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65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60"/>
  </p:normalViewPr>
  <p:slideViewPr>
    <p:cSldViewPr>
      <p:cViewPr varScale="1">
        <p:scale>
          <a:sx n="78" d="100"/>
          <a:sy n="78" d="100"/>
        </p:scale>
        <p:origin x="61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4A9ED-B9C0-41E8-BEBD-FD398E46633A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10170-6425-4003-BD7A-BD209B2CAE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54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0170-6425-4003-BD7A-BD209B2CAE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7E7E-0B6B-42EA-9DE0-86E715AFCB10}" type="datetime1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5D6C-C1A4-4345-BBA5-E81E16492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F8F-2C76-4A51-BD88-B663112AA51F}" type="datetime1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5D6C-C1A4-4345-BBA5-E81E16492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7C3B-BCE2-4CA3-AF5E-6FFF0A8A13A0}" type="datetime1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5D6C-C1A4-4345-BBA5-E81E16492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58C0-89FB-4C61-999D-A82742641381}" type="datetime1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5D6C-C1A4-4345-BBA5-E81E16492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53ED-B622-4034-9227-448AB7B92C00}" type="datetime1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5D6C-C1A4-4345-BBA5-E81E16492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F2DC-9589-4B83-83BC-D2F88FB1CB5D}" type="datetime1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5D6C-C1A4-4345-BBA5-E81E16492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82B2-05F7-4D43-9998-AD774C2C5036}" type="datetime1">
              <a:rPr lang="en-US" smtClean="0"/>
              <a:pPr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5D6C-C1A4-4345-BBA5-E81E16492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6A43-B231-41BC-A4CD-2E3659DEDC7A}" type="datetime1">
              <a:rPr lang="en-US" smtClean="0"/>
              <a:pPr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5D6C-C1A4-4345-BBA5-E81E16492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850A-4BC7-43A2-AA10-EC8E03492312}" type="datetime1">
              <a:rPr lang="en-US" smtClean="0"/>
              <a:pPr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5D6C-C1A4-4345-BBA5-E81E16492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4B0-9638-4B6F-8B98-5CF785BEEFFE}" type="datetime1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5D6C-C1A4-4345-BBA5-E81E16492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310-7473-4184-BF57-7132DC861A18}" type="datetime1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5D6C-C1A4-4345-BBA5-E81E16492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66F8D-1922-4D6B-B6B7-A58A3B0A89AE}" type="datetime1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45D6C-C1A4-4345-BBA5-E81E16492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5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685800" y="4114800"/>
            <a:ext cx="784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-873760" y="2969768"/>
            <a:ext cx="9492343" cy="1251712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 HIỆU VÀ HỆ THỐNG</a:t>
            </a:r>
          </a:p>
          <a:p>
            <a:pPr algn="r"/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ƠNG 6: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rời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rạc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HỆ THỐNG TỔNG CHẬP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Ví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dụ</a:t>
            </a:r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143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2068826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514600"/>
            <a:ext cx="2438400" cy="40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276600"/>
            <a:ext cx="475067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HỆ THỐNG TỔNG CHẬP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Ví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dụ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sz="2400" dirty="0"/>
              <a:t>Cho   </a:t>
            </a:r>
            <a:r>
              <a:rPr lang="en-US" sz="2400" i="1" dirty="0"/>
              <a:t>x(n) </a:t>
            </a:r>
            <a:r>
              <a:rPr lang="en-US" sz="2400" dirty="0"/>
              <a:t>= [1;3;-1;-2]    </a:t>
            </a:r>
            <a:r>
              <a:rPr lang="en-US" sz="2400" dirty="0" err="1"/>
              <a:t>và</a:t>
            </a:r>
            <a:r>
              <a:rPr lang="en-US" sz="2400" dirty="0"/>
              <a:t>   </a:t>
            </a:r>
            <a:r>
              <a:rPr lang="en-US" sz="2400" i="1" dirty="0"/>
              <a:t>h(n) </a:t>
            </a:r>
            <a:r>
              <a:rPr lang="en-US" sz="2400" dirty="0"/>
              <a:t>= [1;2;0;-1;1]  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dãy</a:t>
            </a:r>
            <a:r>
              <a:rPr lang="en-US" sz="2400" dirty="0"/>
              <a:t>, </a:t>
            </a:r>
            <a:r>
              <a:rPr lang="en-US" sz="2400" dirty="0" err="1"/>
              <a:t>hãy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  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143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2068826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124200"/>
            <a:ext cx="162910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HỆ THỐNG: GHÉP NỐI HỆ THỐNG</a:t>
            </a: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1382" y="1219201"/>
            <a:ext cx="6418618" cy="5034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72200"/>
            <a:ext cx="2068826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533400" y="1143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HỆ THỐNG: PHƯƠNG TRÌNH SAI PHÂN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524000"/>
            <a:ext cx="3962400" cy="96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72200"/>
            <a:ext cx="2068826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533400" y="1143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NỘI DUNG CHÍNH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Các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tín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hiệu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rời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rạc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>
                <a:solidFill>
                  <a:schemeClr val="accent1"/>
                </a:solidFill>
              </a:rPr>
              <a:t>Các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hệ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thống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rời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rạc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1" i="1" u="sng" dirty="0" err="1">
                <a:solidFill>
                  <a:schemeClr val="tx2"/>
                </a:solidFill>
              </a:rPr>
              <a:t>Biến</a:t>
            </a:r>
            <a:r>
              <a:rPr lang="en-US" b="1" i="1" u="sng" dirty="0">
                <a:solidFill>
                  <a:schemeClr val="tx2"/>
                </a:solidFill>
              </a:rPr>
              <a:t> </a:t>
            </a:r>
            <a:r>
              <a:rPr lang="en-US" b="1" i="1" u="sng" dirty="0" err="1">
                <a:solidFill>
                  <a:schemeClr val="tx2"/>
                </a:solidFill>
              </a:rPr>
              <a:t>đổi</a:t>
            </a:r>
            <a:r>
              <a:rPr lang="en-US" b="1" i="1" u="sng" dirty="0">
                <a:solidFill>
                  <a:schemeClr val="tx2"/>
                </a:solidFill>
              </a:rPr>
              <a:t> Z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143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2068826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BIẾN ĐỔI 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Biến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đổi</a:t>
            </a:r>
            <a:r>
              <a:rPr lang="en-US" dirty="0">
                <a:solidFill>
                  <a:schemeClr val="tx2"/>
                </a:solidFill>
              </a:rPr>
              <a:t> Z </a:t>
            </a:r>
            <a:r>
              <a:rPr lang="en-US" dirty="0" err="1">
                <a:solidFill>
                  <a:schemeClr val="tx2"/>
                </a:solidFill>
              </a:rPr>
              <a:t>hai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phía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Biến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đổi</a:t>
            </a:r>
            <a:r>
              <a:rPr lang="en-US" dirty="0">
                <a:solidFill>
                  <a:schemeClr val="tx2"/>
                </a:solidFill>
              </a:rPr>
              <a:t> Z </a:t>
            </a:r>
            <a:r>
              <a:rPr lang="en-US" dirty="0" err="1">
                <a:solidFill>
                  <a:schemeClr val="tx2"/>
                </a:solidFill>
              </a:rPr>
              <a:t>một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phía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Biến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đổi</a:t>
            </a:r>
            <a:r>
              <a:rPr lang="en-US" dirty="0">
                <a:solidFill>
                  <a:schemeClr val="tx2"/>
                </a:solidFill>
              </a:rPr>
              <a:t> Z</a:t>
            </a:r>
          </a:p>
          <a:p>
            <a:pPr lvl="1"/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dàng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endParaRPr lang="en-US" sz="2400" dirty="0"/>
          </a:p>
          <a:p>
            <a:pPr lvl="1"/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ý </a:t>
            </a:r>
            <a:r>
              <a:rPr lang="en-US" sz="2400" dirty="0" err="1"/>
              <a:t>nghĩa</a:t>
            </a:r>
            <a:r>
              <a:rPr lang="en-US" sz="2400" dirty="0"/>
              <a:t> </a:t>
            </a:r>
            <a:r>
              <a:rPr lang="en-US" sz="2400" dirty="0" err="1"/>
              <a:t>vật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(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miền</a:t>
            </a:r>
            <a:r>
              <a:rPr lang="en-US" sz="2400" dirty="0"/>
              <a:t> </a:t>
            </a:r>
            <a:r>
              <a:rPr lang="en-US" sz="2400" dirty="0" err="1"/>
              <a:t>tần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rời</a:t>
            </a:r>
            <a:r>
              <a:rPr lang="en-US" sz="2400" dirty="0"/>
              <a:t> </a:t>
            </a:r>
            <a:r>
              <a:rPr lang="en-US" sz="2400" dirty="0" err="1"/>
              <a:t>rạc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đạt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qua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Fourier </a:t>
            </a:r>
            <a:r>
              <a:rPr lang="en-US" sz="2400" dirty="0" err="1"/>
              <a:t>rời</a:t>
            </a:r>
            <a:r>
              <a:rPr lang="en-US" sz="2400" dirty="0"/>
              <a:t> </a:t>
            </a:r>
            <a:r>
              <a:rPr lang="en-US" sz="2400" dirty="0" err="1"/>
              <a:t>rạc</a:t>
            </a:r>
            <a:r>
              <a:rPr lang="en-US" sz="2400" dirty="0"/>
              <a:t> )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: Laplace</a:t>
            </a:r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pPr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143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2068826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2133600"/>
            <a:ext cx="19145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429000"/>
            <a:ext cx="18859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BIẾN ĐỔI 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Ví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dụ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tìm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biến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đổi</a:t>
            </a:r>
            <a:r>
              <a:rPr lang="en-US" dirty="0">
                <a:solidFill>
                  <a:schemeClr val="tx2"/>
                </a:solidFill>
              </a:rPr>
              <a:t> Z</a:t>
            </a:r>
          </a:p>
          <a:p>
            <a:pPr lvl="1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143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2895600" cy="257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72200"/>
            <a:ext cx="2068826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BIẾN ĐỔI 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Ví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dụ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Miền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hội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tụ</a:t>
            </a:r>
            <a:r>
              <a:rPr lang="en-US" dirty="0">
                <a:solidFill>
                  <a:schemeClr val="tx2"/>
                </a:solidFill>
              </a:rPr>
              <a:t> (ROC)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143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2068826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799" y="2286000"/>
            <a:ext cx="415398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9225" y="3478081"/>
            <a:ext cx="2847976" cy="28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BIẾN ĐỔI Z: </a:t>
            </a:r>
            <a:r>
              <a:rPr lang="en-US" sz="3200" b="1" dirty="0" err="1"/>
              <a:t>Sự</a:t>
            </a:r>
            <a:r>
              <a:rPr lang="en-US" sz="3200" b="1" dirty="0"/>
              <a:t> </a:t>
            </a:r>
            <a:r>
              <a:rPr lang="en-US" sz="3200" b="1" dirty="0" err="1"/>
              <a:t>hội</a:t>
            </a:r>
            <a:r>
              <a:rPr lang="en-US" sz="3200" b="1" dirty="0"/>
              <a:t> </a:t>
            </a:r>
            <a:r>
              <a:rPr lang="en-US" sz="3200" b="1" dirty="0" err="1"/>
              <a:t>tụ</a:t>
            </a:r>
            <a:r>
              <a:rPr lang="en-US" sz="3200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Sự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hội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tụ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của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tín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hiệu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nhân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quả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Sự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hội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tụ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của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tín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hiệu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phản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nhân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quả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143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2068826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2438400"/>
            <a:ext cx="2235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4191000"/>
            <a:ext cx="24809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BIẾN ĐỔI Z: TÍNH CHẤT DỊCH THỜI GIAN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Dịch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thời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gian</a:t>
            </a:r>
            <a:endParaRPr lang="en-US" sz="2800" dirty="0">
              <a:solidFill>
                <a:schemeClr val="tx2"/>
              </a:solidFill>
            </a:endParaRPr>
          </a:p>
          <a:p>
            <a:pPr lvl="1"/>
            <a:r>
              <a:rPr lang="en-US" sz="2400" dirty="0"/>
              <a:t>Cho </a:t>
            </a:r>
            <a:r>
              <a:rPr lang="en-US" sz="2400" i="1" dirty="0"/>
              <a:t>x(n)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dãy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đỏi</a:t>
            </a:r>
            <a:r>
              <a:rPr lang="en-US" sz="2400" dirty="0"/>
              <a:t> Z   </a:t>
            </a:r>
            <a:r>
              <a:rPr lang="en-US" sz="2400" i="1" dirty="0"/>
              <a:t>X(z)</a:t>
            </a:r>
          </a:p>
          <a:p>
            <a:pPr lvl="1"/>
            <a:r>
              <a:rPr lang="en-US" sz="2400" dirty="0" err="1"/>
              <a:t>Suy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1371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276600"/>
            <a:ext cx="40929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72201"/>
            <a:ext cx="2068826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76600" cy="411162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cs typeface="Times New Roman" pitchFamily="18" charset="0"/>
              </a:rPr>
              <a:t>TÍN HIỆU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8382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26571"/>
            <a:ext cx="2990850" cy="246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9600" y="9906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Tín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rời</a:t>
            </a:r>
            <a:r>
              <a:rPr lang="en-US" sz="2800" dirty="0"/>
              <a:t> </a:t>
            </a:r>
            <a:r>
              <a:rPr lang="en-US" sz="2800" dirty="0" err="1"/>
              <a:t>rạc</a:t>
            </a: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2294138"/>
            <a:ext cx="2993816" cy="23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10"/>
          <p:cNvSpPr txBox="1">
            <a:spLocks/>
          </p:cNvSpPr>
          <p:nvPr/>
        </p:nvSpPr>
        <p:spPr>
          <a:xfrm>
            <a:off x="4724400" y="4648200"/>
            <a:ext cx="3429000" cy="178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" y="1676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Thời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524000" y="4724400"/>
          <a:ext cx="1990164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5" imgW="914400" imgH="431640" progId="Equation.3">
                  <p:embed/>
                </p:oleObj>
              </mc:Choice>
              <mc:Fallback>
                <p:oleObj name="Equation" r:id="rId5" imgW="91440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724400"/>
                        <a:ext cx="1990164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599208" y="4753167"/>
          <a:ext cx="2401792" cy="983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7" imgW="1054080" imgH="431640" progId="Equation.3">
                  <p:embed/>
                </p:oleObj>
              </mc:Choice>
              <mc:Fallback>
                <p:oleObj name="Equation" r:id="rId7" imgW="105408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208" y="4753167"/>
                        <a:ext cx="2401792" cy="9838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6150728"/>
            <a:ext cx="2133600" cy="70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BIẾN ĐỔI Z: HỆ THỐNG LTI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Phương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trình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sai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phân</a:t>
            </a:r>
            <a:r>
              <a:rPr lang="en-US" sz="2800" dirty="0">
                <a:solidFill>
                  <a:schemeClr val="tx2"/>
                </a:solidFill>
              </a:rPr>
              <a:t> :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 err="1">
                <a:solidFill>
                  <a:schemeClr val="tx2"/>
                </a:solidFill>
              </a:rPr>
              <a:t>Mô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tả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trên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miền</a:t>
            </a:r>
            <a:r>
              <a:rPr lang="en-US" sz="2800" dirty="0">
                <a:solidFill>
                  <a:schemeClr val="tx2"/>
                </a:solidFill>
              </a:rPr>
              <a:t> Z: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 err="1">
                <a:solidFill>
                  <a:schemeClr val="tx2"/>
                </a:solidFill>
              </a:rPr>
              <a:t>Hàm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truyền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endParaRPr lang="en-US" sz="2800" dirty="0">
              <a:solidFill>
                <a:schemeClr val="tx2"/>
              </a:solidFill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306826"/>
              </p:ext>
            </p:extLst>
          </p:nvPr>
        </p:nvGraphicFramePr>
        <p:xfrm>
          <a:off x="2667000" y="1752600"/>
          <a:ext cx="3799704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3" imgW="2929680" imgH="704707" progId="Equation.DSMT4">
                  <p:embed/>
                </p:oleObj>
              </mc:Choice>
              <mc:Fallback>
                <p:oleObj name="Equation" r:id="rId3" imgW="2929680" imgH="704707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752600"/>
                        <a:ext cx="3799704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3289687"/>
            <a:ext cx="4114800" cy="97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4560221"/>
            <a:ext cx="1371600" cy="176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63166" y="4876800"/>
            <a:ext cx="2137434" cy="109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172201"/>
            <a:ext cx="2068826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BIẾN ĐỔI Z: HỆ THỐNG LTI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Ví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dụ</a:t>
            </a:r>
            <a:endParaRPr lang="en-US" sz="2800" dirty="0">
              <a:solidFill>
                <a:schemeClr val="tx2"/>
              </a:solidFill>
            </a:endParaRPr>
          </a:p>
          <a:p>
            <a:pPr lvl="1"/>
            <a:r>
              <a:rPr lang="en-US" sz="2400" dirty="0" err="1"/>
              <a:t>Hãy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bởi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sai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:</a:t>
            </a:r>
          </a:p>
          <a:p>
            <a:pPr lvl="1"/>
            <a:endParaRPr lang="en-US" sz="2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3539" y="2971800"/>
            <a:ext cx="583065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72201"/>
            <a:ext cx="2068826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BIẾN ĐỔI Z: TÍNH ỔN ĐỊNH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sz="2800" dirty="0"/>
          </a:p>
          <a:p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LTI </a:t>
            </a:r>
            <a:r>
              <a:rPr lang="en-US" sz="2800" dirty="0" err="1"/>
              <a:t>ổn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tất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cực</a:t>
            </a:r>
            <a:r>
              <a:rPr lang="en-US" sz="2800" dirty="0"/>
              <a:t> </a:t>
            </a:r>
            <a:r>
              <a:rPr lang="en-US" sz="2800" dirty="0" err="1"/>
              <a:t>nằm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vòng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(|a|&lt;1)</a:t>
            </a:r>
          </a:p>
          <a:p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LTI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ổn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ít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cực</a:t>
            </a:r>
            <a:r>
              <a:rPr lang="en-US" sz="2800" dirty="0"/>
              <a:t> </a:t>
            </a:r>
            <a:r>
              <a:rPr lang="en-US" sz="2800" dirty="0" err="1"/>
              <a:t>nằm</a:t>
            </a:r>
            <a:r>
              <a:rPr lang="en-US" sz="2800" dirty="0"/>
              <a:t> </a:t>
            </a:r>
            <a:r>
              <a:rPr lang="en-US" sz="2800" dirty="0" err="1"/>
              <a:t>ngoài</a:t>
            </a:r>
            <a:r>
              <a:rPr lang="en-US" sz="2800" dirty="0"/>
              <a:t> </a:t>
            </a:r>
            <a:r>
              <a:rPr lang="en-US" sz="2800" dirty="0" err="1"/>
              <a:t>vòng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(|a|&gt;1)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05000"/>
            <a:ext cx="206680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1" y="2022358"/>
            <a:ext cx="2057400" cy="671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172201"/>
            <a:ext cx="2068826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38600" cy="563562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PHÂN LOẠI TÍN HIỆU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Tín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năng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lượng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tín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suất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Tx/>
              <a:buChar char="-"/>
            </a:pP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endParaRPr lang="en-US" dirty="0"/>
          </a:p>
          <a:p>
            <a:pPr marL="514350" indent="-514350" algn="ctr">
              <a:buFontTx/>
              <a:buChar char="-"/>
            </a:pPr>
            <a:endParaRPr lang="en-US" dirty="0"/>
          </a:p>
          <a:p>
            <a:pPr marL="514350" indent="-514350">
              <a:buFontTx/>
              <a:buChar char="-"/>
            </a:pP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								</a:t>
            </a:r>
          </a:p>
          <a:p>
            <a:pPr marL="514350" indent="-514350">
              <a:buFontTx/>
              <a:buChar char="-"/>
            </a:pP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:  		</a:t>
            </a:r>
          </a:p>
          <a:p>
            <a:pPr marL="514350" indent="-514350">
              <a:buFontTx/>
              <a:buChar char="-"/>
            </a:pP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:				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838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29000" y="1752600"/>
          <a:ext cx="222324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3" imgW="1218960" imgH="431640" progId="Equation.3">
                  <p:embed/>
                </p:oleObj>
              </mc:Choice>
              <mc:Fallback>
                <p:oleObj name="Equation" r:id="rId3" imgW="12189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752600"/>
                        <a:ext cx="2223248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72000" y="2971800"/>
          <a:ext cx="2730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5" imgW="1638000" imgH="457200" progId="Equation.3">
                  <p:embed/>
                </p:oleObj>
              </mc:Choice>
              <mc:Fallback>
                <p:oleObj name="Equation" r:id="rId5" imgW="163800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971800"/>
                        <a:ext cx="27305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105400" y="3962400"/>
          <a:ext cx="961464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7" imgW="419040" imgH="431640" progId="Equation.3">
                  <p:embed/>
                </p:oleObj>
              </mc:Choice>
              <mc:Fallback>
                <p:oleObj name="Equation" r:id="rId7" imgW="4190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962400"/>
                        <a:ext cx="961464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105400" y="4495800"/>
          <a:ext cx="96910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9" imgW="406080" imgH="164880" progId="Equation.3">
                  <p:embed/>
                </p:oleObj>
              </mc:Choice>
              <mc:Fallback>
                <p:oleObj name="Equation" r:id="rId9" imgW="406080" imgH="164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495800"/>
                        <a:ext cx="96910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1" y="6019800"/>
            <a:ext cx="2528566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38600" cy="563562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PHÂN LOẠI TÍN HIỆU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838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327545"/>
            <a:ext cx="1600201" cy="530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04800" y="1066800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err="1">
                <a:solidFill>
                  <a:schemeClr val="accent1"/>
                </a:solidFill>
              </a:rPr>
              <a:t>Tín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err="1">
                <a:solidFill>
                  <a:schemeClr val="accent1"/>
                </a:solidFill>
              </a:rPr>
              <a:t>hiệu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err="1">
                <a:solidFill>
                  <a:schemeClr val="accent1"/>
                </a:solidFill>
              </a:rPr>
              <a:t>tuần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err="1">
                <a:solidFill>
                  <a:schemeClr val="accent1"/>
                </a:solidFill>
              </a:rPr>
              <a:t>hoàn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err="1">
                <a:solidFill>
                  <a:schemeClr val="accent1"/>
                </a:solidFill>
              </a:rPr>
              <a:t>và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err="1">
                <a:solidFill>
                  <a:schemeClr val="accent1"/>
                </a:solidFill>
              </a:rPr>
              <a:t>không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err="1">
                <a:solidFill>
                  <a:schemeClr val="accent1"/>
                </a:solidFill>
              </a:rPr>
              <a:t>tuần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err="1">
                <a:solidFill>
                  <a:schemeClr val="accent1"/>
                </a:solidFill>
              </a:rPr>
              <a:t>hoàn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1905000"/>
            <a:ext cx="7620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sz="3200" dirty="0" err="1"/>
              <a:t>Tín</a:t>
            </a:r>
            <a:r>
              <a:rPr lang="en-US" sz="3200" dirty="0"/>
              <a:t> </a:t>
            </a:r>
            <a:r>
              <a:rPr lang="en-US" sz="3200" dirty="0" err="1"/>
              <a:t>hiệu</a:t>
            </a:r>
            <a:r>
              <a:rPr lang="en-US" sz="3200" dirty="0"/>
              <a:t> </a:t>
            </a:r>
            <a:r>
              <a:rPr lang="en-US" sz="3200" dirty="0" err="1"/>
              <a:t>tuần</a:t>
            </a:r>
            <a:r>
              <a:rPr lang="en-US" sz="3200" dirty="0"/>
              <a:t> </a:t>
            </a:r>
            <a:r>
              <a:rPr lang="en-US" sz="3200" dirty="0" err="1"/>
              <a:t>hoàn</a:t>
            </a:r>
            <a:endParaRPr lang="en-US" sz="3200" dirty="0"/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nhỏ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N </a:t>
            </a:r>
            <a:r>
              <a:rPr lang="en-US" sz="3200" dirty="0" err="1"/>
              <a:t>thỏa</a:t>
            </a:r>
            <a:r>
              <a:rPr lang="en-US" sz="3200" dirty="0"/>
              <a:t> </a:t>
            </a:r>
            <a:r>
              <a:rPr lang="en-US" sz="3200" dirty="0" err="1"/>
              <a:t>mãn</a:t>
            </a:r>
            <a:r>
              <a:rPr lang="en-US" sz="3200" dirty="0"/>
              <a:t> </a:t>
            </a:r>
            <a:r>
              <a:rPr lang="en-US" sz="3200" dirty="0" err="1"/>
              <a:t>phương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gọi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chu</a:t>
            </a:r>
            <a:r>
              <a:rPr lang="en-US" sz="3200" dirty="0"/>
              <a:t> </a:t>
            </a:r>
            <a:r>
              <a:rPr lang="en-US" sz="3200" dirty="0" err="1"/>
              <a:t>kì</a:t>
            </a:r>
            <a:r>
              <a:rPr lang="en-US" sz="3200" dirty="0"/>
              <a:t> </a:t>
            </a:r>
            <a:r>
              <a:rPr lang="en-US" sz="3200" dirty="0" err="1"/>
              <a:t>cơ</a:t>
            </a:r>
            <a:r>
              <a:rPr lang="en-US" sz="3200" dirty="0"/>
              <a:t> </a:t>
            </a:r>
            <a:r>
              <a:rPr lang="en-US" sz="3200" dirty="0" err="1"/>
              <a:t>sở</a:t>
            </a:r>
            <a:r>
              <a:rPr lang="en-US" sz="3200" dirty="0"/>
              <a:t> 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3200" dirty="0"/>
              <a:t>             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chu</a:t>
            </a:r>
            <a:r>
              <a:rPr lang="en-US" sz="3200" dirty="0"/>
              <a:t> </a:t>
            </a:r>
            <a:r>
              <a:rPr lang="en-US" sz="3200" dirty="0" err="1"/>
              <a:t>kì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 ?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3200" dirty="0"/>
              <a:t>               </a:t>
            </a:r>
            <a:r>
              <a:rPr lang="en-US" sz="3200" dirty="0" err="1"/>
              <a:t>tuần</a:t>
            </a:r>
            <a:r>
              <a:rPr lang="en-US" sz="3200" dirty="0"/>
              <a:t> </a:t>
            </a:r>
            <a:r>
              <a:rPr lang="en-US" sz="3200" dirty="0" err="1"/>
              <a:t>hoàn</a:t>
            </a:r>
            <a:r>
              <a:rPr lang="en-US" sz="3200" dirty="0"/>
              <a:t> </a:t>
            </a:r>
            <a:r>
              <a:rPr lang="en-US" sz="3200" dirty="0" err="1"/>
              <a:t>nếu</a:t>
            </a:r>
            <a:r>
              <a:rPr lang="en-US" sz="3200" dirty="0"/>
              <a:t>         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nguyên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mọi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nguyên</a:t>
            </a:r>
            <a:r>
              <a:rPr lang="en-US" sz="3200" dirty="0"/>
              <a:t> k</a:t>
            </a:r>
          </a:p>
          <a:p>
            <a:pPr marL="514350" indent="-514350">
              <a:buFont typeface="Wingdings" pitchFamily="2" charset="2"/>
              <a:buChar char="v"/>
            </a:pPr>
            <a:endParaRPr lang="en-US" sz="3200" dirty="0"/>
          </a:p>
          <a:p>
            <a:pPr marL="514350" indent="-514350">
              <a:buFont typeface="Wingdings" pitchFamily="2" charset="2"/>
              <a:buChar char="v"/>
            </a:pPr>
            <a:r>
              <a:rPr lang="en-US" sz="3200" dirty="0" err="1"/>
              <a:t>Ví</a:t>
            </a:r>
            <a:r>
              <a:rPr lang="en-US" sz="3200" dirty="0"/>
              <a:t> </a:t>
            </a:r>
            <a:r>
              <a:rPr lang="en-US" sz="3200" dirty="0" err="1"/>
              <a:t>dụ</a:t>
            </a:r>
            <a:r>
              <a:rPr lang="en-US" sz="3200" dirty="0"/>
              <a:t> :    </a:t>
            </a:r>
            <a:r>
              <a:rPr lang="en-US" sz="3200" dirty="0" err="1"/>
              <a:t>cos</a:t>
            </a:r>
            <a:r>
              <a:rPr lang="en-US" sz="3200" dirty="0"/>
              <a:t>(3n)</a:t>
            </a:r>
          </a:p>
          <a:p>
            <a:pPr marL="514350" indent="-514350"/>
            <a:r>
              <a:rPr lang="en-US" sz="3200" dirty="0"/>
              <a:t>                      </a:t>
            </a:r>
            <a:r>
              <a:rPr lang="en-US" sz="3200" dirty="0" err="1"/>
              <a:t>cos</a:t>
            </a:r>
            <a:r>
              <a:rPr lang="en-US" sz="3200" dirty="0"/>
              <a:t>(0.75n)</a:t>
            </a:r>
          </a:p>
          <a:p>
            <a:pPr marL="514350" indent="-514350">
              <a:buFont typeface="Wingdings" pitchFamily="2" charset="2"/>
              <a:buChar char="v"/>
            </a:pPr>
            <a:endParaRPr lang="en-US" sz="3200" dirty="0"/>
          </a:p>
          <a:p>
            <a:pPr marL="514350" indent="-514350"/>
            <a:r>
              <a:rPr lang="en-US" sz="3200" dirty="0"/>
              <a:t>             </a:t>
            </a:r>
          </a:p>
          <a:p>
            <a:pPr marL="514350" indent="-514350"/>
            <a:endParaRPr lang="en-US" sz="32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5029200" y="1981200"/>
          <a:ext cx="2476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4" imgW="990360" imgH="203040" progId="Equation.3">
                  <p:embed/>
                </p:oleObj>
              </mc:Choice>
              <mc:Fallback>
                <p:oleObj name="Equation" r:id="rId4" imgW="99036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981200"/>
                        <a:ext cx="2476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447800" y="3962400"/>
          <a:ext cx="1200149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6" imgW="533160" imgH="203040" progId="Equation.3">
                  <p:embed/>
                </p:oleObj>
              </mc:Choice>
              <mc:Fallback>
                <p:oleObj name="Equation" r:id="rId6" imgW="53316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962400"/>
                        <a:ext cx="1200149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5410200" y="4419600"/>
          <a:ext cx="685799" cy="817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8" imgW="330120" imgH="393480" progId="Equation.3">
                  <p:embed/>
                </p:oleObj>
              </mc:Choice>
              <mc:Fallback>
                <p:oleObj name="Equation" r:id="rId8" imgW="330120" imgH="393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19600"/>
                        <a:ext cx="685799" cy="8176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1524000" y="4419600"/>
          <a:ext cx="1200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10" imgW="1200240" imgH="457200" progId="Equation.DSMT4">
                  <p:embed/>
                </p:oleObj>
              </mc:Choice>
              <mc:Fallback>
                <p:oleObj name="Equation" r:id="rId10" imgW="1200240" imgH="457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19600"/>
                        <a:ext cx="12001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400800" cy="1203324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CÁC TÍN HIỆU TIÊU BIỂU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Hàm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xung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đơn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vị</a:t>
            </a:r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 err="1">
                <a:solidFill>
                  <a:schemeClr val="accent1"/>
                </a:solidFill>
              </a:rPr>
              <a:t>Hàm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bước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nhảy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đơn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vị</a:t>
            </a:r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 err="1">
                <a:solidFill>
                  <a:schemeClr val="accent1"/>
                </a:solidFill>
              </a:rPr>
              <a:t>Mối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quan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hệ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giữa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hàm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đơn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vị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và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hàm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bước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nhảy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đơn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vị</a:t>
            </a:r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  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72200"/>
            <a:ext cx="2068826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19600" y="1524000"/>
            <a:ext cx="19526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5800" y="2590800"/>
            <a:ext cx="214324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08043" y="4495800"/>
            <a:ext cx="3023064" cy="141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724400" cy="868362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CÁC TÍN HIỆU TIÊU BIỂU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Hàm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mũ</a:t>
            </a:r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 err="1">
                <a:solidFill>
                  <a:schemeClr val="accent1"/>
                </a:solidFill>
              </a:rPr>
              <a:t>Hàm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mũ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phức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2068826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2209800"/>
            <a:ext cx="2362200" cy="43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4267200"/>
            <a:ext cx="6134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958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NỘI DUNG CHÍNH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Các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tín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hiệu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rời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rạc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b="1" i="1" u="sng" dirty="0" err="1">
                <a:solidFill>
                  <a:schemeClr val="tx2"/>
                </a:solidFill>
              </a:rPr>
              <a:t>Các</a:t>
            </a:r>
            <a:r>
              <a:rPr lang="en-US" sz="2800" b="1" i="1" u="sng" dirty="0">
                <a:solidFill>
                  <a:schemeClr val="tx2"/>
                </a:solidFill>
              </a:rPr>
              <a:t> </a:t>
            </a:r>
            <a:r>
              <a:rPr lang="en-US" sz="2800" b="1" i="1" u="sng" dirty="0" err="1">
                <a:solidFill>
                  <a:schemeClr val="tx2"/>
                </a:solidFill>
              </a:rPr>
              <a:t>hệ</a:t>
            </a:r>
            <a:r>
              <a:rPr lang="en-US" sz="2800" b="1" i="1" u="sng" dirty="0">
                <a:solidFill>
                  <a:schemeClr val="tx2"/>
                </a:solidFill>
              </a:rPr>
              <a:t> </a:t>
            </a:r>
            <a:r>
              <a:rPr lang="en-US" sz="2800" b="1" i="1" u="sng" dirty="0" err="1">
                <a:solidFill>
                  <a:schemeClr val="tx2"/>
                </a:solidFill>
              </a:rPr>
              <a:t>thống</a:t>
            </a:r>
            <a:r>
              <a:rPr lang="en-US" sz="2800" b="1" i="1" u="sng" dirty="0">
                <a:solidFill>
                  <a:schemeClr val="tx2"/>
                </a:solidFill>
              </a:rPr>
              <a:t> </a:t>
            </a:r>
            <a:r>
              <a:rPr lang="en-US" sz="2800" b="1" i="1" u="sng" dirty="0" err="1">
                <a:solidFill>
                  <a:schemeClr val="tx2"/>
                </a:solidFill>
              </a:rPr>
              <a:t>rời</a:t>
            </a:r>
            <a:r>
              <a:rPr lang="en-US" sz="2800" b="1" i="1" u="sng" dirty="0">
                <a:solidFill>
                  <a:schemeClr val="tx2"/>
                </a:solidFill>
              </a:rPr>
              <a:t> </a:t>
            </a:r>
            <a:r>
              <a:rPr lang="en-US" sz="2800" b="1" i="1" u="sng" dirty="0" err="1">
                <a:solidFill>
                  <a:schemeClr val="tx2"/>
                </a:solidFill>
              </a:rPr>
              <a:t>rạc</a:t>
            </a:r>
            <a:endParaRPr lang="en-US" sz="2800" b="1" i="1" u="sng" dirty="0">
              <a:solidFill>
                <a:schemeClr val="tx2"/>
              </a:solidFill>
            </a:endParaRPr>
          </a:p>
          <a:p>
            <a:r>
              <a:rPr lang="en-US" sz="2800" dirty="0" err="1">
                <a:solidFill>
                  <a:schemeClr val="accent1"/>
                </a:solidFill>
              </a:rPr>
              <a:t>Biến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đổi</a:t>
            </a:r>
            <a:r>
              <a:rPr lang="en-US" sz="2800" dirty="0">
                <a:solidFill>
                  <a:schemeClr val="accent1"/>
                </a:solidFill>
              </a:rPr>
              <a:t> Z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19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2068826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/>
              <a:t>Hệ</a:t>
            </a:r>
            <a:r>
              <a:rPr lang="en-US" sz="3200" b="1" dirty="0"/>
              <a:t> </a:t>
            </a:r>
            <a:r>
              <a:rPr lang="en-US" sz="3200" b="1" dirty="0" err="1"/>
              <a:t>thống</a:t>
            </a:r>
            <a:r>
              <a:rPr lang="en-US" sz="3200" b="1" dirty="0"/>
              <a:t>: </a:t>
            </a:r>
            <a:r>
              <a:rPr lang="en-US" sz="3200" b="1" dirty="0" err="1"/>
              <a:t>Đáp</a:t>
            </a:r>
            <a:r>
              <a:rPr lang="en-US" sz="3200" b="1" dirty="0"/>
              <a:t> </a:t>
            </a:r>
            <a:r>
              <a:rPr lang="en-US" sz="3200" b="1" dirty="0" err="1"/>
              <a:t>ứng</a:t>
            </a:r>
            <a:r>
              <a:rPr lang="en-US" sz="3200" b="1" dirty="0"/>
              <a:t> </a:t>
            </a:r>
            <a:r>
              <a:rPr lang="en-US" sz="3200" b="1" dirty="0" err="1"/>
              <a:t>xung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229600" cy="563880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2"/>
                </a:solidFill>
              </a:rPr>
              <a:t>Đáp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ứng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xung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của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hệ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thống</a:t>
            </a:r>
            <a:r>
              <a:rPr lang="en-US" sz="2400" dirty="0">
                <a:solidFill>
                  <a:schemeClr val="tx2"/>
                </a:solidFill>
              </a:rPr>
              <a:t> LTI </a:t>
            </a:r>
          </a:p>
          <a:p>
            <a:pPr>
              <a:buNone/>
            </a:pPr>
            <a:r>
              <a:rPr lang="en-US" sz="2400" dirty="0">
                <a:solidFill>
                  <a:schemeClr val="tx2"/>
                </a:solidFill>
              </a:rPr>
              <a:t>     </a:t>
            </a:r>
            <a:r>
              <a:rPr lang="en-US" sz="2400" dirty="0"/>
              <a:t>- </a:t>
            </a:r>
            <a:r>
              <a:rPr lang="en-US" sz="2400" dirty="0" err="1"/>
              <a:t>Đáp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</a:p>
          <a:p>
            <a:pP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 err="1">
                <a:solidFill>
                  <a:schemeClr val="tx2"/>
                </a:solidFill>
              </a:rPr>
              <a:t>Đáp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ứng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của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hệ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thống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với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tín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hiệu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là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xung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bất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kì</a:t>
            </a:r>
            <a:endParaRPr lang="en-US" sz="2400" dirty="0">
              <a:solidFill>
                <a:schemeClr val="tx2"/>
              </a:solidFill>
            </a:endParaRPr>
          </a:p>
          <a:p>
            <a:pPr lvl="1"/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kì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xung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endParaRPr lang="en-US" sz="2400" dirty="0"/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pPr lvl="1"/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2068826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219200"/>
            <a:ext cx="5619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3352800" y="1676400"/>
            <a:ext cx="1828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thống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362200" y="1905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81600" y="18288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1600200"/>
            <a:ext cx="1190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1524000"/>
            <a:ext cx="1123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2800" y="3352800"/>
            <a:ext cx="23431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3429000" y="4572000"/>
            <a:ext cx="1828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thống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438400" y="48768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57800" y="48768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90800" y="4572000"/>
            <a:ext cx="7810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0" y="4572000"/>
            <a:ext cx="733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Connector 21"/>
          <p:cNvCxnSpPr/>
          <p:nvPr/>
        </p:nvCxnSpPr>
        <p:spPr>
          <a:xfrm>
            <a:off x="533400" y="685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29000" y="5486400"/>
            <a:ext cx="1828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thống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438400" y="5715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57800" y="5715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362200" y="5791200"/>
            <a:ext cx="1066800" cy="328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86000" y="6096000"/>
            <a:ext cx="4000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34000" y="5791201"/>
            <a:ext cx="990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8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334000" y="6096000"/>
            <a:ext cx="3429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HỆ THỐNG TỔNG CHẬP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1"/>
                </a:solidFill>
              </a:rPr>
              <a:t>Tổng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chập</a:t>
            </a:r>
            <a:endParaRPr lang="en-US" sz="2400" dirty="0">
              <a:solidFill>
                <a:schemeClr val="accent1"/>
              </a:solidFill>
            </a:endParaRPr>
          </a:p>
          <a:p>
            <a:pPr lvl="1"/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chập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x(n) </a:t>
            </a:r>
            <a:r>
              <a:rPr lang="en-US" sz="2000" dirty="0" err="1"/>
              <a:t>và</a:t>
            </a:r>
            <a:r>
              <a:rPr lang="en-US" sz="2000" dirty="0"/>
              <a:t> h(n)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>
                <a:solidFill>
                  <a:schemeClr val="accent1"/>
                </a:solidFill>
              </a:rPr>
              <a:t>Đáp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ứng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của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hệ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thống</a:t>
            </a:r>
            <a:r>
              <a:rPr lang="en-US" sz="2400" dirty="0">
                <a:solidFill>
                  <a:schemeClr val="accent1"/>
                </a:solidFill>
              </a:rPr>
              <a:t> LTI</a:t>
            </a:r>
          </a:p>
          <a:p>
            <a:pPr lvl="1"/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LTI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chập</a:t>
            </a:r>
            <a:r>
              <a:rPr lang="en-US" sz="2000" dirty="0"/>
              <a:t> 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đáp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xung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143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2068826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514600"/>
            <a:ext cx="26765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4800600"/>
            <a:ext cx="39052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2DDB1602E1F418973D7514106350D" ma:contentTypeVersion="4" ma:contentTypeDescription="Create a new document." ma:contentTypeScope="" ma:versionID="170546f30c239b86c6523ea2b84b7268">
  <xsd:schema xmlns:xsd="http://www.w3.org/2001/XMLSchema" xmlns:xs="http://www.w3.org/2001/XMLSchema" xmlns:p="http://schemas.microsoft.com/office/2006/metadata/properties" xmlns:ns2="7b943c93-b938-48de-825e-fb1653b6f1c7" targetNamespace="http://schemas.microsoft.com/office/2006/metadata/properties" ma:root="true" ma:fieldsID="6e32fb89e853253165558a0af8fdade1" ns2:_="">
    <xsd:import namespace="7b943c93-b938-48de-825e-fb1653b6f1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43c93-b938-48de-825e-fb1653b6f1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BB49B2-1214-4B70-8A8A-5B0C6A1BD2FE}"/>
</file>

<file path=customXml/itemProps2.xml><?xml version="1.0" encoding="utf-8"?>
<ds:datastoreItem xmlns:ds="http://schemas.openxmlformats.org/officeDocument/2006/customXml" ds:itemID="{C9F68122-7472-4681-9938-F23CE52B507C}"/>
</file>

<file path=customXml/itemProps3.xml><?xml version="1.0" encoding="utf-8"?>
<ds:datastoreItem xmlns:ds="http://schemas.openxmlformats.org/officeDocument/2006/customXml" ds:itemID="{6075516C-9459-4481-8CA0-A9473C37347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</TotalTime>
  <Words>609</Words>
  <Application>Microsoft Office PowerPoint</Application>
  <PresentationFormat>On-screen Show (4:3)</PresentationFormat>
  <Paragraphs>116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Office Theme</vt:lpstr>
      <vt:lpstr>Equation</vt:lpstr>
      <vt:lpstr>PowerPoint Presentation</vt:lpstr>
      <vt:lpstr>TÍN HIỆU </vt:lpstr>
      <vt:lpstr>PHÂN LOẠI TÍN HIỆU</vt:lpstr>
      <vt:lpstr>PHÂN LOẠI TÍN HIỆU</vt:lpstr>
      <vt:lpstr>CÁC TÍN HIỆU TIÊU BIỂU</vt:lpstr>
      <vt:lpstr>CÁC TÍN HIỆU TIÊU BIỂU</vt:lpstr>
      <vt:lpstr>NỘI DUNG CHÍNH</vt:lpstr>
      <vt:lpstr>Hệ thống: Đáp ứng xung</vt:lpstr>
      <vt:lpstr>HỆ THỐNG TỔNG CHẬP</vt:lpstr>
      <vt:lpstr>HỆ THỐNG TỔNG CHẬP</vt:lpstr>
      <vt:lpstr>HỆ THỐNG TỔNG CHẬP</vt:lpstr>
      <vt:lpstr>HỆ THỐNG: GHÉP NỐI HỆ THỐNG</vt:lpstr>
      <vt:lpstr>HỆ THỐNG: PHƯƠNG TRÌNH SAI PHÂN</vt:lpstr>
      <vt:lpstr>NỘI DUNG CHÍNH </vt:lpstr>
      <vt:lpstr>BIẾN ĐỔI Z</vt:lpstr>
      <vt:lpstr>BIẾN ĐỔI Z</vt:lpstr>
      <vt:lpstr>BIẾN ĐỔI Z</vt:lpstr>
      <vt:lpstr>BIẾN ĐỔI Z: Sự hội tụ </vt:lpstr>
      <vt:lpstr>BIẾN ĐỔI Z: TÍNH CHẤT DỊCH THỜI GIAN</vt:lpstr>
      <vt:lpstr>BIẾN ĐỔI Z: HỆ THỐNG LTI</vt:lpstr>
      <vt:lpstr>BIẾN ĐỔI Z: HỆ THỐNG LTI</vt:lpstr>
      <vt:lpstr>BIẾN ĐỔI Z: TÍNH ỔN ĐỊNH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Viện Điện  Trường Đại học Arkansas</dc:title>
  <dc:creator>CNHD</dc:creator>
  <cp:lastModifiedBy>Do Thi Tu Anh</cp:lastModifiedBy>
  <cp:revision>7</cp:revision>
  <dcterms:created xsi:type="dcterms:W3CDTF">2019-04-19T12:30:28Z</dcterms:created>
  <dcterms:modified xsi:type="dcterms:W3CDTF">2020-09-13T12:50:24Z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0x0101001702DDB1602E1F418973D7514106350D</vt:lpwstr>
  </property>
</Properties>
</file>