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718B-FE5D-9144-A2E9-D32A38F2B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0DDF9-BB95-0344-8BFF-2E91164D4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535A4-2D87-2F4B-A69A-BCE004D2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81FA-3EBF-C04E-BC20-FDF79FD66962}" type="datetimeFigureOut">
              <a:rPr lang="en-VN" smtClean="0"/>
              <a:t>6/13/21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D1FC-9A5B-D04D-9A6E-05D7B011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AB532-81EE-124F-89D0-3C5BA0EB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799A-17FD-9D42-9B1F-919F5C82BA5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5827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BC74-BD16-7040-9AD4-BD9CE044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24661-A708-474D-B774-BBACFBBF5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1BC30-A0FB-5744-BE92-712C2830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81FA-3EBF-C04E-BC20-FDF79FD66962}" type="datetimeFigureOut">
              <a:rPr lang="en-VN" smtClean="0"/>
              <a:t>6/13/21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3C5BD-3013-B943-A585-399A9E16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A69B3-8490-7242-A5F3-41B0DD95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799A-17FD-9D42-9B1F-919F5C82BA5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6257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9AB36-8218-684E-89F8-17FDD66C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89252-DA79-3D4E-A45E-9AE7AB12F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A231C-F432-144A-8CBD-82BBDC3E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81FA-3EBF-C04E-BC20-FDF79FD66962}" type="datetimeFigureOut">
              <a:rPr lang="en-VN" smtClean="0"/>
              <a:t>6/13/21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F4ECB-95FD-FC42-BFA1-28F8EE3E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B029C-D5B9-334F-914A-022E176C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799A-17FD-9D42-9B1F-919F5C82BA5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9690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DAB1-918C-944E-A39D-34EF8953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DF17-C318-0445-A4B2-C21F91E34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D14B2-233A-7546-978C-46D23266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81FA-3EBF-C04E-BC20-FDF79FD66962}" type="datetimeFigureOut">
              <a:rPr lang="en-VN" smtClean="0"/>
              <a:t>6/13/21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74F13-0DEA-0D4F-9353-B42EF30E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837E8-2A62-7347-90D0-FDB6454E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799A-17FD-9D42-9B1F-919F5C82BA5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7285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48A1-FDD2-3F4E-8851-BD1A6EB2A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CDD97-95CF-4144-9C3D-0CD378785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CBD65-E337-294A-A213-40F79B76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81FA-3EBF-C04E-BC20-FDF79FD66962}" type="datetimeFigureOut">
              <a:rPr lang="en-VN" smtClean="0"/>
              <a:t>6/13/21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33EE8-5540-4647-928B-B048D016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C6714-481C-5745-87F5-E6B88F29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799A-17FD-9D42-9B1F-919F5C82BA5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4718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0DC29-65C4-D84B-8BC4-C621B090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18E96-10AF-D54E-8D37-EFA7069AD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4C851-0615-A140-9682-ABB702E62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52AE4-00E6-DB41-8FD7-5D6E10B9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81FA-3EBF-C04E-BC20-FDF79FD66962}" type="datetimeFigureOut">
              <a:rPr lang="en-VN" smtClean="0"/>
              <a:t>6/13/21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D47E8-FBC6-A048-A358-01C88053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5F85E-8C49-7E47-8951-C3BBE03C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799A-17FD-9D42-9B1F-919F5C82BA5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4107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4B2A-E659-F04F-A199-A50D4437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8E2EB-8A09-B84D-B1D2-2A358B98C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F4B3E-C508-8546-A444-008DB9D7C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FF7C7-B6DB-6D49-8D20-EE02BD57A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63887-ED68-024B-95F1-D3617AEC2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A89E86-40E5-5D4E-BCB7-18A6F3E0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81FA-3EBF-C04E-BC20-FDF79FD66962}" type="datetimeFigureOut">
              <a:rPr lang="en-VN" smtClean="0"/>
              <a:t>6/13/21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1F18C-08DA-8149-8A53-7FA7D9AE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AE8C7-06B0-7C43-9E6A-BE589536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799A-17FD-9D42-9B1F-919F5C82BA5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078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BDD2-E406-1B44-B9D1-40C941A5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D0E2A-C5F3-4E47-BF99-DC7ECDD9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81FA-3EBF-C04E-BC20-FDF79FD66962}" type="datetimeFigureOut">
              <a:rPr lang="en-VN" smtClean="0"/>
              <a:t>6/13/21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534D6-6FC3-3841-8FA4-52E9D27E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DCC05-8DED-DD47-BA84-EB4FBAF5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799A-17FD-9D42-9B1F-919F5C82BA5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287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69403-E048-AD4A-BC0A-8B244303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81FA-3EBF-C04E-BC20-FDF79FD66962}" type="datetimeFigureOut">
              <a:rPr lang="en-VN" smtClean="0"/>
              <a:t>6/13/21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9E53C-BD4A-1441-9B0F-53706377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48E22-1577-A548-93F9-E98A96AD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799A-17FD-9D42-9B1F-919F5C82BA5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5662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AF46-B275-E943-8228-99C147BA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A045C-AF0B-D046-9B67-F5448DEF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2F604-EA5E-A546-90C5-CEF8A1C8F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FDE38-DC06-7144-B9D4-A2EAF079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81FA-3EBF-C04E-BC20-FDF79FD66962}" type="datetimeFigureOut">
              <a:rPr lang="en-VN" smtClean="0"/>
              <a:t>6/13/21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4138F-B3CC-7F4C-878D-ACF281F3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ACF5E-9619-1842-8922-6EFB63F9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799A-17FD-9D42-9B1F-919F5C82BA5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4909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AD25-82E1-D34E-B82A-BE054A225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53C8B-E780-DE4B-B64B-C0DC51092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6320A-9801-A844-8ACD-FD191FA54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842F5-7C74-2D44-927F-FEDDB1AE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81FA-3EBF-C04E-BC20-FDF79FD66962}" type="datetimeFigureOut">
              <a:rPr lang="en-VN" smtClean="0"/>
              <a:t>6/13/21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12FA4-D52D-5A4B-9307-5881FF29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0E133-4C57-B547-98BB-B4E06CB9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799A-17FD-9D42-9B1F-919F5C82BA5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6330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F94D4-00A5-8149-AB46-4C53657C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D4971-41D4-014D-98D1-EE45ED619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59EE9-691A-4F41-BBA3-1686DB020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81FA-3EBF-C04E-BC20-FDF79FD66962}" type="datetimeFigureOut">
              <a:rPr lang="en-VN" smtClean="0"/>
              <a:t>6/13/21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DB342-6F28-8C4C-AC4C-4D1296CBF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5CBD9-C4C4-BC4A-A17E-417EE66BA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0799A-17FD-9D42-9B1F-919F5C82BA5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8515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calendar&#10;&#10;Description automatically generated">
            <a:extLst>
              <a:ext uri="{FF2B5EF4-FFF2-40B4-BE49-F238E27FC236}">
                <a16:creationId xmlns:a16="http://schemas.microsoft.com/office/drawing/2014/main" id="{73BDE51C-FA2B-F841-A3CE-17C1847CC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87088" cy="1353787"/>
          </a:xfrm>
          <a:prstGeom prst="rect">
            <a:avLst/>
          </a:prstGeom>
        </p:spPr>
      </p:pic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D16CA08-1AC7-5949-A7B7-647BEDDEC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109" y="-1"/>
            <a:ext cx="1698442" cy="688769"/>
          </a:xfrm>
          <a:prstGeom prst="rect">
            <a:avLst/>
          </a:prstGeom>
        </p:spPr>
      </p:pic>
      <p:pic>
        <p:nvPicPr>
          <p:cNvPr id="7" name="Picture 6" descr="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C77143E2-EDD0-E044-8EDB-AEDE87983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109" y="688768"/>
            <a:ext cx="1835150" cy="482600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761F3FA6-8E67-464A-B6E3-557210AA6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502" y="2042556"/>
            <a:ext cx="2838185" cy="9038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202977-4204-CA42-9EF6-EE82207000D2}"/>
              </a:ext>
            </a:extLst>
          </p:cNvPr>
          <p:cNvSpPr txBox="1"/>
          <p:nvPr/>
        </p:nvSpPr>
        <p:spPr>
          <a:xfrm>
            <a:off x="584859" y="1632918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RLC</a:t>
            </a:r>
          </a:p>
        </p:txBody>
      </p:sp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2C8B7F0B-CF63-534F-BA86-E37791F7D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9989" y="491918"/>
            <a:ext cx="1016000" cy="679450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5F0C05C4-C043-C944-A1CB-ED50E509F8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9551" y="346777"/>
            <a:ext cx="2310097" cy="8872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C74704-F607-EF4A-B777-F3B31CB531C2}"/>
              </a:ext>
            </a:extLst>
          </p:cNvPr>
          <p:cNvSpPr txBox="1"/>
          <p:nvPr/>
        </p:nvSpPr>
        <p:spPr>
          <a:xfrm>
            <a:off x="4029551" y="-1"/>
            <a:ext cx="334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Tuyến tính (xếp chồng)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CF465F-BBD6-8A40-AD1B-CEA3967E5CE2}"/>
              </a:ext>
            </a:extLst>
          </p:cNvPr>
          <p:cNvSpPr txBox="1"/>
          <p:nvPr/>
        </p:nvSpPr>
        <p:spPr>
          <a:xfrm>
            <a:off x="6509989" y="68695"/>
            <a:ext cx="1528101" cy="380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VN" dirty="0"/>
              <a:t>òng nhánh</a:t>
            </a:r>
          </a:p>
        </p:txBody>
      </p:sp>
      <p:pic>
        <p:nvPicPr>
          <p:cNvPr id="18" name="Picture 1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C061B7F-DEBF-CA4D-8F4C-E572AB6ED1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19268" y="299312"/>
            <a:ext cx="2854576" cy="13336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381BBB-E329-A545-9B2D-44F5238BD3BF}"/>
              </a:ext>
            </a:extLst>
          </p:cNvPr>
          <p:cNvSpPr txBox="1"/>
          <p:nvPr/>
        </p:nvSpPr>
        <p:spPr>
          <a:xfrm>
            <a:off x="8170223" y="68695"/>
            <a:ext cx="152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VN" dirty="0"/>
              <a:t>òng vòng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A897435-7BE5-324D-B202-CCDE537B06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70223" y="371142"/>
            <a:ext cx="1282700" cy="508000"/>
          </a:xfrm>
          <a:prstGeom prst="rect">
            <a:avLst/>
          </a:prstGeom>
        </p:spPr>
      </p:pic>
      <p:pic>
        <p:nvPicPr>
          <p:cNvPr id="24" name="Picture 23" descr="Diagram, schematic&#10;&#10;Description automatically generated">
            <a:extLst>
              <a:ext uri="{FF2B5EF4-FFF2-40B4-BE49-F238E27FC236}">
                <a16:creationId xmlns:a16="http://schemas.microsoft.com/office/drawing/2014/main" id="{65ADD480-675C-464A-8BC9-21D0177924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2047" y="790411"/>
            <a:ext cx="1130450" cy="9908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450AC1A-3935-BC46-917B-2C204560C700}"/>
              </a:ext>
            </a:extLst>
          </p:cNvPr>
          <p:cNvSpPr txBox="1"/>
          <p:nvPr/>
        </p:nvSpPr>
        <p:spPr>
          <a:xfrm>
            <a:off x="6081221" y="1844798"/>
            <a:ext cx="155185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VN" dirty="0"/>
              <a:t>hế nút</a:t>
            </a:r>
          </a:p>
        </p:txBody>
      </p:sp>
      <p:pic>
        <p:nvPicPr>
          <p:cNvPr id="27" name="Picture 2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3A26B269-F9D6-8F4B-8676-25DAE4441B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38795" y="2139703"/>
            <a:ext cx="3282950" cy="13970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FB6F52-92B8-9946-9541-17FF9516A70C}"/>
              </a:ext>
            </a:extLst>
          </p:cNvPr>
          <p:cNvCxnSpPr/>
          <p:nvPr/>
        </p:nvCxnSpPr>
        <p:spPr>
          <a:xfrm flipH="1" flipV="1">
            <a:off x="9319268" y="299312"/>
            <a:ext cx="561002" cy="44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56A937-ECC8-7A4B-BCF7-7459A51B00B7}"/>
              </a:ext>
            </a:extLst>
          </p:cNvPr>
          <p:cNvCxnSpPr>
            <a:cxnSpLocks/>
          </p:cNvCxnSpPr>
          <p:nvPr/>
        </p:nvCxnSpPr>
        <p:spPr>
          <a:xfrm flipH="1" flipV="1">
            <a:off x="7017989" y="2042556"/>
            <a:ext cx="1793584" cy="61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BE89508-85AF-8549-8DC5-95432A902F2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0" y="2147549"/>
            <a:ext cx="850900" cy="355600"/>
          </a:xfrm>
          <a:prstGeom prst="rect">
            <a:avLst/>
          </a:prstGeom>
        </p:spPr>
      </p:pic>
      <p:pic>
        <p:nvPicPr>
          <p:cNvPr id="36" name="Picture 35" descr="Logo&#10;&#10;Description automatically generated">
            <a:extLst>
              <a:ext uri="{FF2B5EF4-FFF2-40B4-BE49-F238E27FC236}">
                <a16:creationId xmlns:a16="http://schemas.microsoft.com/office/drawing/2014/main" id="{7D49CA20-F5E8-224A-AA78-F5922A5D571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09826" y="2533763"/>
            <a:ext cx="2140492" cy="608879"/>
          </a:xfrm>
          <a:prstGeom prst="rect">
            <a:avLst/>
          </a:prstGeom>
        </p:spPr>
      </p:pic>
      <p:sp>
        <p:nvSpPr>
          <p:cNvPr id="40" name="Curved Right Arrow 39">
            <a:extLst>
              <a:ext uri="{FF2B5EF4-FFF2-40B4-BE49-F238E27FC236}">
                <a16:creationId xmlns:a16="http://schemas.microsoft.com/office/drawing/2014/main" id="{37FB0852-3957-5A4E-ABCA-A6B265CAE331}"/>
              </a:ext>
            </a:extLst>
          </p:cNvPr>
          <p:cNvSpPr/>
          <p:nvPr/>
        </p:nvSpPr>
        <p:spPr>
          <a:xfrm>
            <a:off x="5670696" y="2351314"/>
            <a:ext cx="286063" cy="59508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1" name="Curved Right Arrow 40">
            <a:extLst>
              <a:ext uri="{FF2B5EF4-FFF2-40B4-BE49-F238E27FC236}">
                <a16:creationId xmlns:a16="http://schemas.microsoft.com/office/drawing/2014/main" id="{9B869BD7-B073-5C44-8FB4-8BDDCC9F3F6E}"/>
              </a:ext>
            </a:extLst>
          </p:cNvPr>
          <p:cNvSpPr/>
          <p:nvPr/>
        </p:nvSpPr>
        <p:spPr>
          <a:xfrm>
            <a:off x="7820129" y="522514"/>
            <a:ext cx="286063" cy="59508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B24874B-A5C8-3046-A5B1-98E6DE85F3B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3502" y="2944843"/>
            <a:ext cx="670264" cy="32087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A2EABA5-CF76-1541-BEAD-1D28A9DF742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39084" y="2898692"/>
            <a:ext cx="649204" cy="320871"/>
          </a:xfrm>
          <a:prstGeom prst="rect">
            <a:avLst/>
          </a:prstGeom>
        </p:spPr>
      </p:pic>
      <p:pic>
        <p:nvPicPr>
          <p:cNvPr id="48" name="Picture 47" descr="Text&#10;&#10;Description automatically generated with low confidence">
            <a:extLst>
              <a:ext uri="{FF2B5EF4-FFF2-40B4-BE49-F238E27FC236}">
                <a16:creationId xmlns:a16="http://schemas.microsoft.com/office/drawing/2014/main" id="{A75505E4-4250-C443-8581-E9F2AAA383C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2191" y="3319936"/>
            <a:ext cx="965348" cy="591665"/>
          </a:xfrm>
          <a:prstGeom prst="rect">
            <a:avLst/>
          </a:prstGeom>
        </p:spPr>
      </p:pic>
      <p:pic>
        <p:nvPicPr>
          <p:cNvPr id="50" name="Picture 49" descr="Diagram&#10;&#10;Description automatically generated">
            <a:extLst>
              <a:ext uri="{FF2B5EF4-FFF2-40B4-BE49-F238E27FC236}">
                <a16:creationId xmlns:a16="http://schemas.microsoft.com/office/drawing/2014/main" id="{FE4B9B04-253E-F24C-8285-82A5F540E3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89857" y="3292206"/>
            <a:ext cx="1594460" cy="647124"/>
          </a:xfrm>
          <a:prstGeom prst="rect">
            <a:avLst/>
          </a:prstGeom>
        </p:spPr>
      </p:pic>
      <p:pic>
        <p:nvPicPr>
          <p:cNvPr id="52" name="Picture 51" descr="Text&#10;&#10;Description automatically generated">
            <a:extLst>
              <a:ext uri="{FF2B5EF4-FFF2-40B4-BE49-F238E27FC236}">
                <a16:creationId xmlns:a16="http://schemas.microsoft.com/office/drawing/2014/main" id="{61E8F017-9D78-754F-8904-DE6FEDA989E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46466" y="2436132"/>
            <a:ext cx="1498600" cy="425450"/>
          </a:xfrm>
          <a:prstGeom prst="rect">
            <a:avLst/>
          </a:prstGeom>
        </p:spPr>
      </p:pic>
      <p:pic>
        <p:nvPicPr>
          <p:cNvPr id="54" name="Picture 53" descr="Text&#10;&#10;Description automatically generated with low confidence">
            <a:extLst>
              <a:ext uri="{FF2B5EF4-FFF2-40B4-BE49-F238E27FC236}">
                <a16:creationId xmlns:a16="http://schemas.microsoft.com/office/drawing/2014/main" id="{EC989A68-E83D-6040-B217-EEBDBB480C7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0092" y="4109948"/>
            <a:ext cx="2399530" cy="591665"/>
          </a:xfrm>
          <a:prstGeom prst="rect">
            <a:avLst/>
          </a:prstGeom>
        </p:spPr>
      </p:pic>
      <p:pic>
        <p:nvPicPr>
          <p:cNvPr id="56" name="Picture 55" descr="Text&#10;&#10;Description automatically generated">
            <a:extLst>
              <a:ext uri="{FF2B5EF4-FFF2-40B4-BE49-F238E27FC236}">
                <a16:creationId xmlns:a16="http://schemas.microsoft.com/office/drawing/2014/main" id="{B82934D7-E597-2F42-BA60-FDFC639F2E5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2191" y="4608254"/>
            <a:ext cx="1896691" cy="115491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80CE7FD-BA5B-3447-829E-DEEBE95F2C71}"/>
              </a:ext>
            </a:extLst>
          </p:cNvPr>
          <p:cNvSpPr txBox="1"/>
          <p:nvPr/>
        </p:nvSpPr>
        <p:spPr>
          <a:xfrm>
            <a:off x="4930304" y="3602498"/>
            <a:ext cx="230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Extensions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32259F1-6A45-BA4A-AA80-A5A5E590A95B}"/>
              </a:ext>
            </a:extLst>
          </p:cNvPr>
          <p:cNvCxnSpPr/>
          <p:nvPr/>
        </p:nvCxnSpPr>
        <p:spPr>
          <a:xfrm>
            <a:off x="0" y="4052046"/>
            <a:ext cx="4645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3AC450D-9EB3-B040-AEB8-3F80C2EA6BD5}"/>
              </a:ext>
            </a:extLst>
          </p:cNvPr>
          <p:cNvCxnSpPr>
            <a:cxnSpLocks/>
          </p:cNvCxnSpPr>
          <p:nvPr/>
        </p:nvCxnSpPr>
        <p:spPr>
          <a:xfrm flipV="1">
            <a:off x="4645066" y="3536703"/>
            <a:ext cx="0" cy="515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8A306FA-D829-234C-9AD0-9F218ACDA51F}"/>
              </a:ext>
            </a:extLst>
          </p:cNvPr>
          <p:cNvCxnSpPr/>
          <p:nvPr/>
        </p:nvCxnSpPr>
        <p:spPr>
          <a:xfrm>
            <a:off x="4645066" y="3536703"/>
            <a:ext cx="201699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06DC1E4-DC98-6844-B389-C2FB9031482F}"/>
              </a:ext>
            </a:extLst>
          </p:cNvPr>
          <p:cNvCxnSpPr/>
          <p:nvPr/>
        </p:nvCxnSpPr>
        <p:spPr>
          <a:xfrm>
            <a:off x="6650182" y="3536703"/>
            <a:ext cx="0" cy="515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3ED4ED3-AC96-0942-BDB9-97D5266A97FB}"/>
              </a:ext>
            </a:extLst>
          </p:cNvPr>
          <p:cNvCxnSpPr/>
          <p:nvPr/>
        </p:nvCxnSpPr>
        <p:spPr>
          <a:xfrm>
            <a:off x="6662057" y="4052046"/>
            <a:ext cx="55299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61CB26DA-11BC-0F43-8775-26997E16CBB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1716" y="5694507"/>
            <a:ext cx="3181756" cy="366485"/>
          </a:xfrm>
          <a:prstGeom prst="rect">
            <a:avLst/>
          </a:prstGeom>
        </p:spPr>
      </p:pic>
      <p:pic>
        <p:nvPicPr>
          <p:cNvPr id="74" name="Picture 73" descr="Diagram, schematic&#10;&#10;Description automatically generated">
            <a:extLst>
              <a:ext uri="{FF2B5EF4-FFF2-40B4-BE49-F238E27FC236}">
                <a16:creationId xmlns:a16="http://schemas.microsoft.com/office/drawing/2014/main" id="{62AE3A5E-0959-464E-990D-BEF6FCA9C76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470144" y="4204069"/>
            <a:ext cx="3502936" cy="1976737"/>
          </a:xfrm>
          <a:prstGeom prst="rect">
            <a:avLst/>
          </a:prstGeom>
        </p:spPr>
      </p:pic>
      <p:pic>
        <p:nvPicPr>
          <p:cNvPr id="78" name="Picture 77" descr="Text&#10;&#10;Description automatically generated with medium confidence">
            <a:extLst>
              <a:ext uri="{FF2B5EF4-FFF2-40B4-BE49-F238E27FC236}">
                <a16:creationId xmlns:a16="http://schemas.microsoft.com/office/drawing/2014/main" id="{56988C7D-53B3-9C45-BF5D-5964168CB0D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980692" y="4266691"/>
            <a:ext cx="502891" cy="35133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E466B0F6-9850-4041-B448-A70D7A93DE3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462473" y="4285431"/>
            <a:ext cx="341200" cy="251838"/>
          </a:xfrm>
          <a:prstGeom prst="rect">
            <a:avLst/>
          </a:prstGeom>
        </p:spPr>
      </p:pic>
      <p:pic>
        <p:nvPicPr>
          <p:cNvPr id="82" name="Picture 81" descr="Text&#10;&#10;Description automatically generated with medium confidence">
            <a:extLst>
              <a:ext uri="{FF2B5EF4-FFF2-40B4-BE49-F238E27FC236}">
                <a16:creationId xmlns:a16="http://schemas.microsoft.com/office/drawing/2014/main" id="{B8338C73-B1FC-F74D-ADE9-B35B1C4E830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38011" y="4163123"/>
            <a:ext cx="612223" cy="46309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CBFEA062-B7A2-8247-B516-1CC37003D8F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550234" y="4188420"/>
            <a:ext cx="687497" cy="412498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F16803F-DBB6-6343-A458-CCA6A59BD37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452859" y="4197665"/>
            <a:ext cx="553998" cy="369332"/>
          </a:xfrm>
          <a:prstGeom prst="rect">
            <a:avLst/>
          </a:prstGeom>
        </p:spPr>
      </p:pic>
      <p:pic>
        <p:nvPicPr>
          <p:cNvPr id="88" name="Picture 87" descr="Icon&#10;&#10;Description automatically generated with medium confidence">
            <a:extLst>
              <a:ext uri="{FF2B5EF4-FFF2-40B4-BE49-F238E27FC236}">
                <a16:creationId xmlns:a16="http://schemas.microsoft.com/office/drawing/2014/main" id="{12210515-334C-FD40-986F-554A60F88BF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006857" y="4162111"/>
            <a:ext cx="595039" cy="539502"/>
          </a:xfrm>
          <a:prstGeom prst="rect">
            <a:avLst/>
          </a:prstGeom>
        </p:spPr>
      </p:pic>
      <p:pic>
        <p:nvPicPr>
          <p:cNvPr id="90" name="Picture 89" descr="Text&#10;&#10;Description automatically generated with medium confidence">
            <a:extLst>
              <a:ext uri="{FF2B5EF4-FFF2-40B4-BE49-F238E27FC236}">
                <a16:creationId xmlns:a16="http://schemas.microsoft.com/office/drawing/2014/main" id="{71C81EDC-5755-9C44-87AB-D6FA63E36A84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092047" y="4677004"/>
            <a:ext cx="1009712" cy="508652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2EED8968-DB9F-F64B-8306-411CF26865D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462473" y="5468557"/>
            <a:ext cx="3940946" cy="4432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816A12-7536-7243-BACA-FC13FA4888B6}"/>
              </a:ext>
            </a:extLst>
          </p:cNvPr>
          <p:cNvSpPr txBox="1"/>
          <p:nvPr/>
        </p:nvSpPr>
        <p:spPr>
          <a:xfrm>
            <a:off x="4907691" y="1460159"/>
            <a:ext cx="308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VN" dirty="0"/>
              <a:t>ặp hỗ cảm Zm, bonus – I.Zm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71AD29-D86C-1E44-9A80-B86FE02AB203}"/>
              </a:ext>
            </a:extLst>
          </p:cNvPr>
          <p:cNvCxnSpPr>
            <a:cxnSpLocks/>
          </p:cNvCxnSpPr>
          <p:nvPr/>
        </p:nvCxnSpPr>
        <p:spPr>
          <a:xfrm flipH="1">
            <a:off x="5653562" y="974767"/>
            <a:ext cx="940767" cy="48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78752A-2EC0-074D-BA9C-84DDE361C491}"/>
              </a:ext>
            </a:extLst>
          </p:cNvPr>
          <p:cNvCxnSpPr/>
          <p:nvPr/>
        </p:nvCxnSpPr>
        <p:spPr>
          <a:xfrm flipH="1">
            <a:off x="7375668" y="589809"/>
            <a:ext cx="906443" cy="83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9ECAB7D-1665-DD43-ADC3-A055D7F66F96}"/>
              </a:ext>
            </a:extLst>
          </p:cNvPr>
          <p:cNvSpPr txBox="1"/>
          <p:nvPr/>
        </p:nvSpPr>
        <p:spPr>
          <a:xfrm>
            <a:off x="5353840" y="3090899"/>
            <a:ext cx="3883891" cy="380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VN" dirty="0">
                <a:solidFill>
                  <a:srgbClr val="FF0000"/>
                </a:solidFill>
              </a:rPr>
              <a:t>ot use when có hỗ cảm</a:t>
            </a:r>
          </a:p>
        </p:txBody>
      </p:sp>
    </p:spTree>
    <p:extLst>
      <p:ext uri="{BB962C8B-B14F-4D97-AF65-F5344CB8AC3E}">
        <p14:creationId xmlns:p14="http://schemas.microsoft.com/office/powerpoint/2010/main" val="341705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FCF818DD-D8F5-8848-AFF0-EBC73022B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25" y="157290"/>
            <a:ext cx="528073" cy="4442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4A70C9-5F08-6F49-8408-24EF0EE7D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44" y="220939"/>
            <a:ext cx="884895" cy="4287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BE9BAF-562A-B241-8B77-91B8A72E2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632" y="210361"/>
            <a:ext cx="676920" cy="41249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CB1F0B5-1B7E-0847-B99E-D116B0B11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79" y="601542"/>
            <a:ext cx="5841621" cy="19304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A5251E4-AE2C-6A41-899B-A360DF995F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953" y="2531942"/>
            <a:ext cx="4942444" cy="1267498"/>
          </a:xfrm>
          <a:prstGeom prst="rect">
            <a:avLst/>
          </a:prstGeom>
        </p:spPr>
      </p:pic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3EB73A9-90B9-F94F-8058-833DBBA3FD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379" y="3966012"/>
            <a:ext cx="4590753" cy="15675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1FC26A-9716-5046-A751-D9CD95BDE56E}"/>
              </a:ext>
            </a:extLst>
          </p:cNvPr>
          <p:cNvSpPr txBox="1"/>
          <p:nvPr/>
        </p:nvSpPr>
        <p:spPr>
          <a:xfrm>
            <a:off x="7992094" y="253527"/>
            <a:ext cx="214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Thế nút (bonus)</a:t>
            </a:r>
          </a:p>
        </p:txBody>
      </p:sp>
      <p:pic>
        <p:nvPicPr>
          <p:cNvPr id="11" name="Picture 10" descr="Diagram, box and whisker chart&#10;&#10;Description automatically generated">
            <a:extLst>
              <a:ext uri="{FF2B5EF4-FFF2-40B4-BE49-F238E27FC236}">
                <a16:creationId xmlns:a16="http://schemas.microsoft.com/office/drawing/2014/main" id="{DAA00630-B075-844D-8984-8196DAFB44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7637" y="649703"/>
            <a:ext cx="5485410" cy="3242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525465-5C92-FD4E-B72C-4C70A9C316FC}"/>
              </a:ext>
            </a:extLst>
          </p:cNvPr>
          <p:cNvSpPr txBox="1"/>
          <p:nvPr/>
        </p:nvSpPr>
        <p:spPr>
          <a:xfrm>
            <a:off x="6460177" y="3966012"/>
            <a:ext cx="254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Y=1/Z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99BA44-8B42-C745-A088-C517A5EA99C2}"/>
              </a:ext>
            </a:extLst>
          </p:cNvPr>
          <p:cNvSpPr txBox="1"/>
          <p:nvPr/>
        </p:nvSpPr>
        <p:spPr>
          <a:xfrm>
            <a:off x="6315860" y="4409167"/>
            <a:ext cx="3883891" cy="380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VN" dirty="0">
                <a:solidFill>
                  <a:srgbClr val="FF0000"/>
                </a:solidFill>
              </a:rPr>
              <a:t>ot use when có hỗ cảm</a:t>
            </a:r>
          </a:p>
        </p:txBody>
      </p:sp>
    </p:spTree>
    <p:extLst>
      <p:ext uri="{BB962C8B-B14F-4D97-AF65-F5344CB8AC3E}">
        <p14:creationId xmlns:p14="http://schemas.microsoft.com/office/powerpoint/2010/main" val="332908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2F61F69F-F3DE-0C4A-9F17-C914BC4D3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9" y="735362"/>
            <a:ext cx="6017911" cy="4283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1BA4C9-8ECE-2C4B-AC90-CF04A2B5BD78}"/>
              </a:ext>
            </a:extLst>
          </p:cNvPr>
          <p:cNvSpPr txBox="1"/>
          <p:nvPr/>
        </p:nvSpPr>
        <p:spPr>
          <a:xfrm>
            <a:off x="1710047" y="237506"/>
            <a:ext cx="314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∆                  </a:t>
            </a:r>
            <a:r>
              <a:rPr lang="vi-VN" dirty="0">
                <a:sym typeface="Wingdings" pitchFamily="2" charset="2"/>
              </a:rPr>
              <a:t>            Y</a:t>
            </a:r>
            <a:endParaRPr lang="en-VN" dirty="0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6027648-B035-504B-917E-67DB877DF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804" y="290369"/>
            <a:ext cx="2140032" cy="1548478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29EDDE4A-7347-EF49-AD83-BEDD2BA8B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736" y="300561"/>
            <a:ext cx="1493397" cy="599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0FA932-9A46-DA48-8147-7025302D8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6736" y="735363"/>
            <a:ext cx="1376913" cy="539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0B0093-CF1E-EB47-8522-3D8066AF3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6736" y="1233377"/>
            <a:ext cx="1493397" cy="4142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950A71-1252-6643-A0E2-CB90F79CE0AF}"/>
              </a:ext>
            </a:extLst>
          </p:cNvPr>
          <p:cNvSpPr txBox="1"/>
          <p:nvPr/>
        </p:nvSpPr>
        <p:spPr>
          <a:xfrm>
            <a:off x="9337981" y="-6507"/>
            <a:ext cx="155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Thevenin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781123-5A6B-4C4A-BB4C-EB13DADFBFE3}"/>
              </a:ext>
            </a:extLst>
          </p:cNvPr>
          <p:cNvSpPr txBox="1"/>
          <p:nvPr/>
        </p:nvSpPr>
        <p:spPr>
          <a:xfrm>
            <a:off x="9205084" y="1980951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VN" dirty="0"/>
              <a:t>orton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78D944-9768-6842-B122-A2868C994E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3590" y="2350283"/>
            <a:ext cx="1686543" cy="477323"/>
          </a:xfrm>
          <a:prstGeom prst="rect">
            <a:avLst/>
          </a:prstGeom>
        </p:spPr>
      </p:pic>
      <p:pic>
        <p:nvPicPr>
          <p:cNvPr id="17" name="Picture 16" descr="A picture containing text, antenna, gauge&#10;&#10;Description automatically generated">
            <a:extLst>
              <a:ext uri="{FF2B5EF4-FFF2-40B4-BE49-F238E27FC236}">
                <a16:creationId xmlns:a16="http://schemas.microsoft.com/office/drawing/2014/main" id="{1798E3DF-84B9-AC4B-BD15-B530EEDBCA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8040" y="1866802"/>
            <a:ext cx="2152905" cy="1456377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772F27DE-4B72-E241-A34D-3325BB7F64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1312" y="295226"/>
            <a:ext cx="2152905" cy="1227156"/>
          </a:xfrm>
          <a:prstGeom prst="rect">
            <a:avLst/>
          </a:prstGeom>
        </p:spPr>
      </p:pic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5AAB4F5A-0E2F-DA49-AF2A-5AC347684B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05084" y="2772860"/>
            <a:ext cx="1408628" cy="5114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7BE0C7E-3F84-D742-A780-C5B1B6FFF3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6069" y="3270965"/>
            <a:ext cx="1998245" cy="784699"/>
          </a:xfrm>
          <a:prstGeom prst="rect">
            <a:avLst/>
          </a:prstGeom>
        </p:spPr>
      </p:pic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0660563F-5126-E04F-8CA4-098F1A8370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8288" y="3663314"/>
            <a:ext cx="1652657" cy="917023"/>
          </a:xfrm>
          <a:prstGeom prst="rect">
            <a:avLst/>
          </a:prstGeom>
        </p:spPr>
      </p:pic>
      <p:pic>
        <p:nvPicPr>
          <p:cNvPr id="27" name="Picture 26" descr="Chart&#10;&#10;Description automatically generated with medium confidence">
            <a:extLst>
              <a:ext uri="{FF2B5EF4-FFF2-40B4-BE49-F238E27FC236}">
                <a16:creationId xmlns:a16="http://schemas.microsoft.com/office/drawing/2014/main" id="{673242A4-9292-EA44-B497-B4507192BE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97870" y="4810357"/>
            <a:ext cx="2162499" cy="1456377"/>
          </a:xfrm>
          <a:prstGeom prst="rect">
            <a:avLst/>
          </a:prstGeom>
        </p:spPr>
      </p:pic>
      <p:pic>
        <p:nvPicPr>
          <p:cNvPr id="29" name="Picture 2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7C5639D-172F-B246-B0DF-36460B8B790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45641" y="5095579"/>
            <a:ext cx="2135104" cy="1311564"/>
          </a:xfrm>
          <a:prstGeom prst="rect">
            <a:avLst/>
          </a:prstGeom>
        </p:spPr>
      </p:pic>
      <p:sp>
        <p:nvSpPr>
          <p:cNvPr id="30" name="Left-Right Arrow 29">
            <a:extLst>
              <a:ext uri="{FF2B5EF4-FFF2-40B4-BE49-F238E27FC236}">
                <a16:creationId xmlns:a16="http://schemas.microsoft.com/office/drawing/2014/main" id="{A9B4801C-1E29-654E-8EDA-A616BCC1CFC8}"/>
              </a:ext>
            </a:extLst>
          </p:cNvPr>
          <p:cNvSpPr/>
          <p:nvPr/>
        </p:nvSpPr>
        <p:spPr>
          <a:xfrm>
            <a:off x="5379676" y="5616265"/>
            <a:ext cx="419263" cy="1863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464A41D-D324-B747-A074-B6C656CA364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60777" y="4810357"/>
            <a:ext cx="1012701" cy="47713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F9901C5-6048-FA4B-A209-E8E382F71C53}"/>
              </a:ext>
            </a:extLst>
          </p:cNvPr>
          <p:cNvSpPr txBox="1"/>
          <p:nvPr/>
        </p:nvSpPr>
        <p:spPr>
          <a:xfrm>
            <a:off x="9439647" y="4869701"/>
            <a:ext cx="199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VN" dirty="0"/>
              <a:t>ông suất lớn nhất</a:t>
            </a:r>
          </a:p>
        </p:txBody>
      </p:sp>
      <p:pic>
        <p:nvPicPr>
          <p:cNvPr id="35" name="Picture 34" descr="Text&#10;&#10;Description automatically generated">
            <a:extLst>
              <a:ext uri="{FF2B5EF4-FFF2-40B4-BE49-F238E27FC236}">
                <a16:creationId xmlns:a16="http://schemas.microsoft.com/office/drawing/2014/main" id="{9630A465-B4A2-9745-B925-61FDC8A0E9F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96633" y="5240629"/>
            <a:ext cx="1865288" cy="82901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2DB2DA-5C55-8644-890C-8A83AC47FA1A}"/>
              </a:ext>
            </a:extLst>
          </p:cNvPr>
          <p:cNvSpPr txBox="1"/>
          <p:nvPr/>
        </p:nvSpPr>
        <p:spPr>
          <a:xfrm>
            <a:off x="10166861" y="5410423"/>
            <a:ext cx="94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= I</a:t>
            </a:r>
            <a:r>
              <a:rPr lang="en-VN" baseline="-25000" dirty="0"/>
              <a:t>th</a:t>
            </a:r>
            <a:endParaRPr lang="en-VN" dirty="0"/>
          </a:p>
        </p:txBody>
      </p:sp>
      <p:pic>
        <p:nvPicPr>
          <p:cNvPr id="38" name="Picture 37" descr="Text, letter&#10;&#10;Description automatically generated">
            <a:extLst>
              <a:ext uri="{FF2B5EF4-FFF2-40B4-BE49-F238E27FC236}">
                <a16:creationId xmlns:a16="http://schemas.microsoft.com/office/drawing/2014/main" id="{03DC4AB1-5FAC-1D43-910B-432B26296A0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74070" y="6053070"/>
            <a:ext cx="1510414" cy="62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4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EDC6615-C09E-FA45-A897-1BA7034FC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8" y="139618"/>
            <a:ext cx="5257223" cy="1514793"/>
          </a:xfrm>
          <a:prstGeom prst="rect">
            <a:avLst/>
          </a:prstGeom>
        </p:spPr>
      </p:pic>
      <p:sp>
        <p:nvSpPr>
          <p:cNvPr id="4" name="Double Bracket 3">
            <a:extLst>
              <a:ext uri="{FF2B5EF4-FFF2-40B4-BE49-F238E27FC236}">
                <a16:creationId xmlns:a16="http://schemas.microsoft.com/office/drawing/2014/main" id="{FB49DE4D-EF0A-BE47-83B2-9BCF9B2758F1}"/>
              </a:ext>
            </a:extLst>
          </p:cNvPr>
          <p:cNvSpPr/>
          <p:nvPr/>
        </p:nvSpPr>
        <p:spPr>
          <a:xfrm>
            <a:off x="276677" y="1793174"/>
            <a:ext cx="483343" cy="66501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VN" dirty="0"/>
              <a:t>X</a:t>
            </a:r>
            <a:r>
              <a:rPr lang="en-VN" baseline="-25000" dirty="0"/>
              <a:t>1</a:t>
            </a:r>
          </a:p>
          <a:p>
            <a:pPr algn="ctr"/>
            <a:r>
              <a:rPr lang="en-VN" dirty="0"/>
              <a:t>X</a:t>
            </a:r>
            <a:r>
              <a:rPr lang="en-VN" baseline="-25000" dirty="0"/>
              <a:t>2</a:t>
            </a:r>
            <a:endParaRPr lang="en-VN" dirty="0"/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35CF1455-2920-7B49-8C92-8E89C517C4C3}"/>
              </a:ext>
            </a:extLst>
          </p:cNvPr>
          <p:cNvSpPr/>
          <p:nvPr/>
        </p:nvSpPr>
        <p:spPr>
          <a:xfrm>
            <a:off x="1152527" y="1823736"/>
            <a:ext cx="483343" cy="66501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647620-602D-F643-BD65-EDB72BA1CBA8}"/>
              </a:ext>
            </a:extLst>
          </p:cNvPr>
          <p:cNvSpPr txBox="1"/>
          <p:nvPr/>
        </p:nvSpPr>
        <p:spPr>
          <a:xfrm>
            <a:off x="1152528" y="1842423"/>
            <a:ext cx="483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K</a:t>
            </a:r>
            <a:r>
              <a:rPr lang="en-VN" baseline="-25000" dirty="0"/>
              <a:t>1</a:t>
            </a:r>
          </a:p>
          <a:p>
            <a:r>
              <a:rPr lang="en-VN" dirty="0"/>
              <a:t>K</a:t>
            </a:r>
            <a:r>
              <a:rPr lang="en-VN" baseline="-25000" dirty="0"/>
              <a:t>2</a:t>
            </a:r>
            <a:endParaRPr lang="en-V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FC3E07-CC0D-804F-9FB3-5226B7184182}"/>
              </a:ext>
            </a:extLst>
          </p:cNvPr>
          <p:cNvSpPr txBox="1"/>
          <p:nvPr/>
        </p:nvSpPr>
        <p:spPr>
          <a:xfrm>
            <a:off x="714603" y="1971304"/>
            <a:ext cx="56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= 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962F1-259F-A743-BDBF-F2674B8FE478}"/>
              </a:ext>
            </a:extLst>
          </p:cNvPr>
          <p:cNvSpPr txBox="1"/>
          <p:nvPr/>
        </p:nvSpPr>
        <p:spPr>
          <a:xfrm>
            <a:off x="1995055" y="1842423"/>
            <a:ext cx="2945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dirty="0"/>
              <a:t>X</a:t>
            </a:r>
            <a:r>
              <a:rPr lang="en-VN" baseline="-25000" dirty="0"/>
              <a:t>1</a:t>
            </a:r>
            <a:r>
              <a:rPr lang="en-VN" dirty="0"/>
              <a:t>=m</a:t>
            </a:r>
            <a:r>
              <a:rPr lang="en-VN" baseline="-25000" dirty="0"/>
              <a:t>11</a:t>
            </a:r>
            <a:r>
              <a:rPr lang="en-VN" dirty="0"/>
              <a:t>K</a:t>
            </a:r>
            <a:r>
              <a:rPr lang="en-VN" baseline="-25000" dirty="0"/>
              <a:t>1</a:t>
            </a:r>
            <a:r>
              <a:rPr lang="en-VN" dirty="0"/>
              <a:t>+ m</a:t>
            </a:r>
            <a:r>
              <a:rPr lang="en-VN" baseline="-25000" dirty="0"/>
              <a:t>12</a:t>
            </a:r>
            <a:r>
              <a:rPr lang="en-VN" dirty="0"/>
              <a:t>K</a:t>
            </a:r>
            <a:r>
              <a:rPr lang="en-VN" baseline="-25000" dirty="0"/>
              <a:t>2</a:t>
            </a:r>
          </a:p>
          <a:p>
            <a:pPr algn="ctr"/>
            <a:r>
              <a:rPr lang="en-VN" dirty="0"/>
              <a:t>X</a:t>
            </a:r>
            <a:r>
              <a:rPr lang="en-VN" baseline="-25000" dirty="0"/>
              <a:t>2</a:t>
            </a:r>
            <a:r>
              <a:rPr lang="en-VN" dirty="0"/>
              <a:t>= m</a:t>
            </a:r>
            <a:r>
              <a:rPr lang="en-VN" baseline="-25000" dirty="0"/>
              <a:t>21</a:t>
            </a:r>
            <a:r>
              <a:rPr lang="en-VN" dirty="0"/>
              <a:t>K</a:t>
            </a:r>
            <a:r>
              <a:rPr lang="en-VN" baseline="-25000" dirty="0"/>
              <a:t>1</a:t>
            </a:r>
            <a:r>
              <a:rPr lang="en-VN" dirty="0"/>
              <a:t>+ m</a:t>
            </a:r>
            <a:r>
              <a:rPr lang="en-VN" baseline="-25000" dirty="0"/>
              <a:t>22</a:t>
            </a:r>
            <a:r>
              <a:rPr lang="en-VN" dirty="0"/>
              <a:t>K</a:t>
            </a:r>
            <a:r>
              <a:rPr lang="en-VN" baseline="-25000" dirty="0"/>
              <a:t>2</a:t>
            </a:r>
            <a:endParaRPr lang="en-VN" dirty="0"/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4379A558-763E-C445-8020-8F5B0F2E824D}"/>
              </a:ext>
            </a:extLst>
          </p:cNvPr>
          <p:cNvSpPr/>
          <p:nvPr/>
        </p:nvSpPr>
        <p:spPr>
          <a:xfrm>
            <a:off x="1840675" y="2078182"/>
            <a:ext cx="570016" cy="2624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045040-388B-1147-AEA3-EAD89DDDD339}"/>
              </a:ext>
            </a:extLst>
          </p:cNvPr>
          <p:cNvSpPr txBox="1"/>
          <p:nvPr/>
        </p:nvSpPr>
        <p:spPr>
          <a:xfrm>
            <a:off x="427512" y="2488754"/>
            <a:ext cx="4286992" cy="37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VN" dirty="0"/>
              <a:t>ho K</a:t>
            </a:r>
            <a:r>
              <a:rPr lang="en-VN" baseline="-25000" dirty="0"/>
              <a:t>x</a:t>
            </a:r>
            <a:r>
              <a:rPr lang="en-VN" dirty="0"/>
              <a:t>=0 để tính các K còn lại</a:t>
            </a:r>
          </a:p>
        </p:txBody>
      </p:sp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1751F40-27AC-804C-A77F-1A5501984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77" y="2936200"/>
            <a:ext cx="4538249" cy="1706501"/>
          </a:xfrm>
          <a:prstGeom prst="rect">
            <a:avLst/>
          </a:prstGeom>
        </p:spPr>
      </p:pic>
      <p:pic>
        <p:nvPicPr>
          <p:cNvPr id="18" name="Picture 17" descr="Diagram, text&#10;&#10;Description automatically generated with medium confidence">
            <a:extLst>
              <a:ext uri="{FF2B5EF4-FFF2-40B4-BE49-F238E27FC236}">
                <a16:creationId xmlns:a16="http://schemas.microsoft.com/office/drawing/2014/main" id="{C5BFE37A-1C88-7A4B-B8F4-A56A6DA20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901" y="139618"/>
            <a:ext cx="5163998" cy="31436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CC8988-B715-2A4C-9381-DD2E53EB1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404" y="4490382"/>
            <a:ext cx="5767269" cy="6596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76C483-1A06-244F-A603-E6FF3F6E4A9D}"/>
              </a:ext>
            </a:extLst>
          </p:cNvPr>
          <p:cNvSpPr txBox="1"/>
          <p:nvPr/>
        </p:nvSpPr>
        <p:spPr>
          <a:xfrm>
            <a:off x="5961413" y="3429000"/>
            <a:ext cx="366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VN" dirty="0"/>
              <a:t>ạch có cả DC và AC (w khác nhau)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33979-70CC-0844-A77A-4E752E9E18A9}"/>
              </a:ext>
            </a:extLst>
          </p:cNvPr>
          <p:cNvSpPr txBox="1"/>
          <p:nvPr/>
        </p:nvSpPr>
        <p:spPr>
          <a:xfrm>
            <a:off x="5194570" y="3844051"/>
            <a:ext cx="5842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VN" dirty="0"/>
              <a:t>hì xét riêng các thành phần w (các thành phần có w khác coi như ngắn mạch) , xong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045C5-A80A-7B40-B596-7FA0E8341B8D}"/>
              </a:ext>
            </a:extLst>
          </p:cNvPr>
          <p:cNvSpPr txBox="1"/>
          <p:nvPr/>
        </p:nvSpPr>
        <p:spPr>
          <a:xfrm>
            <a:off x="6806451" y="4820209"/>
            <a:ext cx="31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, rồi giải như bthg</a:t>
            </a:r>
          </a:p>
        </p:txBody>
      </p:sp>
    </p:spTree>
    <p:extLst>
      <p:ext uri="{BB962C8B-B14F-4D97-AF65-F5344CB8AC3E}">
        <p14:creationId xmlns:p14="http://schemas.microsoft.com/office/powerpoint/2010/main" val="424386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C8CB13D-963F-7447-A75E-CB4DB9838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6" y="559337"/>
            <a:ext cx="5918784" cy="37407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3121C6-E6D2-CD49-854F-A1CBD65B8824}"/>
              </a:ext>
            </a:extLst>
          </p:cNvPr>
          <p:cNvSpPr txBox="1"/>
          <p:nvPr/>
        </p:nvSpPr>
        <p:spPr>
          <a:xfrm>
            <a:off x="439387" y="130629"/>
            <a:ext cx="513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MBA là mạch có w khác nhau , áp dụng slide trên</a:t>
            </a: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8094F9B6-15DD-8C42-A998-8111DA86D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54" y="130629"/>
            <a:ext cx="4225188" cy="54112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DE77E8-9202-4F44-AA1D-A98A48710868}"/>
              </a:ext>
            </a:extLst>
          </p:cNvPr>
          <p:cNvSpPr txBox="1"/>
          <p:nvPr/>
        </p:nvSpPr>
        <p:spPr>
          <a:xfrm>
            <a:off x="9179626" y="1968035"/>
            <a:ext cx="1021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>
                <a:solidFill>
                  <a:srgbClr val="FF0000"/>
                </a:solidFill>
              </a:rPr>
              <a:t>Only if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0B7DE-5F91-704D-9217-4188D52B98FA}"/>
              </a:ext>
            </a:extLst>
          </p:cNvPr>
          <p:cNvSpPr txBox="1"/>
          <p:nvPr/>
        </p:nvSpPr>
        <p:spPr>
          <a:xfrm>
            <a:off x="438473" y="4657997"/>
            <a:ext cx="513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VN" dirty="0"/>
              <a:t>ử dụng chuyển tam giác thành sao ở slide trên</a:t>
            </a:r>
          </a:p>
        </p:txBody>
      </p:sp>
    </p:spTree>
    <p:extLst>
      <p:ext uri="{BB962C8B-B14F-4D97-AF65-F5344CB8AC3E}">
        <p14:creationId xmlns:p14="http://schemas.microsoft.com/office/powerpoint/2010/main" val="318485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F598D46-ED15-3746-A03F-A0DAB907F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5628001" cy="4500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F3873F-096F-7F44-AF6D-7813472CE45B}"/>
              </a:ext>
            </a:extLst>
          </p:cNvPr>
          <p:cNvSpPr txBox="1"/>
          <p:nvPr/>
        </p:nvSpPr>
        <p:spPr>
          <a:xfrm>
            <a:off x="7113318" y="71253"/>
            <a:ext cx="422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Fortescue (sử dụng khi pha lệch ≠ + - 120</a:t>
            </a:r>
            <a:r>
              <a:rPr lang="en-VN" baseline="30000" dirty="0"/>
              <a:t>o</a:t>
            </a:r>
            <a:r>
              <a:rPr lang="en-VN" dirty="0"/>
              <a:t> 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66752F-C49D-4F4C-AD56-4585683CD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189" y="511836"/>
            <a:ext cx="2148527" cy="282902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3F13584B-8765-F348-8907-561BE6CF5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319" y="832341"/>
            <a:ext cx="5078682" cy="1637094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99E54A8-359B-8641-B978-EF3D8E06C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084" y="2431832"/>
            <a:ext cx="3124915" cy="2338373"/>
          </a:xfrm>
          <a:prstGeom prst="rect">
            <a:avLst/>
          </a:prstGeom>
        </p:spPr>
      </p:pic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16A467F1-9211-C542-80B3-BCD2D9D639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8002" y="1973281"/>
            <a:ext cx="3456620" cy="2704545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025A598-9840-3E4A-8D9C-567A3076F3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2529" y="4677826"/>
            <a:ext cx="3207566" cy="1021277"/>
          </a:xfrm>
          <a:prstGeom prst="rect">
            <a:avLst/>
          </a:prstGeom>
        </p:spPr>
      </p:pic>
      <p:pic>
        <p:nvPicPr>
          <p:cNvPr id="17" name="Picture 16" descr="Text, letter&#10;&#10;Description automatically generated">
            <a:extLst>
              <a:ext uri="{FF2B5EF4-FFF2-40B4-BE49-F238E27FC236}">
                <a16:creationId xmlns:a16="http://schemas.microsoft.com/office/drawing/2014/main" id="{12C01DDB-AC4A-804B-A8E6-8FB5608CE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0171" y="5466402"/>
            <a:ext cx="1996275" cy="13133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43907B-949F-E84B-BF12-DD1C9C984842}"/>
              </a:ext>
            </a:extLst>
          </p:cNvPr>
          <p:cNvSpPr txBox="1"/>
          <p:nvPr/>
        </p:nvSpPr>
        <p:spPr>
          <a:xfrm>
            <a:off x="3301339" y="5795158"/>
            <a:ext cx="189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VN" dirty="0"/>
              <a:t>huyển pha ABC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48F3D5-CF28-6749-933C-8882D91BDE50}"/>
              </a:ext>
            </a:extLst>
          </p:cNvPr>
          <p:cNvSpPr txBox="1"/>
          <p:nvPr/>
        </p:nvSpPr>
        <p:spPr>
          <a:xfrm>
            <a:off x="9067084" y="4917995"/>
            <a:ext cx="3207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B1 : phân tích</a:t>
            </a:r>
          </a:p>
          <a:p>
            <a:r>
              <a:rPr lang="en-VN" dirty="0"/>
              <a:t>B2 : với pha X có X</a:t>
            </a:r>
            <a:r>
              <a:rPr lang="en-VN" baseline="-25000" dirty="0"/>
              <a:t>A1</a:t>
            </a:r>
            <a:r>
              <a:rPr lang="en-VN" dirty="0"/>
              <a:t> trong dây A</a:t>
            </a:r>
          </a:p>
          <a:p>
            <a:r>
              <a:rPr lang="en-VN" dirty="0"/>
              <a:t>X</a:t>
            </a:r>
            <a:r>
              <a:rPr lang="en-VN" baseline="-25000" dirty="0"/>
              <a:t>A2</a:t>
            </a:r>
            <a:r>
              <a:rPr lang="en-VN" dirty="0"/>
              <a:t> trong dây B ,… tách riêng r tính X</a:t>
            </a:r>
            <a:r>
              <a:rPr lang="en-VN" baseline="-25000" dirty="0"/>
              <a:t>A</a:t>
            </a:r>
            <a:r>
              <a:rPr lang="en-VN" dirty="0"/>
              <a:t> như tính I</a:t>
            </a:r>
            <a:r>
              <a:rPr lang="en-VN" baseline="-25000" dirty="0"/>
              <a:t>A</a:t>
            </a:r>
            <a:r>
              <a:rPr lang="en-VN" dirty="0"/>
              <a:t> ở trên</a:t>
            </a:r>
          </a:p>
          <a:p>
            <a:r>
              <a:rPr lang="en-VN" dirty="0"/>
              <a:t>B3 : chuyển pha thành X</a:t>
            </a:r>
            <a:r>
              <a:rPr lang="en-VN" baseline="-25000" dirty="0"/>
              <a:t>B </a:t>
            </a:r>
            <a:r>
              <a:rPr lang="en-VN" dirty="0"/>
              <a:t>, X</a:t>
            </a:r>
            <a:r>
              <a:rPr lang="en-VN" baseline="-25000" dirty="0"/>
              <a:t>C</a:t>
            </a:r>
            <a:endParaRPr lang="en-VN" dirty="0"/>
          </a:p>
          <a:p>
            <a:r>
              <a:rPr lang="en-VN" dirty="0"/>
              <a:t>B4 : stack X</a:t>
            </a:r>
            <a:r>
              <a:rPr lang="en-VN" baseline="-25000" dirty="0"/>
              <a:t>k</a:t>
            </a:r>
            <a:r>
              <a:rPr lang="en-VN" dirty="0"/>
              <a:t>= X</a:t>
            </a:r>
            <a:r>
              <a:rPr lang="en-VN" baseline="-25000" dirty="0"/>
              <a:t>k1</a:t>
            </a:r>
            <a:r>
              <a:rPr lang="en-VN" dirty="0"/>
              <a:t>+ X</a:t>
            </a:r>
            <a:r>
              <a:rPr lang="en-VN" baseline="-25000" dirty="0"/>
              <a:t>k2</a:t>
            </a:r>
            <a:r>
              <a:rPr lang="en-VN" dirty="0"/>
              <a:t>+ X</a:t>
            </a:r>
            <a:r>
              <a:rPr lang="en-VN" baseline="-25000" dirty="0"/>
              <a:t>k3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20921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220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THANH HAI 20191813</dc:creator>
  <cp:lastModifiedBy>LE THANH HAI 20191813</cp:lastModifiedBy>
  <cp:revision>68</cp:revision>
  <dcterms:created xsi:type="dcterms:W3CDTF">2021-06-11T02:12:08Z</dcterms:created>
  <dcterms:modified xsi:type="dcterms:W3CDTF">2021-06-13T14:24:32Z</dcterms:modified>
</cp:coreProperties>
</file>