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BBE22-02D8-4AE5-B1A0-CCDB1B27831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A1A7-E9DD-41CE-98B0-DA0CCBE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04801"/>
            <a:ext cx="8839200" cy="8381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$2.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Laplace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Cauchy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1066800"/>
                <a:ext cx="8763000" cy="5486400"/>
              </a:xfrm>
            </p:spPr>
            <p:txBody>
              <a:bodyPr>
                <a:normAutofit fontScale="92500"/>
              </a:bodyPr>
              <a:lstStyle/>
              <a:p>
                <a:pPr marL="457200" indent="-457200" algn="l">
                  <a:buAutoNum type="arabicPeriod"/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Định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lý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′(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tồn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tại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minh. 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𝑠𝑡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𝑑𝑣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𝑑𝑡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t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𝑠𝑡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)(−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𝑠𝑎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𝑠𝑏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=0,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−0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</m:t>
                    </m:r>
                    <m:nary>
                      <m:naryPr>
                        <m:limLoc m:val="undOvr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→+∞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𝑠𝐿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vì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𝑇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𝑠𝑇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→0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quả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⋯,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cấp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mũ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tục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tưng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khúc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0, </m:t>
                        </m:r>
                        <m:d>
                          <m:dPr>
                            <m:begChr m:val="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thì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itchFamily="18" charset="0"/>
                        </a:rPr>
                        <m:t>"(0)−⋯−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(0)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Chứng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minh: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Bằng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quy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nạp</a:t>
                </a:r>
                <a:endParaRPr 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1066800"/>
                <a:ext cx="8763000" cy="5486400"/>
              </a:xfrm>
              <a:blipFill>
                <a:blip r:embed="rId2"/>
                <a:stretch>
                  <a:fillRect l="-904" t="-4000" b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PTVP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PTVP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410200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Giải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a)</a:t>
                </a:r>
                <a:r>
                  <a:rPr lang="en-US" sz="24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𝑠𝑖𝑛𝑡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thỏa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′′′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"(0)=0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2.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Giải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phương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trình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vi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phân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sau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a)</a:t>
                </a:r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=1;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=3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410200"/>
              </a:xfrm>
              <a:blipFill rotWithShape="1">
                <a:blip r:embed="rId2"/>
                <a:stretch>
                  <a:fillRect l="-1043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08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1.a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𝑠𝑖𝑛𝑡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"−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𝑠𝑖𝑛𝑡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𝑠𝑖𝑛𝑡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𝑌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𝑠𝑦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′(0)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𝑠𝑌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−2=−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−5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+1)(2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num>
                        <m:den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d>
                        </m:den>
                      </m:f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2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2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  <m:r>
                            <a:rPr lang="en-US" sz="22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  <a:cs typeface="Times New Roman" pitchFamily="18" charset="0"/>
                        </a:rPr>
                        <m:t>𝑐𝑜𝑠𝑡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6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763000" cy="5287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1.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′′′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"+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′−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′′′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"+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′−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′′′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"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"(0)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𝑠𝑌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−1)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=−1+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𝑐𝑜𝑠𝑡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𝑠𝑖𝑛𝑡</m:t>
                        </m:r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763000" cy="5287963"/>
              </a:xfrm>
              <a:blipFill rotWithShape="1">
                <a:blip r:embed="rId2"/>
                <a:stretch>
                  <a:fillRect l="-209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9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2.a</a:t>
                </a:r>
                <a:r>
                  <a:rPr lang="en-US" sz="2400" dirty="0"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=1+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=1;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=2</m:t>
                    </m:r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Đặt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;   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𝑍</m:t>
                    </m:r>
                  </m:oMath>
                </a14:m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b="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r>
                            <a:rPr lang="en-US" sz="18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𝑍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𝑠𝑍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(0)+2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800" b="0" i="1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→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𝑠𝑍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+2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sz="18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=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−1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+4;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763000" cy="56388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0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2.a 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5(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−1)</m:t>
                          </m:r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7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20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10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0" i="1" dirty="0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dirty="0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 dirty="0" smtClean="0">
                                  <a:latin typeface="Cambria Math"/>
                                  <a:cs typeface="Times New Roman" pitchFamily="18" charset="0"/>
                                </a:rPr>
                                <m:t>+4</m:t>
                              </m:r>
                            </m:e>
                          </m:d>
                        </m:den>
                      </m:f>
                      <m:r>
                        <a:rPr lang="en-US" sz="1800" b="0" i="1" dirty="0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1800" b="0" i="1" dirty="0" smtClean="0">
                              <a:latin typeface="Cambria Math"/>
                              <a:cs typeface="Times New Roman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−1)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5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23</m:t>
                        </m:r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+4</m:t>
                            </m:r>
                          </m:e>
                        </m:d>
                      </m:den>
                    </m:f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𝑜𝑠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23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𝑜𝑠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562600"/>
              </a:xfrm>
              <a:blipFill rotWithShape="1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4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763000" cy="5592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=3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thỏa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mãn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=0</m:t>
                    </m:r>
                    <m:r>
                      <a:rPr lang="en-US" sz="2000" b="0" i="0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Đặ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𝑋</m:t>
                    </m:r>
                  </m:oMath>
                </a14:m>
                <a:r>
                  <a:rPr lang="en-US" sz="2400" i="1" dirty="0"/>
                  <a:t>;</a:t>
                </a:r>
                <a:r>
                  <a:rPr lang="en-US" sz="24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;</m:t>
                    </m:r>
                  </m:oMath>
                </a14:m>
                <a:r>
                  <a:rPr lang="en-US" sz="2400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L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  <a:cs typeface="Times New Roman" pitchFamily="18" charset="0"/>
                      </a:rPr>
                      <m:t>Z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  <m:r>
                            <a:rPr lang="en-US" sz="20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+2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𝑠𝑌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𝑠𝑍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𝑠𝑋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𝑠𝑌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𝑠𝑌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+2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𝑠𝑍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𝑌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𝑍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  <m:r>
                            <a:rPr lang="en-US" sz="200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𝑠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𝑧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𝑍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  <a:cs typeface="Times New Roman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0" i="1" smtClean="0">
                                                    <a:latin typeface="Cambria Math"/>
                                                    <a:ea typeface="Cambria Math"/>
                                                    <a:cs typeface="Times New Roman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  <a:cs typeface="Times New Roman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763000" cy="5592763"/>
              </a:xfrm>
              <a:blipFill rotWithShape="1">
                <a:blip r:embed="rId2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1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6EF1C573C154D9D781E8FED10D39D" ma:contentTypeVersion="2" ma:contentTypeDescription="Create a new document." ma:contentTypeScope="" ma:versionID="c6a5a54ed388d08356a7a86b934687c2">
  <xsd:schema xmlns:xsd="http://www.w3.org/2001/XMLSchema" xmlns:xs="http://www.w3.org/2001/XMLSchema" xmlns:p="http://schemas.microsoft.com/office/2006/metadata/properties" xmlns:ns2="2c4b4b72-f8f1-4450-821b-ad14ad4ced4d" targetNamespace="http://schemas.microsoft.com/office/2006/metadata/properties" ma:root="true" ma:fieldsID="44f5181010f8ae94dba310266a87495a" ns2:_="">
    <xsd:import namespace="2c4b4b72-f8f1-4450-821b-ad14ad4ce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4b72-f8f1-4450-821b-ad14ad4ce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DA95A4-4CB8-4CE6-ACCA-94A11BBFBE93}"/>
</file>

<file path=customXml/itemProps2.xml><?xml version="1.0" encoding="utf-8"?>
<ds:datastoreItem xmlns:ds="http://schemas.openxmlformats.org/officeDocument/2006/customXml" ds:itemID="{19B58A3B-FC6F-49B3-9C6F-07099C704142}"/>
</file>

<file path=customXml/itemProps3.xml><?xml version="1.0" encoding="utf-8"?>
<ds:datastoreItem xmlns:ds="http://schemas.openxmlformats.org/officeDocument/2006/customXml" ds:itemID="{0C594CD9-F2BF-471C-A8EF-EF2005172D14}"/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593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$2. Phép biến đổi Laplace với bài toán Cauchy</vt:lpstr>
      <vt:lpstr>3. Các ví dụ giải PTVP và Hệ PTVP</vt:lpstr>
      <vt:lpstr>Giải:</vt:lpstr>
      <vt:lpstr>Giải:</vt:lpstr>
      <vt:lpstr>Giải.</vt:lpstr>
      <vt:lpstr>2.a  (tiếp)</vt:lpstr>
      <vt:lpstr>2.b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$2. Phép biến đổi Laplace với bài toán Cauchy</dc:title>
  <dc:creator>Dell</dc:creator>
  <cp:lastModifiedBy>Nguyen Canh Nam</cp:lastModifiedBy>
  <cp:revision>23</cp:revision>
  <dcterms:created xsi:type="dcterms:W3CDTF">2021-05-02T11:25:21Z</dcterms:created>
  <dcterms:modified xsi:type="dcterms:W3CDTF">2021-05-11T06:54:18Z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0x0101005A86EF1C573C154D9D781E8FED10D39D</vt:lpwstr>
  </property>
</Properties>
</file>