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67" r:id="rId4"/>
    <p:sldId id="279" r:id="rId5"/>
    <p:sldId id="280" r:id="rId6"/>
    <p:sldId id="281" r:id="rId7"/>
    <p:sldId id="282" r:id="rId8"/>
    <p:sldId id="283" r:id="rId9"/>
    <p:sldId id="284" r:id="rId10"/>
    <p:sldId id="265" r:id="rId11"/>
    <p:sldId id="285" r:id="rId12"/>
    <p:sldId id="286" r:id="rId13"/>
    <p:sldId id="266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1" autoAdjust="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129C-5D54-40AC-8D80-B3D77C0522D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03DC-B434-4F60-8A25-6562F8CA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2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6317-773C-4071-95AE-A81C19D7136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828800"/>
          </a:xfrm>
        </p:spPr>
        <p:txBody>
          <a:bodyPr>
            <a:normAutofit fontScale="90000"/>
          </a:bodyPr>
          <a:lstStyle/>
          <a:p>
            <a:pPr marL="514350" indent="-514350"/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I. CHUỖI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$2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hàm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100" dirty="0">
                <a:solidFill>
                  <a:srgbClr val="7030A0"/>
                </a:solidFill>
              </a:rPr>
              <a:t>Đại </a:t>
            </a:r>
            <a:r>
              <a:rPr lang="en-US" sz="3100" dirty="0" err="1">
                <a:solidFill>
                  <a:srgbClr val="7030A0"/>
                </a:solidFill>
              </a:rPr>
              <a:t>cương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 err="1">
                <a:solidFill>
                  <a:srgbClr val="7030A0"/>
                </a:solidFill>
              </a:rPr>
              <a:t>về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 err="1">
                <a:solidFill>
                  <a:srgbClr val="7030A0"/>
                </a:solidFill>
              </a:rPr>
              <a:t>chuỗi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 err="1">
                <a:solidFill>
                  <a:srgbClr val="7030A0"/>
                </a:solidFill>
              </a:rPr>
              <a:t>hàm</a:t>
            </a:r>
            <a:br>
              <a:rPr lang="en-US" sz="3100" dirty="0">
                <a:solidFill>
                  <a:srgbClr val="7030A0"/>
                </a:solidFill>
              </a:rPr>
            </a:br>
            <a:r>
              <a:rPr lang="en-US" sz="3100" dirty="0"/>
              <a:t>1.1 </a:t>
            </a:r>
            <a:r>
              <a:rPr lang="en-US" sz="3100" dirty="0">
                <a:solidFill>
                  <a:srgbClr val="00B0F0"/>
                </a:solidFill>
              </a:rPr>
              <a:t>Định nghĩa </a:t>
            </a:r>
            <a:r>
              <a:rPr lang="en-US" sz="3100" dirty="0" err="1">
                <a:solidFill>
                  <a:srgbClr val="00B0F0"/>
                </a:solidFill>
              </a:rPr>
              <a:t>chuỗi</a:t>
            </a:r>
            <a:r>
              <a:rPr lang="en-US" sz="3100" dirty="0">
                <a:solidFill>
                  <a:srgbClr val="00B0F0"/>
                </a:solidFill>
              </a:rPr>
              <a:t> </a:t>
            </a:r>
            <a:r>
              <a:rPr lang="en-US" sz="3100" dirty="0" err="1">
                <a:solidFill>
                  <a:srgbClr val="00B0F0"/>
                </a:solidFill>
              </a:rPr>
              <a:t>hàm</a:t>
            </a:r>
            <a:br>
              <a:rPr lang="en-US" sz="3100" dirty="0">
                <a:solidFill>
                  <a:srgbClr val="00B0F0"/>
                </a:solidFill>
              </a:rPr>
            </a:b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" y="2286000"/>
                <a:ext cx="8839200" cy="4191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pPr algn="l"/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riêng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/>
                  <a:t>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)+⋯+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b="0" dirty="0"/>
                  <a:t> </a:t>
                </a:r>
              </a:p>
              <a:p>
                <a:pPr algn="l"/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800" dirty="0"/>
                  <a:t> n:</a:t>
                </a:r>
              </a:p>
              <a:p>
                <a:pPr algn="l"/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)+⋯=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b="0" dirty="0"/>
              </a:p>
              <a:p>
                <a:pPr algn="l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</a:t>
                </a:r>
                <a:r>
                  <a:rPr lang="en-US" sz="2800" dirty="0"/>
                  <a:t> 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func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800" b="0" dirty="0"/>
                  <a:t>   2)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  <m:sSup>
                              <m:sSup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sSup>
                              <m:sSup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Sub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" y="2286000"/>
                <a:ext cx="8839200" cy="4191000"/>
              </a:xfrm>
              <a:blipFill>
                <a:blip r:embed="rId2"/>
                <a:stretch>
                  <a:fillRect l="-1379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97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2. </a:t>
            </a:r>
            <a:r>
              <a:rPr lang="en-US" dirty="0" err="1">
                <a:solidFill>
                  <a:srgbClr val="00B0F0"/>
                </a:solidFill>
              </a:rPr>
              <a:t>Hội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tụ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đều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2800" dirty="0">
                <a:solidFill>
                  <a:srgbClr val="00B0F0"/>
                </a:solidFill>
              </a:rPr>
              <a:t>2.1 ĐN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76400"/>
                <a:ext cx="86868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nary>
                  </m:oMath>
                </a14:m>
                <a:r>
                  <a:rPr lang="en-US" sz="2800" dirty="0"/>
                  <a:t> HT </a:t>
                </a:r>
                <a:r>
                  <a:rPr lang="en-US" sz="2800" dirty="0" err="1"/>
                  <a:t>đều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tới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trên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800" dirty="0"/>
                  <a:t>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thì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>
                    <a:solidFill>
                      <a:srgbClr val="00B0F0"/>
                    </a:solidFill>
                  </a:rPr>
                  <a:t>2.2 </a:t>
                </a:r>
                <a:r>
                  <a:rPr lang="en-US" sz="2800" dirty="0" err="1">
                    <a:solidFill>
                      <a:srgbClr val="00B0F0"/>
                    </a:solidFill>
                  </a:rPr>
                  <a:t>Tiêu</a:t>
                </a:r>
                <a:r>
                  <a:rPr lang="en-US" sz="2800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</a:rPr>
                  <a:t>chuẩn</a:t>
                </a:r>
                <a:r>
                  <a:rPr lang="en-US" sz="2800" dirty="0">
                    <a:solidFill>
                      <a:srgbClr val="00B0F0"/>
                    </a:solidFill>
                  </a:rPr>
                  <a:t> HT </a:t>
                </a:r>
                <a:r>
                  <a:rPr lang="en-US" sz="2800" dirty="0" err="1">
                    <a:solidFill>
                      <a:srgbClr val="00B0F0"/>
                    </a:solidFill>
                  </a:rPr>
                  <a:t>đều</a:t>
                </a:r>
                <a:endParaRPr lang="en-US" sz="2800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u="sng" dirty="0">
                    <a:solidFill>
                      <a:srgbClr val="FF0000"/>
                    </a:solidFill>
                  </a:rPr>
                  <a:t>TC Cauchy: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HT </a:t>
                </a:r>
                <a:r>
                  <a:rPr lang="en-US" sz="2400" dirty="0" err="1"/>
                  <a:t>đều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↔∀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u="sng" dirty="0">
                    <a:solidFill>
                      <a:srgbClr val="FF0000"/>
                    </a:solidFill>
                  </a:rPr>
                  <a:t>TC </a:t>
                </a:r>
                <a:r>
                  <a:rPr lang="en-US" sz="2800" u="sng" dirty="0" err="1">
                    <a:solidFill>
                      <a:srgbClr val="FF0000"/>
                    </a:solidFill>
                  </a:rPr>
                  <a:t>Weirstrass</a:t>
                </a:r>
                <a:r>
                  <a:rPr lang="en-US" sz="2800" dirty="0"/>
                  <a:t>: </a:t>
                </a:r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HT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nary>
                  </m:oMath>
                </a14:m>
                <a:r>
                  <a:rPr lang="en-US" sz="2800" dirty="0"/>
                  <a:t> HT </a:t>
                </a:r>
                <a:r>
                  <a:rPr lang="en-US" sz="2800" dirty="0" err="1"/>
                  <a:t>đều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76400"/>
                <a:ext cx="8686800" cy="5029200"/>
              </a:xfrm>
              <a:blipFill rotWithShape="0">
                <a:blip r:embed="rId2"/>
                <a:stretch>
                  <a:fillRect l="-1474"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55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1C47-0860-44BD-8AB0-72BEFAEF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VÍ DỤ </a:t>
            </a:r>
            <a:r>
              <a:rPr lang="en-US" dirty="0" err="1"/>
              <a:t>về</a:t>
            </a:r>
            <a:r>
              <a:rPr lang="en-US" dirty="0"/>
              <a:t> HT </a:t>
            </a:r>
            <a:r>
              <a:rPr lang="en-US" dirty="0" err="1"/>
              <a:t>đều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A505C-63A2-45CA-ACBA-F02D61226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US" sz="3200" dirty="0" err="1">
                    <a:cs typeface="Times New Roman" pitchFamily="18" charset="0"/>
                  </a:rPr>
                  <a:t>Chứng</a:t>
                </a:r>
                <a:r>
                  <a:rPr lang="en-US" sz="3200" dirty="0">
                    <a:cs typeface="Times New Roman" pitchFamily="18" charset="0"/>
                  </a:rPr>
                  <a:t> minh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(1)  HT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đều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3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14350" indent="-514350">
                  <a:buFont typeface="Arial" pitchFamily="34" charset="0"/>
                  <a:buAutoNum type="arabicParenR"/>
                </a:pP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minh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/>
                          </a:rPr>
                          <m:t>𝑛</m:t>
                        </m:r>
                        <m:r>
                          <a:rPr lang="en-US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200" dirty="0"/>
                  <a:t>(2) HT </a:t>
                </a:r>
                <a:r>
                  <a:rPr lang="en-US" sz="3200" dirty="0" err="1"/>
                  <a:t>đều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trên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/>
                          </a:rPr>
                          <m:t>;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với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  <m:r>
                      <a:rPr lang="en-US" sz="32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marL="514350" indent="-514350">
                  <a:buAutoNum type="arabicParenR"/>
                </a:pPr>
                <a:endParaRPr lang="en-US" sz="32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A505C-63A2-45CA-ACBA-F02D61226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50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848B38-025B-43E7-8100-04A5F24454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74638"/>
                <a:ext cx="8458200" cy="1143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3200" dirty="0" err="1"/>
                  <a:t>Bài</a:t>
                </a:r>
                <a:r>
                  <a:rPr lang="en-US" sz="3200" dirty="0"/>
                  <a:t> 1.</a:t>
                </a:r>
                <a:r>
                  <a:rPr lang="en-US" sz="3200" dirty="0">
                    <a:cs typeface="Times New Roman" pitchFamily="18" charset="0"/>
                  </a:rPr>
                  <a:t> Chứng minh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(1)  HT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đều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br>
                  <a:rPr lang="en-US" sz="3200" b="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848B38-025B-43E7-8100-04A5F2445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458200" cy="1143000"/>
              </a:xfrm>
              <a:blipFill>
                <a:blip r:embed="rId2"/>
                <a:stretch>
                  <a:fillRect l="-1875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5BBFF-7449-46DC-A629-32CA7966E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latin typeface="Cambria Math" panose="02040503050406030204" pitchFamily="18" charset="0"/>
                    <a:cs typeface="Times New Roman" pitchFamily="18" charset="0"/>
                  </a:rPr>
                  <a:t>Giải:</a:t>
                </a:r>
                <a:r>
                  <a:rPr lang="en-US" sz="3200" i="1" dirty="0">
                    <a:latin typeface="Cambria Math" panose="02040503050406030204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 b="0" i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sin</m:t>
                            </m:r>
                            <m:r>
                              <a:rPr lang="en-US" sz="3200" b="0" i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nx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lang="en-US" sz="3200" b="0" i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3200" b="0" i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;∀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3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3200" b="0" dirty="0">
                    <a:latin typeface="Times New Roman" pitchFamily="18" charset="0"/>
                    <a:cs typeface="Times New Roman" pitchFamily="18" charset="0"/>
                  </a:rPr>
                  <a:t> HT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𝐻𝑇</m:t>
                    </m:r>
                  </m:oMath>
                </a14:m>
                <a:r>
                  <a:rPr lang="en-US" sz="3200" b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0" dirty="0" err="1">
                    <a:latin typeface="Times New Roman" pitchFamily="18" charset="0"/>
                    <a:cs typeface="Times New Roman" pitchFamily="18" charset="0"/>
                  </a:rPr>
                  <a:t>đều</a:t>
                </a:r>
                <a:r>
                  <a:rPr lang="en-US" sz="3200" b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3200" b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3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5BBFF-7449-46DC-A629-32CA7966E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65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325562"/>
              </a:xfrm>
            </p:spPr>
            <p:txBody>
              <a:bodyPr>
                <a:normAutofit fontScale="90000"/>
              </a:bodyPr>
              <a:lstStyle/>
              <a:p>
                <a:br>
                  <a:rPr lang="en-US" dirty="0">
                    <a:solidFill>
                      <a:srgbClr val="00B0F0"/>
                    </a:solidFill>
                  </a:rPr>
                </a:br>
                <a:r>
                  <a:rPr lang="en-US" sz="3600" dirty="0">
                    <a:solidFill>
                      <a:schemeClr val="tx1"/>
                    </a:solidFill>
                  </a:rPr>
                  <a:t>Bài 2.</a:t>
                </a:r>
                <a:r>
                  <a:rPr lang="en-US" sz="3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Chứng minh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(2) HT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đều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trên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&gt;1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br>
                  <a:rPr lang="en-US" sz="3600" dirty="0">
                    <a:solidFill>
                      <a:schemeClr val="tx1"/>
                    </a:solidFill>
                  </a:rPr>
                </a:br>
                <a:endParaRPr lang="en-US" sz="3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325562"/>
              </a:xfrm>
              <a:blipFill>
                <a:blip r:embed="rId2"/>
                <a:stretch>
                  <a:fillRect b="-17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133600"/>
                <a:ext cx="8915400" cy="449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err="1"/>
                  <a:t>Giải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1&lt;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HT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(2)</m:t>
                    </m:r>
                  </m:oMath>
                </a14:m>
                <a:r>
                  <a:rPr lang="en-US" sz="2400" dirty="0"/>
                  <a:t> HT </a:t>
                </a:r>
                <a:r>
                  <a:rPr lang="en-US" sz="2400" dirty="0" err="1"/>
                  <a:t>đều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133600"/>
                <a:ext cx="8915400" cy="4495800"/>
              </a:xfrm>
              <a:blipFill>
                <a:blip r:embed="rId3"/>
                <a:stretch>
                  <a:fillRect l="-1025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5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2.3 </a:t>
            </a:r>
            <a:r>
              <a:rPr lang="en-US" sz="2800" dirty="0" err="1">
                <a:solidFill>
                  <a:srgbClr val="00B0F0"/>
                </a:solidFill>
              </a:rPr>
              <a:t>Tính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chất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của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chuỗi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hàm</a:t>
            </a:r>
            <a:r>
              <a:rPr lang="en-US" sz="2800" dirty="0">
                <a:solidFill>
                  <a:srgbClr val="00B0F0"/>
                </a:solidFill>
              </a:rPr>
              <a:t> HT </a:t>
            </a:r>
            <a:r>
              <a:rPr lang="en-US" sz="2800" dirty="0" err="1">
                <a:solidFill>
                  <a:srgbClr val="00B0F0"/>
                </a:solidFill>
              </a:rPr>
              <a:t>đều</a:t>
            </a:r>
            <a:endParaRPr lang="en-US" sz="28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686800" cy="52117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u="sng" dirty="0"/>
                  <a:t>TC1</a:t>
                </a:r>
                <a:r>
                  <a:rPr lang="en-US" sz="28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lt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800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Đ</m:t>
                            </m:r>
                          </m:e>
                        </m:groupChr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;</m:t>
                        </m:r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8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lt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;</m:t>
                        </m:r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r>
                  <a:rPr lang="en-US" sz="2800" u="sng" dirty="0"/>
                  <a:t>TC2.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lt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;</m:t>
                        </m:r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800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Đ</m:t>
                            </m:r>
                          </m:e>
                        </m:groupCh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limLoc m:val="undOvr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8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+∞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8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;  </m:t>
                            </m:r>
                          </m:e>
                        </m:nary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r>
                  <a:rPr lang="en-US" sz="2800" u="sng" dirty="0"/>
                  <a:t>TC3</a:t>
                </a:r>
                <a:r>
                  <a:rPr lang="en-US" sz="2800" dirty="0"/>
                  <a:t>. </a:t>
                </a:r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khả</a:t>
                </a:r>
                <a:r>
                  <a:rPr lang="en-US" sz="2800" dirty="0"/>
                  <a:t> vi </a:t>
                </a:r>
                <a:r>
                  <a:rPr lang="en-US" sz="2800" dirty="0" err="1"/>
                  <a:t>liên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tục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;</m:t>
                        </m:r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800" b="0" i="0" smtClean="0">
                        <a:latin typeface="Cambria Math"/>
                        <a:ea typeface="Cambria Math"/>
                      </a:rPr>
                      <m:t>; </m:t>
                    </m:r>
                  </m:oMath>
                </a14:m>
                <a:endParaRPr lang="en-US" sz="2800" b="0" i="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</m:groupCh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trên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;</m:t>
                        </m:r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và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𝐻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Đ</m:t>
                            </m:r>
                          </m:e>
                        </m:groupCh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trên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;</m:t>
                        </m:r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thì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khả</a:t>
                </a:r>
                <a:r>
                  <a:rPr lang="en-US" sz="2800" dirty="0"/>
                  <a:t> vi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;</m:t>
                        </m:r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và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2800" dirty="0"/>
                  <a:t>’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𝑔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686800" cy="5211763"/>
              </a:xfrm>
              <a:blipFill rotWithShape="1">
                <a:blip r:embed="rId2"/>
                <a:stretch>
                  <a:fillRect l="-1754" b="-1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33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2800" dirty="0"/>
                  <a:t>Tính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𝑠𝑖𝑛𝑛𝑥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Gi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ả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Đặ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𝑠𝑖𝑛𝑛𝑥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(1)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𝑠𝑖𝑛𝑛𝑥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/>
                          <a:ea typeface="Cambria Math"/>
                        </a:rPr>
                        <m:t>  ∀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HT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HTĐ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;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𝑐𝑜𝑠𝑛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sz="24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 HT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HTĐ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𝑠𝑖𝑛𝑛𝑥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′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𝑠𝑖𝑛𝑛𝑥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𝑐𝑜𝑠𝑛𝑥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trên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</m:oMath>
                </a14:m>
                <a:endParaRPr lang="en-US" sz="2400" dirty="0"/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41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VD (</a:t>
            </a:r>
            <a:r>
              <a:rPr lang="en-US" sz="2800" dirty="0" err="1">
                <a:solidFill>
                  <a:srgbClr val="00B0F0"/>
                </a:solidFill>
              </a:rPr>
              <a:t>tiếp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2) </a:t>
                </a:r>
                <a:r>
                  <a:rPr lang="en-US" sz="2600" dirty="0" err="1"/>
                  <a:t>Chứng</a:t>
                </a:r>
                <a:r>
                  <a:rPr lang="en-US" sz="2600" dirty="0"/>
                  <a:t> minh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𝑛𝑥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600" b="0" i="1" smtClean="0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liên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tục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trên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0,+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800" dirty="0" err="1"/>
                  <a:t>Giải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𝑛𝑥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   ∀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0,+∞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800" dirty="0"/>
                  <a:t> HT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HTĐ trên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0,+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𝑛𝑥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sz="2800" dirty="0"/>
                  <a:t> </a:t>
                </a:r>
                <a:r>
                  <a:rPr lang="vi-VN" sz="2800" dirty="0">
                    <a:latin typeface="+mj-lt"/>
                  </a:rPr>
                  <a:t>liên tục</a:t>
                </a:r>
                <a:r>
                  <a:rPr lang="vi-VN" sz="2800" dirty="0"/>
                  <a:t> </a:t>
                </a:r>
                <a:r>
                  <a:rPr lang="en-US" sz="2800" dirty="0"/>
                  <a:t>trên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0,+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endParaRPr lang="vi-VN" sz="2800" dirty="0"/>
              </a:p>
              <a:p>
                <a:pPr marL="0" indent="0">
                  <a:buNone/>
                </a:pPr>
                <a:r>
                  <a:rPr lang="vi-VN" sz="2800" dirty="0"/>
                  <a:t>Vậy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</a:rPr>
                      <m:t>𝑓</m:t>
                    </m:r>
                    <m:r>
                      <a:rPr lang="vi-VN" sz="2800" b="0" i="1" smtClean="0">
                        <a:latin typeface="Cambria Math"/>
                      </a:rPr>
                      <m:t>(</m:t>
                    </m:r>
                    <m:r>
                      <a:rPr lang="vi-VN" sz="2800" b="0" i="1" smtClean="0">
                        <a:latin typeface="Cambria Math"/>
                      </a:rPr>
                      <m:t>𝑥</m:t>
                    </m:r>
                    <m:r>
                      <a:rPr lang="vi-V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vi-VN" sz="2800" dirty="0"/>
                  <a:t> liên tục </a:t>
                </a:r>
                <a:r>
                  <a:rPr lang="en-US" sz="2800" dirty="0"/>
                  <a:t>trên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0,+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0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34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vi-VN" sz="2800" dirty="0">
                <a:solidFill>
                  <a:srgbClr val="7030A0"/>
                </a:solidFill>
              </a:rPr>
              <a:t>$3. Chuỗi lũy thừa</a:t>
            </a:r>
            <a:br>
              <a:rPr lang="vi-VN" sz="2800" dirty="0">
                <a:solidFill>
                  <a:srgbClr val="7030A0"/>
                </a:solidFill>
              </a:rPr>
            </a:br>
            <a:r>
              <a:rPr lang="vi-VN" sz="2800" dirty="0">
                <a:solidFill>
                  <a:srgbClr val="00B0F0"/>
                </a:solidFill>
              </a:rPr>
              <a:t>1. Định nghĩa chuỗi lũy thừa. Định lý Abel</a:t>
            </a:r>
            <a:endParaRPr lang="en-US" sz="28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vi-VN" sz="2600" b="1" u="sng" dirty="0">
                    <a:latin typeface="+mj-lt"/>
                  </a:rPr>
                  <a:t>1.1 ĐN</a:t>
                </a:r>
                <a:r>
                  <a:rPr lang="vi-VN" sz="26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600" b="0" i="1" smtClean="0">
                            <a:latin typeface="Cambria Math"/>
                          </a:rPr>
                          <m:t>𝑛</m:t>
                        </m:r>
                        <m:r>
                          <a:rPr lang="vi-VN" sz="26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600" b="0" i="1" smtClean="0">
                            <a:latin typeface="Cambria Math"/>
                          </a:rPr>
                          <m:t>+</m:t>
                        </m:r>
                        <m:r>
                          <a:rPr lang="vi-VN" sz="26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vi-VN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vi-VN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vi-VN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vi-VN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vi-V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vi-VN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vi-VN" sz="2600" b="0" i="1" smtClean="0">
                        <a:latin typeface="Cambria Math"/>
                      </a:rPr>
                      <m:t>𝑥</m:t>
                    </m:r>
                    <m:r>
                      <a:rPr lang="vi-VN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vi-V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vi-VN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vi-V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vi-VN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600" b="0" i="1" smtClean="0">
                        <a:latin typeface="Cambria Math"/>
                      </a:rPr>
                      <m:t>+</m:t>
                    </m:r>
                    <m:r>
                      <a:rPr lang="vi-VN" sz="2600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vi-VN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vi-VN" sz="26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vi-VN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vi-VN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vi-VN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vi-VN" sz="2600" b="0" i="1" smtClean="0">
                        <a:latin typeface="Cambria Math"/>
                        <a:ea typeface="Cambria Math"/>
                      </a:rPr>
                      <m:t>+⋯</m:t>
                    </m:r>
                  </m:oMath>
                </a14:m>
                <a:endParaRPr lang="vi-VN" sz="26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600" dirty="0">
                    <a:latin typeface="+mj-lt"/>
                  </a:rPr>
                  <a:t>VD: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600" b="0" i="1" smtClean="0">
                            <a:latin typeface="Cambria Math"/>
                          </a:rPr>
                          <m:t>𝑛</m:t>
                        </m:r>
                        <m:r>
                          <a:rPr lang="vi-VN" sz="26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600" b="0" i="1" smtClean="0">
                            <a:latin typeface="Cambria Math"/>
                          </a:rPr>
                          <m:t>+</m:t>
                        </m:r>
                        <m:r>
                          <a:rPr lang="vi-VN" sz="26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vi-VN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vi-VN" sz="2600" b="0" i="1" smtClean="0"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vi-VN" sz="2600" b="0" i="1" smtClean="0">
                                <a:latin typeface="Cambria Math"/>
                              </a:rPr>
                              <m:t>!</m:t>
                            </m:r>
                            <m:sSup>
                              <m:sSupPr>
                                <m:ctrlPr>
                                  <a:rPr lang="vi-V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sSup>
                      <m:sSupPr>
                        <m:ctrlPr>
                          <a:rPr lang="vi-VN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vi-VN" sz="2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vi-VN" sz="2600" dirty="0">
                    <a:latin typeface="+mj-lt"/>
                  </a:rPr>
                  <a:t>  (1)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600" b="0" i="1" smtClean="0">
                            <a:latin typeface="Cambria Math"/>
                          </a:rPr>
                          <m:t>𝑛</m:t>
                        </m:r>
                        <m:r>
                          <a:rPr lang="vi-VN" sz="26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600" b="0" i="1" smtClean="0">
                            <a:latin typeface="Cambria Math"/>
                          </a:rPr>
                          <m:t>+</m:t>
                        </m:r>
                        <m:r>
                          <a:rPr lang="vi-VN" sz="26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vi-VN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vi-VN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+2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vi-VN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vi-VN" sz="2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vi-VN" sz="2600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vi-VN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vi-VN" sz="2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vi-VN" sz="2600" dirty="0">
                    <a:latin typeface="+mj-lt"/>
                  </a:rPr>
                  <a:t>  (2).</a:t>
                </a:r>
              </a:p>
              <a:p>
                <a:pPr marL="0" indent="0">
                  <a:buNone/>
                </a:pPr>
                <a:r>
                  <a:rPr lang="vi-VN" sz="2600" dirty="0">
                    <a:latin typeface="+mj-lt"/>
                  </a:rPr>
                  <a:t>Tổng quát: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600" b="0" i="1" smtClean="0">
                            <a:latin typeface="Cambria Math"/>
                          </a:rPr>
                          <m:t>𝑛</m:t>
                        </m:r>
                        <m:r>
                          <a:rPr lang="vi-VN" sz="26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600" b="0" i="1" smtClean="0">
                            <a:latin typeface="Cambria Math"/>
                          </a:rPr>
                          <m:t>+</m:t>
                        </m:r>
                        <m:r>
                          <a:rPr lang="vi-VN" sz="26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vi-V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sz="2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vi-VN" sz="2600" dirty="0">
                    <a:latin typeface="+mj-lt"/>
                  </a:rPr>
                  <a:t>    ;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600" b="0" i="1" smtClean="0">
                            <a:latin typeface="Cambria Math"/>
                          </a:rPr>
                          <m:t>𝑛</m:t>
                        </m:r>
                        <m:r>
                          <a:rPr lang="vi-VN" sz="2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vi-VN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sz="26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vi-VN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vi-VN" sz="2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600" b="0" i="1" smtClean="0">
                            <a:latin typeface="Cambria Math"/>
                          </a:rPr>
                          <m:t>𝑛</m:t>
                        </m:r>
                        <m:r>
                          <a:rPr lang="vi-VN" sz="26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600" b="0" i="1" smtClean="0">
                            <a:latin typeface="Cambria Math"/>
                          </a:rPr>
                          <m:t>+</m:t>
                        </m:r>
                        <m:r>
                          <a:rPr lang="vi-VN" sz="26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2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vi-VN" sz="2600" b="0" i="1" smtClean="0">
                                <a:latin typeface="Cambria Math"/>
                              </a:rPr>
                              <m:t>+3)</m:t>
                            </m:r>
                            <m:sSup>
                              <m:sSupPr>
                                <m:ctrlPr>
                                  <a:rPr lang="vi-V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−5)</m:t>
                                </m:r>
                              </m:e>
                              <m:sup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vi-VN" sz="2600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vi-V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vi-VN" sz="2600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vi-VN" sz="2600" b="0" i="1" smtClean="0">
                                <a:latin typeface="Cambria Math"/>
                              </a:rPr>
                              <m:t>+4)</m:t>
                            </m:r>
                          </m:den>
                        </m:f>
                      </m:e>
                    </m:nary>
                  </m:oMath>
                </a14:m>
                <a:r>
                  <a:rPr lang="vi-VN" sz="2600" dirty="0">
                    <a:latin typeface="+mj-lt"/>
                  </a:rPr>
                  <a:t>      ;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600" b="0" i="1" smtClean="0">
                            <a:latin typeface="Cambria Math"/>
                          </a:rPr>
                          <m:t>𝑛</m:t>
                        </m:r>
                        <m:r>
                          <a:rPr lang="vi-VN" sz="26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600" b="0" i="1" smtClean="0">
                            <a:latin typeface="Cambria Math"/>
                          </a:rPr>
                          <m:t>+</m:t>
                        </m:r>
                        <m:r>
                          <a:rPr lang="vi-VN" sz="26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vi-VN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26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vi-VN" sz="2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vi-VN" sz="2600" b="0" i="1" smtClean="0">
                                <a:latin typeface="Cambria Math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vi-V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vi-VN" sz="26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vi-VN" sz="2600" i="1">
                                    <a:latin typeface="Cambria Math"/>
                                  </a:rPr>
                                  <m:t>+3</m:t>
                                </m:r>
                              </m:e>
                            </m:rad>
                          </m:den>
                        </m:f>
                      </m:e>
                    </m:nary>
                    <m:sSup>
                      <m:sSupPr>
                        <m:ctrlPr>
                          <a:rPr lang="vi-VN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600" b="0" i="1" smtClean="0">
                                    <a:latin typeface="Cambria Math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vi-VN" sz="2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vi-VN" sz="26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600" b="1" u="sng" dirty="0">
                    <a:latin typeface="+mj-lt"/>
                  </a:rPr>
                  <a:t>1.2 </a:t>
                </a:r>
                <a:r>
                  <a:rPr lang="vi-VN" sz="2600" b="1" u="sng" dirty="0">
                    <a:latin typeface="+mj-lt"/>
                  </a:rPr>
                  <a:t>Định lý Abel.</a:t>
                </a:r>
                <a:r>
                  <a:rPr lang="vi-VN" sz="2600" dirty="0">
                    <a:latin typeface="+mj-lt"/>
                  </a:rPr>
                  <a:t> Nếu</a:t>
                </a:r>
                <a:r>
                  <a:rPr lang="vi-VN" sz="2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600" i="1">
                            <a:latin typeface="Cambria Math"/>
                          </a:rPr>
                          <m:t>𝑛</m:t>
                        </m:r>
                        <m:r>
                          <a:rPr lang="vi-VN" sz="26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600" i="1">
                            <a:latin typeface="Cambria Math"/>
                          </a:rPr>
                          <m:t>+</m:t>
                        </m:r>
                        <m:r>
                          <a:rPr lang="vi-VN" sz="26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vi-V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6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6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vi-VN" sz="2600" b="0" i="1" smtClean="0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vi-VN" sz="2600" dirty="0">
                    <a:latin typeface="+mj-lt"/>
                  </a:rPr>
                  <a:t>  HT tại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sz="2600" dirty="0">
                    <a:latin typeface="+mj-lt"/>
                  </a:rPr>
                  <a:t> thì (1) HT </a:t>
                </a:r>
                <a:r>
                  <a:rPr lang="en-US" sz="2600" dirty="0" err="1">
                    <a:latin typeface="+mj-lt"/>
                  </a:rPr>
                  <a:t>tuyệt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đối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vi-VN" sz="2600" dirty="0">
                    <a:latin typeface="+mj-lt"/>
                  </a:rPr>
                  <a:t> tại mọi </a:t>
                </a:r>
                <a14:m>
                  <m:oMath xmlns:m="http://schemas.openxmlformats.org/officeDocument/2006/math">
                    <m:r>
                      <a:rPr lang="vi-VN" sz="2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vi-VN" sz="2600" dirty="0">
                    <a:latin typeface="+mj-lt"/>
                  </a:rPr>
                  <a:t> thỏa mãn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600" b="0" i="1" smtClean="0">
                        <a:latin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vi-V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vi-VN" sz="26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600" b="1" i="1" dirty="0">
                    <a:latin typeface="+mj-lt"/>
                  </a:rPr>
                  <a:t>CM: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sz="24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vi-VN" sz="2400" dirty="0">
                    <a:latin typeface="+mj-lt"/>
                  </a:rPr>
                  <a:t> HT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vi-VN" sz="240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vi-VN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vi-VN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vi-VN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func>
                  </m:oMath>
                </a14:m>
                <a:r>
                  <a:rPr lang="vi-VN" sz="24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→∃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&gt;0:</m:t>
                    </m:r>
                    <m:d>
                      <m:dPr>
                        <m:begChr m:val="|"/>
                        <m:endChr m:val="|"/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vi-VN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vi-VN" sz="2400" dirty="0">
                    <a:latin typeface="+mj-lt"/>
                  </a:rPr>
                  <a:t>&lt;M 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≥0.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vi-VN" sz="24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vi-V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vi-V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vi-VN" sz="2400" dirty="0"/>
                  <a:t> 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vi-VN" sz="2400" i="1">
                        <a:latin typeface="Cambria Math"/>
                        <a:ea typeface="Cambria Math"/>
                      </a:rPr>
                      <m:t>𝑀</m:t>
                    </m:r>
                    <m:d>
                      <m:dPr>
                        <m:begChr m:val="|"/>
                        <m:endChr m:val="|"/>
                        <m:ctrlPr>
                          <a:rPr lang="vi-V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vi-V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vi-V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vi-VN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vi-VN" sz="2400" i="1">
                        <a:latin typeface="Cambria Math"/>
                      </a:rPr>
                      <m:t>&lt;</m:t>
                    </m:r>
                    <m:r>
                      <a:rPr lang="vi-V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400" i="1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vi-V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4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𝑀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vi-V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vi-V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vi-V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vi-VN" sz="24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vi-VN" sz="24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vi-VN" sz="24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vi-VN" sz="2400" dirty="0"/>
                  <a:t> HT</a:t>
                </a:r>
                <a14:m>
                  <m:oMath xmlns:m="http://schemas.openxmlformats.org/officeDocument/2006/math">
                    <m:r>
                      <a:rPr lang="vi-VN" sz="2400" i="1" dirty="0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vi-VN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400" i="1" dirty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2400" i="1" dirty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vi-VN" sz="2400" i="1" dirty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vi-VN" sz="24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vi-VN" sz="24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vi-VN" sz="2400" dirty="0"/>
                  <a:t> HT.</a:t>
                </a: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0">
                <a:blip r:embed="rId2"/>
                <a:stretch>
                  <a:fillRect l="-5704" t="-12645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3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Định </a:t>
            </a:r>
            <a:r>
              <a:rPr lang="en-US" sz="2800" dirty="0" err="1"/>
              <a:t>lý</a:t>
            </a:r>
            <a:r>
              <a:rPr lang="en-US" sz="2800" dirty="0"/>
              <a:t> Abel</a:t>
            </a:r>
            <a:r>
              <a:rPr lang="vi-VN" sz="2800" dirty="0"/>
              <a:t>(tiếp)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38200"/>
                <a:ext cx="8229600" cy="5715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j-lt"/>
                  </a:rPr>
                  <a:t>* </a:t>
                </a:r>
                <a:r>
                  <a:rPr lang="vi-VN" sz="2800" b="1" u="sng" dirty="0">
                    <a:latin typeface="+mj-lt"/>
                  </a:rPr>
                  <a:t>Hệ quả</a:t>
                </a:r>
                <a:r>
                  <a:rPr lang="vi-VN" sz="2800" dirty="0">
                    <a:latin typeface="+mj-lt"/>
                  </a:rPr>
                  <a:t>. Nếu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i="1">
                            <a:latin typeface="Cambria Math"/>
                          </a:rPr>
                          <m:t>𝑛</m:t>
                        </m:r>
                        <m:r>
                          <a:rPr lang="vi-VN" sz="2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800" i="1">
                            <a:latin typeface="Cambria Math"/>
                          </a:rPr>
                          <m:t>+</m:t>
                        </m:r>
                        <m:r>
                          <a:rPr lang="vi-VN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vi-VN" sz="2800" i="1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vi-VN" sz="2800" dirty="0">
                    <a:latin typeface="+mj-lt"/>
                  </a:rPr>
                  <a:t> FK tại 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</a:rPr>
                      <m:t>𝑥</m:t>
                    </m:r>
                    <m:r>
                      <a:rPr lang="vi-V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vi-V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 thì FK tại </a:t>
                </a:r>
                <a14:m>
                  <m:oMath xmlns:m="http://schemas.openxmlformats.org/officeDocument/2006/math">
                    <m:r>
                      <a:rPr lang="vi-VN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vi-VN" sz="28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vi-VN" sz="2800" dirty="0">
                    <a:latin typeface="+mj-lt"/>
                  </a:rPr>
                  <a:t> thỏa mãn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800" b="0" i="1" smtClean="0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vi-VN" sz="2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800" b="1" i="1" dirty="0">
                    <a:latin typeface="+mj-lt"/>
                  </a:rPr>
                  <a:t>CM</a:t>
                </a:r>
                <a:r>
                  <a:rPr lang="vi-VN" sz="2800" dirty="0">
                    <a:latin typeface="+mj-lt"/>
                  </a:rPr>
                  <a:t>: Nếu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i="1">
                            <a:latin typeface="Cambria Math"/>
                          </a:rPr>
                          <m:t>𝑛</m:t>
                        </m:r>
                        <m:r>
                          <a:rPr lang="vi-VN" sz="2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800" i="1">
                            <a:latin typeface="Cambria Math"/>
                          </a:rPr>
                          <m:t>+</m:t>
                        </m:r>
                        <m:r>
                          <a:rPr lang="vi-VN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vi-VN" sz="2800" i="1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vi-VN" sz="2800" dirty="0">
                    <a:latin typeface="+mj-lt"/>
                  </a:rPr>
                  <a:t> HT 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  <m:r>
                          <a:rPr lang="vi-VN" sz="2800" b="0" i="1" smtClean="0">
                            <a:latin typeface="Cambria Math"/>
                          </a:rPr>
                          <m:t>=</m:t>
                        </m:r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vi-V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 với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vi-VN" sz="2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800" dirty="0">
                    <a:latin typeface="+mj-lt"/>
                  </a:rPr>
                  <a:t>Theo Đ</a:t>
                </a:r>
                <a:r>
                  <a:rPr lang="en-US" sz="2800" dirty="0" err="1">
                    <a:latin typeface="+mj-lt"/>
                  </a:rPr>
                  <a:t>ịnh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vi-VN" sz="2800" dirty="0">
                    <a:latin typeface="+mj-lt"/>
                  </a:rPr>
                  <a:t>lý thì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800" i="1">
                            <a:latin typeface="Cambria Math"/>
                          </a:rPr>
                          <m:t>𝑛</m:t>
                        </m:r>
                        <m:r>
                          <a:rPr lang="vi-VN" sz="2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vi-VN" sz="2800" i="1">
                            <a:latin typeface="Cambria Math"/>
                          </a:rPr>
                          <m:t>+</m:t>
                        </m:r>
                        <m:r>
                          <a:rPr lang="vi-VN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vi-VN" sz="2800" i="1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vi-VN" sz="2800" dirty="0">
                    <a:latin typeface="+mj-lt"/>
                  </a:rPr>
                  <a:t> HT tuyệt đối tại </a:t>
                </a:r>
                <a14:m>
                  <m:oMath xmlns:m="http://schemas.openxmlformats.org/officeDocument/2006/math">
                    <m:r>
                      <a:rPr lang="vi-VN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vi-VN" sz="28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vi-VN" sz="2800" dirty="0">
                    <a:latin typeface="+mj-lt"/>
                  </a:rPr>
                  <a:t> thỏa mãn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800" b="0" i="1" smtClean="0">
                        <a:latin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/>
                        <a:ea typeface="Cambria Math"/>
                      </a:rPr>
                      <m:t>→(1)</m:t>
                    </m:r>
                  </m:oMath>
                </a14:m>
                <a:r>
                  <a:rPr lang="vi-VN" sz="2800" dirty="0">
                    <a:latin typeface="+mj-lt"/>
                  </a:rPr>
                  <a:t> HT 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vi-V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vi-VN" sz="28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vi-VN" sz="2800" dirty="0">
                    <a:latin typeface="+mj-lt"/>
                  </a:rPr>
                  <a:t> trái gt.</a:t>
                </a:r>
              </a:p>
              <a:p>
                <a:pPr marL="0" indent="0">
                  <a:buNone/>
                </a:pPr>
                <a:r>
                  <a:rPr lang="vi-VN" sz="2800" dirty="0">
                    <a:latin typeface="+mj-lt"/>
                  </a:rPr>
                  <a:t>Ta có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2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vi-VN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vi-VN" sz="28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vi-VN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vi-VN" sz="28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vi-VN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vi-VN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800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vi-V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vi-VN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vi-VN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vi-VN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800" b="0" i="1" smtClean="0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vi-VN" sz="28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vi-VN" sz="28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vi-VN" sz="2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vi-VN" sz="2800" b="0" i="1" smtClean="0">
                                    <a:latin typeface="Cambria Math"/>
                                    <a:ea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vi-VN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vi-VN" sz="28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vi-VN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vi-VN" sz="28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vi-VN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vi-VN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vi-VN" sz="2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28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vi-VN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vi-VN" sz="28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vi-VN" sz="28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800" b="0" i="1" smtClean="0">
                        <a:latin typeface="Cambria Math"/>
                      </a:rPr>
                      <m:t>=</m:t>
                    </m:r>
                    <m:r>
                      <a:rPr lang="vi-VN" sz="2800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vi-VN" sz="2800" b="0" i="1" smtClean="0">
                        <a:latin typeface="Cambria Math"/>
                        <a:ea typeface="Cambria Math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vi-V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vi-VN" sz="28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vi-VN" sz="2800" dirty="0"/>
                  <a:t>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</a:rPr>
                      <m:t>𝐷</m:t>
                    </m:r>
                    <m:r>
                      <a:rPr lang="vi-VN" sz="2800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r>
                  <a:rPr lang="en-US" sz="2800" dirty="0" err="1">
                    <a:latin typeface="+mj-lt"/>
                  </a:rPr>
                  <a:t>Nếu</a:t>
                </a:r>
                <a:r>
                  <a:rPr lang="en-US" sz="28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HT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ạ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err="1">
                    <a:latin typeface="+mj-lt"/>
                    <a:ea typeface="Cambria Math" panose="02040503050406030204" pitchFamily="18" charset="0"/>
                  </a:rPr>
                  <a:t>Miền</a:t>
                </a:r>
                <a:r>
                  <a:rPr lang="en-US" sz="2800" b="0" dirty="0">
                    <a:latin typeface="+mj-lt"/>
                    <a:ea typeface="Cambria Math" panose="02040503050406030204" pitchFamily="18" charset="0"/>
                  </a:rPr>
                  <a:t> HT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endParaRPr lang="en-US" sz="2800" b="0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2800" dirty="0" err="1">
                    <a:latin typeface="+mj-lt"/>
                  </a:rPr>
                  <a:t>Nếu</a:t>
                </a:r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=+∞→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ỉ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HT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ạ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800" b="0" dirty="0">
                  <a:latin typeface="+mj-lt"/>
                </a:endParaRPr>
              </a:p>
              <a:p>
                <a:r>
                  <a:rPr lang="en-US" sz="2800" dirty="0" err="1">
                    <a:latin typeface="+mj-lt"/>
                  </a:rPr>
                  <a:t>Nếu</a:t>
                </a:r>
                <a:r>
                  <a:rPr lang="en-US" sz="28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&lt;+∞→</m:t>
                    </m:r>
                    <m:d>
                      <m:dPr>
                        <m:begChr m:val="|"/>
                        <m:endChr m:val="|"/>
                        <m:ctrlPr>
                          <a:rPr lang="vi-V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vi-VN" sz="2800" i="1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vi-V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vi-VN" sz="28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vi-VN" sz="2800" i="1">
                            <a:latin typeface="Cambria Math"/>
                            <a:ea typeface="Cambria Math"/>
                          </a:rPr>
                          <m:t>𝜌</m:t>
                        </m:r>
                      </m:den>
                    </m:f>
                    <m:r>
                      <a:rPr lang="vi-VN" sz="2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vi-VN" sz="2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</a:rPr>
                      <m:t>𝑅</m:t>
                    </m:r>
                    <m:r>
                      <a:rPr lang="vi-VN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vi-VN" sz="2800" dirty="0">
                    <a:latin typeface="+mj-lt"/>
                  </a:rPr>
                  <a:t> gọi là bán kính HT </a:t>
                </a:r>
                <a:r>
                  <a:rPr lang="en-US" sz="2800" dirty="0" err="1">
                    <a:latin typeface="+mj-lt"/>
                  </a:rPr>
                  <a:t>và</a:t>
                </a:r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gọi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là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khoảng</a:t>
                </a:r>
                <a:r>
                  <a:rPr lang="en-US" sz="2800" dirty="0">
                    <a:latin typeface="+mj-lt"/>
                  </a:rPr>
                  <a:t> HT.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vi-V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vi-VN" sz="2800" i="1">
                            <a:latin typeface="Cambria Math"/>
                            <a:ea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vi-VN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vi-VN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vi-VN" sz="2800">
                                    <a:latin typeface="Cambria Math"/>
                                    <a:ea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vi-VN" sz="2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vi-VN" sz="2800" i="1">
                                    <a:latin typeface="Cambria Math"/>
                                    <a:ea typeface="Cambria Math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vi-V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vi-V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vi-VN" sz="280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800">
                            <a:latin typeface="Cambria Math"/>
                            <a:ea typeface="Cambria Math"/>
                          </a:rPr>
                          <m:t>ho</m:t>
                        </m:r>
                        <m:r>
                          <m:rPr>
                            <m:nor/>
                          </m:rPr>
                          <a:rPr lang="vi-VN" sz="2800">
                            <a:latin typeface="Cambria Math"/>
                            <a:ea typeface="Cambria Math"/>
                          </a:rPr>
                          <m:t>ặ</m:t>
                        </m:r>
                        <m:r>
                          <m:rPr>
                            <m:nor/>
                          </m:rPr>
                          <a:rPr lang="vi-VN" sz="2800">
                            <a:latin typeface="Cambria Math"/>
                            <a:ea typeface="Cambria Math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vi-VN" sz="280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2800" dirty="0"/>
                          <m:t> </m:t>
                        </m:r>
                        <m:r>
                          <a:rPr lang="vi-VN" sz="2800" i="1"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vi-VN" sz="2800" i="1">
                            <a:latin typeface="Cambria Math"/>
                            <a:ea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vi-VN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vi-VN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vi-VN" sz="2800">
                                    <a:latin typeface="Cambria Math"/>
                                    <a:ea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vi-VN" sz="2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vi-VN" sz="2800" i="1">
                                    <a:latin typeface="Cambria Math"/>
                                    <a:ea typeface="Cambria Math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rad>
                              <m:radPr>
                                <m:ctrlPr>
                                  <a:rPr lang="vi-VN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vi-VN" sz="2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g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vi-V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rad>
                            <m:r>
                              <a:rPr lang="vi-VN" sz="28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</a:t>
                </a:r>
                <a:endParaRPr lang="en-US" sz="2800" dirty="0">
                  <a:latin typeface="+mj-lt"/>
                </a:endParaRPr>
              </a:p>
              <a:p>
                <a:pPr marL="0" indent="0">
                  <a:buNone/>
                </a:pPr>
                <a:endParaRPr lang="vi-VN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38200"/>
                <a:ext cx="8229600" cy="5715000"/>
              </a:xfrm>
              <a:blipFill rotWithShape="0">
                <a:blip r:embed="rId2"/>
                <a:stretch>
                  <a:fillRect l="-1333" t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72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1.2 </a:t>
            </a:r>
            <a:r>
              <a:rPr lang="en-US" sz="2800" dirty="0" err="1">
                <a:solidFill>
                  <a:srgbClr val="00B0F0"/>
                </a:solidFill>
              </a:rPr>
              <a:t>Miền</a:t>
            </a:r>
            <a:r>
              <a:rPr lang="en-US" sz="2800" dirty="0">
                <a:solidFill>
                  <a:srgbClr val="00B0F0"/>
                </a:solidFill>
              </a:rPr>
              <a:t> HT </a:t>
            </a:r>
            <a:r>
              <a:rPr lang="en-US" sz="2800" dirty="0" err="1">
                <a:solidFill>
                  <a:srgbClr val="00B0F0"/>
                </a:solidFill>
              </a:rPr>
              <a:t>của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chuỗi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hàm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9144000" cy="5638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800" dirty="0"/>
                  <a:t>   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nary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(2)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(2) HT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HT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(1),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FK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</a:t>
                </a:r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HT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HT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HT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&lt;1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)=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  <a:ea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e>
                    </m:func>
                    <m:r>
                      <a:rPr lang="en-US" sz="2800" b="0" i="0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FK</m:t>
                    </m:r>
                  </m:oMath>
                </a14:m>
                <a:endParaRPr lang="en-US" sz="2800" b="0" dirty="0">
                  <a:ea typeface="Cambria Math"/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=1→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FK</m:t>
                        </m:r>
                      </m:e>
                    </m:func>
                  </m:oMath>
                </a14:m>
                <a:endParaRPr lang="en-US" sz="28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lẻ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&gt;1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&lt;1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HT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&gt;1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9144000" cy="5638800"/>
              </a:xfrm>
              <a:blipFill>
                <a:blip r:embed="rId2"/>
                <a:stretch>
                  <a:fillRect l="-1200" t="-1730" b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1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800" dirty="0">
                  <a:solidFill>
                    <a:srgbClr val="00B0F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hội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tụ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𝐼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/>
                  <a:t> (1))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{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Với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&gt;0,∃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400" dirty="0"/>
                  <a:t> (1):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HT </a:t>
                </a:r>
                <a:r>
                  <a:rPr lang="en-US" sz="2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&lt;1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/>
                          <m:t>   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∀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&lt;1</m:t>
                        </m:r>
                      </m:e>
                    </m:nary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E85D-758C-4F43-AC91-5B96D480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VD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25A9E-18CB-4151-A1B6-FE0E815AC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vi-VN" sz="3200" dirty="0"/>
                  <a:t>1)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3200" i="1">
                            <a:latin typeface="Cambria Math"/>
                          </a:rPr>
                          <m:t>𝑛</m:t>
                        </m:r>
                        <m:r>
                          <a:rPr lang="vi-VN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vi-VN" sz="3200" i="1">
                            <a:latin typeface="Cambria Math"/>
                          </a:rPr>
                          <m:t>+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3200" i="1">
                                        <a:latin typeface="Cambria Math"/>
                                      </a:rPr>
                                      <m:t>𝑛𝑥</m:t>
                                    </m:r>
                                  </m:num>
                                  <m:den>
                                    <m:r>
                                      <a:rPr lang="vi-VN" sz="32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vi-VN" sz="3200" i="1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vi-VN" sz="3200" i="1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en-US" dirty="0"/>
                  <a:t>          </a:t>
                </a:r>
                <a:r>
                  <a:rPr lang="vi-VN" dirty="0"/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i="1">
                            <a:latin typeface="Cambria Math"/>
                          </a:rPr>
                          <m:t>𝑛</m:t>
                        </m:r>
                        <m:r>
                          <a:rPr lang="vi-V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vi-VN" i="1">
                            <a:latin typeface="Cambria Math"/>
                          </a:rPr>
                          <m:t>+</m:t>
                        </m:r>
                        <m:r>
                          <a:rPr lang="vi-V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vi-VN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vi-VN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vi-VN" i="1">
                                <a:latin typeface="Cambria Math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vi-VN" i="1">
                            <a:latin typeface="Cambria Math"/>
                          </a:rPr>
                          <m:t>     (2)</m:t>
                        </m:r>
                      </m:e>
                    </m:nary>
                    <m:r>
                      <a:rPr lang="vi-VN">
                        <a:latin typeface="Cambria Math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3200" dirty="0" smtClean="0"/>
                      <m:t>3) </m:t>
                    </m:r>
                    <m:nary>
                      <m:naryPr>
                        <m:chr m:val="∑"/>
                        <m:ctrlPr>
                          <a:rPr lang="vi-V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3200" i="1">
                            <a:latin typeface="Cambria Math"/>
                          </a:rPr>
                          <m:t>𝑛</m:t>
                        </m:r>
                        <m:r>
                          <a:rPr lang="vi-VN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vi-VN" sz="3200" i="1">
                            <a:latin typeface="Cambria Math"/>
                          </a:rPr>
                          <m:t>+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vi-VN" sz="32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3200" i="1">
                                    <a:latin typeface="Cambria Math"/>
                                  </a:rPr>
                                  <m:t>−3)</m:t>
                                </m:r>
                              </m:e>
                              <m:sup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vi-VN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vi-VN" sz="3200" i="1">
                                <a:latin typeface="Cambria Math"/>
                              </a:rPr>
                              <m:t>+5</m:t>
                            </m:r>
                          </m:den>
                        </m:f>
                      </m:e>
                    </m:nary>
                    <m:r>
                      <m:rPr>
                        <m:nor/>
                      </m:rPr>
                      <a:rPr lang="vi-VN" sz="3200" dirty="0"/>
                      <m:t>    (3)</m:t>
                    </m:r>
                  </m:oMath>
                </a14:m>
                <a:r>
                  <a:rPr lang="en-US" dirty="0"/>
                  <a:t>   4)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      (4)</a:t>
                </a:r>
              </a:p>
              <a:p>
                <a:pPr marL="0" indent="0">
                  <a:buNone/>
                </a:pPr>
                <a:r>
                  <a:rPr lang="en-US" dirty="0"/>
                  <a:t>5)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   (5)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</a:rPr>
                  <a:t>Ghi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chú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</a:p>
              <a:p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chuỗi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(2) HT </a:t>
                </a:r>
                <a:r>
                  <a:rPr lang="en-US" sz="2800" dirty="0" err="1"/>
                  <a:t>thì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HT</m:t>
                        </m:r>
                      </m:e>
                    </m:nary>
                  </m:oMath>
                </a14:m>
                <a:endParaRPr lang="en-US" sz="2800" dirty="0"/>
              </a:p>
              <a:p>
                <a:r>
                  <a:rPr lang="en-US" sz="2800" dirty="0"/>
                  <a:t>Nếu </a:t>
                </a:r>
                <a:r>
                  <a:rPr lang="en-US" sz="2800" dirty="0" err="1"/>
                  <a:t>chuỗi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(2) FK </a:t>
                </a:r>
                <a:r>
                  <a:rPr lang="en-US" sz="2800" dirty="0" err="1"/>
                  <a:t>theo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D’Alembert</a:t>
                </a:r>
                <a:r>
                  <a:rPr lang="en-US" sz="2800" dirty="0"/>
                  <a:t> hay </a:t>
                </a:r>
                <a:r>
                  <a:rPr lang="en-US" sz="2800" dirty="0" err="1"/>
                  <a:t>theo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Cauchy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thì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FK</m:t>
                        </m:r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25A9E-18CB-4151-A1B6-FE0E815AC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1852" r="-519" b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20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FA508D-C146-4018-9BAA-E0E1840799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400" dirty="0">
                    <a:solidFill>
                      <a:srgbClr val="7030A0"/>
                    </a:solidFill>
                  </a:rPr>
                  <a:t>Bài 1</a:t>
                </a:r>
                <a:r>
                  <a:rPr lang="vi-VN" sz="4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4400" i="1">
                            <a:latin typeface="Cambria Math"/>
                          </a:rPr>
                          <m:t>𝑛</m:t>
                        </m:r>
                        <m:r>
                          <a:rPr lang="vi-VN" sz="4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vi-VN" sz="4400" i="1">
                            <a:latin typeface="Cambria Math"/>
                          </a:rPr>
                          <m:t>+</m:t>
                        </m:r>
                        <m:r>
                          <a:rPr lang="vi-VN" sz="4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vi-VN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4400" i="1">
                                        <a:latin typeface="Cambria Math"/>
                                      </a:rPr>
                                      <m:t>𝑛𝑥</m:t>
                                    </m:r>
                                  </m:num>
                                  <m:den>
                                    <m:r>
                                      <a:rPr lang="vi-VN" sz="4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vi-VN" sz="4400" i="1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4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vi-VN" sz="4400" i="1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vi-VN" sz="4400" dirty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FA508D-C146-4018-9BAA-E0E184079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D29B3-B5B0-4D5B-A0D3-8D5989D3C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vi-VN" sz="32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vi-VN" sz="3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vi-V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vi-VN" sz="32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vi-VN" sz="32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vi-VN" sz="3200" i="1">
                        <a:latin typeface="Cambria Math"/>
                        <a:ea typeface="Cambria Math"/>
                      </a:rPr>
                      <m:t>→</m:t>
                    </m:r>
                    <m:func>
                      <m:func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320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vi-VN" sz="3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vi-VN" sz="32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vi-VN" sz="3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g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ra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3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/>
                      </a:rPr>
                      <m:t>&lt;1</m:t>
                    </m:r>
                  </m:oMath>
                </a14:m>
                <a:endParaRPr lang="en-US" sz="32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32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vi-V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vi-VN" sz="3200" i="1">
                          <a:latin typeface="Cambria Math"/>
                          <a:ea typeface="Cambria Math"/>
                        </a:rPr>
                        <m:t>𝐻𝑇</m:t>
                      </m:r>
                      <m:r>
                        <a:rPr lang="vi-VN" sz="32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𝑘h𝑖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vi-VN" sz="3200" i="1">
                          <a:latin typeface="Cambria Math"/>
                          <a:ea typeface="Cambria Math"/>
                        </a:rPr>
                        <m:t>(−1,1)</m:t>
                      </m:r>
                    </m:oMath>
                  </m:oMathPara>
                </a14:m>
                <a:endParaRPr lang="vi-VN" sz="32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vi-VN" sz="3200" i="1">
                        <a:latin typeface="Cambria Math"/>
                      </a:rPr>
                      <m:t>𝑥</m:t>
                    </m:r>
                    <m:r>
                      <a:rPr lang="vi-VN" sz="3200" i="1">
                        <a:latin typeface="Cambria Math"/>
                      </a:rPr>
                      <m:t>=1→</m:t>
                    </m:r>
                    <m:nary>
                      <m:naryPr>
                        <m:chr m:val="∑"/>
                        <m:ctrlPr>
                          <a:rPr lang="vi-VN" sz="3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3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3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→</m:t>
                        </m:r>
                        <m:func>
                          <m:func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vi-VN" sz="3200">
                                    <a:latin typeface="Cambria Math"/>
                                    <a:ea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vi-VN" sz="3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vi-VN" sz="3200" i="1">
                                    <a:latin typeface="Cambria Math"/>
                                    <a:ea typeface="Cambria Math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vi-VN" sz="3200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vi-VN" sz="3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vi-VN" sz="32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vi-VN" sz="32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3200">
                                        <a:latin typeface="Cambria Math"/>
                                        <a:ea typeface="Cambria Math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→+∞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vi-VN" sz="32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32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3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vi-VN" sz="3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vi-VN" sz="3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+1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vi-VN" sz="32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vi-V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den>
                      </m:f>
                      <m:r>
                        <a:rPr lang="vi-VN" sz="3200" i="1">
                          <a:latin typeface="Cambria Math" panose="02040503050406030204" pitchFamily="18" charset="0"/>
                          <a:ea typeface="Cambria Math"/>
                        </a:rPr>
                        <m:t>≠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vi-VN" sz="3200" i="1" dirty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vi-VN" sz="3200" i="1" dirty="0">
                          <a:latin typeface="Cambria Math"/>
                          <a:ea typeface="Cambria Math"/>
                        </a:rPr>
                        <m:t>𝐹𝐾</m:t>
                      </m:r>
                    </m:oMath>
                  </m:oMathPara>
                </a14:m>
                <a:endParaRPr lang="vi-VN" sz="32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vi-VN" sz="3200" i="1">
                        <a:latin typeface="Cambria Math"/>
                      </a:rPr>
                      <m:t>𝑥</m:t>
                    </m:r>
                    <m:r>
                      <a:rPr lang="vi-VN" sz="3200" i="1">
                        <a:latin typeface="Cambria Math"/>
                      </a:rPr>
                      <m:t>=−1→</m:t>
                    </m:r>
                    <m:nary>
                      <m:naryPr>
                        <m:chr m:val="∑"/>
                        <m:ctrlPr>
                          <a:rPr lang="vi-V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3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vi-V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vi-VN" sz="3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3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→</m:t>
                        </m:r>
                        <m:func>
                          <m:func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vi-VN" sz="3200">
                                    <a:latin typeface="Cambria Math"/>
                                    <a:ea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vi-VN" sz="3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vi-VN" sz="3200" i="1">
                                    <a:latin typeface="Cambria Math"/>
                                    <a:ea typeface="Cambria Math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vi-VN" sz="3200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vi-VN" sz="3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vi-VN" sz="3200" i="1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e>
                        </m:func>
                      </m:e>
                    </m:nary>
                    <m:r>
                      <a:rPr lang="vi-VN" sz="3200" i="1" dirty="0">
                        <a:latin typeface="Cambria Math"/>
                        <a:ea typeface="Cambria Math"/>
                      </a:rPr>
                      <m:t>→</m:t>
                    </m:r>
                    <m:r>
                      <a:rPr lang="vi-VN" sz="3200" i="1" dirty="0">
                        <a:latin typeface="Cambria Math"/>
                        <a:ea typeface="Cambria Math"/>
                      </a:rPr>
                      <m:t>𝐹𝐾</m:t>
                    </m:r>
                  </m:oMath>
                </a14:m>
                <a:endParaRPr lang="vi-VN" sz="3200" dirty="0"/>
              </a:p>
              <a:p>
                <a:pPr marL="0" indent="0">
                  <a:buNone/>
                </a:pPr>
                <a:r>
                  <a:rPr lang="vi-VN" sz="3200" dirty="0"/>
                  <a:t>Miền HT của (1):  </a:t>
                </a:r>
                <a14:m>
                  <m:oMath xmlns:m="http://schemas.openxmlformats.org/officeDocument/2006/math">
                    <m:r>
                      <a:rPr lang="vi-VN" sz="3200" i="1">
                        <a:latin typeface="Cambria Math"/>
                      </a:rPr>
                      <m:t>(</m:t>
                    </m:r>
                    <m:r>
                      <a:rPr lang="vi-VN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vi-VN" sz="3200" i="1">
                        <a:latin typeface="Cambria Math"/>
                      </a:rPr>
                      <m:t>1,1)</m:t>
                    </m:r>
                  </m:oMath>
                </a14:m>
                <a:endParaRPr lang="vi-VN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D29B3-B5B0-4D5B-A0D3-8D5989D3C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2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793827-4851-4B47-A4C7-AF9A8CAC31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dirty="0">
                    <a:solidFill>
                      <a:srgbClr val="7030A0"/>
                    </a:solidFill>
                  </a:rPr>
                  <a:t>Bài 2</a:t>
                </a:r>
                <a:r>
                  <a:rPr lang="en-US" sz="4400" dirty="0"/>
                  <a:t> </a:t>
                </a:r>
                <a:r>
                  <a:rPr lang="vi-VN" sz="4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4400" i="1">
                            <a:latin typeface="Cambria Math"/>
                          </a:rPr>
                          <m:t>𝑛</m:t>
                        </m:r>
                        <m:r>
                          <a:rPr lang="vi-VN" sz="4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vi-VN" sz="4400" i="1">
                            <a:latin typeface="Cambria Math"/>
                          </a:rPr>
                          <m:t>+</m:t>
                        </m:r>
                        <m:r>
                          <a:rPr lang="vi-VN" sz="4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vi-VN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vi-V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44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vi-VN" sz="44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vi-VN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4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vi-VN" sz="44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vi-VN" sz="4400" i="1">
                                <a:latin typeface="Cambria Math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vi-VN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44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44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vi-VN" sz="4400" i="1">
                            <a:latin typeface="Cambria Math"/>
                          </a:rPr>
                          <m:t>     (2)</m:t>
                        </m:r>
                      </m:e>
                    </m:nary>
                  </m:oMath>
                </a14:m>
                <a:r>
                  <a:rPr lang="vi-VN" sz="4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793827-4851-4B47-A4C7-AF9A8CAC3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D1FF6-FAC6-4BEF-B310-5A998A541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</a:rPr>
                      <m:t>𝑥</m:t>
                    </m:r>
                    <m:r>
                      <a:rPr lang="en-US" sz="3200" i="1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vi-V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3200" i="1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vi-V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vi-VN" sz="3200" i="1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32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vi-V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vi-VN" sz="3200" i="1">
                        <a:latin typeface="Cambria Math"/>
                        <a:ea typeface="Cambria Math"/>
                      </a:rPr>
                      <m:t>→</m:t>
                    </m:r>
                    <m:func>
                      <m:func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320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vi-VN" sz="3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vi-VN" sz="32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vi-VN" sz="32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vi-VN" sz="3200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vi-VN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sz="3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3200" i="0" dirty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vi-VN" sz="3200" i="0" dirty="0">
                                <a:latin typeface="Cambria Math"/>
                              </a:rPr>
                              <m:t>n</m:t>
                            </m:r>
                            <m:r>
                              <a:rPr lang="vi-VN" sz="3200" i="0" dirty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vi-VN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vi-VN" sz="3200" i="0" dirty="0">
                                <a:latin typeface="Cambria Math"/>
                              </a:rPr>
                              <m:t>n</m:t>
                            </m:r>
                            <m:sSup>
                              <m:sSupPr>
                                <m:ctrlPr>
                                  <a:rPr lang="vi-V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0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vi-VN" sz="3200" i="0" dirty="0">
                                    <a:latin typeface="Cambria Math"/>
                                  </a:rPr>
                                  <m:t>n</m:t>
                                </m:r>
                              </m:sup>
                            </m:sSup>
                          </m:num>
                          <m:den>
                            <m:r>
                              <a:rPr lang="vi-VN" sz="3200" i="0" dirty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vi-VN" sz="3200" i="0" dirty="0">
                                <a:latin typeface="Cambria Math"/>
                              </a:rPr>
                              <m:t>n</m:t>
                            </m:r>
                            <m:r>
                              <a:rPr lang="vi-VN" sz="3200" i="0" dirty="0">
                                <a:latin typeface="Cambria Math"/>
                              </a:rPr>
                              <m:t>+1)</m:t>
                            </m:r>
                            <m:sSup>
                              <m:sSupPr>
                                <m:ctrlPr>
                                  <a:rPr lang="vi-V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0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vi-VN" sz="3200" i="0" dirty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vi-VN" sz="3200" i="0" dirty="0">
                                    <a:latin typeface="Cambria Math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|"/>
                            <m:endChr m:val="|"/>
                            <m:ctrlPr>
                              <a:rPr lang="vi-VN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0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0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i="0" dirty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vi-VN" sz="320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3200" i="0" dirty="0">
                        <a:latin typeface="Cambria Math"/>
                        <a:ea typeface="Cambria Math"/>
                      </a:rPr>
                      <m:t>kho</m:t>
                    </m:r>
                    <m:r>
                      <a:rPr lang="vi-VN" sz="3200" i="0" dirty="0">
                        <a:latin typeface="Cambria Math"/>
                        <a:ea typeface="Cambria Math"/>
                      </a:rPr>
                      <m:t>ả</m:t>
                    </m:r>
                    <m:r>
                      <m:rPr>
                        <m:sty m:val="p"/>
                      </m:rPr>
                      <a:rPr lang="vi-VN" sz="3200" i="0" dirty="0">
                        <a:latin typeface="Cambria Math"/>
                        <a:ea typeface="Cambria Math"/>
                      </a:rPr>
                      <m:t>ng</m:t>
                    </m:r>
                    <m:r>
                      <a:rPr lang="vi-VN" sz="3200" i="0" dirty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vi-VN" sz="3200" i="0" dirty="0">
                        <a:latin typeface="Cambria Math"/>
                        <a:ea typeface="Cambria Math"/>
                      </a:rPr>
                      <m:t>HT</m:t>
                    </m:r>
                    <m:r>
                      <a:rPr lang="vi-VN" sz="3200" i="0" dirty="0">
                        <a:latin typeface="Cambria Math"/>
                        <a:ea typeface="Cambria Math"/>
                      </a:rPr>
                      <m:t> (−2,2)</m:t>
                    </m:r>
                  </m:oMath>
                </a14:m>
                <a:r>
                  <a:rPr lang="vi-VN" sz="3200" dirty="0"/>
                  <a:t>.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3200" i="0">
                        <a:latin typeface="Cambria Math"/>
                      </a:rPr>
                      <m:t>x</m:t>
                    </m:r>
                    <m:r>
                      <a:rPr lang="vi-VN" sz="3200" i="0">
                        <a:latin typeface="Cambria Math"/>
                      </a:rPr>
                      <m:t>=2→</m:t>
                    </m:r>
                    <m:nary>
                      <m:naryPr>
                        <m:chr m:val="∑"/>
                        <m:ctrlPr>
                          <a:rPr lang="vi-V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vi-VN" sz="3200" i="0">
                            <a:latin typeface="Cambria Math"/>
                          </a:rPr>
                          <m:t>n</m:t>
                        </m:r>
                        <m:r>
                          <a:rPr lang="vi-VN" sz="3200" i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vi-VN" sz="3200" i="0">
                            <a:latin typeface="Cambria Math"/>
                          </a:rPr>
                          <m:t>+</m:t>
                        </m:r>
                        <m:r>
                          <a:rPr lang="vi-VN" sz="3200" i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3200" i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vi-VN" sz="3200" i="0">
                                    <a:latin typeface="Cambria Math"/>
                                  </a:rPr>
                                  <m:t>n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vi-VN" sz="3200" i="0">
                                    <a:latin typeface="Cambria Math"/>
                                  </a:rPr>
                                  <m:t>n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3200" i="0">
                                <a:latin typeface="Cambria Math"/>
                              </a:rPr>
                              <m:t>n</m:t>
                            </m:r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vi-VN" sz="3200" i="0">
                                    <a:latin typeface="Cambria Math"/>
                                  </a:rPr>
                                  <m:t>n</m:t>
                                </m:r>
                              </m:sup>
                            </m:sSup>
                          </m:den>
                        </m:f>
                        <m:r>
                          <a:rPr lang="vi-VN" sz="3200" i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vi-VN" sz="3200" i="0">
                                <a:latin typeface="Cambria Math"/>
                              </a:rPr>
                              <m:t>n</m:t>
                            </m:r>
                            <m:r>
                              <a:rPr lang="vi-VN" sz="3200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3200" i="0">
                                <a:latin typeface="Cambria Math"/>
                              </a:rPr>
                              <m:t>+</m:t>
                            </m:r>
                            <m:r>
                              <a:rPr lang="vi-VN" sz="3200" i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vi-VN" sz="3200" i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3200" i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vi-VN" sz="3200" i="0">
                                        <a:latin typeface="Cambria Math"/>
                                      </a:rPr>
                                      <m:t>1)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vi-VN" sz="3200" i="0">
                                        <a:latin typeface="Cambria Math"/>
                                      </a:rPr>
                                      <m:t>n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vi-VN" sz="3200" i="0">
                                    <a:latin typeface="Cambria Math"/>
                                  </a:rPr>
                                  <m:t>n</m:t>
                                </m:r>
                              </m:den>
                            </m:f>
                          </m:e>
                        </m:nary>
                        <m:r>
                          <a:rPr lang="vi-VN" sz="3200" i="0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  <m:brk m:alnAt="2"/>
                              </m:rPr>
                              <a:rPr lang="vi-VN" sz="3200" i="0">
                                <a:latin typeface="Cambria Math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vi-VN" sz="3200" i="0">
                                <a:latin typeface="Cambria Math"/>
                              </a:rPr>
                              <m:t>eibnitz</m:t>
                            </m:r>
                          </m:e>
                        </m:groupChr>
                        <m:r>
                          <a:rPr lang="vi-VN" sz="3200" i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3200" i="0">
                            <a:latin typeface="Cambria Math"/>
                          </a:rPr>
                          <m:t>HT</m:t>
                        </m:r>
                        <m:r>
                          <a:rPr lang="vi-VN" sz="3200" i="0">
                            <a:latin typeface="Cambria Math"/>
                          </a:rPr>
                          <m:t>   </m:t>
                        </m:r>
                      </m:e>
                    </m:nary>
                  </m:oMath>
                </a14:m>
                <a:endParaRPr lang="vi-VN" sz="32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vi-VN" sz="3200" i="1">
                        <a:latin typeface="Cambria Math"/>
                      </a:rPr>
                      <m:t>𝑥</m:t>
                    </m:r>
                    <m:r>
                      <a:rPr lang="vi-VN" sz="3200" i="1">
                        <a:latin typeface="Cambria Math"/>
                      </a:rPr>
                      <m:t>=−2→</m:t>
                    </m:r>
                    <m:nary>
                      <m:naryPr>
                        <m:chr m:val="∑"/>
                        <m:ctrlPr>
                          <a:rPr lang="vi-V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3200" i="1">
                            <a:latin typeface="Cambria Math"/>
                          </a:rPr>
                          <m:t>𝑛</m:t>
                        </m:r>
                        <m:r>
                          <a:rPr lang="vi-VN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vi-VN" sz="3200" i="1">
                            <a:latin typeface="Cambria Math"/>
                          </a:rPr>
                          <m:t>+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1">
                                    <a:latin typeface="Cambria Math"/>
                                  </a:rPr>
                                  <m:t>(−2)</m:t>
                                </m:r>
                              </m:e>
                              <m:sup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vi-VN" sz="3200" i="1">
                                <a:latin typeface="Cambria Math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vi-VN" sz="3200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vi-VN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vi-VN" sz="3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3200" i="1">
                                <a:latin typeface="Cambria Math"/>
                              </a:rPr>
                              <m:t>+</m:t>
                            </m:r>
                            <m:r>
                              <a:rPr lang="vi-VN" sz="3200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sz="32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  <m:r>
                          <a:rPr lang="vi-VN" sz="3200" i="1">
                            <a:latin typeface="Cambria Math"/>
                          </a:rPr>
                          <m:t> 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𝐹𝐾</m:t>
                        </m:r>
                        <m:r>
                          <a:rPr lang="vi-VN" sz="3200" i="1">
                            <a:latin typeface="Cambria Math"/>
                          </a:rPr>
                          <m:t>  </m:t>
                        </m:r>
                      </m:e>
                    </m:nary>
                  </m:oMath>
                </a14:m>
                <a:r>
                  <a:rPr lang="vi-VN" sz="3200" dirty="0"/>
                  <a:t>   </a:t>
                </a:r>
              </a:p>
              <a:p>
                <a:pPr marL="0" indent="0">
                  <a:buNone/>
                </a:pPr>
                <a:r>
                  <a:rPr lang="vi-VN" sz="3200" dirty="0"/>
                  <a:t>Miền HT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vi-V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200" i="1">
                            <a:latin typeface="Cambria Math"/>
                          </a:rPr>
                          <m:t>−2,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32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endParaRPr lang="vi-VN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D1FF6-FAC6-4BEF-B310-5A998A541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b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60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6B645B-C60C-4178-8486-F2403E143C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dirty="0">
                    <a:solidFill>
                      <a:srgbClr val="7030A0"/>
                    </a:solidFill>
                  </a:rPr>
                  <a:t>Bài 3</a:t>
                </a:r>
                <a:r>
                  <a:rPr lang="en-US" sz="4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4400" i="1">
                            <a:latin typeface="Cambria Math"/>
                          </a:rPr>
                          <m:t>𝑛</m:t>
                        </m:r>
                        <m:r>
                          <a:rPr lang="vi-VN" sz="4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vi-VN" sz="4400" i="1">
                            <a:latin typeface="Cambria Math"/>
                          </a:rPr>
                          <m:t>+</m:t>
                        </m:r>
                        <m:r>
                          <a:rPr lang="vi-VN" sz="4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vi-VN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44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44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vi-VN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4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vi-VN" sz="4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4400" i="1">
                                    <a:latin typeface="Cambria Math"/>
                                  </a:rPr>
                                  <m:t>−3)</m:t>
                                </m:r>
                              </m:e>
                              <m:sup>
                                <m:r>
                                  <a:rPr lang="vi-VN" sz="44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vi-VN" sz="4400" i="1">
                                <a:latin typeface="Cambria Math"/>
                              </a:rPr>
                              <m:t>𝑛</m:t>
                            </m:r>
                            <m:r>
                              <a:rPr lang="vi-VN" sz="4400" i="1">
                                <a:latin typeface="Cambria Math"/>
                              </a:rPr>
                              <m:t>+5</m:t>
                            </m:r>
                          </m:den>
                        </m:f>
                      </m:e>
                    </m:nary>
                    <m:r>
                      <m:rPr>
                        <m:nor/>
                      </m:rPr>
                      <a:rPr lang="vi-VN" sz="4400" dirty="0"/>
                      <m:t>    (3)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6B645B-C60C-4178-8486-F2403E143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E061C-9DFE-4E48-BE43-1FE12BFE9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vi-VN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vi-VN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vi-V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32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32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vi-V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vi-VN" sz="3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vi-VN" sz="3200" i="1">
                                  <a:latin typeface="Cambria Math"/>
                                </a:rPr>
                                <m:t>−3)</m:t>
                              </m:r>
                            </m:e>
                            <m:sup>
                              <m:r>
                                <a:rPr lang="vi-VN" sz="32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vi-VN" sz="3200" i="1">
                              <a:latin typeface="Cambria Math"/>
                            </a:rPr>
                            <m:t>𝑛</m:t>
                          </m:r>
                          <m:r>
                            <a:rPr lang="vi-VN" sz="3200" i="1">
                              <a:latin typeface="Cambria Math"/>
                            </a:rPr>
                            <m:t>+5</m:t>
                          </m:r>
                        </m:den>
                      </m:f>
                      <m:r>
                        <a:rPr lang="vi-VN" sz="32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3200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3200" i="1" smtClean="0">
                          <a:latin typeface="Cambria Math"/>
                          <a:ea typeface="Cambria Math"/>
                        </a:rPr>
                        <m:t>→</m:t>
                      </m:r>
                      <m:func>
                        <m:funcPr>
                          <m:ctrlPr>
                            <a:rPr lang="vi-VN" sz="32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vi-VN" sz="32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 sz="3200" b="0" i="0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vi-VN" sz="32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vi-VN" sz="3200" b="0" i="1" dirty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vi-VN" sz="3200" b="0" i="1" dirty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vi-VN" sz="3200" b="0" i="1" dirty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vi-V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vi-V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 sz="3200" b="0" i="0" smtClean="0"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vi-VN" sz="32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vi-VN" sz="3200" b="0" i="1" smtClean="0">
                                  <a:latin typeface="Cambria Math"/>
                                  <a:ea typeface="Cambria Math"/>
                                </a:rPr>
                                <m:t>→+∞</m:t>
                              </m:r>
                            </m:lim>
                          </m:limLow>
                          <m:d>
                            <m:dPr>
                              <m:begChr m:val="|"/>
                              <m:endChr m:val="|"/>
                              <m:ctrlPr>
                                <a:rPr lang="vi-V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vi-VN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sz="3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vi-VN" sz="3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vi-VN" sz="3200" i="1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vi-VN" sz="32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vi-VN" sz="3200" i="1">
                                      <a:latin typeface="Cambria Math"/>
                                      <a:ea typeface="Cambria Math"/>
                                    </a:rPr>
                                    <m:t>+6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vi-VN" sz="32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vi-VN" sz="3200" i="1">
                                      <a:latin typeface="Cambria Math"/>
                                      <a:ea typeface="Cambria Math"/>
                                    </a:rPr>
                                    <m:t>+5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vi-VN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sz="3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vi-VN" sz="3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vi-VN" sz="3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−3</m:t>
                              </m:r>
                            </m:e>
                          </m:d>
                        </m:fName>
                        <m:e>
                          <m:r>
                            <a:rPr lang="vi-VN" sz="3200" b="0" i="1" smtClean="0">
                              <a:latin typeface="Cambria Math"/>
                              <a:ea typeface="Cambria Math"/>
                            </a:rPr>
                            <m:t>=2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vi-V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−3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&lt;1</m:t>
                          </m:r>
                        </m:e>
                      </m:func>
                    </m:oMath>
                  </m:oMathPara>
                </a14:m>
                <a:endParaRPr lang="vi-VN" sz="3200" dirty="0"/>
              </a:p>
              <a:p>
                <a:pPr marL="0" indent="0">
                  <a:buNone/>
                </a:pPr>
                <a:r>
                  <a:rPr lang="vi-VN" sz="3200" dirty="0">
                    <a:latin typeface="+mj-lt"/>
                  </a:rPr>
                  <a:t>Vậy (3) HT khi</a:t>
                </a:r>
                <a:r>
                  <a:rPr lang="vi-VN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3200" b="0" i="1" smtClean="0">
                            <a:latin typeface="Cambria Math"/>
                          </a:rPr>
                          <m:t>𝑥</m:t>
                        </m:r>
                        <m:r>
                          <a:rPr lang="vi-VN" sz="3200" b="0" i="1" smtClean="0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vi-VN" sz="3200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vi-V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3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vi-VN" sz="32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vi-VN" sz="3200" b="0" i="1" smtClean="0">
                        <a:latin typeface="Cambria Math"/>
                        <a:ea typeface="Cambria Math"/>
                      </a:rPr>
                      <m:t>↔</m:t>
                    </m:r>
                    <m:f>
                      <m:fPr>
                        <m:ctrlPr>
                          <a:rPr lang="vi-VN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vi-VN" sz="3200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num>
                      <m:den>
                        <m:r>
                          <a:rPr lang="vi-VN" sz="3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vi-VN" sz="32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vi-VN" sz="32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vi-VN" sz="3200" b="0" i="1" smtClean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vi-VN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vi-VN" sz="3200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num>
                      <m:den>
                        <m:r>
                          <a:rPr lang="vi-VN" sz="3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 (</a:t>
                </a:r>
                <a:r>
                  <a:rPr lang="en-US" sz="3200" dirty="0" err="1"/>
                  <a:t>khoảng</a:t>
                </a:r>
                <a:r>
                  <a:rPr lang="en-US" sz="3200" dirty="0"/>
                  <a:t> HT)</a:t>
                </a:r>
                <a:endParaRPr lang="vi-VN" sz="3200" dirty="0"/>
              </a:p>
              <a:p>
                <a14:m>
                  <m:oMath xmlns:m="http://schemas.openxmlformats.org/officeDocument/2006/math">
                    <m:r>
                      <a:rPr lang="vi-VN" sz="3200" b="0" i="1" smtClean="0">
                        <a:latin typeface="Cambria Math"/>
                      </a:rPr>
                      <m:t>𝑥</m:t>
                    </m:r>
                    <m:r>
                      <a:rPr lang="vi-VN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vi-V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32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vi-VN" sz="32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vi-VN" sz="3200" b="0" i="1" smtClean="0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vi-VN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3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32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vi-VN" sz="3200" b="0" i="1" smtClean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1">
                                    <a:latin typeface="Cambria Math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vi-V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32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vi-V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vi-VN" sz="3200" i="1">
                                    <a:latin typeface="Cambria Math"/>
                                  </a:rPr>
                                  <m:t>−3)</m:t>
                                </m:r>
                              </m:e>
                              <m:sup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vi-VN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vi-VN" sz="3200" i="1">
                                <a:latin typeface="Cambria Math"/>
                              </a:rPr>
                              <m:t>+5</m:t>
                            </m:r>
                          </m:den>
                        </m:f>
                      </m:e>
                    </m:nary>
                    <m:r>
                      <a:rPr lang="vi-VN" sz="32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vi-VN" sz="3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3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b="0" i="1" smtClean="0">
                                    <a:latin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vi-VN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vi-VN" sz="3200" i="1">
                                <a:latin typeface="Cambria Math"/>
                              </a:rPr>
                              <m:t>+5</m:t>
                            </m:r>
                          </m:den>
                        </m:f>
                        <m:groupChr>
                          <m:groupChrPr>
                            <m:chr m:val="→"/>
                            <m:vertJc m:val="bot"/>
                            <m:ctrlPr>
                              <a:rPr lang="vi-VN" sz="32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vi-VN" sz="3200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vi-VN" sz="3200" b="0" i="1" smtClean="0">
                                <a:latin typeface="Cambria Math"/>
                              </a:rPr>
                              <m:t>𝑒𝑖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vi-VN" sz="3200" b="0" i="1" smtClean="0">
                                <a:latin typeface="Cambria Math"/>
                              </a:rPr>
                              <m:t>𝑛𝑖𝑡𝑧</m:t>
                            </m:r>
                          </m:e>
                        </m:groupChr>
                      </m:e>
                    </m:nary>
                  </m:oMath>
                </a14:m>
                <a:r>
                  <a:rPr lang="vi-VN" sz="3200" dirty="0"/>
                  <a:t> </a:t>
                </a:r>
                <a:r>
                  <a:rPr lang="vi-VN" sz="3200" dirty="0">
                    <a:latin typeface="+mj-lt"/>
                  </a:rPr>
                  <a:t>HT</a:t>
                </a:r>
              </a:p>
              <a:p>
                <a14:m>
                  <m:oMath xmlns:m="http://schemas.openxmlformats.org/officeDocument/2006/math">
                    <m:r>
                      <a:rPr lang="vi-VN" sz="3200" i="1">
                        <a:latin typeface="Cambria Math"/>
                      </a:rPr>
                      <m:t>𝑥</m:t>
                    </m:r>
                    <m:r>
                      <a:rPr lang="vi-VN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vi-V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32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vi-VN" sz="3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vi-VN" sz="3200" i="1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vi-V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3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3200" i="1">
                                    <a:latin typeface="Cambria Math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32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vi-VN" sz="32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vi-VN" sz="3200" i="1">
                                    <a:latin typeface="Cambria Math"/>
                                  </a:rPr>
                                  <m:t>−3)</m:t>
                                </m:r>
                              </m:e>
                              <m:sup>
                                <m:r>
                                  <a:rPr lang="vi-V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vi-VN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vi-VN" sz="3200" i="1">
                                <a:latin typeface="Cambria Math"/>
                              </a:rPr>
                              <m:t>+5</m:t>
                            </m:r>
                          </m:den>
                        </m:f>
                      </m:e>
                    </m:nary>
                    <m:r>
                      <a:rPr lang="vi-VN" sz="320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vi-VN" sz="3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3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vi-V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vi-VN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vi-VN" sz="3200" i="1">
                                <a:latin typeface="Cambria Math"/>
                              </a:rPr>
                              <m:t>+5</m:t>
                            </m:r>
                          </m:den>
                        </m:f>
                        <m:r>
                          <a:rPr lang="vi-VN" sz="320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vi-VN" sz="32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vi-VN" sz="3200" dirty="0">
                    <a:latin typeface="+mj-lt"/>
                  </a:rPr>
                  <a:t>FK</a:t>
                </a:r>
              </a:p>
              <a:p>
                <a:pPr marL="0" indent="0">
                  <a:buNone/>
                </a:pPr>
                <a:r>
                  <a:rPr lang="vi-VN" sz="3200" dirty="0">
                    <a:latin typeface="+mj-lt"/>
                  </a:rPr>
                  <a:t>Vậy miền HT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vi-V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32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vi-VN" sz="3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vi-VN" sz="32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"/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sz="3200" b="0" i="1" smtClean="0">
                                    <a:latin typeface="Cambria Math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vi-VN" sz="32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3200" dirty="0">
                  <a:latin typeface="+mj-lt"/>
                </a:endParaRPr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E061C-9DFE-4E48-BE43-1FE12BFE9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0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DA025F-8D89-40F8-AAC7-098C515362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dirty="0">
                    <a:solidFill>
                      <a:srgbClr val="7030A0"/>
                    </a:solidFill>
                  </a:rPr>
                  <a:t>Bài 4</a:t>
                </a:r>
                <a:r>
                  <a:rPr lang="en-US" sz="4400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sup>
                        </m:s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  (4)</m:t>
                        </m:r>
                      </m:e>
                    </m:nary>
                  </m:oMath>
                </a14:m>
                <a:r>
                  <a:rPr lang="en-US" sz="4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DA025F-8D89-40F8-AAC7-098C51536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F62C7-E2C1-4A0C-8FB6-AA89085B1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𝑛𝑥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ad>
                      <m:ra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vi-VN" sz="3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vi-VN" sz="3200">
                            <a:latin typeface="Cambria Math"/>
                            <a:ea typeface="Cambria Math"/>
                          </a:rPr>
                          <m:t>lim</m:t>
                        </m:r>
                      </m:e>
                      <m:lim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→∞</m:t>
                        </m:r>
                      </m:lim>
                    </m:limLow>
                    <m:rad>
                      <m:ra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=</a:t>
                </a:r>
                <a:r>
                  <a:rPr lang="vi-V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vi-V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vi-VN">
                            <a:latin typeface="Cambria Math"/>
                            <a:ea typeface="Cambria Math"/>
                          </a:rPr>
                          <m:t>lim</m:t>
                        </m:r>
                      </m:e>
                      <m:lim>
                        <m:r>
                          <a:rPr lang="vi-VN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i="1">
                            <a:latin typeface="Cambria Math"/>
                            <a:ea typeface="Cambria Math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ghi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chú</a:t>
                </a:r>
                <a:r>
                  <a:rPr lang="en-US" dirty="0"/>
                  <a:t>:</a:t>
                </a:r>
                <a:r>
                  <a:rPr lang="vi-V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vi-V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vi-VN">
                            <a:latin typeface="Cambria Math"/>
                            <a:ea typeface="Cambria Math"/>
                          </a:rPr>
                          <m:t>lim</m:t>
                        </m:r>
                      </m:e>
                      <m:lim>
                        <m:r>
                          <a:rPr lang="vi-VN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i="1">
                            <a:latin typeface="Cambria Math"/>
                            <a:ea typeface="Cambria Math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=1: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vi-V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vi-VN">
                            <a:latin typeface="Cambria Math"/>
                            <a:ea typeface="Cambria Math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  <m:r>
                          <a:rPr lang="vi-VN" i="1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vi-VN" i="1">
                            <a:latin typeface="Cambria Math"/>
                            <a:ea typeface="Cambria Math"/>
                          </a:rPr>
                          <m:t>∞</m:t>
                        </m:r>
                      </m:lim>
                    </m:limLow>
                    <m:rad>
                      <m:ra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g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vi-V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vi-VN">
                            <a:latin typeface="Cambria Math"/>
                            <a:ea typeface="Cambria Math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  <m:r>
                          <a:rPr lang="vi-VN" i="1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vi-VN" i="1">
                            <a:latin typeface="Cambria Math"/>
                            <a:ea typeface="Cambria Math"/>
                          </a:rPr>
                          <m:t>∞</m:t>
                        </m:r>
                      </m:lim>
                    </m:limLow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𝑙𝑛</m:t>
                        </m:r>
                        <m:rad>
                          <m:ra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g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sup>
                    </m:sSup>
                  </m:oMath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vi-VN">
                            <a:latin typeface="Cambria Math"/>
                            <a:ea typeface="Cambria Math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  <m:r>
                          <a:rPr lang="vi-VN" i="1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vi-VN" i="1">
                            <a:latin typeface="Cambria Math"/>
                            <a:ea typeface="Cambria Math"/>
                          </a:rPr>
                          <m:t>∞</m:t>
                        </m:r>
                      </m:lim>
                    </m:limLow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vi-V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𝑙𝑛𝑥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limLow>
                      <m:limLowPr>
                        <m:ctrlPr>
                          <a:rPr lang="vi-V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vi-VN">
                            <a:latin typeface="Cambria Math"/>
                            <a:ea typeface="Cambria Math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  <m:r>
                          <a:rPr lang="vi-VN" i="1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vi-VN" i="1">
                            <a:latin typeface="Cambria Math"/>
                            <a:ea typeface="Cambria Math"/>
                          </a:rPr>
                          <m:t>∞</m:t>
                        </m:r>
                      </m:lim>
                    </m:limLow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Khi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𝐹𝐾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/>
                  <a:t>Vậy</a:t>
                </a:r>
                <a:r>
                  <a:rPr lang="en-US" dirty="0"/>
                  <a:t> </a:t>
                </a:r>
                <a:r>
                  <a:rPr lang="en-US" dirty="0" err="1"/>
                  <a:t>miền</a:t>
                </a:r>
                <a:r>
                  <a:rPr lang="en-US" dirty="0"/>
                  <a:t> 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F62C7-E2C1-4A0C-8FB6-AA89085B1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6E3A11-4531-4C00-9F1F-915B4FE20C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br>
                  <a:rPr lang="en-US" sz="4400" dirty="0">
                    <a:solidFill>
                      <a:srgbClr val="7030A0"/>
                    </a:solidFill>
                  </a:rPr>
                </a:br>
                <a:r>
                  <a:rPr lang="en-US" sz="4400" dirty="0" err="1">
                    <a:solidFill>
                      <a:srgbClr val="7030A0"/>
                    </a:solidFill>
                  </a:rPr>
                  <a:t>Bài</a:t>
                </a:r>
                <a:r>
                  <a:rPr lang="en-US" sz="4400" dirty="0">
                    <a:solidFill>
                      <a:srgbClr val="7030A0"/>
                    </a:solidFill>
                  </a:rPr>
                  <a:t> 5</a:t>
                </a:r>
                <a:r>
                  <a:rPr lang="en-US" sz="4400" dirty="0"/>
                  <a:t>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4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sz="4400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6E3A11-4531-4C00-9F1F-915B4FE20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773F9-EDC4-431C-8585-5FC6BEC70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vi-V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vi-VN" sz="3200">
                              <a:latin typeface="Cambria Math"/>
                              <a:ea typeface="Cambria Math"/>
                            </a:rPr>
                            <m:t>lim</m:t>
                          </m:r>
                        </m:e>
                        <m:lim>
                          <m:r>
                            <a:rPr lang="vi-VN" sz="32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vi-VN" sz="3200" i="1">
                              <a:latin typeface="Cambria Math"/>
                              <a:ea typeface="Cambria Math"/>
                            </a:rPr>
                            <m:t>→∞</m:t>
                          </m:r>
                        </m:lim>
                      </m:limLow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vi-V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vi-VN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vi-VN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lim/>
                      </m:limLow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&lt;1↔−1&lt;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=1→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𝐹𝐾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ì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vi-VN" sz="3200">
                            <a:latin typeface="Cambria Math"/>
                            <a:ea typeface="Cambria Math"/>
                          </a:rPr>
                          <m:t>lim</m:t>
                        </m:r>
                      </m:e>
                      <m:lim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=−1→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𝐹𝐾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ì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vi-VN" sz="3200">
                            <a:latin typeface="Cambria Math"/>
                            <a:ea typeface="Cambria Math"/>
                          </a:rPr>
                          <m:t>lim</m:t>
                        </m:r>
                      </m:e>
                      <m:lim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vi-VN" sz="3200" i="1">
                            <a:latin typeface="Cambria Math"/>
                            <a:ea typeface="Cambria Math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err="1"/>
                  <a:t>Vậy</a:t>
                </a:r>
                <a:r>
                  <a:rPr lang="en-US" sz="3200" dirty="0"/>
                  <a:t> </a:t>
                </a:r>
                <a:r>
                  <a:rPr lang="en-US" sz="3200" dirty="0" err="1"/>
                  <a:t>miền</a:t>
                </a:r>
                <a:r>
                  <a:rPr lang="en-US" sz="3200" dirty="0"/>
                  <a:t> HT: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(−1,1)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773F9-EDC4-431C-8585-5FC6BEC70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75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6EF1C573C154D9D781E8FED10D39D" ma:contentTypeVersion="2" ma:contentTypeDescription="Create a new document." ma:contentTypeScope="" ma:versionID="c6a5a54ed388d08356a7a86b934687c2">
  <xsd:schema xmlns:xsd="http://www.w3.org/2001/XMLSchema" xmlns:xs="http://www.w3.org/2001/XMLSchema" xmlns:p="http://schemas.microsoft.com/office/2006/metadata/properties" xmlns:ns2="2c4b4b72-f8f1-4450-821b-ad14ad4ced4d" targetNamespace="http://schemas.microsoft.com/office/2006/metadata/properties" ma:root="true" ma:fieldsID="44f5181010f8ae94dba310266a87495a" ns2:_="">
    <xsd:import namespace="2c4b4b72-f8f1-4450-821b-ad14ad4ced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4b72-f8f1-4450-821b-ad14ad4ce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87AFD3-F8F1-4AEE-9061-2521DFA93838}"/>
</file>

<file path=customXml/itemProps2.xml><?xml version="1.0" encoding="utf-8"?>
<ds:datastoreItem xmlns:ds="http://schemas.openxmlformats.org/officeDocument/2006/customXml" ds:itemID="{D86A6D12-5C03-4586-A43E-219FE697A413}"/>
</file>

<file path=customXml/itemProps3.xml><?xml version="1.0" encoding="utf-8"?>
<ds:datastoreItem xmlns:ds="http://schemas.openxmlformats.org/officeDocument/2006/customXml" ds:itemID="{76AA20EC-0A30-4BFD-8355-36356029239E}"/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1361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Theme</vt:lpstr>
      <vt:lpstr> Chương I. CHUỖI $2 Chuỗi hàm 1.Đại cương về chuỗi hàm 1.1 Định nghĩa chuỗi hàm </vt:lpstr>
      <vt:lpstr>1.2 Miền HT của chuỗi hàm</vt:lpstr>
      <vt:lpstr>1.3 Tổng của chuỗi hàm.</vt:lpstr>
      <vt:lpstr>Các VD  I. Tìm miền HT</vt:lpstr>
      <vt:lpstr>Bài 1 ∑_(n=1)^(+∞)▒〖(nx/(n+1))^n (1)〗;</vt:lpstr>
      <vt:lpstr>Bài 2  ∑_(n=1)^(+∞)▒〖((-1)^n x^n)/(n2^n )      (2)〗 </vt:lpstr>
      <vt:lpstr>Bài 3 ∑_(n=1)^(+∞)▒(2^n 〖(x-3)〗^n)/(n+5) "    (3)"</vt:lpstr>
      <vt:lpstr>Bài 4. ∑_(n=1)^(+∞)▒〖ne^(-nx)    (4)〗 </vt:lpstr>
      <vt:lpstr> Bài 5.  ∑_(n=1)^(+∞)▒[(x(x+n))/n]^n  </vt:lpstr>
      <vt:lpstr>2. Hội tụ đều 2.1 ĐN</vt:lpstr>
      <vt:lpstr>CÁC VÍ DỤ về HT đều</vt:lpstr>
      <vt:lpstr>Bài 1. Chứng minh ∑_(n=1)^(+∞)▒(sin nx)/(n^2+x^2 ) (1)  HT đều trên R. </vt:lpstr>
      <vt:lpstr> Bài 2. Chứng minh   ∑_(n=1)^(+∞)▒〖1/(1+x^n )  〗(2) HT đều trên [a;b] với a&gt;1 . </vt:lpstr>
      <vt:lpstr>2.3 Tính chất của chuỗi hàm HT đều</vt:lpstr>
      <vt:lpstr>VD</vt:lpstr>
      <vt:lpstr>VD (tiếp)</vt:lpstr>
      <vt:lpstr>$3. Chuỗi lũy thừa 1. Định nghĩa chuỗi lũy thừa. Định lý Abel</vt:lpstr>
      <vt:lpstr>Định lý Abel(tiếp)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TIÊU CHUẨN XÉT SỰ HT</dc:title>
  <dc:creator>Dell</dc:creator>
  <cp:lastModifiedBy>Nguyen Canh Nam</cp:lastModifiedBy>
  <cp:revision>199</cp:revision>
  <dcterms:created xsi:type="dcterms:W3CDTF">2020-03-11T04:48:36Z</dcterms:created>
  <dcterms:modified xsi:type="dcterms:W3CDTF">2021-03-08T02:43:05Z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0x0101005A86EF1C573C154D9D781E8FED10D39D</vt:lpwstr>
  </property>
</Properties>
</file>