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0" r:id="rId2"/>
    <p:sldId id="281" r:id="rId3"/>
    <p:sldId id="264" r:id="rId4"/>
    <p:sldId id="265" r:id="rId5"/>
    <p:sldId id="266" r:id="rId6"/>
    <p:sldId id="267" r:id="rId7"/>
    <p:sldId id="271" r:id="rId8"/>
    <p:sldId id="272" r:id="rId9"/>
    <p:sldId id="270" r:id="rId10"/>
    <p:sldId id="259" r:id="rId11"/>
    <p:sldId id="257" r:id="rId12"/>
    <p:sldId id="269" r:id="rId13"/>
    <p:sldId id="282" r:id="rId14"/>
    <p:sldId id="283" r:id="rId15"/>
    <p:sldId id="284" r:id="rId16"/>
    <p:sldId id="285" r:id="rId17"/>
    <p:sldId id="258" r:id="rId18"/>
    <p:sldId id="260" r:id="rId19"/>
    <p:sldId id="273" r:id="rId20"/>
    <p:sldId id="261" r:id="rId21"/>
    <p:sldId id="268" r:id="rId22"/>
    <p:sldId id="279" r:id="rId23"/>
    <p:sldId id="262" r:id="rId24"/>
    <p:sldId id="274" r:id="rId25"/>
    <p:sldId id="289" r:id="rId26"/>
    <p:sldId id="275" r:id="rId27"/>
    <p:sldId id="290" r:id="rId28"/>
    <p:sldId id="276" r:id="rId29"/>
    <p:sldId id="291" r:id="rId30"/>
    <p:sldId id="278" r:id="rId31"/>
    <p:sldId id="294" r:id="rId32"/>
    <p:sldId id="286" r:id="rId33"/>
    <p:sldId id="287" r:id="rId34"/>
    <p:sldId id="288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Canh Nam" initials="NCN" lastIdx="1" clrIdx="0">
    <p:extLst>
      <p:ext uri="{19B8F6BF-5375-455C-9EA6-DF929625EA0E}">
        <p15:presenceInfo xmlns:p15="http://schemas.microsoft.com/office/powerpoint/2012/main" userId="Nguyen Canh N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5:44:38.733" idx="1">
    <p:pos x="5664" y="672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129C-5D54-40AC-8D80-B3D77C0522D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03DC-B434-4F60-8A25-6562F8CA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6317-773C-4071-95AE-A81C19D7136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9A6D-C462-4125-B5DF-B0CF2154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2CB-16F1-430F-8E4F-20254F4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.VnTime" panose="020B7200000000000000" pitchFamily="34" charset="0"/>
              </a:rPr>
              <a:t>NỘI DUNG GIẢI TÍCH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F1280-EC1C-4CFE-8A90-C26CD3BCC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70C0"/>
                    </a:solidFill>
                  </a:rPr>
                  <a:t>Chương I.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Chuỗi</a:t>
                </a:r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err="1"/>
                  <a:t>Chuỗi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nào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tồn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tổng</a:t>
                </a:r>
                <a:r>
                  <a:rPr lang="en-US" sz="2800" dirty="0"/>
                  <a:t>?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Chuỗi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nào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tồn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tổng</a:t>
                </a:r>
                <a:r>
                  <a:rPr lang="en-US" sz="2800" dirty="0"/>
                  <a:t>?</a:t>
                </a:r>
              </a:p>
              <a:p>
                <a:pPr marL="0" indent="0">
                  <a:buNone/>
                </a:pPr>
                <a:r>
                  <a:rPr lang="en-US" sz="2800" dirty="0"/>
                  <a:t>(</a:t>
                </a:r>
                <a:r>
                  <a:rPr lang="en-US" sz="2800" dirty="0" err="1"/>
                  <a:t>kiến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dụng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giới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hạn</a:t>
                </a:r>
                <a:r>
                  <a:rPr lang="en-US" sz="2800" dirty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solidFill>
                      <a:srgbClr val="0070C0"/>
                    </a:solidFill>
                  </a:rPr>
                  <a:t>Chương</a:t>
                </a:r>
                <a:r>
                  <a:rPr lang="en-US" sz="2800" dirty="0">
                    <a:solidFill>
                      <a:srgbClr val="0070C0"/>
                    </a:solidFill>
                  </a:rPr>
                  <a:t> 2: PTVP.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Tìm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(</a:t>
                </a:r>
                <a:r>
                  <a:rPr lang="en-US" sz="2800" dirty="0" err="1"/>
                  <a:t>kiến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dụng:tích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phân</a:t>
                </a:r>
                <a:r>
                  <a:rPr lang="en-US" sz="2800" dirty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solidFill>
                      <a:srgbClr val="0070C0"/>
                    </a:solidFill>
                  </a:rPr>
                  <a:t>Chương</a:t>
                </a:r>
                <a:r>
                  <a:rPr lang="en-US" sz="2800" dirty="0">
                    <a:solidFill>
                      <a:srgbClr val="0070C0"/>
                    </a:solidFill>
                  </a:rPr>
                  <a:t> 3: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Phương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pháp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toán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tử</a:t>
                </a:r>
                <a:r>
                  <a:rPr lang="en-US" sz="2800" dirty="0">
                    <a:solidFill>
                      <a:srgbClr val="0070C0"/>
                    </a:solidFill>
                  </a:rPr>
                  <a:t> Laplace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PTVP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Đ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Nghi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ệ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Đ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groupCh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Nghi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ệ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PTVP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F1280-EC1C-4CFE-8A90-C26CD3BCC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  <a:blipFill>
                <a:blip r:embed="rId2"/>
                <a:stretch>
                  <a:fillRect l="-1391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06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0"/>
                <a:ext cx="8229600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𝐶h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ứ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𝑚𝑖𝑛h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u="sng" dirty="0" err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sz="2800" i="1" u="sng" dirty="0" err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en-US" sz="2800" i="1" u="sng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u="sng" dirty="0" err="1" smtClean="0">
                        <a:latin typeface="Cambria Math" panose="02040503050406030204" pitchFamily="18" charset="0"/>
                      </a:rPr>
                      <m:t>𝑐h𝑢</m:t>
                    </m:r>
                    <m:r>
                      <a:rPr lang="en-US" sz="2800" i="1" u="sng" dirty="0" err="1" smtClean="0">
                        <a:latin typeface="Cambria Math" panose="02040503050406030204" pitchFamily="18" charset="0"/>
                      </a:rPr>
                      <m:t>ẩ</m:t>
                    </m:r>
                    <m:r>
                      <a:rPr lang="en-US" sz="2800" i="1" u="sng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u="sng" dirty="0" err="1"/>
                  <a:t>D’Alembert</a:t>
                </a:r>
                <a:endParaRPr lang="en-US" sz="2800" i="1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0"/>
                <a:ext cx="8229600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151" y="685800"/>
                <a:ext cx="8534400" cy="5486400"/>
              </a:xfrm>
            </p:spPr>
            <p:txBody>
              <a:bodyPr>
                <a:normAutofit fontScale="62500" lnSpcReduction="20000"/>
              </a:bodyPr>
              <a:lstStyle/>
              <a:p>
                <a:pPr marL="571500" indent="-571500">
                  <a:buAutoNum type="roman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/>
                        <a:ea typeface="Cambria Math"/>
                      </a:rPr>
                      <m:t>D</m:t>
                    </m:r>
                    <m:r>
                      <a:rPr lang="en-US" sz="3400" b="0" i="0" smtClean="0">
                        <a:latin typeface="Cambria Math"/>
                        <a:ea typeface="Cambria Math"/>
                      </a:rPr>
                      <m:t>&lt;1</m:t>
                    </m:r>
                    <m:r>
                      <a:rPr lang="en-US" sz="3400" i="1" smtClean="0">
                        <a:latin typeface="Cambria Math"/>
                        <a:ea typeface="Cambria Math"/>
                      </a:rPr>
                      <m:t>→∃</m:t>
                    </m:r>
                    <m:r>
                      <a:rPr lang="en-US" sz="34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&gt;0: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sz="3400" dirty="0"/>
                  <a:t>.</a:t>
                </a:r>
                <a:endParaRPr lang="en-US" sz="34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3400" b="0" i="1" smtClean="0">
                            <a:latin typeface="Cambria Math"/>
                          </a:rPr>
                          <m:t>=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𝐷</m:t>
                        </m:r>
                      </m:e>
                    </m:func>
                    <m:r>
                      <a:rPr lang="en-US" sz="3400" i="1" smtClean="0">
                        <a:latin typeface="Cambria Math"/>
                        <a:ea typeface="Cambria Math"/>
                      </a:rPr>
                      <m:t>→∃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400" dirty="0"/>
                  <a:t>: n&gt;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400" dirty="0"/>
                  <a:t> </a:t>
                </a:r>
                <a:r>
                  <a:rPr lang="en-US" sz="3400" dirty="0" err="1"/>
                  <a:t>thì</a:t>
                </a: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3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3400" b="0" i="1" smtClean="0">
                        <a:latin typeface="Cambria Math"/>
                      </a:rPr>
                      <m:t>&lt;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3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&lt;(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400" dirty="0"/>
                  <a:t>  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34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3400" b="0" i="1" dirty="0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3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sz="34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3400" b="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4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⋯→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400" dirty="0"/>
                  <a:t> 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3400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3400" b="0" i="1" dirty="0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3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400" b="0" i="1" smtClean="0">
                            <a:latin typeface="Cambria Math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sz="3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sz="3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3400" dirty="0"/>
                  <a:t>HT </a:t>
                </a:r>
                <a:r>
                  <a:rPr lang="en-US" sz="3400" dirty="0" err="1"/>
                  <a:t>vì</a:t>
                </a:r>
                <a:r>
                  <a:rPr lang="en-US" sz="3400" dirty="0"/>
                  <a:t>  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/>
                      </a:rPr>
                      <m:t>𝐷</m:t>
                    </m:r>
                    <m:r>
                      <a:rPr lang="en-US" sz="3400" b="0" i="1" smtClean="0">
                        <a:latin typeface="Cambria Math"/>
                      </a:rPr>
                      <m:t>+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&lt;1→</m:t>
                    </m:r>
                    <m:nary>
                      <m:naryPr>
                        <m:chr m:val="∑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3400" b="0" i="0" smtClean="0">
                            <a:latin typeface="Cambria Math" panose="02040503050406030204" pitchFamily="18" charset="0"/>
                            <a:ea typeface="Cambria Math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  <a:ea typeface="Cambria Math"/>
                          </a:rPr>
                          <m:t>HT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nary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/>
                        <a:ea typeface="Cambria Math"/>
                      </a:rPr>
                      <m:t>HT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ii) </a:t>
                </a:r>
                <a:r>
                  <a:rPr lang="en-US" sz="3400" dirty="0" err="1"/>
                  <a:t>Tương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tự</a:t>
                </a:r>
                <a:r>
                  <a:rPr lang="en-US" sz="3400" dirty="0"/>
                  <a:t> </a:t>
                </a:r>
                <a:r>
                  <a:rPr lang="en-US" sz="3400" dirty="0" err="1"/>
                  <a:t>khi</a:t>
                </a: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/>
                        <a:ea typeface="Cambria Math"/>
                      </a:rPr>
                      <m:t>D</m:t>
                    </m:r>
                    <m:r>
                      <a:rPr lang="en-US" sz="3400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40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→∃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&gt;0: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34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34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3400" i="1">
                            <a:latin typeface="Cambria Math"/>
                          </a:rPr>
                          <m:t>=</m:t>
                        </m:r>
                        <m:r>
                          <a:rPr lang="en-US" sz="3400" i="1">
                            <a:latin typeface="Cambria Math"/>
                          </a:rPr>
                          <m:t>𝐷</m:t>
                        </m:r>
                      </m:e>
                    </m:func>
                    <m:r>
                      <a:rPr lang="en-US" sz="3400" i="1">
                        <a:latin typeface="Cambria Math"/>
                        <a:ea typeface="Cambria Math"/>
                      </a:rPr>
                      <m:t>→∃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400" dirty="0"/>
                  <a:t>: n&gt;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4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400" dirty="0"/>
                  <a:t> </a:t>
                </a:r>
                <a:r>
                  <a:rPr lang="en-US" sz="3400" dirty="0" err="1"/>
                  <a:t>thì</a:t>
                </a: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34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3400" i="1">
                            <a:latin typeface="Cambria Math"/>
                          </a:rPr>
                          <m:t>−</m:t>
                        </m:r>
                        <m:r>
                          <a:rPr lang="en-US" sz="34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3400" i="1">
                        <a:latin typeface="Cambria Math"/>
                      </a:rPr>
                      <m:t>&lt;</m:t>
                    </m:r>
                    <m:r>
                      <a:rPr lang="en-US" sz="34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)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400" dirty="0"/>
                  <a:t>  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34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3400" i="1" dirty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3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i="1" dirty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sz="3400" i="1" dirty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34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3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4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→⋯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&gt;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400" dirty="0"/>
                  <a:t> 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3400" i="1" dirty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3400" i="1" dirty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400" i="1">
                            <a:latin typeface="Cambria Math"/>
                          </a:rPr>
                          <m:t>𝑘</m:t>
                        </m:r>
                        <m:r>
                          <a:rPr lang="en-US" sz="3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400" i="1">
                            <a:latin typeface="Cambria Math"/>
                          </a:rPr>
                          <m:t>+</m:t>
                        </m:r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4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3400" b="0" i="0" smtClean="0">
                        <a:latin typeface="Cambria Math"/>
                      </a:rPr>
                      <m:t>FK</m:t>
                    </m:r>
                  </m:oMath>
                </a14:m>
                <a:r>
                  <a:rPr lang="en-US" sz="3400" dirty="0"/>
                  <a:t> </a:t>
                </a:r>
                <a:r>
                  <a:rPr lang="en-US" sz="3400" dirty="0" err="1"/>
                  <a:t>vì</a:t>
                </a:r>
                <a:r>
                  <a:rPr lang="en-US" sz="3400" dirty="0"/>
                  <a:t>   </a:t>
                </a:r>
                <a:r>
                  <a:rPr lang="en-US" sz="3400" i="1" dirty="0"/>
                  <a:t>q=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/>
                      </a:rPr>
                      <m:t>𝐷</m:t>
                    </m:r>
                    <m:r>
                      <a:rPr lang="en-US" sz="3400" b="0" i="1" smtClean="0">
                        <a:latin typeface="Cambria Math"/>
                      </a:rPr>
                      <m:t>−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34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  <m:r>
                      <a:rPr lang="en-US" sz="3400" i="1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3400">
                            <a:latin typeface="Cambria Math" panose="02040503050406030204" pitchFamily="18" charset="0"/>
                            <a:ea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  <a:ea typeface="Cambria Math"/>
                          </a:rPr>
                          <m:t>FK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nary>
                    <m:r>
                      <a:rPr lang="en-US" sz="3400" i="1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/>
                        <a:ea typeface="Cambria Math"/>
                      </a:rPr>
                      <m:t>FK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51" y="685800"/>
                <a:ext cx="8534400" cy="5486400"/>
              </a:xfrm>
              <a:blipFill>
                <a:blip r:embed="rId3"/>
                <a:stretch>
                  <a:fillRect l="-4714" t="-1778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04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458200" cy="10668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HT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19200"/>
                <a:ext cx="9144000" cy="6019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c) </a:t>
                </a:r>
                <a:r>
                  <a:rPr lang="en-US" sz="2800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Tiêu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Cauchy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(1)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g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</m:e>
                    </m:func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=C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&lt;1→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800" i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&gt;1→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FK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  <a:cs typeface="Times New Roman" pitchFamily="18" charset="0"/>
                                </a:rPr>
                                <m:t>ch</m:t>
                              </m:r>
                              <m:r>
                                <a:rPr lang="en-US" sz="2800" i="0">
                                  <a:latin typeface="Cambria Math"/>
                                  <a:cs typeface="Times New Roman" pitchFamily="18" charset="0"/>
                                </a:rPr>
                                <m:t>ư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a:rPr lang="en-US" sz="2800" i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  <a:cs typeface="Times New Roman" pitchFamily="18" charset="0"/>
                                </a:rPr>
                                <m:t>KL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d) </a:t>
                </a:r>
                <a:r>
                  <a:rPr lang="en-US" sz="2800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Tiêu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cs typeface="Times New Roman" pitchFamily="18" charset="0"/>
                  </a:rPr>
                  <a:t> (1) </a:t>
                </a:r>
                <a:br>
                  <a:rPr lang="en-US" sz="2800" dirty="0">
                    <a:cs typeface="Times New Roman" pitchFamily="18" charset="0"/>
                  </a:rPr>
                </a:br>
                <a:r>
                  <a:rPr lang="en-US" sz="2800" dirty="0" err="1">
                    <a:cs typeface="Times New Roman" pitchFamily="18" charset="0"/>
                  </a:rPr>
                  <a:t>Nếu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:r>
                  <a:rPr lang="en-US" sz="2800" dirty="0" err="1">
                    <a:cs typeface="Times New Roman" pitchFamily="18" charset="0"/>
                  </a:rPr>
                  <a:t>tồn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:r>
                  <a:rPr lang="en-US" sz="2800" dirty="0" err="1">
                    <a:cs typeface="Times New Roman" pitchFamily="18" charset="0"/>
                  </a:rPr>
                  <a:t>tại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xđ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2800">
                        <a:latin typeface="Cambria Math"/>
                        <a:cs typeface="Times New Roman" pitchFamily="18" charset="0"/>
                      </a:rPr>
                      <m:t>;</m:t>
                    </m:r>
                    <m:d>
                      <m:dPr>
                        <m:begChr m:val="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e>
                    </m:d>
                  </m:oMath>
                </a14:m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iii)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cùng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hoặc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FK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19200"/>
                <a:ext cx="9144000" cy="6019800"/>
              </a:xfrm>
              <a:blipFill>
                <a:blip r:embed="rId2"/>
                <a:stretch>
                  <a:fillRect l="-1400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1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92162"/>
              </a:xfrm>
            </p:spPr>
            <p:txBody>
              <a:bodyPr>
                <a:noAutofit/>
              </a:bodyPr>
              <a:lstStyle/>
              <a:p>
                <a:pPr algn="l"/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VD: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 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2800" dirty="0"/>
                  <a:t>  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92162"/>
              </a:xfrm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229600" cy="48307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/>
                    <a:cs typeface="Times New Roman" pitchFamily="18" charset="0"/>
                  </a:rPr>
                  <a:t>Khi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→0&lt;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à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𝐹𝐾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𝐹𝐾</m:t>
                      </m:r>
                    </m:oMath>
                  </m:oMathPara>
                </a14:m>
                <a:endParaRPr lang="en-US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  <a:cs typeface="Times New Roman" pitchFamily="18" charset="0"/>
                  </a:rPr>
                  <a:t>Khi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&gt;1 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đ</m:t>
                    </m:r>
                  </m:oMath>
                </a14:m>
                <a:r>
                  <a:rPr lang="en-US" dirty="0" err="1">
                    <a:latin typeface="Cambria Math"/>
                    <a:cs typeface="Times New Roman" pitchFamily="18" charset="0"/>
                  </a:rPr>
                  <a:t>ặt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r>
                  <a:rPr lang="en-US" dirty="0" err="1">
                    <a:latin typeface="Cambria Math"/>
                    <a:cs typeface="Times New Roman" pitchFamily="18" charset="0"/>
                  </a:rPr>
                  <a:t>Hàm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thỏa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mãn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yêu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cầu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tiêu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chuẩn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TP.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đ,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lt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ươ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ng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gi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ả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1;+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b="0" dirty="0">
                  <a:latin typeface="Cambria Math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latin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i="1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HT </a:t>
                </a:r>
                <a:r>
                  <a:rPr lang="en-US" dirty="0" err="1">
                    <a:latin typeface="Cambria Math"/>
                    <a:cs typeface="Times New Roman" pitchFamily="18" charset="0"/>
                  </a:rPr>
                  <a:t>khi</a:t>
                </a:r>
                <a:r>
                  <a:rPr lang="en-US" dirty="0">
                    <a:latin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&gt;1</m:t>
                    </m:r>
                  </m:oMath>
                </a14:m>
                <a:endParaRPr lang="en-US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cs typeface="Times New Roman" pitchFamily="18" charset="0"/>
                  </a:rPr>
                  <a:t>Vậy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Rieman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229600" cy="4830763"/>
              </a:xfrm>
              <a:blipFill>
                <a:blip r:embed="rId3"/>
                <a:stretch>
                  <a:fillRect l="-1259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89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9847-140A-488A-8333-E87A4A16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.VnTime" panose="020B7200000000000000" pitchFamily="34" charset="0"/>
              </a:rPr>
              <a:t> VD </a:t>
            </a:r>
            <a:r>
              <a:rPr lang="en-US" dirty="0" err="1">
                <a:latin typeface=".VnTime" panose="020B7200000000000000" pitchFamily="34" charset="0"/>
              </a:rPr>
              <a:t>về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chuỗi</a:t>
            </a:r>
            <a:endParaRPr lang="en-US" dirty="0">
              <a:latin typeface=".VnTime" panose="020B72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E3E29-61C1-4D27-93B4-2796E47F8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638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VD1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+7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+6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(1)</m:t>
                        </m:r>
                      </m:e>
                    </m:nary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+7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/>
                  <a:t>  PK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 PK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VD2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rad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+6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/>
                  <a:t>    (2)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HT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E3E29-61C1-4D27-93B4-2796E47F8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638800"/>
              </a:xfrm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8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EB74-E69F-4823-A0A9-C7AFBCE1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.VnTime" panose="020B7200000000000000" pitchFamily="34" charset="0"/>
              </a:rPr>
              <a:t>VD </a:t>
            </a:r>
            <a:r>
              <a:rPr lang="en-US" dirty="0" err="1">
                <a:latin typeface=".VnTime" panose="020B7200000000000000" pitchFamily="34" charset="0"/>
              </a:rPr>
              <a:t>về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chuỗi</a:t>
            </a:r>
            <a:r>
              <a:rPr lang="en-US" dirty="0">
                <a:latin typeface=".VnTime" panose="020B7200000000000000" pitchFamily="34" charset="0"/>
              </a:rPr>
              <a:t> (</a:t>
            </a:r>
            <a:r>
              <a:rPr lang="en-US" dirty="0" err="1">
                <a:latin typeface=".VnTime" panose="020B7200000000000000" pitchFamily="34" charset="0"/>
              </a:rPr>
              <a:t>tiếp</a:t>
            </a:r>
            <a:r>
              <a:rPr lang="en-US" dirty="0">
                <a:latin typeface=".VnTime" panose="020B7200000000000000" pitchFamily="34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65F84-2EDE-4961-9838-6F6C65987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VD3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+7)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! (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+4)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[3(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+1)+7]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![(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+1)+4]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HT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65F84-2EDE-4961-9838-6F6C65987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1852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84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0B32-B689-4A1F-BA14-2B5ACA81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.VnTime" panose="020B7200000000000000" pitchFamily="34" charset="0"/>
              </a:rPr>
              <a:t>VD </a:t>
            </a:r>
            <a:r>
              <a:rPr lang="en-US" dirty="0" err="1">
                <a:latin typeface=".VnTime" panose="020B7200000000000000" pitchFamily="34" charset="0"/>
              </a:rPr>
              <a:t>về</a:t>
            </a:r>
            <a:r>
              <a:rPr lang="en-US" dirty="0">
                <a:latin typeface=".VnTime" panose="020B7200000000000000" pitchFamily="34" charset="0"/>
              </a:rPr>
              <a:t> </a:t>
            </a:r>
            <a:r>
              <a:rPr lang="en-US" dirty="0" err="1">
                <a:latin typeface=".VnTime" panose="020B7200000000000000" pitchFamily="34" charset="0"/>
              </a:rPr>
              <a:t>chuỗi</a:t>
            </a:r>
            <a:r>
              <a:rPr lang="en-US" dirty="0">
                <a:latin typeface=".VnTime" panose="020B7200000000000000" pitchFamily="34" charset="0"/>
              </a:rPr>
              <a:t> (</a:t>
            </a:r>
            <a:r>
              <a:rPr lang="en-US" dirty="0" err="1">
                <a:latin typeface=".VnTime" panose="020B7200000000000000" pitchFamily="34" charset="0"/>
              </a:rPr>
              <a:t>tiếp</a:t>
            </a:r>
            <a:r>
              <a:rPr lang="en-US" dirty="0">
                <a:latin typeface=".VnTime" panose="020B7200000000000000" pitchFamily="34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36543-9215-43F6-A84D-5AAAFFA69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839200" cy="55927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VD4</a:t>
                </a:r>
                <a:r>
                  <a:rPr lang="en-US" sz="2400" dirty="0"/>
                  <a:t>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(4)</m:t>
                        </m:r>
                      </m:e>
                    </m:nary>
                  </m:oMath>
                </a14:m>
                <a:r>
                  <a:rPr lang="en-US" sz="2400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Ghi</m:t>
                        </m:r>
                        <m:r>
                          <a:rPr lang="en-US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en-US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func>
                          <m:func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den>
                            </m:f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rad>
                              <m:ra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g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Nên</a:t>
                </a:r>
                <a:r>
                  <a:rPr lang="en-US" sz="2400" dirty="0"/>
                  <a:t> (4) HT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36543-9215-43F6-A84D-5AAAFFA69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839200" cy="5592762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2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0E3F-7A48-4690-805D-81FA3FC3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.VnTime" panose="020B7200000000000000" pitchFamily="34" charset="0"/>
              </a:rPr>
              <a:t>VD </a:t>
            </a:r>
            <a:r>
              <a:rPr lang="en-US" sz="3200" dirty="0" err="1">
                <a:latin typeface=".VnTime" panose="020B7200000000000000" pitchFamily="34" charset="0"/>
              </a:rPr>
              <a:t>về</a:t>
            </a:r>
            <a:r>
              <a:rPr lang="en-US" sz="3200" dirty="0">
                <a:latin typeface=".VnTime" panose="020B7200000000000000" pitchFamily="34" charset="0"/>
              </a:rPr>
              <a:t> </a:t>
            </a:r>
            <a:r>
              <a:rPr lang="en-US" sz="3200" dirty="0" err="1">
                <a:latin typeface=".VnTime" panose="020B7200000000000000" pitchFamily="34" charset="0"/>
              </a:rPr>
              <a:t>chuỗi</a:t>
            </a:r>
            <a:r>
              <a:rPr lang="en-US" sz="3200" dirty="0">
                <a:latin typeface=".VnTime" panose="020B7200000000000000" pitchFamily="34" charset="0"/>
              </a:rPr>
              <a:t> (</a:t>
            </a:r>
            <a:r>
              <a:rPr lang="en-US" sz="3200" dirty="0" err="1">
                <a:latin typeface=".VnTime" panose="020B7200000000000000" pitchFamily="34" charset="0"/>
              </a:rPr>
              <a:t>tiếp</a:t>
            </a:r>
            <a:r>
              <a:rPr lang="en-US" sz="3200" dirty="0">
                <a:latin typeface=".VnTime" panose="020B7200000000000000" pitchFamily="34" charset="0"/>
              </a:rPr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553E1-1A6A-48EE-B17F-C756AB1FF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VD5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𝑙𝑛𝑛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(5).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/>
                  <a:t>Đặt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≥2.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xđ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lt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dương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giảm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[2,+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=0;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𝑙𝑛𝑛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𝑙𝑛𝑥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𝑑𝑥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e>
                        </m:groupCh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begChr m:val="|"/>
                            <m:endChr m:val="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HT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HT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VD6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   (6).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Ghi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Ta </a:t>
                </a:r>
                <a:r>
                  <a:rPr lang="en-US" sz="2400" dirty="0" err="1"/>
                  <a:t>có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HT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3553E1-1A6A-48EE-B17F-C756AB1FF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9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7030A0"/>
                </a:solidFill>
              </a:rPr>
              <a:t>3. </a:t>
            </a:r>
            <a:r>
              <a:rPr lang="en-US" sz="31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3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3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31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b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đan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AutoNum type="alphaLcParenR"/>
                </a:pPr>
                <a:r>
                  <a:rPr lang="en-US" b="1" u="sng" dirty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b="1" u="sng" dirty="0" err="1">
                    <a:latin typeface="Times New Roman" pitchFamily="18" charset="0"/>
                    <a:cs typeface="Times New Roman" pitchFamily="18" charset="0"/>
                  </a:rPr>
                  <a:t>nghĩa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  (1)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&gt;0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VD: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(2</m:t>
                            </m:r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+5)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+2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b) </a:t>
                </a:r>
                <a:r>
                  <a:rPr lang="en-US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Tiêu</a:t>
                </a:r>
                <a:r>
                  <a:rPr lang="en-US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Leibnitz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đan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dấu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:</a:t>
                </a:r>
              </a:p>
              <a:p>
                <a:pPr marL="571500" indent="-571500">
                  <a:buAutoNum type="roman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endParaRPr lang="en-US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571500" indent="-571500">
                  <a:buAutoNum type="roman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(1) 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>
                <a:blip r:embed="rId2"/>
                <a:stretch>
                  <a:fillRect l="-171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0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i="1" u="sng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i="1" u="sng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u="sng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800" i="1" u="sng" dirty="0">
                <a:latin typeface="Times New Roman" pitchFamily="18" charset="0"/>
                <a:cs typeface="Times New Roman" pitchFamily="18" charset="0"/>
              </a:rPr>
              <a:t> Leibnitz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/>
                        </a:rPr>
                        <m:t>+</m:t>
                      </m:r>
                      <m:r>
                        <a:rPr lang="en-US" sz="3000" b="0" i="1" dirty="0" smtClean="0">
                          <a:latin typeface="Cambria Math"/>
                          <a:ea typeface="Cambria Math"/>
                        </a:rPr>
                        <m:t>⋯−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</a:rPr>
                      <m:t>)</m:t>
                    </m:r>
                    <m:r>
                      <a:rPr lang="en-US" sz="300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0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300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3000" b="0" i="1" dirty="0" smtClean="0">
                        <a:latin typeface="Cambria Math"/>
                      </a:rPr>
                      <m:t>)</m:t>
                    </m:r>
                    <m:r>
                      <a:rPr lang="en-US" sz="3000" i="1" dirty="0">
                        <a:latin typeface="Cambria Math"/>
                      </a:rPr>
                      <m:t>+</m:t>
                    </m:r>
                    <m:r>
                      <a:rPr lang="en-US" sz="3000" i="1" dirty="0">
                        <a:latin typeface="Cambria Math"/>
                        <a:ea typeface="Cambria Math"/>
                      </a:rPr>
                      <m:t>⋯+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3000" i="1" dirty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tăng</a:t>
                </a:r>
                <a:r>
                  <a:rPr lang="en-US" sz="30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  <m:r>
                            <a:rPr lang="en-US" sz="3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−</m:t>
                      </m:r>
                      <m:r>
                        <a:rPr lang="en-US" sz="3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/>
                        </a:rPr>
                        <m:t>)</m:t>
                      </m:r>
                      <m:r>
                        <a:rPr lang="en-US" sz="3000" i="1" dirty="0">
                          <a:latin typeface="Cambria Math"/>
                        </a:rPr>
                        <m:t>−</m:t>
                      </m:r>
                      <m:r>
                        <a:rPr lang="en-US" sz="3000" i="1" dirty="0">
                          <a:latin typeface="Cambria Math"/>
                          <a:ea typeface="Cambria Math"/>
                        </a:rPr>
                        <m:t>⋯−</m:t>
                      </m:r>
                      <m:r>
                        <a:rPr lang="en-US" sz="3000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3000" i="1" dirty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0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i="1" dirty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en-US" sz="3000" i="1" smtClean="0">
                        <a:latin typeface="Cambria Math"/>
                        <a:ea typeface="Cambria Math"/>
                      </a:rPr>
                      <m:t>→∃</m:t>
                    </m:r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3000" dirty="0"/>
                  <a:t>=S.</a:t>
                </a:r>
              </a:p>
              <a:p>
                <a:pPr marL="0" indent="0">
                  <a:buNone/>
                </a:pPr>
                <a:r>
                  <a:rPr lang="en-US" sz="3000" dirty="0" err="1"/>
                  <a:t>Mặt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khác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/>
                                  <a:ea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3000" b="0" i="1" smtClean="0">
                                      <a:latin typeface="Cambria Math"/>
                                      <a:ea typeface="Cambria Math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−0=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err="1"/>
                  <a:t>Vậy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/>
                            <a:ea typeface="Cambria Math"/>
                          </a:rPr>
                          <m:t>HT</m:t>
                        </m:r>
                      </m:e>
                    </m:func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4983163"/>
              </a:xfrm>
              <a:blipFill>
                <a:blip r:embed="rId2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67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dirty="0" err="1">
                <a:solidFill>
                  <a:srgbClr val="7030A0"/>
                </a:solidFill>
              </a:rPr>
              <a:t>Các</a:t>
            </a:r>
            <a:r>
              <a:rPr lang="en-US" sz="2800" dirty="0">
                <a:solidFill>
                  <a:srgbClr val="7030A0"/>
                </a:solidFill>
              </a:rPr>
              <a:t> VD </a:t>
            </a:r>
            <a:r>
              <a:rPr lang="en-US" sz="2800" dirty="0" err="1">
                <a:solidFill>
                  <a:srgbClr val="7030A0"/>
                </a:solidFill>
              </a:rPr>
              <a:t>về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chuỗi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đan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dấu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638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1)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400" i="1">
                            <a:latin typeface="Cambria Math"/>
                          </a:rPr>
                          <m:t>𝑛</m:t>
                        </m:r>
                        <m:r>
                          <a:rPr lang="en-US" sz="3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400" i="1">
                            <a:latin typeface="Cambria Math"/>
                          </a:rPr>
                          <m:t>+</m:t>
                        </m:r>
                        <m:r>
                          <a:rPr lang="en-US" sz="3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4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3400" b="0" i="1" smtClean="0">
                            <a:latin typeface="Cambria Math"/>
                          </a:rPr>
                          <m:t>;</m:t>
                        </m:r>
                      </m:e>
                    </m:nary>
                  </m:oMath>
                </a14:m>
                <a:endParaRPr lang="en-US" sz="3400" dirty="0"/>
              </a:p>
              <a:p>
                <a:pPr>
                  <a:buFont typeface="Arial" charset="0"/>
                  <a:buChar char="•"/>
                </a:pPr>
                <a:r>
                  <a:rPr lang="en-US" sz="3400" dirty="0" err="1"/>
                  <a:t>Chuỗi</a:t>
                </a:r>
                <a:r>
                  <a:rPr lang="en-US" sz="3400" dirty="0"/>
                  <a:t> </a:t>
                </a:r>
                <a:r>
                  <a:rPr lang="en-US" sz="3400" dirty="0" err="1"/>
                  <a:t>đan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dấu</a:t>
                </a:r>
                <a:endParaRPr lang="en-US" sz="34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400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3400" dirty="0"/>
                  <a:t>. </a:t>
                </a:r>
                <a:r>
                  <a:rPr lang="en-US" sz="3400" dirty="0" err="1"/>
                  <a:t>Đặt</a:t>
                </a:r>
                <a:r>
                  <a:rPr lang="en-US" sz="3400" dirty="0"/>
                  <a:t> 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≥1→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/>
                  <a:t>0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</m:t>
                    </m:r>
                    <m:r>
                      <a:rPr lang="en-US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</m:t>
                    </m:r>
                    <m:r>
                      <a:rPr lang="en-US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3400" dirty="0"/>
              </a:p>
              <a:p>
                <a:pPr>
                  <a:buFont typeface="Arial" charset="0"/>
                  <a:buChar char="•"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400" i="1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3400" dirty="0"/>
                  <a:t>=0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sz="3400" i="0" dirty="0">
                        <a:latin typeface="Cambria Math"/>
                        <a:ea typeface="Cambria Math"/>
                      </a:rPr>
                      <m:t>HT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𝑐𝑜𝑠𝑛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𝑐𝑜𝑠𝑛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đ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an</m:t>
                              </m:r>
                              <m: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d</m:t>
                              </m:r>
                              <m: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ấ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u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gi</m:t>
                              </m:r>
                              <m: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ả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m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   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/>
                                          <a:ea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HT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638800"/>
              </a:xfrm>
              <a:blipFill>
                <a:blip r:embed="rId2"/>
                <a:stretch>
                  <a:fillRect l="-1241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8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D27B-C1E6-4232-8A37-79381AFF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I. CHUỖI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$1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số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4400" dirty="0">
                <a:solidFill>
                  <a:srgbClr val="7030A0"/>
                </a:solidFill>
              </a:rPr>
              <a:t>Đại </a:t>
            </a:r>
            <a:r>
              <a:rPr lang="en-US" sz="4400" dirty="0" err="1">
                <a:solidFill>
                  <a:srgbClr val="7030A0"/>
                </a:solidFill>
              </a:rPr>
              <a:t>cương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về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chuỗi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400" dirty="0" err="1">
                <a:solidFill>
                  <a:srgbClr val="7030A0"/>
                </a:solidFill>
              </a:rPr>
              <a:t>số</a:t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/>
              <a:t>1.1 </a:t>
            </a:r>
            <a:r>
              <a:rPr lang="en-US" sz="4400" dirty="0" err="1">
                <a:solidFill>
                  <a:srgbClr val="00B0F0"/>
                </a:solidFill>
              </a:rPr>
              <a:t>Các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khái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niệm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6F577-32E9-4ED6-A707-C70024AF7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3200"/>
                <a:ext cx="8229600" cy="3840162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sz="3200" dirty="0"/>
                  <a:t> </a:t>
                </a:r>
                <a:r>
                  <a:rPr lang="en-US" sz="3200" dirty="0" err="1"/>
                  <a:t>Chuỗi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số</a:t>
                </a:r>
                <a:r>
                  <a:rPr lang="en-US" sz="3200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3200" b="0" i="0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32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3200" b="0" dirty="0">
                    <a:ea typeface="Cambria Math"/>
                  </a:rPr>
                  <a:t>   VD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  <m:r>
                              <a:rPr lang="en-US" sz="32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3200" b="0" i="1" dirty="0" smtClean="0">
                                <a:latin typeface="Cambria Math"/>
                                <a:ea typeface="Cambria Math"/>
                              </a:rPr>
                              <m:t>+2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b="0" i="1" dirty="0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3200" b="0" dirty="0">
                  <a:ea typeface="Cambria Math"/>
                </a:endParaRPr>
              </a:p>
              <a:p>
                <a:pPr algn="l"/>
                <a:r>
                  <a:rPr lang="en-US" sz="3200" dirty="0" err="1"/>
                  <a:t>Số</a:t>
                </a:r>
                <a:r>
                  <a:rPr lang="en-US" sz="3200" dirty="0"/>
                  <a:t> </a:t>
                </a:r>
                <a:r>
                  <a:rPr lang="en-US" sz="3200" dirty="0" err="1"/>
                  <a:t>hạng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tổng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quát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/>
                          </a:rPr>
                          <m:t>+2)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pPr algn="l"/>
                <a:r>
                  <a:rPr lang="en-US" sz="3200" dirty="0" err="1"/>
                  <a:t>Tổng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riêng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thứ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 algn="l"/>
                <a:r>
                  <a:rPr lang="en-US" sz="3200" dirty="0"/>
                  <a:t> </a:t>
                </a:r>
                <a:r>
                  <a:rPr lang="en-US" sz="3200" dirty="0" err="1"/>
                  <a:t>Phần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dư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thứ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⋯=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𝑆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≠∞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thì</a:t>
                </a:r>
                <a:r>
                  <a:rPr lang="en-US" sz="3200" dirty="0"/>
                  <a:t> (1) </a:t>
                </a:r>
                <a:r>
                  <a:rPr lang="en-US" sz="3200" dirty="0" err="1"/>
                  <a:t>gọi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là</a:t>
                </a:r>
                <a:r>
                  <a:rPr lang="en-US" sz="3200" dirty="0"/>
                  <a:t> HT </a:t>
                </a:r>
                <a:r>
                  <a:rPr lang="en-US" sz="3200" dirty="0" err="1"/>
                  <a:t>và</a:t>
                </a:r>
                <a:r>
                  <a:rPr lang="en-US" sz="3200" dirty="0"/>
                  <a:t> 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𝑆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algn="l"/>
                <a:r>
                  <a:rPr lang="en-US" sz="3200" dirty="0" err="1"/>
                  <a:t>Nếu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200" dirty="0"/>
                  <a:t>  hoặc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∄</m:t>
                            </m:r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thì</a:t>
                </a:r>
                <a:r>
                  <a:rPr lang="en-US" sz="3200" dirty="0"/>
                  <a:t> (1) FK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6F577-32E9-4ED6-A707-C70024AF7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3200"/>
                <a:ext cx="8229600" cy="3840162"/>
              </a:xfrm>
              <a:blipFill>
                <a:blip r:embed="rId2"/>
                <a:stretch>
                  <a:fillRect l="-1259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69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HT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10600" cy="51054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1200" b="1" u="sng" dirty="0">
                    <a:latin typeface="Times New Roman" pitchFamily="18" charset="0"/>
                    <a:cs typeface="Times New Roman" pitchFamily="18" charset="0"/>
                  </a:rPr>
                  <a:t>ĐN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: Cho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112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𝑅</m:t>
                    </m:r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12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20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1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(2) 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tuyệt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(1)</a:t>
                </a:r>
              </a:p>
              <a:p>
                <a:pPr marL="0" indent="0">
                  <a:buNone/>
                </a:pPr>
                <a:endParaRPr lang="en-US" sz="1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1200" b="1" u="sng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11200" b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b="1" u="sng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:  (2) HT</a:t>
                </a:r>
                <a14:m>
                  <m:oMath xmlns:m="http://schemas.openxmlformats.org/officeDocument/2006/math">
                    <m:r>
                      <a:rPr lang="en-US" sz="112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d>
                      <m:dPr>
                        <m:ctrlPr>
                          <a:rPr lang="en-US" sz="11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sz="112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HT</m:t>
                    </m:r>
                  </m:oMath>
                </a14:m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tuyệt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đối</a:t>
                </a:r>
                <a:endParaRPr lang="en-US" sz="1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(1) HT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mà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(2) FK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bán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HT hay HT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ĐK.</a:t>
                </a:r>
              </a:p>
              <a:p>
                <a:pPr marL="0" indent="0">
                  <a:buNone/>
                </a:pPr>
                <a:endParaRPr lang="en-US" sz="1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1200" i="1" u="sng" dirty="0" err="1"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11200" i="1" u="sng" dirty="0">
                    <a:latin typeface="Times New Roman" pitchFamily="18" charset="0"/>
                    <a:cs typeface="Times New Roman" pitchFamily="18" charset="0"/>
                  </a:rPr>
                  <a:t> minh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: Ta </a:t>
                </a:r>
                <a:r>
                  <a:rPr lang="en-US" sz="11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2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0" i="1" smtClean="0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11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12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12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0≤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1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12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11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Đặt </a:t>
                </a:r>
                <a14:m>
                  <m:oMath xmlns:m="http://schemas.openxmlformats.org/officeDocument/2006/math">
                    <m:r>
                      <a:rPr lang="en-US" sz="11200" b="0" i="1" smtClean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</m:oMath>
                </a14:m>
                <a:r>
                  <a:rPr lang="en-US" sz="112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112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12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11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12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12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V</m:t>
                    </m:r>
                    <m:r>
                      <a:rPr lang="en-US" sz="112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sz="112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y</m:t>
                    </m:r>
                    <m:r>
                      <a:rPr lang="en-US" sz="112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2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112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112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  <m:r>
                      <a:rPr lang="en-US" sz="112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en-US" sz="11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e>
                    </m:d>
                    <m:r>
                      <a:rPr lang="en-US" sz="112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𝐻𝑇</m:t>
                    </m:r>
                    <m:r>
                      <a:rPr lang="en-US" sz="112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112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HT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12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11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11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12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sz="112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2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11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2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200" dirty="0">
                    <a:latin typeface="Times New Roman" pitchFamily="18" charset="0"/>
                    <a:cs typeface="Times New Roman" pitchFamily="18" charset="0"/>
                  </a:rPr>
                  <a:t> HT.</a:t>
                </a:r>
              </a:p>
              <a:p>
                <a:pPr marL="0" indent="0">
                  <a:buNone/>
                </a:pPr>
                <a:br>
                  <a:rPr lang="en-US" sz="63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63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10600" cy="5105400"/>
              </a:xfrm>
              <a:blipFill>
                <a:blip r:embed="rId2"/>
                <a:stretch>
                  <a:fillRect l="-1487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83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i)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 FK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vẫn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HT.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TC Leibnitz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còn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𝐹𝐾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ii)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 FK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tiêu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D’Alembert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hay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tiêu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Cauchy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FK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8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2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TC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HT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TC1</a:t>
                </a:r>
                <a:r>
                  <a:rPr lang="en-US" sz="2800" dirty="0"/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(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HT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tuyệt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hay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nhóm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ý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cũng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tuyệt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(1) HT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ĐK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hoặc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nhóm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ý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hoặc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FK.</a:t>
                </a:r>
              </a:p>
              <a:p>
                <a:pPr marL="0" indent="0" algn="just">
                  <a:buNone/>
                </a:pP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ĐN: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(2).</a:t>
                </a:r>
              </a:p>
              <a:p>
                <a:pPr marL="0" indent="0" algn="just">
                  <a:buNone/>
                </a:pP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TC2.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(1)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và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tuyệt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(3) HT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tuyệt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  <a:blipFill>
                <a:blip r:embed="rId2"/>
                <a:stretch>
                  <a:fillRect l="-1481" t="-256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0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Một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số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Ví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dụ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/>
                  <a:t>          2.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𝑐𝑜𝑠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          4.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𝑎𝑟𝑐𝑡𝑎𝑛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                     6.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7.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185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8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rgbClr val="7030A0"/>
                </a:solidFill>
              </a:rPr>
              <a:t>Lời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giải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686800" cy="5867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1.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.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      (1);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800" b="0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𝐶𝑀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𝑠𝑖𝑛𝑥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  <a:ea typeface="Cambria Math"/>
                  </a:rPr>
                  <a:t>. </a:t>
                </a:r>
                <a:r>
                  <a:rPr lang="en-US" sz="2800" b="0" dirty="0" err="1">
                    <a:latin typeface="Cambria Math" panose="02040503050406030204" pitchFamily="18" charset="0"/>
                    <a:ea typeface="Cambria Math"/>
                  </a:rPr>
                  <a:t>Đặt</a:t>
                </a:r>
                <a:r>
                  <a:rPr lang="en-US" sz="2800" b="0" dirty="0">
                    <a:latin typeface="Cambria Math" panose="02040503050406030204" pitchFamily="18" charset="0"/>
                    <a:ea typeface="Cambria Math"/>
                  </a:rPr>
                  <a:t> </a:t>
                </a:r>
                <a:r>
                  <a:rPr lang="en-US" sz="2800" b="0" i="1" dirty="0">
                    <a:latin typeface="Cambria Math" panose="02040503050406030204" pitchFamily="18" charset="0"/>
                    <a:ea typeface="Cambria Math"/>
                  </a:rPr>
                  <a:t>f(x)=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𝑛𝑔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𝑛𝑔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/>
                  <a:t>Vậy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𝑠𝑖𝑛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Mà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𝐻𝑇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686800" cy="5867400"/>
              </a:xfrm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84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F000-0E48-4E8F-B028-418D4B5B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EE694-419B-4101-8C81-FE60A4549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𝑐𝑜𝑠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r>
                  <a:rPr lang="en-US" sz="3200" dirty="0"/>
                  <a:t>  (2);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Ghi</m:t>
                        </m:r>
                        <m: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ch</m:t>
                        </m:r>
                        <m: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𝛼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0</m:t>
                            </m:r>
                          </m:lim>
                        </m:limLow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(1+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𝛼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𝛼</m:t>
                                </m:r>
                              </m:den>
                            </m:f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Ta </a:t>
                </a:r>
                <a:r>
                  <a:rPr lang="en-US" sz="3200" dirty="0" err="1"/>
                  <a:t>có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𝑐𝑜𝑠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  <m:t>𝑐𝑜𝑠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 và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𝑐𝑜𝑠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𝑠𝑖𝑛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rad>
                      <m:ra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HT</m:t>
                    </m:r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EE694-419B-4101-8C81-FE60A4549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81600"/>
              </a:xfrm>
              <a:blipFill>
                <a:blip r:embed="rId2"/>
                <a:stretch>
                  <a:fillRect l="-1407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rgbClr val="7030A0"/>
                </a:solidFill>
              </a:rPr>
              <a:t>Lời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giải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tiếp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sup>
                            </m:sSup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(3)</m:t>
                    </m:r>
                  </m:oMath>
                </a14:m>
                <a:r>
                  <a:rPr lang="en-US" sz="2800" dirty="0"/>
                  <a:t>.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−1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→0→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 smtClean="0">
                        <a:latin typeface="Cambria Math"/>
                        <a:ea typeface="Cambria Math"/>
                      </a:rPr>
                      <m:t>~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→+∞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800" dirty="0"/>
                  <a:t> HT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/>
                  <a:t> HT.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469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9DD5-ABBF-4F04-8DF6-74C9A7BE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4EA6-13CA-4CDB-8D2A-BF82EB14C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4)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 dirty="0">
                            <a:latin typeface="Cambria Math"/>
                          </a:rPr>
                          <m:t>𝑛</m:t>
                        </m:r>
                        <m:r>
                          <a:rPr lang="en-US" sz="32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  <m:r>
                          <a:rPr lang="en-US" sz="3200" i="1" dirty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/>
                                  </a:rPr>
                                  <m:t>𝑎𝑟𝑐𝑡𝑎𝑛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 dirty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/>
                          </a:rPr>
                          <m:t>  (4)</m:t>
                        </m:r>
                      </m:e>
                    </m:nary>
                  </m:oMath>
                </a14:m>
                <a:r>
                  <a:rPr lang="en-US" sz="3200" dirty="0"/>
                  <a:t>. 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latin typeface="Cambria Math"/>
                                      </a:rPr>
                                      <m:t>𝑎𝑟𝑐𝑡𝑎𝑛</m:t>
                                    </m:r>
                                    <m:f>
                                      <m:f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 dirty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3200" i="1" dirty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3200" i="1" dirty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𝑎𝑟𝑐𝑡𝑎𝑛</m:t>
                            </m:r>
                            <m:f>
                              <m:f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 dirty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sz="32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(4)</m:t>
                    </m:r>
                  </m:oMath>
                </a14:m>
                <a:r>
                  <a:rPr lang="en-US" sz="3200" dirty="0"/>
                  <a:t> HT.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4EA6-13CA-4CDB-8D2A-BF82EB14C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4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09600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rgbClr val="7030A0"/>
                </a:solidFill>
              </a:rPr>
              <a:t>Lời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giải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tiếp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54749"/>
                <a:ext cx="8763000" cy="3740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5.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800" dirty="0"/>
                  <a:t> (5)</a:t>
                </a:r>
                <a:r>
                  <a:rPr lang="en-US" dirty="0"/>
                  <a:t>.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+3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80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+1)</m:t>
                        </m:r>
                        <m:r>
                          <a:rPr lang="en-US" sz="2800" i="1" smtClean="0">
                            <a:latin typeface="Cambria Math"/>
                          </a:rPr>
                          <m:t>!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&lt;1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800" dirty="0"/>
                  <a:t>  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54749"/>
                <a:ext cx="8763000" cy="3740465"/>
              </a:xfrm>
              <a:blipFill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8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5FD4-58E6-41E1-8070-7B34A81F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1F780-09F9-4A48-B9FE-9665D1B4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𝑠𝑖𝑛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(6)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𝑠𝑖𝑛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 đ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𝑎𝑛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ấ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  <m:e>
                            <m:func>
                              <m:func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i="0" smtClean="0">
                                        <a:latin typeface="Cambria Math"/>
                                        <a:ea typeface="Cambria Math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/>
                                        <a:ea typeface="Cambria Math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sz="3200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32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  <m:r>
                      <a:rPr lang="en-US" sz="320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e>
                    </m:d>
                    <m:r>
                      <a:rPr lang="en-US" sz="3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HT.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1F780-09F9-4A48-B9FE-9665D1B4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8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VD 1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91440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    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;        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       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800" i="1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800" i="1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800" i="1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/>
                          </a:rPr>
                          <m:t>             </m:t>
                        </m:r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/>
                  <a:t>=1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=1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𝐻𝑇</m:t>
                    </m:r>
                  </m:oMath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9144000" cy="5334000"/>
              </a:xfrm>
              <a:blipFill rotWithShape="1">
                <a:blip r:embed="rId2"/>
                <a:stretch>
                  <a:fillRect l="-1667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3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rgbClr val="7030A0"/>
                </a:solidFill>
              </a:rPr>
              <a:t>Lời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giải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tiếp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686800" cy="5211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7.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(7)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Đây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đan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dấu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</m:t>
                            </m:r>
                          </m:e>
                        </m:ra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+3</m:t>
                            </m:r>
                          </m:e>
                        </m:ra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+2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7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686800" cy="5211763"/>
              </a:xfrm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1BD4-7905-4DC6-B4B8-0FAC08B9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 (</a:t>
            </a:r>
            <a:r>
              <a:rPr lang="en-US" sz="3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42D59-6782-4488-A97B-61FB024D4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(1)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𝑙𝑛𝑛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(2)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+100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(4)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(5)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42D59-6782-4488-A97B-61FB024D4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85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87A9DA-CE92-4076-9633-6CC1CA67F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</p:spPr>
            <p:txBody>
              <a:bodyPr>
                <a:normAutofit fontScale="90000"/>
              </a:bodyPr>
              <a:lstStyle/>
              <a:p>
                <a:pPr algn="l"/>
                <a:b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(1)</a:t>
                </a:r>
                <a:b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87A9DA-CE92-4076-9633-6CC1CA67F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  <a:blipFill>
                <a:blip r:embed="rId2"/>
                <a:stretch>
                  <a:fillRect l="-1556" t="-5714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961EC-1BE6-4DFA-AB88-C3EE8DB85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763000" cy="5440362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3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≤0   ∀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000" i="0" smtClean="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→+∞</m:t>
                        </m:r>
                      </m:lim>
                    </m:limLow>
                  </m:oMath>
                </a14:m>
                <a:r>
                  <a:rPr lang="en-US" sz="3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 marL="0" indent="0">
                  <a:buNone/>
                </a:pP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 HT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FK.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961EC-1BE6-4DFA-AB88-C3EE8DB85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763000" cy="5440362"/>
              </a:xfrm>
              <a:blipFill>
                <a:blip r:embed="rId3"/>
                <a:stretch>
                  <a:fillRect l="-1599" t="-1457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451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404217-7110-49D3-817A-9407D23A6C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𝑙𝑛𝑛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(2)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404217-7110-49D3-817A-9407D23A6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  <a:blipFill>
                <a:blip r:embed="rId2"/>
                <a:stretch>
                  <a:fillRect l="-1556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CB188-F3BD-4CB4-A86A-C7369F73A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khi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khi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𝑙𝑛𝑥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thỏa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Leibnitz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</a:t>
                </a:r>
              </a:p>
              <a:p>
                <a:r>
                  <a:rPr lang="en-US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xđ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tục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[3,+∞)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𝑙𝑛𝑛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𝑙𝑛𝑥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𝐹𝐾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+∞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(−1)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𝑙𝑛𝑛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nary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𝑙𝑛𝑛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nary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𝐹𝐾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ậ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(2)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bán</a:t>
                </a:r>
                <a:r>
                  <a:rPr lang="en-US" sz="2400" dirty="0"/>
                  <a:t> HT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CB188-F3BD-4CB4-A86A-C7369F73A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321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954BE8-C3A6-4679-9C3F-338C3811FC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Bài3.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+100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nary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954BE8-C3A6-4679-9C3F-338C3811F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D8F12-450F-4CAE-B484-F7F75E64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+100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rad>
                      <m:ra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deg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+100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HT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tuy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ệ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đố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D8F12-450F-4CAE-B484-F7F75E64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56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591960-28D6-4D56-A053-BCBC430AD9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br>
                  <a:rPr lang="en-US" dirty="0"/>
                </a:b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(4)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591960-28D6-4D56-A053-BCBC430AD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E0E7D-09D9-4966-9A88-E6C042AE3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Leibnitz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Đ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ấ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gi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ả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cs typeface="Times New Roman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→+∞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FK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(4) FK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E0E7D-09D9-4966-9A88-E6C042AE3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719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E2AFDE-A9FD-495E-98B8-83A9A0FA94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5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(5)</m:t>
                        </m:r>
                      </m:e>
                    </m:nary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E2AFDE-A9FD-495E-98B8-83A9A0FA9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2225E-7F11-4761-AAA8-F015F6CE6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28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8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đ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ấ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gi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e>
                                <m:limLow>
                                  <m:limLowPr>
                                    <m:ctrlPr>
                                      <a:rPr lang="en-US" sz="280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i="0">
                                        <a:latin typeface="Cambria Math"/>
                                        <a:cs typeface="Times New Roman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k</m:t>
                                    </m:r>
                                    <m:r>
                                      <a:rPr lang="en-US" sz="2800" i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→+∞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en-US" sz="280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i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800" i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=0</m:t>
                                </m:r>
                              </m:e>
                            </m:eqArr>
                            <m:r>
                              <a:rPr lang="en-US" sz="2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HT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theo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Leibnitz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𝐹𝐾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HT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2225E-7F11-4761-AAA8-F015F6CE6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105400"/>
              </a:xfrm>
              <a:blipFill>
                <a:blip r:embed="rId3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VD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571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+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 (2)   (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𝑎</m:t>
                    </m:r>
                    <m:r>
                      <a:rPr lang="en-US" sz="2600" i="1" dirty="0">
                        <a:latin typeface="Cambria Math"/>
                        <a:ea typeface="Cambria Math"/>
                      </a:rPr>
                      <m:t>≠0);   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6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 dirty="0">
                        <a:latin typeface="Cambria Math"/>
                        <a:ea typeface="Cambria Math"/>
                      </a:rPr>
                      <m:t>𝑎</m:t>
                    </m:r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+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𝑎𝑞</m:t>
                    </m:r>
                    <m:r>
                      <a:rPr lang="en-US" sz="2600" i="1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  <a:ea typeface="Cambria Math"/>
                      </a:rPr>
                      <m:t>𝑎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600" i="1" dirty="0">
                        <a:latin typeface="Cambria Math"/>
                        <a:ea typeface="Cambria Math"/>
                      </a:rPr>
                      <m:t>+⋯+</m:t>
                    </m:r>
                    <m:r>
                      <a:rPr lang="en-US" sz="2600" i="1" dirty="0">
                        <a:latin typeface="Cambria Math"/>
                        <a:ea typeface="Cambria Math"/>
                      </a:rPr>
                      <m:t>𝑎</m:t>
                    </m:r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=1→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𝑛𝑎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=∞→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𝐹𝐾</m:t>
                        </m:r>
                      </m:e>
                    </m:func>
                  </m:oMath>
                </a14:m>
                <a:endParaRPr lang="en-US" sz="26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=−1→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/>
                      </a:rPr>
                      <m:t>=−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/>
                      </a:rPr>
                      <m:t>+⋯+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𝑘h𝑖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=2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0 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𝑘h𝑖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=2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i="1">
                          <a:latin typeface="Cambria Math"/>
                          <a:ea typeface="Cambria Math"/>
                        </a:rPr>
                        <m:t>→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a:rPr lang="en-US" sz="2600" i="0">
                                  <a:latin typeface="Cambria Math"/>
                                  <a:ea typeface="Cambria Math"/>
                                </a:rPr>
                                <m:t>∄</m:t>
                              </m:r>
                              <m:r>
                                <m:rPr>
                                  <m:sty m:val="p"/>
                                </m:rPr>
                                <a:rPr lang="en-US" sz="2600" i="0"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600" i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  <m:r>
                                <a:rPr lang="en-US" sz="2600" i="0">
                                  <a:latin typeface="Cambria Math"/>
                                  <a:ea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600" i="0" smtClean="0">
                              <a:latin typeface="Cambria Math"/>
                              <a:ea typeface="Cambria Math"/>
                            </a:rPr>
                            <m:t>FK</m:t>
                          </m:r>
                        </m:e>
                      </m:func>
                    </m:oMath>
                  </m:oMathPara>
                </a14:m>
                <a:endParaRPr lang="en-US" sz="2600" dirty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6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𝑎𝑞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dirty="0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6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+⋯+</m:t>
                        </m:r>
                        <m:sSup>
                          <m:sSup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dirty="0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6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600" b="0" i="1" dirty="0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𝑎𝑞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 b="0" i="0" smtClean="0">
                                          <a:latin typeface="Cambria Math"/>
                                          <a:ea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𝑎𝑞</m:t>
                                      </m:r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den>
                                  </m:f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𝑘h𝑖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&lt;1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 b="0" i="0" smtClean="0">
                                          <a:latin typeface="Cambria Math"/>
                                          <a:ea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</m:e>
                              </m:func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∞ 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𝑘h𝑖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&gt;1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KL: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+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 HT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↔</m:t>
                    </m:r>
                    <m:d>
                      <m:dPr>
                        <m:begChr m:val="|"/>
                        <m:endChr m:val="|"/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600" dirty="0"/>
                  <a:t>&lt;1,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+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𝑎𝑞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𝑞</m:t>
                        </m:r>
                      </m:den>
                    </m:f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5715000"/>
              </a:xfrm>
              <a:blipFill>
                <a:blip r:embed="rId2"/>
                <a:stretch>
                  <a:fillRect l="-1263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5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1.2 </a:t>
            </a:r>
            <a:r>
              <a:rPr lang="en-US" dirty="0" err="1">
                <a:solidFill>
                  <a:srgbClr val="00B0F0"/>
                </a:solidFill>
              </a:rPr>
              <a:t>Điều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kiện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cần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chuỗi</a:t>
            </a:r>
            <a:r>
              <a:rPr lang="en-US" dirty="0">
                <a:solidFill>
                  <a:srgbClr val="00B0F0"/>
                </a:solidFill>
              </a:rPr>
              <a:t> 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15400" cy="5791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800" b="1" u="sng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(1)     HT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→</m:t>
                    </m:r>
                    <m:func>
                      <m:func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dirty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u="sng" dirty="0" err="1"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 minh: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u="sng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</m:e>
                    </m:func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u="sng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dirty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𝐹𝐾</m:t>
                        </m:r>
                      </m:e>
                    </m:func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VD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+6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PK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→+∞</m:t>
                        </m:r>
                      </m:lim>
                    </m:limLow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+5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</m:den>
                    </m:f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u="sng" dirty="0" err="1"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Đây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chỉ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điều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chứ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đủ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VD.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(1). </a:t>
                </a:r>
                <a:endParaRPr lang="en-US" sz="28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⋯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&gt;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⋯+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→∄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→+∞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𝐹𝐾</m:t>
                          </m:r>
                        </m:e>
                      </m:func>
                    </m:oMath>
                  </m:oMathPara>
                </a14:m>
                <a:endParaRPr lang="en-US" sz="28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(1)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điều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hòa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15400" cy="5791200"/>
              </a:xfrm>
              <a:blipFill>
                <a:blip r:embed="rId2"/>
                <a:stretch>
                  <a:fillRect l="-889" t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5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1.3 </a:t>
            </a:r>
            <a:r>
              <a:rPr lang="en-US" dirty="0" err="1">
                <a:solidFill>
                  <a:srgbClr val="00B0F0"/>
                </a:solidFill>
              </a:rPr>
              <a:t>Tính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chất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của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chuỗi</a:t>
            </a:r>
            <a:r>
              <a:rPr lang="en-US" dirty="0">
                <a:solidFill>
                  <a:srgbClr val="00B0F0"/>
                </a:solidFill>
              </a:rPr>
              <a:t> 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u="sng" dirty="0"/>
                  <a:t>TC1</a:t>
                </a:r>
                <a:r>
                  <a:rPr lang="en-US" sz="2800" dirty="0"/>
                  <a:t>: i)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80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a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571500" indent="-571500">
                  <a:buAutoNum type="romanLcParenR" startAt="2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FK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FK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≠0.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u="sng" dirty="0"/>
                  <a:t>TC2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80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và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80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buNone/>
                </a:pPr>
                <a:r>
                  <a:rPr lang="en-US" sz="2800" dirty="0"/>
                  <a:t>thì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80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l-GR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u="sng" dirty="0"/>
                  <a:t>TC3</a:t>
                </a:r>
                <a:r>
                  <a:rPr lang="en-US" sz="2800" dirty="0"/>
                  <a:t>.Tính HT hay FK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chuỗi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thay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đổi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thêm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vào</a:t>
                </a:r>
                <a:r>
                  <a:rPr lang="en-US" sz="2800" dirty="0"/>
                  <a:t> hay </a:t>
                </a:r>
                <a:r>
                  <a:rPr lang="en-US" sz="2800" dirty="0" err="1"/>
                  <a:t>bớt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hữu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hạn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hạng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2.Chuỗi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b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sz="31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 sz="3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(1)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chuỗi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&gt;0 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800" b="0" dirty="0"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2.2.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tiêu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xét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sự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dương</a:t>
                </a:r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u="sng" dirty="0">
                    <a:cs typeface="Times New Roman" pitchFamily="18" charset="0"/>
                  </a:rPr>
                  <a:t>a) </a:t>
                </a:r>
                <a:r>
                  <a:rPr lang="en-US" sz="2800" b="1" u="sng" dirty="0">
                    <a:solidFill>
                      <a:srgbClr val="FF0000"/>
                    </a:solidFill>
                    <a:cs typeface="Times New Roman" pitchFamily="18" charset="0"/>
                  </a:rPr>
                  <a:t>TC so </a:t>
                </a:r>
                <a:r>
                  <a:rPr lang="en-US" sz="2800" b="1" u="sng" dirty="0" err="1">
                    <a:solidFill>
                      <a:srgbClr val="FF0000"/>
                    </a:solidFill>
                    <a:cs typeface="Times New Roman" pitchFamily="18" charset="0"/>
                  </a:rPr>
                  <a:t>sánh</a:t>
                </a:r>
                <a:r>
                  <a:rPr lang="en-US" sz="2800" dirty="0"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cs typeface="Times New Roman" pitchFamily="18" charset="0"/>
                  </a:rPr>
                  <a:t> (1) ;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(2)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dương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Tiêu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1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  i)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;(2)HT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 HT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                       ii)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;(1)FK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  FK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latin typeface="Times New Roman" pitchFamily="18" charset="0"/>
                    <a:cs typeface="Times New Roman" pitchFamily="18" charset="0"/>
                  </a:rPr>
                  <a:t>CM</a:t>
                </a: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⋯+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⋯+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dãy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tăng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AutoNum type="romanLcParenR"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(2) HT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</m:e>
                    </m:func>
                  </m:oMath>
                </a14:m>
                <a:r>
                  <a:rPr lang="en-US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𝜎</m:t>
                    </m:r>
                  </m:oMath>
                </a14:m>
                <a:endParaRPr lang="en-US" sz="28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→∃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𝐻𝑇</m:t>
                          </m:r>
                        </m:e>
                      </m:func>
                    </m:oMath>
                  </m:oMathPara>
                </a14:m>
                <a:endParaRPr lang="en-US" sz="28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ii) (1)FK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+∞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</m:e>
                    </m:func>
                  </m:oMath>
                </a14:m>
                <a:r>
                  <a:rPr lang="en-US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+∞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</m:e>
                    </m:func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(2) FK</a:t>
                </a: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0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020762"/>
              </a:xfrm>
            </p:spPr>
            <p:txBody>
              <a:bodyPr>
                <a:normAutofit fontScale="90000"/>
              </a:bodyPr>
              <a:lstStyle/>
              <a:p>
                <a:pPr algn="l"/>
                <a:br>
                  <a:rPr lang="en-US" sz="3100" b="1" u="sng" dirty="0">
                    <a:cs typeface="Times New Roman" pitchFamily="18" charset="0"/>
                  </a:rPr>
                </a:br>
                <a:r>
                  <a:rPr lang="en-US" sz="3100" b="1" u="sng" dirty="0">
                    <a:cs typeface="Times New Roman" pitchFamily="18" charset="0"/>
                  </a:rPr>
                  <a:t>a) </a:t>
                </a:r>
                <a:r>
                  <a:rPr lang="en-US" sz="3100" b="1" u="sng" dirty="0">
                    <a:solidFill>
                      <a:srgbClr val="FF0000"/>
                    </a:solidFill>
                    <a:cs typeface="Times New Roman" pitchFamily="18" charset="0"/>
                  </a:rPr>
                  <a:t>TC so </a:t>
                </a:r>
                <a:r>
                  <a:rPr lang="en-US" sz="3100" b="1" u="sng" dirty="0" err="1">
                    <a:solidFill>
                      <a:srgbClr val="FF0000"/>
                    </a:solidFill>
                    <a:cs typeface="Times New Roman" pitchFamily="18" charset="0"/>
                  </a:rPr>
                  <a:t>sánh</a:t>
                </a:r>
                <a:r>
                  <a:rPr lang="en-US" sz="3100" b="1" u="sng" dirty="0">
                    <a:cs typeface="Times New Roman" pitchFamily="18" charset="0"/>
                  </a:rPr>
                  <a:t> (tiếp)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1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1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100" dirty="0">
                    <a:cs typeface="Times New Roman" pitchFamily="18" charset="0"/>
                  </a:rPr>
                  <a:t> (1) ;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1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1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1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100" dirty="0">
                    <a:latin typeface="Times New Roman" pitchFamily="18" charset="0"/>
                    <a:cs typeface="Times New Roman" pitchFamily="18" charset="0"/>
                  </a:rPr>
                  <a:t>(2)</a:t>
                </a:r>
                <a:br>
                  <a:rPr lang="en-US" dirty="0">
                    <a:latin typeface="Times New Roman" pitchFamily="18" charset="0"/>
                    <a:cs typeface="Times New Roman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020762"/>
              </a:xfrm>
              <a:blipFill rotWithShape="1">
                <a:blip r:embed="rId2"/>
                <a:stretch>
                  <a:fillRect l="-2593" t="-31548" b="-5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Tiêu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2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:0&lt;</m:t>
                              </m:r>
                              <m: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&lt;+∞→ 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 dirty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 dirty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c</m:t>
                              </m:r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ù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ng</m:t>
                              </m:r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T</m:t>
                              </m:r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ho</m:t>
                              </m:r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ặ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c</m:t>
                              </m:r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c</m:t>
                              </m:r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ù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ng</m:t>
                              </m:r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FK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=0;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/>
                                  <a:cs typeface="Times New Roman" pitchFamily="18" charset="0"/>
                                </a:rPr>
                                <m:t>HT</m:t>
                              </m:r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HT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sz="2400" i="1" dirty="0">
                                  <a:latin typeface="Cambria Math"/>
                                  <a:cs typeface="Times New Roman" pitchFamily="18" charset="0"/>
                                </a:rPr>
                                <m:t>=+∞;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/>
                                  <a:cs typeface="Times New Roman" pitchFamily="18" charset="0"/>
                                </a:rPr>
                                <m:t>FK</m:t>
                              </m:r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FK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u="sng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Ghi </a:t>
                </a:r>
                <a:r>
                  <a:rPr lang="en-US" sz="2400" u="sng" dirty="0" err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2 VCB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cùng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bậc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(1) ;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(2)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cùng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hoặc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cùng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3"/>
                <a:stretch>
                  <a:fillRect l="-4514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5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HT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1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b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u="sng" dirty="0"/>
              </a:p>
              <a:p>
                <a:pPr marL="0" indent="0">
                  <a:buNone/>
                </a:pPr>
                <a:r>
                  <a:rPr lang="en-US" sz="2800" b="1" u="sng" dirty="0"/>
                  <a:t>b) </a:t>
                </a: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/C </a:t>
                </a:r>
                <a:r>
                  <a:rPr lang="en-US" sz="2800" b="1" u="sng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D’Alembert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cs typeface="Times New Roman" pitchFamily="18" charset="0"/>
                  </a:rPr>
                  <a:t> (1) </a:t>
                </a:r>
                <a:r>
                  <a:rPr lang="en-US" sz="2800" dirty="0" err="1">
                    <a:cs typeface="Times New Roman" pitchFamily="18" charset="0"/>
                  </a:rPr>
                  <a:t>là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:r>
                  <a:rPr lang="en-US" sz="2800" dirty="0" err="1">
                    <a:cs typeface="Times New Roman" pitchFamily="18" charset="0"/>
                  </a:rPr>
                  <a:t>chuỗi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:r>
                  <a:rPr lang="en-US" sz="2800" dirty="0" err="1">
                    <a:cs typeface="Times New Roman" pitchFamily="18" charset="0"/>
                  </a:rPr>
                  <a:t>số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:r>
                  <a:rPr lang="en-US" sz="2800" dirty="0" err="1">
                    <a:cs typeface="Times New Roman" pitchFamily="18" charset="0"/>
                  </a:rPr>
                  <a:t>dương</a:t>
                </a:r>
                <a:endParaRPr lang="en-US" sz="28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cs typeface="Times New Roman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cs typeface="Times New Roman" pitchFamily="18" charset="0"/>
                  </a:rPr>
                  <a:t>=D   ta </a:t>
                </a:r>
                <a:r>
                  <a:rPr lang="en-US" sz="2800" dirty="0" err="1">
                    <a:cs typeface="Times New Roman" pitchFamily="18" charset="0"/>
                  </a:rPr>
                  <a:t>có</a:t>
                </a:r>
                <a:r>
                  <a:rPr lang="en-US" sz="2800" dirty="0"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 dirty="0"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  <m:r>
                                <a:rPr lang="en-US" sz="2800" i="1" dirty="0">
                                  <a:latin typeface="Cambria Math"/>
                                  <a:cs typeface="Times New Roman" pitchFamily="18" charset="0"/>
                                </a:rPr>
                                <m:t>&lt;1→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 dirty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8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dirty="0"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  <m:r>
                                <a:rPr lang="en-US" sz="2800" i="1" dirty="0">
                                  <a:latin typeface="Cambria Math"/>
                                  <a:cs typeface="Times New Roman" pitchFamily="18" charset="0"/>
                                </a:rPr>
                                <m:t>&gt;1→</m:t>
                              </m:r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FK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dirty="0"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  <m:r>
                                <a:rPr lang="en-US" sz="2800" i="1" dirty="0"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  <m:r>
                                <a:rPr lang="en-US" sz="2800" i="0" dirty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/>
                                  <a:cs typeface="Times New Roman" pitchFamily="18" charset="0"/>
                                </a:rPr>
                                <m:t>ch</m:t>
                              </m:r>
                              <m:r>
                                <a:rPr lang="en-US" sz="2800" i="0" dirty="0">
                                  <a:latin typeface="Cambria Math"/>
                                  <a:cs typeface="Times New Roman" pitchFamily="18" charset="0"/>
                                </a:rPr>
                                <m:t>ư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a:rPr lang="en-US" sz="2800" i="0" dirty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/>
                                  <a:cs typeface="Times New Roman" pitchFamily="18" charset="0"/>
                                </a:rPr>
                                <m:t>KL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1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6EF1C573C154D9D781E8FED10D39D" ma:contentTypeVersion="0" ma:contentTypeDescription="Create a new document." ma:contentTypeScope="" ma:versionID="add97421a0901db83f6b708678ab6c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F67EBF-B8DD-4051-BBB5-DD4B6A93E9E8}"/>
</file>

<file path=customXml/itemProps2.xml><?xml version="1.0" encoding="utf-8"?>
<ds:datastoreItem xmlns:ds="http://schemas.openxmlformats.org/officeDocument/2006/customXml" ds:itemID="{B79C7533-601E-4BDA-B36B-819CD2FDE414}"/>
</file>

<file path=customXml/itemProps3.xml><?xml version="1.0" encoding="utf-8"?>
<ds:datastoreItem xmlns:ds="http://schemas.openxmlformats.org/officeDocument/2006/customXml" ds:itemID="{85B872BB-03CA-404C-99D0-1B691E62E6D3}"/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2389</Words>
  <Application>Microsoft Office PowerPoint</Application>
  <PresentationFormat>On-screen Show (4:3)</PresentationFormat>
  <Paragraphs>247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.VnTime</vt:lpstr>
      <vt:lpstr>Arial</vt:lpstr>
      <vt:lpstr>Calibri</vt:lpstr>
      <vt:lpstr>Cambria Math</vt:lpstr>
      <vt:lpstr>Times New Roman</vt:lpstr>
      <vt:lpstr>Office Theme</vt:lpstr>
      <vt:lpstr>NỘI DUNG GIẢI TÍCH 3</vt:lpstr>
      <vt:lpstr>Chương I. CHUỖI $1 Chuỗi số 1.Đại cương về chuỗi số 1.1 Các khái niệm</vt:lpstr>
      <vt:lpstr>VD 1.</vt:lpstr>
      <vt:lpstr>VD 2</vt:lpstr>
      <vt:lpstr>1.2 Điều kiện cần của chuỗi HT</vt:lpstr>
      <vt:lpstr>1.3 Tính chất của chuỗi HT</vt:lpstr>
      <vt:lpstr> 2.Chuỗi số dương 2.1 Đinh nghĩa </vt:lpstr>
      <vt:lpstr> a) TC so sánh (tiếp)   ∑_(n=1)^(+∞)▒u_n  (1) ;∑_(n=1)^(+∞)▒v_n (2) </vt:lpstr>
      <vt:lpstr> 2.2. Các tiêu chuẩn xét sự HT chuỗi số dương (tiếp </vt:lpstr>
      <vt:lpstr>Chứng minh tiêu chuẩn D’Alembert</vt:lpstr>
      <vt:lpstr> 2.2. Các tiêu chuẩn xét sự HT chuỗi số dương (tiếp) </vt:lpstr>
      <vt:lpstr> VD: ∑_(n=1)^(+∞)▒〖1/n^s      (s∈R).〗   </vt:lpstr>
      <vt:lpstr> VD về chuỗi</vt:lpstr>
      <vt:lpstr>VD về chuỗi (tiếp)</vt:lpstr>
      <vt:lpstr>VD về chuỗi (tiếp)</vt:lpstr>
      <vt:lpstr>VD về chuỗi (tiếp)</vt:lpstr>
      <vt:lpstr>3. Chuỗi có dấu bất kỳ 3.1 Chuỗi đan dấu</vt:lpstr>
      <vt:lpstr>Chứng minh tiêu chuẩn Leibnitz</vt:lpstr>
      <vt:lpstr>Các VD về chuỗi đan dấu</vt:lpstr>
      <vt:lpstr>3.2 Chuỗi HT tuyệt đối, bán HT</vt:lpstr>
      <vt:lpstr>Ghi chú: </vt:lpstr>
      <vt:lpstr>3.3 Một số TC của chuỗi HT tuyệt đối</vt:lpstr>
      <vt:lpstr>Một số Ví dụ</vt:lpstr>
      <vt:lpstr>Lời giải</vt:lpstr>
      <vt:lpstr>Bài 2.</vt:lpstr>
      <vt:lpstr>Lời giải(tiếp)</vt:lpstr>
      <vt:lpstr>Bài 4</vt:lpstr>
      <vt:lpstr>Lời giải(tiếp)</vt:lpstr>
      <vt:lpstr>Bài 6</vt:lpstr>
      <vt:lpstr>Lời giải(tiếp)</vt:lpstr>
      <vt:lpstr> VD (tiếp) Xét sự HT tuyệt đối và bán hội tụ các chuỗi số sau </vt:lpstr>
      <vt:lpstr> Bài 1.  ∑_(n=2)^(+∞)▒〖〖(-1)〗^n  n/(n^2+1)〗    (1) </vt:lpstr>
      <vt:lpstr>Bài 2.     ∑_(n=1)^(+∞)▒(〖(-1)〗^n lnn)/n     (2)</vt:lpstr>
      <vt:lpstr>Bài3.         ∑_(n=1)^(+∞)▒〖〖(-1)〗^n ((2n+100)/(3n+1))^n       〗(3)</vt:lpstr>
      <vt:lpstr> Bài 4  ∑24_(n=2)^(+∞)▒〖(〖(-1)〗^n n)/(√n+〖(-1)〗^n )     (4)〗 </vt:lpstr>
      <vt:lpstr>Bài 5  ∑24_(n=1)^(+∞)▒〖1/n sin nπ/2     (5)〗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TIÊU CHUẨN XÉT SỰ HT</dc:title>
  <dc:creator>Dell</dc:creator>
  <cp:lastModifiedBy>Nguyen Canh Nam</cp:lastModifiedBy>
  <cp:revision>184</cp:revision>
  <dcterms:created xsi:type="dcterms:W3CDTF">2020-03-11T04:48:36Z</dcterms:created>
  <dcterms:modified xsi:type="dcterms:W3CDTF">2021-03-01T13:33:26Z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0x0101005A86EF1C573C154D9D781E8FED10D39D</vt:lpwstr>
  </property>
</Properties>
</file>