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9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BB24-A58E-4E99-89AE-63D2F967BE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C31D-104B-4E8B-9F82-2549575E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043"/>
            <a:ext cx="9144000" cy="755373"/>
          </a:xfrm>
        </p:spPr>
        <p:txBody>
          <a:bodyPr>
            <a:normAutofit/>
          </a:bodyPr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Abel</a:t>
            </a:r>
            <a:r>
              <a:rPr lang="vi-VN" sz="2800" dirty="0"/>
              <a:t>(tiếp)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62609" y="1298714"/>
                <a:ext cx="11145078" cy="545989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b="1" u="sng" dirty="0">
                    <a:latin typeface="+mj-lt"/>
                  </a:rPr>
                  <a:t>Hệ quả</a:t>
                </a:r>
                <a:r>
                  <a:rPr lang="vi-VN" sz="2400" dirty="0">
                    <a:latin typeface="+mj-lt"/>
                  </a:rPr>
                  <a:t>. Nếu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400" i="1">
                            <a:latin typeface="Cambria Math"/>
                          </a:rPr>
                          <m:t>𝑛</m:t>
                        </m:r>
                        <m:r>
                          <a:rPr lang="vi-VN" sz="2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400" i="1">
                            <a:latin typeface="Cambria Math"/>
                          </a:rPr>
                          <m:t>+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400" dirty="0">
                    <a:latin typeface="+mj-lt"/>
                  </a:rPr>
                  <a:t> FK tại 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>
                    <a:latin typeface="+mj-lt"/>
                  </a:rPr>
                  <a:t> thì FK tại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vi-VN" sz="2400" dirty="0">
                    <a:latin typeface="+mj-lt"/>
                  </a:rPr>
                  <a:t> thỏa mãn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b="1" i="1" dirty="0">
                    <a:latin typeface="+mj-lt"/>
                  </a:rPr>
                  <a:t>CM</a:t>
                </a:r>
                <a:r>
                  <a:rPr lang="vi-VN" sz="2400" dirty="0">
                    <a:latin typeface="+mj-lt"/>
                  </a:rPr>
                  <a:t>: Nếu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400" i="1">
                            <a:latin typeface="Cambria Math"/>
                          </a:rPr>
                          <m:t>𝑛</m:t>
                        </m:r>
                        <m:r>
                          <a:rPr lang="vi-VN" sz="2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400" i="1">
                            <a:latin typeface="Cambria Math"/>
                          </a:rPr>
                          <m:t>+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400" dirty="0">
                    <a:latin typeface="+mj-lt"/>
                  </a:rPr>
                  <a:t> HT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 dirty="0">
                    <a:latin typeface="+mj-lt"/>
                  </a:rPr>
                  <a:t> với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400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Theo Đ</a:t>
                </a:r>
                <a:r>
                  <a:rPr lang="en-US" sz="2400" dirty="0" err="1">
                    <a:latin typeface="+mj-lt"/>
                  </a:rPr>
                  <a:t>ịnh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lý thì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400" i="1">
                            <a:latin typeface="Cambria Math"/>
                          </a:rPr>
                          <m:t>𝑛</m:t>
                        </m:r>
                        <m:r>
                          <a:rPr lang="vi-VN" sz="2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400" i="1">
                            <a:latin typeface="Cambria Math"/>
                          </a:rPr>
                          <m:t>+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400" dirty="0">
                    <a:latin typeface="+mj-lt"/>
                  </a:rPr>
                  <a:t> HT tuyệt đối tại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vi-VN" sz="2400" dirty="0">
                    <a:latin typeface="+mj-lt"/>
                  </a:rPr>
                  <a:t> thỏa mãn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→(1)</m:t>
                    </m:r>
                  </m:oMath>
                </a14:m>
                <a:r>
                  <a:rPr lang="vi-VN" sz="2400" dirty="0">
                    <a:latin typeface="+mj-lt"/>
                  </a:rPr>
                  <a:t> HT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vi-VN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vi-VN" sz="2400" dirty="0">
                    <a:latin typeface="+mj-lt"/>
                  </a:rPr>
                  <a:t> trái gt.</a:t>
                </a:r>
                <a:endParaRPr lang="en-US" sz="2400" dirty="0"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en-US" sz="2400" dirty="0" err="1">
                    <a:solidFill>
                      <a:srgbClr val="FF0000"/>
                    </a:solidFill>
                    <a:latin typeface="+mj-lt"/>
                  </a:rPr>
                  <a:t>Bán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+mj-lt"/>
                  </a:rPr>
                  <a:t>kính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HT</a:t>
                </a:r>
                <a:endParaRPr lang="vi-VN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vi-VN" sz="2400" dirty="0">
                    <a:latin typeface="+mj-lt"/>
                  </a:rPr>
                  <a:t>Ta có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vi-V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vi-VN" sz="24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24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vi-V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vi-V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vi-V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vi-VN" sz="2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𝐷</m:t>
                    </m:r>
                    <m:r>
                      <a:rPr lang="vi-VN" sz="2400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+mj-lt"/>
                  </a:rPr>
                  <a:t>Nếu</a:t>
                </a:r>
                <a:r>
                  <a:rPr lang="en-US" sz="24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HT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err="1">
                    <a:latin typeface="+mj-lt"/>
                    <a:ea typeface="Cambria Math" panose="02040503050406030204" pitchFamily="18" charset="0"/>
                  </a:rPr>
                  <a:t>Miền</a:t>
                </a:r>
                <a:r>
                  <a:rPr lang="en-US" sz="2400" b="0" dirty="0">
                    <a:latin typeface="+mj-lt"/>
                    <a:ea typeface="Cambria Math" panose="02040503050406030204" pitchFamily="18" charset="0"/>
                  </a:rPr>
                  <a:t> 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  <a:ea typeface="Cambria Math" panose="020405030504060302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+mj-lt"/>
                  </a:rPr>
                  <a:t>Nếu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+mj-lt"/>
                  </a:rPr>
                  <a:t>Nếu</a:t>
                </a:r>
                <a:r>
                  <a:rPr lang="en-US" sz="24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&lt;+∞→</m:t>
                    </m:r>
                    <m:d>
                      <m:dPr>
                        <m:begChr m:val="|"/>
                        <m:endChr m:val="|"/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i="1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𝜌</m:t>
                        </m:r>
                      </m:den>
                    </m:f>
                    <m:r>
                      <a:rPr lang="vi-VN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400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𝑅</m:t>
                    </m:r>
                    <m:r>
                      <a:rPr lang="vi-V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dirty="0">
                    <a:latin typeface="+mj-lt"/>
                  </a:rPr>
                  <a:t> gọi là bán kính HT </a:t>
                </a:r>
                <a:r>
                  <a:rPr lang="en-US" sz="2400" dirty="0" err="1">
                    <a:latin typeface="+mj-lt"/>
                  </a:rPr>
                  <a:t>và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gọi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là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khoảng</a:t>
                </a:r>
                <a:r>
                  <a:rPr lang="en-US" sz="2400" dirty="0">
                    <a:latin typeface="+mj-lt"/>
                  </a:rPr>
                  <a:t> HT.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vi-V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240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vi-VN" sz="2400" i="1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vi-VN" sz="240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>
                            <a:latin typeface="Cambria Math"/>
                            <a:ea typeface="Cambria Math"/>
                          </a:rPr>
                          <m:t>ho</m:t>
                        </m:r>
                        <m:r>
                          <m:rPr>
                            <m:nor/>
                          </m:rPr>
                          <a:rPr lang="vi-VN" sz="2400">
                            <a:latin typeface="Cambria Math"/>
                            <a:ea typeface="Cambria Math"/>
                          </a:rPr>
                          <m:t>ặ</m:t>
                        </m:r>
                        <m:r>
                          <m:rPr>
                            <m:nor/>
                          </m:rPr>
                          <a:rPr lang="vi-VN" sz="2400">
                            <a:latin typeface="Cambria Math"/>
                            <a:ea typeface="Cambria Math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vi-VN" sz="240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400" dirty="0"/>
                          <m:t> 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240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vi-VN" sz="2400" i="1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rad>
                              <m:ra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g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4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vi-VN" sz="2400" dirty="0">
                  <a:latin typeface="+mj-lt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2609" y="1298714"/>
                <a:ext cx="11145078" cy="5459896"/>
              </a:xfrm>
              <a:blipFill>
                <a:blip r:embed="rId2"/>
                <a:stretch>
                  <a:fillRect l="-875" t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0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0677"/>
                <a:ext cx="10515600" cy="574431"/>
              </a:xfrm>
            </p:spPr>
            <p:txBody>
              <a:bodyPr/>
              <a:lstStyle/>
              <a:p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1.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𝑙𝑛𝑛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0677"/>
                <a:ext cx="10515600" cy="574431"/>
              </a:xfrm>
              <a:blipFill>
                <a:blip r:embed="rId2"/>
                <a:stretch>
                  <a:fillRect l="-1217" t="-957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015" y="750277"/>
                <a:ext cx="11816861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ln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ln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&lt;1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 . 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𝑙𝑛𝑛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FK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vì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𝑙𝑛𝑛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=∞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=−1→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𝑙𝑛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   FK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như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HT: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-1&lt;x&lt;1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750277"/>
                <a:ext cx="11816861" cy="594360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9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2.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A2ADA0-9E5F-40E7-AB25-123037B9F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4" y="1825624"/>
                <a:ext cx="11529392" cy="47607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𝑙𝑛𝑥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x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den>
                        </m:f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lim>
                    </m:limLow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𝑛𝑙𝑛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+1) 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+1)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ln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&lt;1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.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𝑙𝑛𝑛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    Mà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FK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FK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=−1→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Chuỗi</a:t>
                </a:r>
                <a:r>
                  <a:rPr lang="en-US" dirty="0"/>
                  <a:t>  </a:t>
                </a:r>
                <a:r>
                  <a:rPr lang="en-US" dirty="0" err="1"/>
                  <a:t>đan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giảm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nên</a:t>
                </a:r>
                <a:r>
                  <a:rPr lang="en-US" dirty="0"/>
                  <a:t> HT </a:t>
                </a: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:r>
                  <a:rPr lang="en-US" dirty="0" err="1"/>
                  <a:t>miền</a:t>
                </a:r>
                <a:r>
                  <a:rPr lang="en-US" dirty="0"/>
                  <a:t> HT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[−1,1)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A2ADA0-9E5F-40E7-AB25-123037B9F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4" y="1825624"/>
                <a:ext cx="11529392" cy="4760705"/>
              </a:xfrm>
              <a:blipFill>
                <a:blip r:embed="rId3"/>
                <a:stretch>
                  <a:fillRect l="-1057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6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2737" y="164123"/>
                <a:ext cx="11676185" cy="803286"/>
              </a:xfrm>
            </p:spPr>
            <p:txBody>
              <a:bodyPr>
                <a:noAutofit/>
              </a:bodyPr>
              <a:lstStyle/>
              <a:p>
                <a:b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3.</a:t>
                </a:r>
                <a:r>
                  <a:rPr lang="en-US" sz="140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2737" y="164123"/>
                <a:ext cx="11676185" cy="803286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738" y="1298713"/>
                <a:ext cx="11582400" cy="5418610"/>
              </a:xfrm>
              <a:ln>
                <a:solidFill>
                  <a:schemeClr val="tx1"/>
                </a:solidFill>
                <a:prstDash val="sysDot"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ad>
                      <m:ra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rad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  <m:lim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HT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∞,+∞)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738" y="1298713"/>
                <a:ext cx="11582400" cy="5418610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03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66990" y="371060"/>
                <a:ext cx="10515600" cy="116619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4.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6990" y="371060"/>
                <a:ext cx="10515600" cy="116619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152" y="2080591"/>
                <a:ext cx="11990231" cy="45133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  <a:cs typeface="Times New Roman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2.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&lt;1  .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Khoảng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 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.  Ta </a:t>
                </a:r>
                <a:r>
                  <a:rPr lang="en-US" sz="2400" dirty="0" err="1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có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 HT </a:t>
                </a:r>
                <a:r>
                  <a:rPr lang="en-US" sz="2400" dirty="0" err="1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còn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 FK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nên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HT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+1 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 FK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Vậy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miền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/>
                    <a:cs typeface="Times New Roman" pitchFamily="18" charset="0"/>
                  </a:rPr>
                  <a:t> HT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52" y="2080591"/>
                <a:ext cx="11990231" cy="4513392"/>
              </a:xfrm>
              <a:blipFill>
                <a:blip r:embed="rId3"/>
                <a:stretch>
                  <a:fillRect l="-813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2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51692" y="265043"/>
                <a:ext cx="11002108" cy="1219200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5 .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1692" y="265043"/>
                <a:ext cx="11002108" cy="121920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31C4CC3-3712-4505-B2A8-DB2A45D87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1" y="1825625"/>
                <a:ext cx="1157526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31C4CC3-3712-4505-B2A8-DB2A45D87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1" y="1825625"/>
                <a:ext cx="11575265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74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89084" y="397565"/>
                <a:ext cx="11013831" cy="103367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6 .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9084" y="397565"/>
                <a:ext cx="11013831" cy="103367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783" y="1921565"/>
                <a:ext cx="11791447" cy="46724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ambria Math"/>
                  </a:rPr>
                  <a:t>Với</a:t>
                </a:r>
                <a:r>
                  <a:rPr lang="en-US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83" y="1921565"/>
                <a:ext cx="11791447" cy="4672418"/>
              </a:xfr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11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48EAFA-F39D-408C-A115-9D496C847E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4995" y="391629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 </a:t>
                </a:r>
                <a:r>
                  <a:rPr lang="en-US" sz="36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36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36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7</a:t>
                </a:r>
                <a:r>
                  <a:rPr lang="en-US" sz="4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.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48EAFA-F39D-408C-A115-9D496C847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4995" y="391629"/>
                <a:ext cx="10515600" cy="1325563"/>
              </a:xfrm>
              <a:blipFill>
                <a:blip r:embed="rId2"/>
                <a:stretch>
                  <a:fillRect l="-1449" t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8C863-2363-48A8-AEBA-227DBED47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791" y="1417983"/>
                <a:ext cx="11102009" cy="47589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3.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8C863-2363-48A8-AEBA-227DBED47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791" y="1417983"/>
                <a:ext cx="11102009" cy="4758980"/>
              </a:xfrm>
              <a:blipFill>
                <a:blip r:embed="rId3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54AE95-25ED-4CD2-BB49-C8896C4041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8 .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54AE95-25ED-4CD2-BB49-C8896C404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1F917-F651-48B0-9C51-646ECB947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539" y="1825625"/>
                <a:ext cx="1171492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!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1F917-F651-48B0-9C51-646ECB947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539" y="1825625"/>
                <a:ext cx="11714922" cy="4351338"/>
              </a:xfrm>
              <a:blipFill>
                <a:blip r:embed="rId3"/>
                <a:stretch>
                  <a:fillRect l="-1041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2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341447-9816-4A85-8BC7-DAE3497DE7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468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9  .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341447-9816-4A85-8BC7-DAE3497DE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46840"/>
              </a:xfrm>
              <a:blipFill>
                <a:blip r:embed="rId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D2F53-355F-4F8C-8699-DEA1B61A0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51" y="1550505"/>
                <a:ext cx="11635409" cy="5049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−1+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 với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&lt;1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D2F53-355F-4F8C-8699-DEA1B61A0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1" y="1550505"/>
                <a:ext cx="11635409" cy="5049078"/>
              </a:xfrm>
              <a:blipFill>
                <a:blip r:embed="rId3"/>
                <a:stretch>
                  <a:fillRect l="-367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5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4269A-73C5-4E26-89C7-B66426F989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9271"/>
                <a:ext cx="10515600" cy="108667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10.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Khai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Taylor </a:t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lân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3200" dirty="0" err="1"/>
                  <a:t>ận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4269A-73C5-4E26-89C7-B66426F98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9271"/>
                <a:ext cx="10515600" cy="1086678"/>
              </a:xfrm>
              <a:blipFill>
                <a:blip r:embed="rId2"/>
                <a:stretch>
                  <a:fillRect t="-7303" b="-1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F98FC-7B18-42AC-BB49-4987E636B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8470"/>
                <a:ext cx="10515600" cy="48384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F98FC-7B18-42AC-BB49-4987E636B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8470"/>
                <a:ext cx="10515600" cy="48384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F77B-9975-4744-B32E-33CFBE57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A3877-5636-47BE-8908-34D1F2706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252"/>
                <a:ext cx="10515600" cy="4639711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Giả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lũy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thừa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bán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kinh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/>
                <a:r>
                  <a:rPr lang="en-US" u="sng" dirty="0">
                    <a:latin typeface="Times New Roman" pitchFamily="18" charset="0"/>
                    <a:cs typeface="Times New Roman" pitchFamily="18" charset="0"/>
                  </a:rPr>
                  <a:t>TC1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lũy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thừa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HT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:−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l"/>
                <a:r>
                  <a:rPr lang="en-US" u="sng" dirty="0">
                    <a:latin typeface="Times New Roman" pitchFamily="18" charset="0"/>
                    <a:cs typeface="Times New Roman" pitchFamily="18" charset="0"/>
                  </a:rPr>
                  <a:t>TC2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u="sng" dirty="0">
                    <a:latin typeface="Times New Roman" pitchFamily="18" charset="0"/>
                    <a:cs typeface="Times New Roman" pitchFamily="18" charset="0"/>
                  </a:rPr>
                  <a:t>TC3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nằm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thì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u="sng" dirty="0">
                    <a:latin typeface="Times New Roman" pitchFamily="18" charset="0"/>
                    <a:cs typeface="Times New Roman" pitchFamily="18" charset="0"/>
                  </a:rPr>
                  <a:t>TC4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 dirty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A3877-5636-47BE-8908-34D1F2706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252"/>
                <a:ext cx="10515600" cy="4639711"/>
              </a:xfrm>
              <a:blipFill>
                <a:blip r:embed="rId2"/>
                <a:stretch>
                  <a:fillRect l="-1217" t="-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88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3FF3E-1EF5-40CF-8C44-53A010D602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b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11.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Taylor </a:t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/>
                  <a:t>  </a:t>
                </a:r>
                <a:r>
                  <a:rPr lang="en-US" sz="3200" dirty="0" err="1"/>
                  <a:t>lân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cận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3FF3E-1EF5-40CF-8C44-53A010D60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687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AD4D7-8C3E-44C8-B455-7465303B9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530" y="1825624"/>
                <a:ext cx="11714922" cy="47607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−4)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−4)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AD4D7-8C3E-44C8-B455-7465303B9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30" y="1825624"/>
                <a:ext cx="11714922" cy="4760705"/>
              </a:xfrm>
              <a:blipFill>
                <a:blip r:embed="rId3"/>
                <a:stretch>
                  <a:fillRect l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D96B8C-E9ED-4338-B9F5-6C647024A1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Lời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giải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bài</a:t>
                </a:r>
                <a:r>
                  <a:rPr lang="en-US" sz="3200" dirty="0">
                    <a:solidFill>
                      <a:srgbClr val="0070C0"/>
                    </a:solidFill>
                  </a:rPr>
                  <a:t> 12.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Tìm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bán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kính</a:t>
                </a:r>
                <a:r>
                  <a:rPr lang="en-US" sz="3200" dirty="0"/>
                  <a:t> HT </a:t>
                </a:r>
                <a:r>
                  <a:rPr lang="en-US" sz="3200" dirty="0" err="1"/>
                  <a:t>và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tính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tổng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D96B8C-E9ED-4338-B9F5-6C647024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CF7BD-43D3-487A-90FA-D1A7DC918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817" y="1825624"/>
                <a:ext cx="11383618" cy="4853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Đặt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đây</a:t>
                </a:r>
                <a:r>
                  <a:rPr lang="en-US" dirty="0"/>
                  <a:t>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S(0)=0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CF7BD-43D3-487A-90FA-D1A7DC918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817" y="1825624"/>
                <a:ext cx="11383618" cy="4853471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9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74C3E1-C09C-436E-B9B6-F40AEE5FE8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1548" y="365125"/>
                <a:ext cx="11569148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err="1">
                    <a:solidFill>
                      <a:srgbClr val="0070C0"/>
                    </a:solidFill>
                  </a:rPr>
                  <a:t>Lời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giải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bài</a:t>
                </a:r>
                <a:r>
                  <a:rPr lang="en-US" sz="3200" dirty="0">
                    <a:solidFill>
                      <a:srgbClr val="0070C0"/>
                    </a:solidFill>
                  </a:rPr>
                  <a:t> 13.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Tìm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bán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kính</a:t>
                </a:r>
                <a:r>
                  <a:rPr lang="en-US" sz="3200" dirty="0"/>
                  <a:t> HT </a:t>
                </a:r>
                <a:r>
                  <a:rPr lang="en-US" sz="3200" dirty="0" err="1"/>
                  <a:t>và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tính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tổng</a:t>
                </a:r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74C3E1-C09C-436E-B9B6-F40AEE5FE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1548" y="365125"/>
                <a:ext cx="11569148" cy="1325563"/>
              </a:xfrm>
              <a:blipFill>
                <a:blip r:embed="rId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0D7A4-6F1F-4103-9EAC-D01FB7FAB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48" y="1825625"/>
                <a:ext cx="11767930" cy="47739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Vậy</a:t>
                </a:r>
                <a:r>
                  <a:rPr lang="en-US" dirty="0"/>
                  <a:t>  R=1</a:t>
                </a:r>
              </a:p>
              <a:p>
                <a:pPr marL="0" indent="0">
                  <a:buNone/>
                </a:pPr>
                <a:r>
                  <a:rPr lang="en-US" dirty="0" err="1"/>
                  <a:t>Đặt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/>
                  <a:t>   -1&lt;x&lt;1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0D7A4-6F1F-4103-9EAC-D01FB7FAB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48" y="1825625"/>
                <a:ext cx="11767930" cy="4773958"/>
              </a:xfrm>
              <a:blipFill>
                <a:blip r:embed="rId3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48"/>
                <a:ext cx="10515600" cy="519018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VD: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(1)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&lt;1</m:t>
                            </m:r>
                          </m:e>
                        </m:func>
                      </m:e>
                    </m:func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=−1→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Leibnitz.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FK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Miền HT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−1,</m:t>
                        </m:r>
                        <m:d>
                          <m:dPr>
                            <m:beg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𝑑𝑥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𝑙𝑛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=0</m:t>
                    </m:r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ln</m:t>
                    </m:r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2.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48"/>
                <a:ext cx="10515600" cy="5190187"/>
              </a:xfrm>
              <a:blipFill>
                <a:blip r:embed="rId2"/>
                <a:stretch>
                  <a:fillRect l="-928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$4.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Taylor,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Maclaurent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738" y="1535723"/>
                <a:ext cx="11840309" cy="51112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1.1. ĐN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khi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đó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+⋯=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lân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HT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ì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 </a:t>
                </a:r>
                <a:r>
                  <a:rPr lang="en-US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lân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+1)!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i="1" dirty="0">
                  <a:latin typeface="Cambria Math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+1)!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738" y="1535723"/>
                <a:ext cx="11840309" cy="5111262"/>
              </a:xfrm>
              <a:blipFill>
                <a:blip r:embed="rId2"/>
                <a:stretch>
                  <a:fillRect l="-669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5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75027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1.2 </a:t>
            </a:r>
            <a:r>
              <a:rPr lang="en-US" sz="2800" dirty="0" err="1">
                <a:solidFill>
                  <a:srgbClr val="00B0F0"/>
                </a:solidFill>
              </a:rPr>
              <a:t>Điều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kiện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khai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triển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được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thành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chuỗi</a:t>
            </a:r>
            <a:r>
              <a:rPr lang="en-US" sz="2800" dirty="0">
                <a:solidFill>
                  <a:srgbClr val="00B0F0"/>
                </a:solidFill>
              </a:rPr>
              <a:t> Taylor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1" y="1031632"/>
                <a:ext cx="11699630" cy="56153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u="sng" dirty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2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200" b="1" u="sng" dirty="0"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Giả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vô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hạn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lân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cận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Taylor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lân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cận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u="sng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2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200" b="1" u="sng" dirty="0">
                    <a:latin typeface="Times New Roman" pitchFamily="18" charset="0"/>
                    <a:cs typeface="Times New Roman" pitchFamily="18" charset="0"/>
                  </a:rPr>
                  <a:t> 2.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lân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cận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hàm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vô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hạn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,  ∀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Taylor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Taylor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+⋯=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3.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cơ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bản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lũy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thừa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3.1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  <a:cs typeface="Times New Roman" pitchFamily="18" charset="0"/>
                      </a:rPr>
                      <m:t>t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sup>
                    </m:sSup>
                    <m:r>
                      <a:rPr lang="en-US" sz="2200" b="0" i="1" dirty="0" smtClean="0"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∈(−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)∀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≥0.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Vậy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(−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mà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nên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=1    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1!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2!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+⋯+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!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+⋯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031632"/>
                <a:ext cx="11699630" cy="5615354"/>
              </a:xfrm>
              <a:blipFill>
                <a:blip r:embed="rId2"/>
                <a:stretch>
                  <a:fillRect l="-677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1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89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9908"/>
                <a:ext cx="10515600" cy="56622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900" b="1" dirty="0">
                    <a:latin typeface="Times New Roman" pitchFamily="18" charset="0"/>
                    <a:cs typeface="Times New Roman" pitchFamily="18" charset="0"/>
                  </a:rPr>
                  <a:t>3.2 </a:t>
                </a:r>
                <a:r>
                  <a:rPr lang="en-US" sz="2900" b="1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9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900" b="1" i="1" smtClean="0">
                        <a:latin typeface="Cambria Math"/>
                      </a:rPr>
                      <m:t>=</m:t>
                    </m:r>
                    <m:r>
                      <a:rPr lang="en-US" sz="2900" b="1" i="1" smtClean="0">
                        <a:latin typeface="Cambria Math"/>
                      </a:rPr>
                      <m:t>𝒔𝒊𝒏𝒙</m:t>
                    </m:r>
                    <m:r>
                      <a:rPr lang="en-US" sz="2900" b="1" i="0" smtClean="0">
                        <a:latin typeface="Cambria Math"/>
                      </a:rPr>
                      <m:t>;      </m:t>
                    </m:r>
                    <m:sSup>
                      <m:sSup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r>
                      <a:rPr lang="en-US" sz="2900" b="0" i="1" smtClean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900" b="0" i="1" smtClean="0">
                            <a:latin typeface="Cambria Math"/>
                          </a:rPr>
                          <m:t>+</m:t>
                        </m:r>
                        <m:r>
                          <a:rPr lang="en-US" sz="2900" b="0" i="1" smtClean="0">
                            <a:latin typeface="Cambria Math"/>
                          </a:rPr>
                          <m:t>𝑛</m:t>
                        </m:r>
                        <m:f>
                          <m:f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9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9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900" b="0" i="1" smtClean="0">
                        <a:latin typeface="Cambria Math"/>
                        <a:ea typeface="Cambria Math"/>
                      </a:rPr>
                      <m:t>≤1   ∀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≥0;  ∀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𝑓</m:t>
                    </m:r>
                    <m:r>
                      <a:rPr lang="en-US" sz="2900" b="0" i="1" smtClean="0">
                        <a:latin typeface="Cambria Math"/>
                      </a:rPr>
                      <m:t>(</m:t>
                    </m:r>
                    <m:r>
                      <a:rPr lang="en-US" sz="2900" b="0" i="1" smtClean="0">
                        <a:latin typeface="Cambria Math"/>
                      </a:rPr>
                      <m:t>𝑥</m:t>
                    </m:r>
                    <m:r>
                      <a:rPr lang="en-US" sz="2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R.</a:t>
                </a:r>
              </a:p>
              <a:p>
                <a:pPr marL="0" indent="0">
                  <a:buNone/>
                </a:pPr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r>
                      <a:rPr lang="en-US" sz="2900" b="0" i="1" smtClean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9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0        </m:t>
                            </m:r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sz="2900" b="0" i="0" smtClean="0">
                                <a:latin typeface="Cambria Math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/>
                              </a:rPr>
                              <m:t>u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=2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1  </m:t>
                            </m:r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sz="2900" b="0" i="0" smtClean="0">
                                <a:latin typeface="Cambria Math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/>
                              </a:rPr>
                              <m:t>u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=4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+1</m:t>
                            </m:r>
                          </m:e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−1 </m:t>
                            </m:r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sz="2900" b="0" i="0" smtClean="0">
                                <a:latin typeface="Cambria Math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/>
                              </a:rPr>
                              <m:t>u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=4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𝑠𝑖𝑛𝑥</m:t>
                    </m:r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r>
                      <a:rPr lang="en-US" sz="2900" b="0" i="1" smtClean="0">
                        <a:latin typeface="Cambria Math"/>
                      </a:rPr>
                      <m:t>𝑥</m:t>
                    </m:r>
                    <m:r>
                      <a:rPr lang="en-US" sz="29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900" b="0" i="1" smtClean="0">
                            <a:latin typeface="Cambria Math"/>
                          </a:rPr>
                          <m:t>3!</m:t>
                        </m:r>
                      </m:den>
                    </m:f>
                    <m:r>
                      <a:rPr lang="en-US" sz="29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900" b="0" i="1" smtClean="0">
                            <a:latin typeface="Cambria Math"/>
                          </a:rPr>
                          <m:t>5!</m:t>
                        </m:r>
                      </m:den>
                    </m:f>
                    <m:r>
                      <a:rPr lang="en-US" sz="29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2900" b="0" i="1" smtClean="0">
                            <a:latin typeface="Cambria Math"/>
                          </a:rPr>
                          <m:t>7!</m:t>
                        </m:r>
                      </m:den>
                    </m:f>
                    <m:r>
                      <a:rPr lang="en-US" sz="2900" b="0" i="1" smtClean="0">
                        <a:latin typeface="Cambria Math"/>
                      </a:rPr>
                      <m:t>+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/>
                          </a:rPr>
                          <m:t>(−1)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9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900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900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9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9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900" b="0" i="1" dirty="0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900" b="1" dirty="0">
                    <a:latin typeface="Times New Roman" pitchFamily="18" charset="0"/>
                    <a:cs typeface="Times New Roman" pitchFamily="18" charset="0"/>
                  </a:rPr>
                  <a:t>3.3 </a:t>
                </a:r>
                <a:r>
                  <a:rPr lang="en-US" sz="2900" b="1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9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900" b="1" i="1">
                        <a:latin typeface="Cambria Math"/>
                      </a:rPr>
                      <m:t>=</m:t>
                    </m:r>
                    <m:r>
                      <a:rPr lang="en-US" sz="2900" b="1" i="1" smtClean="0">
                        <a:latin typeface="Cambria Math"/>
                      </a:rPr>
                      <m:t>𝒄𝒐𝒔</m:t>
                    </m:r>
                    <m:r>
                      <a:rPr lang="en-US" sz="2900" b="1" i="1">
                        <a:latin typeface="Cambria Math"/>
                      </a:rPr>
                      <m:t>𝒙</m:t>
                    </m:r>
                    <m:r>
                      <a:rPr lang="en-US" sz="2900" b="0" i="0" smtClean="0">
                        <a:latin typeface="Cambria Math"/>
                      </a:rPr>
                      <m:t>;           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900" i="1">
                        <a:latin typeface="Cambria Math"/>
                      </a:rPr>
                      <m:t>=</m:t>
                    </m:r>
                    <m:r>
                      <a:rPr lang="en-US" sz="2900" b="0" i="1" smtClean="0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r>
                          <a:rPr lang="en-US" sz="2900" i="1">
                            <a:latin typeface="Cambria Math"/>
                          </a:rPr>
                          <m:t>𝑛</m:t>
                        </m:r>
                        <m:f>
                          <m:f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900" i="1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900" i="1">
                        <a:latin typeface="Cambria Math"/>
                        <a:ea typeface="Cambria Math"/>
                      </a:rPr>
                      <m:t>≤1   ∀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0;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 ∀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𝑓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/>
                      </a:rPr>
                      <m:t>𝑥</m:t>
                    </m:r>
                    <m:r>
                      <a:rPr lang="en-US" sz="29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R</a:t>
                </a:r>
              </a:p>
              <a:p>
                <a:pPr marL="0" indent="0">
                  <a:buNone/>
                </a:pPr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900" i="1">
                        <a:latin typeface="Cambria Math"/>
                      </a:rPr>
                      <m:t>=</m:t>
                    </m:r>
                    <m:r>
                      <a:rPr lang="en-US" sz="2900" b="0" i="1" smtClean="0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9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n</m:t>
                            </m:r>
                            <m:r>
                              <a:rPr lang="en-US" sz="2900">
                                <a:latin typeface="Cambria Math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=2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−1</m:t>
                            </m:r>
                          </m:e>
                          <m:e>
                            <m:r>
                              <a:rPr lang="en-US" sz="2900" i="1">
                                <a:latin typeface="Cambria Math"/>
                              </a:rPr>
                              <m:t>1 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n</m:t>
                            </m:r>
                            <m:r>
                              <a:rPr lang="en-US" sz="2900">
                                <a:latin typeface="Cambria Math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u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=4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sz="2900" i="1">
                                <a:latin typeface="Cambria Math"/>
                              </a:rPr>
                              <m:t>−1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n</m:t>
                            </m:r>
                            <m:r>
                              <a:rPr lang="en-US" sz="2900">
                                <a:latin typeface="Cambria Math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u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=4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900" b="0" i="1" smtClean="0">
                                <a:latin typeface="Cambria Math"/>
                              </a:rPr>
                              <m:t>+2</m:t>
                            </m:r>
                          </m:e>
                        </m:eqArr>
                      </m:e>
                    </m:d>
                  </m:oMath>
                </a14:m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 err="1">
                    <a:latin typeface="Times New Roman" pitchFamily="18" charset="0"/>
                    <a:cs typeface="Times New Roman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𝑥</m:t>
                    </m:r>
                    <m:r>
                      <a:rPr lang="en-US" sz="29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900" b="0" i="1" smtClean="0">
                            <a:latin typeface="Cambria Math"/>
                          </a:rPr>
                          <m:t>2</m:t>
                        </m:r>
                        <m:r>
                          <a:rPr lang="en-US" sz="29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9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900" b="0" i="1" smtClean="0">
                            <a:latin typeface="Cambria Math"/>
                          </a:rPr>
                          <m:t>4</m:t>
                        </m:r>
                        <m:r>
                          <a:rPr lang="en-US" sz="29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9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900" b="0" i="1" smtClean="0">
                            <a:latin typeface="Cambria Math"/>
                          </a:rPr>
                          <m:t>6</m:t>
                        </m:r>
                        <m:r>
                          <a:rPr lang="en-US" sz="29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900" i="1">
                        <a:latin typeface="Cambria Math"/>
                      </a:rPr>
                      <m:t>+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/>
                          </a:rPr>
                          <m:t>(−1)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900" i="1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/>
                        <a:ea typeface="Cambria Math"/>
                      </a:rPr>
                      <m:t>⋯=</m:t>
                    </m:r>
                    <m:nary>
                      <m:naryPr>
                        <m:chr m:val="∑"/>
                        <m:ctrlPr>
                          <a:rPr lang="en-US" sz="29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00" i="1" dirty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900" i="1" dirty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9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900" i="1" dirty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9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900" i="1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sz="2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9908"/>
                <a:ext cx="10515600" cy="5662246"/>
              </a:xfrm>
              <a:blipFill>
                <a:blip r:embed="rId2"/>
                <a:stretch>
                  <a:fillRect l="-638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124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123" y="785446"/>
                <a:ext cx="11746523" cy="5826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3.4 </a:t>
                </a:r>
                <a:r>
                  <a:rPr lang="en-US" sz="2200" b="1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b="1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b="1" i="0" smtClean="0">
                            <a:latin typeface="Cambria Math"/>
                          </a:rPr>
                          <m:t>𝐥𝐧</m:t>
                        </m:r>
                      </m:fName>
                      <m:e>
                        <m:d>
                          <m:d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2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"(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)=−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;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b="0" i="1" dirty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/>
                              </a:rPr>
                              <m:t>(1+</m:t>
                            </m:r>
                            <m:r>
                              <a:rPr lang="en-US" sz="2200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đk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Đinh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2.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1−(−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+⋯=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  <a:cs typeface="Times New Roman" pitchFamily="18" charset="0"/>
                      </a:rPr>
                      <m:t>−1&lt;</m:t>
                    </m:r>
                    <m:r>
                      <a:rPr lang="en-US" sz="22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/>
                        <a:cs typeface="Times New Roman" pitchFamily="18" charset="0"/>
                      </a:rPr>
                      <m:t>&lt;1</m:t>
                    </m:r>
                  </m:oMath>
                </a14:m>
                <a:endParaRPr lang="en-US" sz="2200" b="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)=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1+</m:t>
                            </m:r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  <m:nary>
                              <m:naryPr>
                                <m:limLoc m:val="undOvr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𝑑𝑡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+∞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−1)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+1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−1&lt;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&lt;1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/>
                            <a:cs typeface="Times New Roman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1+</m:t>
                            </m:r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⋯+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⋯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−1&lt;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&lt;1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3.5 </a:t>
                </a:r>
                <a:r>
                  <a:rPr lang="en-US" sz="2200" b="1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b="1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  <a:cs typeface="Times New Roman" pitchFamily="18" charset="0"/>
                      </a:rPr>
                      <m:t>𝒇</m:t>
                    </m:r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  <a:cs typeface="Times New Roman" pitchFamily="18" charset="0"/>
                      </a:rPr>
                      <m:t>𝒂𝒓𝒄𝒕𝒂𝒏𝒙</m:t>
                    </m:r>
                  </m:oMath>
                </a14:m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⋯+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+⋯=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−1&lt;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&lt;1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𝑎𝑟𝑐𝑡𝑎𝑛𝑥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⋯+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+⋯=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với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−1&lt;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&lt;1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123" y="785446"/>
                <a:ext cx="11746523" cy="5826369"/>
              </a:xfrm>
              <a:blipFill>
                <a:blip r:embed="rId2"/>
                <a:stretch>
                  <a:fillRect l="-675"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07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462" y="1063624"/>
                <a:ext cx="11605845" cy="5583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3.6 </a:t>
                </a:r>
                <a:r>
                  <a:rPr lang="en-US" sz="2000" b="1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𝜶</m:t>
                        </m:r>
                      </m:sup>
                    </m:sSup>
                    <m:r>
                      <a:rPr lang="en-US" sz="2000" b="1" i="0" smtClean="0"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(1+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1+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,⋯</m:t>
                    </m:r>
                  </m:oMath>
                </a14:m>
                <a:endParaRPr lang="en-US" sz="20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…(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+1)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(1+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Maclaurent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củ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Times New Roman" pitchFamily="18" charset="0"/>
                    <a:cs typeface="Times New Roman" pitchFamily="18" charset="0"/>
                  </a:rPr>
                  <a:t>HT </a:t>
                </a:r>
                <a:r>
                  <a:rPr lang="en-US" sz="2000" b="0" dirty="0" err="1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0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(1+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+…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v</m:t>
                      </m:r>
                      <m:r>
                        <a:rPr lang="en-US" sz="2000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i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−1&lt;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en-US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lũy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thừa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+5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8−[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+5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+5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+5)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&lt;1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−13&lt;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&lt;3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462" y="1063624"/>
                <a:ext cx="11605845" cy="5583361"/>
              </a:xfrm>
              <a:blipFill>
                <a:blip r:embed="rId2"/>
                <a:stretch>
                  <a:fillRect l="-788" t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0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53" y="117231"/>
            <a:ext cx="10515600" cy="855784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VD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231" y="1055077"/>
                <a:ext cx="11816861" cy="57091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I.   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miền</a:t>
                </a:r>
                <a:r>
                  <a:rPr lang="en-US" dirty="0"/>
                  <a:t> HT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lũy</a:t>
                </a:r>
                <a:r>
                  <a:rPr lang="en-US" dirty="0"/>
                  <a:t> </a:t>
                </a:r>
                <a:r>
                  <a:rPr lang="en-US" dirty="0" err="1"/>
                  <a:t>thừa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𝑙𝑛𝑛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           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       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II. </a:t>
                </a:r>
                <a:r>
                  <a:rPr lang="en-US" dirty="0" err="1"/>
                  <a:t>Khai</a:t>
                </a:r>
                <a:r>
                  <a:rPr lang="en-US" dirty="0"/>
                  <a:t> </a:t>
                </a:r>
                <a:r>
                  <a:rPr lang="en-US" dirty="0" err="1"/>
                  <a:t>triển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Maclaurent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    6)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dirty="0"/>
                  <a:t>               7)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8)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9)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III. </a:t>
                </a:r>
                <a:r>
                  <a:rPr lang="en-US" dirty="0" err="1"/>
                  <a:t>Khai</a:t>
                </a:r>
                <a:r>
                  <a:rPr lang="en-US" dirty="0"/>
                  <a:t> </a:t>
                </a:r>
                <a:r>
                  <a:rPr lang="en-US" dirty="0" err="1"/>
                  <a:t>triển</a:t>
                </a:r>
                <a:r>
                  <a:rPr lang="en-US" dirty="0"/>
                  <a:t> Taylor </a:t>
                </a:r>
                <a:r>
                  <a:rPr lang="en-US" dirty="0" err="1"/>
                  <a:t>của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10)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lân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cận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   11)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lân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IV.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bán</a:t>
                </a:r>
                <a:r>
                  <a:rPr lang="en-US" dirty="0"/>
                  <a:t> </a:t>
                </a:r>
                <a:r>
                  <a:rPr lang="en-US" dirty="0" err="1"/>
                  <a:t>kính</a:t>
                </a:r>
                <a:r>
                  <a:rPr lang="en-US" dirty="0"/>
                  <a:t> HT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      13)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231" y="1055077"/>
                <a:ext cx="11816861" cy="5709137"/>
              </a:xfrm>
              <a:blipFill>
                <a:blip r:embed="rId2"/>
                <a:stretch>
                  <a:fillRect l="-1031" t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0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6EF1C573C154D9D781E8FED10D39D" ma:contentTypeVersion="2" ma:contentTypeDescription="Create a new document." ma:contentTypeScope="" ma:versionID="c6a5a54ed388d08356a7a86b934687c2">
  <xsd:schema xmlns:xsd="http://www.w3.org/2001/XMLSchema" xmlns:xs="http://www.w3.org/2001/XMLSchema" xmlns:p="http://schemas.microsoft.com/office/2006/metadata/properties" xmlns:ns2="2c4b4b72-f8f1-4450-821b-ad14ad4ced4d" targetNamespace="http://schemas.microsoft.com/office/2006/metadata/properties" ma:root="true" ma:fieldsID="44f5181010f8ae94dba310266a87495a" ns2:_="">
    <xsd:import namespace="2c4b4b72-f8f1-4450-821b-ad14ad4ce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4b72-f8f1-4450-821b-ad14ad4ce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AD6D8F-E740-47FE-98F8-E18BDA1FC0F1}"/>
</file>

<file path=customXml/itemProps2.xml><?xml version="1.0" encoding="utf-8"?>
<ds:datastoreItem xmlns:ds="http://schemas.openxmlformats.org/officeDocument/2006/customXml" ds:itemID="{CF7F42E6-A71F-445B-93F6-66AFB9CE0CB3}"/>
</file>

<file path=customXml/itemProps3.xml><?xml version="1.0" encoding="utf-8"?>
<ds:datastoreItem xmlns:ds="http://schemas.openxmlformats.org/officeDocument/2006/customXml" ds:itemID="{3F3C1437-BC5B-4BCD-A7A2-3AC30FC27059}"/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1964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Định lý Abel(tiếp)</vt:lpstr>
      <vt:lpstr>2. Các tính chất của chuỗi lũy thừa</vt:lpstr>
      <vt:lpstr>3. Ứng dụng tính tổng của chuỗi</vt:lpstr>
      <vt:lpstr>$4. Chuỗi Taylor, chuỗi Maclaurent 1. Chuỗi Taylor</vt:lpstr>
      <vt:lpstr>1.2 Điều kiện khai triển được thành chuỗi Taylor</vt:lpstr>
      <vt:lpstr>3. Khai triển một số hàm sơ cấp cơ bản thành chuỗi lũy thừa (tiếp) </vt:lpstr>
      <vt:lpstr>3. Khai triển một số hàm sơ cấp cơ bản thành chuỗi lũy thừa (tiếp) </vt:lpstr>
      <vt:lpstr>3. Khai triển một số hàm sơ cấp cơ bản thành chuỗi lũy thừa (tiếp) </vt:lpstr>
      <vt:lpstr>Các VD về chuỗi lũy thừa</vt:lpstr>
      <vt:lpstr>Lời giải bài 1. ∑_(n=1)^(+∞)▒〖x^n lnn〗 </vt:lpstr>
      <vt:lpstr>Lời giải bài 2. ∑_(n=3)^(+∞)▒lnn/n x^n</vt:lpstr>
      <vt:lpstr> Lời giải bài 3.  ∑_(n=1)^(+∞)▒〖(n/(n^2+1))^n x^n 〗 </vt:lpstr>
      <vt:lpstr>Lời giải bài 4. ∑_(n=1)^(+∞)▒〖(2^n+3^n ) x^n 〗</vt:lpstr>
      <vt:lpstr>Lời giải bài 5 . Khai triển Maclaurent f(x)=〖sin〗^2 x</vt:lpstr>
      <vt:lpstr>Lời giải bài 6 . Khai triển Maclaurent f(x)=1/(2x+3)</vt:lpstr>
      <vt:lpstr>Lời giải bài 7 . Khai triển Maclaurent  f(x)=1/(-x^2+x+2) </vt:lpstr>
      <vt:lpstr>Lời giải bài 8 . Khai triển Maclaurent f(x)=1/√(4-x)</vt:lpstr>
      <vt:lpstr>Lời giải bài 9  . Khai triển Maclaurent   f(x)=ln(〖-2x〗^2+x+1)</vt:lpstr>
      <vt:lpstr>Lời giải bài 10. Khai triển thành chuỗi Taylor  f(x)=e^x lân cận x=3</vt:lpstr>
      <vt:lpstr> Lời giải bài 11. Khai triển thành chuỗi Taylor  f(x)=1/(x^2+3x+2)  lân cận x=4 </vt:lpstr>
      <vt:lpstr>Lời giải bài 12. Tìm bán kính HT và tính tổng ∑_(n=1)^(+∞)▒〖〖(-1)〗^(n-1)  x^(n-1)/n〗</vt:lpstr>
      <vt:lpstr>Lời giải bài 13. Tìm bán kính HT và tính tổng    ∑_(n=1)^(+∞)▒〖(3n+1)x^3n 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Các tính chất của chuỗi lũy thừa</dc:title>
  <dc:creator>Nam Nguyen Canh</dc:creator>
  <cp:lastModifiedBy>Nguyen Canh Nam</cp:lastModifiedBy>
  <cp:revision>126</cp:revision>
  <dcterms:created xsi:type="dcterms:W3CDTF">2020-03-23T08:16:19Z</dcterms:created>
  <dcterms:modified xsi:type="dcterms:W3CDTF">2021-03-15T03:03:25Z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0x0101005A86EF1C573C154D9D781E8FED10D39D</vt:lpwstr>
  </property>
</Properties>
</file>