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86" r:id="rId9"/>
    <p:sldId id="264" r:id="rId10"/>
    <p:sldId id="265" r:id="rId11"/>
  </p:sldIdLst>
  <p:sldSz cx="9144000" cy="6858000" type="screen4x3"/>
  <p:notesSz cx="6858000" cy="9144000"/>
  <p:embeddedFontLst>
    <p:embeddedFont>
      <p:font typeface="Calibri" panose="020F050202020403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ht4BnLZZPHO0qto13rUqGV/12BW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78699d15b_1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78699d15b_1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78699d15b_1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78699d15b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278699d15b_1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278699d15b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278699d15b_1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278699d15b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893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78699d15b_1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78699d15b_1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143000" y="1538287"/>
            <a:ext cx="6858000" cy="2387600"/>
          </a:xfrm>
          <a:prstGeom prst="rect">
            <a:avLst/>
          </a:prstGeom>
          <a:noFill/>
          <a:ln>
            <a:noFill/>
          </a:ln>
        </p:spPr>
        <p:txBody>
          <a:bodyPr spcFirstLastPara="1" wrap="square" lIns="91425" tIns="45700" rIns="91425" bIns="45700" anchor="b" anchorCtr="0">
            <a:normAutofit/>
          </a:bodyPr>
          <a:lstStyle>
            <a:lvl1pPr marR="0" lvl="0" algn="ctr">
              <a:lnSpc>
                <a:spcPct val="90000"/>
              </a:lnSpc>
              <a:spcBef>
                <a:spcPts val="0"/>
              </a:spcBef>
              <a:spcAft>
                <a:spcPts val="0"/>
              </a:spcAft>
              <a:buClr>
                <a:srgbClr val="3F3F3F"/>
              </a:buClr>
              <a:buSzPts val="4400"/>
              <a:buFont typeface="Calibri"/>
              <a:buNone/>
              <a:defRPr sz="44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143000" y="43132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lt1"/>
              </a:buClr>
              <a:buSzPts val="2800"/>
              <a:buNone/>
              <a:defRPr sz="2800">
                <a:solidFill>
                  <a:schemeClr val="lt1"/>
                </a:solidFill>
              </a:defRPr>
            </a:lvl1pPr>
            <a:lvl2pPr lvl="1" algn="ctr">
              <a:lnSpc>
                <a:spcPct val="90000"/>
              </a:lnSpc>
              <a:spcBef>
                <a:spcPts val="375"/>
              </a:spcBef>
              <a:spcAft>
                <a:spcPts val="0"/>
              </a:spcAft>
              <a:buClr>
                <a:srgbClr val="3F3F3F"/>
              </a:buClr>
              <a:buSzPts val="1500"/>
              <a:buNone/>
              <a:defRPr sz="1500"/>
            </a:lvl2pPr>
            <a:lvl3pPr lvl="2" algn="ctr">
              <a:lnSpc>
                <a:spcPct val="90000"/>
              </a:lnSpc>
              <a:spcBef>
                <a:spcPts val="375"/>
              </a:spcBef>
              <a:spcAft>
                <a:spcPts val="0"/>
              </a:spcAft>
              <a:buClr>
                <a:srgbClr val="3F3F3F"/>
              </a:buClr>
              <a:buSzPts val="1350"/>
              <a:buNone/>
              <a:defRPr sz="1350"/>
            </a:lvl3pPr>
            <a:lvl4pPr lvl="3" algn="ctr">
              <a:lnSpc>
                <a:spcPct val="90000"/>
              </a:lnSpc>
              <a:spcBef>
                <a:spcPts val="375"/>
              </a:spcBef>
              <a:spcAft>
                <a:spcPts val="0"/>
              </a:spcAft>
              <a:buClr>
                <a:srgbClr val="3F3F3F"/>
              </a:buClr>
              <a:buSzPts val="1200"/>
              <a:buNone/>
              <a:defRPr sz="1200"/>
            </a:lvl4pPr>
            <a:lvl5pPr lvl="4" algn="ctr">
              <a:lnSpc>
                <a:spcPct val="90000"/>
              </a:lnSpc>
              <a:spcBef>
                <a:spcPts val="375"/>
              </a:spcBef>
              <a:spcAft>
                <a:spcPts val="0"/>
              </a:spcAft>
              <a:buClr>
                <a:srgbClr val="3F3F3F"/>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23"/>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3"/>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6" name="Google Shape;76;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8"/>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rgbClr val="3F3F3F"/>
              </a:buClr>
              <a:buSzPts val="2400"/>
              <a:buChar char="•"/>
              <a:defRPr sz="2400"/>
            </a:lvl1pPr>
            <a:lvl2pPr marL="914400" lvl="1" indent="-361950" algn="l">
              <a:lnSpc>
                <a:spcPct val="90000"/>
              </a:lnSpc>
              <a:spcBef>
                <a:spcPts val="375"/>
              </a:spcBef>
              <a:spcAft>
                <a:spcPts val="0"/>
              </a:spcAft>
              <a:buClr>
                <a:srgbClr val="3F3F3F"/>
              </a:buClr>
              <a:buSzPts val="2100"/>
              <a:buChar char="•"/>
              <a:defRPr sz="2100"/>
            </a:lvl2pPr>
            <a:lvl3pPr marL="1371600" lvl="2" indent="-342900" algn="l">
              <a:lnSpc>
                <a:spcPct val="90000"/>
              </a:lnSpc>
              <a:spcBef>
                <a:spcPts val="375"/>
              </a:spcBef>
              <a:spcAft>
                <a:spcPts val="0"/>
              </a:spcAft>
              <a:buClr>
                <a:srgbClr val="3F3F3F"/>
              </a:buClr>
              <a:buSzPts val="1800"/>
              <a:buChar char="•"/>
              <a:defRPr sz="1800"/>
            </a:lvl3pPr>
            <a:lvl4pPr marL="1828800" lvl="3" indent="-323850" algn="l">
              <a:lnSpc>
                <a:spcPct val="90000"/>
              </a:lnSpc>
              <a:spcBef>
                <a:spcPts val="375"/>
              </a:spcBef>
              <a:spcAft>
                <a:spcPts val="0"/>
              </a:spcAft>
              <a:buClr>
                <a:srgbClr val="3F3F3F"/>
              </a:buClr>
              <a:buSzPts val="1500"/>
              <a:buChar char="•"/>
              <a:defRPr sz="1500"/>
            </a:lvl4pPr>
            <a:lvl5pPr marL="2286000" lvl="4" indent="-323850" algn="l">
              <a:lnSpc>
                <a:spcPct val="90000"/>
              </a:lnSpc>
              <a:spcBef>
                <a:spcPts val="375"/>
              </a:spcBef>
              <a:spcAft>
                <a:spcPts val="0"/>
              </a:spcAft>
              <a:buClr>
                <a:srgbClr val="3F3F3F"/>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6" name="Google Shape;56;p2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7" name="Google Shape;57;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a:spLocks noGrp="1"/>
          </p:cNvSpPr>
          <p:nvPr>
            <p:ph type="pic" idx="2"/>
          </p:nvPr>
        </p:nvSpPr>
        <p:spPr>
          <a:xfrm>
            <a:off x="3887391" y="987426"/>
            <a:ext cx="4629150" cy="4873625"/>
          </a:xfrm>
          <a:prstGeom prst="rect">
            <a:avLst/>
          </a:prstGeom>
          <a:noFill/>
          <a:ln>
            <a:noFill/>
          </a:ln>
        </p:spPr>
      </p:sp>
      <p:sp>
        <p:nvSpPr>
          <p:cNvPr id="63" name="Google Shape;63;p2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4" name="Google Shape;64;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22"/>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2"/>
          <p:cNvSpPr txBox="1">
            <a:spLocks noGrp="1"/>
          </p:cNvSpPr>
          <p:nvPr>
            <p:ph type="body" idx="1"/>
          </p:nvPr>
        </p:nvSpPr>
        <p:spPr>
          <a:xfrm rot="5400000">
            <a:off x="2051051" y="-215901"/>
            <a:ext cx="4902199"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0" name="Google Shape;70;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3F3F3F"/>
              </a:buClr>
              <a:buSzPts val="21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23850" algn="l" rtl="0">
              <a:lnSpc>
                <a:spcPct val="90000"/>
              </a:lnSpc>
              <a:spcBef>
                <a:spcPts val="375"/>
              </a:spcBef>
              <a:spcAft>
                <a:spcPts val="0"/>
              </a:spcAft>
              <a:buClr>
                <a:srgbClr val="3F3F3F"/>
              </a:buClr>
              <a:buSzPts val="1500"/>
              <a:buFont typeface="Arial"/>
              <a:buChar char="•"/>
              <a:defRPr sz="1500" b="0" i="0" u="none" strike="noStrike" cap="none">
                <a:solidFill>
                  <a:srgbClr val="3F3F3F"/>
                </a:solidFill>
                <a:latin typeface="Calibri"/>
                <a:ea typeface="Calibri"/>
                <a:cs typeface="Calibri"/>
                <a:sym typeface="Calibri"/>
              </a:defRPr>
            </a:lvl3pPr>
            <a:lvl4pPr marL="1828800" marR="0" lvl="3"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4pPr>
            <a:lvl5pPr marL="2286000" marR="0" lvl="4"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txBox="1">
            <a:spLocks noGrp="1"/>
          </p:cNvSpPr>
          <p:nvPr>
            <p:ph type="ctrTitle"/>
          </p:nvPr>
        </p:nvSpPr>
        <p:spPr>
          <a:xfrm>
            <a:off x="1143000" y="819117"/>
            <a:ext cx="6858000" cy="23876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3F3F3F"/>
              </a:buClr>
              <a:buSzPts val="4400"/>
              <a:buFont typeface="Calibri"/>
              <a:buNone/>
            </a:pPr>
            <a:r>
              <a:rPr lang="en-US"/>
              <a:t>Mạch cộng 2 số nhị phân 4 Bit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278699d15b_10_17"/>
          <p:cNvSpPr txBox="1">
            <a:spLocks noGrp="1"/>
          </p:cNvSpPr>
          <p:nvPr>
            <p:ph type="title"/>
          </p:nvPr>
        </p:nvSpPr>
        <p:spPr>
          <a:xfrm>
            <a:off x="488950" y="-87315"/>
            <a:ext cx="80265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III.  Mô phỏng Proteus</a:t>
            </a:r>
            <a:endParaRPr/>
          </a:p>
        </p:txBody>
      </p:sp>
      <p:pic>
        <p:nvPicPr>
          <p:cNvPr id="3" name="Picture 2">
            <a:extLst>
              <a:ext uri="{FF2B5EF4-FFF2-40B4-BE49-F238E27FC236}">
                <a16:creationId xmlns:a16="http://schemas.microsoft.com/office/drawing/2014/main" id="{8CBB81C5-7E3F-3137-BEAE-0E5A2032B1EF}"/>
              </a:ext>
            </a:extLst>
          </p:cNvPr>
          <p:cNvPicPr>
            <a:picLocks noChangeAspect="1"/>
          </p:cNvPicPr>
          <p:nvPr/>
        </p:nvPicPr>
        <p:blipFill>
          <a:blip r:embed="rId3"/>
          <a:stretch>
            <a:fillRect/>
          </a:stretch>
        </p:blipFill>
        <p:spPr>
          <a:xfrm>
            <a:off x="402735" y="2183265"/>
            <a:ext cx="8338530" cy="3393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NỘI DUNG</a:t>
            </a:r>
            <a:endParaRPr/>
          </a:p>
        </p:txBody>
      </p:sp>
      <p:sp>
        <p:nvSpPr>
          <p:cNvPr id="89" name="Google Shape;89;p2"/>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100"/>
              <a:buNone/>
            </a:pPr>
            <a:r>
              <a:rPr lang="en-US">
                <a:latin typeface="Times New Roman"/>
                <a:ea typeface="Times New Roman"/>
                <a:cs typeface="Times New Roman"/>
                <a:sym typeface="Times New Roman"/>
              </a:rPr>
              <a:t>I. Linh kiện sử dụng </a:t>
            </a:r>
            <a:endParaRPr/>
          </a:p>
          <a:p>
            <a:pPr marL="0" lvl="0" indent="0" algn="l" rtl="0">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      1.  Giới thiệu IC CD 4008</a:t>
            </a:r>
          </a:p>
          <a:p>
            <a:pPr marL="0" lvl="0" indent="0" algn="l" rtl="0">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      2.  Thông số kỹ thuật và sơ đồ chân  </a:t>
            </a:r>
            <a:endParaRPr/>
          </a:p>
          <a:p>
            <a:pPr marL="0" lvl="0" indent="0" algn="l" rtl="0">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II. Nguyên lí hoạt động của IC</a:t>
            </a:r>
            <a:endParaRPr>
              <a:latin typeface="Times New Roman"/>
              <a:ea typeface="Times New Roman"/>
              <a:cs typeface="Times New Roman"/>
              <a:sym typeface="Times New Roman"/>
            </a:endParaRPr>
          </a:p>
          <a:p>
            <a:pPr marL="0" lvl="0" indent="0" algn="l" rtl="0">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      1. Mạch cộng toàn phần </a:t>
            </a:r>
          </a:p>
          <a:p>
            <a:pPr marL="0" lvl="0" indent="0" algn="l" rtl="0">
              <a:lnSpc>
                <a:spcPct val="90000"/>
              </a:lnSpc>
              <a:spcBef>
                <a:spcPts val="750"/>
              </a:spcBef>
              <a:spcAft>
                <a:spcPts val="0"/>
              </a:spcAft>
              <a:buClr>
                <a:srgbClr val="3F3F3F"/>
              </a:buClr>
              <a:buSzPts val="2100"/>
              <a:buNone/>
            </a:pPr>
            <a:r>
              <a:rPr lang="en-US">
                <a:latin typeface="Times New Roman"/>
                <a:cs typeface="Times New Roman"/>
                <a:sym typeface="Times New Roman"/>
              </a:rPr>
              <a:t>      2.  Cấu trúc bên trong của CD 4008</a:t>
            </a:r>
          </a:p>
          <a:p>
            <a:pPr marL="0" lvl="0" indent="0" algn="l" rtl="0">
              <a:lnSpc>
                <a:spcPct val="90000"/>
              </a:lnSpc>
              <a:spcBef>
                <a:spcPts val="750"/>
              </a:spcBef>
              <a:spcAft>
                <a:spcPts val="0"/>
              </a:spcAft>
              <a:buClr>
                <a:srgbClr val="3F3F3F"/>
              </a:buClr>
              <a:buSzPts val="2100"/>
              <a:buNone/>
            </a:pPr>
            <a:r>
              <a:rPr lang="en-US">
                <a:latin typeface="Times New Roman"/>
                <a:cs typeface="Times New Roman"/>
                <a:sym typeface="Times New Roman"/>
              </a:rPr>
              <a:t>III. Mô phỏng Proteus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I. Giới thiệu linh kiện </a:t>
            </a:r>
            <a:endParaRPr/>
          </a:p>
        </p:txBody>
      </p:sp>
      <p:sp>
        <p:nvSpPr>
          <p:cNvPr id="95" name="Google Shape;95;p3"/>
          <p:cNvSpPr txBox="1">
            <a:spLocks noGrp="1"/>
          </p:cNvSpPr>
          <p:nvPr>
            <p:ph type="body" idx="1"/>
          </p:nvPr>
        </p:nvSpPr>
        <p:spPr>
          <a:xfrm>
            <a:off x="488950" y="1346200"/>
            <a:ext cx="8540100" cy="4902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100"/>
              <a:buNone/>
            </a:pPr>
            <a:r>
              <a:rPr lang="en-US">
                <a:latin typeface="Times New Roman" panose="02020603050405020304" pitchFamily="18" charset="0"/>
                <a:ea typeface="Times New Roman"/>
                <a:cs typeface="Times New Roman" panose="02020603050405020304" pitchFamily="18" charset="0"/>
                <a:sym typeface="Times New Roman"/>
              </a:rPr>
              <a:t>1. IC CD 4008</a:t>
            </a:r>
            <a:endParaRPr>
              <a:latin typeface="Times New Roman" panose="02020603050405020304" pitchFamily="18" charset="0"/>
              <a:cs typeface="Times New Roman" panose="02020603050405020304" pitchFamily="18" charset="0"/>
            </a:endParaRPr>
          </a:p>
          <a:p>
            <a:r>
              <a:rPr lang="en-US" sz="1800" b="0" i="0">
                <a:solidFill>
                  <a:srgbClr val="222222"/>
                </a:solidFill>
                <a:effectLst/>
                <a:latin typeface="Times New Roman" panose="02020603050405020304" pitchFamily="18" charset="0"/>
                <a:cs typeface="Times New Roman" panose="02020603050405020304" pitchFamily="18" charset="0"/>
              </a:rPr>
              <a:t>IC CD4008 là một mạch cộng 4 bit đi kèm với sự kết hợp của bốn bộ cộng đủ. </a:t>
            </a:r>
          </a:p>
          <a:p>
            <a:r>
              <a:rPr lang="en-US" sz="1800" b="0" i="0">
                <a:solidFill>
                  <a:srgbClr val="222222"/>
                </a:solidFill>
                <a:effectLst/>
                <a:latin typeface="Times New Roman" panose="02020603050405020304" pitchFamily="18" charset="0"/>
                <a:cs typeface="Times New Roman" panose="02020603050405020304" pitchFamily="18" charset="0"/>
              </a:rPr>
              <a:t>Nó có thể cộng bốn bit nhiều lần mà không có bất kỳ lỗi nào. Nó cộng bit này sang bit    khác và thực hiện việc cộng. CD4008 là một trong những mạch cộng điện áp cao và thực hiện nhanh chóng.</a:t>
            </a:r>
          </a:p>
          <a:p>
            <a:pPr marL="457200" lvl="0" indent="0" algn="l" rtl="0">
              <a:lnSpc>
                <a:spcPct val="90000"/>
              </a:lnSpc>
              <a:spcBef>
                <a:spcPts val="750"/>
              </a:spcBef>
              <a:spcAft>
                <a:spcPts val="0"/>
              </a:spcAft>
              <a:buNone/>
            </a:pPr>
            <a:endParaRPr lang="en-US" sz="2000">
              <a:solidFill>
                <a:schemeClr val="dk1"/>
              </a:solidFill>
              <a:latin typeface="Times New Roman" panose="02020603050405020304" pitchFamily="18" charset="0"/>
              <a:cs typeface="Times New Roman" panose="02020603050405020304" pitchFamily="18" charset="0"/>
            </a:endParaRPr>
          </a:p>
          <a:p>
            <a:pPr marL="457200" lvl="0" indent="0" algn="l" rtl="0">
              <a:lnSpc>
                <a:spcPct val="90000"/>
              </a:lnSpc>
              <a:spcBef>
                <a:spcPts val="750"/>
              </a:spcBef>
              <a:spcAft>
                <a:spcPts val="0"/>
              </a:spcAft>
              <a:buNone/>
            </a:pPr>
            <a:endParaRPr sz="200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5"/>
          <p:cNvSpPr txBox="1">
            <a:spLocks noGrp="1"/>
          </p:cNvSpPr>
          <p:nvPr>
            <p:ph type="body" idx="1"/>
          </p:nvPr>
        </p:nvSpPr>
        <p:spPr>
          <a:xfrm>
            <a:off x="488950" y="1346200"/>
            <a:ext cx="8026500" cy="5209800"/>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0"/>
              </a:spcBef>
              <a:spcAft>
                <a:spcPts val="0"/>
              </a:spcAft>
              <a:buClr>
                <a:schemeClr val="dk1"/>
              </a:buClr>
              <a:buSzPts val="1800"/>
              <a:buNone/>
            </a:pPr>
            <a:r>
              <a:rPr lang="en-US">
                <a:solidFill>
                  <a:schemeClr val="dk1"/>
                </a:solidFill>
                <a:latin typeface="Times New Roman"/>
                <a:ea typeface="Times New Roman"/>
                <a:cs typeface="Times New Roman"/>
                <a:sym typeface="Times New Roman"/>
              </a:rPr>
              <a:t>2. Thông Số Kỹ Thuật:</a:t>
            </a:r>
            <a:endParaRPr sz="1800"/>
          </a:p>
          <a:p>
            <a:pPr algn="l">
              <a:buFont typeface="Arial" panose="020B0604020202020204" pitchFamily="34" charset="0"/>
              <a:buChar char="•"/>
            </a:pPr>
            <a:r>
              <a:rPr lang="vi-VN" sz="2000" b="0" i="0">
                <a:solidFill>
                  <a:srgbClr val="222222"/>
                </a:solidFill>
                <a:effectLst/>
                <a:latin typeface="+mj-lt"/>
              </a:rPr>
              <a:t>Tổng thời gian cần thiết cho ra giá trị là 160ns.</a:t>
            </a:r>
          </a:p>
          <a:p>
            <a:pPr algn="l">
              <a:buFont typeface="Arial" panose="020B0604020202020204" pitchFamily="34" charset="0"/>
              <a:buChar char="•"/>
            </a:pPr>
            <a:r>
              <a:rPr lang="vi-VN" sz="2000" b="0" i="0">
                <a:solidFill>
                  <a:srgbClr val="222222"/>
                </a:solidFill>
                <a:effectLst/>
                <a:latin typeface="+mj-lt"/>
              </a:rPr>
              <a:t>Nó có biên độ nhiễu ở các điện áp khác nhau:</a:t>
            </a:r>
          </a:p>
          <a:p>
            <a:pPr algn="l">
              <a:buFont typeface="Arial" panose="020B0604020202020204" pitchFamily="34" charset="0"/>
              <a:buChar char="•"/>
            </a:pPr>
            <a:r>
              <a:rPr lang="vi-VN" sz="2000" b="0" i="0">
                <a:solidFill>
                  <a:srgbClr val="222222"/>
                </a:solidFill>
                <a:effectLst/>
                <a:latin typeface="+mj-lt"/>
              </a:rPr>
              <a:t>Ở 5V sẽ là khoảng 1V.</a:t>
            </a:r>
          </a:p>
          <a:p>
            <a:pPr algn="l">
              <a:buFont typeface="Arial" panose="020B0604020202020204" pitchFamily="34" charset="0"/>
              <a:buChar char="•"/>
            </a:pPr>
            <a:r>
              <a:rPr lang="vi-VN" sz="2000" b="0" i="0">
                <a:solidFill>
                  <a:srgbClr val="222222"/>
                </a:solidFill>
                <a:effectLst/>
                <a:latin typeface="+mj-lt"/>
              </a:rPr>
              <a:t>Ở 10 volt sẽ là khoảng 2V.</a:t>
            </a:r>
          </a:p>
          <a:p>
            <a:pPr algn="l">
              <a:buFont typeface="Arial" panose="020B0604020202020204" pitchFamily="34" charset="0"/>
              <a:buChar char="•"/>
            </a:pPr>
            <a:r>
              <a:rPr lang="vi-VN" sz="2000" b="0" i="0">
                <a:solidFill>
                  <a:srgbClr val="222222"/>
                </a:solidFill>
                <a:effectLst/>
                <a:latin typeface="+mj-lt"/>
              </a:rPr>
              <a:t>Ở 15 Volt sẽ là khoảng 2,5V</a:t>
            </a:r>
          </a:p>
          <a:p>
            <a:pPr algn="l">
              <a:buFont typeface="Arial" panose="020B0604020202020204" pitchFamily="34" charset="0"/>
              <a:buChar char="•"/>
            </a:pPr>
            <a:r>
              <a:rPr lang="vi-VN" sz="2000" b="0" i="0">
                <a:solidFill>
                  <a:srgbClr val="222222"/>
                </a:solidFill>
                <a:effectLst/>
                <a:latin typeface="+mj-lt"/>
              </a:rPr>
              <a:t>CD4008 điện áp hoạt động bình thường là 5- 15V, nó cũng có thể hoạt động tối đa ở 20V</a:t>
            </a:r>
          </a:p>
          <a:p>
            <a:pPr algn="l">
              <a:buFont typeface="Arial" panose="020B0604020202020204" pitchFamily="34" charset="0"/>
              <a:buChar char="•"/>
            </a:pPr>
            <a:r>
              <a:rPr lang="vi-VN" sz="2000" b="0" i="0">
                <a:solidFill>
                  <a:srgbClr val="222222"/>
                </a:solidFill>
                <a:effectLst/>
                <a:latin typeface="+mj-lt"/>
              </a:rPr>
              <a:t>Dòng đầu vào tối đa phải là 1uA ở 18V.</a:t>
            </a:r>
          </a:p>
          <a:p>
            <a:pPr algn="l">
              <a:buFont typeface="Arial" panose="020B0604020202020204" pitchFamily="34" charset="0"/>
              <a:buChar char="•"/>
            </a:pPr>
            <a:r>
              <a:rPr lang="vi-VN" sz="2000" b="0" i="0">
                <a:solidFill>
                  <a:srgbClr val="222222"/>
                </a:solidFill>
                <a:effectLst/>
                <a:latin typeface="+mj-lt"/>
              </a:rPr>
              <a:t>Nhiệt độ phải là 25 độ ở 18V và 1uA</a:t>
            </a:r>
          </a:p>
          <a:p>
            <a:pPr algn="l">
              <a:buFont typeface="Arial" panose="020B0604020202020204" pitchFamily="34" charset="0"/>
              <a:buChar char="•"/>
            </a:pPr>
            <a:r>
              <a:rPr lang="vi-VN" sz="2000" b="0" i="0">
                <a:solidFill>
                  <a:srgbClr val="222222"/>
                </a:solidFill>
                <a:effectLst/>
                <a:latin typeface="+mj-lt"/>
              </a:rPr>
              <a:t>Hầu hết các thông số kỹ thuật và các tính năng chỉ hoạt động khi IC ở mức 5V chính xác.</a:t>
            </a:r>
          </a:p>
        </p:txBody>
      </p:sp>
      <p:sp>
        <p:nvSpPr>
          <p:cNvPr id="5" name="Google Shape;94;p3">
            <a:extLst>
              <a:ext uri="{FF2B5EF4-FFF2-40B4-BE49-F238E27FC236}">
                <a16:creationId xmlns:a16="http://schemas.microsoft.com/office/drawing/2014/main" id="{292A8196-5DEA-9F6E-C6DA-5A0CE397036B}"/>
              </a:ext>
            </a:extLst>
          </p:cNvPr>
          <p:cNvSpPr txBox="1">
            <a:spLocks/>
          </p:cNvSpPr>
          <p:nvPr/>
        </p:nvSpPr>
        <p:spPr>
          <a:xfrm>
            <a:off x="396353" y="-278228"/>
            <a:ext cx="80264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600"/>
              <a:buFont typeface="Times New Roman"/>
              <a:buNone/>
            </a:pPr>
            <a:r>
              <a:rPr lang="en-US">
                <a:latin typeface="Times New Roman"/>
                <a:ea typeface="Times New Roman"/>
                <a:cs typeface="Times New Roman"/>
                <a:sym typeface="Times New Roman"/>
              </a:rPr>
              <a:t>I. Giới thiệu linh kiện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315330" y="-156908"/>
            <a:ext cx="8026400" cy="1325563"/>
          </a:xfrm>
          <a:prstGeom prst="rect">
            <a:avLst/>
          </a:prstGeom>
          <a:noFill/>
          <a:ln>
            <a:noFill/>
          </a:ln>
        </p:spPr>
        <p:txBody>
          <a:bodyPr spcFirstLastPara="1" wrap="square" lIns="91425" tIns="45700" rIns="91425" bIns="45700" anchor="ctr" anchorCtr="0">
            <a:normAutofit/>
          </a:bodyPr>
          <a:lstStyle/>
          <a:p>
            <a:pPr>
              <a:buSzPts val="3600"/>
              <a:buFont typeface="Times New Roman"/>
              <a:buNone/>
            </a:pPr>
            <a:r>
              <a:rPr lang="en-US">
                <a:latin typeface="Times New Roman"/>
                <a:ea typeface="Times New Roman"/>
                <a:cs typeface="Times New Roman"/>
                <a:sym typeface="Times New Roman"/>
              </a:rPr>
              <a:t>I. Giới thiệu linh kiện </a:t>
            </a:r>
            <a:endParaRPr lang="en-US"/>
          </a:p>
        </p:txBody>
      </p:sp>
      <p:sp>
        <p:nvSpPr>
          <p:cNvPr id="108" name="Google Shape;108;p6"/>
          <p:cNvSpPr txBox="1">
            <a:spLocks noGrp="1"/>
          </p:cNvSpPr>
          <p:nvPr>
            <p:ph type="body" idx="1"/>
          </p:nvPr>
        </p:nvSpPr>
        <p:spPr>
          <a:xfrm>
            <a:off x="488950" y="1346200"/>
            <a:ext cx="8026500" cy="4902300"/>
          </a:xfrm>
          <a:prstGeom prst="rect">
            <a:avLst/>
          </a:prstGeom>
          <a:noFill/>
          <a:ln>
            <a:noFill/>
          </a:ln>
        </p:spPr>
        <p:txBody>
          <a:bodyPr spcFirstLastPara="1" wrap="square" lIns="91425" tIns="45700" rIns="91425" bIns="45700" anchor="t" anchorCtr="0">
            <a:normAutofit/>
          </a:bodyPr>
          <a:lstStyle/>
          <a:p>
            <a:pPr marL="457200" lvl="0" indent="-361950" algn="l" rtl="0">
              <a:lnSpc>
                <a:spcPct val="90000"/>
              </a:lnSpc>
              <a:spcBef>
                <a:spcPts val="0"/>
              </a:spcBef>
              <a:spcAft>
                <a:spcPts val="0"/>
              </a:spcAft>
              <a:buClr>
                <a:schemeClr val="dk1"/>
              </a:buClr>
              <a:buSzPts val="2100"/>
              <a:buFont typeface="Times New Roman"/>
              <a:buChar char="-"/>
            </a:pPr>
            <a:r>
              <a:rPr lang="en-US">
                <a:solidFill>
                  <a:schemeClr val="dk1"/>
                </a:solidFill>
                <a:latin typeface="Times New Roman"/>
                <a:ea typeface="Times New Roman"/>
                <a:cs typeface="Times New Roman"/>
                <a:sym typeface="Times New Roman"/>
              </a:rPr>
              <a:t>Các Chân Tín Hiệu:</a:t>
            </a:r>
          </a:p>
          <a:p>
            <a:pPr marL="95250" lvl="0" indent="0" algn="l" rtl="0">
              <a:lnSpc>
                <a:spcPct val="90000"/>
              </a:lnSpc>
              <a:spcBef>
                <a:spcPts val="0"/>
              </a:spcBef>
              <a:spcAft>
                <a:spcPts val="0"/>
              </a:spcAft>
              <a:buClr>
                <a:schemeClr val="dk1"/>
              </a:buClr>
              <a:buSzPts val="2100"/>
              <a:buNone/>
            </a:pPr>
            <a:r>
              <a:rPr lang="en-US" sz="1800">
                <a:solidFill>
                  <a:schemeClr val="dk1"/>
                </a:solidFill>
                <a:latin typeface="Times New Roman"/>
                <a:cs typeface="Times New Roman"/>
                <a:sym typeface="Times New Roman"/>
              </a:rPr>
              <a:t>IC CD 4008 gồm có 16 chân  </a:t>
            </a:r>
          </a:p>
          <a:p>
            <a:pPr marL="95250" lvl="0" indent="0" algn="l" rtl="0">
              <a:lnSpc>
                <a:spcPct val="90000"/>
              </a:lnSpc>
              <a:spcBef>
                <a:spcPts val="0"/>
              </a:spcBef>
              <a:spcAft>
                <a:spcPts val="0"/>
              </a:spcAft>
              <a:buClr>
                <a:schemeClr val="dk1"/>
              </a:buClr>
              <a:buSzPts val="2100"/>
              <a:buNone/>
            </a:pPr>
            <a:endParaRPr sz="1800"/>
          </a:p>
        </p:txBody>
      </p:sp>
      <p:pic>
        <p:nvPicPr>
          <p:cNvPr id="3" name="Picture 2">
            <a:extLst>
              <a:ext uri="{FF2B5EF4-FFF2-40B4-BE49-F238E27FC236}">
                <a16:creationId xmlns:a16="http://schemas.microsoft.com/office/drawing/2014/main" id="{5D3BF09F-802A-F211-DEFD-355E233948DF}"/>
              </a:ext>
            </a:extLst>
          </p:cNvPr>
          <p:cNvPicPr>
            <a:picLocks noChangeAspect="1"/>
          </p:cNvPicPr>
          <p:nvPr/>
        </p:nvPicPr>
        <p:blipFill>
          <a:blip r:embed="rId3"/>
          <a:stretch>
            <a:fillRect/>
          </a:stretch>
        </p:blipFill>
        <p:spPr>
          <a:xfrm>
            <a:off x="488950" y="2316672"/>
            <a:ext cx="3043237" cy="29613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278699d15b_13_0"/>
          <p:cNvSpPr txBox="1">
            <a:spLocks noGrp="1"/>
          </p:cNvSpPr>
          <p:nvPr>
            <p:ph type="title"/>
          </p:nvPr>
        </p:nvSpPr>
        <p:spPr>
          <a:xfrm>
            <a:off x="280605" y="-279596"/>
            <a:ext cx="8026500" cy="1325700"/>
          </a:xfrm>
          <a:prstGeom prst="rect">
            <a:avLst/>
          </a:prstGeom>
        </p:spPr>
        <p:txBody>
          <a:bodyPr spcFirstLastPara="1" wrap="square" lIns="91425" tIns="45700" rIns="91425" bIns="45700" anchor="ctr" anchorCtr="0">
            <a:normAutofit/>
          </a:bodyPr>
          <a:lstStyle/>
          <a:p>
            <a:pPr>
              <a:buSzPts val="3600"/>
              <a:buFont typeface="Times New Roman"/>
              <a:buNone/>
            </a:pPr>
            <a:r>
              <a:rPr lang="en-US">
                <a:latin typeface="Times New Roman"/>
                <a:ea typeface="Times New Roman"/>
                <a:cs typeface="Times New Roman"/>
                <a:sym typeface="Times New Roman"/>
              </a:rPr>
              <a:t>I. Giới thiệu linh kiện </a:t>
            </a:r>
            <a:endParaRPr lang="en-US"/>
          </a:p>
        </p:txBody>
      </p:sp>
      <p:pic>
        <p:nvPicPr>
          <p:cNvPr id="7" name="Picture 6">
            <a:extLst>
              <a:ext uri="{FF2B5EF4-FFF2-40B4-BE49-F238E27FC236}">
                <a16:creationId xmlns:a16="http://schemas.microsoft.com/office/drawing/2014/main" id="{9BFE3B60-CCEC-42B1-5910-1C8A073963B6}"/>
              </a:ext>
            </a:extLst>
          </p:cNvPr>
          <p:cNvPicPr>
            <a:picLocks noChangeAspect="1"/>
          </p:cNvPicPr>
          <p:nvPr/>
        </p:nvPicPr>
        <p:blipFill>
          <a:blip r:embed="rId3"/>
          <a:stretch>
            <a:fillRect/>
          </a:stretch>
        </p:blipFill>
        <p:spPr>
          <a:xfrm>
            <a:off x="446423" y="1513371"/>
            <a:ext cx="8262983" cy="50539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g1278699d15b_10_0"/>
          <p:cNvSpPr txBox="1">
            <a:spLocks noGrp="1"/>
          </p:cNvSpPr>
          <p:nvPr>
            <p:ph type="body" idx="1"/>
          </p:nvPr>
        </p:nvSpPr>
        <p:spPr>
          <a:xfrm>
            <a:off x="488950" y="2026250"/>
            <a:ext cx="8026500" cy="4153500"/>
          </a:xfrm>
          <a:prstGeom prst="rect">
            <a:avLst/>
          </a:prstGeom>
        </p:spPr>
        <p:txBody>
          <a:bodyPr spcFirstLastPara="1" wrap="square" lIns="91425" tIns="45700" rIns="91425" bIns="45700" anchor="t" anchorCtr="0">
            <a:normAutofit/>
          </a:bodyPr>
          <a:lstStyle/>
          <a:p>
            <a:pPr marL="0" lvl="0" indent="0" algn="l" rtl="0">
              <a:spcBef>
                <a:spcPts val="750"/>
              </a:spcBef>
              <a:spcAft>
                <a:spcPts val="0"/>
              </a:spcAft>
              <a:buNone/>
            </a:pPr>
            <a:r>
              <a:rPr lang="en-US" sz="1800">
                <a:solidFill>
                  <a:schemeClr val="dk1"/>
                </a:solidFill>
                <a:latin typeface="Arial"/>
                <a:ea typeface="Arial"/>
                <a:cs typeface="Arial"/>
                <a:sym typeface="Arial"/>
              </a:rPr>
              <a:t>.</a:t>
            </a:r>
            <a:endParaRPr/>
          </a:p>
        </p:txBody>
      </p:sp>
      <p:sp>
        <p:nvSpPr>
          <p:cNvPr id="124" name="Google Shape;124;g1278699d15b_10_0"/>
          <p:cNvSpPr txBox="1"/>
          <p:nvPr/>
        </p:nvSpPr>
        <p:spPr>
          <a:xfrm>
            <a:off x="906700" y="412150"/>
            <a:ext cx="115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25" name="Google Shape;125;g1278699d15b_10_0"/>
          <p:cNvSpPr txBox="1"/>
          <p:nvPr/>
        </p:nvSpPr>
        <p:spPr>
          <a:xfrm>
            <a:off x="323350" y="82425"/>
            <a:ext cx="8357700" cy="738900"/>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buClr>
                <a:schemeClr val="lt1"/>
              </a:buClr>
              <a:buSzPts val="3600"/>
            </a:pPr>
            <a:r>
              <a:rPr lang="en-US" sz="3600" b="1">
                <a:solidFill>
                  <a:schemeClr val="lt1"/>
                </a:solidFill>
                <a:latin typeface="Calibri"/>
                <a:ea typeface="Calibri"/>
                <a:cs typeface="Calibri"/>
                <a:sym typeface="Calibri"/>
              </a:rPr>
              <a:t>II. Nguyên lí hoạt động </a:t>
            </a:r>
            <a:endParaRPr sz="3600" b="1">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0480E0AF-AE1C-FC65-8D24-D624EAED1D5E}"/>
              </a:ext>
            </a:extLst>
          </p:cNvPr>
          <p:cNvSpPr txBox="1"/>
          <p:nvPr/>
        </p:nvSpPr>
        <p:spPr>
          <a:xfrm>
            <a:off x="488950" y="1545441"/>
            <a:ext cx="7733207" cy="400110"/>
          </a:xfrm>
          <a:prstGeom prst="rect">
            <a:avLst/>
          </a:prstGeom>
          <a:noFill/>
        </p:spPr>
        <p:txBody>
          <a:bodyPr wrap="none" rtlCol="0">
            <a:spAutoFit/>
          </a:bodyPr>
          <a:lstStyle/>
          <a:p>
            <a:r>
              <a:rPr lang="en-US" sz="2000">
                <a:latin typeface="Times New Roman" panose="02020603050405020304" pitchFamily="18" charset="0"/>
                <a:cs typeface="Times New Roman" panose="02020603050405020304" pitchFamily="18" charset="0"/>
              </a:rPr>
              <a:t>CD 4008 hoạt động dựa trên sự kết hợp của 4 bộ cộng toàn phần (đầy đủ)</a:t>
            </a:r>
          </a:p>
        </p:txBody>
      </p:sp>
      <p:sp>
        <p:nvSpPr>
          <p:cNvPr id="8" name="TextBox 7">
            <a:extLst>
              <a:ext uri="{FF2B5EF4-FFF2-40B4-BE49-F238E27FC236}">
                <a16:creationId xmlns:a16="http://schemas.microsoft.com/office/drawing/2014/main" id="{59E562FE-33FD-887F-9524-9E24F825DEC8}"/>
              </a:ext>
            </a:extLst>
          </p:cNvPr>
          <p:cNvSpPr txBox="1"/>
          <p:nvPr/>
        </p:nvSpPr>
        <p:spPr>
          <a:xfrm>
            <a:off x="323350" y="1064633"/>
            <a:ext cx="4546437" cy="400110"/>
          </a:xfrm>
          <a:prstGeom prst="rect">
            <a:avLst/>
          </a:prstGeom>
          <a:noFill/>
        </p:spPr>
        <p:txBody>
          <a:bodyPr wrap="none" rtlCol="0">
            <a:spAutoFit/>
          </a:bodyPr>
          <a:lstStyle/>
          <a:p>
            <a:r>
              <a:rPr lang="en-US" sz="2000">
                <a:latin typeface="Times New Roman" panose="02020603050405020304" pitchFamily="18" charset="0"/>
                <a:cs typeface="Times New Roman" panose="02020603050405020304" pitchFamily="18" charset="0"/>
              </a:rPr>
              <a:t>1 Tìm hiểu mạch cộng toàn phần (đầy đủ) </a:t>
            </a:r>
          </a:p>
        </p:txBody>
      </p:sp>
      <p:pic>
        <p:nvPicPr>
          <p:cNvPr id="9" name="Picture 8" descr="Diagram&#10;&#10;Description automatically generated">
            <a:extLst>
              <a:ext uri="{FF2B5EF4-FFF2-40B4-BE49-F238E27FC236}">
                <a16:creationId xmlns:a16="http://schemas.microsoft.com/office/drawing/2014/main" id="{E5F5C7E3-030A-2A70-D284-0CA5B80E3B2C}"/>
              </a:ext>
            </a:extLst>
          </p:cNvPr>
          <p:cNvPicPr>
            <a:picLocks noChangeAspect="1"/>
          </p:cNvPicPr>
          <p:nvPr/>
        </p:nvPicPr>
        <p:blipFill>
          <a:blip r:embed="rId3"/>
          <a:stretch>
            <a:fillRect/>
          </a:stretch>
        </p:blipFill>
        <p:spPr>
          <a:xfrm>
            <a:off x="120387" y="2106120"/>
            <a:ext cx="4381813" cy="2252498"/>
          </a:xfrm>
          <a:prstGeom prst="rect">
            <a:avLst/>
          </a:prstGeom>
        </p:spPr>
      </p:pic>
      <p:sp>
        <p:nvSpPr>
          <p:cNvPr id="3" name="TextBox 2">
            <a:extLst>
              <a:ext uri="{FF2B5EF4-FFF2-40B4-BE49-F238E27FC236}">
                <a16:creationId xmlns:a16="http://schemas.microsoft.com/office/drawing/2014/main" id="{136CA034-738F-333A-A6B1-A020F295FC3C}"/>
              </a:ext>
            </a:extLst>
          </p:cNvPr>
          <p:cNvSpPr txBox="1"/>
          <p:nvPr/>
        </p:nvSpPr>
        <p:spPr>
          <a:xfrm>
            <a:off x="1157469" y="4371812"/>
            <a:ext cx="2176040" cy="369332"/>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1 mạch cộng đầy đủ</a:t>
            </a:r>
          </a:p>
        </p:txBody>
      </p:sp>
      <p:sp>
        <p:nvSpPr>
          <p:cNvPr id="10" name="TextBox 9">
            <a:extLst>
              <a:ext uri="{FF2B5EF4-FFF2-40B4-BE49-F238E27FC236}">
                <a16:creationId xmlns:a16="http://schemas.microsoft.com/office/drawing/2014/main" id="{0FC4C5C9-A934-2114-D74A-D69AABCC5FA8}"/>
              </a:ext>
            </a:extLst>
          </p:cNvPr>
          <p:cNvSpPr txBox="1"/>
          <p:nvPr/>
        </p:nvSpPr>
        <p:spPr>
          <a:xfrm>
            <a:off x="3943425" y="2207351"/>
            <a:ext cx="5130800" cy="2443298"/>
          </a:xfrm>
          <a:prstGeom prst="rect">
            <a:avLst/>
          </a:prstGeom>
          <a:noFill/>
        </p:spPr>
        <p:txBody>
          <a:bodyPr wrap="square">
            <a:spAutoFit/>
          </a:bodyPr>
          <a:lstStyle/>
          <a:p>
            <a:pPr marL="342900" lvl="0" indent="-342900">
              <a:lnSpc>
                <a:spcPct val="107000"/>
              </a:lnSpc>
              <a:buClr>
                <a:srgbClr val="222222"/>
              </a:buClr>
              <a:buSzPts val="1800"/>
              <a:buFont typeface="Roboto" panose="02000000000000000000" pitchFamily="2" charset="0"/>
              <a:buChar char="-"/>
            </a:pPr>
            <a:r>
              <a:rPr lang="en-US" sz="18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Bộ cộng được tạo bằng một OR, hai </a:t>
            </a:r>
            <a:r>
              <a:rPr lang="en-US" sz="1800">
                <a:effectLst/>
                <a:latin typeface="Times New Roman" panose="02020603050405020304" pitchFamily="18" charset="0"/>
                <a:ea typeface="Calibri" panose="020F0502020204030204" pitchFamily="34" charset="0"/>
                <a:cs typeface="Times New Roman" panose="02020603050405020304" pitchFamily="18" charset="0"/>
              </a:rPr>
              <a:t>XOR và một cổng AND . Nó có ba đầu vào và hai đầu ra. Hai đầu vào đầu tiên sử dụng như hai bit dữ liệu đầu vào và đầu vào thứ ba được sử dụng làm bit nhớ, </a:t>
            </a:r>
          </a:p>
          <a:p>
            <a:pPr marL="342900" lvl="0" indent="-342900">
              <a:lnSpc>
                <a:spcPct val="107000"/>
              </a:lnSpc>
              <a:spcAft>
                <a:spcPts val="800"/>
              </a:spcAft>
              <a:buClr>
                <a:srgbClr val="222222"/>
              </a:buClr>
              <a:buSzPts val="1800"/>
              <a:buFont typeface="Roboto" panose="02000000000000000000" pitchFamily="2" charset="0"/>
              <a:buChar char="-"/>
            </a:pPr>
            <a:r>
              <a:rPr lang="en-US" sz="18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Đầu ra mang một bit ở mạch cộng chuyển đổi bit nhớ đến bộ cộng tiếp theo và nó thực hiện phép cộng bằng cách xem xét ba giá trị đầu vào.</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g1278699d15b_10_0"/>
          <p:cNvSpPr txBox="1">
            <a:spLocks noGrp="1"/>
          </p:cNvSpPr>
          <p:nvPr>
            <p:ph type="body" idx="1"/>
          </p:nvPr>
        </p:nvSpPr>
        <p:spPr>
          <a:xfrm>
            <a:off x="488950" y="2026250"/>
            <a:ext cx="8026500" cy="4153500"/>
          </a:xfrm>
          <a:prstGeom prst="rect">
            <a:avLst/>
          </a:prstGeom>
        </p:spPr>
        <p:txBody>
          <a:bodyPr spcFirstLastPara="1" wrap="square" lIns="91425" tIns="45700" rIns="91425" bIns="45700" anchor="t" anchorCtr="0">
            <a:normAutofit/>
          </a:bodyPr>
          <a:lstStyle/>
          <a:p>
            <a:pPr marL="0" lvl="0" indent="0" algn="l" rtl="0">
              <a:spcBef>
                <a:spcPts val="750"/>
              </a:spcBef>
              <a:spcAft>
                <a:spcPts val="0"/>
              </a:spcAft>
              <a:buNone/>
            </a:pPr>
            <a:r>
              <a:rPr lang="en-US" sz="1800">
                <a:solidFill>
                  <a:schemeClr val="dk1"/>
                </a:solidFill>
                <a:latin typeface="Arial"/>
                <a:ea typeface="Arial"/>
                <a:cs typeface="Arial"/>
                <a:sym typeface="Arial"/>
              </a:rPr>
              <a:t>.</a:t>
            </a:r>
            <a:endParaRPr/>
          </a:p>
        </p:txBody>
      </p:sp>
      <p:sp>
        <p:nvSpPr>
          <p:cNvPr id="124" name="Google Shape;124;g1278699d15b_10_0"/>
          <p:cNvSpPr txBox="1"/>
          <p:nvPr/>
        </p:nvSpPr>
        <p:spPr>
          <a:xfrm>
            <a:off x="906700" y="412150"/>
            <a:ext cx="115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25" name="Google Shape;125;g1278699d15b_10_0"/>
          <p:cNvSpPr txBox="1"/>
          <p:nvPr/>
        </p:nvSpPr>
        <p:spPr>
          <a:xfrm>
            <a:off x="323350" y="82425"/>
            <a:ext cx="8357700" cy="738900"/>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buClr>
                <a:schemeClr val="lt1"/>
              </a:buClr>
              <a:buSzPts val="3600"/>
            </a:pPr>
            <a:r>
              <a:rPr lang="en-US" sz="3600" b="1">
                <a:solidFill>
                  <a:schemeClr val="lt1"/>
                </a:solidFill>
                <a:latin typeface="Calibri"/>
                <a:ea typeface="Calibri"/>
                <a:cs typeface="Calibri"/>
                <a:sym typeface="Calibri"/>
              </a:rPr>
              <a:t>II. Nguyên lí hoạt động </a:t>
            </a:r>
            <a:endParaRPr sz="3600" b="1">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0480E0AF-AE1C-FC65-8D24-D624EAED1D5E}"/>
              </a:ext>
            </a:extLst>
          </p:cNvPr>
          <p:cNvSpPr txBox="1"/>
          <p:nvPr/>
        </p:nvSpPr>
        <p:spPr>
          <a:xfrm>
            <a:off x="488950" y="1545441"/>
            <a:ext cx="7733207" cy="400110"/>
          </a:xfrm>
          <a:prstGeom prst="rect">
            <a:avLst/>
          </a:prstGeom>
          <a:noFill/>
        </p:spPr>
        <p:txBody>
          <a:bodyPr wrap="none" rtlCol="0">
            <a:spAutoFit/>
          </a:bodyPr>
          <a:lstStyle/>
          <a:p>
            <a:r>
              <a:rPr lang="en-US" sz="2000">
                <a:latin typeface="Times New Roman" panose="02020603050405020304" pitchFamily="18" charset="0"/>
                <a:cs typeface="Times New Roman" panose="02020603050405020304" pitchFamily="18" charset="0"/>
              </a:rPr>
              <a:t>CD 4008 hoạt động dựa trên sự kết hợp của 4 bộ cộng toàn phần (đầy đủ)</a:t>
            </a:r>
          </a:p>
        </p:txBody>
      </p:sp>
      <p:sp>
        <p:nvSpPr>
          <p:cNvPr id="8" name="TextBox 7">
            <a:extLst>
              <a:ext uri="{FF2B5EF4-FFF2-40B4-BE49-F238E27FC236}">
                <a16:creationId xmlns:a16="http://schemas.microsoft.com/office/drawing/2014/main" id="{59E562FE-33FD-887F-9524-9E24F825DEC8}"/>
              </a:ext>
            </a:extLst>
          </p:cNvPr>
          <p:cNvSpPr txBox="1"/>
          <p:nvPr/>
        </p:nvSpPr>
        <p:spPr>
          <a:xfrm>
            <a:off x="323350" y="1064633"/>
            <a:ext cx="2611612" cy="400110"/>
          </a:xfrm>
          <a:prstGeom prst="rect">
            <a:avLst/>
          </a:prstGeom>
          <a:noFill/>
        </p:spPr>
        <p:txBody>
          <a:bodyPr wrap="none" rtlCol="0">
            <a:spAutoFit/>
          </a:bodyPr>
          <a:lstStyle/>
          <a:p>
            <a:r>
              <a:rPr lang="en-US" sz="2000">
                <a:latin typeface="Times New Roman" panose="02020603050405020304" pitchFamily="18" charset="0"/>
                <a:cs typeface="Times New Roman" panose="02020603050405020304" pitchFamily="18" charset="0"/>
              </a:rPr>
              <a:t>1 Cấu trúc bên trong IC</a:t>
            </a:r>
          </a:p>
        </p:txBody>
      </p:sp>
      <p:pic>
        <p:nvPicPr>
          <p:cNvPr id="11" name="Picture 10" descr="Shape&#10;&#10;Description automatically generated with medium confidence">
            <a:extLst>
              <a:ext uri="{FF2B5EF4-FFF2-40B4-BE49-F238E27FC236}">
                <a16:creationId xmlns:a16="http://schemas.microsoft.com/office/drawing/2014/main" id="{6A2D2B5E-0BB0-8622-8CEE-D13C8EFD059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700" y="2256218"/>
            <a:ext cx="6256139" cy="2345563"/>
          </a:xfrm>
          <a:prstGeom prst="rect">
            <a:avLst/>
          </a:prstGeom>
          <a:noFill/>
          <a:ln>
            <a:noFill/>
          </a:ln>
        </p:spPr>
      </p:pic>
    </p:spTree>
    <p:extLst>
      <p:ext uri="{BB962C8B-B14F-4D97-AF65-F5344CB8AC3E}">
        <p14:creationId xmlns:p14="http://schemas.microsoft.com/office/powerpoint/2010/main" val="14368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g1278699d15b_10_12"/>
          <p:cNvSpPr txBox="1"/>
          <p:nvPr/>
        </p:nvSpPr>
        <p:spPr>
          <a:xfrm>
            <a:off x="74250" y="82425"/>
            <a:ext cx="8995500" cy="800189"/>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buClr>
                <a:schemeClr val="lt1"/>
              </a:buClr>
              <a:buSzPts val="3600"/>
            </a:pPr>
            <a:r>
              <a:rPr lang="en-US" sz="4000" b="1">
                <a:solidFill>
                  <a:schemeClr val="lt1"/>
                </a:solidFill>
                <a:latin typeface="Calibri"/>
                <a:ea typeface="Calibri"/>
                <a:cs typeface="Calibri"/>
                <a:sym typeface="Calibri"/>
              </a:rPr>
              <a:t>II. Nguyên lí hoạt động </a:t>
            </a:r>
          </a:p>
        </p:txBody>
      </p:sp>
      <p:sp>
        <p:nvSpPr>
          <p:cNvPr id="5" name="TextBox 4">
            <a:extLst>
              <a:ext uri="{FF2B5EF4-FFF2-40B4-BE49-F238E27FC236}">
                <a16:creationId xmlns:a16="http://schemas.microsoft.com/office/drawing/2014/main" id="{375E7B6B-B72A-916A-2B3F-15B9E356D287}"/>
              </a:ext>
            </a:extLst>
          </p:cNvPr>
          <p:cNvSpPr txBox="1"/>
          <p:nvPr/>
        </p:nvSpPr>
        <p:spPr>
          <a:xfrm>
            <a:off x="203200" y="1168400"/>
            <a:ext cx="8666480" cy="2308324"/>
          </a:xfrm>
          <a:prstGeom prst="rect">
            <a:avLst/>
          </a:prstGeom>
          <a:noFill/>
        </p:spPr>
        <p:txBody>
          <a:bodyPr wrap="square">
            <a:spAutoFit/>
          </a:bodyPr>
          <a:lstStyle/>
          <a:p>
            <a:pPr algn="l"/>
            <a:r>
              <a:rPr lang="vi-VN" sz="1800" b="0" i="0">
                <a:solidFill>
                  <a:srgbClr val="222222"/>
                </a:solidFill>
                <a:effectLst/>
                <a:latin typeface="+mj-lt"/>
              </a:rPr>
              <a:t>Trong CD4008 mỗi bộ cộng sẽ tuân theo bảng sự thật ở các đầu vào cụ thể. Cấu trúc bên trong của CD4008 sẽ là sự kết hợp của bốn bộ cộng đầy đủ.</a:t>
            </a:r>
          </a:p>
          <a:p>
            <a:pPr algn="l"/>
            <a:r>
              <a:rPr lang="vi-VN" sz="1800" b="0" i="0">
                <a:solidFill>
                  <a:srgbClr val="222222"/>
                </a:solidFill>
                <a:effectLst/>
                <a:latin typeface="+mj-lt"/>
              </a:rPr>
              <a:t>Ở bộ cộng đầu tiên, mỗi bộ sẽ lấy hai đầu vào từ người dùng hoặc từ một linh kiện khác và đầu vào thứ ba sẽ sử dụng giá trị của bộ cộng trước đó.</a:t>
            </a:r>
          </a:p>
          <a:p>
            <a:pPr algn="l"/>
            <a:r>
              <a:rPr lang="vi-VN" sz="1800" b="0" i="0">
                <a:solidFill>
                  <a:srgbClr val="222222"/>
                </a:solidFill>
                <a:effectLst/>
                <a:latin typeface="+mj-lt"/>
              </a:rPr>
              <a:t>Bộ cộng đầu tiên sẽ nhận đầu vào đầu tiên từ bên ngoài IC và bộ cộng cuối cùng sẽ được thực hiện giá trị đầu ra. Sự kết hợp của 4 bộ cộng này sẽ hoạt động theo chuỗi.</a:t>
            </a:r>
          </a:p>
          <a:p>
            <a:pPr algn="l"/>
            <a:r>
              <a:rPr lang="vi-VN" sz="1800" b="0" i="0">
                <a:solidFill>
                  <a:srgbClr val="222222"/>
                </a:solidFill>
                <a:effectLst/>
                <a:latin typeface="+mj-lt"/>
              </a:rPr>
              <a:t>Mạch cộng đủ 4 bit bắt đầu công từ bit có chỉ số thấp nhất (LSB) đến bit chỉ số lớn nhất (MSB). Nó có khả năng cộng bit nhớ.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608</Words>
  <Application>Microsoft Office PowerPoint</Application>
  <PresentationFormat>On-screen Show (4:3)</PresentationFormat>
  <Paragraphs>45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vt:lpstr>
      <vt:lpstr>Arial</vt:lpstr>
      <vt:lpstr>Calibri</vt:lpstr>
      <vt:lpstr>Times New Roman</vt:lpstr>
      <vt:lpstr>Office Theme</vt:lpstr>
      <vt:lpstr>Mạch cộng 2 số nhị phân 4 Bit</vt:lpstr>
      <vt:lpstr>NỘI DUNG</vt:lpstr>
      <vt:lpstr>I. Giới thiệu linh kiện </vt:lpstr>
      <vt:lpstr>PowerPoint Presentation</vt:lpstr>
      <vt:lpstr>I. Giới thiệu linh kiện </vt:lpstr>
      <vt:lpstr>I. Giới thiệu linh kiện </vt:lpstr>
      <vt:lpstr>PowerPoint Presentation</vt:lpstr>
      <vt:lpstr>PowerPoint Presentation</vt:lpstr>
      <vt:lpstr>PowerPoint Presentation</vt:lpstr>
      <vt:lpstr>III.  Mô phỏng Proteus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Mạch cộng 2 số nhị phân 4 Bit</dc:title>
  <dc:creator>Hang</dc:creator>
  <cp:lastModifiedBy>DAO VAN VIET 20192172</cp:lastModifiedBy>
  <cp:revision>2</cp:revision>
  <dcterms:created xsi:type="dcterms:W3CDTF">2016-07-25T07:53:11Z</dcterms:created>
  <dcterms:modified xsi:type="dcterms:W3CDTF">2022-06-01T11:25:44Z</dcterms:modified>
</cp:coreProperties>
</file>