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6.jpg" ContentType="image/jpg"/>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8" r:id="rId18"/>
    <p:sldId id="279" r:id="rId19"/>
    <p:sldId id="281" r:id="rId20"/>
    <p:sldId id="290" r:id="rId21"/>
    <p:sldId id="291" r:id="rId22"/>
    <p:sldId id="292" r:id="rId23"/>
    <p:sldId id="272" r:id="rId24"/>
    <p:sldId id="273" r:id="rId25"/>
    <p:sldId id="274"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Rg1vAUs5KigNqKNPH3XPtDqMp5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031D8B-CF9B-4E57-B2E1-405569136926}">
  <a:tblStyle styleId="{21031D8B-CF9B-4E57-B2E1-40556913692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86" d="100"/>
          <a:sy n="86" d="100"/>
        </p:scale>
        <p:origin x="134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08E698-9941-40DE-8BB7-E3E24DDE5276}" type="slidenum">
              <a:rPr kumimoji="0" lang="vi-VN"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vi-VN"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11727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1"/>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1"/>
          <p:cNvSpPr txBox="1">
            <a:spLocks noGrp="1"/>
          </p:cNvSpPr>
          <p:nvPr>
            <p:ph type="body" idx="1"/>
          </p:nvPr>
        </p:nvSpPr>
        <p:spPr>
          <a:xfrm rot="5400000">
            <a:off x="2051051"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5/29/2022</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Carlito"/>
                <a:cs typeface="Carlito"/>
              </a:defRPr>
            </a:lvl1pPr>
          </a:lstStyle>
          <a:p>
            <a:pPr marL="95885">
              <a:lnSpc>
                <a:spcPts val="955"/>
              </a:lnSpc>
            </a:pPr>
            <a:fld id="{81D60167-4931-47E6-BA6A-407CBD079E47}" type="slidenum">
              <a:rPr dirty="0"/>
              <a:t>‹#›</a:t>
            </a:fld>
            <a:endParaRPr dirty="0"/>
          </a:p>
        </p:txBody>
      </p:sp>
    </p:spTree>
    <p:extLst>
      <p:ext uri="{BB962C8B-B14F-4D97-AF65-F5344CB8AC3E}">
        <p14:creationId xmlns:p14="http://schemas.microsoft.com/office/powerpoint/2010/main" val="2226551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100" b="1"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5/29/2022</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Carlito"/>
                <a:cs typeface="Carlito"/>
              </a:defRPr>
            </a:lvl1pPr>
          </a:lstStyle>
          <a:p>
            <a:pPr marL="95885">
              <a:lnSpc>
                <a:spcPts val="955"/>
              </a:lnSpc>
            </a:pPr>
            <a:fld id="{81D60167-4931-47E6-BA6A-407CBD079E47}" type="slidenum">
              <a:rPr dirty="0"/>
              <a:t>‹#›</a:t>
            </a:fld>
            <a:endParaRPr dirty="0"/>
          </a:p>
        </p:txBody>
      </p:sp>
    </p:spTree>
    <p:extLst>
      <p:ext uri="{BB962C8B-B14F-4D97-AF65-F5344CB8AC3E}">
        <p14:creationId xmlns:p14="http://schemas.microsoft.com/office/powerpoint/2010/main" val="2344470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5/29/2022</a:t>
            </a:fld>
            <a:endParaRPr lang="en-US"/>
          </a:p>
        </p:txBody>
      </p:sp>
      <p:sp>
        <p:nvSpPr>
          <p:cNvPr id="7" name="Holder 7"/>
          <p:cNvSpPr>
            <a:spLocks noGrp="1"/>
          </p:cNvSpPr>
          <p:nvPr>
            <p:ph type="sldNum" sz="quarter" idx="7"/>
          </p:nvPr>
        </p:nvSpPr>
        <p:spPr/>
        <p:txBody>
          <a:bodyPr lIns="0" tIns="0" rIns="0" bIns="0"/>
          <a:lstStyle>
            <a:lvl1pPr>
              <a:defRPr sz="900" b="0" i="0">
                <a:solidFill>
                  <a:srgbClr val="888888"/>
                </a:solidFill>
                <a:latin typeface="Carlito"/>
                <a:cs typeface="Carlito"/>
              </a:defRPr>
            </a:lvl1pPr>
          </a:lstStyle>
          <a:p>
            <a:pPr marL="95885">
              <a:lnSpc>
                <a:spcPts val="955"/>
              </a:lnSpc>
            </a:pPr>
            <a:fld id="{81D60167-4931-47E6-BA6A-407CBD079E47}" type="slidenum">
              <a:rPr dirty="0"/>
              <a:t>‹#›</a:t>
            </a:fld>
            <a:endParaRPr dirty="0"/>
          </a:p>
        </p:txBody>
      </p:sp>
    </p:spTree>
    <p:extLst>
      <p:ext uri="{BB962C8B-B14F-4D97-AF65-F5344CB8AC3E}">
        <p14:creationId xmlns:p14="http://schemas.microsoft.com/office/powerpoint/2010/main" val="370004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117121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229600" y="0"/>
            <a:ext cx="914400" cy="563879"/>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5/29/2022</a:t>
            </a:fld>
            <a:endParaRPr lang="en-US"/>
          </a:p>
        </p:txBody>
      </p:sp>
      <p:sp>
        <p:nvSpPr>
          <p:cNvPr id="5" name="Holder 5"/>
          <p:cNvSpPr>
            <a:spLocks noGrp="1"/>
          </p:cNvSpPr>
          <p:nvPr>
            <p:ph type="sldNum" sz="quarter" idx="7"/>
          </p:nvPr>
        </p:nvSpPr>
        <p:spPr/>
        <p:txBody>
          <a:bodyPr lIns="0" tIns="0" rIns="0" bIns="0"/>
          <a:lstStyle>
            <a:lvl1pPr>
              <a:defRPr sz="900" b="0" i="0">
                <a:solidFill>
                  <a:srgbClr val="888888"/>
                </a:solidFill>
                <a:latin typeface="Carlito"/>
                <a:cs typeface="Carlito"/>
              </a:defRPr>
            </a:lvl1pPr>
          </a:lstStyle>
          <a:p>
            <a:pPr marL="95885">
              <a:lnSpc>
                <a:spcPts val="955"/>
              </a:lnSpc>
            </a:pPr>
            <a:fld id="{81D60167-4931-47E6-BA6A-407CBD079E47}" type="slidenum">
              <a:rPr dirty="0"/>
              <a:t>‹#›</a:t>
            </a:fld>
            <a:endParaRPr dirty="0"/>
          </a:p>
        </p:txBody>
      </p:sp>
    </p:spTree>
    <p:extLst>
      <p:ext uri="{BB962C8B-B14F-4D97-AF65-F5344CB8AC3E}">
        <p14:creationId xmlns:p14="http://schemas.microsoft.com/office/powerpoint/2010/main" val="296578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5/29/2022</a:t>
            </a:fld>
            <a:endParaRPr lang="en-US"/>
          </a:p>
        </p:txBody>
      </p:sp>
      <p:sp>
        <p:nvSpPr>
          <p:cNvPr id="4" name="Holder 4"/>
          <p:cNvSpPr>
            <a:spLocks noGrp="1"/>
          </p:cNvSpPr>
          <p:nvPr>
            <p:ph type="sldNum" sz="quarter" idx="7"/>
          </p:nvPr>
        </p:nvSpPr>
        <p:spPr/>
        <p:txBody>
          <a:bodyPr lIns="0" tIns="0" rIns="0" bIns="0"/>
          <a:lstStyle>
            <a:lvl1pPr>
              <a:defRPr sz="900" b="0" i="0">
                <a:solidFill>
                  <a:srgbClr val="888888"/>
                </a:solidFill>
                <a:latin typeface="Carlito"/>
                <a:cs typeface="Carlito"/>
              </a:defRPr>
            </a:lvl1pPr>
          </a:lstStyle>
          <a:p>
            <a:pPr marL="95885">
              <a:lnSpc>
                <a:spcPts val="955"/>
              </a:lnSpc>
            </a:pPr>
            <a:fld id="{81D60167-4931-47E6-BA6A-407CBD079E47}" type="slidenum">
              <a:rPr dirty="0"/>
              <a:t>‹#›</a:t>
            </a:fld>
            <a:endParaRPr dirty="0"/>
          </a:p>
        </p:txBody>
      </p:sp>
    </p:spTree>
    <p:extLst>
      <p:ext uri="{BB962C8B-B14F-4D97-AF65-F5344CB8AC3E}">
        <p14:creationId xmlns:p14="http://schemas.microsoft.com/office/powerpoint/2010/main" val="292254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2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2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2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2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0" name="Google Shape;60;p2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1" name="Google Shape;61;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a:spLocks noGrp="1"/>
          </p:cNvSpPr>
          <p:nvPr>
            <p:ph type="pic" idx="2"/>
          </p:nvPr>
        </p:nvSpPr>
        <p:spPr>
          <a:xfrm>
            <a:off x="3887391" y="987426"/>
            <a:ext cx="4629150" cy="4873625"/>
          </a:xfrm>
          <a:prstGeom prst="rect">
            <a:avLst/>
          </a:prstGeom>
          <a:noFill/>
          <a:ln>
            <a:noFill/>
          </a:ln>
        </p:spPr>
      </p:sp>
      <p:sp>
        <p:nvSpPr>
          <p:cNvPr id="67" name="Google Shape;67;p3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117121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73453" y="3124327"/>
            <a:ext cx="6197092" cy="574039"/>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67944" y="1141222"/>
            <a:ext cx="7232015" cy="1482725"/>
          </a:xfrm>
          <a:prstGeom prst="rect">
            <a:avLst/>
          </a:prstGeom>
        </p:spPr>
        <p:txBody>
          <a:bodyPr wrap="square" lIns="0" tIns="0" rIns="0" bIns="0">
            <a:spAutoFit/>
          </a:bodyPr>
          <a:lstStyle>
            <a:lvl1pPr>
              <a:defRPr sz="2100" b="1"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5/29/2022</a:t>
            </a:fld>
            <a:endParaRPr lang="en-US"/>
          </a:p>
        </p:txBody>
      </p:sp>
      <p:sp>
        <p:nvSpPr>
          <p:cNvPr id="6" name="Holder 6"/>
          <p:cNvSpPr>
            <a:spLocks noGrp="1"/>
          </p:cNvSpPr>
          <p:nvPr>
            <p:ph type="sldNum" sz="quarter" idx="7"/>
          </p:nvPr>
        </p:nvSpPr>
        <p:spPr>
          <a:xfrm>
            <a:off x="8269858" y="6479768"/>
            <a:ext cx="192404" cy="139700"/>
          </a:xfrm>
          <a:prstGeom prst="rect">
            <a:avLst/>
          </a:prstGeom>
        </p:spPr>
        <p:txBody>
          <a:bodyPr wrap="square" lIns="0" tIns="0" rIns="0" bIns="0">
            <a:spAutoFit/>
          </a:bodyPr>
          <a:lstStyle>
            <a:lvl1pPr>
              <a:defRPr sz="900" b="0" i="0">
                <a:solidFill>
                  <a:srgbClr val="888888"/>
                </a:solidFill>
                <a:latin typeface="Carlito"/>
                <a:cs typeface="Carlito"/>
              </a:defRPr>
            </a:lvl1pPr>
          </a:lstStyle>
          <a:p>
            <a:pPr marL="95885">
              <a:lnSpc>
                <a:spcPts val="955"/>
              </a:lnSpc>
            </a:pPr>
            <a:fld id="{81D60167-4931-47E6-BA6A-407CBD079E47}" type="slidenum">
              <a:rPr dirty="0"/>
              <a:t>‹#›</a:t>
            </a:fld>
            <a:endParaRPr dirty="0"/>
          </a:p>
        </p:txBody>
      </p:sp>
    </p:spTree>
    <p:extLst>
      <p:ext uri="{BB962C8B-B14F-4D97-AF65-F5344CB8AC3E}">
        <p14:creationId xmlns:p14="http://schemas.microsoft.com/office/powerpoint/2010/main" val="2780191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notesSlide" Target="../notesSlides/notesSlide16.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13.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64.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5.png"/><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13.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332912" y="4231689"/>
            <a:ext cx="8478300" cy="21549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lt1"/>
              </a:buClr>
              <a:buSzPts val="4400"/>
              <a:buFont typeface="Times New Roman"/>
              <a:buNone/>
            </a:pPr>
            <a:r>
              <a:rPr lang="en-US" b="0">
                <a:solidFill>
                  <a:schemeClr val="lt1"/>
                </a:solidFill>
                <a:latin typeface="Times New Roman"/>
                <a:ea typeface="Times New Roman"/>
                <a:cs typeface="Times New Roman"/>
                <a:sym typeface="Times New Roman"/>
              </a:rPr>
              <a:t>Bài 3: </a:t>
            </a:r>
            <a:br>
              <a:rPr lang="en-US" b="0">
                <a:solidFill>
                  <a:schemeClr val="lt1"/>
                </a:solidFill>
                <a:latin typeface="Times New Roman"/>
                <a:ea typeface="Times New Roman"/>
                <a:cs typeface="Times New Roman"/>
                <a:sym typeface="Times New Roman"/>
              </a:rPr>
            </a:br>
            <a:r>
              <a:rPr lang="en-US" b="0">
                <a:solidFill>
                  <a:schemeClr val="lt1"/>
                </a:solidFill>
                <a:latin typeface="Times New Roman"/>
                <a:ea typeface="Times New Roman"/>
                <a:cs typeface="Times New Roman"/>
                <a:sym typeface="Times New Roman"/>
              </a:rPr>
              <a:t>DC2 - Four-Quadrant Single-Phase Rectifier 5 HP DC Drive</a:t>
            </a:r>
            <a:endParaRPr>
              <a:solidFill>
                <a:schemeClr val="lt1"/>
              </a:solidFill>
              <a:latin typeface="Times New Roman"/>
              <a:ea typeface="Times New Roman"/>
              <a:cs typeface="Times New Roman"/>
              <a:sym typeface="Times New Roman"/>
            </a:endParaRPr>
          </a:p>
        </p:txBody>
      </p:sp>
      <p:sp>
        <p:nvSpPr>
          <p:cNvPr id="88" name="Google Shape;88;p1"/>
          <p:cNvSpPr txBox="1">
            <a:spLocks noGrp="1"/>
          </p:cNvSpPr>
          <p:nvPr>
            <p:ph type="subTitle" idx="1"/>
          </p:nvPr>
        </p:nvSpPr>
        <p:spPr>
          <a:xfrm>
            <a:off x="1209975" y="388358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800"/>
              <a:buNone/>
            </a:pPr>
            <a:endParaRPr>
              <a:latin typeface="Times New Roman"/>
              <a:ea typeface="Times New Roman"/>
              <a:cs typeface="Times New Roman"/>
              <a:sym typeface="Times New Roman"/>
            </a:endParaRPr>
          </a:p>
          <a:p>
            <a:pPr marL="0" lvl="0" indent="0" algn="ctr" rtl="0">
              <a:lnSpc>
                <a:spcPct val="90000"/>
              </a:lnSpc>
              <a:spcBef>
                <a:spcPts val="750"/>
              </a:spcBef>
              <a:spcAft>
                <a:spcPts val="0"/>
              </a:spcAft>
              <a:buClr>
                <a:schemeClr val="lt1"/>
              </a:buClr>
              <a:buSzPts val="2800"/>
              <a:buNone/>
            </a:pPr>
            <a:endParaRPr>
              <a:latin typeface="Times New Roman"/>
              <a:ea typeface="Times New Roman"/>
              <a:cs typeface="Times New Roman"/>
              <a:sym typeface="Times New Roman"/>
            </a:endParaRPr>
          </a:p>
          <a:p>
            <a:pPr marL="0" lvl="0" indent="0" algn="ctr" rtl="0">
              <a:lnSpc>
                <a:spcPct val="90000"/>
              </a:lnSpc>
              <a:spcBef>
                <a:spcPts val="750"/>
              </a:spcBef>
              <a:spcAft>
                <a:spcPts val="0"/>
              </a:spcAft>
              <a:buClr>
                <a:schemeClr val="lt1"/>
              </a:buClr>
              <a:buSzPts val="2800"/>
              <a:buNone/>
            </a:pPr>
            <a:endParaRPr>
              <a:latin typeface="Times New Roman"/>
              <a:ea typeface="Times New Roman"/>
              <a:cs typeface="Times New Roman"/>
              <a:sym typeface="Times New Roman"/>
            </a:endParaRPr>
          </a:p>
        </p:txBody>
      </p:sp>
      <p:sp>
        <p:nvSpPr>
          <p:cNvPr id="89" name="Google Shape;89;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
        <p:nvSpPr>
          <p:cNvPr id="90" name="Google Shape;90;p1"/>
          <p:cNvSpPr txBox="1"/>
          <p:nvPr/>
        </p:nvSpPr>
        <p:spPr>
          <a:xfrm>
            <a:off x="865222" y="1205934"/>
            <a:ext cx="7413554" cy="26776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New Roman"/>
                <a:ea typeface="Times New Roman"/>
                <a:cs typeface="Times New Roman"/>
                <a:sym typeface="Times New Roman"/>
              </a:rPr>
              <a:t>BÀI TẬP GIỮA KÌ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New Roman"/>
                <a:ea typeface="Times New Roman"/>
                <a:cs typeface="Times New Roman"/>
                <a:sym typeface="Times New Roman"/>
              </a:rPr>
              <a:t>HỌC PHẦN TRUYỀN ĐỘNG ĐIỆN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KÌ 2022-1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MÃ LỚP: 133167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10</a:t>
            </a:fld>
            <a:endParaRPr>
              <a:latin typeface="Times New Roman"/>
              <a:ea typeface="Times New Roman"/>
              <a:cs typeface="Times New Roman"/>
              <a:sym typeface="Times New Roman"/>
            </a:endParaRPr>
          </a:p>
        </p:txBody>
      </p:sp>
      <p:sp>
        <p:nvSpPr>
          <p:cNvPr id="165" name="Google Shape;165;p11"/>
          <p:cNvSpPr txBox="1">
            <a:spLocks noGrp="1"/>
          </p:cNvSpPr>
          <p:nvPr>
            <p:ph type="title"/>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a:latin typeface="Times New Roman"/>
                <a:ea typeface="Times New Roman"/>
                <a:cs typeface="Times New Roman"/>
                <a:sym typeface="Times New Roman"/>
              </a:rPr>
              <a:t>Câu 3: Khảo sát ảnh hưởng của tham số đến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đặc tính cơ</a:t>
            </a:r>
            <a:endParaRPr sz="2800">
              <a:latin typeface="Times New Roman"/>
              <a:ea typeface="Times New Roman"/>
              <a:cs typeface="Times New Roman"/>
              <a:sym typeface="Times New Roman"/>
            </a:endParaRPr>
          </a:p>
        </p:txBody>
      </p:sp>
      <p:pic>
        <p:nvPicPr>
          <p:cNvPr id="166" name="Google Shape;166;p11"/>
          <p:cNvPicPr preferRelativeResize="0"/>
          <p:nvPr/>
        </p:nvPicPr>
        <p:blipFill rotWithShape="1">
          <a:blip r:embed="rId3">
            <a:alphaModFix/>
          </a:blip>
          <a:srcRect/>
          <a:stretch/>
        </p:blipFill>
        <p:spPr>
          <a:xfrm>
            <a:off x="2429675" y="1196675"/>
            <a:ext cx="6714325" cy="4492040"/>
          </a:xfrm>
          <a:prstGeom prst="rect">
            <a:avLst/>
          </a:prstGeom>
          <a:noFill/>
          <a:ln>
            <a:noFill/>
          </a:ln>
        </p:spPr>
      </p:pic>
      <p:sp>
        <p:nvSpPr>
          <p:cNvPr id="167" name="Google Shape;167;p11"/>
          <p:cNvSpPr txBox="1"/>
          <p:nvPr/>
        </p:nvSpPr>
        <p:spPr>
          <a:xfrm>
            <a:off x="310718" y="1704513"/>
            <a:ext cx="2574526" cy="17542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Các đường đặc tính song song nhau.</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Điện áp phần ứng càng thấp thì đồ thị đặc tính cơ càng thấp.</a:t>
            </a:r>
            <a:endParaRPr/>
          </a:p>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11</a:t>
            </a:fld>
            <a:endParaRPr>
              <a:latin typeface="Times New Roman"/>
              <a:ea typeface="Times New Roman"/>
              <a:cs typeface="Times New Roman"/>
              <a:sym typeface="Times New Roman"/>
            </a:endParaRPr>
          </a:p>
        </p:txBody>
      </p:sp>
      <p:sp>
        <p:nvSpPr>
          <p:cNvPr id="173" name="Google Shape;173;p12"/>
          <p:cNvSpPr txBox="1">
            <a:spLocks noGrp="1"/>
          </p:cNvSpPr>
          <p:nvPr>
            <p:ph type="title"/>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a:latin typeface="Times New Roman"/>
                <a:ea typeface="Times New Roman"/>
                <a:cs typeface="Times New Roman"/>
                <a:sym typeface="Times New Roman"/>
              </a:rPr>
              <a:t>Câu 3: Khảo sát ảnh hưởng của tham số đến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đặc tính cơ</a:t>
            </a:r>
            <a:endParaRPr sz="2800">
              <a:latin typeface="Times New Roman"/>
              <a:ea typeface="Times New Roman"/>
              <a:cs typeface="Times New Roman"/>
              <a:sym typeface="Times New Roman"/>
            </a:endParaRPr>
          </a:p>
        </p:txBody>
      </p:sp>
      <p:sp>
        <p:nvSpPr>
          <p:cNvPr id="174" name="Google Shape;174;p12"/>
          <p:cNvSpPr txBox="1"/>
          <p:nvPr/>
        </p:nvSpPr>
        <p:spPr>
          <a:xfrm>
            <a:off x="1457931" y="1152878"/>
            <a:ext cx="320953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Ảnh hưởng của từ thông kích từ</a:t>
            </a:r>
            <a:endParaRPr sz="1800" b="0" i="0" u="none" strike="noStrike" cap="none">
              <a:solidFill>
                <a:schemeClr val="dk1"/>
              </a:solidFill>
              <a:latin typeface="Times New Roman"/>
              <a:ea typeface="Times New Roman"/>
              <a:cs typeface="Times New Roman"/>
              <a:sym typeface="Times New Roman"/>
            </a:endParaRPr>
          </a:p>
        </p:txBody>
      </p:sp>
      <p:graphicFrame>
        <p:nvGraphicFramePr>
          <p:cNvPr id="175" name="Google Shape;175;p12"/>
          <p:cNvGraphicFramePr/>
          <p:nvPr/>
        </p:nvGraphicFramePr>
        <p:xfrm>
          <a:off x="3470988" y="2734023"/>
          <a:ext cx="5185475" cy="938925"/>
        </p:xfrm>
        <a:graphic>
          <a:graphicData uri="http://schemas.openxmlformats.org/drawingml/2006/table">
            <a:tbl>
              <a:tblPr firstRow="1" firstCol="1" bandRow="1">
                <a:noFill/>
                <a:tableStyleId>{21031D8B-CF9B-4E57-B2E1-405569136926}</a:tableStyleId>
              </a:tblPr>
              <a:tblGrid>
                <a:gridCol w="1308850">
                  <a:extLst>
                    <a:ext uri="{9D8B030D-6E8A-4147-A177-3AD203B41FA5}">
                      <a16:colId xmlns:a16="http://schemas.microsoft.com/office/drawing/2014/main" val="20000"/>
                    </a:ext>
                  </a:extLst>
                </a:gridCol>
                <a:gridCol w="775325">
                  <a:extLst>
                    <a:ext uri="{9D8B030D-6E8A-4147-A177-3AD203B41FA5}">
                      <a16:colId xmlns:a16="http://schemas.microsoft.com/office/drawing/2014/main" val="20001"/>
                    </a:ext>
                  </a:extLst>
                </a:gridCol>
                <a:gridCol w="775325">
                  <a:extLst>
                    <a:ext uri="{9D8B030D-6E8A-4147-A177-3AD203B41FA5}">
                      <a16:colId xmlns:a16="http://schemas.microsoft.com/office/drawing/2014/main" val="20002"/>
                    </a:ext>
                  </a:extLst>
                </a:gridCol>
                <a:gridCol w="775325">
                  <a:extLst>
                    <a:ext uri="{9D8B030D-6E8A-4147-A177-3AD203B41FA5}">
                      <a16:colId xmlns:a16="http://schemas.microsoft.com/office/drawing/2014/main" val="20003"/>
                    </a:ext>
                  </a:extLst>
                </a:gridCol>
                <a:gridCol w="775325">
                  <a:extLst>
                    <a:ext uri="{9D8B030D-6E8A-4147-A177-3AD203B41FA5}">
                      <a16:colId xmlns:a16="http://schemas.microsoft.com/office/drawing/2014/main" val="20004"/>
                    </a:ext>
                  </a:extLst>
                </a:gridCol>
                <a:gridCol w="775325">
                  <a:extLst>
                    <a:ext uri="{9D8B030D-6E8A-4147-A177-3AD203B41FA5}">
                      <a16:colId xmlns:a16="http://schemas.microsoft.com/office/drawing/2014/main" val="20005"/>
                    </a:ext>
                  </a:extLst>
                </a:gridCol>
              </a:tblGrid>
              <a:tr h="312975">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khi hỗ cảm  Laf = 2H</a:t>
                      </a:r>
                      <a:endParaRPr sz="140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177.65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138.72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99.80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60.88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21.96</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76" name="Google Shape;176;p12"/>
          <p:cNvGraphicFramePr/>
          <p:nvPr/>
        </p:nvGraphicFramePr>
        <p:xfrm>
          <a:off x="3470987" y="1621503"/>
          <a:ext cx="5185475" cy="938925"/>
        </p:xfrm>
        <a:graphic>
          <a:graphicData uri="http://schemas.openxmlformats.org/drawingml/2006/table">
            <a:tbl>
              <a:tblPr firstRow="1" firstCol="1" bandRow="1">
                <a:noFill/>
                <a:tableStyleId>{21031D8B-CF9B-4E57-B2E1-405569136926}</a:tableStyleId>
              </a:tblPr>
              <a:tblGrid>
                <a:gridCol w="1308850">
                  <a:extLst>
                    <a:ext uri="{9D8B030D-6E8A-4147-A177-3AD203B41FA5}">
                      <a16:colId xmlns:a16="http://schemas.microsoft.com/office/drawing/2014/main" val="20000"/>
                    </a:ext>
                  </a:extLst>
                </a:gridCol>
                <a:gridCol w="775325">
                  <a:extLst>
                    <a:ext uri="{9D8B030D-6E8A-4147-A177-3AD203B41FA5}">
                      <a16:colId xmlns:a16="http://schemas.microsoft.com/office/drawing/2014/main" val="20001"/>
                    </a:ext>
                  </a:extLst>
                </a:gridCol>
                <a:gridCol w="775325">
                  <a:extLst>
                    <a:ext uri="{9D8B030D-6E8A-4147-A177-3AD203B41FA5}">
                      <a16:colId xmlns:a16="http://schemas.microsoft.com/office/drawing/2014/main" val="20002"/>
                    </a:ext>
                  </a:extLst>
                </a:gridCol>
                <a:gridCol w="775325">
                  <a:extLst>
                    <a:ext uri="{9D8B030D-6E8A-4147-A177-3AD203B41FA5}">
                      <a16:colId xmlns:a16="http://schemas.microsoft.com/office/drawing/2014/main" val="20003"/>
                    </a:ext>
                  </a:extLst>
                </a:gridCol>
                <a:gridCol w="775325">
                  <a:extLst>
                    <a:ext uri="{9D8B030D-6E8A-4147-A177-3AD203B41FA5}">
                      <a16:colId xmlns:a16="http://schemas.microsoft.com/office/drawing/2014/main" val="20004"/>
                    </a:ext>
                  </a:extLst>
                </a:gridCol>
                <a:gridCol w="775325">
                  <a:extLst>
                    <a:ext uri="{9D8B030D-6E8A-4147-A177-3AD203B41FA5}">
                      <a16:colId xmlns:a16="http://schemas.microsoft.com/office/drawing/2014/main" val="20005"/>
                    </a:ext>
                  </a:extLst>
                </a:gridCol>
              </a:tblGrid>
              <a:tr h="312975">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khi hỗ cảm  Laf = 1H</a:t>
                      </a:r>
                      <a:endParaRPr sz="140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508.03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353.24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189.46</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43.66</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-111.13</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77" name="Google Shape;177;p12"/>
          <p:cNvGraphicFramePr/>
          <p:nvPr/>
        </p:nvGraphicFramePr>
        <p:xfrm>
          <a:off x="3470987" y="4989601"/>
          <a:ext cx="5185475" cy="938925"/>
        </p:xfrm>
        <a:graphic>
          <a:graphicData uri="http://schemas.openxmlformats.org/drawingml/2006/table">
            <a:tbl>
              <a:tblPr firstRow="1" firstCol="1" bandRow="1">
                <a:noFill/>
                <a:tableStyleId>{21031D8B-CF9B-4E57-B2E1-405569136926}</a:tableStyleId>
              </a:tblPr>
              <a:tblGrid>
                <a:gridCol w="1308850">
                  <a:extLst>
                    <a:ext uri="{9D8B030D-6E8A-4147-A177-3AD203B41FA5}">
                      <a16:colId xmlns:a16="http://schemas.microsoft.com/office/drawing/2014/main" val="20000"/>
                    </a:ext>
                  </a:extLst>
                </a:gridCol>
                <a:gridCol w="775325">
                  <a:extLst>
                    <a:ext uri="{9D8B030D-6E8A-4147-A177-3AD203B41FA5}">
                      <a16:colId xmlns:a16="http://schemas.microsoft.com/office/drawing/2014/main" val="20001"/>
                    </a:ext>
                  </a:extLst>
                </a:gridCol>
                <a:gridCol w="775325">
                  <a:extLst>
                    <a:ext uri="{9D8B030D-6E8A-4147-A177-3AD203B41FA5}">
                      <a16:colId xmlns:a16="http://schemas.microsoft.com/office/drawing/2014/main" val="20002"/>
                    </a:ext>
                  </a:extLst>
                </a:gridCol>
                <a:gridCol w="775325">
                  <a:extLst>
                    <a:ext uri="{9D8B030D-6E8A-4147-A177-3AD203B41FA5}">
                      <a16:colId xmlns:a16="http://schemas.microsoft.com/office/drawing/2014/main" val="20003"/>
                    </a:ext>
                  </a:extLst>
                </a:gridCol>
                <a:gridCol w="775325">
                  <a:extLst>
                    <a:ext uri="{9D8B030D-6E8A-4147-A177-3AD203B41FA5}">
                      <a16:colId xmlns:a16="http://schemas.microsoft.com/office/drawing/2014/main" val="20004"/>
                    </a:ext>
                  </a:extLst>
                </a:gridCol>
                <a:gridCol w="775325">
                  <a:extLst>
                    <a:ext uri="{9D8B030D-6E8A-4147-A177-3AD203B41FA5}">
                      <a16:colId xmlns:a16="http://schemas.microsoft.com/office/drawing/2014/main" val="20005"/>
                    </a:ext>
                  </a:extLst>
                </a:gridCol>
              </a:tblGrid>
              <a:tr h="312975">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khi hỗ cảm  Laf = 4H</a:t>
                      </a:r>
                      <a:endParaRPr sz="140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69.65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59.72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49.98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40.10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30.28</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78" name="Google Shape;178;p12"/>
          <p:cNvGraphicFramePr/>
          <p:nvPr/>
        </p:nvGraphicFramePr>
        <p:xfrm>
          <a:off x="3470988" y="3858393"/>
          <a:ext cx="5185475" cy="938925"/>
        </p:xfrm>
        <a:graphic>
          <a:graphicData uri="http://schemas.openxmlformats.org/drawingml/2006/table">
            <a:tbl>
              <a:tblPr firstRow="1" firstCol="1" bandRow="1">
                <a:noFill/>
                <a:tableStyleId>{21031D8B-CF9B-4E57-B2E1-405569136926}</a:tableStyleId>
              </a:tblPr>
              <a:tblGrid>
                <a:gridCol w="1308850">
                  <a:extLst>
                    <a:ext uri="{9D8B030D-6E8A-4147-A177-3AD203B41FA5}">
                      <a16:colId xmlns:a16="http://schemas.microsoft.com/office/drawing/2014/main" val="20000"/>
                    </a:ext>
                  </a:extLst>
                </a:gridCol>
                <a:gridCol w="775325">
                  <a:extLst>
                    <a:ext uri="{9D8B030D-6E8A-4147-A177-3AD203B41FA5}">
                      <a16:colId xmlns:a16="http://schemas.microsoft.com/office/drawing/2014/main" val="20001"/>
                    </a:ext>
                  </a:extLst>
                </a:gridCol>
                <a:gridCol w="775325">
                  <a:extLst>
                    <a:ext uri="{9D8B030D-6E8A-4147-A177-3AD203B41FA5}">
                      <a16:colId xmlns:a16="http://schemas.microsoft.com/office/drawing/2014/main" val="20002"/>
                    </a:ext>
                  </a:extLst>
                </a:gridCol>
                <a:gridCol w="775325">
                  <a:extLst>
                    <a:ext uri="{9D8B030D-6E8A-4147-A177-3AD203B41FA5}">
                      <a16:colId xmlns:a16="http://schemas.microsoft.com/office/drawing/2014/main" val="20003"/>
                    </a:ext>
                  </a:extLst>
                </a:gridCol>
                <a:gridCol w="775325">
                  <a:extLst>
                    <a:ext uri="{9D8B030D-6E8A-4147-A177-3AD203B41FA5}">
                      <a16:colId xmlns:a16="http://schemas.microsoft.com/office/drawing/2014/main" val="20004"/>
                    </a:ext>
                  </a:extLst>
                </a:gridCol>
                <a:gridCol w="775325">
                  <a:extLst>
                    <a:ext uri="{9D8B030D-6E8A-4147-A177-3AD203B41FA5}">
                      <a16:colId xmlns:a16="http://schemas.microsoft.com/office/drawing/2014/main" val="20005"/>
                    </a:ext>
                  </a:extLst>
                </a:gridCol>
              </a:tblGrid>
              <a:tr h="312975">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khi hỗ cảm  Laf = 3H</a:t>
                      </a:r>
                      <a:endParaRPr sz="140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101.23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83.93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66.61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49.29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31.97</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179" name="Google Shape;179;p12"/>
          <p:cNvSpPr txBox="1"/>
          <p:nvPr/>
        </p:nvSpPr>
        <p:spPr>
          <a:xfrm>
            <a:off x="399495" y="1732323"/>
            <a:ext cx="2902998" cy="307772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Ta giữ nguyên các thông số của động cơ. </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Thay đổi tải TL đặt vào động cơ và ghi lại các giá trị tốc độ khi động cơ hoạt động ổn định với mỗi giá trị hỗ cảm.</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Vẽ lại đặc tính cơ của động cơ trên cùng một hệ tọa độ.</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12</a:t>
            </a:fld>
            <a:endParaRPr>
              <a:latin typeface="Times New Roman"/>
              <a:ea typeface="Times New Roman"/>
              <a:cs typeface="Times New Roman"/>
              <a:sym typeface="Times New Roman"/>
            </a:endParaRPr>
          </a:p>
        </p:txBody>
      </p:sp>
      <p:sp>
        <p:nvSpPr>
          <p:cNvPr id="185" name="Google Shape;185;p13"/>
          <p:cNvSpPr txBox="1">
            <a:spLocks noGrp="1"/>
          </p:cNvSpPr>
          <p:nvPr>
            <p:ph type="title"/>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a:latin typeface="Times New Roman"/>
                <a:ea typeface="Times New Roman"/>
                <a:cs typeface="Times New Roman"/>
                <a:sym typeface="Times New Roman"/>
              </a:rPr>
              <a:t>Câu 3: Khảo sát ảnh hưởng của tham số đến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đặc tính cơ</a:t>
            </a:r>
            <a:endParaRPr sz="2800">
              <a:latin typeface="Times New Roman"/>
              <a:ea typeface="Times New Roman"/>
              <a:cs typeface="Times New Roman"/>
              <a:sym typeface="Times New Roman"/>
            </a:endParaRPr>
          </a:p>
        </p:txBody>
      </p:sp>
      <p:sp>
        <p:nvSpPr>
          <p:cNvPr id="186" name="Google Shape;186;p13"/>
          <p:cNvSpPr txBox="1"/>
          <p:nvPr/>
        </p:nvSpPr>
        <p:spPr>
          <a:xfrm>
            <a:off x="1457931" y="1152878"/>
            <a:ext cx="320953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Ảnh hưởng của từ thông kích từ</a:t>
            </a:r>
            <a:endParaRPr sz="1800" b="0" i="0" u="none" strike="noStrike" cap="none">
              <a:solidFill>
                <a:schemeClr val="dk1"/>
              </a:solidFill>
              <a:latin typeface="Times New Roman"/>
              <a:ea typeface="Times New Roman"/>
              <a:cs typeface="Times New Roman"/>
              <a:sym typeface="Times New Roman"/>
            </a:endParaRPr>
          </a:p>
        </p:txBody>
      </p:sp>
      <p:pic>
        <p:nvPicPr>
          <p:cNvPr id="187" name="Google Shape;187;p13"/>
          <p:cNvPicPr preferRelativeResize="0"/>
          <p:nvPr/>
        </p:nvPicPr>
        <p:blipFill rotWithShape="1">
          <a:blip r:embed="rId3">
            <a:alphaModFix/>
          </a:blip>
          <a:srcRect/>
          <a:stretch/>
        </p:blipFill>
        <p:spPr>
          <a:xfrm>
            <a:off x="2155370" y="1823633"/>
            <a:ext cx="6988629" cy="3881490"/>
          </a:xfrm>
          <a:prstGeom prst="rect">
            <a:avLst/>
          </a:prstGeom>
          <a:noFill/>
          <a:ln>
            <a:noFill/>
          </a:ln>
        </p:spPr>
      </p:pic>
      <p:sp>
        <p:nvSpPr>
          <p:cNvPr id="188" name="Google Shape;188;p13"/>
          <p:cNvSpPr txBox="1"/>
          <p:nvPr/>
        </p:nvSpPr>
        <p:spPr>
          <a:xfrm>
            <a:off x="338710" y="2146049"/>
            <a:ext cx="2574526" cy="113873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Các đường đặc tính càng dốc tương ứng với hỗ cảm càng nhỏ</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13</a:t>
            </a:fld>
            <a:endParaRPr>
              <a:latin typeface="Times New Roman"/>
              <a:ea typeface="Times New Roman"/>
              <a:cs typeface="Times New Roman"/>
              <a:sym typeface="Times New Roman"/>
            </a:endParaRPr>
          </a:p>
        </p:txBody>
      </p:sp>
      <p:sp>
        <p:nvSpPr>
          <p:cNvPr id="194" name="Google Shape;194;p14"/>
          <p:cNvSpPr txBox="1">
            <a:spLocks noGrp="1"/>
          </p:cNvSpPr>
          <p:nvPr>
            <p:ph type="title"/>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a:latin typeface="Times New Roman"/>
                <a:ea typeface="Times New Roman"/>
                <a:cs typeface="Times New Roman"/>
                <a:sym typeface="Times New Roman"/>
              </a:rPr>
              <a:t>Câu 3: Khảo sát ảnh hưởng của tham số đến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đặc tính cơ</a:t>
            </a:r>
            <a:endParaRPr sz="2800">
              <a:latin typeface="Times New Roman"/>
              <a:ea typeface="Times New Roman"/>
              <a:cs typeface="Times New Roman"/>
              <a:sym typeface="Times New Roman"/>
            </a:endParaRPr>
          </a:p>
        </p:txBody>
      </p:sp>
      <p:sp>
        <p:nvSpPr>
          <p:cNvPr id="195" name="Google Shape;195;p14"/>
          <p:cNvSpPr txBox="1"/>
          <p:nvPr/>
        </p:nvSpPr>
        <p:spPr>
          <a:xfrm>
            <a:off x="1363612" y="1152878"/>
            <a:ext cx="3398174"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Ảnh hưởng của điện trở phần ứng</a:t>
            </a:r>
            <a:endParaRPr sz="1800" b="0" i="0" u="none" strike="noStrike" cap="none">
              <a:solidFill>
                <a:schemeClr val="dk1"/>
              </a:solidFill>
              <a:latin typeface="Times New Roman"/>
              <a:ea typeface="Times New Roman"/>
              <a:cs typeface="Times New Roman"/>
              <a:sym typeface="Times New Roman"/>
            </a:endParaRPr>
          </a:p>
        </p:txBody>
      </p:sp>
      <p:graphicFrame>
        <p:nvGraphicFramePr>
          <p:cNvPr id="196" name="Google Shape;196;p14"/>
          <p:cNvGraphicFramePr/>
          <p:nvPr/>
        </p:nvGraphicFramePr>
        <p:xfrm>
          <a:off x="3974841" y="2734928"/>
          <a:ext cx="4691050" cy="938925"/>
        </p:xfrm>
        <a:graphic>
          <a:graphicData uri="http://schemas.openxmlformats.org/drawingml/2006/table">
            <a:tbl>
              <a:tblPr firstRow="1" firstCol="1" bandRow="1">
                <a:noFill/>
                <a:tableStyleId>{21031D8B-CF9B-4E57-B2E1-405569136926}</a:tableStyleId>
              </a:tblPr>
              <a:tblGrid>
                <a:gridCol w="1184050">
                  <a:extLst>
                    <a:ext uri="{9D8B030D-6E8A-4147-A177-3AD203B41FA5}">
                      <a16:colId xmlns:a16="http://schemas.microsoft.com/office/drawing/2014/main" val="20000"/>
                    </a:ext>
                  </a:extLst>
                </a:gridCol>
                <a:gridCol w="701400">
                  <a:extLst>
                    <a:ext uri="{9D8B030D-6E8A-4147-A177-3AD203B41FA5}">
                      <a16:colId xmlns:a16="http://schemas.microsoft.com/office/drawing/2014/main" val="20001"/>
                    </a:ext>
                  </a:extLst>
                </a:gridCol>
                <a:gridCol w="701400">
                  <a:extLst>
                    <a:ext uri="{9D8B030D-6E8A-4147-A177-3AD203B41FA5}">
                      <a16:colId xmlns:a16="http://schemas.microsoft.com/office/drawing/2014/main" val="20002"/>
                    </a:ext>
                  </a:extLst>
                </a:gridCol>
                <a:gridCol w="701400">
                  <a:extLst>
                    <a:ext uri="{9D8B030D-6E8A-4147-A177-3AD203B41FA5}">
                      <a16:colId xmlns:a16="http://schemas.microsoft.com/office/drawing/2014/main" val="20003"/>
                    </a:ext>
                  </a:extLst>
                </a:gridCol>
                <a:gridCol w="701400">
                  <a:extLst>
                    <a:ext uri="{9D8B030D-6E8A-4147-A177-3AD203B41FA5}">
                      <a16:colId xmlns:a16="http://schemas.microsoft.com/office/drawing/2014/main" val="20004"/>
                    </a:ext>
                  </a:extLst>
                </a:gridCol>
                <a:gridCol w="701400">
                  <a:extLst>
                    <a:ext uri="{9D8B030D-6E8A-4147-A177-3AD203B41FA5}">
                      <a16:colId xmlns:a16="http://schemas.microsoft.com/office/drawing/2014/main" val="20005"/>
                    </a:ext>
                  </a:extLst>
                </a:gridCol>
              </a:tblGrid>
              <a:tr h="312975">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khi điện trở phần ứng Ra = 1.0 ôm</a:t>
                      </a:r>
                      <a:endParaRPr sz="135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421.99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291.50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161.01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30.53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-99.95</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97" name="Google Shape;197;p14"/>
          <p:cNvGraphicFramePr/>
          <p:nvPr/>
        </p:nvGraphicFramePr>
        <p:xfrm>
          <a:off x="3974841" y="1621503"/>
          <a:ext cx="4691050" cy="938925"/>
        </p:xfrm>
        <a:graphic>
          <a:graphicData uri="http://schemas.openxmlformats.org/drawingml/2006/table">
            <a:tbl>
              <a:tblPr firstRow="1" firstCol="1" bandRow="1">
                <a:noFill/>
                <a:tableStyleId>{21031D8B-CF9B-4E57-B2E1-405569136926}</a:tableStyleId>
              </a:tblPr>
              <a:tblGrid>
                <a:gridCol w="1184050">
                  <a:extLst>
                    <a:ext uri="{9D8B030D-6E8A-4147-A177-3AD203B41FA5}">
                      <a16:colId xmlns:a16="http://schemas.microsoft.com/office/drawing/2014/main" val="20000"/>
                    </a:ext>
                  </a:extLst>
                </a:gridCol>
                <a:gridCol w="701400">
                  <a:extLst>
                    <a:ext uri="{9D8B030D-6E8A-4147-A177-3AD203B41FA5}">
                      <a16:colId xmlns:a16="http://schemas.microsoft.com/office/drawing/2014/main" val="20001"/>
                    </a:ext>
                  </a:extLst>
                </a:gridCol>
                <a:gridCol w="701400">
                  <a:extLst>
                    <a:ext uri="{9D8B030D-6E8A-4147-A177-3AD203B41FA5}">
                      <a16:colId xmlns:a16="http://schemas.microsoft.com/office/drawing/2014/main" val="20002"/>
                    </a:ext>
                  </a:extLst>
                </a:gridCol>
                <a:gridCol w="701400">
                  <a:extLst>
                    <a:ext uri="{9D8B030D-6E8A-4147-A177-3AD203B41FA5}">
                      <a16:colId xmlns:a16="http://schemas.microsoft.com/office/drawing/2014/main" val="20003"/>
                    </a:ext>
                  </a:extLst>
                </a:gridCol>
                <a:gridCol w="701400">
                  <a:extLst>
                    <a:ext uri="{9D8B030D-6E8A-4147-A177-3AD203B41FA5}">
                      <a16:colId xmlns:a16="http://schemas.microsoft.com/office/drawing/2014/main" val="20004"/>
                    </a:ext>
                  </a:extLst>
                </a:gridCol>
                <a:gridCol w="701400">
                  <a:extLst>
                    <a:ext uri="{9D8B030D-6E8A-4147-A177-3AD203B41FA5}">
                      <a16:colId xmlns:a16="http://schemas.microsoft.com/office/drawing/2014/main" val="20005"/>
                    </a:ext>
                  </a:extLst>
                </a:gridCol>
              </a:tblGrid>
              <a:tr h="312975">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khi điện trở phần ứng Ra = 0.5 ôm</a:t>
                      </a:r>
                      <a:endParaRPr sz="135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292.46</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226.99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161.54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96.09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30.63</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98" name="Google Shape;198;p14"/>
          <p:cNvGraphicFramePr/>
          <p:nvPr/>
        </p:nvGraphicFramePr>
        <p:xfrm>
          <a:off x="3974841" y="5092077"/>
          <a:ext cx="4691050" cy="1128880"/>
        </p:xfrm>
        <a:graphic>
          <a:graphicData uri="http://schemas.openxmlformats.org/drawingml/2006/table">
            <a:tbl>
              <a:tblPr firstRow="1" firstCol="1" bandRow="1">
                <a:noFill/>
                <a:tableStyleId>{21031D8B-CF9B-4E57-B2E1-405569136926}</a:tableStyleId>
              </a:tblPr>
              <a:tblGrid>
                <a:gridCol w="1184050">
                  <a:extLst>
                    <a:ext uri="{9D8B030D-6E8A-4147-A177-3AD203B41FA5}">
                      <a16:colId xmlns:a16="http://schemas.microsoft.com/office/drawing/2014/main" val="20000"/>
                    </a:ext>
                  </a:extLst>
                </a:gridCol>
                <a:gridCol w="701400">
                  <a:extLst>
                    <a:ext uri="{9D8B030D-6E8A-4147-A177-3AD203B41FA5}">
                      <a16:colId xmlns:a16="http://schemas.microsoft.com/office/drawing/2014/main" val="20001"/>
                    </a:ext>
                  </a:extLst>
                </a:gridCol>
                <a:gridCol w="701400">
                  <a:extLst>
                    <a:ext uri="{9D8B030D-6E8A-4147-A177-3AD203B41FA5}">
                      <a16:colId xmlns:a16="http://schemas.microsoft.com/office/drawing/2014/main" val="20002"/>
                    </a:ext>
                  </a:extLst>
                </a:gridCol>
                <a:gridCol w="701400">
                  <a:extLst>
                    <a:ext uri="{9D8B030D-6E8A-4147-A177-3AD203B41FA5}">
                      <a16:colId xmlns:a16="http://schemas.microsoft.com/office/drawing/2014/main" val="20003"/>
                    </a:ext>
                  </a:extLst>
                </a:gridCol>
                <a:gridCol w="701400">
                  <a:extLst>
                    <a:ext uri="{9D8B030D-6E8A-4147-A177-3AD203B41FA5}">
                      <a16:colId xmlns:a16="http://schemas.microsoft.com/office/drawing/2014/main" val="20004"/>
                    </a:ext>
                  </a:extLst>
                </a:gridCol>
                <a:gridCol w="701400">
                  <a:extLst>
                    <a:ext uri="{9D8B030D-6E8A-4147-A177-3AD203B41FA5}">
                      <a16:colId xmlns:a16="http://schemas.microsoft.com/office/drawing/2014/main" val="20005"/>
                    </a:ext>
                  </a:extLst>
                </a:gridCol>
              </a:tblGrid>
              <a:tr h="312975">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khi điện trở phần ứng Ra = 2.0 ôm</a:t>
                      </a:r>
                      <a:endParaRPr sz="135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3129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678.53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419.25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159.97</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-99.30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-358.58</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99" name="Google Shape;199;p14"/>
          <p:cNvGraphicFramePr/>
          <p:nvPr/>
        </p:nvGraphicFramePr>
        <p:xfrm>
          <a:off x="3974841" y="3836870"/>
          <a:ext cx="4691050" cy="1119830"/>
        </p:xfrm>
        <a:graphic>
          <a:graphicData uri="http://schemas.openxmlformats.org/drawingml/2006/table">
            <a:tbl>
              <a:tblPr firstRow="1" firstCol="1" bandRow="1">
                <a:noFill/>
                <a:tableStyleId>{21031D8B-CF9B-4E57-B2E1-405569136926}</a:tableStyleId>
              </a:tblPr>
              <a:tblGrid>
                <a:gridCol w="1184050">
                  <a:extLst>
                    <a:ext uri="{9D8B030D-6E8A-4147-A177-3AD203B41FA5}">
                      <a16:colId xmlns:a16="http://schemas.microsoft.com/office/drawing/2014/main" val="20000"/>
                    </a:ext>
                  </a:extLst>
                </a:gridCol>
                <a:gridCol w="701400">
                  <a:extLst>
                    <a:ext uri="{9D8B030D-6E8A-4147-A177-3AD203B41FA5}">
                      <a16:colId xmlns:a16="http://schemas.microsoft.com/office/drawing/2014/main" val="20001"/>
                    </a:ext>
                  </a:extLst>
                </a:gridCol>
                <a:gridCol w="701400">
                  <a:extLst>
                    <a:ext uri="{9D8B030D-6E8A-4147-A177-3AD203B41FA5}">
                      <a16:colId xmlns:a16="http://schemas.microsoft.com/office/drawing/2014/main" val="20002"/>
                    </a:ext>
                  </a:extLst>
                </a:gridCol>
                <a:gridCol w="701400">
                  <a:extLst>
                    <a:ext uri="{9D8B030D-6E8A-4147-A177-3AD203B41FA5}">
                      <a16:colId xmlns:a16="http://schemas.microsoft.com/office/drawing/2014/main" val="20003"/>
                    </a:ext>
                  </a:extLst>
                </a:gridCol>
                <a:gridCol w="701400">
                  <a:extLst>
                    <a:ext uri="{9D8B030D-6E8A-4147-A177-3AD203B41FA5}">
                      <a16:colId xmlns:a16="http://schemas.microsoft.com/office/drawing/2014/main" val="20004"/>
                    </a:ext>
                  </a:extLst>
                </a:gridCol>
                <a:gridCol w="701400">
                  <a:extLst>
                    <a:ext uri="{9D8B030D-6E8A-4147-A177-3AD203B41FA5}">
                      <a16:colId xmlns:a16="http://schemas.microsoft.com/office/drawing/2014/main" val="20005"/>
                    </a:ext>
                  </a:extLst>
                </a:gridCol>
              </a:tblGrid>
              <a:tr h="308450">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khi điện trở phần ứng Ra = 1.5 ôm</a:t>
                      </a:r>
                      <a:endParaRPr sz="135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08450">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495650">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550.67</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355.58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160.49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-34.60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-229.69</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200" name="Google Shape;200;p14"/>
          <p:cNvSpPr txBox="1"/>
          <p:nvPr/>
        </p:nvSpPr>
        <p:spPr>
          <a:xfrm>
            <a:off x="399495" y="1732323"/>
            <a:ext cx="2902998" cy="335472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Ta giữ nguyên các thông số của động cơ. </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Thay đổi tải TL đặt vào động cơ và ghi lại các giá trị tốc độ khi động cơ hoạt động ổn định với mỗi giá trị điện trở phần ứng khác nhau.</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Vẽ lại đặc tính cơ của động cơ trên cùng một hệ tọa độ.</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14</a:t>
            </a:fld>
            <a:endParaRPr>
              <a:latin typeface="Times New Roman"/>
              <a:ea typeface="Times New Roman"/>
              <a:cs typeface="Times New Roman"/>
              <a:sym typeface="Times New Roman"/>
            </a:endParaRPr>
          </a:p>
        </p:txBody>
      </p:sp>
      <p:sp>
        <p:nvSpPr>
          <p:cNvPr id="206" name="Google Shape;206;p15"/>
          <p:cNvSpPr txBox="1">
            <a:spLocks noGrp="1"/>
          </p:cNvSpPr>
          <p:nvPr>
            <p:ph type="title"/>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a:latin typeface="Times New Roman"/>
                <a:ea typeface="Times New Roman"/>
                <a:cs typeface="Times New Roman"/>
                <a:sym typeface="Times New Roman"/>
              </a:rPr>
              <a:t>Câu 3: Khảo sát ảnh hưởng của tham số đến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đặc tính cơ</a:t>
            </a:r>
            <a:endParaRPr sz="2800">
              <a:latin typeface="Times New Roman"/>
              <a:ea typeface="Times New Roman"/>
              <a:cs typeface="Times New Roman"/>
              <a:sym typeface="Times New Roman"/>
            </a:endParaRPr>
          </a:p>
        </p:txBody>
      </p:sp>
      <p:sp>
        <p:nvSpPr>
          <p:cNvPr id="207" name="Google Shape;207;p15"/>
          <p:cNvSpPr txBox="1"/>
          <p:nvPr/>
        </p:nvSpPr>
        <p:spPr>
          <a:xfrm>
            <a:off x="1363612" y="1152878"/>
            <a:ext cx="3398174"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Ảnh hưởng của điện trở phần ứng</a:t>
            </a:r>
            <a:endParaRPr sz="1800" b="0" i="0" u="none" strike="noStrike" cap="none">
              <a:solidFill>
                <a:schemeClr val="dk1"/>
              </a:solidFill>
              <a:latin typeface="Times New Roman"/>
              <a:ea typeface="Times New Roman"/>
              <a:cs typeface="Times New Roman"/>
              <a:sym typeface="Times New Roman"/>
            </a:endParaRPr>
          </a:p>
        </p:txBody>
      </p:sp>
      <p:pic>
        <p:nvPicPr>
          <p:cNvPr id="208" name="Google Shape;208;p15"/>
          <p:cNvPicPr preferRelativeResize="0"/>
          <p:nvPr/>
        </p:nvPicPr>
        <p:blipFill rotWithShape="1">
          <a:blip r:embed="rId3">
            <a:alphaModFix/>
          </a:blip>
          <a:srcRect/>
          <a:stretch/>
        </p:blipFill>
        <p:spPr>
          <a:xfrm>
            <a:off x="2808513" y="1828800"/>
            <a:ext cx="6181661" cy="4601723"/>
          </a:xfrm>
          <a:prstGeom prst="rect">
            <a:avLst/>
          </a:prstGeom>
          <a:noFill/>
          <a:ln>
            <a:noFill/>
          </a:ln>
        </p:spPr>
      </p:pic>
      <p:sp>
        <p:nvSpPr>
          <p:cNvPr id="209" name="Google Shape;209;p15"/>
          <p:cNvSpPr txBox="1"/>
          <p:nvPr/>
        </p:nvSpPr>
        <p:spPr>
          <a:xfrm>
            <a:off x="338710" y="2146049"/>
            <a:ext cx="2574526" cy="22467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Các đường đặc tính càng dốc tương ứng với giá trị điện trở phần ứng càng lớn.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Tốc độ không tải bằng nhau tại các đường đặc tính.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15</a:t>
            </a:fld>
            <a:endParaRPr>
              <a:latin typeface="Times New Roman"/>
              <a:ea typeface="Times New Roman"/>
              <a:cs typeface="Times New Roman"/>
              <a:sym typeface="Times New Roman"/>
            </a:endParaRPr>
          </a:p>
        </p:txBody>
      </p:sp>
      <p:sp>
        <p:nvSpPr>
          <p:cNvPr id="215" name="Google Shape;215;p16"/>
          <p:cNvSpPr txBox="1">
            <a:spLocks noGrp="1"/>
          </p:cNvSpPr>
          <p:nvPr>
            <p:ph type="title"/>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dirty="0" err="1">
                <a:latin typeface="Times New Roman"/>
                <a:ea typeface="Times New Roman"/>
                <a:cs typeface="Times New Roman"/>
                <a:sym typeface="Times New Roman"/>
              </a:rPr>
              <a:t>Câu</a:t>
            </a:r>
            <a:r>
              <a:rPr lang="en-US" sz="2800" dirty="0">
                <a:latin typeface="Times New Roman"/>
                <a:ea typeface="Times New Roman"/>
                <a:cs typeface="Times New Roman"/>
                <a:sym typeface="Times New Roman"/>
              </a:rPr>
              <a:t> 4: </a:t>
            </a:r>
            <a:r>
              <a:rPr lang="en-US" sz="2800" dirty="0" err="1">
                <a:latin typeface="Times New Roman"/>
                <a:ea typeface="Times New Roman"/>
                <a:cs typeface="Times New Roman"/>
                <a:sym typeface="Times New Roman"/>
              </a:rPr>
              <a:t>Khảo</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sát</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chế</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động</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hãm</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động</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cơ</a:t>
            </a:r>
            <a:endParaRPr sz="2800" dirty="0">
              <a:latin typeface="Times New Roman"/>
              <a:ea typeface="Times New Roman"/>
              <a:cs typeface="Times New Roman"/>
              <a:sym typeface="Times New Roman"/>
            </a:endParaRPr>
          </a:p>
        </p:txBody>
      </p:sp>
      <p:pic>
        <p:nvPicPr>
          <p:cNvPr id="216" name="Google Shape;216;p16"/>
          <p:cNvPicPr preferRelativeResize="0"/>
          <p:nvPr/>
        </p:nvPicPr>
        <p:blipFill rotWithShape="1">
          <a:blip r:embed="rId3">
            <a:alphaModFix/>
          </a:blip>
          <a:srcRect/>
          <a:stretch/>
        </p:blipFill>
        <p:spPr>
          <a:xfrm>
            <a:off x="3573623" y="1240971"/>
            <a:ext cx="5141827" cy="4877713"/>
          </a:xfrm>
          <a:prstGeom prst="rect">
            <a:avLst/>
          </a:prstGeom>
          <a:noFill/>
          <a:ln>
            <a:noFill/>
          </a:ln>
        </p:spPr>
      </p:pic>
      <p:sp>
        <p:nvSpPr>
          <p:cNvPr id="217" name="Google Shape;217;p16"/>
          <p:cNvSpPr txBox="1"/>
          <p:nvPr/>
        </p:nvSpPr>
        <p:spPr>
          <a:xfrm>
            <a:off x="428550" y="1240971"/>
            <a:ext cx="2855167" cy="313932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Để có thể vẽ được đường đạc tính khi động cơ bị hãm. Ta để động cơ chạy không tải và đột ngột ngắt điện. Ta được đường đặc tính như hình.</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Đường đặc tính khá giống lý thuyết, động cơ hoạt động trên các đoạn với các điện áp phần ứng khác nhau.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944" y="1141222"/>
            <a:ext cx="4135754" cy="406522"/>
          </a:xfrm>
          <a:prstGeom prst="rect">
            <a:avLst/>
          </a:prstGeom>
        </p:spPr>
        <p:txBody>
          <a:bodyPr vert="horz" wrap="square" lIns="0" tIns="82550" rIns="0" bIns="0" rtlCol="0">
            <a:spAutoFit/>
          </a:bodyPr>
          <a:lstStyle/>
          <a:p>
            <a:pPr marL="12065" marR="0" lvl="0" indent="0" algn="l" defTabSz="914400" rtl="0" eaLnBrk="1" fontAlgn="auto" latinLnBrk="0" hangingPunct="1">
              <a:lnSpc>
                <a:spcPct val="100000"/>
              </a:lnSpc>
              <a:spcBef>
                <a:spcPts val="555"/>
              </a:spcBef>
              <a:spcAft>
                <a:spcPts val="0"/>
              </a:spcAft>
              <a:buClrTx/>
              <a:buSzTx/>
              <a:buFontTx/>
              <a:buNone/>
              <a:tabLst>
                <a:tab pos="382905" algn="l"/>
                <a:tab pos="383540" algn="l"/>
              </a:tabLst>
              <a:defRPr/>
            </a:pPr>
            <a:r>
              <a:rPr kumimoji="0" sz="2100" b="1" i="0" u="none" strike="noStrike" kern="1200" cap="none" spc="-5" normalizeH="0" baseline="0" noProof="0" dirty="0" err="1">
                <a:ln>
                  <a:noFill/>
                </a:ln>
                <a:solidFill>
                  <a:srgbClr val="404040"/>
                </a:solidFill>
                <a:effectLst/>
                <a:uLnTx/>
                <a:uFillTx/>
                <a:latin typeface="Times New Roman"/>
                <a:ea typeface="+mn-ea"/>
                <a:cs typeface="Times New Roman"/>
              </a:rPr>
              <a:t>Cấu</a:t>
            </a:r>
            <a:r>
              <a:rPr kumimoji="0" sz="2100" b="1" i="0" u="none" strike="noStrike" kern="1200" cap="none" spc="-5" normalizeH="0" baseline="0" noProof="0" dirty="0">
                <a:ln>
                  <a:noFill/>
                </a:ln>
                <a:solidFill>
                  <a:srgbClr val="404040"/>
                </a:solidFill>
                <a:effectLst/>
                <a:uLnTx/>
                <a:uFillTx/>
                <a:latin typeface="Times New Roman"/>
                <a:ea typeface="+mn-ea"/>
                <a:cs typeface="Times New Roman"/>
              </a:rPr>
              <a:t> </a:t>
            </a:r>
            <a:r>
              <a:rPr kumimoji="0" sz="2100" b="1" i="0" u="none" strike="noStrike" kern="1200" cap="none" spc="0" normalizeH="0" baseline="0" noProof="0" dirty="0">
                <a:ln>
                  <a:noFill/>
                </a:ln>
                <a:solidFill>
                  <a:srgbClr val="404040"/>
                </a:solidFill>
                <a:effectLst/>
                <a:uLnTx/>
                <a:uFillTx/>
                <a:latin typeface="Times New Roman"/>
                <a:ea typeface="+mn-ea"/>
                <a:cs typeface="Times New Roman"/>
              </a:rPr>
              <a:t>trúc mạch vòng </a:t>
            </a:r>
            <a:r>
              <a:rPr kumimoji="0" sz="2100" b="1" i="0" u="none" strike="noStrike" kern="1200" cap="none" spc="-5" normalizeH="0" baseline="0" noProof="0" dirty="0">
                <a:ln>
                  <a:noFill/>
                </a:ln>
                <a:solidFill>
                  <a:srgbClr val="404040"/>
                </a:solidFill>
                <a:effectLst/>
                <a:uLnTx/>
                <a:uFillTx/>
                <a:latin typeface="Times New Roman"/>
                <a:ea typeface="+mn-ea"/>
                <a:cs typeface="Times New Roman"/>
              </a:rPr>
              <a:t>dòng</a:t>
            </a:r>
            <a:r>
              <a:rPr kumimoji="0" sz="2100" b="1" i="0" u="none" strike="noStrike" kern="1200" cap="none" spc="-60" normalizeH="0" baseline="0" noProof="0" dirty="0">
                <a:ln>
                  <a:noFill/>
                </a:ln>
                <a:solidFill>
                  <a:srgbClr val="404040"/>
                </a:solidFill>
                <a:effectLst/>
                <a:uLnTx/>
                <a:uFillTx/>
                <a:latin typeface="Times New Roman"/>
                <a:ea typeface="+mn-ea"/>
                <a:cs typeface="Times New Roman"/>
              </a:rPr>
              <a:t> </a:t>
            </a:r>
            <a:r>
              <a:rPr kumimoji="0" sz="2100" b="1" i="0" u="none" strike="noStrike" kern="1200" cap="none" spc="-5" normalizeH="0" baseline="0" noProof="0" dirty="0">
                <a:ln>
                  <a:noFill/>
                </a:ln>
                <a:solidFill>
                  <a:srgbClr val="404040"/>
                </a:solidFill>
                <a:effectLst/>
                <a:uLnTx/>
                <a:uFillTx/>
                <a:latin typeface="Times New Roman"/>
                <a:ea typeface="+mn-ea"/>
                <a:cs typeface="Times New Roman"/>
              </a:rPr>
              <a:t>điện</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4" name="object 4"/>
          <p:cNvSpPr/>
          <p:nvPr/>
        </p:nvSpPr>
        <p:spPr>
          <a:xfrm>
            <a:off x="2793238" y="6052565"/>
            <a:ext cx="500380" cy="17145"/>
          </a:xfrm>
          <a:custGeom>
            <a:avLst/>
            <a:gdLst/>
            <a:ahLst/>
            <a:cxnLst/>
            <a:rect l="l" t="t" r="r" b="b"/>
            <a:pathLst>
              <a:path w="500379" h="17145">
                <a:moveTo>
                  <a:pt x="499872" y="0"/>
                </a:moveTo>
                <a:lnTo>
                  <a:pt x="0" y="0"/>
                </a:lnTo>
                <a:lnTo>
                  <a:pt x="0" y="16764"/>
                </a:lnTo>
                <a:lnTo>
                  <a:pt x="499872" y="16764"/>
                </a:lnTo>
                <a:lnTo>
                  <a:pt x="49987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2116327" y="6037884"/>
            <a:ext cx="1137285" cy="331470"/>
          </a:xfrm>
          <a:prstGeom prst="rect">
            <a:avLst/>
          </a:prstGeom>
        </p:spPr>
        <p:txBody>
          <a:bodyPr vert="horz" wrap="square" lIns="0" tIns="13335" rIns="0" bIns="0" rtlCol="0">
            <a:spAutoFit/>
          </a:bodyPr>
          <a:lstStyle/>
          <a:p>
            <a:pPr marL="50800" marR="0" lvl="0" indent="0" algn="l" defTabSz="914400" rtl="0" eaLnBrk="1" fontAlgn="auto" latinLnBrk="0" hangingPunct="1">
              <a:lnSpc>
                <a:spcPct val="100000"/>
              </a:lnSpc>
              <a:spcBef>
                <a:spcPts val="105"/>
              </a:spcBef>
              <a:spcAft>
                <a:spcPts val="0"/>
              </a:spcAft>
              <a:buClrTx/>
              <a:buSzTx/>
              <a:buFontTx/>
              <a:buNone/>
              <a:tabLst/>
              <a:defRPr/>
            </a:pPr>
            <a:r>
              <a:rPr kumimoji="0" sz="3000" b="0" i="0" u="none" strike="noStrike" kern="1200" cap="none" spc="-315" normalizeH="0" baseline="37500" noProof="0" dirty="0">
                <a:ln>
                  <a:noFill/>
                </a:ln>
                <a:solidFill>
                  <a:prstClr val="black"/>
                </a:solidFill>
                <a:effectLst/>
                <a:uLnTx/>
                <a:uFillTx/>
                <a:latin typeface="FreeSerif"/>
                <a:ea typeface="+mn-ea"/>
                <a:cs typeface="FreeSerif"/>
              </a:rPr>
              <a:t>𝑇</a:t>
            </a:r>
            <a:r>
              <a:rPr kumimoji="0" sz="2175" b="0" i="0" u="none" strike="noStrike" kern="1200" cap="none" spc="-315" normalizeH="0" baseline="36398" noProof="0" dirty="0">
                <a:ln>
                  <a:noFill/>
                </a:ln>
                <a:solidFill>
                  <a:prstClr val="black"/>
                </a:solidFill>
                <a:effectLst/>
                <a:uLnTx/>
                <a:uFillTx/>
                <a:latin typeface="FreeSerif"/>
                <a:ea typeface="+mn-ea"/>
                <a:cs typeface="FreeSerif"/>
              </a:rPr>
              <a:t>𝑓</a:t>
            </a:r>
            <a:r>
              <a:rPr kumimoji="0" sz="1800" b="0" i="0" u="none" strike="noStrike" kern="1200" cap="none" spc="-315" normalizeH="0" baseline="27777" noProof="0" dirty="0">
                <a:ln>
                  <a:noFill/>
                </a:ln>
                <a:solidFill>
                  <a:prstClr val="black"/>
                </a:solidFill>
                <a:effectLst/>
                <a:uLnTx/>
                <a:uFillTx/>
                <a:latin typeface="FreeSerif"/>
                <a:ea typeface="+mn-ea"/>
                <a:cs typeface="FreeSerif"/>
              </a:rPr>
              <a:t>𝑖 </a:t>
            </a:r>
            <a:r>
              <a:rPr kumimoji="0" sz="3000" b="0" i="0" u="none" strike="noStrike" kern="1200" cap="none" spc="555" normalizeH="0" baseline="37500" noProof="0" dirty="0">
                <a:ln>
                  <a:noFill/>
                </a:ln>
                <a:solidFill>
                  <a:prstClr val="black"/>
                </a:solidFill>
                <a:effectLst/>
                <a:uLnTx/>
                <a:uFillTx/>
                <a:latin typeface="FreeSerif"/>
                <a:ea typeface="+mn-ea"/>
                <a:cs typeface="FreeSerif"/>
              </a:rPr>
              <a:t>=</a:t>
            </a:r>
            <a:r>
              <a:rPr kumimoji="0" sz="3000" b="0" i="0" u="none" strike="noStrike" kern="1200" cap="none" spc="-52" normalizeH="0" baseline="37500" noProof="0" dirty="0">
                <a:ln>
                  <a:noFill/>
                </a:ln>
                <a:solidFill>
                  <a:prstClr val="black"/>
                </a:solidFill>
                <a:effectLst/>
                <a:uLnTx/>
                <a:uFillTx/>
                <a:latin typeface="FreeSerif"/>
                <a:ea typeface="+mn-ea"/>
                <a:cs typeface="FreeSerif"/>
              </a:rPr>
              <a:t> </a:t>
            </a:r>
            <a:r>
              <a:rPr kumimoji="0" sz="2000" b="0" i="0" u="none" strike="noStrike" kern="1200" cap="none" spc="35" normalizeH="0" baseline="0" noProof="0" dirty="0">
                <a:ln>
                  <a:noFill/>
                </a:ln>
                <a:solidFill>
                  <a:prstClr val="black"/>
                </a:solidFill>
                <a:effectLst/>
                <a:uLnTx/>
                <a:uFillTx/>
                <a:latin typeface="FreeSerif"/>
                <a:ea typeface="+mn-ea"/>
                <a:cs typeface="FreeSerif"/>
              </a:rPr>
              <a:t>10𝑓</a:t>
            </a:r>
            <a:endParaRPr kumimoji="0" sz="2000" b="0" i="0" u="none" strike="noStrike" kern="1200" cap="none" spc="0" normalizeH="0" baseline="0" noProof="0">
              <a:ln>
                <a:noFill/>
              </a:ln>
              <a:solidFill>
                <a:prstClr val="black"/>
              </a:solidFill>
              <a:effectLst/>
              <a:uLnTx/>
              <a:uFillTx/>
              <a:latin typeface="FreeSerif"/>
              <a:ea typeface="+mn-ea"/>
              <a:cs typeface="FreeSerif"/>
            </a:endParaRPr>
          </a:p>
        </p:txBody>
      </p:sp>
      <p:sp>
        <p:nvSpPr>
          <p:cNvPr id="6" name="object 6"/>
          <p:cNvSpPr txBox="1"/>
          <p:nvPr/>
        </p:nvSpPr>
        <p:spPr>
          <a:xfrm>
            <a:off x="567944" y="5238099"/>
            <a:ext cx="2702560" cy="768350"/>
          </a:xfrm>
          <a:prstGeom prst="rect">
            <a:avLst/>
          </a:prstGeom>
        </p:spPr>
        <p:txBody>
          <a:bodyPr vert="horz" wrap="square" lIns="0" tIns="78740" rIns="0" bIns="0" rtlCol="0">
            <a:spAutoFit/>
          </a:bodyPr>
          <a:lstStyle/>
          <a:p>
            <a:pPr marL="12700" marR="0" lvl="0" indent="0" algn="l" defTabSz="914400" rtl="0" eaLnBrk="1" fontAlgn="auto" latinLnBrk="0" hangingPunct="1">
              <a:lnSpc>
                <a:spcPct val="100000"/>
              </a:lnSpc>
              <a:spcBef>
                <a:spcPts val="62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Courier New"/>
                <a:ea typeface="+mn-ea"/>
                <a:cs typeface="Courier New"/>
              </a:rPr>
              <a:t>o</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Với </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chỉnh </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lưu cầu </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3</a:t>
            </a:r>
            <a:r>
              <a:rPr kumimoji="0" sz="20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pha:</a:t>
            </a:r>
          </a:p>
          <a:p>
            <a:pPr marL="0" marR="149225" lvl="0" indent="0" algn="r" defTabSz="914400" rtl="0" eaLnBrk="1" fontAlgn="auto" latinLnBrk="0" hangingPunct="1">
              <a:lnSpc>
                <a:spcPct val="100000"/>
              </a:lnSpc>
              <a:spcBef>
                <a:spcPts val="525"/>
              </a:spcBef>
              <a:spcAft>
                <a:spcPts val="0"/>
              </a:spcAft>
              <a:buClrTx/>
              <a:buSzTx/>
              <a:buFontTx/>
              <a:buNone/>
              <a:tabLst/>
              <a:defRPr/>
            </a:pPr>
            <a:r>
              <a:rPr kumimoji="0" sz="2000" b="0" i="0" u="none" strike="noStrike" kern="1200" cap="none" spc="110" normalizeH="0" baseline="0" noProof="0" dirty="0">
                <a:ln>
                  <a:noFill/>
                </a:ln>
                <a:solidFill>
                  <a:prstClr val="black"/>
                </a:solidFill>
                <a:effectLst/>
                <a:uLnTx/>
                <a:uFillTx/>
                <a:latin typeface="FreeSerif"/>
                <a:ea typeface="+mn-ea"/>
                <a:cs typeface="FreeSerif"/>
              </a:rPr>
              <a:t>1</a:t>
            </a:r>
            <a:endParaRPr kumimoji="0" sz="20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7" name="object 7"/>
          <p:cNvSpPr txBox="1"/>
          <p:nvPr/>
        </p:nvSpPr>
        <p:spPr>
          <a:xfrm>
            <a:off x="3163570" y="6158585"/>
            <a:ext cx="127635" cy="248920"/>
          </a:xfrm>
          <a:prstGeom prst="rect">
            <a:avLst/>
          </a:prstGeom>
        </p:spPr>
        <p:txBody>
          <a:bodyPr vert="horz" wrap="square" lIns="0" tIns="14605" rIns="0" bIns="0" rtlCol="0">
            <a:spAutoFit/>
          </a:bodyPr>
          <a:lstStyle/>
          <a:p>
            <a:pPr marL="12700" marR="0" lvl="0" indent="0" algn="l" defTabSz="914400" rtl="0" eaLnBrk="1" fontAlgn="auto" latinLnBrk="0" hangingPunct="1">
              <a:lnSpc>
                <a:spcPct val="100000"/>
              </a:lnSpc>
              <a:spcBef>
                <a:spcPts val="115"/>
              </a:spcBef>
              <a:spcAft>
                <a:spcPts val="0"/>
              </a:spcAft>
              <a:buClrTx/>
              <a:buSzTx/>
              <a:buFontTx/>
              <a:buNone/>
              <a:tabLst/>
              <a:defRPr/>
            </a:pPr>
            <a:r>
              <a:rPr kumimoji="0" sz="1450" b="0" i="0" u="none" strike="noStrike" kern="1200" cap="none" spc="-120" normalizeH="0" baseline="0" noProof="0" dirty="0">
                <a:ln>
                  <a:noFill/>
                </a:ln>
                <a:solidFill>
                  <a:prstClr val="black"/>
                </a:solidFill>
                <a:effectLst/>
                <a:uLnTx/>
                <a:uFillTx/>
                <a:latin typeface="FreeSerif"/>
                <a:ea typeface="+mn-ea"/>
                <a:cs typeface="FreeSerif"/>
              </a:rPr>
              <a:t>𝐿</a:t>
            </a:r>
            <a:endParaRPr kumimoji="0" sz="1450" b="0" i="0" u="none" strike="noStrike" kern="1200" cap="none" spc="0" normalizeH="0" baseline="0" noProof="0">
              <a:ln>
                <a:noFill/>
              </a:ln>
              <a:solidFill>
                <a:prstClr val="black"/>
              </a:solidFill>
              <a:effectLst/>
              <a:uLnTx/>
              <a:uFillTx/>
              <a:latin typeface="FreeSerif"/>
              <a:ea typeface="+mn-ea"/>
              <a:cs typeface="FreeSerif"/>
            </a:endParaRPr>
          </a:p>
        </p:txBody>
      </p:sp>
      <p:sp>
        <p:nvSpPr>
          <p:cNvPr id="8" name="object 8"/>
          <p:cNvSpPr txBox="1"/>
          <p:nvPr/>
        </p:nvSpPr>
        <p:spPr>
          <a:xfrm>
            <a:off x="3239530" y="4928956"/>
            <a:ext cx="5657850" cy="701474"/>
          </a:xfrm>
          <a:prstGeom prst="rect">
            <a:avLst/>
          </a:prstGeom>
        </p:spPr>
        <p:txBody>
          <a:bodyPr vert="horz" wrap="square" lIns="0" tIns="39370" rIns="0" bIns="0" rtlCol="0">
            <a:spAutoFit/>
          </a:bodyPr>
          <a:lstStyle/>
          <a:p>
            <a:pPr marL="906144" marR="0" lvl="0" indent="0" algn="l" defTabSz="914400" rtl="0" eaLnBrk="1" fontAlgn="auto" latinLnBrk="0" hangingPunct="1">
              <a:lnSpc>
                <a:spcPct val="100000"/>
              </a:lnSpc>
              <a:spcBef>
                <a:spcPts val="310"/>
              </a:spcBef>
              <a:spcAft>
                <a:spcPts val="0"/>
              </a:spcAft>
              <a:buClrTx/>
              <a:buSzTx/>
              <a:buFontTx/>
              <a:buNone/>
              <a:tabLst/>
              <a:defRPr/>
            </a:pPr>
            <a:r>
              <a:rPr kumimoji="0" sz="1800" b="1" i="0" u="none" strike="noStrike" kern="1200" cap="none" spc="-215" normalizeH="0" baseline="0" noProof="0" dirty="0">
                <a:ln>
                  <a:noFill/>
                </a:ln>
                <a:solidFill>
                  <a:prstClr val="black"/>
                </a:solidFill>
                <a:effectLst/>
                <a:uLnTx/>
                <a:uFillTx/>
                <a:latin typeface="Arial"/>
                <a:ea typeface="+mn-ea"/>
                <a:cs typeface="Arial"/>
              </a:rPr>
              <a:t>Bộ </a:t>
            </a:r>
            <a:r>
              <a:rPr kumimoji="0" sz="1800" b="1" i="0" u="none" strike="noStrike" kern="1200" cap="none" spc="-150" normalizeH="0" baseline="0" noProof="0" dirty="0">
                <a:ln>
                  <a:noFill/>
                </a:ln>
                <a:solidFill>
                  <a:prstClr val="black"/>
                </a:solidFill>
                <a:effectLst/>
                <a:uLnTx/>
                <a:uFillTx/>
                <a:latin typeface="Arial"/>
                <a:ea typeface="+mn-ea"/>
                <a:cs typeface="Arial"/>
              </a:rPr>
              <a:t>lọc </a:t>
            </a:r>
            <a:r>
              <a:rPr kumimoji="0" sz="1800" b="1" i="0" u="none" strike="noStrike" kern="1200" cap="none" spc="0" normalizeH="0" baseline="0" noProof="0" dirty="0">
                <a:ln>
                  <a:noFill/>
                </a:ln>
                <a:solidFill>
                  <a:prstClr val="black"/>
                </a:solidFill>
                <a:effectLst/>
                <a:uLnTx/>
                <a:uFillTx/>
                <a:latin typeface="Carlito"/>
                <a:ea typeface="+mn-ea"/>
                <a:cs typeface="Carlito"/>
              </a:rPr>
              <a:t>thông</a:t>
            </a:r>
            <a:r>
              <a:rPr kumimoji="0" sz="1800" b="1" i="0" u="none" strike="noStrike" kern="1200" cap="none" spc="-150" normalizeH="0" baseline="0" noProof="0" dirty="0">
                <a:ln>
                  <a:noFill/>
                </a:ln>
                <a:solidFill>
                  <a:prstClr val="black"/>
                </a:solidFill>
                <a:effectLst/>
                <a:uLnTx/>
                <a:uFillTx/>
                <a:latin typeface="Carlito"/>
                <a:ea typeface="+mn-ea"/>
                <a:cs typeface="Carlito"/>
              </a:rPr>
              <a:t> </a:t>
            </a:r>
            <a:r>
              <a:rPr kumimoji="0" sz="1800" b="1" i="0" u="none" strike="noStrike" kern="1200" cap="none" spc="-90" normalizeH="0" baseline="0" noProof="0" dirty="0">
                <a:ln>
                  <a:noFill/>
                </a:ln>
                <a:solidFill>
                  <a:prstClr val="black"/>
                </a:solidFill>
                <a:effectLst/>
                <a:uLnTx/>
                <a:uFillTx/>
                <a:latin typeface="Arial"/>
                <a:ea typeface="+mn-ea"/>
                <a:cs typeface="Arial"/>
              </a:rPr>
              <a:t>thấp</a:t>
            </a:r>
            <a:endParaRPr kumimoji="0" sz="1800" b="0" i="0" u="none" strike="noStrike" kern="1200" cap="none" spc="0" normalizeH="0" baseline="0" noProof="0" dirty="0">
              <a:ln>
                <a:noFill/>
              </a:ln>
              <a:solidFill>
                <a:prstClr val="black"/>
              </a:solidFill>
              <a:effectLst/>
              <a:uLnTx/>
              <a:uFillTx/>
              <a:latin typeface="Arial"/>
              <a:ea typeface="+mn-ea"/>
              <a:cs typeface="Arial"/>
            </a:endParaRPr>
          </a:p>
          <a:p>
            <a:pPr marL="1282065" marR="0" lvl="0" indent="0" algn="l" defTabSz="914400" rtl="0" eaLnBrk="1" fontAlgn="auto" latinLnBrk="0" hangingPunct="1">
              <a:lnSpc>
                <a:spcPct val="100000"/>
              </a:lnSpc>
              <a:spcBef>
                <a:spcPts val="585"/>
              </a:spcBef>
              <a:spcAft>
                <a:spcPts val="0"/>
              </a:spcAft>
              <a:buClrTx/>
              <a:buSzTx/>
              <a:buFontTx/>
              <a:buNone/>
              <a:tabLst/>
              <a:defRPr/>
            </a:pPr>
            <a:r>
              <a:rPr kumimoji="0" sz="2000" b="0" i="0" u="none" strike="noStrike" kern="1200" cap="none" spc="-5" normalizeH="0" baseline="0" noProof="0" dirty="0" err="1">
                <a:ln>
                  <a:noFill/>
                </a:ln>
                <a:solidFill>
                  <a:prstClr val="black"/>
                </a:solidFill>
                <a:effectLst/>
                <a:uLnTx/>
                <a:uFillTx/>
                <a:latin typeface="Courier New"/>
                <a:ea typeface="+mn-ea"/>
                <a:cs typeface="Courier New"/>
              </a:rPr>
              <a:t>o</a:t>
            </a:r>
            <a:r>
              <a:rPr kumimoji="0" sz="2000" b="0" i="0" u="none" strike="noStrike" kern="1200" cap="none" spc="-5" normalizeH="0" baseline="0" noProof="0" dirty="0" err="1">
                <a:ln>
                  <a:noFill/>
                </a:ln>
                <a:solidFill>
                  <a:prstClr val="black"/>
                </a:solidFill>
                <a:effectLst/>
                <a:uLnTx/>
                <a:uFillTx/>
                <a:latin typeface="Times New Roman"/>
                <a:ea typeface="+mn-ea"/>
                <a:cs typeface="Times New Roman"/>
              </a:rPr>
              <a:t>Với</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bộ DC/DC sử dụng</a:t>
            </a:r>
            <a:r>
              <a:rPr kumimoji="0" sz="20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10" normalizeH="0" baseline="0" noProof="0" dirty="0">
                <a:ln>
                  <a:noFill/>
                </a:ln>
                <a:solidFill>
                  <a:prstClr val="black"/>
                </a:solidFill>
                <a:effectLst/>
                <a:uLnTx/>
                <a:uFillTx/>
                <a:latin typeface="Times New Roman"/>
                <a:ea typeface="+mn-ea"/>
                <a:cs typeface="Times New Roman"/>
              </a:rPr>
              <a:t>IGBT/MOSFET:</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9" name="object 9"/>
          <p:cNvSpPr txBox="1"/>
          <p:nvPr/>
        </p:nvSpPr>
        <p:spPr>
          <a:xfrm>
            <a:off x="4780026" y="5987897"/>
            <a:ext cx="144780" cy="248920"/>
          </a:xfrm>
          <a:prstGeom prst="rect">
            <a:avLst/>
          </a:prstGeom>
        </p:spPr>
        <p:txBody>
          <a:bodyPr vert="horz" wrap="square" lIns="0" tIns="14605" rIns="0" bIns="0" rtlCol="0">
            <a:spAutoFit/>
          </a:bodyPr>
          <a:lstStyle/>
          <a:p>
            <a:pPr marL="12700" marR="0" lvl="0" indent="0" algn="l" defTabSz="914400" rtl="0" eaLnBrk="1" fontAlgn="auto" latinLnBrk="0" hangingPunct="1">
              <a:lnSpc>
                <a:spcPct val="100000"/>
              </a:lnSpc>
              <a:spcBef>
                <a:spcPts val="115"/>
              </a:spcBef>
              <a:spcAft>
                <a:spcPts val="0"/>
              </a:spcAft>
              <a:buClrTx/>
              <a:buSzTx/>
              <a:buFontTx/>
              <a:buNone/>
              <a:tabLst/>
              <a:defRPr/>
            </a:pPr>
            <a:r>
              <a:rPr kumimoji="0" sz="1450" b="0" i="0" u="none" strike="noStrike" kern="1200" cap="none" spc="105" normalizeH="0" baseline="0" noProof="0" dirty="0">
                <a:ln>
                  <a:noFill/>
                </a:ln>
                <a:solidFill>
                  <a:prstClr val="black"/>
                </a:solidFill>
                <a:effectLst/>
                <a:uLnTx/>
                <a:uFillTx/>
                <a:latin typeface="FreeSerif"/>
                <a:ea typeface="+mn-ea"/>
                <a:cs typeface="FreeSerif"/>
              </a:rPr>
              <a:t>𝑑</a:t>
            </a:r>
            <a:endParaRPr kumimoji="0" sz="1450" b="0" i="0" u="none" strike="noStrike" kern="1200" cap="none" spc="0" normalizeH="0" baseline="0" noProof="0">
              <a:ln>
                <a:noFill/>
              </a:ln>
              <a:solidFill>
                <a:prstClr val="black"/>
              </a:solidFill>
              <a:effectLst/>
              <a:uLnTx/>
              <a:uFillTx/>
              <a:latin typeface="FreeSerif"/>
              <a:ea typeface="+mn-ea"/>
              <a:cs typeface="FreeSerif"/>
            </a:endParaRPr>
          </a:p>
        </p:txBody>
      </p:sp>
      <p:sp>
        <p:nvSpPr>
          <p:cNvPr id="10" name="object 10"/>
          <p:cNvSpPr txBox="1"/>
          <p:nvPr/>
        </p:nvSpPr>
        <p:spPr>
          <a:xfrm>
            <a:off x="4656582" y="5866891"/>
            <a:ext cx="545465" cy="33147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41630" algn="l"/>
              </a:tabLst>
              <a:defRPr/>
            </a:pPr>
            <a:r>
              <a:rPr kumimoji="0" sz="2000" b="0" i="0" u="none" strike="noStrike" kern="1200" cap="none" spc="-10" normalizeH="0" baseline="0" noProof="0" dirty="0">
                <a:ln>
                  <a:noFill/>
                </a:ln>
                <a:solidFill>
                  <a:prstClr val="black"/>
                </a:solidFill>
                <a:effectLst/>
                <a:uLnTx/>
                <a:uFillTx/>
                <a:latin typeface="FreeSerif"/>
                <a:ea typeface="+mn-ea"/>
                <a:cs typeface="FreeSerif"/>
              </a:rPr>
              <a:t>𝑇	</a:t>
            </a:r>
            <a:r>
              <a:rPr kumimoji="0" sz="2000" b="0" i="0" u="none" strike="noStrike" kern="1200" cap="none" spc="370" normalizeH="0" baseline="0" noProof="0" dirty="0">
                <a:ln>
                  <a:noFill/>
                </a:ln>
                <a:solidFill>
                  <a:prstClr val="black"/>
                </a:solidFill>
                <a:effectLst/>
                <a:uLnTx/>
                <a:uFillTx/>
                <a:latin typeface="FreeSerif"/>
                <a:ea typeface="+mn-ea"/>
                <a:cs typeface="FreeSerif"/>
              </a:rPr>
              <a:t>=</a:t>
            </a:r>
            <a:endParaRPr kumimoji="0" sz="2000" b="0" i="0" u="none" strike="noStrike" kern="1200" cap="none" spc="0" normalizeH="0" baseline="0" noProof="0">
              <a:ln>
                <a:noFill/>
              </a:ln>
              <a:solidFill>
                <a:prstClr val="black"/>
              </a:solidFill>
              <a:effectLst/>
              <a:uLnTx/>
              <a:uFillTx/>
              <a:latin typeface="FreeSerif"/>
              <a:ea typeface="+mn-ea"/>
              <a:cs typeface="FreeSerif"/>
            </a:endParaRPr>
          </a:p>
        </p:txBody>
      </p:sp>
      <p:sp>
        <p:nvSpPr>
          <p:cNvPr id="11" name="object 11"/>
          <p:cNvSpPr/>
          <p:nvPr/>
        </p:nvSpPr>
        <p:spPr>
          <a:xfrm>
            <a:off x="5258180" y="6052565"/>
            <a:ext cx="349250" cy="17145"/>
          </a:xfrm>
          <a:custGeom>
            <a:avLst/>
            <a:gdLst/>
            <a:ahLst/>
            <a:cxnLst/>
            <a:rect l="l" t="t" r="r" b="b"/>
            <a:pathLst>
              <a:path w="349250" h="17145">
                <a:moveTo>
                  <a:pt x="348996" y="0"/>
                </a:moveTo>
                <a:lnTo>
                  <a:pt x="0" y="0"/>
                </a:lnTo>
                <a:lnTo>
                  <a:pt x="0" y="16764"/>
                </a:lnTo>
                <a:lnTo>
                  <a:pt x="348996" y="16764"/>
                </a:lnTo>
                <a:lnTo>
                  <a:pt x="34899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txBox="1"/>
          <p:nvPr/>
        </p:nvSpPr>
        <p:spPr>
          <a:xfrm>
            <a:off x="5246370" y="6038189"/>
            <a:ext cx="165735" cy="33083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b="0" i="0" u="none" strike="noStrike" kern="1200" cap="none" spc="-165" normalizeH="0" baseline="0" noProof="0" dirty="0">
                <a:ln>
                  <a:noFill/>
                </a:ln>
                <a:solidFill>
                  <a:prstClr val="black"/>
                </a:solidFill>
                <a:effectLst/>
                <a:uLnTx/>
                <a:uFillTx/>
                <a:latin typeface="FreeSerif"/>
                <a:ea typeface="+mn-ea"/>
                <a:cs typeface="FreeSerif"/>
              </a:rPr>
              <a:t>𝑓</a:t>
            </a:r>
            <a:endParaRPr kumimoji="0" sz="2000" b="0" i="0" u="none" strike="noStrike" kern="1200" cap="none" spc="0" normalizeH="0" baseline="0" noProof="0">
              <a:ln>
                <a:noFill/>
              </a:ln>
              <a:solidFill>
                <a:prstClr val="black"/>
              </a:solidFill>
              <a:effectLst/>
              <a:uLnTx/>
              <a:uFillTx/>
              <a:latin typeface="FreeSerif"/>
              <a:ea typeface="+mn-ea"/>
              <a:cs typeface="FreeSerif"/>
            </a:endParaRPr>
          </a:p>
        </p:txBody>
      </p:sp>
      <p:sp>
        <p:nvSpPr>
          <p:cNvPr id="13" name="object 13"/>
          <p:cNvSpPr txBox="1"/>
          <p:nvPr/>
        </p:nvSpPr>
        <p:spPr>
          <a:xfrm>
            <a:off x="5336285" y="6158585"/>
            <a:ext cx="267970" cy="248920"/>
          </a:xfrm>
          <a:prstGeom prst="rect">
            <a:avLst/>
          </a:prstGeom>
        </p:spPr>
        <p:txBody>
          <a:bodyPr vert="horz" wrap="square" lIns="0" tIns="14605" rIns="0" bIns="0" rtlCol="0">
            <a:spAutoFit/>
          </a:bodyPr>
          <a:lstStyle/>
          <a:p>
            <a:pPr marL="12700" marR="0" lvl="0" indent="0" algn="l" defTabSz="914400" rtl="0" eaLnBrk="1" fontAlgn="auto" latinLnBrk="0" hangingPunct="1">
              <a:lnSpc>
                <a:spcPct val="100000"/>
              </a:lnSpc>
              <a:spcBef>
                <a:spcPts val="115"/>
              </a:spcBef>
              <a:spcAft>
                <a:spcPts val="0"/>
              </a:spcAft>
              <a:buClrTx/>
              <a:buSzTx/>
              <a:buFontTx/>
              <a:buNone/>
              <a:tabLst/>
              <a:defRPr/>
            </a:pPr>
            <a:r>
              <a:rPr kumimoji="0" sz="1450" b="0" i="0" u="none" strike="noStrike" kern="1200" cap="none" spc="130" normalizeH="0" baseline="0" noProof="0" dirty="0">
                <a:ln>
                  <a:noFill/>
                </a:ln>
                <a:solidFill>
                  <a:prstClr val="black"/>
                </a:solidFill>
                <a:effectLst/>
                <a:uLnTx/>
                <a:uFillTx/>
                <a:latin typeface="FreeSerif"/>
                <a:ea typeface="+mn-ea"/>
                <a:cs typeface="FreeSerif"/>
              </a:rPr>
              <a:t>𝑠𝑤</a:t>
            </a:r>
            <a:endParaRPr kumimoji="0" sz="1450" b="0" i="0" u="none" strike="noStrike" kern="1200" cap="none" spc="0" normalizeH="0" baseline="0" noProof="0">
              <a:ln>
                <a:noFill/>
              </a:ln>
              <a:solidFill>
                <a:prstClr val="black"/>
              </a:solidFill>
              <a:effectLst/>
              <a:uLnTx/>
              <a:uFillTx/>
              <a:latin typeface="FreeSerif"/>
              <a:ea typeface="+mn-ea"/>
              <a:cs typeface="FreeSerif"/>
            </a:endParaRPr>
          </a:p>
        </p:txBody>
      </p:sp>
      <p:sp>
        <p:nvSpPr>
          <p:cNvPr id="14" name="object 14"/>
          <p:cNvSpPr txBox="1"/>
          <p:nvPr/>
        </p:nvSpPr>
        <p:spPr>
          <a:xfrm>
            <a:off x="771550" y="6010147"/>
            <a:ext cx="144780" cy="248920"/>
          </a:xfrm>
          <a:prstGeom prst="rect">
            <a:avLst/>
          </a:prstGeom>
        </p:spPr>
        <p:txBody>
          <a:bodyPr vert="horz" wrap="square" lIns="0" tIns="14605" rIns="0" bIns="0" rtlCol="0">
            <a:spAutoFit/>
          </a:bodyPr>
          <a:lstStyle/>
          <a:p>
            <a:pPr marL="12700" marR="0" lvl="0" indent="0" algn="l" defTabSz="914400" rtl="0" eaLnBrk="1" fontAlgn="auto" latinLnBrk="0" hangingPunct="1">
              <a:lnSpc>
                <a:spcPct val="100000"/>
              </a:lnSpc>
              <a:spcBef>
                <a:spcPts val="115"/>
              </a:spcBef>
              <a:spcAft>
                <a:spcPts val="0"/>
              </a:spcAft>
              <a:buClrTx/>
              <a:buSzTx/>
              <a:buFontTx/>
              <a:buNone/>
              <a:tabLst/>
              <a:defRPr/>
            </a:pPr>
            <a:r>
              <a:rPr kumimoji="0" sz="1450" b="0" i="0" u="none" strike="noStrike" kern="1200" cap="none" spc="105" normalizeH="0" baseline="0" noProof="0" dirty="0">
                <a:ln>
                  <a:noFill/>
                </a:ln>
                <a:solidFill>
                  <a:prstClr val="black"/>
                </a:solidFill>
                <a:effectLst/>
                <a:uLnTx/>
                <a:uFillTx/>
                <a:latin typeface="FreeSerif"/>
                <a:ea typeface="+mn-ea"/>
                <a:cs typeface="FreeSerif"/>
              </a:rPr>
              <a:t>𝑑</a:t>
            </a:r>
            <a:endParaRPr kumimoji="0" sz="1450" b="0" i="0" u="none" strike="noStrike" kern="1200" cap="none" spc="0" normalizeH="0" baseline="0" noProof="0">
              <a:ln>
                <a:noFill/>
              </a:ln>
              <a:solidFill>
                <a:prstClr val="black"/>
              </a:solidFill>
              <a:effectLst/>
              <a:uLnTx/>
              <a:uFillTx/>
              <a:latin typeface="FreeSerif"/>
              <a:ea typeface="+mn-ea"/>
              <a:cs typeface="FreeSerif"/>
            </a:endParaRPr>
          </a:p>
        </p:txBody>
      </p:sp>
      <p:sp>
        <p:nvSpPr>
          <p:cNvPr id="15" name="object 15"/>
          <p:cNvSpPr txBox="1"/>
          <p:nvPr/>
        </p:nvSpPr>
        <p:spPr>
          <a:xfrm>
            <a:off x="648106" y="5889752"/>
            <a:ext cx="546735" cy="33083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342900" algn="l"/>
              </a:tabLst>
              <a:defRPr/>
            </a:pPr>
            <a:r>
              <a:rPr kumimoji="0" sz="2000" b="0" i="0" u="none" strike="noStrike" kern="1200" cap="none" spc="-15" normalizeH="0" baseline="0" noProof="0" dirty="0">
                <a:ln>
                  <a:noFill/>
                </a:ln>
                <a:solidFill>
                  <a:prstClr val="black"/>
                </a:solidFill>
                <a:effectLst/>
                <a:uLnTx/>
                <a:uFillTx/>
                <a:latin typeface="FreeSerif"/>
                <a:ea typeface="+mn-ea"/>
                <a:cs typeface="FreeSerif"/>
              </a:rPr>
              <a:t>𝑇	</a:t>
            </a:r>
            <a:r>
              <a:rPr kumimoji="0" sz="2000" b="0" i="0" u="none" strike="noStrike" kern="1200" cap="none" spc="365" normalizeH="0" baseline="0" noProof="0" dirty="0">
                <a:ln>
                  <a:noFill/>
                </a:ln>
                <a:solidFill>
                  <a:prstClr val="black"/>
                </a:solidFill>
                <a:effectLst/>
                <a:uLnTx/>
                <a:uFillTx/>
                <a:latin typeface="FreeSerif"/>
                <a:ea typeface="+mn-ea"/>
                <a:cs typeface="FreeSerif"/>
              </a:rPr>
              <a:t>=</a:t>
            </a:r>
            <a:endParaRPr kumimoji="0" sz="2000" b="0" i="0" u="none" strike="noStrike" kern="1200" cap="none" spc="0" normalizeH="0" baseline="0" noProof="0">
              <a:ln>
                <a:noFill/>
              </a:ln>
              <a:solidFill>
                <a:prstClr val="black"/>
              </a:solidFill>
              <a:effectLst/>
              <a:uLnTx/>
              <a:uFillTx/>
              <a:latin typeface="FreeSerif"/>
              <a:ea typeface="+mn-ea"/>
              <a:cs typeface="FreeSerif"/>
            </a:endParaRPr>
          </a:p>
        </p:txBody>
      </p:sp>
      <p:sp>
        <p:nvSpPr>
          <p:cNvPr id="16" name="object 16"/>
          <p:cNvSpPr/>
          <p:nvPr/>
        </p:nvSpPr>
        <p:spPr>
          <a:xfrm>
            <a:off x="1251966" y="6075070"/>
            <a:ext cx="358140" cy="17145"/>
          </a:xfrm>
          <a:custGeom>
            <a:avLst/>
            <a:gdLst/>
            <a:ahLst/>
            <a:cxnLst/>
            <a:rect l="l" t="t" r="r" b="b"/>
            <a:pathLst>
              <a:path w="358140" h="17145">
                <a:moveTo>
                  <a:pt x="358140" y="0"/>
                </a:moveTo>
                <a:lnTo>
                  <a:pt x="0" y="0"/>
                </a:lnTo>
                <a:lnTo>
                  <a:pt x="0" y="16764"/>
                </a:lnTo>
                <a:lnTo>
                  <a:pt x="358140" y="16764"/>
                </a:lnTo>
                <a:lnTo>
                  <a:pt x="35814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txBox="1"/>
          <p:nvPr/>
        </p:nvSpPr>
        <p:spPr>
          <a:xfrm>
            <a:off x="1347597" y="5697728"/>
            <a:ext cx="166370" cy="33083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b="0" i="0" u="none" strike="noStrike" kern="1200" cap="none" spc="105" normalizeH="0" baseline="0" noProof="0" dirty="0">
                <a:ln>
                  <a:noFill/>
                </a:ln>
                <a:solidFill>
                  <a:prstClr val="black"/>
                </a:solidFill>
                <a:effectLst/>
                <a:uLnTx/>
                <a:uFillTx/>
                <a:latin typeface="FreeSerif"/>
                <a:ea typeface="+mn-ea"/>
                <a:cs typeface="FreeSerif"/>
              </a:rPr>
              <a:t>1</a:t>
            </a:r>
            <a:endParaRPr kumimoji="0" sz="2000" b="0" i="0" u="none" strike="noStrike" kern="1200" cap="none" spc="0" normalizeH="0" baseline="0" noProof="0">
              <a:ln>
                <a:noFill/>
              </a:ln>
              <a:solidFill>
                <a:prstClr val="black"/>
              </a:solidFill>
              <a:effectLst/>
              <a:uLnTx/>
              <a:uFillTx/>
              <a:latin typeface="FreeSerif"/>
              <a:ea typeface="+mn-ea"/>
              <a:cs typeface="FreeSerif"/>
            </a:endParaRPr>
          </a:p>
        </p:txBody>
      </p:sp>
      <p:sp>
        <p:nvSpPr>
          <p:cNvPr id="18" name="object 18"/>
          <p:cNvSpPr txBox="1"/>
          <p:nvPr/>
        </p:nvSpPr>
        <p:spPr>
          <a:xfrm>
            <a:off x="1239418" y="6060135"/>
            <a:ext cx="307340" cy="33147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000" b="0" i="0" u="none" strike="noStrike" kern="1200" cap="none" spc="110" normalizeH="0" baseline="0" noProof="0" dirty="0">
                <a:ln>
                  <a:noFill/>
                </a:ln>
                <a:solidFill>
                  <a:prstClr val="black"/>
                </a:solidFill>
                <a:effectLst/>
                <a:uLnTx/>
                <a:uFillTx/>
                <a:latin typeface="FreeSerif"/>
                <a:ea typeface="+mn-ea"/>
                <a:cs typeface="FreeSerif"/>
              </a:rPr>
              <a:t>6</a:t>
            </a:r>
            <a:r>
              <a:rPr kumimoji="0" sz="2000" b="0" i="0" u="none" strike="noStrike" kern="1200" cap="none" spc="-165" normalizeH="0" baseline="0" noProof="0" dirty="0">
                <a:ln>
                  <a:noFill/>
                </a:ln>
                <a:solidFill>
                  <a:prstClr val="black"/>
                </a:solidFill>
                <a:effectLst/>
                <a:uLnTx/>
                <a:uFillTx/>
                <a:latin typeface="FreeSerif"/>
                <a:ea typeface="+mn-ea"/>
                <a:cs typeface="FreeSerif"/>
              </a:rPr>
              <a:t>𝑓</a:t>
            </a:r>
            <a:endParaRPr kumimoji="0" sz="2000" b="0" i="0" u="none" strike="noStrike" kern="1200" cap="none" spc="0" normalizeH="0" baseline="0" noProof="0">
              <a:ln>
                <a:noFill/>
              </a:ln>
              <a:solidFill>
                <a:prstClr val="black"/>
              </a:solidFill>
              <a:effectLst/>
              <a:uLnTx/>
              <a:uFillTx/>
              <a:latin typeface="FreeSerif"/>
              <a:ea typeface="+mn-ea"/>
              <a:cs typeface="FreeSerif"/>
            </a:endParaRPr>
          </a:p>
        </p:txBody>
      </p:sp>
      <p:sp>
        <p:nvSpPr>
          <p:cNvPr id="19" name="object 19"/>
          <p:cNvSpPr txBox="1"/>
          <p:nvPr/>
        </p:nvSpPr>
        <p:spPr>
          <a:xfrm>
            <a:off x="1481708" y="6180531"/>
            <a:ext cx="127635" cy="248920"/>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450" b="0" i="0" u="none" strike="noStrike" kern="1200" cap="none" spc="-114" normalizeH="0" baseline="0" noProof="0" dirty="0">
                <a:ln>
                  <a:noFill/>
                </a:ln>
                <a:solidFill>
                  <a:prstClr val="black"/>
                </a:solidFill>
                <a:effectLst/>
                <a:uLnTx/>
                <a:uFillTx/>
                <a:latin typeface="FreeSerif"/>
                <a:ea typeface="+mn-ea"/>
                <a:cs typeface="FreeSerif"/>
              </a:rPr>
              <a:t>𝐿</a:t>
            </a:r>
            <a:endParaRPr kumimoji="0" sz="1450" b="0" i="0" u="none" strike="noStrike" kern="1200" cap="none" spc="0" normalizeH="0" baseline="0" noProof="0">
              <a:ln>
                <a:noFill/>
              </a:ln>
              <a:solidFill>
                <a:prstClr val="black"/>
              </a:solidFill>
              <a:effectLst/>
              <a:uLnTx/>
              <a:uFillTx/>
              <a:latin typeface="FreeSerif"/>
              <a:ea typeface="+mn-ea"/>
              <a:cs typeface="FreeSerif"/>
            </a:endParaRPr>
          </a:p>
        </p:txBody>
      </p:sp>
      <p:sp>
        <p:nvSpPr>
          <p:cNvPr id="20" name="object 20"/>
          <p:cNvSpPr/>
          <p:nvPr/>
        </p:nvSpPr>
        <p:spPr>
          <a:xfrm>
            <a:off x="6929119" y="6052565"/>
            <a:ext cx="489584" cy="17145"/>
          </a:xfrm>
          <a:custGeom>
            <a:avLst/>
            <a:gdLst/>
            <a:ahLst/>
            <a:cxnLst/>
            <a:rect l="l" t="t" r="r" b="b"/>
            <a:pathLst>
              <a:path w="489584" h="17145">
                <a:moveTo>
                  <a:pt x="489203" y="0"/>
                </a:moveTo>
                <a:lnTo>
                  <a:pt x="0" y="0"/>
                </a:lnTo>
                <a:lnTo>
                  <a:pt x="0" y="16764"/>
                </a:lnTo>
                <a:lnTo>
                  <a:pt x="489203" y="16764"/>
                </a:lnTo>
                <a:lnTo>
                  <a:pt x="48920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txBox="1"/>
          <p:nvPr/>
        </p:nvSpPr>
        <p:spPr>
          <a:xfrm>
            <a:off x="5350002" y="5674867"/>
            <a:ext cx="1908175" cy="33147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1753870" algn="l"/>
              </a:tabLst>
              <a:defRPr/>
            </a:pPr>
            <a:r>
              <a:rPr kumimoji="0" sz="2000" b="0" i="0" u="none" strike="noStrike" kern="1200" cap="none" spc="110" normalizeH="0" baseline="0" noProof="0" dirty="0">
                <a:ln>
                  <a:noFill/>
                </a:ln>
                <a:solidFill>
                  <a:prstClr val="black"/>
                </a:solidFill>
                <a:effectLst/>
                <a:uLnTx/>
                <a:uFillTx/>
                <a:latin typeface="FreeSerif"/>
                <a:ea typeface="+mn-ea"/>
                <a:cs typeface="FreeSerif"/>
              </a:rPr>
              <a:t>1	1</a:t>
            </a:r>
            <a:endParaRPr kumimoji="0" sz="2000" b="0" i="0" u="none" strike="noStrike" kern="1200" cap="none" spc="0" normalizeH="0" baseline="0" noProof="0">
              <a:ln>
                <a:noFill/>
              </a:ln>
              <a:solidFill>
                <a:prstClr val="black"/>
              </a:solidFill>
              <a:effectLst/>
              <a:uLnTx/>
              <a:uFillTx/>
              <a:latin typeface="FreeSerif"/>
              <a:ea typeface="+mn-ea"/>
              <a:cs typeface="FreeSerif"/>
            </a:endParaRPr>
          </a:p>
        </p:txBody>
      </p:sp>
      <p:sp>
        <p:nvSpPr>
          <p:cNvPr id="22" name="object 22"/>
          <p:cNvSpPr txBox="1"/>
          <p:nvPr/>
        </p:nvSpPr>
        <p:spPr>
          <a:xfrm>
            <a:off x="6253098" y="5866891"/>
            <a:ext cx="995044" cy="331470"/>
          </a:xfrm>
          <a:prstGeom prst="rect">
            <a:avLst/>
          </a:prstGeom>
        </p:spPr>
        <p:txBody>
          <a:bodyPr vert="horz" wrap="square" lIns="0" tIns="13335" rIns="0" bIns="0" rtlCol="0">
            <a:spAutoFit/>
          </a:bodyPr>
          <a:lstStyle/>
          <a:p>
            <a:pPr marL="50800" marR="0" lvl="0" indent="0" algn="l" defTabSz="914400" rtl="0" eaLnBrk="1" fontAlgn="auto" latinLnBrk="0" hangingPunct="1">
              <a:lnSpc>
                <a:spcPct val="100000"/>
              </a:lnSpc>
              <a:spcBef>
                <a:spcPts val="105"/>
              </a:spcBef>
              <a:spcAft>
                <a:spcPts val="0"/>
              </a:spcAft>
              <a:buClrTx/>
              <a:buSzTx/>
              <a:buFontTx/>
              <a:buNone/>
              <a:tabLst/>
              <a:defRPr/>
            </a:pPr>
            <a:r>
              <a:rPr kumimoji="0" sz="2000" b="0" i="0" u="none" strike="noStrike" kern="1200" cap="none" spc="-210" normalizeH="0" baseline="0" noProof="0" dirty="0">
                <a:ln>
                  <a:noFill/>
                </a:ln>
                <a:solidFill>
                  <a:prstClr val="black"/>
                </a:solidFill>
                <a:effectLst/>
                <a:uLnTx/>
                <a:uFillTx/>
                <a:latin typeface="FreeSerif"/>
                <a:ea typeface="+mn-ea"/>
                <a:cs typeface="FreeSerif"/>
              </a:rPr>
              <a:t>𝑇</a:t>
            </a:r>
            <a:r>
              <a:rPr kumimoji="0" sz="2175" b="0" i="0" u="none" strike="noStrike" kern="1200" cap="none" spc="-315" normalizeH="0" baseline="-15325" noProof="0" dirty="0">
                <a:ln>
                  <a:noFill/>
                </a:ln>
                <a:solidFill>
                  <a:prstClr val="black"/>
                </a:solidFill>
                <a:effectLst/>
                <a:uLnTx/>
                <a:uFillTx/>
                <a:latin typeface="FreeSerif"/>
                <a:ea typeface="+mn-ea"/>
                <a:cs typeface="FreeSerif"/>
              </a:rPr>
              <a:t>𝑓</a:t>
            </a:r>
            <a:r>
              <a:rPr kumimoji="0" sz="1800" b="0" i="0" u="none" strike="noStrike" kern="1200" cap="none" spc="-315" normalizeH="0" baseline="-32407" noProof="0" dirty="0">
                <a:ln>
                  <a:noFill/>
                </a:ln>
                <a:solidFill>
                  <a:prstClr val="black"/>
                </a:solidFill>
                <a:effectLst/>
                <a:uLnTx/>
                <a:uFillTx/>
                <a:latin typeface="FreeSerif"/>
                <a:ea typeface="+mn-ea"/>
                <a:cs typeface="FreeSerif"/>
              </a:rPr>
              <a:t>𝑖 </a:t>
            </a:r>
            <a:r>
              <a:rPr kumimoji="0" sz="2000" b="0" i="0" u="none" strike="noStrike" kern="1200" cap="none" spc="370" normalizeH="0" baseline="0" noProof="0" dirty="0">
                <a:ln>
                  <a:noFill/>
                </a:ln>
                <a:solidFill>
                  <a:prstClr val="black"/>
                </a:solidFill>
                <a:effectLst/>
                <a:uLnTx/>
                <a:uFillTx/>
                <a:latin typeface="FreeSerif"/>
                <a:ea typeface="+mn-ea"/>
                <a:cs typeface="FreeSerif"/>
              </a:rPr>
              <a:t>=</a:t>
            </a:r>
            <a:r>
              <a:rPr kumimoji="0" sz="2000" b="0" i="0" u="none" strike="noStrike" kern="1200" cap="none" spc="-35" normalizeH="0" baseline="0" noProof="0" dirty="0">
                <a:ln>
                  <a:noFill/>
                </a:ln>
                <a:solidFill>
                  <a:prstClr val="black"/>
                </a:solidFill>
                <a:effectLst/>
                <a:uLnTx/>
                <a:uFillTx/>
                <a:latin typeface="FreeSerif"/>
                <a:ea typeface="+mn-ea"/>
                <a:cs typeface="FreeSerif"/>
              </a:rPr>
              <a:t> </a:t>
            </a:r>
            <a:r>
              <a:rPr kumimoji="0" sz="3000" b="0" i="0" u="none" strike="noStrike" kern="1200" cap="none" spc="-7" normalizeH="0" baseline="-37500" noProof="0" dirty="0">
                <a:ln>
                  <a:noFill/>
                </a:ln>
                <a:solidFill>
                  <a:prstClr val="black"/>
                </a:solidFill>
                <a:effectLst/>
                <a:uLnTx/>
                <a:uFillTx/>
                <a:latin typeface="FreeSerif"/>
                <a:ea typeface="+mn-ea"/>
                <a:cs typeface="FreeSerif"/>
              </a:rPr>
              <a:t>5𝑓</a:t>
            </a:r>
            <a:endParaRPr kumimoji="0" sz="3000" b="0" i="0" u="none" strike="noStrike" kern="1200" cap="none" spc="0" normalizeH="0" baseline="-37500" noProof="0">
              <a:ln>
                <a:noFill/>
              </a:ln>
              <a:solidFill>
                <a:prstClr val="black"/>
              </a:solidFill>
              <a:effectLst/>
              <a:uLnTx/>
              <a:uFillTx/>
              <a:latin typeface="FreeSerif"/>
              <a:ea typeface="+mn-ea"/>
              <a:cs typeface="FreeSerif"/>
            </a:endParaRPr>
          </a:p>
        </p:txBody>
      </p:sp>
      <p:sp>
        <p:nvSpPr>
          <p:cNvPr id="23" name="object 23"/>
          <p:cNvSpPr txBox="1"/>
          <p:nvPr/>
        </p:nvSpPr>
        <p:spPr>
          <a:xfrm>
            <a:off x="7147686" y="6158585"/>
            <a:ext cx="270510" cy="248920"/>
          </a:xfrm>
          <a:prstGeom prst="rect">
            <a:avLst/>
          </a:prstGeom>
        </p:spPr>
        <p:txBody>
          <a:bodyPr vert="horz" wrap="square" lIns="0" tIns="14605" rIns="0" bIns="0" rtlCol="0">
            <a:spAutoFit/>
          </a:bodyPr>
          <a:lstStyle/>
          <a:p>
            <a:pPr marL="12700" marR="0" lvl="0" indent="0" algn="l" defTabSz="914400" rtl="0" eaLnBrk="1" fontAlgn="auto" latinLnBrk="0" hangingPunct="1">
              <a:lnSpc>
                <a:spcPct val="100000"/>
              </a:lnSpc>
              <a:spcBef>
                <a:spcPts val="115"/>
              </a:spcBef>
              <a:spcAft>
                <a:spcPts val="0"/>
              </a:spcAft>
              <a:buClrTx/>
              <a:buSzTx/>
              <a:buFontTx/>
              <a:buNone/>
              <a:tabLst/>
              <a:defRPr/>
            </a:pPr>
            <a:r>
              <a:rPr kumimoji="0" sz="1450" b="0" i="0" u="none" strike="noStrike" kern="1200" cap="none" spc="-265" normalizeH="0" baseline="0" noProof="0" dirty="0">
                <a:ln>
                  <a:noFill/>
                </a:ln>
                <a:solidFill>
                  <a:prstClr val="black"/>
                </a:solidFill>
                <a:effectLst/>
                <a:uLnTx/>
                <a:uFillTx/>
                <a:latin typeface="FreeSerif"/>
                <a:ea typeface="+mn-ea"/>
                <a:cs typeface="FreeSerif"/>
              </a:rPr>
              <a:t>𝑠</a:t>
            </a:r>
            <a:r>
              <a:rPr kumimoji="0" sz="1450" b="0" i="0" u="none" strike="noStrike" kern="1200" cap="none" spc="550" normalizeH="0" baseline="0" noProof="0" dirty="0">
                <a:ln>
                  <a:noFill/>
                </a:ln>
                <a:solidFill>
                  <a:prstClr val="black"/>
                </a:solidFill>
                <a:effectLst/>
                <a:uLnTx/>
                <a:uFillTx/>
                <a:latin typeface="FreeSerif"/>
                <a:ea typeface="+mn-ea"/>
                <a:cs typeface="FreeSerif"/>
              </a:rPr>
              <a:t>𝑤</a:t>
            </a:r>
            <a:endParaRPr kumimoji="0" sz="1450" b="0" i="0" u="none" strike="noStrike" kern="1200" cap="none" spc="0" normalizeH="0" baseline="0" noProof="0">
              <a:ln>
                <a:noFill/>
              </a:ln>
              <a:solidFill>
                <a:prstClr val="black"/>
              </a:solidFill>
              <a:effectLst/>
              <a:uLnTx/>
              <a:uFillTx/>
              <a:latin typeface="FreeSerif"/>
              <a:ea typeface="+mn-ea"/>
              <a:cs typeface="FreeSerif"/>
            </a:endParaRPr>
          </a:p>
        </p:txBody>
      </p:sp>
      <p:sp>
        <p:nvSpPr>
          <p:cNvPr id="24" name="object 24"/>
          <p:cNvSpPr/>
          <p:nvPr/>
        </p:nvSpPr>
        <p:spPr>
          <a:xfrm>
            <a:off x="576120" y="1975111"/>
            <a:ext cx="8165543" cy="260297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txBox="1"/>
          <p:nvPr/>
        </p:nvSpPr>
        <p:spPr>
          <a:xfrm>
            <a:off x="2616835" y="1919096"/>
            <a:ext cx="20891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arlito"/>
                <a:ea typeface="+mn-ea"/>
                <a:cs typeface="Carlito"/>
              </a:rPr>
              <a:t>PI</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26" name="object 26"/>
          <p:cNvSpPr txBox="1"/>
          <p:nvPr/>
        </p:nvSpPr>
        <p:spPr>
          <a:xfrm>
            <a:off x="4062476" y="1905380"/>
            <a:ext cx="110426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215" normalizeH="0" baseline="0" noProof="0" dirty="0">
                <a:ln>
                  <a:noFill/>
                </a:ln>
                <a:solidFill>
                  <a:prstClr val="black"/>
                </a:solidFill>
                <a:effectLst/>
                <a:uLnTx/>
                <a:uFillTx/>
                <a:latin typeface="Arial"/>
                <a:ea typeface="+mn-ea"/>
                <a:cs typeface="Arial"/>
              </a:rPr>
              <a:t>Bộ </a:t>
            </a:r>
            <a:r>
              <a:rPr kumimoji="0" sz="1800" b="1" i="0" u="none" strike="noStrike" kern="1200" cap="none" spc="-105" normalizeH="0" baseline="0" noProof="0" dirty="0">
                <a:ln>
                  <a:noFill/>
                </a:ln>
                <a:solidFill>
                  <a:prstClr val="black"/>
                </a:solidFill>
                <a:effectLst/>
                <a:uLnTx/>
                <a:uFillTx/>
                <a:latin typeface="Arial"/>
                <a:ea typeface="+mn-ea"/>
                <a:cs typeface="Arial"/>
              </a:rPr>
              <a:t>biến</a:t>
            </a:r>
            <a:r>
              <a:rPr kumimoji="0" sz="1800" b="1" i="0" u="none" strike="noStrike" kern="1200" cap="none" spc="-75" normalizeH="0" baseline="0" noProof="0" dirty="0">
                <a:ln>
                  <a:noFill/>
                </a:ln>
                <a:solidFill>
                  <a:prstClr val="black"/>
                </a:solidFill>
                <a:effectLst/>
                <a:uLnTx/>
                <a:uFillTx/>
                <a:latin typeface="Arial"/>
                <a:ea typeface="+mn-ea"/>
                <a:cs typeface="Arial"/>
              </a:rPr>
              <a:t> </a:t>
            </a:r>
            <a:r>
              <a:rPr kumimoji="0" sz="1800" b="1" i="0" u="none" strike="noStrike" kern="1200" cap="none" spc="-90" normalizeH="0" baseline="0" noProof="0" dirty="0">
                <a:ln>
                  <a:noFill/>
                </a:ln>
                <a:solidFill>
                  <a:prstClr val="black"/>
                </a:solidFill>
                <a:effectLst/>
                <a:uLnTx/>
                <a:uFillTx/>
                <a:latin typeface="Arial"/>
                <a:ea typeface="+mn-ea"/>
                <a:cs typeface="Arial"/>
              </a:rPr>
              <a:t>đổi</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7" name="object 27"/>
          <p:cNvSpPr txBox="1"/>
          <p:nvPr/>
        </p:nvSpPr>
        <p:spPr>
          <a:xfrm>
            <a:off x="6878573" y="1905380"/>
            <a:ext cx="93662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155" normalizeH="0" baseline="0" noProof="0" dirty="0">
                <a:ln>
                  <a:noFill/>
                </a:ln>
                <a:solidFill>
                  <a:prstClr val="black"/>
                </a:solidFill>
                <a:effectLst/>
                <a:uLnTx/>
                <a:uFillTx/>
                <a:latin typeface="Arial"/>
                <a:ea typeface="+mn-ea"/>
                <a:cs typeface="Arial"/>
              </a:rPr>
              <a:t>Phần</a:t>
            </a:r>
            <a:r>
              <a:rPr kumimoji="0" sz="1800" b="1" i="0" u="none" strike="noStrike" kern="1200" cap="none" spc="-170" normalizeH="0" baseline="0" noProof="0" dirty="0">
                <a:ln>
                  <a:noFill/>
                </a:ln>
                <a:solidFill>
                  <a:prstClr val="black"/>
                </a:solidFill>
                <a:effectLst/>
                <a:uLnTx/>
                <a:uFillTx/>
                <a:latin typeface="Arial"/>
                <a:ea typeface="+mn-ea"/>
                <a:cs typeface="Arial"/>
              </a:rPr>
              <a:t> </a:t>
            </a:r>
            <a:r>
              <a:rPr kumimoji="0" sz="1800" b="1" i="0" u="none" strike="noStrike" kern="1200" cap="none" spc="-180" normalizeH="0" baseline="0" noProof="0" dirty="0">
                <a:ln>
                  <a:noFill/>
                </a:ln>
                <a:solidFill>
                  <a:prstClr val="black"/>
                </a:solidFill>
                <a:effectLst/>
                <a:uLnTx/>
                <a:uFillTx/>
                <a:latin typeface="Arial"/>
                <a:ea typeface="+mn-ea"/>
                <a:cs typeface="Arial"/>
              </a:rPr>
              <a:t>ứng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grpSp>
        <p:nvGrpSpPr>
          <p:cNvPr id="28" name="object 28"/>
          <p:cNvGrpSpPr/>
          <p:nvPr/>
        </p:nvGrpSpPr>
        <p:grpSpPr>
          <a:xfrm>
            <a:off x="4119371" y="2490216"/>
            <a:ext cx="995680" cy="788035"/>
            <a:chOff x="4119371" y="2490216"/>
            <a:chExt cx="995680" cy="788035"/>
          </a:xfrm>
        </p:grpSpPr>
        <p:sp>
          <p:nvSpPr>
            <p:cNvPr id="29" name="object 29"/>
            <p:cNvSpPr/>
            <p:nvPr/>
          </p:nvSpPr>
          <p:spPr>
            <a:xfrm>
              <a:off x="4119371" y="2490216"/>
              <a:ext cx="995680" cy="788035"/>
            </a:xfrm>
            <a:custGeom>
              <a:avLst/>
              <a:gdLst/>
              <a:ahLst/>
              <a:cxnLst/>
              <a:rect l="l" t="t" r="r" b="b"/>
              <a:pathLst>
                <a:path w="995679" h="788035">
                  <a:moveTo>
                    <a:pt x="995172" y="0"/>
                  </a:moveTo>
                  <a:lnTo>
                    <a:pt x="0" y="0"/>
                  </a:lnTo>
                  <a:lnTo>
                    <a:pt x="0" y="787908"/>
                  </a:lnTo>
                  <a:lnTo>
                    <a:pt x="995172" y="787908"/>
                  </a:lnTo>
                  <a:lnTo>
                    <a:pt x="995172"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4219574" y="2891282"/>
              <a:ext cx="744220" cy="15240"/>
            </a:xfrm>
            <a:custGeom>
              <a:avLst/>
              <a:gdLst/>
              <a:ahLst/>
              <a:cxnLst/>
              <a:rect l="l" t="t" r="r" b="b"/>
              <a:pathLst>
                <a:path w="744220" h="15239">
                  <a:moveTo>
                    <a:pt x="743712" y="0"/>
                  </a:moveTo>
                  <a:lnTo>
                    <a:pt x="0" y="0"/>
                  </a:lnTo>
                  <a:lnTo>
                    <a:pt x="0" y="15239"/>
                  </a:lnTo>
                  <a:lnTo>
                    <a:pt x="743712" y="15239"/>
                  </a:lnTo>
                  <a:lnTo>
                    <a:pt x="74371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1" name="object 31"/>
          <p:cNvSpPr txBox="1"/>
          <p:nvPr/>
        </p:nvSpPr>
        <p:spPr>
          <a:xfrm>
            <a:off x="4119371" y="2490216"/>
            <a:ext cx="995680" cy="788035"/>
          </a:xfrm>
          <a:prstGeom prst="rect">
            <a:avLst/>
          </a:prstGeom>
        </p:spPr>
        <p:txBody>
          <a:bodyPr vert="horz" wrap="square" lIns="0" tIns="72390" rIns="0" bIns="0" rtlCol="0">
            <a:spAutoFit/>
          </a:bodyPr>
          <a:lstStyle/>
          <a:p>
            <a:pPr marL="0" marR="43180" lvl="0" indent="0" algn="ctr" defTabSz="914400" rtl="0" eaLnBrk="1" fontAlgn="auto" latinLnBrk="0" hangingPunct="1">
              <a:lnSpc>
                <a:spcPct val="100000"/>
              </a:lnSpc>
              <a:spcBef>
                <a:spcPts val="57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FreeSerif"/>
                <a:ea typeface="+mn-ea"/>
                <a:cs typeface="FreeSerif"/>
              </a:rPr>
              <a:t>1</a:t>
            </a:r>
            <a:endParaRPr kumimoji="0" sz="1800" b="0" i="0" u="none" strike="noStrike" kern="1200" cap="none" spc="0" normalizeH="0" baseline="0" noProof="0">
              <a:ln>
                <a:noFill/>
              </a:ln>
              <a:solidFill>
                <a:prstClr val="black"/>
              </a:solidFill>
              <a:effectLst/>
              <a:uLnTx/>
              <a:uFillTx/>
              <a:latin typeface="FreeSerif"/>
              <a:ea typeface="+mn-ea"/>
              <a:cs typeface="FreeSerif"/>
            </a:endParaRPr>
          </a:p>
          <a:p>
            <a:pPr marL="0" marR="43180" lvl="0" indent="0" algn="ctr" defTabSz="914400" rtl="0" eaLnBrk="1" fontAlgn="auto" latinLnBrk="0" hangingPunct="1">
              <a:lnSpc>
                <a:spcPct val="100000"/>
              </a:lnSpc>
              <a:spcBef>
                <a:spcPts val="409"/>
              </a:spcBef>
              <a:spcAft>
                <a:spcPts val="0"/>
              </a:spcAft>
              <a:buClrTx/>
              <a:buSzTx/>
              <a:buFontTx/>
              <a:buNone/>
              <a:tabLst/>
              <a:defRPr/>
            </a:pPr>
            <a:r>
              <a:rPr kumimoji="0" sz="1800" b="0" i="0" u="none" strike="noStrike" kern="1200" cap="none" spc="-100" normalizeH="0" baseline="0" noProof="0" dirty="0">
                <a:ln>
                  <a:noFill/>
                </a:ln>
                <a:solidFill>
                  <a:prstClr val="black"/>
                </a:solidFill>
                <a:effectLst/>
                <a:uLnTx/>
                <a:uFillTx/>
                <a:latin typeface="FreeSerif"/>
                <a:ea typeface="+mn-ea"/>
                <a:cs typeface="FreeSerif"/>
              </a:rPr>
              <a:t>𝑇</a:t>
            </a:r>
            <a:r>
              <a:rPr kumimoji="0" sz="1950" b="0" i="0" u="none" strike="noStrike" kern="1200" cap="none" spc="-150" normalizeH="0" baseline="-14957" noProof="0" dirty="0">
                <a:ln>
                  <a:noFill/>
                </a:ln>
                <a:solidFill>
                  <a:prstClr val="black"/>
                </a:solidFill>
                <a:effectLst/>
                <a:uLnTx/>
                <a:uFillTx/>
                <a:latin typeface="FreeSerif"/>
                <a:ea typeface="+mn-ea"/>
                <a:cs typeface="FreeSerif"/>
              </a:rPr>
              <a:t>𝑑</a:t>
            </a:r>
            <a:r>
              <a:rPr kumimoji="0" sz="1800" b="0" i="0" u="none" strike="noStrike" kern="1200" cap="none" spc="-100" normalizeH="0" baseline="0" noProof="0" dirty="0">
                <a:ln>
                  <a:noFill/>
                </a:ln>
                <a:solidFill>
                  <a:prstClr val="black"/>
                </a:solidFill>
                <a:effectLst/>
                <a:uLnTx/>
                <a:uFillTx/>
                <a:latin typeface="FreeSerif"/>
                <a:ea typeface="+mn-ea"/>
                <a:cs typeface="FreeSerif"/>
              </a:rPr>
              <a:t>𝑠 </a:t>
            </a:r>
            <a:r>
              <a:rPr kumimoji="0" sz="1800" b="0" i="0" u="none" strike="noStrike" kern="1200" cap="none" spc="325" normalizeH="0" baseline="0" noProof="0" dirty="0">
                <a:ln>
                  <a:noFill/>
                </a:ln>
                <a:solidFill>
                  <a:prstClr val="black"/>
                </a:solidFill>
                <a:effectLst/>
                <a:uLnTx/>
                <a:uFillTx/>
                <a:latin typeface="FreeSerif"/>
                <a:ea typeface="+mn-ea"/>
                <a:cs typeface="FreeSerif"/>
              </a:rPr>
              <a:t>+</a:t>
            </a:r>
            <a:r>
              <a:rPr kumimoji="0" sz="1800" b="0" i="0" u="none" strike="noStrike" kern="1200" cap="none" spc="0" normalizeH="0" baseline="0" noProof="0" dirty="0">
                <a:ln>
                  <a:noFill/>
                </a:ln>
                <a:solidFill>
                  <a:prstClr val="black"/>
                </a:solidFill>
                <a:effectLst/>
                <a:uLnTx/>
                <a:uFillTx/>
                <a:latin typeface="FreeSerif"/>
                <a:ea typeface="+mn-ea"/>
                <a:cs typeface="FreeSerif"/>
              </a:rPr>
              <a:t> </a:t>
            </a:r>
            <a:r>
              <a:rPr kumimoji="0" sz="1800" b="0" i="0" u="none" strike="noStrike" kern="1200" cap="none" spc="95" normalizeH="0" baseline="0" noProof="0" dirty="0">
                <a:ln>
                  <a:noFill/>
                </a:ln>
                <a:solidFill>
                  <a:prstClr val="black"/>
                </a:solidFill>
                <a:effectLst/>
                <a:uLnTx/>
                <a:uFillTx/>
                <a:latin typeface="FreeSerif"/>
                <a:ea typeface="+mn-ea"/>
                <a:cs typeface="FreeSerif"/>
              </a:rPr>
              <a:t>1</a:t>
            </a:r>
            <a:endParaRPr kumimoji="0" sz="1800" b="0" i="0" u="none" strike="noStrike" kern="1200" cap="none" spc="0" normalizeH="0" baseline="0" noProof="0">
              <a:ln>
                <a:noFill/>
              </a:ln>
              <a:solidFill>
                <a:prstClr val="black"/>
              </a:solidFill>
              <a:effectLst/>
              <a:uLnTx/>
              <a:uFillTx/>
              <a:latin typeface="FreeSerif"/>
              <a:ea typeface="+mn-ea"/>
              <a:cs typeface="FreeSerif"/>
            </a:endParaRPr>
          </a:p>
        </p:txBody>
      </p:sp>
      <p:grpSp>
        <p:nvGrpSpPr>
          <p:cNvPr id="32" name="object 32"/>
          <p:cNvGrpSpPr/>
          <p:nvPr/>
        </p:nvGrpSpPr>
        <p:grpSpPr>
          <a:xfrm>
            <a:off x="4521834" y="3787140"/>
            <a:ext cx="894715" cy="731520"/>
            <a:chOff x="4521834" y="3787140"/>
            <a:chExt cx="894715" cy="731520"/>
          </a:xfrm>
        </p:grpSpPr>
        <p:sp>
          <p:nvSpPr>
            <p:cNvPr id="33" name="object 33"/>
            <p:cNvSpPr/>
            <p:nvPr/>
          </p:nvSpPr>
          <p:spPr>
            <a:xfrm>
              <a:off x="4553711" y="3787140"/>
              <a:ext cx="862965" cy="731520"/>
            </a:xfrm>
            <a:custGeom>
              <a:avLst/>
              <a:gdLst/>
              <a:ahLst/>
              <a:cxnLst/>
              <a:rect l="l" t="t" r="r" b="b"/>
              <a:pathLst>
                <a:path w="862964" h="731520">
                  <a:moveTo>
                    <a:pt x="862584" y="0"/>
                  </a:moveTo>
                  <a:lnTo>
                    <a:pt x="0" y="0"/>
                  </a:lnTo>
                  <a:lnTo>
                    <a:pt x="0" y="731519"/>
                  </a:lnTo>
                  <a:lnTo>
                    <a:pt x="862584" y="731519"/>
                  </a:lnTo>
                  <a:lnTo>
                    <a:pt x="86258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4521834" y="4144010"/>
              <a:ext cx="868680" cy="17145"/>
            </a:xfrm>
            <a:custGeom>
              <a:avLst/>
              <a:gdLst/>
              <a:ahLst/>
              <a:cxnLst/>
              <a:rect l="l" t="t" r="r" b="b"/>
              <a:pathLst>
                <a:path w="868679" h="17145">
                  <a:moveTo>
                    <a:pt x="868680" y="0"/>
                  </a:moveTo>
                  <a:lnTo>
                    <a:pt x="0" y="0"/>
                  </a:lnTo>
                  <a:lnTo>
                    <a:pt x="0" y="16763"/>
                  </a:lnTo>
                  <a:lnTo>
                    <a:pt x="868680" y="16763"/>
                  </a:lnTo>
                  <a:lnTo>
                    <a:pt x="86868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5" name="object 35"/>
          <p:cNvSpPr txBox="1"/>
          <p:nvPr/>
        </p:nvSpPr>
        <p:spPr>
          <a:xfrm>
            <a:off x="4553711" y="3787140"/>
            <a:ext cx="862965" cy="356870"/>
          </a:xfrm>
          <a:prstGeom prst="rect">
            <a:avLst/>
          </a:prstGeom>
          <a:solidFill>
            <a:srgbClr val="FFFFFF"/>
          </a:solidFill>
        </p:spPr>
        <p:txBody>
          <a:bodyPr vert="horz" wrap="square" lIns="0" tIns="0" rIns="0" bIns="0" rtlCol="0">
            <a:spAutoFit/>
          </a:bodyPr>
          <a:lstStyle/>
          <a:p>
            <a:pPr marL="0" marR="50800" lvl="0" indent="0" algn="ctr" defTabSz="914400" rtl="0" eaLnBrk="1" fontAlgn="auto" latinLnBrk="0" hangingPunct="1">
              <a:lnSpc>
                <a:spcPts val="2340"/>
              </a:lnSpc>
              <a:spcBef>
                <a:spcPts val="0"/>
              </a:spcBef>
              <a:spcAft>
                <a:spcPts val="0"/>
              </a:spcAft>
              <a:buClrTx/>
              <a:buSzTx/>
              <a:buFontTx/>
              <a:buNone/>
              <a:tabLst/>
              <a:defRPr/>
            </a:pPr>
            <a:r>
              <a:rPr kumimoji="0" sz="2000" b="0" i="0" u="none" strike="noStrike" kern="1200" cap="none" spc="105" normalizeH="0" baseline="0" noProof="0" dirty="0">
                <a:ln>
                  <a:noFill/>
                </a:ln>
                <a:solidFill>
                  <a:prstClr val="black"/>
                </a:solidFill>
                <a:effectLst/>
                <a:uLnTx/>
                <a:uFillTx/>
                <a:latin typeface="FreeSerif"/>
                <a:ea typeface="+mn-ea"/>
                <a:cs typeface="FreeSerif"/>
              </a:rPr>
              <a:t>1</a:t>
            </a:r>
            <a:endParaRPr kumimoji="0" sz="2000" b="0" i="0" u="none" strike="noStrike" kern="1200" cap="none" spc="0" normalizeH="0" baseline="0" noProof="0">
              <a:ln>
                <a:noFill/>
              </a:ln>
              <a:solidFill>
                <a:prstClr val="black"/>
              </a:solidFill>
              <a:effectLst/>
              <a:uLnTx/>
              <a:uFillTx/>
              <a:latin typeface="FreeSerif"/>
              <a:ea typeface="+mn-ea"/>
              <a:cs typeface="FreeSerif"/>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955"/>
              </a:lnSpc>
              <a:spcBef>
                <a:spcPts val="0"/>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srgbClr val="888888"/>
                </a:solidFill>
                <a:effectLst/>
                <a:uLnTx/>
                <a:uFillTx/>
                <a:latin typeface="Carlito"/>
                <a:ea typeface="+mn-ea"/>
              </a:rPr>
              <a:pPr marL="38100" marR="0" lvl="0" indent="0" algn="l" defTabSz="914400" rtl="0" eaLnBrk="1" fontAlgn="auto" latinLnBrk="0" hangingPunct="1">
                <a:lnSpc>
                  <a:spcPts val="955"/>
                </a:lnSpc>
                <a:spcBef>
                  <a:spcPts val="0"/>
                </a:spcBef>
                <a:spcAft>
                  <a:spcPts val="0"/>
                </a:spcAft>
                <a:buClrTx/>
                <a:buSzTx/>
                <a:buFontTx/>
                <a:buNone/>
                <a:tabLst/>
                <a:defRPr/>
              </a:pPr>
              <a:t>16</a:t>
            </a:fld>
            <a:endParaRPr kumimoji="0" sz="900" b="0" i="0" u="none" strike="noStrike" kern="1200" cap="none" spc="0" normalizeH="0" baseline="0" noProof="0" dirty="0">
              <a:ln>
                <a:noFill/>
              </a:ln>
              <a:solidFill>
                <a:srgbClr val="888888"/>
              </a:solidFill>
              <a:effectLst/>
              <a:uLnTx/>
              <a:uFillTx/>
              <a:latin typeface="Carlito"/>
              <a:ea typeface="+mn-ea"/>
            </a:endParaRPr>
          </a:p>
        </p:txBody>
      </p:sp>
      <p:sp>
        <p:nvSpPr>
          <p:cNvPr id="36" name="object 36"/>
          <p:cNvSpPr txBox="1"/>
          <p:nvPr/>
        </p:nvSpPr>
        <p:spPr>
          <a:xfrm>
            <a:off x="4585588" y="4161155"/>
            <a:ext cx="862965" cy="294953"/>
          </a:xfrm>
          <a:prstGeom prst="rect">
            <a:avLst/>
          </a:prstGeom>
          <a:solidFill>
            <a:srgbClr val="FFFFFF"/>
          </a:solidFill>
        </p:spPr>
        <p:txBody>
          <a:bodyPr vert="horz" wrap="square" lIns="0" tIns="0" rIns="0" bIns="0" rtlCol="0">
            <a:spAutoFit/>
          </a:bodyPr>
          <a:lstStyle/>
          <a:p>
            <a:pPr marL="12065" marR="0" lvl="0" indent="0" algn="l" defTabSz="914400" rtl="0" eaLnBrk="1" fontAlgn="auto" latinLnBrk="0" hangingPunct="1">
              <a:lnSpc>
                <a:spcPts val="2255"/>
              </a:lnSpc>
              <a:spcBef>
                <a:spcPts val="0"/>
              </a:spcBef>
              <a:spcAft>
                <a:spcPts val="0"/>
              </a:spcAft>
              <a:buClrTx/>
              <a:buSzTx/>
              <a:buFontTx/>
              <a:buNone/>
              <a:tabLst/>
              <a:defRPr/>
            </a:pPr>
            <a:r>
              <a:rPr kumimoji="0" sz="2000" b="0" i="0" u="none" strike="noStrike" kern="1200" cap="none" spc="-350" normalizeH="0" baseline="0" noProof="0" dirty="0">
                <a:ln>
                  <a:noFill/>
                </a:ln>
                <a:solidFill>
                  <a:prstClr val="black"/>
                </a:solidFill>
                <a:effectLst/>
                <a:uLnTx/>
                <a:uFillTx/>
                <a:latin typeface="FreeSerif"/>
                <a:ea typeface="+mn-ea"/>
                <a:cs typeface="FreeSerif"/>
              </a:rPr>
              <a:t>𝑇</a:t>
            </a:r>
            <a:r>
              <a:rPr kumimoji="0" sz="2175" b="0" i="0" u="none" strike="noStrike" kern="1200" cap="none" spc="-525" normalizeH="0" baseline="-15325" noProof="0" dirty="0">
                <a:ln>
                  <a:noFill/>
                </a:ln>
                <a:solidFill>
                  <a:prstClr val="black"/>
                </a:solidFill>
                <a:effectLst/>
                <a:uLnTx/>
                <a:uFillTx/>
                <a:latin typeface="FreeSerif"/>
                <a:ea typeface="+mn-ea"/>
                <a:cs typeface="FreeSerif"/>
              </a:rPr>
              <a:t>𝑓𝑖 </a:t>
            </a:r>
            <a:r>
              <a:rPr kumimoji="0" lang="vi-VN" sz="2175" b="0" i="0" u="none" strike="noStrike" kern="1200" cap="none" spc="-525" normalizeH="0" baseline="-15325" noProof="0" dirty="0">
                <a:ln>
                  <a:noFill/>
                </a:ln>
                <a:solidFill>
                  <a:prstClr val="black"/>
                </a:solidFill>
                <a:effectLst/>
                <a:uLnTx/>
                <a:uFillTx/>
                <a:latin typeface="FreeSerif"/>
                <a:ea typeface="+mn-ea"/>
                <a:cs typeface="FreeSerif"/>
              </a:rPr>
              <a:t>   </a:t>
            </a:r>
            <a:r>
              <a:rPr kumimoji="0" sz="2000" b="0" i="0" u="none" strike="noStrike" kern="1200" cap="none" spc="-275" normalizeH="0" baseline="0" noProof="0" dirty="0">
                <a:ln>
                  <a:noFill/>
                </a:ln>
                <a:solidFill>
                  <a:prstClr val="black"/>
                </a:solidFill>
                <a:effectLst/>
                <a:uLnTx/>
                <a:uFillTx/>
                <a:latin typeface="FreeSerif"/>
                <a:ea typeface="+mn-ea"/>
                <a:cs typeface="FreeSerif"/>
              </a:rPr>
              <a:t>𝑠</a:t>
            </a:r>
            <a:r>
              <a:rPr kumimoji="0" lang="vi-VN" sz="2000" b="0" i="0" u="none" strike="noStrike" kern="1200" cap="none" spc="-275" normalizeH="0" baseline="0" noProof="0" dirty="0">
                <a:ln>
                  <a:noFill/>
                </a:ln>
                <a:solidFill>
                  <a:prstClr val="black"/>
                </a:solidFill>
                <a:effectLst/>
                <a:uLnTx/>
                <a:uFillTx/>
                <a:latin typeface="FreeSerif"/>
                <a:ea typeface="+mn-ea"/>
                <a:cs typeface="FreeSerif"/>
              </a:rPr>
              <a:t>  </a:t>
            </a:r>
            <a:r>
              <a:rPr kumimoji="0" sz="2000" b="0" i="0" u="none" strike="noStrike" kern="1200" cap="none" spc="-275" normalizeH="0" baseline="0" noProof="0" dirty="0">
                <a:ln>
                  <a:noFill/>
                </a:ln>
                <a:solidFill>
                  <a:prstClr val="black"/>
                </a:solidFill>
                <a:effectLst/>
                <a:uLnTx/>
                <a:uFillTx/>
                <a:latin typeface="FreeSerif"/>
                <a:ea typeface="+mn-ea"/>
                <a:cs typeface="FreeSerif"/>
              </a:rPr>
              <a:t> </a:t>
            </a:r>
            <a:r>
              <a:rPr kumimoji="0" sz="2000" b="0" i="0" u="none" strike="noStrike" kern="1200" cap="none" spc="365" normalizeH="0" baseline="0" noProof="0" dirty="0">
                <a:ln>
                  <a:noFill/>
                </a:ln>
                <a:solidFill>
                  <a:prstClr val="black"/>
                </a:solidFill>
                <a:effectLst/>
                <a:uLnTx/>
                <a:uFillTx/>
                <a:latin typeface="FreeSerif"/>
                <a:ea typeface="+mn-ea"/>
                <a:cs typeface="FreeSerif"/>
              </a:rPr>
              <a:t>+</a:t>
            </a:r>
            <a:r>
              <a:rPr kumimoji="0" sz="2000" b="0" i="0" u="none" strike="noStrike" kern="1200" cap="none" spc="-95" normalizeH="0" baseline="0" noProof="0" dirty="0">
                <a:ln>
                  <a:noFill/>
                </a:ln>
                <a:solidFill>
                  <a:prstClr val="black"/>
                </a:solidFill>
                <a:effectLst/>
                <a:uLnTx/>
                <a:uFillTx/>
                <a:latin typeface="FreeSerif"/>
                <a:ea typeface="+mn-ea"/>
                <a:cs typeface="FreeSerif"/>
              </a:rPr>
              <a:t> </a:t>
            </a:r>
            <a:r>
              <a:rPr kumimoji="0" sz="2000" b="0" i="0" u="none" strike="noStrike" kern="1200" cap="none" spc="105" normalizeH="0" baseline="0" noProof="0" dirty="0">
                <a:ln>
                  <a:noFill/>
                </a:ln>
                <a:solidFill>
                  <a:prstClr val="black"/>
                </a:solidFill>
                <a:effectLst/>
                <a:uLnTx/>
                <a:uFillTx/>
                <a:latin typeface="FreeSerif"/>
                <a:ea typeface="+mn-ea"/>
                <a:cs typeface="FreeSerif"/>
              </a:rPr>
              <a:t>1</a:t>
            </a:r>
            <a:endParaRPr kumimoji="0" sz="20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39" name="Google Shape;223;p17">
            <a:extLst>
              <a:ext uri="{FF2B5EF4-FFF2-40B4-BE49-F238E27FC236}">
                <a16:creationId xmlns:a16="http://schemas.microsoft.com/office/drawing/2014/main" id="{C54A0193-4387-0212-968B-7F52E70BD995}"/>
              </a:ext>
            </a:extLst>
          </p:cNvPr>
          <p:cNvSpPr txBox="1">
            <a:spLocks/>
          </p:cNvSpPr>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2800"/>
              <a:buFont typeface="Times New Roman"/>
              <a:buNone/>
            </a:pPr>
            <a:r>
              <a:rPr lang="en-US" sz="2800">
                <a:latin typeface="Times New Roman"/>
                <a:ea typeface="Times New Roman"/>
                <a:cs typeface="Times New Roman"/>
                <a:sym typeface="Times New Roman"/>
              </a:rPr>
              <a:t>Câu 5: Nguyên lý tổng hợp các tham số bộ điều chỉnh dòng điện và tốc độ</a:t>
            </a:r>
            <a:endParaRPr lang="en-US" sz="28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prstGeom prst="rect">
            <a:avLst/>
          </a:prstGeom>
        </p:spPr>
        <p:txBody>
          <a:bodyPr vert="horz" wrap="square" lIns="0" tIns="82550" rIns="0" bIns="0" rtlCol="0">
            <a:spAutoFit/>
          </a:bodyPr>
          <a:lstStyle/>
          <a:p>
            <a:pPr marL="12700">
              <a:lnSpc>
                <a:spcPct val="100000"/>
              </a:lnSpc>
              <a:spcBef>
                <a:spcPts val="650"/>
              </a:spcBef>
              <a:tabLst>
                <a:tab pos="527685" algn="l"/>
              </a:tabLst>
            </a:pPr>
            <a:endParaRPr dirty="0"/>
          </a:p>
          <a:p>
            <a:pPr marL="317500" indent="-304800">
              <a:lnSpc>
                <a:spcPct val="100000"/>
              </a:lnSpc>
              <a:spcBef>
                <a:spcPts val="555"/>
              </a:spcBef>
              <a:buFont typeface="Wingdings"/>
              <a:buChar char=""/>
              <a:tabLst>
                <a:tab pos="317500" algn="l"/>
              </a:tabLst>
            </a:pPr>
            <a:r>
              <a:rPr dirty="0"/>
              <a:t>Bộ </a:t>
            </a:r>
            <a:r>
              <a:rPr spc="-5" dirty="0"/>
              <a:t>điều khiển dòng</a:t>
            </a:r>
            <a:r>
              <a:rPr spc="-30" dirty="0"/>
              <a:t> </a:t>
            </a:r>
            <a:r>
              <a:rPr spc="-5" dirty="0"/>
              <a:t>điện</a:t>
            </a:r>
          </a:p>
          <a:p>
            <a:pPr marL="12700">
              <a:lnSpc>
                <a:spcPts val="2395"/>
              </a:lnSpc>
              <a:spcBef>
                <a:spcPts val="540"/>
              </a:spcBef>
            </a:pPr>
            <a:r>
              <a:rPr b="0" dirty="0">
                <a:latin typeface="Courier New"/>
                <a:cs typeface="Courier New"/>
              </a:rPr>
              <a:t>o</a:t>
            </a:r>
            <a:r>
              <a:rPr b="0" spc="-700" dirty="0">
                <a:latin typeface="Courier New"/>
                <a:cs typeface="Courier New"/>
              </a:rPr>
              <a:t> </a:t>
            </a:r>
            <a:r>
              <a:rPr b="0" dirty="0">
                <a:latin typeface="Times New Roman"/>
                <a:cs typeface="Times New Roman"/>
              </a:rPr>
              <a:t>Coi </a:t>
            </a:r>
            <a:r>
              <a:rPr b="0" spc="-5" dirty="0">
                <a:latin typeface="Times New Roman"/>
                <a:cs typeface="Times New Roman"/>
              </a:rPr>
              <a:t>sức </a:t>
            </a:r>
            <a:r>
              <a:rPr b="0" dirty="0">
                <a:latin typeface="Times New Roman"/>
                <a:cs typeface="Times New Roman"/>
              </a:rPr>
              <a:t>phản điện động E là hằng </a:t>
            </a:r>
            <a:r>
              <a:rPr b="0" spc="-5" dirty="0">
                <a:latin typeface="Times New Roman"/>
                <a:cs typeface="Times New Roman"/>
              </a:rPr>
              <a:t>số </a:t>
            </a:r>
            <a:r>
              <a:rPr b="0" dirty="0">
                <a:latin typeface="Times New Roman"/>
                <a:cs typeface="Times New Roman"/>
              </a:rPr>
              <a:t>do </a:t>
            </a:r>
            <a:r>
              <a:rPr b="0" spc="-10" dirty="0">
                <a:latin typeface="Times New Roman"/>
                <a:cs typeface="Times New Roman"/>
              </a:rPr>
              <a:t>mạch </a:t>
            </a:r>
            <a:r>
              <a:rPr b="0" dirty="0">
                <a:latin typeface="Times New Roman"/>
                <a:cs typeface="Times New Roman"/>
              </a:rPr>
              <a:t>vòng dòng </a:t>
            </a:r>
            <a:r>
              <a:rPr b="0" dirty="0" err="1">
                <a:latin typeface="Times New Roman"/>
                <a:cs typeface="Times New Roman"/>
              </a:rPr>
              <a:t>điện</a:t>
            </a:r>
            <a:r>
              <a:rPr b="0" dirty="0">
                <a:latin typeface="Times New Roman"/>
                <a:cs typeface="Times New Roman"/>
              </a:rPr>
              <a:t> </a:t>
            </a:r>
            <a:r>
              <a:rPr b="0" dirty="0" err="1">
                <a:latin typeface="Times New Roman"/>
                <a:cs typeface="Times New Roman"/>
              </a:rPr>
              <a:t>rất</a:t>
            </a:r>
            <a:r>
              <a:rPr lang="vi-VN" b="0" dirty="0">
                <a:latin typeface="Times New Roman"/>
                <a:cs typeface="Times New Roman"/>
              </a:rPr>
              <a:t> </a:t>
            </a:r>
            <a:r>
              <a:rPr b="0" dirty="0" err="1">
                <a:latin typeface="Times New Roman"/>
                <a:cs typeface="Times New Roman"/>
              </a:rPr>
              <a:t>nhanh</a:t>
            </a:r>
            <a:r>
              <a:rPr b="0" dirty="0">
                <a:latin typeface="Times New Roman"/>
                <a:cs typeface="Times New Roman"/>
              </a:rPr>
              <a:t> </a:t>
            </a:r>
            <a:r>
              <a:rPr b="0" spc="-5" dirty="0">
                <a:latin typeface="Times New Roman"/>
                <a:cs typeface="Times New Roman"/>
              </a:rPr>
              <a:t>so </a:t>
            </a:r>
            <a:r>
              <a:rPr b="0" dirty="0">
                <a:latin typeface="Times New Roman"/>
                <a:cs typeface="Times New Roman"/>
              </a:rPr>
              <a:t>với </a:t>
            </a:r>
            <a:r>
              <a:rPr b="0" spc="-10" dirty="0">
                <a:latin typeface="Times New Roman"/>
                <a:cs typeface="Times New Roman"/>
              </a:rPr>
              <a:t>mạch </a:t>
            </a:r>
            <a:r>
              <a:rPr b="0" dirty="0">
                <a:latin typeface="Times New Roman"/>
                <a:cs typeface="Times New Roman"/>
              </a:rPr>
              <a:t>vòng tốc độ (cơ</a:t>
            </a:r>
            <a:r>
              <a:rPr b="0" spc="-15" dirty="0">
                <a:latin typeface="Times New Roman"/>
                <a:cs typeface="Times New Roman"/>
              </a:rPr>
              <a:t> </a:t>
            </a:r>
            <a:r>
              <a:rPr b="0" dirty="0">
                <a:latin typeface="Times New Roman"/>
                <a:cs typeface="Times New Roman"/>
              </a:rPr>
              <a:t>học)</a:t>
            </a:r>
          </a:p>
        </p:txBody>
      </p:sp>
      <p:sp>
        <p:nvSpPr>
          <p:cNvPr id="4" name="object 4"/>
          <p:cNvSpPr/>
          <p:nvPr/>
        </p:nvSpPr>
        <p:spPr>
          <a:xfrm>
            <a:off x="3006598" y="2904744"/>
            <a:ext cx="303530" cy="17145"/>
          </a:xfrm>
          <a:custGeom>
            <a:avLst/>
            <a:gdLst/>
            <a:ahLst/>
            <a:cxnLst/>
            <a:rect l="l" t="t" r="r" b="b"/>
            <a:pathLst>
              <a:path w="303529" h="17144">
                <a:moveTo>
                  <a:pt x="303275" y="0"/>
                </a:moveTo>
                <a:lnTo>
                  <a:pt x="0" y="0"/>
                </a:lnTo>
                <a:lnTo>
                  <a:pt x="0" y="16763"/>
                </a:lnTo>
                <a:lnTo>
                  <a:pt x="303275" y="16763"/>
                </a:lnTo>
                <a:lnTo>
                  <a:pt x="303275"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2308860" y="2709798"/>
            <a:ext cx="90678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75" normalizeH="0" baseline="0" noProof="0" dirty="0">
                <a:ln>
                  <a:noFill/>
                </a:ln>
                <a:solidFill>
                  <a:srgbClr val="404040"/>
                </a:solidFill>
                <a:effectLst/>
                <a:uLnTx/>
                <a:uFillTx/>
                <a:latin typeface="FreeSerif"/>
                <a:ea typeface="+mn-ea"/>
                <a:cs typeface="FreeSerif"/>
              </a:rPr>
              <a:t>𝑊</a:t>
            </a:r>
            <a:r>
              <a:rPr kumimoji="0" sz="2250" b="0" i="0" u="none" strike="noStrike" kern="1200" cap="none" spc="112" normalizeH="0" baseline="-16666" noProof="0" dirty="0">
                <a:ln>
                  <a:noFill/>
                </a:ln>
                <a:solidFill>
                  <a:srgbClr val="404040"/>
                </a:solidFill>
                <a:effectLst/>
                <a:uLnTx/>
                <a:uFillTx/>
                <a:latin typeface="FreeSerif"/>
                <a:ea typeface="+mn-ea"/>
                <a:cs typeface="FreeSerif"/>
              </a:rPr>
              <a:t>𝐼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190" normalizeH="0" baseline="0" noProof="0" dirty="0">
                <a:ln>
                  <a:noFill/>
                </a:ln>
                <a:solidFill>
                  <a:srgbClr val="404040"/>
                </a:solidFill>
                <a:effectLst/>
                <a:uLnTx/>
                <a:uFillTx/>
                <a:latin typeface="FreeSerif"/>
                <a:ea typeface="+mn-ea"/>
                <a:cs typeface="FreeSerif"/>
              </a:rPr>
              <a:t> </a:t>
            </a:r>
            <a:r>
              <a:rPr kumimoji="0" sz="3150" b="0" i="0" u="none" strike="noStrike" kern="1200" cap="none" spc="112" normalizeH="0" baseline="-37037" noProof="0" dirty="0">
                <a:ln>
                  <a:noFill/>
                </a:ln>
                <a:solidFill>
                  <a:srgbClr val="404040"/>
                </a:solidFill>
                <a:effectLst/>
                <a:uLnTx/>
                <a:uFillTx/>
                <a:latin typeface="FreeSerif"/>
                <a:ea typeface="+mn-ea"/>
                <a:cs typeface="FreeSerif"/>
              </a:rPr>
              <a:t>𝑅</a:t>
            </a:r>
            <a:endParaRPr kumimoji="0" sz="3150" b="0" i="0" u="none" strike="noStrike" kern="1200" cap="none" spc="0" normalizeH="0" baseline="-37037" noProof="0" dirty="0">
              <a:ln>
                <a:noFill/>
              </a:ln>
              <a:solidFill>
                <a:prstClr val="black"/>
              </a:solidFill>
              <a:effectLst/>
              <a:uLnTx/>
              <a:uFillTx/>
              <a:latin typeface="FreeSerif"/>
              <a:ea typeface="+mn-ea"/>
              <a:cs typeface="FreeSerif"/>
            </a:endParaRPr>
          </a:p>
        </p:txBody>
      </p:sp>
      <p:sp>
        <p:nvSpPr>
          <p:cNvPr id="6" name="object 6"/>
          <p:cNvSpPr txBox="1"/>
          <p:nvPr/>
        </p:nvSpPr>
        <p:spPr>
          <a:xfrm>
            <a:off x="3160522" y="3014599"/>
            <a:ext cx="147320"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95" normalizeH="0" baseline="0" noProof="0" dirty="0">
                <a:ln>
                  <a:noFill/>
                </a:ln>
                <a:solidFill>
                  <a:srgbClr val="404040"/>
                </a:solidFill>
                <a:effectLst/>
                <a:uLnTx/>
                <a:uFillTx/>
                <a:latin typeface="FreeSerif"/>
                <a:ea typeface="+mn-ea"/>
                <a:cs typeface="FreeSerif"/>
              </a:rPr>
              <a:t>𝑎</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7" name="object 7"/>
          <p:cNvSpPr/>
          <p:nvPr/>
        </p:nvSpPr>
        <p:spPr>
          <a:xfrm>
            <a:off x="3354070" y="2904744"/>
            <a:ext cx="3302635" cy="17145"/>
          </a:xfrm>
          <a:custGeom>
            <a:avLst/>
            <a:gdLst/>
            <a:ahLst/>
            <a:cxnLst/>
            <a:rect l="l" t="t" r="r" b="b"/>
            <a:pathLst>
              <a:path w="3302634" h="17144">
                <a:moveTo>
                  <a:pt x="3302507" y="0"/>
                </a:moveTo>
                <a:lnTo>
                  <a:pt x="0" y="0"/>
                </a:lnTo>
                <a:lnTo>
                  <a:pt x="0" y="16763"/>
                </a:lnTo>
                <a:lnTo>
                  <a:pt x="3302507" y="16763"/>
                </a:lnTo>
                <a:lnTo>
                  <a:pt x="3302507"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3072129" y="2508630"/>
            <a:ext cx="202057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1859914" algn="l"/>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1</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9" name="object 9"/>
          <p:cNvSpPr txBox="1"/>
          <p:nvPr/>
        </p:nvSpPr>
        <p:spPr>
          <a:xfrm>
            <a:off x="3316478" y="2888107"/>
            <a:ext cx="3378835"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40" normalizeH="0" baseline="0" noProof="0" dirty="0">
                <a:ln>
                  <a:noFill/>
                </a:ln>
                <a:solidFill>
                  <a:srgbClr val="404040"/>
                </a:solidFill>
                <a:effectLst/>
                <a:uLnTx/>
                <a:uFillTx/>
                <a:latin typeface="FreeSerif"/>
                <a:ea typeface="+mn-ea"/>
                <a:cs typeface="FreeSerif"/>
              </a:rPr>
              <a:t>(1</a:t>
            </a:r>
            <a:r>
              <a:rPr kumimoji="0" sz="2100" b="0" i="0" u="none" strike="noStrike" kern="1200" cap="none" spc="-70"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60" normalizeH="0" baseline="0" noProof="0" dirty="0">
                <a:ln>
                  <a:noFill/>
                </a:ln>
                <a:solidFill>
                  <a:srgbClr val="404040"/>
                </a:solidFill>
                <a:effectLst/>
                <a:uLnTx/>
                <a:uFillTx/>
                <a:latin typeface="FreeSerif"/>
                <a:ea typeface="+mn-ea"/>
                <a:cs typeface="FreeSerif"/>
              </a:rPr>
              <a:t> </a:t>
            </a:r>
            <a:r>
              <a:rPr kumimoji="0" sz="2100" b="0" i="0" u="none" strike="noStrike" kern="1200" cap="none" spc="30" normalizeH="0" baseline="0" noProof="0" dirty="0">
                <a:ln>
                  <a:noFill/>
                </a:ln>
                <a:solidFill>
                  <a:srgbClr val="404040"/>
                </a:solidFill>
                <a:effectLst/>
                <a:uLnTx/>
                <a:uFillTx/>
                <a:latin typeface="FreeSerif"/>
                <a:ea typeface="+mn-ea"/>
                <a:cs typeface="FreeSerif"/>
              </a:rPr>
              <a:t>𝑇</a:t>
            </a:r>
            <a:r>
              <a:rPr kumimoji="0" sz="2250" b="0" i="0" u="none" strike="noStrike" kern="1200" cap="none" spc="44" normalizeH="0" baseline="-16666" noProof="0" dirty="0">
                <a:ln>
                  <a:noFill/>
                </a:ln>
                <a:solidFill>
                  <a:srgbClr val="404040"/>
                </a:solidFill>
                <a:effectLst/>
                <a:uLnTx/>
                <a:uFillTx/>
                <a:latin typeface="FreeSerif"/>
                <a:ea typeface="+mn-ea"/>
                <a:cs typeface="FreeSerif"/>
              </a:rPr>
              <a:t>𝑑</a:t>
            </a:r>
            <a:r>
              <a:rPr kumimoji="0" sz="2100" b="0" i="0" u="none" strike="noStrike" kern="1200" cap="none" spc="30" normalizeH="0" baseline="0" noProof="0" dirty="0">
                <a:ln>
                  <a:noFill/>
                </a:ln>
                <a:solidFill>
                  <a:srgbClr val="404040"/>
                </a:solidFill>
                <a:effectLst/>
                <a:uLnTx/>
                <a:uFillTx/>
                <a:latin typeface="FreeSerif"/>
                <a:ea typeface="+mn-ea"/>
                <a:cs typeface="FreeSerif"/>
              </a:rPr>
              <a:t>𝑠)(1</a:t>
            </a:r>
            <a:r>
              <a:rPr kumimoji="0" sz="2100" b="0" i="0" u="none" strike="noStrike" kern="1200" cap="none" spc="-80"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50" normalizeH="0" baseline="0" noProof="0" dirty="0">
                <a:ln>
                  <a:noFill/>
                </a:ln>
                <a:solidFill>
                  <a:srgbClr val="404040"/>
                </a:solidFill>
                <a:effectLst/>
                <a:uLnTx/>
                <a:uFillTx/>
                <a:latin typeface="FreeSerif"/>
                <a:ea typeface="+mn-ea"/>
                <a:cs typeface="FreeSerif"/>
              </a:rPr>
              <a:t> </a:t>
            </a:r>
            <a:r>
              <a:rPr kumimoji="0" sz="2100" b="0" i="0" u="none" strike="noStrike" kern="1200" cap="none" spc="-240" normalizeH="0" baseline="0" noProof="0" dirty="0">
                <a:ln>
                  <a:noFill/>
                </a:ln>
                <a:solidFill>
                  <a:srgbClr val="404040"/>
                </a:solidFill>
                <a:effectLst/>
                <a:uLnTx/>
                <a:uFillTx/>
                <a:latin typeface="FreeSerif"/>
                <a:ea typeface="+mn-ea"/>
                <a:cs typeface="FreeSerif"/>
              </a:rPr>
              <a:t>𝑇</a:t>
            </a:r>
            <a:r>
              <a:rPr kumimoji="0" sz="2250" b="0" i="0" u="none" strike="noStrike" kern="1200" cap="none" spc="-359" normalizeH="0" baseline="-16666" noProof="0" dirty="0">
                <a:ln>
                  <a:noFill/>
                </a:ln>
                <a:solidFill>
                  <a:srgbClr val="404040"/>
                </a:solidFill>
                <a:effectLst/>
                <a:uLnTx/>
                <a:uFillTx/>
                <a:latin typeface="FreeSerif"/>
                <a:ea typeface="+mn-ea"/>
                <a:cs typeface="FreeSerif"/>
              </a:rPr>
              <a:t>𝑓𝑖</a:t>
            </a:r>
            <a:r>
              <a:rPr kumimoji="0" sz="2250" b="0" i="0" u="none" strike="noStrike" kern="1200" cap="none" spc="-352" normalizeH="0" baseline="-16666" noProof="0" dirty="0">
                <a:ln>
                  <a:noFill/>
                </a:ln>
                <a:solidFill>
                  <a:srgbClr val="404040"/>
                </a:solidFill>
                <a:effectLst/>
                <a:uLnTx/>
                <a:uFillTx/>
                <a:latin typeface="FreeSerif"/>
                <a:ea typeface="+mn-ea"/>
                <a:cs typeface="FreeSerif"/>
              </a:rPr>
              <a:t> </a:t>
            </a:r>
            <a:r>
              <a:rPr kumimoji="0" sz="2100" b="0" i="0" u="none" strike="noStrike" kern="1200" cap="none" spc="50" normalizeH="0" baseline="0" noProof="0" dirty="0">
                <a:ln>
                  <a:noFill/>
                </a:ln>
                <a:solidFill>
                  <a:srgbClr val="404040"/>
                </a:solidFill>
                <a:effectLst/>
                <a:uLnTx/>
                <a:uFillTx/>
                <a:latin typeface="FreeSerif"/>
                <a:ea typeface="+mn-ea"/>
                <a:cs typeface="FreeSerif"/>
              </a:rPr>
              <a:t>𝑠)(1</a:t>
            </a:r>
            <a:r>
              <a:rPr kumimoji="0" sz="2100" b="0" i="0" u="none" strike="noStrike" kern="1200" cap="none" spc="-80"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60" normalizeH="0" baseline="0" noProof="0" dirty="0">
                <a:ln>
                  <a:noFill/>
                </a:ln>
                <a:solidFill>
                  <a:srgbClr val="404040"/>
                </a:solidFill>
                <a:effectLst/>
                <a:uLnTx/>
                <a:uFillTx/>
                <a:latin typeface="FreeSerif"/>
                <a:ea typeface="+mn-ea"/>
                <a:cs typeface="FreeSerif"/>
              </a:rPr>
              <a:t> </a:t>
            </a:r>
            <a:r>
              <a:rPr kumimoji="0" sz="2100" b="0" i="0" u="none" strike="noStrike" kern="1200" cap="none" spc="-45" normalizeH="0" baseline="0" noProof="0" dirty="0">
                <a:ln>
                  <a:noFill/>
                </a:ln>
                <a:solidFill>
                  <a:srgbClr val="404040"/>
                </a:solidFill>
                <a:effectLst/>
                <a:uLnTx/>
                <a:uFillTx/>
                <a:latin typeface="FreeSerif"/>
                <a:ea typeface="+mn-ea"/>
                <a:cs typeface="FreeSerif"/>
              </a:rPr>
              <a:t>𝑇</a:t>
            </a:r>
            <a:r>
              <a:rPr kumimoji="0" sz="2250" b="0" i="0" u="none" strike="noStrike" kern="1200" cap="none" spc="-67" normalizeH="0" baseline="-16666" noProof="0" dirty="0">
                <a:ln>
                  <a:noFill/>
                </a:ln>
                <a:solidFill>
                  <a:srgbClr val="404040"/>
                </a:solidFill>
                <a:effectLst/>
                <a:uLnTx/>
                <a:uFillTx/>
                <a:latin typeface="FreeSerif"/>
                <a:ea typeface="+mn-ea"/>
                <a:cs typeface="FreeSerif"/>
              </a:rPr>
              <a:t>𝑎</a:t>
            </a:r>
            <a:r>
              <a:rPr kumimoji="0" sz="2100" b="0" i="0" u="none" strike="noStrike" kern="1200" cap="none" spc="-45"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0" name="object 10"/>
          <p:cNvSpPr/>
          <p:nvPr/>
        </p:nvSpPr>
        <p:spPr>
          <a:xfrm>
            <a:off x="4391030" y="3356355"/>
            <a:ext cx="1100455" cy="322580"/>
          </a:xfrm>
          <a:custGeom>
            <a:avLst/>
            <a:gdLst/>
            <a:ahLst/>
            <a:cxnLst/>
            <a:rect l="l" t="t" r="r" b="b"/>
            <a:pathLst>
              <a:path w="1100454" h="322579">
                <a:moveTo>
                  <a:pt x="1015359" y="0"/>
                </a:moveTo>
                <a:lnTo>
                  <a:pt x="1012184" y="10668"/>
                </a:lnTo>
                <a:lnTo>
                  <a:pt x="1026947" y="18333"/>
                </a:lnTo>
                <a:lnTo>
                  <a:pt x="1039806" y="29511"/>
                </a:lnTo>
                <a:lnTo>
                  <a:pt x="1059809" y="62357"/>
                </a:lnTo>
                <a:lnTo>
                  <a:pt x="1072032" y="106949"/>
                </a:lnTo>
                <a:lnTo>
                  <a:pt x="1076065" y="161163"/>
                </a:lnTo>
                <a:lnTo>
                  <a:pt x="1075061" y="189404"/>
                </a:lnTo>
                <a:lnTo>
                  <a:pt x="1066956" y="238744"/>
                </a:lnTo>
                <a:lnTo>
                  <a:pt x="1050760" y="277989"/>
                </a:lnTo>
                <a:lnTo>
                  <a:pt x="1012184" y="311404"/>
                </a:lnTo>
                <a:lnTo>
                  <a:pt x="1015359" y="322199"/>
                </a:lnTo>
                <a:lnTo>
                  <a:pt x="1051379" y="302942"/>
                </a:lnTo>
                <a:lnTo>
                  <a:pt x="1077970" y="266827"/>
                </a:lnTo>
                <a:lnTo>
                  <a:pt x="1094543" y="218027"/>
                </a:lnTo>
                <a:lnTo>
                  <a:pt x="1100068" y="161036"/>
                </a:lnTo>
                <a:lnTo>
                  <a:pt x="1098687" y="131560"/>
                </a:lnTo>
                <a:lnTo>
                  <a:pt x="1087638" y="78704"/>
                </a:lnTo>
                <a:lnTo>
                  <a:pt x="1065847" y="35129"/>
                </a:lnTo>
                <a:lnTo>
                  <a:pt x="1034554" y="7455"/>
                </a:lnTo>
                <a:lnTo>
                  <a:pt x="1015359" y="0"/>
                </a:lnTo>
                <a:close/>
              </a:path>
              <a:path w="1100454" h="322579">
                <a:moveTo>
                  <a:pt x="84576" y="0"/>
                </a:moveTo>
                <a:lnTo>
                  <a:pt x="48603" y="19161"/>
                </a:lnTo>
                <a:lnTo>
                  <a:pt x="21965" y="55372"/>
                </a:lnTo>
                <a:lnTo>
                  <a:pt x="5455" y="104108"/>
                </a:lnTo>
                <a:lnTo>
                  <a:pt x="0" y="161163"/>
                </a:lnTo>
                <a:lnTo>
                  <a:pt x="1355" y="190567"/>
                </a:lnTo>
                <a:lnTo>
                  <a:pt x="12317" y="243439"/>
                </a:lnTo>
                <a:lnTo>
                  <a:pt x="34105" y="286998"/>
                </a:lnTo>
                <a:lnTo>
                  <a:pt x="65434" y="314672"/>
                </a:lnTo>
                <a:lnTo>
                  <a:pt x="84576" y="322199"/>
                </a:lnTo>
                <a:lnTo>
                  <a:pt x="87878" y="311404"/>
                </a:lnTo>
                <a:lnTo>
                  <a:pt x="73040" y="303758"/>
                </a:lnTo>
                <a:lnTo>
                  <a:pt x="60144" y="292623"/>
                </a:lnTo>
                <a:lnTo>
                  <a:pt x="40126" y="259842"/>
                </a:lnTo>
                <a:lnTo>
                  <a:pt x="27950" y="215265"/>
                </a:lnTo>
                <a:lnTo>
                  <a:pt x="23874" y="161036"/>
                </a:lnTo>
                <a:lnTo>
                  <a:pt x="24892" y="132847"/>
                </a:lnTo>
                <a:lnTo>
                  <a:pt x="33032" y="83456"/>
                </a:lnTo>
                <a:lnTo>
                  <a:pt x="49176" y="44190"/>
                </a:lnTo>
                <a:lnTo>
                  <a:pt x="87878" y="10668"/>
                </a:lnTo>
                <a:lnTo>
                  <a:pt x="84576"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2741929" y="3769232"/>
            <a:ext cx="956944"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35" normalizeH="0" baseline="0" noProof="0" dirty="0">
                <a:ln>
                  <a:noFill/>
                </a:ln>
                <a:solidFill>
                  <a:srgbClr val="404040"/>
                </a:solidFill>
                <a:effectLst/>
                <a:uLnTx/>
                <a:uFillTx/>
                <a:latin typeface="FreeSerif"/>
                <a:ea typeface="+mn-ea"/>
                <a:cs typeface="FreeSerif"/>
              </a:rPr>
              <a:t>→ </a:t>
            </a:r>
            <a:r>
              <a:rPr kumimoji="0" sz="2100" b="0" i="0" u="none" strike="noStrike" kern="1200" cap="none" spc="75" normalizeH="0" baseline="0" noProof="0" dirty="0">
                <a:ln>
                  <a:noFill/>
                </a:ln>
                <a:solidFill>
                  <a:srgbClr val="404040"/>
                </a:solidFill>
                <a:effectLst/>
                <a:uLnTx/>
                <a:uFillTx/>
                <a:latin typeface="FreeSerif"/>
                <a:ea typeface="+mn-ea"/>
                <a:cs typeface="FreeSerif"/>
              </a:rPr>
              <a:t>𝑊</a:t>
            </a:r>
            <a:r>
              <a:rPr kumimoji="0" sz="2250" b="0" i="0" u="none" strike="noStrike" kern="1200" cap="none" spc="112" normalizeH="0" baseline="-16666" noProof="0" dirty="0">
                <a:ln>
                  <a:noFill/>
                </a:ln>
                <a:solidFill>
                  <a:srgbClr val="404040"/>
                </a:solidFill>
                <a:effectLst/>
                <a:uLnTx/>
                <a:uFillTx/>
                <a:latin typeface="FreeSerif"/>
                <a:ea typeface="+mn-ea"/>
                <a:cs typeface="FreeSerif"/>
              </a:rPr>
              <a:t>𝐼</a:t>
            </a:r>
            <a:r>
              <a:rPr kumimoji="0" sz="2250" b="0" i="0" u="none" strike="noStrike" kern="1200" cap="none" spc="127" normalizeH="0" baseline="-16666" noProof="0" dirty="0">
                <a:ln>
                  <a:noFill/>
                </a:ln>
                <a:solidFill>
                  <a:srgbClr val="404040"/>
                </a:solidFill>
                <a:effectLst/>
                <a:uLnTx/>
                <a:uFillTx/>
                <a:latin typeface="FreeSerif"/>
                <a:ea typeface="+mn-ea"/>
                <a:cs typeface="FreeSerif"/>
              </a:rPr>
              <a:t> </a:t>
            </a:r>
            <a:r>
              <a:rPr kumimoji="0" sz="2100" b="0" i="0" u="none" strike="noStrike" kern="1200" cap="none" spc="204"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2" name="object 12"/>
          <p:cNvSpPr/>
          <p:nvPr/>
        </p:nvSpPr>
        <p:spPr>
          <a:xfrm>
            <a:off x="3735070" y="3963923"/>
            <a:ext cx="2489200" cy="17145"/>
          </a:xfrm>
          <a:custGeom>
            <a:avLst/>
            <a:gdLst/>
            <a:ahLst/>
            <a:cxnLst/>
            <a:rect l="l" t="t" r="r" b="b"/>
            <a:pathLst>
              <a:path w="2489200" h="17145">
                <a:moveTo>
                  <a:pt x="303276" y="0"/>
                </a:moveTo>
                <a:lnTo>
                  <a:pt x="0" y="0"/>
                </a:lnTo>
                <a:lnTo>
                  <a:pt x="0" y="16764"/>
                </a:lnTo>
                <a:lnTo>
                  <a:pt x="303276" y="16764"/>
                </a:lnTo>
                <a:lnTo>
                  <a:pt x="303276" y="0"/>
                </a:lnTo>
                <a:close/>
              </a:path>
              <a:path w="2489200" h="17145">
                <a:moveTo>
                  <a:pt x="2488692" y="0"/>
                </a:moveTo>
                <a:lnTo>
                  <a:pt x="347472" y="0"/>
                </a:lnTo>
                <a:lnTo>
                  <a:pt x="347472" y="16764"/>
                </a:lnTo>
                <a:lnTo>
                  <a:pt x="2488692" y="16764"/>
                </a:lnTo>
                <a:lnTo>
                  <a:pt x="2488692"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3800602" y="3568065"/>
            <a:ext cx="173355"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4" name="object 14"/>
          <p:cNvSpPr txBox="1"/>
          <p:nvPr/>
        </p:nvSpPr>
        <p:spPr>
          <a:xfrm>
            <a:off x="3888994" y="4074033"/>
            <a:ext cx="147320"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95" normalizeH="0" baseline="0" noProof="0" dirty="0">
                <a:ln>
                  <a:noFill/>
                </a:ln>
                <a:solidFill>
                  <a:srgbClr val="404040"/>
                </a:solidFill>
                <a:effectLst/>
                <a:uLnTx/>
                <a:uFillTx/>
                <a:latin typeface="FreeSerif"/>
                <a:ea typeface="+mn-ea"/>
                <a:cs typeface="FreeSerif"/>
              </a:rPr>
              <a:t>𝑎</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15" name="object 15"/>
          <p:cNvSpPr txBox="1"/>
          <p:nvPr/>
        </p:nvSpPr>
        <p:spPr>
          <a:xfrm>
            <a:off x="529844" y="3314522"/>
            <a:ext cx="5625465" cy="599440"/>
          </a:xfrm>
          <a:prstGeom prst="rect">
            <a:avLst/>
          </a:prstGeom>
        </p:spPr>
        <p:txBody>
          <a:bodyPr vert="horz" wrap="square" lIns="0" tIns="12700" rIns="0" bIns="0" rtlCol="0">
            <a:spAutoFit/>
          </a:bodyPr>
          <a:lstStyle/>
          <a:p>
            <a:pPr marL="50800" marR="0" lvl="0" indent="0" algn="l" defTabSz="914400" rtl="0" eaLnBrk="1" fontAlgn="auto" latinLnBrk="0" hangingPunct="1">
              <a:lnSpc>
                <a:spcPts val="2255"/>
              </a:lnSpc>
              <a:spcBef>
                <a:spcPts val="100"/>
              </a:spcBef>
              <a:spcAft>
                <a:spcPts val="0"/>
              </a:spcAft>
              <a:buClrTx/>
              <a:buSzTx/>
              <a:buFontTx/>
              <a:buNone/>
              <a:tabLst>
                <a:tab pos="3958590" algn="l"/>
                <a:tab pos="5059045" algn="l"/>
              </a:tabLst>
              <a:defRPr/>
            </a:pPr>
            <a:r>
              <a:rPr kumimoji="0" sz="2100" b="0" i="0" u="none" strike="noStrike" kern="1200" cap="none" spc="0" normalizeH="0" baseline="0" noProof="0" dirty="0">
                <a:ln>
                  <a:noFill/>
                </a:ln>
                <a:solidFill>
                  <a:srgbClr val="404040"/>
                </a:solidFill>
                <a:effectLst/>
                <a:uLnTx/>
                <a:uFillTx/>
                <a:latin typeface="Courier New"/>
                <a:ea typeface="+mn-ea"/>
                <a:cs typeface="Courier New"/>
              </a:rPr>
              <a:t>o</a:t>
            </a:r>
            <a:r>
              <a:rPr kumimoji="0" sz="2100" b="0" i="0" u="none" strike="noStrike" kern="1200" cap="none" spc="-645" normalizeH="0" baseline="0" noProof="0" dirty="0">
                <a:ln>
                  <a:noFill/>
                </a:ln>
                <a:solidFill>
                  <a:srgbClr val="404040"/>
                </a:solidFill>
                <a:effectLst/>
                <a:uLnTx/>
                <a:uFillTx/>
                <a:latin typeface="Courier New"/>
                <a:ea typeface="+mn-ea"/>
                <a:cs typeface="Courier New"/>
              </a:rPr>
              <a:t> </a:t>
            </a:r>
            <a:r>
              <a:rPr kumimoji="0" sz="2100" b="0" i="0" u="none" strike="noStrike" kern="1200" cap="none" spc="-5" normalizeH="0" baseline="0" noProof="0" dirty="0">
                <a:ln>
                  <a:noFill/>
                </a:ln>
                <a:solidFill>
                  <a:srgbClr val="404040"/>
                </a:solidFill>
                <a:effectLst/>
                <a:uLnTx/>
                <a:uFillTx/>
                <a:latin typeface="Times New Roman"/>
                <a:ea typeface="+mn-ea"/>
                <a:cs typeface="Times New Roman"/>
              </a:rPr>
              <a:t>Với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động cơ công </a:t>
            </a:r>
            <a:r>
              <a:rPr kumimoji="0" sz="2100" b="0" i="0" u="none" strike="noStrike" kern="1200" cap="none" spc="-5" normalizeH="0" baseline="0" noProof="0" dirty="0">
                <a:ln>
                  <a:noFill/>
                </a:ln>
                <a:solidFill>
                  <a:srgbClr val="404040"/>
                </a:solidFill>
                <a:effectLst/>
                <a:uLnTx/>
                <a:uFillTx/>
                <a:latin typeface="Times New Roman"/>
                <a:ea typeface="+mn-ea"/>
                <a:cs typeface="Times New Roman"/>
              </a:rPr>
              <a:t>suất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lớn </a:t>
            </a:r>
            <a:r>
              <a:rPr kumimoji="0" sz="2100" b="0" i="0" u="none" strike="noStrike" kern="1200" cap="none" spc="-125" normalizeH="0" baseline="0" noProof="0" dirty="0">
                <a:ln>
                  <a:noFill/>
                </a:ln>
                <a:solidFill>
                  <a:srgbClr val="404040"/>
                </a:solidFill>
                <a:effectLst/>
                <a:uLnTx/>
                <a:uFillTx/>
                <a:latin typeface="FreeSerif"/>
                <a:ea typeface="+mn-ea"/>
                <a:cs typeface="FreeSerif"/>
              </a:rPr>
              <a:t>𝑇</a:t>
            </a:r>
            <a:r>
              <a:rPr kumimoji="0" sz="2250" b="0" i="0" u="none" strike="noStrike" kern="1200" cap="none" spc="-187" normalizeH="0" baseline="-16666" noProof="0" dirty="0">
                <a:ln>
                  <a:noFill/>
                </a:ln>
                <a:solidFill>
                  <a:srgbClr val="404040"/>
                </a:solidFill>
                <a:effectLst/>
                <a:uLnTx/>
                <a:uFillTx/>
                <a:latin typeface="FreeSerif"/>
                <a:ea typeface="+mn-ea"/>
                <a:cs typeface="FreeSerif"/>
              </a:rPr>
              <a:t>𝑎 </a:t>
            </a:r>
            <a:r>
              <a:rPr kumimoji="0" sz="2250" b="0" i="0" u="none" strike="noStrike" kern="1200" cap="none" spc="150" normalizeH="0" baseline="-16666" noProof="0" dirty="0">
                <a:ln>
                  <a:noFill/>
                </a:ln>
                <a:solidFill>
                  <a:srgbClr val="404040"/>
                </a:solidFill>
                <a:effectLst/>
                <a:uLnTx/>
                <a:uFillTx/>
                <a:latin typeface="FreeSerif"/>
                <a:ea typeface="+mn-ea"/>
                <a:cs typeface="FreeSerif"/>
              </a:rPr>
              <a:t> </a:t>
            </a:r>
            <a:r>
              <a:rPr kumimoji="0" sz="2100" b="0" i="0" u="none" strike="noStrike" kern="1200" cap="none" spc="-20" normalizeH="0" baseline="0" noProof="0" dirty="0">
                <a:ln>
                  <a:noFill/>
                </a:ln>
                <a:solidFill>
                  <a:srgbClr val="404040"/>
                </a:solidFill>
                <a:effectLst/>
                <a:uLnTx/>
                <a:uFillTx/>
                <a:latin typeface="FreeSerif"/>
                <a:ea typeface="+mn-ea"/>
                <a:cs typeface="FreeSerif"/>
              </a:rPr>
              <a:t>≫	</a:t>
            </a:r>
            <a:r>
              <a:rPr kumimoji="0" sz="2100" b="0" i="0" u="none" strike="noStrike" kern="1200" cap="none" spc="-85" normalizeH="0" baseline="0" noProof="0" dirty="0">
                <a:ln>
                  <a:noFill/>
                </a:ln>
                <a:solidFill>
                  <a:srgbClr val="404040"/>
                </a:solidFill>
                <a:effectLst/>
                <a:uLnTx/>
                <a:uFillTx/>
                <a:latin typeface="FreeSerif"/>
                <a:ea typeface="+mn-ea"/>
                <a:cs typeface="FreeSerif"/>
              </a:rPr>
              <a:t>𝑇</a:t>
            </a:r>
            <a:r>
              <a:rPr kumimoji="0" sz="2250" b="0" i="0" u="none" strike="noStrike" kern="1200" cap="none" spc="-127" normalizeH="0" baseline="-16666" noProof="0" dirty="0">
                <a:ln>
                  <a:noFill/>
                </a:ln>
                <a:solidFill>
                  <a:srgbClr val="404040"/>
                </a:solidFill>
                <a:effectLst/>
                <a:uLnTx/>
                <a:uFillTx/>
                <a:latin typeface="FreeSerif"/>
                <a:ea typeface="+mn-ea"/>
                <a:cs typeface="FreeSerif"/>
              </a:rPr>
              <a:t>𝑑 </a:t>
            </a:r>
            <a:r>
              <a:rPr kumimoji="0" sz="2250" b="0" i="0" u="none" strike="noStrike" kern="1200" cap="none" spc="-104" normalizeH="0" baseline="-16666" noProof="0" dirty="0">
                <a:ln>
                  <a:noFill/>
                </a:ln>
                <a:solidFill>
                  <a:srgbClr val="404040"/>
                </a:solidFill>
                <a:effectLst/>
                <a:uLnTx/>
                <a:uFillTx/>
                <a:latin typeface="FreeSerif"/>
                <a:ea typeface="+mn-ea"/>
                <a:cs typeface="FreeSerif"/>
              </a:rPr>
              <a:t> </a:t>
            </a:r>
            <a:r>
              <a:rPr kumimoji="0" sz="2100" b="0" i="0" u="none" strike="noStrike" kern="1200" cap="none" spc="385" normalizeH="0" baseline="0" noProof="0" dirty="0">
                <a:ln>
                  <a:noFill/>
                </a:ln>
                <a:solidFill>
                  <a:srgbClr val="404040"/>
                </a:solidFill>
                <a:effectLst/>
                <a:uLnTx/>
                <a:uFillTx/>
                <a:latin typeface="FreeSerif"/>
                <a:ea typeface="+mn-ea"/>
                <a:cs typeface="FreeSerif"/>
              </a:rPr>
              <a:t>+</a:t>
            </a:r>
            <a:r>
              <a:rPr kumimoji="0" sz="2100" b="0" i="0" u="none" strike="noStrike" kern="1200" cap="none" spc="-60" normalizeH="0" baseline="0" noProof="0" dirty="0">
                <a:ln>
                  <a:noFill/>
                </a:ln>
                <a:solidFill>
                  <a:srgbClr val="404040"/>
                </a:solidFill>
                <a:effectLst/>
                <a:uLnTx/>
                <a:uFillTx/>
                <a:latin typeface="FreeSerif"/>
                <a:ea typeface="+mn-ea"/>
                <a:cs typeface="FreeSerif"/>
              </a:rPr>
              <a:t> </a:t>
            </a:r>
            <a:r>
              <a:rPr kumimoji="0" sz="2100" b="0" i="0" u="none" strike="noStrike" kern="1200" cap="none" spc="-240" normalizeH="0" baseline="0" noProof="0" dirty="0">
                <a:ln>
                  <a:noFill/>
                </a:ln>
                <a:solidFill>
                  <a:srgbClr val="404040"/>
                </a:solidFill>
                <a:effectLst/>
                <a:uLnTx/>
                <a:uFillTx/>
                <a:latin typeface="FreeSerif"/>
                <a:ea typeface="+mn-ea"/>
                <a:cs typeface="FreeSerif"/>
              </a:rPr>
              <a:t>𝑇</a:t>
            </a:r>
            <a:r>
              <a:rPr kumimoji="0" sz="2250" b="0" i="0" u="none" strike="noStrike" kern="1200" cap="none" spc="-359" normalizeH="0" baseline="-16666" noProof="0" dirty="0">
                <a:ln>
                  <a:noFill/>
                </a:ln>
                <a:solidFill>
                  <a:srgbClr val="404040"/>
                </a:solidFill>
                <a:effectLst/>
                <a:uLnTx/>
                <a:uFillTx/>
                <a:latin typeface="FreeSerif"/>
                <a:ea typeface="+mn-ea"/>
                <a:cs typeface="FreeSerif"/>
              </a:rPr>
              <a:t>𝑓𝑖	</a:t>
            </a:r>
            <a:r>
              <a:rPr kumimoji="0" sz="2100" b="0" i="0" u="none" strike="noStrike" kern="1200" cap="none" spc="385" normalizeH="0" baseline="0" noProof="0" dirty="0">
                <a:ln>
                  <a:noFill/>
                </a:ln>
                <a:solidFill>
                  <a:srgbClr val="404040"/>
                </a:solidFill>
                <a:effectLst/>
                <a:uLnTx/>
                <a:uFillTx/>
                <a:latin typeface="FreeSerif"/>
                <a:ea typeface="+mn-ea"/>
                <a:cs typeface="FreeSerif"/>
              </a:rPr>
              <a:t>=</a:t>
            </a:r>
            <a:r>
              <a:rPr kumimoji="0" sz="2100" b="0" i="0" u="none" strike="noStrike" kern="1200" cap="none" spc="15" normalizeH="0" baseline="0" noProof="0" dirty="0">
                <a:ln>
                  <a:noFill/>
                </a:ln>
                <a:solidFill>
                  <a:srgbClr val="404040"/>
                </a:solidFill>
                <a:effectLst/>
                <a:uLnTx/>
                <a:uFillTx/>
                <a:latin typeface="FreeSerif"/>
                <a:ea typeface="+mn-ea"/>
                <a:cs typeface="FreeSerif"/>
              </a:rPr>
              <a:t> </a:t>
            </a:r>
            <a:r>
              <a:rPr kumimoji="0" sz="2100" b="0" i="0" u="none" strike="noStrike" kern="1200" cap="none" spc="-190" normalizeH="0" baseline="0" noProof="0" dirty="0">
                <a:ln>
                  <a:noFill/>
                </a:ln>
                <a:solidFill>
                  <a:srgbClr val="404040"/>
                </a:solidFill>
                <a:effectLst/>
                <a:uLnTx/>
                <a:uFillTx/>
                <a:latin typeface="FreeSerif"/>
                <a:ea typeface="+mn-ea"/>
                <a:cs typeface="FreeSerif"/>
              </a:rPr>
              <a:t>𝑇</a:t>
            </a:r>
            <a:r>
              <a:rPr kumimoji="0" sz="2250" b="0" i="0" u="none" strike="noStrike" kern="1200" cap="none" spc="-284" normalizeH="0" baseline="-16666" noProof="0" dirty="0">
                <a:ln>
                  <a:noFill/>
                </a:ln>
                <a:solidFill>
                  <a:srgbClr val="404040"/>
                </a:solidFill>
                <a:effectLst/>
                <a:uLnTx/>
                <a:uFillTx/>
                <a:latin typeface="FreeSerif"/>
                <a:ea typeface="+mn-ea"/>
                <a:cs typeface="FreeSerif"/>
              </a:rPr>
              <a:t>𝑒</a:t>
            </a:r>
            <a:endParaRPr kumimoji="0" sz="2250" b="0" i="0" u="none" strike="noStrike" kern="1200" cap="none" spc="0" normalizeH="0" baseline="-16666" noProof="0" dirty="0">
              <a:ln>
                <a:noFill/>
              </a:ln>
              <a:solidFill>
                <a:prstClr val="black"/>
              </a:solidFill>
              <a:effectLst/>
              <a:uLnTx/>
              <a:uFillTx/>
              <a:latin typeface="FreeSerif"/>
              <a:ea typeface="+mn-ea"/>
              <a:cs typeface="FreeSerif"/>
            </a:endParaRPr>
          </a:p>
          <a:p>
            <a:pPr marL="0" marR="918844" lvl="0" indent="0" algn="r" defTabSz="914400" rtl="0" eaLnBrk="1" fontAlgn="auto" latinLnBrk="0" hangingPunct="1">
              <a:lnSpc>
                <a:spcPts val="2255"/>
              </a:lnSpc>
              <a:spcBef>
                <a:spcPts val="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6" name="object 16"/>
          <p:cNvSpPr txBox="1"/>
          <p:nvPr/>
        </p:nvSpPr>
        <p:spPr>
          <a:xfrm>
            <a:off x="3697478" y="3947541"/>
            <a:ext cx="2577465"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tab pos="385445" algn="l"/>
              </a:tabLst>
              <a:defRPr/>
            </a:pPr>
            <a:r>
              <a:rPr kumimoji="0" sz="2100" b="0" i="0" u="none" strike="noStrike" kern="1200" cap="none" spc="75" normalizeH="0" baseline="0" noProof="0" dirty="0">
                <a:ln>
                  <a:noFill/>
                </a:ln>
                <a:solidFill>
                  <a:srgbClr val="404040"/>
                </a:solidFill>
                <a:effectLst/>
                <a:uLnTx/>
                <a:uFillTx/>
                <a:latin typeface="FreeSerif"/>
                <a:ea typeface="+mn-ea"/>
                <a:cs typeface="FreeSerif"/>
              </a:rPr>
              <a:t>𝑅	</a:t>
            </a:r>
            <a:r>
              <a:rPr kumimoji="0" sz="2100" b="0" i="0" u="none" strike="noStrike" kern="1200" cap="none" spc="140" normalizeH="0" baseline="0" noProof="0" dirty="0">
                <a:ln>
                  <a:noFill/>
                </a:ln>
                <a:solidFill>
                  <a:srgbClr val="404040"/>
                </a:solidFill>
                <a:effectLst/>
                <a:uLnTx/>
                <a:uFillTx/>
                <a:latin typeface="FreeSerif"/>
                <a:ea typeface="+mn-ea"/>
                <a:cs typeface="FreeSerif"/>
              </a:rPr>
              <a:t>(1</a:t>
            </a:r>
            <a:r>
              <a:rPr kumimoji="0" sz="2100" b="0" i="0" u="none" strike="noStrike" kern="1200" cap="none" spc="-80"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60" normalizeH="0" baseline="0" noProof="0" dirty="0">
                <a:ln>
                  <a:noFill/>
                </a:ln>
                <a:solidFill>
                  <a:srgbClr val="404040"/>
                </a:solidFill>
                <a:effectLst/>
                <a:uLnTx/>
                <a:uFillTx/>
                <a:latin typeface="FreeSerif"/>
                <a:ea typeface="+mn-ea"/>
                <a:cs typeface="FreeSerif"/>
              </a:rPr>
              <a:t> </a:t>
            </a:r>
            <a:r>
              <a:rPr kumimoji="0" sz="2100" b="0" i="0" u="none" strike="noStrike" kern="1200" cap="none" spc="-5" normalizeH="0" baseline="0" noProof="0" dirty="0">
                <a:ln>
                  <a:noFill/>
                </a:ln>
                <a:solidFill>
                  <a:srgbClr val="404040"/>
                </a:solidFill>
                <a:effectLst/>
                <a:uLnTx/>
                <a:uFillTx/>
                <a:latin typeface="FreeSerif"/>
                <a:ea typeface="+mn-ea"/>
                <a:cs typeface="FreeSerif"/>
              </a:rPr>
              <a:t>𝑇</a:t>
            </a:r>
            <a:r>
              <a:rPr kumimoji="0" sz="2250" b="0" i="0" u="none" strike="noStrike" kern="1200" cap="none" spc="-7" normalizeH="0" baseline="-16666" noProof="0" dirty="0">
                <a:ln>
                  <a:noFill/>
                </a:ln>
                <a:solidFill>
                  <a:srgbClr val="404040"/>
                </a:solidFill>
                <a:effectLst/>
                <a:uLnTx/>
                <a:uFillTx/>
                <a:latin typeface="FreeSerif"/>
                <a:ea typeface="+mn-ea"/>
                <a:cs typeface="FreeSerif"/>
              </a:rPr>
              <a:t>𝑒</a:t>
            </a:r>
            <a:r>
              <a:rPr kumimoji="0" sz="2100" b="0" i="0" u="none" strike="noStrike" kern="1200" cap="none" spc="-5" normalizeH="0" baseline="0" noProof="0" dirty="0">
                <a:ln>
                  <a:noFill/>
                </a:ln>
                <a:solidFill>
                  <a:srgbClr val="404040"/>
                </a:solidFill>
                <a:effectLst/>
                <a:uLnTx/>
                <a:uFillTx/>
                <a:latin typeface="FreeSerif"/>
                <a:ea typeface="+mn-ea"/>
                <a:cs typeface="FreeSerif"/>
              </a:rPr>
              <a:t>𝑠)(1</a:t>
            </a:r>
            <a:r>
              <a:rPr kumimoji="0" sz="2100" b="0" i="0" u="none" strike="noStrike" kern="1200" cap="none" spc="-85"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70" normalizeH="0" baseline="0" noProof="0" dirty="0">
                <a:ln>
                  <a:noFill/>
                </a:ln>
                <a:solidFill>
                  <a:srgbClr val="404040"/>
                </a:solidFill>
                <a:effectLst/>
                <a:uLnTx/>
                <a:uFillTx/>
                <a:latin typeface="FreeSerif"/>
                <a:ea typeface="+mn-ea"/>
                <a:cs typeface="FreeSerif"/>
              </a:rPr>
              <a:t> </a:t>
            </a:r>
            <a:r>
              <a:rPr kumimoji="0" sz="2100" b="0" i="0" u="none" strike="noStrike" kern="1200" cap="none" spc="-45" normalizeH="0" baseline="0" noProof="0" dirty="0">
                <a:ln>
                  <a:noFill/>
                </a:ln>
                <a:solidFill>
                  <a:srgbClr val="404040"/>
                </a:solidFill>
                <a:effectLst/>
                <a:uLnTx/>
                <a:uFillTx/>
                <a:latin typeface="FreeSerif"/>
                <a:ea typeface="+mn-ea"/>
                <a:cs typeface="FreeSerif"/>
              </a:rPr>
              <a:t>𝑇</a:t>
            </a:r>
            <a:r>
              <a:rPr kumimoji="0" sz="2250" b="0" i="0" u="none" strike="noStrike" kern="1200" cap="none" spc="-67" normalizeH="0" baseline="-16666" noProof="0" dirty="0">
                <a:ln>
                  <a:noFill/>
                </a:ln>
                <a:solidFill>
                  <a:srgbClr val="404040"/>
                </a:solidFill>
                <a:effectLst/>
                <a:uLnTx/>
                <a:uFillTx/>
                <a:latin typeface="FreeSerif"/>
                <a:ea typeface="+mn-ea"/>
                <a:cs typeface="FreeSerif"/>
              </a:rPr>
              <a:t>𝑎</a:t>
            </a:r>
            <a:r>
              <a:rPr kumimoji="0" sz="2100" b="0" i="0" u="none" strike="noStrike" kern="1200" cap="none" spc="-45"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7" name="object 17"/>
          <p:cNvSpPr txBox="1"/>
          <p:nvPr/>
        </p:nvSpPr>
        <p:spPr>
          <a:xfrm>
            <a:off x="567944" y="4316348"/>
            <a:ext cx="2926334" cy="335989"/>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0" normalizeH="0" baseline="0" noProof="0" dirty="0">
                <a:ln>
                  <a:noFill/>
                </a:ln>
                <a:solidFill>
                  <a:srgbClr val="404040"/>
                </a:solidFill>
                <a:effectLst/>
                <a:uLnTx/>
                <a:uFillTx/>
                <a:latin typeface="Courier New"/>
                <a:ea typeface="+mn-ea"/>
                <a:cs typeface="Courier New"/>
              </a:rPr>
              <a:t>o</a:t>
            </a:r>
            <a:r>
              <a:rPr kumimoji="0" sz="2100" b="0" i="0" u="none" strike="noStrike" kern="1200" cap="none" spc="-725" normalizeH="0" baseline="0" noProof="0" dirty="0">
                <a:ln>
                  <a:noFill/>
                </a:ln>
                <a:solidFill>
                  <a:srgbClr val="404040"/>
                </a:solidFill>
                <a:effectLst/>
                <a:uLnTx/>
                <a:uFillTx/>
                <a:latin typeface="Courier New"/>
                <a:ea typeface="+mn-ea"/>
                <a:cs typeface="Courier New"/>
              </a:rPr>
              <a:t>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Hàm </a:t>
            </a: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truyền</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vòng</a:t>
            </a:r>
            <a:r>
              <a:rPr kumimoji="0" lang="vi-VN" sz="2100" b="0" i="0" u="none" strike="noStrike" kern="1200" cap="none" spc="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kín</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8" name="object 18"/>
          <p:cNvSpPr txBox="1"/>
          <p:nvPr/>
        </p:nvSpPr>
        <p:spPr>
          <a:xfrm>
            <a:off x="542544" y="4782692"/>
            <a:ext cx="88519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44" normalizeH="0" baseline="11904" noProof="0" dirty="0">
                <a:ln>
                  <a:noFill/>
                </a:ln>
                <a:solidFill>
                  <a:srgbClr val="404040"/>
                </a:solidFill>
                <a:effectLst/>
                <a:uLnTx/>
                <a:uFillTx/>
                <a:latin typeface="FreeSerif"/>
                <a:ea typeface="+mn-ea"/>
                <a:cs typeface="FreeSerif"/>
              </a:rPr>
              <a:t>𝑊</a:t>
            </a:r>
            <a:r>
              <a:rPr kumimoji="0" sz="1500" b="0" i="0" u="none" strike="noStrike" kern="1200" cap="none" spc="30" normalizeH="0" baseline="0" noProof="0" dirty="0">
                <a:ln>
                  <a:noFill/>
                </a:ln>
                <a:solidFill>
                  <a:srgbClr val="404040"/>
                </a:solidFill>
                <a:effectLst/>
                <a:uLnTx/>
                <a:uFillTx/>
                <a:latin typeface="FreeSerif"/>
                <a:ea typeface="+mn-ea"/>
                <a:cs typeface="FreeSerif"/>
              </a:rPr>
              <a:t>𝐶𝐿𝐼</a:t>
            </a:r>
            <a:r>
              <a:rPr kumimoji="0" sz="1500" b="0" i="0" u="none" strike="noStrike" kern="1200" cap="none" spc="265" normalizeH="0" baseline="0" noProof="0" dirty="0">
                <a:ln>
                  <a:noFill/>
                </a:ln>
                <a:solidFill>
                  <a:srgbClr val="404040"/>
                </a:solidFill>
                <a:effectLst/>
                <a:uLnTx/>
                <a:uFillTx/>
                <a:latin typeface="FreeSerif"/>
                <a:ea typeface="+mn-ea"/>
                <a:cs typeface="FreeSerif"/>
              </a:rPr>
              <a:t> </a:t>
            </a:r>
            <a:r>
              <a:rPr kumimoji="0" sz="3150" b="0" i="0" u="none" strike="noStrike" kern="1200" cap="none" spc="569" normalizeH="0" baseline="11904" noProof="0" dirty="0">
                <a:ln>
                  <a:noFill/>
                </a:ln>
                <a:solidFill>
                  <a:srgbClr val="404040"/>
                </a:solidFill>
                <a:effectLst/>
                <a:uLnTx/>
                <a:uFillTx/>
                <a:latin typeface="FreeSerif"/>
                <a:ea typeface="+mn-ea"/>
                <a:cs typeface="FreeSerif"/>
              </a:rPr>
              <a:t>=</a:t>
            </a:r>
            <a:endParaRPr kumimoji="0" sz="3150" b="0" i="0" u="none" strike="noStrike" kern="1200" cap="none" spc="0" normalizeH="0" baseline="11904" noProof="0">
              <a:ln>
                <a:noFill/>
              </a:ln>
              <a:solidFill>
                <a:prstClr val="black"/>
              </a:solidFill>
              <a:effectLst/>
              <a:uLnTx/>
              <a:uFillTx/>
              <a:latin typeface="FreeSerif"/>
              <a:ea typeface="+mn-ea"/>
              <a:cs typeface="FreeSerif"/>
            </a:endParaRPr>
          </a:p>
        </p:txBody>
      </p:sp>
      <p:sp>
        <p:nvSpPr>
          <p:cNvPr id="19" name="object 19"/>
          <p:cNvSpPr/>
          <p:nvPr/>
        </p:nvSpPr>
        <p:spPr>
          <a:xfrm>
            <a:off x="1464310" y="4922520"/>
            <a:ext cx="1216660" cy="17145"/>
          </a:xfrm>
          <a:custGeom>
            <a:avLst/>
            <a:gdLst/>
            <a:ahLst/>
            <a:cxnLst/>
            <a:rect l="l" t="t" r="r" b="b"/>
            <a:pathLst>
              <a:path w="1216660" h="17145">
                <a:moveTo>
                  <a:pt x="1216152" y="0"/>
                </a:moveTo>
                <a:lnTo>
                  <a:pt x="0" y="0"/>
                </a:lnTo>
                <a:lnTo>
                  <a:pt x="0" y="16763"/>
                </a:lnTo>
                <a:lnTo>
                  <a:pt x="1216152" y="16763"/>
                </a:lnTo>
                <a:lnTo>
                  <a:pt x="1216152"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txBox="1"/>
          <p:nvPr/>
        </p:nvSpPr>
        <p:spPr>
          <a:xfrm>
            <a:off x="1659635" y="4581525"/>
            <a:ext cx="885190" cy="335989"/>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157" normalizeH="0" baseline="11904" noProof="0" dirty="0">
                <a:ln>
                  <a:noFill/>
                </a:ln>
                <a:solidFill>
                  <a:srgbClr val="404040"/>
                </a:solidFill>
                <a:effectLst/>
                <a:uLnTx/>
                <a:uFillTx/>
                <a:latin typeface="FreeSerif"/>
                <a:ea typeface="+mn-ea"/>
                <a:cs typeface="FreeSerif"/>
              </a:rPr>
              <a:t>𝑊</a:t>
            </a:r>
            <a:r>
              <a:rPr kumimoji="0" sz="1500" b="0" i="0" u="none" strike="noStrike" kern="1200" cap="none" spc="105" normalizeH="0" baseline="0" noProof="0" dirty="0">
                <a:ln>
                  <a:noFill/>
                </a:ln>
                <a:solidFill>
                  <a:srgbClr val="404040"/>
                </a:solidFill>
                <a:effectLst/>
                <a:uLnTx/>
                <a:uFillTx/>
                <a:latin typeface="FreeSerif"/>
                <a:ea typeface="+mn-ea"/>
                <a:cs typeface="FreeSerif"/>
              </a:rPr>
              <a:t>𝑃𝐼</a:t>
            </a:r>
            <a:r>
              <a:rPr kumimoji="0" sz="3150" b="0" i="0" u="none" strike="noStrike" kern="1200" cap="none" spc="157" normalizeH="0" baseline="11904" noProof="0" dirty="0">
                <a:ln>
                  <a:noFill/>
                </a:ln>
                <a:solidFill>
                  <a:srgbClr val="404040"/>
                </a:solidFill>
                <a:effectLst/>
                <a:uLnTx/>
                <a:uFillTx/>
                <a:latin typeface="FreeSerif"/>
                <a:ea typeface="+mn-ea"/>
                <a:cs typeface="FreeSerif"/>
              </a:rPr>
              <a:t>𝑊</a:t>
            </a:r>
            <a:r>
              <a:rPr kumimoji="0" sz="1500" b="0" i="0" u="none" strike="noStrike" kern="1200" cap="none" spc="105" normalizeH="0" baseline="0" noProof="0" dirty="0">
                <a:ln>
                  <a:noFill/>
                </a:ln>
                <a:solidFill>
                  <a:srgbClr val="404040"/>
                </a:solidFill>
                <a:effectLst/>
                <a:uLnTx/>
                <a:uFillTx/>
                <a:latin typeface="FreeSerif"/>
                <a:ea typeface="+mn-ea"/>
                <a:cs typeface="FreeSerif"/>
              </a:rPr>
              <a:t>𝐼</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21" name="object 21"/>
          <p:cNvSpPr txBox="1"/>
          <p:nvPr/>
        </p:nvSpPr>
        <p:spPr>
          <a:xfrm>
            <a:off x="1426463" y="4905832"/>
            <a:ext cx="1274445" cy="346075"/>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a:t>
            </a:r>
            <a:r>
              <a:rPr kumimoji="0" sz="2100" b="0" i="0" u="none" strike="noStrike" kern="1200" cap="none" spc="385" normalizeH="0" baseline="0" noProof="0" dirty="0">
                <a:ln>
                  <a:noFill/>
                </a:ln>
                <a:solidFill>
                  <a:srgbClr val="404040"/>
                </a:solidFill>
                <a:effectLst/>
                <a:uLnTx/>
                <a:uFillTx/>
                <a:latin typeface="FreeSerif"/>
                <a:ea typeface="+mn-ea"/>
                <a:cs typeface="FreeSerif"/>
              </a:rPr>
              <a:t>+</a:t>
            </a:r>
            <a:r>
              <a:rPr kumimoji="0" sz="2100" b="0" i="0" u="none" strike="noStrike" kern="1200" cap="none" spc="105" normalizeH="0" baseline="0" noProof="0" dirty="0">
                <a:ln>
                  <a:noFill/>
                </a:ln>
                <a:solidFill>
                  <a:srgbClr val="404040"/>
                </a:solidFill>
                <a:effectLst/>
                <a:uLnTx/>
                <a:uFillTx/>
                <a:latin typeface="FreeSerif"/>
                <a:ea typeface="+mn-ea"/>
                <a:cs typeface="FreeSerif"/>
              </a:rPr>
              <a:t>𝑊</a:t>
            </a:r>
            <a:r>
              <a:rPr kumimoji="0" sz="2250" b="0" i="0" u="none" strike="noStrike" kern="1200" cap="none" spc="157" normalizeH="0" baseline="-16666" noProof="0" dirty="0">
                <a:ln>
                  <a:noFill/>
                </a:ln>
                <a:solidFill>
                  <a:srgbClr val="404040"/>
                </a:solidFill>
                <a:effectLst/>
                <a:uLnTx/>
                <a:uFillTx/>
                <a:latin typeface="FreeSerif"/>
                <a:ea typeface="+mn-ea"/>
                <a:cs typeface="FreeSerif"/>
              </a:rPr>
              <a:t>𝑃𝐼</a:t>
            </a:r>
            <a:r>
              <a:rPr kumimoji="0" sz="2100" b="0" i="0" u="none" strike="noStrike" kern="1200" cap="none" spc="105" normalizeH="0" baseline="0" noProof="0" dirty="0">
                <a:ln>
                  <a:noFill/>
                </a:ln>
                <a:solidFill>
                  <a:srgbClr val="404040"/>
                </a:solidFill>
                <a:effectLst/>
                <a:uLnTx/>
                <a:uFillTx/>
                <a:latin typeface="FreeSerif"/>
                <a:ea typeface="+mn-ea"/>
                <a:cs typeface="FreeSerif"/>
              </a:rPr>
              <a:t>𝑊</a:t>
            </a:r>
            <a:r>
              <a:rPr kumimoji="0" sz="2250" b="0" i="0" u="none" strike="noStrike" kern="1200" cap="none" spc="157" normalizeH="0" baseline="-16666" noProof="0" dirty="0">
                <a:ln>
                  <a:noFill/>
                </a:ln>
                <a:solidFill>
                  <a:srgbClr val="404040"/>
                </a:solidFill>
                <a:effectLst/>
                <a:uLnTx/>
                <a:uFillTx/>
                <a:latin typeface="FreeSerif"/>
                <a:ea typeface="+mn-ea"/>
                <a:cs typeface="FreeSerif"/>
              </a:rPr>
              <a:t>𝐼</a:t>
            </a:r>
            <a:endParaRPr kumimoji="0" sz="2250" b="0" i="0" u="none" strike="noStrike" kern="1200" cap="none" spc="0" normalizeH="0" baseline="-16666" noProof="0" dirty="0">
              <a:ln>
                <a:noFill/>
              </a:ln>
              <a:solidFill>
                <a:prstClr val="black"/>
              </a:solidFill>
              <a:effectLst/>
              <a:uLnTx/>
              <a:uFillTx/>
              <a:latin typeface="FreeSerif"/>
              <a:ea typeface="+mn-ea"/>
              <a:cs typeface="FreeSerif"/>
            </a:endParaRPr>
          </a:p>
        </p:txBody>
      </p:sp>
      <p:sp>
        <p:nvSpPr>
          <p:cNvPr id="22" name="object 22"/>
          <p:cNvSpPr txBox="1"/>
          <p:nvPr/>
        </p:nvSpPr>
        <p:spPr>
          <a:xfrm>
            <a:off x="2741422" y="4727829"/>
            <a:ext cx="22479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380"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23" name="object 23"/>
          <p:cNvSpPr/>
          <p:nvPr/>
        </p:nvSpPr>
        <p:spPr>
          <a:xfrm>
            <a:off x="3027933" y="4922520"/>
            <a:ext cx="4288790" cy="17145"/>
          </a:xfrm>
          <a:custGeom>
            <a:avLst/>
            <a:gdLst/>
            <a:ahLst/>
            <a:cxnLst/>
            <a:rect l="l" t="t" r="r" b="b"/>
            <a:pathLst>
              <a:path w="4288790" h="17145">
                <a:moveTo>
                  <a:pt x="4288536" y="0"/>
                </a:moveTo>
                <a:lnTo>
                  <a:pt x="0" y="0"/>
                </a:lnTo>
                <a:lnTo>
                  <a:pt x="0" y="16763"/>
                </a:lnTo>
                <a:lnTo>
                  <a:pt x="4288536" y="16763"/>
                </a:lnTo>
                <a:lnTo>
                  <a:pt x="4288536"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txBox="1"/>
          <p:nvPr/>
        </p:nvSpPr>
        <p:spPr>
          <a:xfrm>
            <a:off x="5085715" y="4526660"/>
            <a:ext cx="173355"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25" name="object 25"/>
          <p:cNvSpPr txBox="1"/>
          <p:nvPr/>
        </p:nvSpPr>
        <p:spPr>
          <a:xfrm>
            <a:off x="3015742" y="5030800"/>
            <a:ext cx="432434" cy="34607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r>
              <a:rPr kumimoji="0" sz="2100" b="0" i="0" u="none" strike="noStrike" kern="1200" cap="none" spc="-140" normalizeH="0" baseline="0" noProof="0" dirty="0">
                <a:ln>
                  <a:noFill/>
                </a:ln>
                <a:solidFill>
                  <a:srgbClr val="404040"/>
                </a:solidFill>
                <a:effectLst/>
                <a:uLnTx/>
                <a:uFillTx/>
                <a:latin typeface="FreeSerif"/>
                <a:ea typeface="+mn-ea"/>
                <a:cs typeface="FreeSerif"/>
              </a:rPr>
              <a:t> </a:t>
            </a:r>
            <a:r>
              <a:rPr kumimoji="0" sz="2100" b="0" i="0" u="none" strike="noStrike" kern="1200" cap="none" spc="385"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26" name="object 26"/>
          <p:cNvSpPr/>
          <p:nvPr/>
        </p:nvSpPr>
        <p:spPr>
          <a:xfrm>
            <a:off x="3494278" y="5225796"/>
            <a:ext cx="1333500" cy="17145"/>
          </a:xfrm>
          <a:custGeom>
            <a:avLst/>
            <a:gdLst/>
            <a:ahLst/>
            <a:cxnLst/>
            <a:rect l="l" t="t" r="r" b="b"/>
            <a:pathLst>
              <a:path w="1333500" h="17145">
                <a:moveTo>
                  <a:pt x="1333500" y="0"/>
                </a:moveTo>
                <a:lnTo>
                  <a:pt x="0" y="0"/>
                </a:lnTo>
                <a:lnTo>
                  <a:pt x="0" y="16763"/>
                </a:lnTo>
                <a:lnTo>
                  <a:pt x="1333500" y="16763"/>
                </a:lnTo>
                <a:lnTo>
                  <a:pt x="1333500"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txBox="1"/>
          <p:nvPr/>
        </p:nvSpPr>
        <p:spPr>
          <a:xfrm>
            <a:off x="3950461" y="4873828"/>
            <a:ext cx="416559" cy="346075"/>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305" normalizeH="0" baseline="0" noProof="0" dirty="0">
                <a:ln>
                  <a:noFill/>
                </a:ln>
                <a:solidFill>
                  <a:srgbClr val="404040"/>
                </a:solidFill>
                <a:effectLst/>
                <a:uLnTx/>
                <a:uFillTx/>
                <a:latin typeface="FreeSerif"/>
                <a:ea typeface="+mn-ea"/>
                <a:cs typeface="FreeSerif"/>
              </a:rPr>
              <a:t>𝑇</a:t>
            </a:r>
            <a:r>
              <a:rPr kumimoji="0" sz="2250" b="0" i="0" u="none" strike="noStrike" kern="1200" cap="none" spc="-457" normalizeH="0" baseline="-14814" noProof="0" dirty="0">
                <a:ln>
                  <a:noFill/>
                </a:ln>
                <a:solidFill>
                  <a:srgbClr val="404040"/>
                </a:solidFill>
                <a:effectLst/>
                <a:uLnTx/>
                <a:uFillTx/>
                <a:latin typeface="FreeSerif"/>
                <a:ea typeface="+mn-ea"/>
                <a:cs typeface="FreeSerif"/>
              </a:rPr>
              <a:t>𝑖</a:t>
            </a:r>
            <a:r>
              <a:rPr kumimoji="0" sz="2250" b="0" i="0" u="none" strike="noStrike" kern="1200" cap="none" spc="-390" normalizeH="0" baseline="-14814" noProof="0" dirty="0">
                <a:ln>
                  <a:noFill/>
                </a:ln>
                <a:solidFill>
                  <a:srgbClr val="404040"/>
                </a:solidFill>
                <a:effectLst/>
                <a:uLnTx/>
                <a:uFillTx/>
                <a:latin typeface="FreeSerif"/>
                <a:ea typeface="+mn-ea"/>
                <a:cs typeface="FreeSerif"/>
              </a:rPr>
              <a:t> </a:t>
            </a:r>
            <a:r>
              <a:rPr kumimoji="0" sz="2100" b="0" i="0" u="none" strike="noStrike" kern="1200" cap="none" spc="-290"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28" name="object 28"/>
          <p:cNvSpPr/>
          <p:nvPr/>
        </p:nvSpPr>
        <p:spPr>
          <a:xfrm>
            <a:off x="3819525" y="5258561"/>
            <a:ext cx="984250" cy="247015"/>
          </a:xfrm>
          <a:custGeom>
            <a:avLst/>
            <a:gdLst/>
            <a:ahLst/>
            <a:cxnLst/>
            <a:rect l="l" t="t" r="r" b="b"/>
            <a:pathLst>
              <a:path w="984250" h="247014">
                <a:moveTo>
                  <a:pt x="905510" y="0"/>
                </a:moveTo>
                <a:lnTo>
                  <a:pt x="901953" y="10032"/>
                </a:lnTo>
                <a:lnTo>
                  <a:pt x="916269" y="16269"/>
                </a:lnTo>
                <a:lnTo>
                  <a:pt x="928560" y="24876"/>
                </a:lnTo>
                <a:lnTo>
                  <a:pt x="953519" y="64650"/>
                </a:lnTo>
                <a:lnTo>
                  <a:pt x="961771" y="122300"/>
                </a:lnTo>
                <a:lnTo>
                  <a:pt x="960844" y="144085"/>
                </a:lnTo>
                <a:lnTo>
                  <a:pt x="953466" y="181701"/>
                </a:lnTo>
                <a:lnTo>
                  <a:pt x="928544" y="222154"/>
                </a:lnTo>
                <a:lnTo>
                  <a:pt x="902335" y="237109"/>
                </a:lnTo>
                <a:lnTo>
                  <a:pt x="905510" y="247015"/>
                </a:lnTo>
                <a:lnTo>
                  <a:pt x="952640" y="219082"/>
                </a:lnTo>
                <a:lnTo>
                  <a:pt x="972837" y="186507"/>
                </a:lnTo>
                <a:lnTo>
                  <a:pt x="982985" y="146311"/>
                </a:lnTo>
                <a:lnTo>
                  <a:pt x="984250" y="123571"/>
                </a:lnTo>
                <a:lnTo>
                  <a:pt x="982985" y="100974"/>
                </a:lnTo>
                <a:lnTo>
                  <a:pt x="972837" y="60831"/>
                </a:lnTo>
                <a:lnTo>
                  <a:pt x="952623" y="28164"/>
                </a:lnTo>
                <a:lnTo>
                  <a:pt x="923389" y="6498"/>
                </a:lnTo>
                <a:lnTo>
                  <a:pt x="905510" y="0"/>
                </a:lnTo>
                <a:close/>
              </a:path>
              <a:path w="984250" h="247014">
                <a:moveTo>
                  <a:pt x="78739" y="0"/>
                </a:moveTo>
                <a:lnTo>
                  <a:pt x="31609" y="28164"/>
                </a:lnTo>
                <a:lnTo>
                  <a:pt x="11412" y="60831"/>
                </a:lnTo>
                <a:lnTo>
                  <a:pt x="1264" y="100974"/>
                </a:lnTo>
                <a:lnTo>
                  <a:pt x="0" y="123571"/>
                </a:lnTo>
                <a:lnTo>
                  <a:pt x="1264" y="146311"/>
                </a:lnTo>
                <a:lnTo>
                  <a:pt x="11412" y="186507"/>
                </a:lnTo>
                <a:lnTo>
                  <a:pt x="31555" y="219082"/>
                </a:lnTo>
                <a:lnTo>
                  <a:pt x="78739" y="247015"/>
                </a:lnTo>
                <a:lnTo>
                  <a:pt x="81914" y="237109"/>
                </a:lnTo>
                <a:lnTo>
                  <a:pt x="67819" y="230846"/>
                </a:lnTo>
                <a:lnTo>
                  <a:pt x="55641" y="222154"/>
                </a:lnTo>
                <a:lnTo>
                  <a:pt x="30676" y="181701"/>
                </a:lnTo>
                <a:lnTo>
                  <a:pt x="23385" y="144085"/>
                </a:lnTo>
                <a:lnTo>
                  <a:pt x="22478" y="122300"/>
                </a:lnTo>
                <a:lnTo>
                  <a:pt x="23385" y="101226"/>
                </a:lnTo>
                <a:lnTo>
                  <a:pt x="37084" y="49149"/>
                </a:lnTo>
                <a:lnTo>
                  <a:pt x="68034" y="16269"/>
                </a:lnTo>
                <a:lnTo>
                  <a:pt x="82296" y="10032"/>
                </a:lnTo>
                <a:lnTo>
                  <a:pt x="78739"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txBox="1"/>
          <p:nvPr/>
        </p:nvSpPr>
        <p:spPr>
          <a:xfrm>
            <a:off x="3456685" y="5180838"/>
            <a:ext cx="129286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45" normalizeH="0" baseline="0" noProof="0" dirty="0">
                <a:ln>
                  <a:noFill/>
                </a:ln>
                <a:solidFill>
                  <a:srgbClr val="404040"/>
                </a:solidFill>
                <a:effectLst/>
                <a:uLnTx/>
                <a:uFillTx/>
                <a:latin typeface="FreeSerif"/>
                <a:ea typeface="+mn-ea"/>
                <a:cs typeface="FreeSerif"/>
              </a:rPr>
              <a:t>𝐾</a:t>
            </a:r>
            <a:r>
              <a:rPr kumimoji="0" sz="2250" b="0" i="0" u="none" strike="noStrike" kern="1200" cap="none" spc="67" normalizeH="0" baseline="-16666" noProof="0" dirty="0">
                <a:ln>
                  <a:noFill/>
                </a:ln>
                <a:solidFill>
                  <a:srgbClr val="404040"/>
                </a:solidFill>
                <a:effectLst/>
                <a:uLnTx/>
                <a:uFillTx/>
                <a:latin typeface="FreeSerif"/>
                <a:ea typeface="+mn-ea"/>
                <a:cs typeface="FreeSerif"/>
              </a:rPr>
              <a:t>𝑝 </a:t>
            </a:r>
            <a:r>
              <a:rPr kumimoji="0" sz="2100" b="0" i="0" u="none" strike="noStrike" kern="1200" cap="none" spc="110" normalizeH="0" baseline="0" noProof="0" dirty="0">
                <a:ln>
                  <a:noFill/>
                </a:ln>
                <a:solidFill>
                  <a:srgbClr val="404040"/>
                </a:solidFill>
                <a:effectLst/>
                <a:uLnTx/>
                <a:uFillTx/>
                <a:latin typeface="FreeSerif"/>
                <a:ea typeface="+mn-ea"/>
                <a:cs typeface="FreeSerif"/>
              </a:rPr>
              <a:t>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165" normalizeH="0" baseline="0" noProof="0" dirty="0">
                <a:ln>
                  <a:noFill/>
                </a:ln>
                <a:solidFill>
                  <a:srgbClr val="404040"/>
                </a:solidFill>
                <a:effectLst/>
                <a:uLnTx/>
                <a:uFillTx/>
                <a:latin typeface="FreeSerif"/>
                <a:ea typeface="+mn-ea"/>
                <a:cs typeface="FreeSerif"/>
              </a:rPr>
              <a:t> </a:t>
            </a:r>
            <a:r>
              <a:rPr kumimoji="0" sz="2100" b="0" i="0" u="none" strike="noStrike" kern="1200" cap="none" spc="-305" normalizeH="0" baseline="0" noProof="0" dirty="0">
                <a:ln>
                  <a:noFill/>
                </a:ln>
                <a:solidFill>
                  <a:srgbClr val="404040"/>
                </a:solidFill>
                <a:effectLst/>
                <a:uLnTx/>
                <a:uFillTx/>
                <a:latin typeface="FreeSerif"/>
                <a:ea typeface="+mn-ea"/>
                <a:cs typeface="FreeSerif"/>
              </a:rPr>
              <a:t>𝑇</a:t>
            </a:r>
            <a:r>
              <a:rPr kumimoji="0" sz="2250" b="0" i="0" u="none" strike="noStrike" kern="1200" cap="none" spc="-457" normalizeH="0" baseline="-16666" noProof="0" dirty="0">
                <a:ln>
                  <a:noFill/>
                </a:ln>
                <a:solidFill>
                  <a:srgbClr val="404040"/>
                </a:solidFill>
                <a:effectLst/>
                <a:uLnTx/>
                <a:uFillTx/>
                <a:latin typeface="FreeSerif"/>
                <a:ea typeface="+mn-ea"/>
                <a:cs typeface="FreeSerif"/>
              </a:rPr>
              <a:t>𝑖 </a:t>
            </a:r>
            <a:r>
              <a:rPr kumimoji="0" sz="2100" b="0" i="0" u="none" strike="noStrike" kern="1200" cap="none" spc="-290"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30" name="object 30"/>
          <p:cNvSpPr txBox="1"/>
          <p:nvPr/>
        </p:nvSpPr>
        <p:spPr>
          <a:xfrm>
            <a:off x="4834763" y="5030800"/>
            <a:ext cx="2520950" cy="346075"/>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25" normalizeH="0" baseline="0" noProof="0" dirty="0">
                <a:ln>
                  <a:noFill/>
                </a:ln>
                <a:solidFill>
                  <a:srgbClr val="404040"/>
                </a:solidFill>
                <a:effectLst/>
                <a:uLnTx/>
                <a:uFillTx/>
                <a:latin typeface="FreeSerif"/>
                <a:ea typeface="+mn-ea"/>
                <a:cs typeface="FreeSerif"/>
              </a:rPr>
              <a:t>𝑅</a:t>
            </a:r>
            <a:r>
              <a:rPr kumimoji="0" sz="2250" b="0" i="0" u="none" strike="noStrike" kern="1200" cap="none" spc="187" normalizeH="0" baseline="-16666" noProof="0" dirty="0">
                <a:ln>
                  <a:noFill/>
                </a:ln>
                <a:solidFill>
                  <a:srgbClr val="404040"/>
                </a:solidFill>
                <a:effectLst/>
                <a:uLnTx/>
                <a:uFillTx/>
                <a:latin typeface="FreeSerif"/>
                <a:ea typeface="+mn-ea"/>
                <a:cs typeface="FreeSerif"/>
              </a:rPr>
              <a:t>𝑎</a:t>
            </a:r>
            <a:r>
              <a:rPr kumimoji="0" sz="2100" b="0" i="0" u="none" strike="noStrike" kern="1200" cap="none" spc="125" normalizeH="0" baseline="0" noProof="0" dirty="0">
                <a:ln>
                  <a:noFill/>
                </a:ln>
                <a:solidFill>
                  <a:srgbClr val="404040"/>
                </a:solidFill>
                <a:effectLst/>
                <a:uLnTx/>
                <a:uFillTx/>
                <a:latin typeface="FreeSerif"/>
                <a:ea typeface="+mn-ea"/>
                <a:cs typeface="FreeSerif"/>
              </a:rPr>
              <a:t>(1</a:t>
            </a:r>
            <a:r>
              <a:rPr kumimoji="0" sz="2100" b="0" i="0" u="none" strike="noStrike" kern="1200" cap="none" spc="-75" normalizeH="0" baseline="0" noProof="0" dirty="0">
                <a:ln>
                  <a:noFill/>
                </a:ln>
                <a:solidFill>
                  <a:srgbClr val="404040"/>
                </a:solidFill>
                <a:effectLst/>
                <a:uLnTx/>
                <a:uFillTx/>
                <a:latin typeface="FreeSerif"/>
                <a:ea typeface="+mn-ea"/>
                <a:cs typeface="FreeSerif"/>
              </a:rPr>
              <a:t> </a:t>
            </a:r>
            <a:r>
              <a:rPr kumimoji="0" sz="2100" b="0" i="0" u="none" strike="noStrike" kern="1200" cap="none" spc="385" normalizeH="0" baseline="0" noProof="0" dirty="0">
                <a:ln>
                  <a:noFill/>
                </a:ln>
                <a:solidFill>
                  <a:srgbClr val="404040"/>
                </a:solidFill>
                <a:effectLst/>
                <a:uLnTx/>
                <a:uFillTx/>
                <a:latin typeface="FreeSerif"/>
                <a:ea typeface="+mn-ea"/>
                <a:cs typeface="FreeSerif"/>
              </a:rPr>
              <a:t>+</a:t>
            </a:r>
            <a:r>
              <a:rPr kumimoji="0" sz="2100" b="0" i="0" u="none" strike="noStrike" kern="1200" cap="none" spc="-70" normalizeH="0" baseline="0" noProof="0" dirty="0">
                <a:ln>
                  <a:noFill/>
                </a:ln>
                <a:solidFill>
                  <a:srgbClr val="404040"/>
                </a:solidFill>
                <a:effectLst/>
                <a:uLnTx/>
                <a:uFillTx/>
                <a:latin typeface="FreeSerif"/>
                <a:ea typeface="+mn-ea"/>
                <a:cs typeface="FreeSerif"/>
              </a:rPr>
              <a:t> </a:t>
            </a:r>
            <a:r>
              <a:rPr kumimoji="0" sz="2100" b="0" i="0" u="none" strike="noStrike" kern="1200" cap="none" spc="-5" normalizeH="0" baseline="0" noProof="0" dirty="0">
                <a:ln>
                  <a:noFill/>
                </a:ln>
                <a:solidFill>
                  <a:srgbClr val="404040"/>
                </a:solidFill>
                <a:effectLst/>
                <a:uLnTx/>
                <a:uFillTx/>
                <a:latin typeface="FreeSerif"/>
                <a:ea typeface="+mn-ea"/>
                <a:cs typeface="FreeSerif"/>
              </a:rPr>
              <a:t>𝑇</a:t>
            </a:r>
            <a:r>
              <a:rPr kumimoji="0" sz="2250" b="0" i="0" u="none" strike="noStrike" kern="1200" cap="none" spc="-7" normalizeH="0" baseline="-16666" noProof="0" dirty="0">
                <a:ln>
                  <a:noFill/>
                </a:ln>
                <a:solidFill>
                  <a:srgbClr val="404040"/>
                </a:solidFill>
                <a:effectLst/>
                <a:uLnTx/>
                <a:uFillTx/>
                <a:latin typeface="FreeSerif"/>
                <a:ea typeface="+mn-ea"/>
                <a:cs typeface="FreeSerif"/>
              </a:rPr>
              <a:t>𝑒</a:t>
            </a:r>
            <a:r>
              <a:rPr kumimoji="0" sz="2100" b="0" i="0" u="none" strike="noStrike" kern="1200" cap="none" spc="-5" normalizeH="0" baseline="0" noProof="0" dirty="0">
                <a:ln>
                  <a:noFill/>
                </a:ln>
                <a:solidFill>
                  <a:srgbClr val="404040"/>
                </a:solidFill>
                <a:effectLst/>
                <a:uLnTx/>
                <a:uFillTx/>
                <a:latin typeface="FreeSerif"/>
                <a:ea typeface="+mn-ea"/>
                <a:cs typeface="FreeSerif"/>
              </a:rPr>
              <a:t>𝑠)(1</a:t>
            </a:r>
            <a:r>
              <a:rPr kumimoji="0" sz="2100" b="0" i="0" u="none" strike="noStrike" kern="1200" cap="none" spc="-80" normalizeH="0" baseline="0" noProof="0" dirty="0">
                <a:ln>
                  <a:noFill/>
                </a:ln>
                <a:solidFill>
                  <a:srgbClr val="404040"/>
                </a:solidFill>
                <a:effectLst/>
                <a:uLnTx/>
                <a:uFillTx/>
                <a:latin typeface="FreeSerif"/>
                <a:ea typeface="+mn-ea"/>
                <a:cs typeface="FreeSerif"/>
              </a:rPr>
              <a:t> </a:t>
            </a:r>
            <a:r>
              <a:rPr kumimoji="0" sz="2100" b="0" i="0" u="none" strike="noStrike" kern="1200" cap="none" spc="385" normalizeH="0" baseline="0" noProof="0" dirty="0">
                <a:ln>
                  <a:noFill/>
                </a:ln>
                <a:solidFill>
                  <a:srgbClr val="404040"/>
                </a:solidFill>
                <a:effectLst/>
                <a:uLnTx/>
                <a:uFillTx/>
                <a:latin typeface="FreeSerif"/>
                <a:ea typeface="+mn-ea"/>
                <a:cs typeface="FreeSerif"/>
              </a:rPr>
              <a:t>+</a:t>
            </a:r>
            <a:r>
              <a:rPr kumimoji="0" sz="2100" b="0" i="0" u="none" strike="noStrike" kern="1200" cap="none" spc="-75" normalizeH="0" baseline="0" noProof="0" dirty="0">
                <a:ln>
                  <a:noFill/>
                </a:ln>
                <a:solidFill>
                  <a:srgbClr val="404040"/>
                </a:solidFill>
                <a:effectLst/>
                <a:uLnTx/>
                <a:uFillTx/>
                <a:latin typeface="FreeSerif"/>
                <a:ea typeface="+mn-ea"/>
                <a:cs typeface="FreeSerif"/>
              </a:rPr>
              <a:t> </a:t>
            </a:r>
            <a:r>
              <a:rPr kumimoji="0" sz="2100" b="0" i="0" u="none" strike="noStrike" kern="1200" cap="none" spc="-50" normalizeH="0" baseline="0" noProof="0" dirty="0">
                <a:ln>
                  <a:noFill/>
                </a:ln>
                <a:solidFill>
                  <a:srgbClr val="404040"/>
                </a:solidFill>
                <a:effectLst/>
                <a:uLnTx/>
                <a:uFillTx/>
                <a:latin typeface="FreeSerif"/>
                <a:ea typeface="+mn-ea"/>
                <a:cs typeface="FreeSerif"/>
              </a:rPr>
              <a:t>𝑇</a:t>
            </a:r>
            <a:r>
              <a:rPr kumimoji="0" sz="2250" b="0" i="0" u="none" strike="noStrike" kern="1200" cap="none" spc="-75" normalizeH="0" baseline="-16666" noProof="0" dirty="0">
                <a:ln>
                  <a:noFill/>
                </a:ln>
                <a:solidFill>
                  <a:srgbClr val="404040"/>
                </a:solidFill>
                <a:effectLst/>
                <a:uLnTx/>
                <a:uFillTx/>
                <a:latin typeface="FreeSerif"/>
                <a:ea typeface="+mn-ea"/>
                <a:cs typeface="FreeSerif"/>
              </a:rPr>
              <a:t>𝑎</a:t>
            </a:r>
            <a:r>
              <a:rPr kumimoji="0" sz="2100" b="0" i="0" u="none" strike="noStrike" kern="1200" cap="none" spc="-50"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31" name="object 31"/>
          <p:cNvSpPr txBox="1"/>
          <p:nvPr/>
        </p:nvSpPr>
        <p:spPr>
          <a:xfrm>
            <a:off x="542544" y="5628843"/>
            <a:ext cx="223266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5" normalizeH="0" baseline="0" noProof="0" dirty="0">
                <a:ln>
                  <a:noFill/>
                </a:ln>
                <a:solidFill>
                  <a:srgbClr val="404040"/>
                </a:solidFill>
                <a:effectLst/>
                <a:uLnTx/>
                <a:uFillTx/>
                <a:latin typeface="Times New Roman"/>
                <a:ea typeface="+mn-ea"/>
                <a:cs typeface="Times New Roman"/>
              </a:rPr>
              <a:t>Với: </a:t>
            </a:r>
            <a:r>
              <a:rPr kumimoji="0" sz="2100" b="0" i="0" u="none" strike="noStrike" kern="1200" cap="none" spc="-150" normalizeH="0" baseline="0" noProof="0" dirty="0">
                <a:ln>
                  <a:noFill/>
                </a:ln>
                <a:solidFill>
                  <a:srgbClr val="404040"/>
                </a:solidFill>
                <a:effectLst/>
                <a:uLnTx/>
                <a:uFillTx/>
                <a:latin typeface="FreeSerif"/>
                <a:ea typeface="+mn-ea"/>
                <a:cs typeface="FreeSerif"/>
              </a:rPr>
              <a:t>W</a:t>
            </a:r>
            <a:r>
              <a:rPr kumimoji="0" sz="2250" b="0" i="0" u="none" strike="noStrike" kern="1200" cap="none" spc="-225" normalizeH="0" baseline="-16666" noProof="0" dirty="0">
                <a:ln>
                  <a:noFill/>
                </a:ln>
                <a:solidFill>
                  <a:srgbClr val="404040"/>
                </a:solidFill>
                <a:effectLst/>
                <a:uLnTx/>
                <a:uFillTx/>
                <a:latin typeface="FreeSerif"/>
                <a:ea typeface="+mn-ea"/>
                <a:cs typeface="FreeSerif"/>
              </a:rPr>
              <a:t>𝑃𝐼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145" normalizeH="0" baseline="0" noProof="0" dirty="0">
                <a:ln>
                  <a:noFill/>
                </a:ln>
                <a:solidFill>
                  <a:srgbClr val="404040"/>
                </a:solidFill>
                <a:effectLst/>
                <a:uLnTx/>
                <a:uFillTx/>
                <a:latin typeface="FreeSerif"/>
                <a:ea typeface="+mn-ea"/>
                <a:cs typeface="FreeSerif"/>
              </a:rPr>
              <a:t> </a:t>
            </a:r>
            <a:r>
              <a:rPr kumimoji="0" sz="2100" b="0" i="0" u="none" strike="noStrike" kern="1200" cap="none" spc="120" normalizeH="0" baseline="0" noProof="0" dirty="0">
                <a:ln>
                  <a:noFill/>
                </a:ln>
                <a:solidFill>
                  <a:srgbClr val="404040"/>
                </a:solidFill>
                <a:effectLst/>
                <a:uLnTx/>
                <a:uFillTx/>
                <a:latin typeface="FreeSerif"/>
                <a:ea typeface="+mn-ea"/>
                <a:cs typeface="FreeSerif"/>
              </a:rPr>
              <a:t>𝐾</a:t>
            </a:r>
            <a:r>
              <a:rPr kumimoji="0" sz="2250" b="0" i="0" u="none" strike="noStrike" kern="1200" cap="none" spc="179" normalizeH="0" baseline="-16666" noProof="0" dirty="0">
                <a:ln>
                  <a:noFill/>
                </a:ln>
                <a:solidFill>
                  <a:srgbClr val="404040"/>
                </a:solidFill>
                <a:effectLst/>
                <a:uLnTx/>
                <a:uFillTx/>
                <a:latin typeface="FreeSerif"/>
                <a:ea typeface="+mn-ea"/>
                <a:cs typeface="FreeSerif"/>
              </a:rPr>
              <a:t>𝑝</a:t>
            </a:r>
            <a:r>
              <a:rPr kumimoji="0" sz="2100" b="0" i="0" u="none" strike="noStrike" kern="1200" cap="none" spc="120" normalizeH="0" baseline="0" noProof="0" dirty="0">
                <a:ln>
                  <a:noFill/>
                </a:ln>
                <a:solidFill>
                  <a:srgbClr val="404040"/>
                </a:solidFill>
                <a:effectLst/>
                <a:uLnTx/>
                <a:uFillTx/>
                <a:latin typeface="FreeSerif"/>
                <a:ea typeface="+mn-ea"/>
                <a:cs typeface="FreeSerif"/>
              </a:rPr>
              <a:t>(1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32" name="object 32"/>
          <p:cNvSpPr/>
          <p:nvPr/>
        </p:nvSpPr>
        <p:spPr>
          <a:xfrm>
            <a:off x="2796285" y="5823203"/>
            <a:ext cx="285115" cy="17145"/>
          </a:xfrm>
          <a:custGeom>
            <a:avLst/>
            <a:gdLst/>
            <a:ahLst/>
            <a:cxnLst/>
            <a:rect l="l" t="t" r="r" b="b"/>
            <a:pathLst>
              <a:path w="285114" h="17145">
                <a:moveTo>
                  <a:pt x="284988" y="0"/>
                </a:moveTo>
                <a:lnTo>
                  <a:pt x="0" y="0"/>
                </a:lnTo>
                <a:lnTo>
                  <a:pt x="0" y="16764"/>
                </a:lnTo>
                <a:lnTo>
                  <a:pt x="284988" y="16764"/>
                </a:lnTo>
                <a:lnTo>
                  <a:pt x="284988"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txBox="1"/>
          <p:nvPr/>
        </p:nvSpPr>
        <p:spPr>
          <a:xfrm>
            <a:off x="2844038" y="5471871"/>
            <a:ext cx="38862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1500" b="0" i="0" u="none" strike="noStrike" kern="1200" cap="none" spc="135" normalizeH="0" baseline="0" noProof="0" dirty="0">
                <a:ln>
                  <a:noFill/>
                </a:ln>
                <a:solidFill>
                  <a:srgbClr val="404040"/>
                </a:solidFill>
                <a:effectLst/>
                <a:uLnTx/>
                <a:uFillTx/>
                <a:latin typeface="FreeSerif"/>
                <a:ea typeface="+mn-ea"/>
                <a:cs typeface="FreeSerif"/>
              </a:rPr>
              <a:t>1</a:t>
            </a:r>
            <a:r>
              <a:rPr kumimoji="0" sz="1500" b="0" i="0" u="none" strike="noStrike" kern="1200" cap="none" spc="250" normalizeH="0" baseline="0" noProof="0" dirty="0">
                <a:ln>
                  <a:noFill/>
                </a:ln>
                <a:solidFill>
                  <a:srgbClr val="404040"/>
                </a:solidFill>
                <a:effectLst/>
                <a:uLnTx/>
                <a:uFillTx/>
                <a:latin typeface="FreeSerif"/>
                <a:ea typeface="+mn-ea"/>
                <a:cs typeface="FreeSerif"/>
              </a:rPr>
              <a:t> </a:t>
            </a:r>
            <a:r>
              <a:rPr kumimoji="0" sz="3150" b="0" i="0" u="none" strike="noStrike" kern="1200" cap="none" spc="254" normalizeH="0" baseline="-33068" noProof="0" dirty="0">
                <a:ln>
                  <a:noFill/>
                </a:ln>
                <a:solidFill>
                  <a:srgbClr val="404040"/>
                </a:solidFill>
                <a:effectLst/>
                <a:uLnTx/>
                <a:uFillTx/>
                <a:latin typeface="FreeSerif"/>
                <a:ea typeface="+mn-ea"/>
                <a:cs typeface="FreeSerif"/>
              </a:rPr>
              <a:t>)</a:t>
            </a:r>
            <a:endParaRPr kumimoji="0" sz="3150" b="0" i="0" u="none" strike="noStrike" kern="1200" cap="none" spc="0" normalizeH="0" baseline="-33068" noProof="0">
              <a:ln>
                <a:noFill/>
              </a:ln>
              <a:solidFill>
                <a:prstClr val="black"/>
              </a:solidFill>
              <a:effectLst/>
              <a:uLnTx/>
              <a:uFillTx/>
              <a:latin typeface="FreeSerif"/>
              <a:ea typeface="+mn-ea"/>
              <a:cs typeface="FreeSerif"/>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955"/>
              </a:lnSpc>
              <a:spcBef>
                <a:spcPts val="0"/>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srgbClr val="888888"/>
                </a:solidFill>
                <a:effectLst/>
                <a:uLnTx/>
                <a:uFillTx/>
                <a:latin typeface="Carlito"/>
                <a:ea typeface="+mn-ea"/>
              </a:rPr>
              <a:pPr marL="38100" marR="0" lvl="0" indent="0" algn="l" defTabSz="914400" rtl="0" eaLnBrk="1" fontAlgn="auto" latinLnBrk="0" hangingPunct="1">
                <a:lnSpc>
                  <a:spcPts val="955"/>
                </a:lnSpc>
                <a:spcBef>
                  <a:spcPts val="0"/>
                </a:spcBef>
                <a:spcAft>
                  <a:spcPts val="0"/>
                </a:spcAft>
                <a:buClrTx/>
                <a:buSzTx/>
                <a:buFontTx/>
                <a:buNone/>
                <a:tabLst/>
                <a:defRPr/>
              </a:pPr>
              <a:t>17</a:t>
            </a:fld>
            <a:endParaRPr kumimoji="0" sz="900" b="0" i="0" u="none" strike="noStrike" kern="1200" cap="none" spc="0" normalizeH="0" baseline="0" noProof="0" dirty="0">
              <a:ln>
                <a:noFill/>
              </a:ln>
              <a:solidFill>
                <a:srgbClr val="888888"/>
              </a:solidFill>
              <a:effectLst/>
              <a:uLnTx/>
              <a:uFillTx/>
              <a:latin typeface="Carlito"/>
              <a:ea typeface="+mn-ea"/>
            </a:endParaRPr>
          </a:p>
        </p:txBody>
      </p:sp>
      <p:sp>
        <p:nvSpPr>
          <p:cNvPr id="34" name="object 34"/>
          <p:cNvSpPr txBox="1"/>
          <p:nvPr/>
        </p:nvSpPr>
        <p:spPr>
          <a:xfrm>
            <a:off x="2758694" y="5834583"/>
            <a:ext cx="358140" cy="259715"/>
          </a:xfrm>
          <a:prstGeom prst="rect">
            <a:avLst/>
          </a:prstGeom>
        </p:spPr>
        <p:txBody>
          <a:bodyPr vert="horz" wrap="square" lIns="0" tIns="17145" rIns="0" bIns="0" rtlCol="0">
            <a:spAutoFit/>
          </a:bodyPr>
          <a:lstStyle/>
          <a:p>
            <a:pPr marL="381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14" normalizeH="0" baseline="0" noProof="0" dirty="0">
                <a:ln>
                  <a:noFill/>
                </a:ln>
                <a:solidFill>
                  <a:srgbClr val="404040"/>
                </a:solidFill>
                <a:effectLst/>
                <a:uLnTx/>
                <a:uFillTx/>
                <a:latin typeface="FreeSerif"/>
                <a:ea typeface="+mn-ea"/>
                <a:cs typeface="FreeSerif"/>
              </a:rPr>
              <a:t>𝑇</a:t>
            </a:r>
            <a:r>
              <a:rPr kumimoji="0" sz="1875" b="0" i="0" u="none" strike="noStrike" kern="1200" cap="none" spc="-172" normalizeH="0" baseline="-13333" noProof="0" dirty="0">
                <a:ln>
                  <a:noFill/>
                </a:ln>
                <a:solidFill>
                  <a:srgbClr val="404040"/>
                </a:solidFill>
                <a:effectLst/>
                <a:uLnTx/>
                <a:uFillTx/>
                <a:latin typeface="FreeSerif"/>
                <a:ea typeface="+mn-ea"/>
                <a:cs typeface="FreeSerif"/>
              </a:rPr>
              <a:t>𝑖</a:t>
            </a:r>
            <a:r>
              <a:rPr kumimoji="0" sz="1500" b="0" i="0" u="none" strike="noStrike" kern="1200" cap="none" spc="-114" normalizeH="0" baseline="0" noProof="0" dirty="0">
                <a:ln>
                  <a:noFill/>
                </a:ln>
                <a:solidFill>
                  <a:srgbClr val="404040"/>
                </a:solidFill>
                <a:effectLst/>
                <a:uLnTx/>
                <a:uFillTx/>
                <a:latin typeface="FreeSerif"/>
                <a:ea typeface="+mn-ea"/>
                <a:cs typeface="FreeSerif"/>
              </a:rPr>
              <a:t>𝑠</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36" name="Google Shape;223;p17">
            <a:extLst>
              <a:ext uri="{FF2B5EF4-FFF2-40B4-BE49-F238E27FC236}">
                <a16:creationId xmlns:a16="http://schemas.microsoft.com/office/drawing/2014/main" id="{5CB34775-BDA9-16F3-0CDC-BD32114480B0}"/>
              </a:ext>
            </a:extLst>
          </p:cNvPr>
          <p:cNvSpPr txBox="1">
            <a:spLocks/>
          </p:cNvSpPr>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2800"/>
              <a:buFont typeface="Times New Roman"/>
              <a:buNone/>
            </a:pPr>
            <a:r>
              <a:rPr lang="en-US" sz="2800">
                <a:latin typeface="Times New Roman"/>
                <a:ea typeface="Times New Roman"/>
                <a:cs typeface="Times New Roman"/>
                <a:sym typeface="Times New Roman"/>
              </a:rPr>
              <a:t>Câu 5: Nguyên lý tổng hợp các tham số bộ điều chỉnh dòng điện và tốc độ</a:t>
            </a:r>
            <a:endParaRPr lang="en-US" sz="280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944" y="1141222"/>
            <a:ext cx="4135754" cy="1194435"/>
          </a:xfrm>
          <a:prstGeom prst="rect">
            <a:avLst/>
          </a:prstGeom>
        </p:spPr>
        <p:txBody>
          <a:bodyPr vert="horz" wrap="square" lIns="0" tIns="82550" rIns="0" bIns="0" rtlCol="0">
            <a:spAutoFit/>
          </a:bodyPr>
          <a:lstStyle/>
          <a:p>
            <a:pPr marL="12700" marR="0" lvl="0" indent="0" algn="l" defTabSz="914400" rtl="0" eaLnBrk="1" fontAlgn="auto" latinLnBrk="0" hangingPunct="1">
              <a:lnSpc>
                <a:spcPct val="100000"/>
              </a:lnSpc>
              <a:spcBef>
                <a:spcPts val="650"/>
              </a:spcBef>
              <a:spcAft>
                <a:spcPts val="0"/>
              </a:spcAft>
              <a:buClrTx/>
              <a:buSzTx/>
              <a:buFontTx/>
              <a:buNone/>
              <a:tabLst>
                <a:tab pos="527685" algn="l"/>
              </a:tabLst>
              <a:defRPr/>
            </a:pP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a:p>
            <a:pPr marL="317500" marR="0" lvl="0" indent="-304800" algn="l" defTabSz="914400" rtl="0" eaLnBrk="1" fontAlgn="auto" latinLnBrk="0" hangingPunct="1">
              <a:lnSpc>
                <a:spcPct val="100000"/>
              </a:lnSpc>
              <a:spcBef>
                <a:spcPts val="555"/>
              </a:spcBef>
              <a:spcAft>
                <a:spcPts val="0"/>
              </a:spcAft>
              <a:buClrTx/>
              <a:buSzTx/>
              <a:buFont typeface="Wingdings"/>
              <a:buChar char=""/>
              <a:tabLst>
                <a:tab pos="317500" algn="l"/>
              </a:tabLst>
              <a:defRPr/>
            </a:pPr>
            <a:r>
              <a:rPr kumimoji="0" sz="2100" b="1" i="0" u="none" strike="noStrike" kern="1200" cap="none" spc="0" normalizeH="0" baseline="0" noProof="0" dirty="0">
                <a:ln>
                  <a:noFill/>
                </a:ln>
                <a:solidFill>
                  <a:srgbClr val="404040"/>
                </a:solidFill>
                <a:effectLst/>
                <a:uLnTx/>
                <a:uFillTx/>
                <a:latin typeface="Times New Roman"/>
                <a:ea typeface="+mn-ea"/>
                <a:cs typeface="Times New Roman"/>
              </a:rPr>
              <a:t>Bộ </a:t>
            </a:r>
            <a:r>
              <a:rPr kumimoji="0" sz="2100" b="1" i="0" u="none" strike="noStrike" kern="1200" cap="none" spc="-5" normalizeH="0" baseline="0" noProof="0" dirty="0">
                <a:ln>
                  <a:noFill/>
                </a:ln>
                <a:solidFill>
                  <a:srgbClr val="404040"/>
                </a:solidFill>
                <a:effectLst/>
                <a:uLnTx/>
                <a:uFillTx/>
                <a:latin typeface="Times New Roman"/>
                <a:ea typeface="+mn-ea"/>
                <a:cs typeface="Times New Roman"/>
              </a:rPr>
              <a:t>điều khiển dòng</a:t>
            </a:r>
            <a:r>
              <a:rPr kumimoji="0" sz="2100" b="1" i="0" u="none" strike="noStrike" kern="1200" cap="none" spc="-40" normalizeH="0" baseline="0" noProof="0" dirty="0">
                <a:ln>
                  <a:noFill/>
                </a:ln>
                <a:solidFill>
                  <a:srgbClr val="404040"/>
                </a:solidFill>
                <a:effectLst/>
                <a:uLnTx/>
                <a:uFillTx/>
                <a:latin typeface="Times New Roman"/>
                <a:ea typeface="+mn-ea"/>
                <a:cs typeface="Times New Roman"/>
              </a:rPr>
              <a:t> </a:t>
            </a:r>
            <a:r>
              <a:rPr kumimoji="0" sz="2100" b="1" i="0" u="none" strike="noStrike" kern="1200" cap="none" spc="-5" normalizeH="0" baseline="0" noProof="0" dirty="0">
                <a:ln>
                  <a:noFill/>
                </a:ln>
                <a:solidFill>
                  <a:srgbClr val="404040"/>
                </a:solidFill>
                <a:effectLst/>
                <a:uLnTx/>
                <a:uFillTx/>
                <a:latin typeface="Times New Roman"/>
                <a:ea typeface="+mn-ea"/>
                <a:cs typeface="Times New Roman"/>
              </a:rPr>
              <a:t>điện</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540"/>
              </a:spcBef>
              <a:spcAft>
                <a:spcPts val="0"/>
              </a:spcAft>
              <a:buClrTx/>
              <a:buSzTx/>
              <a:buFontTx/>
              <a:buNone/>
              <a:tabLst/>
              <a:defRPr/>
            </a:pPr>
            <a:r>
              <a:rPr kumimoji="0" sz="2100" b="0" i="0" u="none" strike="noStrike" kern="1200" cap="none" spc="0" normalizeH="0" baseline="0" noProof="0" dirty="0">
                <a:ln>
                  <a:noFill/>
                </a:ln>
                <a:solidFill>
                  <a:srgbClr val="404040"/>
                </a:solidFill>
                <a:effectLst/>
                <a:uLnTx/>
                <a:uFillTx/>
                <a:latin typeface="Courier New"/>
                <a:ea typeface="+mn-ea"/>
                <a:cs typeface="Courier New"/>
              </a:rPr>
              <a:t>o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Hàm truyền vòng</a:t>
            </a:r>
            <a:r>
              <a:rPr kumimoji="0" sz="2100" b="0" i="0" u="none" strike="noStrike" kern="1200" cap="none" spc="-16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kín:</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4" name="object 4"/>
          <p:cNvSpPr txBox="1"/>
          <p:nvPr/>
        </p:nvSpPr>
        <p:spPr>
          <a:xfrm>
            <a:off x="542544" y="2456815"/>
            <a:ext cx="88519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44" normalizeH="0" baseline="11904" noProof="0" dirty="0">
                <a:ln>
                  <a:noFill/>
                </a:ln>
                <a:solidFill>
                  <a:srgbClr val="404040"/>
                </a:solidFill>
                <a:effectLst/>
                <a:uLnTx/>
                <a:uFillTx/>
                <a:latin typeface="FreeSerif"/>
                <a:ea typeface="+mn-ea"/>
                <a:cs typeface="FreeSerif"/>
              </a:rPr>
              <a:t>𝑊</a:t>
            </a:r>
            <a:r>
              <a:rPr kumimoji="0" sz="1500" b="0" i="0" u="none" strike="noStrike" kern="1200" cap="none" spc="30" normalizeH="0" baseline="0" noProof="0" dirty="0">
                <a:ln>
                  <a:noFill/>
                </a:ln>
                <a:solidFill>
                  <a:srgbClr val="404040"/>
                </a:solidFill>
                <a:effectLst/>
                <a:uLnTx/>
                <a:uFillTx/>
                <a:latin typeface="FreeSerif"/>
                <a:ea typeface="+mn-ea"/>
                <a:cs typeface="FreeSerif"/>
              </a:rPr>
              <a:t>𝐶𝐿𝐼</a:t>
            </a:r>
            <a:r>
              <a:rPr kumimoji="0" sz="1500" b="0" i="0" u="none" strike="noStrike" kern="1200" cap="none" spc="265" normalizeH="0" baseline="0" noProof="0" dirty="0">
                <a:ln>
                  <a:noFill/>
                </a:ln>
                <a:solidFill>
                  <a:srgbClr val="404040"/>
                </a:solidFill>
                <a:effectLst/>
                <a:uLnTx/>
                <a:uFillTx/>
                <a:latin typeface="FreeSerif"/>
                <a:ea typeface="+mn-ea"/>
                <a:cs typeface="FreeSerif"/>
              </a:rPr>
              <a:t> </a:t>
            </a:r>
            <a:r>
              <a:rPr kumimoji="0" sz="3150" b="0" i="0" u="none" strike="noStrike" kern="1200" cap="none" spc="569" normalizeH="0" baseline="11904" noProof="0" dirty="0">
                <a:ln>
                  <a:noFill/>
                </a:ln>
                <a:solidFill>
                  <a:srgbClr val="404040"/>
                </a:solidFill>
                <a:effectLst/>
                <a:uLnTx/>
                <a:uFillTx/>
                <a:latin typeface="FreeSerif"/>
                <a:ea typeface="+mn-ea"/>
                <a:cs typeface="FreeSerif"/>
              </a:rPr>
              <a:t>=</a:t>
            </a:r>
            <a:endParaRPr kumimoji="0" sz="3150" b="0" i="0" u="none" strike="noStrike" kern="1200" cap="none" spc="0" normalizeH="0" baseline="11904" noProof="0">
              <a:ln>
                <a:noFill/>
              </a:ln>
              <a:solidFill>
                <a:prstClr val="black"/>
              </a:solidFill>
              <a:effectLst/>
              <a:uLnTx/>
              <a:uFillTx/>
              <a:latin typeface="FreeSerif"/>
              <a:ea typeface="+mn-ea"/>
              <a:cs typeface="FreeSerif"/>
            </a:endParaRPr>
          </a:p>
        </p:txBody>
      </p:sp>
      <p:sp>
        <p:nvSpPr>
          <p:cNvPr id="5" name="object 5"/>
          <p:cNvSpPr/>
          <p:nvPr/>
        </p:nvSpPr>
        <p:spPr>
          <a:xfrm>
            <a:off x="1464310" y="2596895"/>
            <a:ext cx="4288790" cy="17145"/>
          </a:xfrm>
          <a:custGeom>
            <a:avLst/>
            <a:gdLst/>
            <a:ahLst/>
            <a:cxnLst/>
            <a:rect l="l" t="t" r="r" b="b"/>
            <a:pathLst>
              <a:path w="4288790" h="17144">
                <a:moveTo>
                  <a:pt x="4288536" y="0"/>
                </a:moveTo>
                <a:lnTo>
                  <a:pt x="0" y="0"/>
                </a:lnTo>
                <a:lnTo>
                  <a:pt x="0" y="16763"/>
                </a:lnTo>
                <a:lnTo>
                  <a:pt x="4288536" y="16763"/>
                </a:lnTo>
                <a:lnTo>
                  <a:pt x="4288536"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3521709" y="2200783"/>
            <a:ext cx="173355"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7" name="object 7"/>
          <p:cNvSpPr/>
          <p:nvPr/>
        </p:nvSpPr>
        <p:spPr>
          <a:xfrm>
            <a:off x="1930654" y="2900172"/>
            <a:ext cx="1333500" cy="17145"/>
          </a:xfrm>
          <a:custGeom>
            <a:avLst/>
            <a:gdLst/>
            <a:ahLst/>
            <a:cxnLst/>
            <a:rect l="l" t="t" r="r" b="b"/>
            <a:pathLst>
              <a:path w="1333500" h="17144">
                <a:moveTo>
                  <a:pt x="1333499" y="0"/>
                </a:moveTo>
                <a:lnTo>
                  <a:pt x="0" y="0"/>
                </a:lnTo>
                <a:lnTo>
                  <a:pt x="0" y="16763"/>
                </a:lnTo>
                <a:lnTo>
                  <a:pt x="1333499" y="16763"/>
                </a:lnTo>
                <a:lnTo>
                  <a:pt x="1333499"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2442085" y="2548254"/>
            <a:ext cx="361057"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305" normalizeH="0" baseline="0" noProof="0" dirty="0">
                <a:ln>
                  <a:noFill/>
                </a:ln>
                <a:solidFill>
                  <a:prstClr val="black"/>
                </a:solidFill>
                <a:effectLst/>
                <a:uLnTx/>
                <a:uFillTx/>
                <a:latin typeface="FreeSerif"/>
                <a:ea typeface="+mn-ea"/>
                <a:cs typeface="FreeSerif"/>
              </a:rPr>
              <a:t>𝑇</a:t>
            </a:r>
            <a:r>
              <a:rPr kumimoji="0" sz="2250" b="0" i="0" u="none" strike="noStrike" kern="1200" cap="none" spc="-457" normalizeH="0" baseline="-14814" noProof="0" dirty="0">
                <a:ln>
                  <a:noFill/>
                </a:ln>
                <a:solidFill>
                  <a:prstClr val="black"/>
                </a:solidFill>
                <a:effectLst/>
                <a:uLnTx/>
                <a:uFillTx/>
                <a:latin typeface="FreeSerif"/>
                <a:ea typeface="+mn-ea"/>
                <a:cs typeface="FreeSerif"/>
              </a:rPr>
              <a:t>𝑖</a:t>
            </a:r>
            <a:r>
              <a:rPr kumimoji="0" sz="2250" b="0" i="0" u="none" strike="noStrike" kern="1200" cap="none" spc="-390" normalizeH="0" baseline="-14814" noProof="0" dirty="0">
                <a:ln>
                  <a:noFill/>
                </a:ln>
                <a:solidFill>
                  <a:srgbClr val="FF0000"/>
                </a:solidFill>
                <a:effectLst/>
                <a:uLnTx/>
                <a:uFillTx/>
                <a:latin typeface="FreeSerif"/>
                <a:ea typeface="+mn-ea"/>
                <a:cs typeface="FreeSerif"/>
              </a:rPr>
              <a:t> </a:t>
            </a:r>
            <a:r>
              <a:rPr kumimoji="0" sz="2100" b="0" i="0" u="none" strike="noStrike" kern="1200" cap="none" spc="-290"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9" name="object 9"/>
          <p:cNvSpPr txBox="1"/>
          <p:nvPr/>
        </p:nvSpPr>
        <p:spPr>
          <a:xfrm>
            <a:off x="1426463" y="2705227"/>
            <a:ext cx="829944"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290" normalizeH="0" baseline="0" noProof="0" dirty="0">
                <a:ln>
                  <a:noFill/>
                </a:ln>
                <a:solidFill>
                  <a:srgbClr val="404040"/>
                </a:solidFill>
                <a:effectLst/>
                <a:uLnTx/>
                <a:uFillTx/>
                <a:latin typeface="FreeSerif"/>
                <a:ea typeface="+mn-ea"/>
                <a:cs typeface="FreeSerif"/>
              </a:rPr>
              <a:t> </a:t>
            </a:r>
            <a:r>
              <a:rPr kumimoji="0" sz="3150" b="0" i="0" u="none" strike="noStrike" kern="1200" cap="none" spc="67" normalizeH="0" baseline="-31746" noProof="0" dirty="0">
                <a:ln>
                  <a:noFill/>
                </a:ln>
                <a:solidFill>
                  <a:srgbClr val="404040"/>
                </a:solidFill>
                <a:effectLst/>
                <a:uLnTx/>
                <a:uFillTx/>
                <a:latin typeface="FreeSerif"/>
                <a:ea typeface="+mn-ea"/>
                <a:cs typeface="FreeSerif"/>
              </a:rPr>
              <a:t>𝐾</a:t>
            </a:r>
            <a:r>
              <a:rPr kumimoji="0" sz="2250" b="0" i="0" u="none" strike="noStrike" kern="1200" cap="none" spc="67" normalizeH="0" baseline="-59259" noProof="0" dirty="0">
                <a:ln>
                  <a:noFill/>
                </a:ln>
                <a:solidFill>
                  <a:srgbClr val="404040"/>
                </a:solidFill>
                <a:effectLst/>
                <a:uLnTx/>
                <a:uFillTx/>
                <a:latin typeface="FreeSerif"/>
                <a:ea typeface="+mn-ea"/>
                <a:cs typeface="FreeSerif"/>
              </a:rPr>
              <a:t>𝑝</a:t>
            </a:r>
            <a:endParaRPr kumimoji="0" sz="2250" b="0" i="0" u="none" strike="noStrike" kern="1200" cap="none" spc="0" normalizeH="0" baseline="-59259" noProof="0">
              <a:ln>
                <a:noFill/>
              </a:ln>
              <a:solidFill>
                <a:prstClr val="black"/>
              </a:solidFill>
              <a:effectLst/>
              <a:uLnTx/>
              <a:uFillTx/>
              <a:latin typeface="FreeSerif"/>
              <a:ea typeface="+mn-ea"/>
              <a:cs typeface="FreeSerif"/>
            </a:endParaRPr>
          </a:p>
        </p:txBody>
      </p:sp>
      <p:sp>
        <p:nvSpPr>
          <p:cNvPr id="10" name="object 10"/>
          <p:cNvSpPr/>
          <p:nvPr/>
        </p:nvSpPr>
        <p:spPr>
          <a:xfrm>
            <a:off x="2255901" y="2932938"/>
            <a:ext cx="984250" cy="247015"/>
          </a:xfrm>
          <a:custGeom>
            <a:avLst/>
            <a:gdLst/>
            <a:ahLst/>
            <a:cxnLst/>
            <a:rect l="l" t="t" r="r" b="b"/>
            <a:pathLst>
              <a:path w="984250" h="247014">
                <a:moveTo>
                  <a:pt x="905510" y="0"/>
                </a:moveTo>
                <a:lnTo>
                  <a:pt x="901954" y="10033"/>
                </a:lnTo>
                <a:lnTo>
                  <a:pt x="916269" y="16269"/>
                </a:lnTo>
                <a:lnTo>
                  <a:pt x="928560" y="24876"/>
                </a:lnTo>
                <a:lnTo>
                  <a:pt x="953519" y="64650"/>
                </a:lnTo>
                <a:lnTo>
                  <a:pt x="961771" y="122300"/>
                </a:lnTo>
                <a:lnTo>
                  <a:pt x="960844" y="144085"/>
                </a:lnTo>
                <a:lnTo>
                  <a:pt x="953466" y="181701"/>
                </a:lnTo>
                <a:lnTo>
                  <a:pt x="928544" y="222154"/>
                </a:lnTo>
                <a:lnTo>
                  <a:pt x="902335" y="237109"/>
                </a:lnTo>
                <a:lnTo>
                  <a:pt x="905510" y="247014"/>
                </a:lnTo>
                <a:lnTo>
                  <a:pt x="952640" y="219082"/>
                </a:lnTo>
                <a:lnTo>
                  <a:pt x="972837" y="186507"/>
                </a:lnTo>
                <a:lnTo>
                  <a:pt x="982985" y="146311"/>
                </a:lnTo>
                <a:lnTo>
                  <a:pt x="984250" y="123571"/>
                </a:lnTo>
                <a:lnTo>
                  <a:pt x="982985" y="100974"/>
                </a:lnTo>
                <a:lnTo>
                  <a:pt x="972837" y="60831"/>
                </a:lnTo>
                <a:lnTo>
                  <a:pt x="952623" y="28164"/>
                </a:lnTo>
                <a:lnTo>
                  <a:pt x="923389" y="6498"/>
                </a:lnTo>
                <a:lnTo>
                  <a:pt x="905510" y="0"/>
                </a:lnTo>
                <a:close/>
              </a:path>
              <a:path w="984250" h="247014">
                <a:moveTo>
                  <a:pt x="78740" y="0"/>
                </a:moveTo>
                <a:lnTo>
                  <a:pt x="31609" y="28164"/>
                </a:lnTo>
                <a:lnTo>
                  <a:pt x="11412" y="60831"/>
                </a:lnTo>
                <a:lnTo>
                  <a:pt x="1264" y="100974"/>
                </a:lnTo>
                <a:lnTo>
                  <a:pt x="0" y="123571"/>
                </a:lnTo>
                <a:lnTo>
                  <a:pt x="1264" y="146311"/>
                </a:lnTo>
                <a:lnTo>
                  <a:pt x="11412" y="186507"/>
                </a:lnTo>
                <a:lnTo>
                  <a:pt x="31555" y="219082"/>
                </a:lnTo>
                <a:lnTo>
                  <a:pt x="78740" y="247014"/>
                </a:lnTo>
                <a:lnTo>
                  <a:pt x="81915" y="237109"/>
                </a:lnTo>
                <a:lnTo>
                  <a:pt x="67819" y="230846"/>
                </a:lnTo>
                <a:lnTo>
                  <a:pt x="55641" y="222154"/>
                </a:lnTo>
                <a:lnTo>
                  <a:pt x="30676" y="181701"/>
                </a:lnTo>
                <a:lnTo>
                  <a:pt x="23385" y="144085"/>
                </a:lnTo>
                <a:lnTo>
                  <a:pt x="22479" y="122300"/>
                </a:lnTo>
                <a:lnTo>
                  <a:pt x="23385" y="101226"/>
                </a:lnTo>
                <a:lnTo>
                  <a:pt x="37084" y="49149"/>
                </a:lnTo>
                <a:lnTo>
                  <a:pt x="68034" y="16269"/>
                </a:lnTo>
                <a:lnTo>
                  <a:pt x="82296" y="10033"/>
                </a:lnTo>
                <a:lnTo>
                  <a:pt x="78740"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2304288" y="2854578"/>
            <a:ext cx="88138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300" normalizeH="0" baseline="0" noProof="0" dirty="0">
                <a:ln>
                  <a:noFill/>
                </a:ln>
                <a:solidFill>
                  <a:srgbClr val="404040"/>
                </a:solidFill>
                <a:effectLst/>
                <a:uLnTx/>
                <a:uFillTx/>
                <a:latin typeface="FreeSerif"/>
                <a:ea typeface="+mn-ea"/>
                <a:cs typeface="FreeSerif"/>
              </a:rPr>
              <a:t> </a:t>
            </a:r>
            <a:r>
              <a:rPr kumimoji="0" sz="2100" b="0" i="0" u="none" strike="noStrike" kern="1200" cap="none" spc="-305" normalizeH="0" baseline="0" noProof="0" dirty="0">
                <a:ln>
                  <a:noFill/>
                </a:ln>
                <a:solidFill>
                  <a:prstClr val="black"/>
                </a:solidFill>
                <a:effectLst/>
                <a:uLnTx/>
                <a:uFillTx/>
                <a:latin typeface="FreeSerif"/>
                <a:ea typeface="+mn-ea"/>
                <a:cs typeface="FreeSerif"/>
              </a:rPr>
              <a:t>𝑇</a:t>
            </a:r>
            <a:r>
              <a:rPr kumimoji="0" sz="2250" b="0" i="0" u="none" strike="noStrike" kern="1200" cap="none" spc="-457" normalizeH="0" baseline="-16666" noProof="0" dirty="0">
                <a:ln>
                  <a:noFill/>
                </a:ln>
                <a:solidFill>
                  <a:prstClr val="black"/>
                </a:solidFill>
                <a:effectLst/>
                <a:uLnTx/>
                <a:uFillTx/>
                <a:latin typeface="FreeSerif"/>
                <a:ea typeface="+mn-ea"/>
                <a:cs typeface="FreeSerif"/>
              </a:rPr>
              <a:t>𝑖</a:t>
            </a:r>
            <a:r>
              <a:rPr kumimoji="0" sz="2250" b="0" i="0" u="none" strike="noStrike" kern="1200" cap="none" spc="-457" normalizeH="0" baseline="-16666" noProof="0" dirty="0">
                <a:ln>
                  <a:noFill/>
                </a:ln>
                <a:solidFill>
                  <a:srgbClr val="FF0000"/>
                </a:solidFill>
                <a:effectLst/>
                <a:uLnTx/>
                <a:uFillTx/>
                <a:latin typeface="FreeSerif"/>
                <a:ea typeface="+mn-ea"/>
                <a:cs typeface="FreeSerif"/>
              </a:rPr>
              <a:t> </a:t>
            </a:r>
            <a:r>
              <a:rPr kumimoji="0" sz="2100" b="0" i="0" u="none" strike="noStrike" kern="1200" cap="none" spc="-290" normalizeH="0" baseline="0" noProof="0" dirty="0">
                <a:ln>
                  <a:noFill/>
                </a:ln>
                <a:solidFill>
                  <a:prstClr val="black"/>
                </a:solidFill>
                <a:effectLst/>
                <a:uLnTx/>
                <a:uFillTx/>
                <a:latin typeface="FreeSerif"/>
                <a:ea typeface="+mn-ea"/>
                <a:cs typeface="FreeSerif"/>
              </a:rPr>
              <a:t>𝑠</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2" name="object 12"/>
          <p:cNvSpPr txBox="1"/>
          <p:nvPr/>
        </p:nvSpPr>
        <p:spPr>
          <a:xfrm>
            <a:off x="3270758" y="2705227"/>
            <a:ext cx="252095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25" normalizeH="0" baseline="0" noProof="0" dirty="0">
                <a:ln>
                  <a:noFill/>
                </a:ln>
                <a:solidFill>
                  <a:srgbClr val="404040"/>
                </a:solidFill>
                <a:effectLst/>
                <a:uLnTx/>
                <a:uFillTx/>
                <a:latin typeface="FreeSerif"/>
                <a:ea typeface="+mn-ea"/>
                <a:cs typeface="FreeSerif"/>
              </a:rPr>
              <a:t>𝑅</a:t>
            </a:r>
            <a:r>
              <a:rPr kumimoji="0" sz="2250" b="0" i="0" u="none" strike="noStrike" kern="1200" cap="none" spc="187" normalizeH="0" baseline="-16666" noProof="0" dirty="0">
                <a:ln>
                  <a:noFill/>
                </a:ln>
                <a:solidFill>
                  <a:srgbClr val="404040"/>
                </a:solidFill>
                <a:effectLst/>
                <a:uLnTx/>
                <a:uFillTx/>
                <a:latin typeface="FreeSerif"/>
                <a:ea typeface="+mn-ea"/>
                <a:cs typeface="FreeSerif"/>
              </a:rPr>
              <a:t>𝑎</a:t>
            </a:r>
            <a:r>
              <a:rPr kumimoji="0" sz="2100" b="0" i="0" u="none" strike="noStrike" kern="1200" cap="none" spc="125" normalizeH="0" baseline="0" noProof="0" dirty="0">
                <a:ln>
                  <a:noFill/>
                </a:ln>
                <a:solidFill>
                  <a:srgbClr val="404040"/>
                </a:solidFill>
                <a:effectLst/>
                <a:uLnTx/>
                <a:uFillTx/>
                <a:latin typeface="FreeSerif"/>
                <a:ea typeface="+mn-ea"/>
                <a:cs typeface="FreeSerif"/>
              </a:rPr>
              <a:t>(1</a:t>
            </a:r>
            <a:r>
              <a:rPr kumimoji="0" sz="2100" b="0" i="0" u="none" strike="noStrike" kern="1200" cap="none" spc="-85"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55" normalizeH="0" baseline="0" noProof="0" dirty="0">
                <a:ln>
                  <a:noFill/>
                </a:ln>
                <a:solidFill>
                  <a:srgbClr val="404040"/>
                </a:solidFill>
                <a:effectLst/>
                <a:uLnTx/>
                <a:uFillTx/>
                <a:latin typeface="FreeSerif"/>
                <a:ea typeface="+mn-ea"/>
                <a:cs typeface="FreeSerif"/>
              </a:rPr>
              <a:t> </a:t>
            </a:r>
            <a:r>
              <a:rPr kumimoji="0" sz="2100" b="0" i="0" u="none" strike="noStrike" kern="1200" cap="none" spc="-185" normalizeH="0" baseline="0" noProof="0" dirty="0">
                <a:ln>
                  <a:noFill/>
                </a:ln>
                <a:solidFill>
                  <a:srgbClr val="404040"/>
                </a:solidFill>
                <a:effectLst/>
                <a:uLnTx/>
                <a:uFillTx/>
                <a:latin typeface="FreeSerif"/>
                <a:ea typeface="+mn-ea"/>
                <a:cs typeface="FreeSerif"/>
              </a:rPr>
              <a:t>𝑇</a:t>
            </a:r>
            <a:r>
              <a:rPr kumimoji="0" sz="2250" b="0" i="0" u="none" strike="noStrike" kern="1200" cap="none" spc="-277" normalizeH="0" baseline="-16666" noProof="0" dirty="0">
                <a:ln>
                  <a:noFill/>
                </a:ln>
                <a:solidFill>
                  <a:srgbClr val="404040"/>
                </a:solidFill>
                <a:effectLst/>
                <a:uLnTx/>
                <a:uFillTx/>
                <a:latin typeface="FreeSerif"/>
                <a:ea typeface="+mn-ea"/>
                <a:cs typeface="FreeSerif"/>
              </a:rPr>
              <a:t>𝑒</a:t>
            </a:r>
            <a:r>
              <a:rPr kumimoji="0" sz="2250" b="0" i="0" u="none" strike="noStrike" kern="1200" cap="none" spc="-367" normalizeH="0" baseline="-16666" noProof="0" dirty="0">
                <a:ln>
                  <a:noFill/>
                </a:ln>
                <a:solidFill>
                  <a:srgbClr val="404040"/>
                </a:solidFill>
                <a:effectLst/>
                <a:uLnTx/>
                <a:uFillTx/>
                <a:latin typeface="FreeSerif"/>
                <a:ea typeface="+mn-ea"/>
                <a:cs typeface="FreeSerif"/>
              </a:rPr>
              <a:t> </a:t>
            </a:r>
            <a:r>
              <a:rPr kumimoji="0" sz="2100" b="0" i="0" u="none" strike="noStrike" kern="1200" cap="none" spc="50" normalizeH="0" baseline="0" noProof="0" dirty="0">
                <a:ln>
                  <a:noFill/>
                </a:ln>
                <a:solidFill>
                  <a:srgbClr val="404040"/>
                </a:solidFill>
                <a:effectLst/>
                <a:uLnTx/>
                <a:uFillTx/>
                <a:latin typeface="FreeSerif"/>
                <a:ea typeface="+mn-ea"/>
                <a:cs typeface="FreeSerif"/>
              </a:rPr>
              <a:t>𝑠)(1</a:t>
            </a:r>
            <a:r>
              <a:rPr kumimoji="0" sz="2100" b="0" i="0" u="none" strike="noStrike" kern="1200" cap="none" spc="-85"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65" normalizeH="0" baseline="0" noProof="0" dirty="0">
                <a:ln>
                  <a:noFill/>
                </a:ln>
                <a:solidFill>
                  <a:srgbClr val="404040"/>
                </a:solidFill>
                <a:effectLst/>
                <a:uLnTx/>
                <a:uFillTx/>
                <a:latin typeface="FreeSerif"/>
                <a:ea typeface="+mn-ea"/>
                <a:cs typeface="FreeSerif"/>
              </a:rPr>
              <a:t> </a:t>
            </a:r>
            <a:r>
              <a:rPr kumimoji="0" sz="2100" b="0" i="0" u="none" strike="noStrike" kern="1200" cap="none" spc="-45" normalizeH="0" baseline="0" noProof="0" dirty="0">
                <a:ln>
                  <a:noFill/>
                </a:ln>
                <a:solidFill>
                  <a:prstClr val="black"/>
                </a:solidFill>
                <a:effectLst/>
                <a:uLnTx/>
                <a:uFillTx/>
                <a:latin typeface="FreeSerif"/>
                <a:ea typeface="+mn-ea"/>
                <a:cs typeface="FreeSerif"/>
              </a:rPr>
              <a:t>𝑇</a:t>
            </a:r>
            <a:r>
              <a:rPr kumimoji="0" sz="2250" b="0" i="0" u="none" strike="noStrike" kern="1200" cap="none" spc="-67" normalizeH="0" baseline="-16666" noProof="0" dirty="0">
                <a:ln>
                  <a:noFill/>
                </a:ln>
                <a:solidFill>
                  <a:prstClr val="black"/>
                </a:solidFill>
                <a:effectLst/>
                <a:uLnTx/>
                <a:uFillTx/>
                <a:latin typeface="FreeSerif"/>
                <a:ea typeface="+mn-ea"/>
                <a:cs typeface="FreeSerif"/>
              </a:rPr>
              <a:t>𝑎</a:t>
            </a:r>
            <a:r>
              <a:rPr kumimoji="0" sz="2100" b="0" i="0" u="none" strike="noStrike" kern="1200" cap="none" spc="-45" normalizeH="0" baseline="0" noProof="0" dirty="0">
                <a:ln>
                  <a:noFill/>
                </a:ln>
                <a:solidFill>
                  <a:prstClr val="black"/>
                </a:solidFill>
                <a:effectLst/>
                <a:uLnTx/>
                <a:uFillTx/>
                <a:latin typeface="FreeSerif"/>
                <a:ea typeface="+mn-ea"/>
                <a:cs typeface="FreeSerif"/>
              </a:rPr>
              <a:t>𝑠</a:t>
            </a:r>
            <a:r>
              <a:rPr kumimoji="0" sz="2100" b="0" i="0" u="none" strike="noStrike" kern="1200" cap="none" spc="-45"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3" name="object 13"/>
          <p:cNvSpPr txBox="1"/>
          <p:nvPr/>
        </p:nvSpPr>
        <p:spPr>
          <a:xfrm>
            <a:off x="542544" y="3247771"/>
            <a:ext cx="541401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0" normalizeH="0" baseline="0" noProof="0" dirty="0">
                <a:ln>
                  <a:noFill/>
                </a:ln>
                <a:solidFill>
                  <a:srgbClr val="404040"/>
                </a:solidFill>
                <a:effectLst/>
                <a:uLnTx/>
                <a:uFillTx/>
                <a:latin typeface="Courier New"/>
                <a:ea typeface="+mn-ea"/>
                <a:cs typeface="Courier New"/>
              </a:rPr>
              <a:t>o</a:t>
            </a:r>
            <a:r>
              <a:rPr kumimoji="0" sz="2100" b="0" i="0" u="none" strike="noStrike" kern="1200" cap="none" spc="-865" normalizeH="0" baseline="0" noProof="0" dirty="0">
                <a:ln>
                  <a:noFill/>
                </a:ln>
                <a:solidFill>
                  <a:srgbClr val="404040"/>
                </a:solidFill>
                <a:effectLst/>
                <a:uLnTx/>
                <a:uFillTx/>
                <a:latin typeface="Courier New"/>
                <a:ea typeface="+mn-ea"/>
                <a:cs typeface="Courier New"/>
              </a:rPr>
              <a:t>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Chọn </a:t>
            </a:r>
            <a:r>
              <a:rPr kumimoji="0" sz="2100" b="0" i="0" u="none" strike="noStrike" kern="1200" cap="none" spc="-305" normalizeH="0" baseline="0" noProof="0" dirty="0">
                <a:ln>
                  <a:noFill/>
                </a:ln>
                <a:solidFill>
                  <a:srgbClr val="404040"/>
                </a:solidFill>
                <a:effectLst/>
                <a:uLnTx/>
                <a:uFillTx/>
                <a:latin typeface="FreeSerif"/>
                <a:ea typeface="+mn-ea"/>
                <a:cs typeface="FreeSerif"/>
              </a:rPr>
              <a:t>𝑇</a:t>
            </a:r>
            <a:r>
              <a:rPr kumimoji="0" sz="2250" b="0" i="0" u="none" strike="noStrike" kern="1200" cap="none" spc="-457" normalizeH="0" baseline="-16666" noProof="0" dirty="0">
                <a:ln>
                  <a:noFill/>
                </a:ln>
                <a:solidFill>
                  <a:srgbClr val="404040"/>
                </a:solidFill>
                <a:effectLst/>
                <a:uLnTx/>
                <a:uFillTx/>
                <a:latin typeface="FreeSerif"/>
                <a:ea typeface="+mn-ea"/>
                <a:cs typeface="FreeSerif"/>
              </a:rPr>
              <a:t>𝑖 </a:t>
            </a:r>
            <a:r>
              <a:rPr kumimoji="0" sz="2100" b="0" i="0" u="none" strike="noStrike" kern="1200" cap="none" spc="380" normalizeH="0" baseline="0" noProof="0" dirty="0">
                <a:ln>
                  <a:noFill/>
                </a:ln>
                <a:solidFill>
                  <a:srgbClr val="404040"/>
                </a:solidFill>
                <a:effectLst/>
                <a:uLnTx/>
                <a:uFillTx/>
                <a:latin typeface="FreeSerif"/>
                <a:ea typeface="+mn-ea"/>
                <a:cs typeface="FreeSerif"/>
              </a:rPr>
              <a:t>= </a:t>
            </a:r>
            <a:r>
              <a:rPr kumimoji="0" sz="2100" b="0" i="0" u="none" strike="noStrike" kern="1200" cap="none" spc="-125" normalizeH="0" baseline="0" noProof="0" dirty="0">
                <a:ln>
                  <a:noFill/>
                </a:ln>
                <a:solidFill>
                  <a:srgbClr val="404040"/>
                </a:solidFill>
                <a:effectLst/>
                <a:uLnTx/>
                <a:uFillTx/>
                <a:latin typeface="FreeSerif"/>
                <a:ea typeface="+mn-ea"/>
                <a:cs typeface="FreeSerif"/>
              </a:rPr>
              <a:t>𝑇</a:t>
            </a:r>
            <a:r>
              <a:rPr kumimoji="0" sz="2250" b="0" i="0" u="none" strike="noStrike" kern="1200" cap="none" spc="-187" normalizeH="0" baseline="-16666" noProof="0" dirty="0">
                <a:ln>
                  <a:noFill/>
                </a:ln>
                <a:solidFill>
                  <a:srgbClr val="404040"/>
                </a:solidFill>
                <a:effectLst/>
                <a:uLnTx/>
                <a:uFillTx/>
                <a:latin typeface="FreeSerif"/>
                <a:ea typeface="+mn-ea"/>
                <a:cs typeface="FreeSerif"/>
              </a:rPr>
              <a:t>𝑎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để triệt tiêu hằng số thời gian </a:t>
            </a:r>
            <a:r>
              <a:rPr kumimoji="0" sz="2100" b="1" i="0" u="none" strike="noStrike" kern="1200" cap="none" spc="0" normalizeH="0" baseline="0" noProof="0" dirty="0">
                <a:ln>
                  <a:noFill/>
                </a:ln>
                <a:solidFill>
                  <a:srgbClr val="404040"/>
                </a:solidFill>
                <a:effectLst/>
                <a:uLnTx/>
                <a:uFillTx/>
                <a:latin typeface="Times New Roman"/>
                <a:ea typeface="+mn-ea"/>
                <a:cs typeface="Times New Roman"/>
              </a:rPr>
              <a:t>lớn</a:t>
            </a:r>
            <a:endParaRPr kumimoji="0" sz="21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4" name="object 14"/>
          <p:cNvSpPr txBox="1"/>
          <p:nvPr/>
        </p:nvSpPr>
        <p:spPr>
          <a:xfrm>
            <a:off x="542544" y="3753992"/>
            <a:ext cx="88519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44" normalizeH="0" baseline="11904" noProof="0" dirty="0">
                <a:ln>
                  <a:noFill/>
                </a:ln>
                <a:solidFill>
                  <a:srgbClr val="404040"/>
                </a:solidFill>
                <a:effectLst/>
                <a:uLnTx/>
                <a:uFillTx/>
                <a:latin typeface="FreeSerif"/>
                <a:ea typeface="+mn-ea"/>
                <a:cs typeface="FreeSerif"/>
              </a:rPr>
              <a:t>𝑊</a:t>
            </a:r>
            <a:r>
              <a:rPr kumimoji="0" sz="1500" b="0" i="0" u="none" strike="noStrike" kern="1200" cap="none" spc="30" normalizeH="0" baseline="0" noProof="0" dirty="0">
                <a:ln>
                  <a:noFill/>
                </a:ln>
                <a:solidFill>
                  <a:srgbClr val="404040"/>
                </a:solidFill>
                <a:effectLst/>
                <a:uLnTx/>
                <a:uFillTx/>
                <a:latin typeface="FreeSerif"/>
                <a:ea typeface="+mn-ea"/>
                <a:cs typeface="FreeSerif"/>
              </a:rPr>
              <a:t>𝐶𝐿𝐼</a:t>
            </a:r>
            <a:r>
              <a:rPr kumimoji="0" sz="1500" b="0" i="0" u="none" strike="noStrike" kern="1200" cap="none" spc="265" normalizeH="0" baseline="0" noProof="0" dirty="0">
                <a:ln>
                  <a:noFill/>
                </a:ln>
                <a:solidFill>
                  <a:srgbClr val="404040"/>
                </a:solidFill>
                <a:effectLst/>
                <a:uLnTx/>
                <a:uFillTx/>
                <a:latin typeface="FreeSerif"/>
                <a:ea typeface="+mn-ea"/>
                <a:cs typeface="FreeSerif"/>
              </a:rPr>
              <a:t> </a:t>
            </a:r>
            <a:r>
              <a:rPr kumimoji="0" sz="3150" b="0" i="0" u="none" strike="noStrike" kern="1200" cap="none" spc="569" normalizeH="0" baseline="11904" noProof="0" dirty="0">
                <a:ln>
                  <a:noFill/>
                </a:ln>
                <a:solidFill>
                  <a:srgbClr val="404040"/>
                </a:solidFill>
                <a:effectLst/>
                <a:uLnTx/>
                <a:uFillTx/>
                <a:latin typeface="FreeSerif"/>
                <a:ea typeface="+mn-ea"/>
                <a:cs typeface="FreeSerif"/>
              </a:rPr>
              <a:t>=</a:t>
            </a:r>
            <a:endParaRPr kumimoji="0" sz="3150" b="0" i="0" u="none" strike="noStrike" kern="1200" cap="none" spc="0" normalizeH="0" baseline="11904" noProof="0">
              <a:ln>
                <a:noFill/>
              </a:ln>
              <a:solidFill>
                <a:prstClr val="black"/>
              </a:solidFill>
              <a:effectLst/>
              <a:uLnTx/>
              <a:uFillTx/>
              <a:latin typeface="FreeSerif"/>
              <a:ea typeface="+mn-ea"/>
              <a:cs typeface="FreeSerif"/>
            </a:endParaRPr>
          </a:p>
        </p:txBody>
      </p:sp>
      <p:sp>
        <p:nvSpPr>
          <p:cNvPr id="15" name="object 15"/>
          <p:cNvSpPr/>
          <p:nvPr/>
        </p:nvSpPr>
        <p:spPr>
          <a:xfrm>
            <a:off x="1464310" y="3893820"/>
            <a:ext cx="2266315" cy="17145"/>
          </a:xfrm>
          <a:custGeom>
            <a:avLst/>
            <a:gdLst/>
            <a:ahLst/>
            <a:cxnLst/>
            <a:rect l="l" t="t" r="r" b="b"/>
            <a:pathLst>
              <a:path w="2266315" h="17145">
                <a:moveTo>
                  <a:pt x="2266188" y="0"/>
                </a:moveTo>
                <a:lnTo>
                  <a:pt x="0" y="0"/>
                </a:lnTo>
                <a:lnTo>
                  <a:pt x="0" y="16763"/>
                </a:lnTo>
                <a:lnTo>
                  <a:pt x="2266188" y="16763"/>
                </a:lnTo>
                <a:lnTo>
                  <a:pt x="2266188"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txBox="1"/>
          <p:nvPr/>
        </p:nvSpPr>
        <p:spPr>
          <a:xfrm>
            <a:off x="2511298" y="3497402"/>
            <a:ext cx="173355" cy="34607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7" name="object 17"/>
          <p:cNvSpPr txBox="1"/>
          <p:nvPr/>
        </p:nvSpPr>
        <p:spPr>
          <a:xfrm>
            <a:off x="1451863" y="4000880"/>
            <a:ext cx="432434"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r>
              <a:rPr kumimoji="0" sz="2100" b="0" i="0" u="none" strike="noStrike" kern="1200" cap="none" spc="-140"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8" name="object 18"/>
          <p:cNvSpPr/>
          <p:nvPr/>
        </p:nvSpPr>
        <p:spPr>
          <a:xfrm>
            <a:off x="1930654" y="4195571"/>
            <a:ext cx="563880" cy="17145"/>
          </a:xfrm>
          <a:custGeom>
            <a:avLst/>
            <a:gdLst/>
            <a:ahLst/>
            <a:cxnLst/>
            <a:rect l="l" t="t" r="r" b="b"/>
            <a:pathLst>
              <a:path w="563880" h="17145">
                <a:moveTo>
                  <a:pt x="563880" y="0"/>
                </a:moveTo>
                <a:lnTo>
                  <a:pt x="0" y="0"/>
                </a:lnTo>
                <a:lnTo>
                  <a:pt x="0" y="16763"/>
                </a:lnTo>
                <a:lnTo>
                  <a:pt x="563880" y="16763"/>
                </a:lnTo>
                <a:lnTo>
                  <a:pt x="563880"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txBox="1"/>
          <p:nvPr/>
        </p:nvSpPr>
        <p:spPr>
          <a:xfrm>
            <a:off x="1892807" y="3843908"/>
            <a:ext cx="62484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5" normalizeH="0" baseline="0" noProof="0" dirty="0">
                <a:ln>
                  <a:noFill/>
                </a:ln>
                <a:solidFill>
                  <a:prstClr val="black"/>
                </a:solidFill>
                <a:effectLst/>
                <a:uLnTx/>
                <a:uFillTx/>
                <a:latin typeface="FreeSerif"/>
                <a:ea typeface="+mn-ea"/>
                <a:cs typeface="FreeSerif"/>
              </a:rPr>
              <a:t>𝑇</a:t>
            </a:r>
            <a:r>
              <a:rPr kumimoji="0" sz="2250" b="0" i="0" u="none" strike="noStrike" kern="1200" cap="none" spc="-7" normalizeH="0" baseline="-16666" noProof="0" dirty="0">
                <a:ln>
                  <a:noFill/>
                </a:ln>
                <a:solidFill>
                  <a:prstClr val="black"/>
                </a:solidFill>
                <a:effectLst/>
                <a:uLnTx/>
                <a:uFillTx/>
                <a:latin typeface="FreeSerif"/>
                <a:ea typeface="+mn-ea"/>
                <a:cs typeface="FreeSerif"/>
              </a:rPr>
              <a:t>𝑎</a:t>
            </a:r>
            <a:r>
              <a:rPr kumimoji="0" sz="2100" b="0" i="0" u="none" strike="noStrike" kern="1200" cap="none" spc="-5" normalizeH="0" baseline="0" noProof="0" dirty="0">
                <a:ln>
                  <a:noFill/>
                </a:ln>
                <a:solidFill>
                  <a:prstClr val="black"/>
                </a:solidFill>
                <a:effectLst/>
                <a:uLnTx/>
                <a:uFillTx/>
                <a:latin typeface="FreeSerif"/>
                <a:ea typeface="+mn-ea"/>
                <a:cs typeface="FreeSerif"/>
              </a:rPr>
              <a:t>𝑅</a:t>
            </a:r>
            <a:r>
              <a:rPr kumimoji="0" sz="2250" b="0" i="0" u="none" strike="noStrike" kern="1200" cap="none" spc="-7" normalizeH="0" baseline="-16666" noProof="0" dirty="0">
                <a:ln>
                  <a:noFill/>
                </a:ln>
                <a:solidFill>
                  <a:prstClr val="black"/>
                </a:solidFill>
                <a:effectLst/>
                <a:uLnTx/>
                <a:uFillTx/>
                <a:latin typeface="FreeSerif"/>
                <a:ea typeface="+mn-ea"/>
                <a:cs typeface="FreeSerif"/>
              </a:rPr>
              <a:t>𝑎</a:t>
            </a:r>
            <a:endParaRPr kumimoji="0" sz="2250" b="0" i="0" u="none" strike="noStrike" kern="1200" cap="none" spc="0" normalizeH="0" baseline="-16666" noProof="0" dirty="0">
              <a:ln>
                <a:noFill/>
              </a:ln>
              <a:solidFill>
                <a:prstClr val="black"/>
              </a:solidFill>
              <a:effectLst/>
              <a:uLnTx/>
              <a:uFillTx/>
              <a:latin typeface="FreeSerif"/>
              <a:ea typeface="+mn-ea"/>
              <a:cs typeface="FreeSerif"/>
            </a:endParaRPr>
          </a:p>
        </p:txBody>
      </p:sp>
      <p:sp>
        <p:nvSpPr>
          <p:cNvPr id="20" name="object 20"/>
          <p:cNvSpPr txBox="1"/>
          <p:nvPr/>
        </p:nvSpPr>
        <p:spPr>
          <a:xfrm>
            <a:off x="2049272" y="4134992"/>
            <a:ext cx="21209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340" normalizeH="0" baseline="0" noProof="0" dirty="0">
                <a:ln>
                  <a:noFill/>
                </a:ln>
                <a:solidFill>
                  <a:srgbClr val="404040"/>
                </a:solidFill>
                <a:effectLst/>
                <a:uLnTx/>
                <a:uFillTx/>
                <a:latin typeface="FreeSerif"/>
                <a:ea typeface="+mn-ea"/>
                <a:cs typeface="FreeSerif"/>
              </a:rPr>
              <a:t>𝐾</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21" name="object 21"/>
          <p:cNvSpPr txBox="1"/>
          <p:nvPr/>
        </p:nvSpPr>
        <p:spPr>
          <a:xfrm>
            <a:off x="2213864" y="4261485"/>
            <a:ext cx="148590"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10" normalizeH="0" baseline="0" noProof="0" dirty="0">
                <a:ln>
                  <a:noFill/>
                </a:ln>
                <a:solidFill>
                  <a:srgbClr val="404040"/>
                </a:solidFill>
                <a:effectLst/>
                <a:uLnTx/>
                <a:uFillTx/>
                <a:latin typeface="FreeSerif"/>
                <a:ea typeface="+mn-ea"/>
                <a:cs typeface="FreeSerif"/>
              </a:rPr>
              <a:t>𝑝</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22" name="object 22"/>
          <p:cNvSpPr txBox="1"/>
          <p:nvPr/>
        </p:nvSpPr>
        <p:spPr>
          <a:xfrm>
            <a:off x="2501138" y="4000880"/>
            <a:ext cx="1269365"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5" normalizeH="0" baseline="0" noProof="0" dirty="0">
                <a:ln>
                  <a:noFill/>
                </a:ln>
                <a:solidFill>
                  <a:srgbClr val="404040"/>
                </a:solidFill>
                <a:effectLst/>
                <a:uLnTx/>
                <a:uFillTx/>
                <a:latin typeface="FreeSerif"/>
                <a:ea typeface="+mn-ea"/>
                <a:cs typeface="FreeSerif"/>
              </a:rPr>
              <a:t>𝑠(1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254" normalizeH="0" baseline="0" noProof="0" dirty="0">
                <a:ln>
                  <a:noFill/>
                </a:ln>
                <a:solidFill>
                  <a:srgbClr val="404040"/>
                </a:solidFill>
                <a:effectLst/>
                <a:uLnTx/>
                <a:uFillTx/>
                <a:latin typeface="FreeSerif"/>
                <a:ea typeface="+mn-ea"/>
                <a:cs typeface="FreeSerif"/>
              </a:rPr>
              <a:t> </a:t>
            </a:r>
            <a:r>
              <a:rPr kumimoji="0" sz="2100" b="0" i="0" u="none" strike="noStrike" kern="1200" cap="none" spc="-185" normalizeH="0" baseline="0" noProof="0" dirty="0">
                <a:ln>
                  <a:noFill/>
                </a:ln>
                <a:solidFill>
                  <a:srgbClr val="404040"/>
                </a:solidFill>
                <a:effectLst/>
                <a:uLnTx/>
                <a:uFillTx/>
                <a:latin typeface="FreeSerif"/>
                <a:ea typeface="+mn-ea"/>
                <a:cs typeface="FreeSerif"/>
              </a:rPr>
              <a:t>𝑇</a:t>
            </a:r>
            <a:r>
              <a:rPr kumimoji="0" sz="2250" b="0" i="0" u="none" strike="noStrike" kern="1200" cap="none" spc="-277" normalizeH="0" baseline="-16666" noProof="0" dirty="0">
                <a:ln>
                  <a:noFill/>
                </a:ln>
                <a:solidFill>
                  <a:srgbClr val="404040"/>
                </a:solidFill>
                <a:effectLst/>
                <a:uLnTx/>
                <a:uFillTx/>
                <a:latin typeface="FreeSerif"/>
                <a:ea typeface="+mn-ea"/>
                <a:cs typeface="FreeSerif"/>
              </a:rPr>
              <a:t>𝑒 </a:t>
            </a:r>
            <a:r>
              <a:rPr kumimoji="0" sz="2100" b="0" i="0" u="none" strike="noStrike" kern="1200" cap="none" spc="-35"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23" name="object 23"/>
          <p:cNvSpPr txBox="1"/>
          <p:nvPr/>
        </p:nvSpPr>
        <p:spPr>
          <a:xfrm>
            <a:off x="4860671" y="3399866"/>
            <a:ext cx="389255" cy="346075"/>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337" normalizeH="0" baseline="-19841" noProof="0" dirty="0">
                <a:ln>
                  <a:noFill/>
                </a:ln>
                <a:solidFill>
                  <a:srgbClr val="404040"/>
                </a:solidFill>
                <a:effectLst/>
                <a:uLnTx/>
                <a:uFillTx/>
                <a:latin typeface="FreeSerif"/>
                <a:ea typeface="+mn-ea"/>
                <a:cs typeface="FreeSerif"/>
              </a:rPr>
              <a:t>𝜔</a:t>
            </a:r>
            <a:r>
              <a:rPr kumimoji="0" sz="1500" b="0" i="0" u="none" strike="noStrike" kern="1200" cap="none" spc="225" normalizeH="0" baseline="0" noProof="0" dirty="0">
                <a:ln>
                  <a:noFill/>
                </a:ln>
                <a:solidFill>
                  <a:srgbClr val="404040"/>
                </a:solidFill>
                <a:effectLst/>
                <a:uLnTx/>
                <a:uFillTx/>
                <a:latin typeface="FreeSerif"/>
                <a:ea typeface="+mn-ea"/>
                <a:cs typeface="FreeSerif"/>
              </a:rPr>
              <a:t>2</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24" name="object 24"/>
          <p:cNvSpPr txBox="1"/>
          <p:nvPr/>
        </p:nvSpPr>
        <p:spPr>
          <a:xfrm>
            <a:off x="5887339" y="4016121"/>
            <a:ext cx="152400"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60" normalizeH="0" baseline="0" noProof="0" dirty="0">
                <a:ln>
                  <a:noFill/>
                </a:ln>
                <a:solidFill>
                  <a:srgbClr val="404040"/>
                </a:solidFill>
                <a:effectLst/>
                <a:uLnTx/>
                <a:uFillTx/>
                <a:latin typeface="FreeSerif"/>
                <a:ea typeface="+mn-ea"/>
                <a:cs typeface="FreeSerif"/>
              </a:rPr>
              <a:t>𝑛</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25" name="object 25"/>
          <p:cNvSpPr txBox="1"/>
          <p:nvPr/>
        </p:nvSpPr>
        <p:spPr>
          <a:xfrm>
            <a:off x="4041902" y="3888104"/>
            <a:ext cx="2026285"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25" normalizeH="0" baseline="0" noProof="0" dirty="0">
                <a:ln>
                  <a:noFill/>
                </a:ln>
                <a:solidFill>
                  <a:srgbClr val="404040"/>
                </a:solidFill>
                <a:effectLst/>
                <a:uLnTx/>
                <a:uFillTx/>
                <a:latin typeface="FreeSerif"/>
                <a:ea typeface="+mn-ea"/>
                <a:cs typeface="FreeSerif"/>
              </a:rPr>
              <a:t>𝑠</a:t>
            </a:r>
            <a:r>
              <a:rPr kumimoji="0" sz="2250" b="0" i="0" u="none" strike="noStrike" kern="1200" cap="none" spc="-37" normalizeH="0" baseline="24074" noProof="0" dirty="0">
                <a:ln>
                  <a:noFill/>
                </a:ln>
                <a:solidFill>
                  <a:srgbClr val="404040"/>
                </a:solidFill>
                <a:effectLst/>
                <a:uLnTx/>
                <a:uFillTx/>
                <a:latin typeface="FreeSerif"/>
                <a:ea typeface="+mn-ea"/>
                <a:cs typeface="FreeSerif"/>
              </a:rPr>
              <a:t>2 </a:t>
            </a:r>
            <a:r>
              <a:rPr kumimoji="0" sz="2100" b="0" i="0" u="none" strike="noStrike" kern="1200" cap="none" spc="380" normalizeH="0" baseline="0" noProof="0" dirty="0">
                <a:ln>
                  <a:noFill/>
                </a:ln>
                <a:solidFill>
                  <a:srgbClr val="404040"/>
                </a:solidFill>
                <a:effectLst/>
                <a:uLnTx/>
                <a:uFillTx/>
                <a:latin typeface="FreeSerif"/>
                <a:ea typeface="+mn-ea"/>
                <a:cs typeface="FreeSerif"/>
              </a:rPr>
              <a:t>+ </a:t>
            </a:r>
            <a:r>
              <a:rPr kumimoji="0" sz="2100" b="0" i="0" u="none" strike="noStrike" kern="1200" cap="none" spc="5" normalizeH="0" baseline="0" noProof="0" dirty="0">
                <a:ln>
                  <a:noFill/>
                </a:ln>
                <a:solidFill>
                  <a:srgbClr val="404040"/>
                </a:solidFill>
                <a:effectLst/>
                <a:uLnTx/>
                <a:uFillTx/>
                <a:latin typeface="FreeSerif"/>
                <a:ea typeface="+mn-ea"/>
                <a:cs typeface="FreeSerif"/>
              </a:rPr>
              <a:t>2𝜁𝜔</a:t>
            </a:r>
            <a:r>
              <a:rPr kumimoji="0" sz="2250" b="0" i="0" u="none" strike="noStrike" kern="1200" cap="none" spc="7" normalizeH="0" baseline="-16666" noProof="0" dirty="0">
                <a:ln>
                  <a:noFill/>
                </a:ln>
                <a:solidFill>
                  <a:srgbClr val="404040"/>
                </a:solidFill>
                <a:effectLst/>
                <a:uLnTx/>
                <a:uFillTx/>
                <a:latin typeface="FreeSerif"/>
                <a:ea typeface="+mn-ea"/>
                <a:cs typeface="FreeSerif"/>
              </a:rPr>
              <a:t>𝑛</a:t>
            </a:r>
            <a:r>
              <a:rPr kumimoji="0" sz="2100" b="0" i="0" u="none" strike="noStrike" kern="1200" cap="none" spc="5" normalizeH="0" baseline="0" noProof="0" dirty="0">
                <a:ln>
                  <a:noFill/>
                </a:ln>
                <a:solidFill>
                  <a:srgbClr val="404040"/>
                </a:solidFill>
                <a:effectLst/>
                <a:uLnTx/>
                <a:uFillTx/>
                <a:latin typeface="FreeSerif"/>
                <a:ea typeface="+mn-ea"/>
                <a:cs typeface="FreeSerif"/>
              </a:rPr>
              <a:t>𝑠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365" normalizeH="0" baseline="0" noProof="0" dirty="0">
                <a:ln>
                  <a:noFill/>
                </a:ln>
                <a:solidFill>
                  <a:srgbClr val="404040"/>
                </a:solidFill>
                <a:effectLst/>
                <a:uLnTx/>
                <a:uFillTx/>
                <a:latin typeface="FreeSerif"/>
                <a:ea typeface="+mn-ea"/>
                <a:cs typeface="FreeSerif"/>
              </a:rPr>
              <a:t> </a:t>
            </a:r>
            <a:r>
              <a:rPr kumimoji="0" sz="2100" b="0" i="0" u="none" strike="noStrike" kern="1200" cap="none" spc="220" normalizeH="0" baseline="0" noProof="0" dirty="0">
                <a:ln>
                  <a:noFill/>
                </a:ln>
                <a:solidFill>
                  <a:srgbClr val="404040"/>
                </a:solidFill>
                <a:effectLst/>
                <a:uLnTx/>
                <a:uFillTx/>
                <a:latin typeface="FreeSerif"/>
                <a:ea typeface="+mn-ea"/>
                <a:cs typeface="FreeSerif"/>
              </a:rPr>
              <a:t>𝜔</a:t>
            </a:r>
            <a:r>
              <a:rPr kumimoji="0" sz="2250" b="0" i="0" u="none" strike="noStrike" kern="1200" cap="none" spc="330" normalizeH="0" baseline="29629" noProof="0" dirty="0">
                <a:ln>
                  <a:noFill/>
                </a:ln>
                <a:solidFill>
                  <a:srgbClr val="404040"/>
                </a:solidFill>
                <a:effectLst/>
                <a:uLnTx/>
                <a:uFillTx/>
                <a:latin typeface="FreeSerif"/>
                <a:ea typeface="+mn-ea"/>
                <a:cs typeface="FreeSerif"/>
              </a:rPr>
              <a:t>2</a:t>
            </a:r>
            <a:endParaRPr kumimoji="0" sz="2250" b="0" i="0" u="none" strike="noStrike" kern="1200" cap="none" spc="0" normalizeH="0" baseline="29629" noProof="0">
              <a:ln>
                <a:noFill/>
              </a:ln>
              <a:solidFill>
                <a:prstClr val="black"/>
              </a:solidFill>
              <a:effectLst/>
              <a:uLnTx/>
              <a:uFillTx/>
              <a:latin typeface="FreeSerif"/>
              <a:ea typeface="+mn-ea"/>
              <a:cs typeface="FreeSerif"/>
            </a:endParaRPr>
          </a:p>
        </p:txBody>
      </p:sp>
      <p:sp>
        <p:nvSpPr>
          <p:cNvPr id="26" name="object 26"/>
          <p:cNvSpPr txBox="1"/>
          <p:nvPr/>
        </p:nvSpPr>
        <p:spPr>
          <a:xfrm>
            <a:off x="3767582" y="3552570"/>
            <a:ext cx="2585085"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tab pos="1313815" algn="l"/>
                <a:tab pos="2272665" algn="l"/>
              </a:tabLst>
              <a:defRPr/>
            </a:pPr>
            <a:r>
              <a:rPr kumimoji="0" sz="3150" b="0" i="0" u="none" strike="noStrike" kern="1200" cap="none" spc="569" normalizeH="0" baseline="-30423" noProof="0" dirty="0">
                <a:ln>
                  <a:noFill/>
                </a:ln>
                <a:solidFill>
                  <a:srgbClr val="404040"/>
                </a:solidFill>
                <a:effectLst/>
                <a:uLnTx/>
                <a:uFillTx/>
                <a:latin typeface="FreeSerif"/>
                <a:ea typeface="+mn-ea"/>
                <a:cs typeface="FreeSerif"/>
              </a:rPr>
              <a:t>=</a:t>
            </a:r>
            <a:r>
              <a:rPr kumimoji="0" sz="2100" b="0" i="0" u="heavy" strike="noStrike" kern="1200" cap="none" spc="380" normalizeH="0" baseline="0" noProof="0" dirty="0">
                <a:ln>
                  <a:noFill/>
                </a:ln>
                <a:solidFill>
                  <a:srgbClr val="404040"/>
                </a:solidFill>
                <a:effectLst/>
                <a:uLnTx/>
                <a:uFill>
                  <a:solidFill>
                    <a:srgbClr val="404040"/>
                  </a:solidFill>
                </a:uFill>
                <a:latin typeface="FreeSerif"/>
                <a:ea typeface="+mn-ea"/>
                <a:cs typeface="FreeSerif"/>
              </a:rPr>
              <a:t> 	</a:t>
            </a:r>
            <a:r>
              <a:rPr kumimoji="0" sz="1500" b="0" i="0" u="heavy" strike="noStrike" kern="1200" cap="none" spc="95" normalizeH="0" baseline="0" noProof="0" dirty="0">
                <a:ln>
                  <a:noFill/>
                </a:ln>
                <a:solidFill>
                  <a:srgbClr val="404040"/>
                </a:solidFill>
                <a:effectLst/>
                <a:uLnTx/>
                <a:uFill>
                  <a:solidFill>
                    <a:srgbClr val="404040"/>
                  </a:solidFill>
                </a:uFill>
                <a:latin typeface="FreeSerif"/>
                <a:ea typeface="+mn-ea"/>
                <a:cs typeface="FreeSerif"/>
              </a:rPr>
              <a:t>𝑛	</a:t>
            </a:r>
            <a:r>
              <a:rPr kumimoji="0" sz="3150" b="0" i="0" u="none" strike="noStrike" kern="1200" cap="none" spc="569" normalizeH="0" baseline="-30423" noProof="0" dirty="0">
                <a:ln>
                  <a:noFill/>
                </a:ln>
                <a:solidFill>
                  <a:srgbClr val="404040"/>
                </a:solidFill>
                <a:effectLst/>
                <a:uLnTx/>
                <a:uFillTx/>
                <a:latin typeface="FreeSerif"/>
                <a:ea typeface="+mn-ea"/>
                <a:cs typeface="FreeSerif"/>
              </a:rPr>
              <a:t>=</a:t>
            </a:r>
            <a:endParaRPr kumimoji="0" sz="3150" b="0" i="0" u="none" strike="noStrike" kern="1200" cap="none" spc="0" normalizeH="0" baseline="-30423" noProof="0">
              <a:ln>
                <a:noFill/>
              </a:ln>
              <a:solidFill>
                <a:prstClr val="black"/>
              </a:solidFill>
              <a:effectLst/>
              <a:uLnTx/>
              <a:uFillTx/>
              <a:latin typeface="FreeSerif"/>
              <a:ea typeface="+mn-ea"/>
              <a:cs typeface="FreeSerif"/>
            </a:endParaRPr>
          </a:p>
        </p:txBody>
      </p:sp>
      <p:sp>
        <p:nvSpPr>
          <p:cNvPr id="27" name="object 27"/>
          <p:cNvSpPr/>
          <p:nvPr/>
        </p:nvSpPr>
        <p:spPr>
          <a:xfrm>
            <a:off x="6388353" y="3893820"/>
            <a:ext cx="2437130" cy="17145"/>
          </a:xfrm>
          <a:custGeom>
            <a:avLst/>
            <a:gdLst/>
            <a:ahLst/>
            <a:cxnLst/>
            <a:rect l="l" t="t" r="r" b="b"/>
            <a:pathLst>
              <a:path w="2437129" h="17145">
                <a:moveTo>
                  <a:pt x="2436876" y="0"/>
                </a:moveTo>
                <a:lnTo>
                  <a:pt x="0" y="0"/>
                </a:lnTo>
                <a:lnTo>
                  <a:pt x="0" y="16763"/>
                </a:lnTo>
                <a:lnTo>
                  <a:pt x="2436876" y="16763"/>
                </a:lnTo>
                <a:lnTo>
                  <a:pt x="2436876"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txBox="1"/>
          <p:nvPr/>
        </p:nvSpPr>
        <p:spPr>
          <a:xfrm>
            <a:off x="7521320" y="3497402"/>
            <a:ext cx="173355" cy="34607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29" name="object 29"/>
          <p:cNvSpPr txBox="1"/>
          <p:nvPr/>
        </p:nvSpPr>
        <p:spPr>
          <a:xfrm>
            <a:off x="7026020" y="4263009"/>
            <a:ext cx="152400"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60" normalizeH="0" baseline="0" noProof="0" dirty="0">
                <a:ln>
                  <a:noFill/>
                </a:ln>
                <a:solidFill>
                  <a:srgbClr val="404040"/>
                </a:solidFill>
                <a:effectLst/>
                <a:uLnTx/>
                <a:uFillTx/>
                <a:latin typeface="FreeSerif"/>
                <a:ea typeface="+mn-ea"/>
                <a:cs typeface="FreeSerif"/>
              </a:rPr>
              <a:t>𝑛</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30" name="object 30"/>
          <p:cNvSpPr txBox="1"/>
          <p:nvPr/>
        </p:nvSpPr>
        <p:spPr>
          <a:xfrm>
            <a:off x="6841997" y="3845432"/>
            <a:ext cx="1711325"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1088390" algn="l"/>
                <a:tab pos="1320165" algn="l"/>
                <a:tab pos="1697989" algn="l"/>
              </a:tabLst>
              <a:defRPr/>
            </a:pPr>
            <a:r>
              <a:rPr kumimoji="0" sz="2100" b="0" i="0" u="heavy" strike="noStrike" kern="1200" cap="none" spc="-360" normalizeH="0" baseline="0" noProof="0" dirty="0">
                <a:ln>
                  <a:noFill/>
                </a:ln>
                <a:solidFill>
                  <a:srgbClr val="404040"/>
                </a:solidFill>
                <a:effectLst/>
                <a:uLnTx/>
                <a:uFill>
                  <a:solidFill>
                    <a:srgbClr val="404040"/>
                  </a:solidFill>
                </a:uFill>
                <a:latin typeface="Times New Roman"/>
                <a:ea typeface="+mn-ea"/>
                <a:cs typeface="Times New Roman"/>
              </a:rPr>
              <a:t> </a:t>
            </a:r>
            <a:r>
              <a:rPr kumimoji="0" sz="2100" b="0" i="0" u="heavy" strike="noStrike" kern="1200" cap="none" spc="-80" normalizeH="0" baseline="0" noProof="0" dirty="0">
                <a:ln>
                  <a:noFill/>
                </a:ln>
                <a:solidFill>
                  <a:srgbClr val="404040"/>
                </a:solidFill>
                <a:effectLst/>
                <a:uLnTx/>
                <a:uFill>
                  <a:solidFill>
                    <a:srgbClr val="404040"/>
                  </a:solidFill>
                </a:uFill>
                <a:latin typeface="FreeSerif"/>
                <a:ea typeface="+mn-ea"/>
                <a:cs typeface="FreeSerif"/>
              </a:rPr>
              <a:t>2𝜁</a:t>
            </a:r>
            <a:r>
              <a:rPr kumimoji="0" sz="2100" b="0" i="0" u="none" strike="noStrike" kern="1200" cap="none" spc="-80" normalizeH="0" baseline="0" noProof="0" dirty="0">
                <a:ln>
                  <a:noFill/>
                </a:ln>
                <a:solidFill>
                  <a:srgbClr val="404040"/>
                </a:solidFill>
                <a:effectLst/>
                <a:uLnTx/>
                <a:uFillTx/>
                <a:latin typeface="FreeSerif"/>
                <a:ea typeface="+mn-ea"/>
                <a:cs typeface="FreeSerif"/>
              </a:rPr>
              <a:t>	</a:t>
            </a:r>
            <a:r>
              <a:rPr kumimoji="0" sz="2100" b="0" i="0" u="heavy" strike="noStrike" kern="1200" cap="none" spc="-80" normalizeH="0" baseline="0" noProof="0" dirty="0">
                <a:ln>
                  <a:noFill/>
                </a:ln>
                <a:solidFill>
                  <a:srgbClr val="404040"/>
                </a:solidFill>
                <a:effectLst/>
                <a:uLnTx/>
                <a:uFill>
                  <a:solidFill>
                    <a:srgbClr val="404040"/>
                  </a:solidFill>
                </a:uFill>
                <a:latin typeface="FreeSerif"/>
                <a:ea typeface="+mn-ea"/>
                <a:cs typeface="FreeSerif"/>
              </a:rPr>
              <a:t> 	</a:t>
            </a:r>
            <a:r>
              <a:rPr kumimoji="0" sz="2100" b="0" i="0" u="heavy" strike="noStrike" kern="1200" cap="none" spc="110" normalizeH="0" baseline="0" noProof="0" dirty="0">
                <a:ln>
                  <a:noFill/>
                </a:ln>
                <a:solidFill>
                  <a:srgbClr val="404040"/>
                </a:solidFill>
                <a:effectLst/>
                <a:uLnTx/>
                <a:uFill>
                  <a:solidFill>
                    <a:srgbClr val="404040"/>
                  </a:solidFill>
                </a:uFill>
                <a:latin typeface="FreeSerif"/>
                <a:ea typeface="+mn-ea"/>
                <a:cs typeface="FreeSerif"/>
              </a:rPr>
              <a:t>1	</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31" name="object 31"/>
          <p:cNvSpPr txBox="1"/>
          <p:nvPr/>
        </p:nvSpPr>
        <p:spPr>
          <a:xfrm>
            <a:off x="8387333" y="4263009"/>
            <a:ext cx="152400"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60" normalizeH="0" baseline="0" noProof="0" dirty="0">
                <a:ln>
                  <a:noFill/>
                </a:ln>
                <a:solidFill>
                  <a:srgbClr val="404040"/>
                </a:solidFill>
                <a:effectLst/>
                <a:uLnTx/>
                <a:uFillTx/>
                <a:latin typeface="FreeSerif"/>
                <a:ea typeface="+mn-ea"/>
                <a:cs typeface="FreeSerif"/>
              </a:rPr>
              <a:t>𝑛</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32" name="object 32"/>
          <p:cNvSpPr txBox="1"/>
          <p:nvPr/>
        </p:nvSpPr>
        <p:spPr>
          <a:xfrm>
            <a:off x="6351396" y="4002404"/>
            <a:ext cx="251333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tab pos="873125" algn="l"/>
                <a:tab pos="2233930" algn="l"/>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r>
              <a:rPr kumimoji="0" sz="2100" b="0" i="0" u="none" strike="noStrike" kern="1200" cap="none" spc="-60"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55" normalizeH="0" baseline="0" noProof="0" dirty="0">
                <a:ln>
                  <a:noFill/>
                </a:ln>
                <a:solidFill>
                  <a:srgbClr val="404040"/>
                </a:solidFill>
                <a:effectLst/>
                <a:uLnTx/>
                <a:uFillTx/>
                <a:latin typeface="FreeSerif"/>
                <a:ea typeface="+mn-ea"/>
                <a:cs typeface="FreeSerif"/>
              </a:rPr>
              <a:t> </a:t>
            </a:r>
            <a:r>
              <a:rPr kumimoji="0" sz="3150" b="0" i="0" u="none" strike="noStrike" kern="1200" cap="none" spc="390" normalizeH="0" baseline="-27777" noProof="0" dirty="0">
                <a:ln>
                  <a:noFill/>
                </a:ln>
                <a:solidFill>
                  <a:srgbClr val="404040"/>
                </a:solidFill>
                <a:effectLst/>
                <a:uLnTx/>
                <a:uFillTx/>
                <a:latin typeface="FreeSerif"/>
                <a:ea typeface="+mn-ea"/>
                <a:cs typeface="FreeSerif"/>
              </a:rPr>
              <a:t>𝜔	</a:t>
            </a:r>
            <a:r>
              <a:rPr kumimoji="0" sz="2100" b="0" i="0" u="none" strike="noStrike" kern="1200" cap="none" spc="15" normalizeH="0" baseline="0" noProof="0" dirty="0">
                <a:ln>
                  <a:noFill/>
                </a:ln>
                <a:solidFill>
                  <a:srgbClr val="404040"/>
                </a:solidFill>
                <a:effectLst/>
                <a:uLnTx/>
                <a:uFillTx/>
                <a:latin typeface="FreeSerif"/>
                <a:ea typeface="+mn-ea"/>
                <a:cs typeface="FreeSerif"/>
              </a:rPr>
              <a:t>𝑠(1</a:t>
            </a:r>
            <a:r>
              <a:rPr kumimoji="0" sz="2100" b="0" i="0" u="none" strike="noStrike" kern="1200" cap="none" spc="-55"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55" normalizeH="0" baseline="0" noProof="0" dirty="0">
                <a:ln>
                  <a:noFill/>
                </a:ln>
                <a:solidFill>
                  <a:srgbClr val="404040"/>
                </a:solidFill>
                <a:effectLst/>
                <a:uLnTx/>
                <a:uFillTx/>
                <a:latin typeface="FreeSerif"/>
                <a:ea typeface="+mn-ea"/>
                <a:cs typeface="FreeSerif"/>
              </a:rPr>
              <a:t> </a:t>
            </a:r>
            <a:r>
              <a:rPr kumimoji="0" sz="3150" b="0" i="0" u="none" strike="noStrike" kern="1200" cap="none" spc="97" normalizeH="0" baseline="-27777" noProof="0" dirty="0">
                <a:ln>
                  <a:noFill/>
                </a:ln>
                <a:solidFill>
                  <a:srgbClr val="404040"/>
                </a:solidFill>
                <a:effectLst/>
                <a:uLnTx/>
                <a:uFillTx/>
                <a:latin typeface="FreeSerif"/>
                <a:ea typeface="+mn-ea"/>
                <a:cs typeface="FreeSerif"/>
              </a:rPr>
              <a:t>2𝜁𝜔	</a:t>
            </a:r>
            <a:r>
              <a:rPr kumimoji="0" sz="2100" b="0" i="0" u="none" strike="noStrike" kern="1200" cap="none" spc="-35"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33" name="object 33"/>
          <p:cNvSpPr txBox="1"/>
          <p:nvPr/>
        </p:nvSpPr>
        <p:spPr>
          <a:xfrm>
            <a:off x="567944" y="4528184"/>
            <a:ext cx="6061456" cy="335989"/>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0" normalizeH="0" baseline="0" noProof="0" dirty="0">
                <a:ln>
                  <a:noFill/>
                </a:ln>
                <a:solidFill>
                  <a:srgbClr val="404040"/>
                </a:solidFill>
                <a:effectLst/>
                <a:uLnTx/>
                <a:uFillTx/>
                <a:latin typeface="Courier New"/>
                <a:ea typeface="+mn-ea"/>
                <a:cs typeface="Courier New"/>
              </a:rPr>
              <a:t>o</a:t>
            </a:r>
            <a:r>
              <a:rPr kumimoji="0" sz="2100" b="0" i="0" u="none" strike="noStrike" kern="1200" cap="none" spc="-730" normalizeH="0" baseline="0" noProof="0" dirty="0">
                <a:ln>
                  <a:noFill/>
                </a:ln>
                <a:solidFill>
                  <a:srgbClr val="404040"/>
                </a:solidFill>
                <a:effectLst/>
                <a:uLnTx/>
                <a:uFillTx/>
                <a:latin typeface="Courier New"/>
                <a:ea typeface="+mn-ea"/>
                <a:cs typeface="Courier New"/>
              </a:rPr>
              <a:t>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Cân bằng với phương trình bậc hai </a:t>
            </a: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chuẩn</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thu</a:t>
            </a:r>
            <a:r>
              <a:rPr kumimoji="0" lang="vi-VN" sz="2100" b="0" i="0" u="none" strike="noStrike" kern="1200" cap="none" spc="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được</a:t>
            </a:r>
            <a:r>
              <a:rPr kumimoji="0" lang="vi-VN" sz="2100" b="0" i="0" u="none" strike="noStrike" kern="1200" cap="none" spc="0" normalizeH="0" baseline="0" noProof="0" dirty="0">
                <a:ln>
                  <a:noFill/>
                </a:ln>
                <a:solidFill>
                  <a:srgbClr val="404040"/>
                </a:solidFill>
                <a:effectLst/>
                <a:uLnTx/>
                <a:uFillTx/>
                <a:latin typeface="Times New Roman"/>
                <a:ea typeface="+mn-ea"/>
                <a:cs typeface="Times New Roman"/>
              </a:rPr>
              <a:t> :</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34" name="object 34"/>
          <p:cNvSpPr/>
          <p:nvPr/>
        </p:nvSpPr>
        <p:spPr>
          <a:xfrm>
            <a:off x="2005329" y="5157215"/>
            <a:ext cx="323215" cy="17145"/>
          </a:xfrm>
          <a:custGeom>
            <a:avLst/>
            <a:gdLst/>
            <a:ahLst/>
            <a:cxnLst/>
            <a:rect l="l" t="t" r="r" b="b"/>
            <a:pathLst>
              <a:path w="323214" h="17145">
                <a:moveTo>
                  <a:pt x="323088" y="0"/>
                </a:moveTo>
                <a:lnTo>
                  <a:pt x="0" y="0"/>
                </a:lnTo>
                <a:lnTo>
                  <a:pt x="0" y="16763"/>
                </a:lnTo>
                <a:lnTo>
                  <a:pt x="323088" y="16763"/>
                </a:lnTo>
                <a:lnTo>
                  <a:pt x="323088"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2009901" y="5225541"/>
            <a:ext cx="318770" cy="257175"/>
          </a:xfrm>
          <a:custGeom>
            <a:avLst/>
            <a:gdLst/>
            <a:ahLst/>
            <a:cxnLst/>
            <a:rect l="l" t="t" r="r" b="b"/>
            <a:pathLst>
              <a:path w="318769" h="257175">
                <a:moveTo>
                  <a:pt x="186181" y="0"/>
                </a:moveTo>
                <a:lnTo>
                  <a:pt x="153035" y="0"/>
                </a:lnTo>
                <a:lnTo>
                  <a:pt x="88646" y="222249"/>
                </a:lnTo>
                <a:lnTo>
                  <a:pt x="42672" y="121284"/>
                </a:lnTo>
                <a:lnTo>
                  <a:pt x="0" y="140842"/>
                </a:lnTo>
                <a:lnTo>
                  <a:pt x="4064" y="150494"/>
                </a:lnTo>
                <a:lnTo>
                  <a:pt x="26035" y="140842"/>
                </a:lnTo>
                <a:lnTo>
                  <a:pt x="79883" y="256666"/>
                </a:lnTo>
                <a:lnTo>
                  <a:pt x="92583" y="256666"/>
                </a:lnTo>
                <a:lnTo>
                  <a:pt x="162687" y="17271"/>
                </a:lnTo>
                <a:lnTo>
                  <a:pt x="186181" y="17271"/>
                </a:lnTo>
                <a:lnTo>
                  <a:pt x="186181" y="17017"/>
                </a:lnTo>
                <a:lnTo>
                  <a:pt x="318516" y="17017"/>
                </a:lnTo>
                <a:lnTo>
                  <a:pt x="318516" y="253"/>
                </a:lnTo>
                <a:lnTo>
                  <a:pt x="186181" y="253"/>
                </a:lnTo>
                <a:lnTo>
                  <a:pt x="186181"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txBox="1"/>
          <p:nvPr/>
        </p:nvSpPr>
        <p:spPr>
          <a:xfrm>
            <a:off x="2168144" y="5182361"/>
            <a:ext cx="173355"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2</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37" name="object 37"/>
          <p:cNvSpPr txBox="1"/>
          <p:nvPr/>
        </p:nvSpPr>
        <p:spPr>
          <a:xfrm>
            <a:off x="697483" y="5088712"/>
            <a:ext cx="2172335" cy="260350"/>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tab pos="568325" algn="l"/>
                <a:tab pos="2032000" algn="l"/>
              </a:tabLst>
              <a:defRPr/>
            </a:pPr>
            <a:r>
              <a:rPr kumimoji="0" sz="1500" b="0" i="0" u="none" strike="noStrike" kern="1200" cap="none" spc="-605" normalizeH="0" baseline="0" noProof="0" dirty="0">
                <a:ln>
                  <a:noFill/>
                </a:ln>
                <a:solidFill>
                  <a:srgbClr val="404040"/>
                </a:solidFill>
                <a:effectLst/>
                <a:uLnTx/>
                <a:uFillTx/>
                <a:latin typeface="FreeSerif"/>
                <a:ea typeface="+mn-ea"/>
                <a:cs typeface="FreeSerif"/>
              </a:rPr>
              <a:t>𝑖	</a:t>
            </a:r>
            <a:r>
              <a:rPr kumimoji="0" sz="1500" b="0" i="0" u="none" strike="noStrike" kern="1200" cap="none" spc="100" normalizeH="0" baseline="0" noProof="0" dirty="0">
                <a:ln>
                  <a:noFill/>
                </a:ln>
                <a:solidFill>
                  <a:srgbClr val="404040"/>
                </a:solidFill>
                <a:effectLst/>
                <a:uLnTx/>
                <a:uFillTx/>
                <a:latin typeface="FreeSerif"/>
                <a:ea typeface="+mn-ea"/>
                <a:cs typeface="FreeSerif"/>
              </a:rPr>
              <a:t>𝑎	</a:t>
            </a:r>
            <a:r>
              <a:rPr kumimoji="0" sz="1500" b="0" i="0" u="none" strike="noStrike" kern="1200" cap="none" spc="165" normalizeH="0" baseline="0" noProof="0" dirty="0">
                <a:ln>
                  <a:noFill/>
                </a:ln>
                <a:solidFill>
                  <a:srgbClr val="404040"/>
                </a:solidFill>
                <a:effectLst/>
                <a:uLnTx/>
                <a:uFillTx/>
                <a:latin typeface="FreeSerif"/>
                <a:ea typeface="+mn-ea"/>
                <a:cs typeface="FreeSerif"/>
              </a:rPr>
              <a:t>𝑛</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38" name="object 38"/>
          <p:cNvSpPr/>
          <p:nvPr/>
        </p:nvSpPr>
        <p:spPr>
          <a:xfrm>
            <a:off x="3218433" y="5157215"/>
            <a:ext cx="530860" cy="17145"/>
          </a:xfrm>
          <a:custGeom>
            <a:avLst/>
            <a:gdLst/>
            <a:ahLst/>
            <a:cxnLst/>
            <a:rect l="l" t="t" r="r" b="b"/>
            <a:pathLst>
              <a:path w="530860" h="17145">
                <a:moveTo>
                  <a:pt x="530352" y="0"/>
                </a:moveTo>
                <a:lnTo>
                  <a:pt x="0" y="0"/>
                </a:lnTo>
                <a:lnTo>
                  <a:pt x="0" y="16763"/>
                </a:lnTo>
                <a:lnTo>
                  <a:pt x="530352" y="16763"/>
                </a:lnTo>
                <a:lnTo>
                  <a:pt x="530352"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txBox="1"/>
          <p:nvPr/>
        </p:nvSpPr>
        <p:spPr>
          <a:xfrm>
            <a:off x="3180842" y="5141214"/>
            <a:ext cx="596265"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85" normalizeH="0" baseline="0" noProof="0" dirty="0">
                <a:ln>
                  <a:noFill/>
                </a:ln>
                <a:solidFill>
                  <a:srgbClr val="404040"/>
                </a:solidFill>
                <a:effectLst/>
                <a:uLnTx/>
                <a:uFillTx/>
                <a:latin typeface="FreeSerif"/>
                <a:ea typeface="+mn-ea"/>
                <a:cs typeface="FreeSerif"/>
              </a:rPr>
              <a:t>2𝑇</a:t>
            </a:r>
            <a:r>
              <a:rPr kumimoji="0" sz="2250" b="0" i="0" u="none" strike="noStrike" kern="1200" cap="none" spc="-127" normalizeH="0" baseline="-16666" noProof="0" dirty="0">
                <a:ln>
                  <a:noFill/>
                </a:ln>
                <a:solidFill>
                  <a:srgbClr val="404040"/>
                </a:solidFill>
                <a:effectLst/>
                <a:uLnTx/>
                <a:uFillTx/>
                <a:latin typeface="FreeSerif"/>
                <a:ea typeface="+mn-ea"/>
                <a:cs typeface="FreeSerif"/>
              </a:rPr>
              <a:t>𝑒</a:t>
            </a:r>
            <a:r>
              <a:rPr kumimoji="0" sz="2250" b="0" i="0" u="none" strike="noStrike" kern="1200" cap="none" spc="-405" normalizeH="0" baseline="-16666" noProof="0" dirty="0">
                <a:ln>
                  <a:noFill/>
                </a:ln>
                <a:solidFill>
                  <a:srgbClr val="404040"/>
                </a:solidFill>
                <a:effectLst/>
                <a:uLnTx/>
                <a:uFillTx/>
                <a:latin typeface="FreeSerif"/>
                <a:ea typeface="+mn-ea"/>
                <a:cs typeface="FreeSerif"/>
              </a:rPr>
              <a:t> </a:t>
            </a:r>
            <a:r>
              <a:rPr kumimoji="0" sz="2100" b="0" i="0" u="none" strike="noStrike" kern="1200" cap="none" spc="-265" normalizeH="0" baseline="0" noProof="0" dirty="0">
                <a:ln>
                  <a:noFill/>
                </a:ln>
                <a:solidFill>
                  <a:srgbClr val="404040"/>
                </a:solidFill>
                <a:effectLst/>
                <a:uLnTx/>
                <a:uFillTx/>
                <a:latin typeface="FreeSerif"/>
                <a:ea typeface="+mn-ea"/>
                <a:cs typeface="FreeSerif"/>
              </a:rPr>
              <a:t>𝜁</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40" name="object 40"/>
          <p:cNvSpPr txBox="1"/>
          <p:nvPr/>
        </p:nvSpPr>
        <p:spPr>
          <a:xfrm>
            <a:off x="567944" y="4761357"/>
            <a:ext cx="3598545" cy="553100"/>
          </a:xfrm>
          <a:prstGeom prst="rect">
            <a:avLst/>
          </a:prstGeom>
        </p:spPr>
        <p:txBody>
          <a:bodyPr vert="horz" wrap="square" lIns="0" tIns="12700" rIns="0" bIns="0" rtlCol="0">
            <a:spAutoFit/>
          </a:bodyPr>
          <a:lstStyle/>
          <a:p>
            <a:pPr marL="1524000" marR="0" lvl="0" indent="0" algn="l" defTabSz="914400" rtl="0" eaLnBrk="1" fontAlgn="auto" latinLnBrk="0" hangingPunct="1">
              <a:lnSpc>
                <a:spcPts val="2050"/>
              </a:lnSpc>
              <a:spcBef>
                <a:spcPts val="100"/>
              </a:spcBef>
              <a:spcAft>
                <a:spcPts val="0"/>
              </a:spcAft>
              <a:buClrTx/>
              <a:buSzTx/>
              <a:buFontTx/>
              <a:buNone/>
              <a:tabLst>
                <a:tab pos="2840990" algn="l"/>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1</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a:p>
            <a:pPr marL="12700" marR="0" lvl="0" indent="0" algn="l" defTabSz="914400" rtl="0" eaLnBrk="1" fontAlgn="auto" latinLnBrk="0" hangingPunct="1">
              <a:lnSpc>
                <a:spcPts val="2050"/>
              </a:lnSpc>
              <a:spcBef>
                <a:spcPts val="0"/>
              </a:spcBef>
              <a:spcAft>
                <a:spcPts val="0"/>
              </a:spcAft>
              <a:buClrTx/>
              <a:buSzTx/>
              <a:buFontTx/>
              <a:buNone/>
              <a:tabLst>
                <a:tab pos="301625" algn="l"/>
                <a:tab pos="1804670" algn="l"/>
                <a:tab pos="2376170" algn="l"/>
                <a:tab pos="3225165" algn="l"/>
              </a:tabLst>
              <a:defRPr/>
            </a:pPr>
            <a:r>
              <a:rPr kumimoji="0" sz="2100" b="0" i="0" u="none" strike="noStrike" kern="1200" cap="none" spc="-10" normalizeH="0" baseline="0" noProof="0" dirty="0">
                <a:ln>
                  <a:noFill/>
                </a:ln>
                <a:solidFill>
                  <a:srgbClr val="404040"/>
                </a:solidFill>
                <a:effectLst/>
                <a:uLnTx/>
                <a:uFillTx/>
                <a:latin typeface="FreeSerif"/>
                <a:ea typeface="+mn-ea"/>
                <a:cs typeface="FreeSerif"/>
              </a:rPr>
              <a:t>𝑇	</a:t>
            </a:r>
            <a:r>
              <a:rPr kumimoji="0" sz="2100" b="0" i="0" u="none" strike="noStrike" kern="1200" cap="none" spc="385" normalizeH="0" baseline="0" noProof="0" dirty="0">
                <a:ln>
                  <a:noFill/>
                </a:ln>
                <a:solidFill>
                  <a:srgbClr val="404040"/>
                </a:solidFill>
                <a:effectLst/>
                <a:uLnTx/>
                <a:uFillTx/>
                <a:latin typeface="FreeSerif"/>
                <a:ea typeface="+mn-ea"/>
                <a:cs typeface="FreeSerif"/>
              </a:rPr>
              <a:t>= </a:t>
            </a:r>
            <a:r>
              <a:rPr kumimoji="0" sz="2100" b="0" i="0" u="none" strike="noStrike" kern="1200" cap="none" spc="-10" normalizeH="0" baseline="0" noProof="0" dirty="0">
                <a:ln>
                  <a:noFill/>
                </a:ln>
                <a:solidFill>
                  <a:srgbClr val="404040"/>
                </a:solidFill>
                <a:effectLst/>
                <a:uLnTx/>
                <a:uFillTx/>
                <a:latin typeface="FreeSerif"/>
                <a:ea typeface="+mn-ea"/>
                <a:cs typeface="FreeSerif"/>
              </a:rPr>
              <a:t>𝑇 </a:t>
            </a:r>
            <a:r>
              <a:rPr kumimoji="0" sz="2100" b="0" i="0" u="none" strike="noStrike" kern="1200" cap="none" spc="25" normalizeH="0" baseline="0" noProof="0" dirty="0">
                <a:ln>
                  <a:noFill/>
                </a:ln>
                <a:solidFill>
                  <a:srgbClr val="404040"/>
                </a:solidFill>
                <a:effectLst/>
                <a:uLnTx/>
                <a:uFillTx/>
                <a:latin typeface="FreeSerif"/>
                <a:ea typeface="+mn-ea"/>
                <a:cs typeface="FreeSerif"/>
              </a:rPr>
              <a:t>;</a:t>
            </a:r>
            <a:r>
              <a:rPr kumimoji="0" sz="2100" b="0" i="0" u="none" strike="noStrike" kern="1200" cap="none" spc="-215" normalizeH="0" baseline="0" noProof="0" dirty="0">
                <a:ln>
                  <a:noFill/>
                </a:ln>
                <a:solidFill>
                  <a:srgbClr val="404040"/>
                </a:solidFill>
                <a:effectLst/>
                <a:uLnTx/>
                <a:uFillTx/>
                <a:latin typeface="FreeSerif"/>
                <a:ea typeface="+mn-ea"/>
                <a:cs typeface="FreeSerif"/>
              </a:rPr>
              <a:t> </a:t>
            </a:r>
            <a:r>
              <a:rPr kumimoji="0" sz="2100" b="0" i="0" u="none" strike="noStrike" kern="1200" cap="none" spc="-265" normalizeH="0" baseline="0" noProof="0" dirty="0">
                <a:ln>
                  <a:noFill/>
                </a:ln>
                <a:solidFill>
                  <a:srgbClr val="404040"/>
                </a:solidFill>
                <a:effectLst/>
                <a:uLnTx/>
                <a:uFillTx/>
                <a:latin typeface="FreeSerif"/>
                <a:ea typeface="+mn-ea"/>
                <a:cs typeface="FreeSerif"/>
              </a:rPr>
              <a:t>𝜁 </a:t>
            </a:r>
            <a:r>
              <a:rPr kumimoji="0" sz="2100" b="0" i="0" u="none" strike="noStrike" kern="1200" cap="none" spc="-114" normalizeH="0" baseline="0" noProof="0" dirty="0">
                <a:ln>
                  <a:noFill/>
                </a:ln>
                <a:solidFill>
                  <a:srgbClr val="404040"/>
                </a:solidFill>
                <a:effectLst/>
                <a:uLnTx/>
                <a:uFillTx/>
                <a:latin typeface="FreeSerif"/>
                <a:ea typeface="+mn-ea"/>
                <a:cs typeface="FreeSerif"/>
              </a:rPr>
              <a:t> </a:t>
            </a:r>
            <a:r>
              <a:rPr kumimoji="0" sz="2100" b="0" i="0" u="none" strike="noStrike" kern="1200" cap="none" spc="385" normalizeH="0" baseline="0" noProof="0" dirty="0">
                <a:ln>
                  <a:noFill/>
                </a:ln>
                <a:solidFill>
                  <a:srgbClr val="404040"/>
                </a:solidFill>
                <a:effectLst/>
                <a:uLnTx/>
                <a:uFillTx/>
                <a:latin typeface="FreeSerif"/>
                <a:ea typeface="+mn-ea"/>
                <a:cs typeface="FreeSerif"/>
              </a:rPr>
              <a:t>=	</a:t>
            </a:r>
            <a:r>
              <a:rPr kumimoji="0" sz="2100" b="0" i="0" u="none" strike="noStrike" kern="1200" cap="none" spc="25" normalizeH="0" baseline="0" noProof="0" dirty="0">
                <a:ln>
                  <a:noFill/>
                </a:ln>
                <a:solidFill>
                  <a:srgbClr val="404040"/>
                </a:solidFill>
                <a:effectLst/>
                <a:uLnTx/>
                <a:uFillTx/>
                <a:latin typeface="FreeSerif"/>
                <a:ea typeface="+mn-ea"/>
                <a:cs typeface="FreeSerif"/>
              </a:rPr>
              <a:t>;</a:t>
            </a:r>
            <a:r>
              <a:rPr kumimoji="0" sz="2100" b="0" i="0" u="none" strike="noStrike" kern="1200" cap="none" spc="290" normalizeH="0" baseline="0" noProof="0" dirty="0">
                <a:ln>
                  <a:noFill/>
                </a:ln>
                <a:solidFill>
                  <a:srgbClr val="404040"/>
                </a:solidFill>
                <a:effectLst/>
                <a:uLnTx/>
                <a:uFillTx/>
                <a:latin typeface="FreeSerif"/>
                <a:ea typeface="+mn-ea"/>
                <a:cs typeface="FreeSerif"/>
              </a:rPr>
              <a:t> </a:t>
            </a:r>
            <a:r>
              <a:rPr kumimoji="0" sz="2100" b="0" i="0" u="none" strike="noStrike" kern="1200" cap="none" spc="265" normalizeH="0" baseline="0" noProof="0" dirty="0">
                <a:ln>
                  <a:noFill/>
                </a:ln>
                <a:solidFill>
                  <a:srgbClr val="404040"/>
                </a:solidFill>
                <a:effectLst/>
                <a:uLnTx/>
                <a:uFillTx/>
                <a:latin typeface="FreeSerif"/>
                <a:ea typeface="+mn-ea"/>
                <a:cs typeface="FreeSerif"/>
              </a:rPr>
              <a:t>𝜔	</a:t>
            </a:r>
            <a:r>
              <a:rPr kumimoji="0" sz="2100" b="0" i="0" u="none" strike="noStrike" kern="1200" cap="none" spc="385" normalizeH="0" baseline="0" noProof="0" dirty="0">
                <a:ln>
                  <a:noFill/>
                </a:ln>
                <a:solidFill>
                  <a:srgbClr val="404040"/>
                </a:solidFill>
                <a:effectLst/>
                <a:uLnTx/>
                <a:uFillTx/>
                <a:latin typeface="FreeSerif"/>
                <a:ea typeface="+mn-ea"/>
                <a:cs typeface="FreeSerif"/>
              </a:rPr>
              <a:t>=	</a:t>
            </a:r>
            <a:r>
              <a:rPr kumimoji="0" sz="2100" b="0" i="0" u="none" strike="noStrike" kern="1200" cap="none" spc="25" normalizeH="0" baseline="0" noProof="0" dirty="0">
                <a:ln>
                  <a:noFill/>
                </a:ln>
                <a:solidFill>
                  <a:srgbClr val="404040"/>
                </a:solidFill>
                <a:effectLst/>
                <a:uLnTx/>
                <a:uFillTx/>
                <a:latin typeface="FreeSerif"/>
                <a:ea typeface="+mn-ea"/>
                <a:cs typeface="FreeSerif"/>
              </a:rPr>
              <a:t>;</a:t>
            </a:r>
            <a:r>
              <a:rPr kumimoji="0" sz="2100" b="0" i="0" u="none" strike="noStrike" kern="1200" cap="none" spc="204" normalizeH="0" baseline="0" noProof="0" dirty="0">
                <a:ln>
                  <a:noFill/>
                </a:ln>
                <a:solidFill>
                  <a:srgbClr val="404040"/>
                </a:solidFill>
                <a:effectLst/>
                <a:uLnTx/>
                <a:uFillTx/>
                <a:latin typeface="FreeSerif"/>
                <a:ea typeface="+mn-ea"/>
                <a:cs typeface="FreeSerif"/>
              </a:rPr>
              <a:t>𝐾</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41" name="object 41"/>
          <p:cNvSpPr txBox="1"/>
          <p:nvPr/>
        </p:nvSpPr>
        <p:spPr>
          <a:xfrm>
            <a:off x="4119117" y="5088712"/>
            <a:ext cx="148590" cy="260350"/>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10" normalizeH="0" baseline="0" noProof="0" dirty="0">
                <a:ln>
                  <a:noFill/>
                </a:ln>
                <a:solidFill>
                  <a:srgbClr val="404040"/>
                </a:solidFill>
                <a:effectLst/>
                <a:uLnTx/>
                <a:uFillTx/>
                <a:latin typeface="FreeSerif"/>
                <a:ea typeface="+mn-ea"/>
                <a:cs typeface="FreeSerif"/>
              </a:rPr>
              <a:t>𝑝</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42" name="object 42"/>
          <p:cNvSpPr/>
          <p:nvPr/>
        </p:nvSpPr>
        <p:spPr>
          <a:xfrm>
            <a:off x="4614417" y="5157215"/>
            <a:ext cx="889000" cy="17145"/>
          </a:xfrm>
          <a:custGeom>
            <a:avLst/>
            <a:gdLst/>
            <a:ahLst/>
            <a:cxnLst/>
            <a:rect l="l" t="t" r="r" b="b"/>
            <a:pathLst>
              <a:path w="889000" h="17145">
                <a:moveTo>
                  <a:pt x="888491" y="0"/>
                </a:moveTo>
                <a:lnTo>
                  <a:pt x="0" y="0"/>
                </a:lnTo>
                <a:lnTo>
                  <a:pt x="0" y="16763"/>
                </a:lnTo>
                <a:lnTo>
                  <a:pt x="888491" y="16763"/>
                </a:lnTo>
                <a:lnTo>
                  <a:pt x="888491"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txBox="1"/>
          <p:nvPr/>
        </p:nvSpPr>
        <p:spPr>
          <a:xfrm>
            <a:off x="4302886" y="4761357"/>
            <a:ext cx="1224280" cy="546735"/>
          </a:xfrm>
          <a:prstGeom prst="rect">
            <a:avLst/>
          </a:prstGeom>
        </p:spPr>
        <p:txBody>
          <a:bodyPr vert="horz" wrap="square" lIns="0" tIns="12700" rIns="0" bIns="0" rtlCol="0">
            <a:spAutoFit/>
          </a:bodyPr>
          <a:lstStyle/>
          <a:p>
            <a:pPr marL="312420" marR="0" lvl="0" indent="0" algn="l" defTabSz="914400" rtl="0" eaLnBrk="1" fontAlgn="auto" latinLnBrk="0" hangingPunct="1">
              <a:lnSpc>
                <a:spcPts val="2050"/>
              </a:lnSpc>
              <a:spcBef>
                <a:spcPts val="100"/>
              </a:spcBef>
              <a:spcAft>
                <a:spcPts val="0"/>
              </a:spcAft>
              <a:buClrTx/>
              <a:buSzTx/>
              <a:buFontTx/>
              <a:buNone/>
              <a:tabLst/>
              <a:defRPr/>
            </a:pPr>
            <a:r>
              <a:rPr kumimoji="0" sz="2100" b="0" i="0" u="none" strike="noStrike" kern="1200" cap="none" spc="60" normalizeH="0" baseline="0" noProof="0" dirty="0">
                <a:ln>
                  <a:noFill/>
                </a:ln>
                <a:solidFill>
                  <a:srgbClr val="404040"/>
                </a:solidFill>
                <a:effectLst/>
                <a:uLnTx/>
                <a:uFillTx/>
                <a:latin typeface="FreeSerif"/>
                <a:ea typeface="+mn-ea"/>
                <a:cs typeface="FreeSerif"/>
              </a:rPr>
              <a:t>𝑅</a:t>
            </a:r>
            <a:r>
              <a:rPr kumimoji="0" sz="2250" b="0" i="0" u="none" strike="noStrike" kern="1200" cap="none" spc="89" normalizeH="0" baseline="-16666" noProof="0" dirty="0">
                <a:ln>
                  <a:noFill/>
                </a:ln>
                <a:solidFill>
                  <a:srgbClr val="404040"/>
                </a:solidFill>
                <a:effectLst/>
                <a:uLnTx/>
                <a:uFillTx/>
                <a:latin typeface="FreeSerif"/>
                <a:ea typeface="+mn-ea"/>
                <a:cs typeface="FreeSerif"/>
              </a:rPr>
              <a:t>𝑎</a:t>
            </a:r>
            <a:r>
              <a:rPr kumimoji="0" sz="2100" b="0" i="0" u="none" strike="noStrike" kern="1200" cap="none" spc="60" normalizeH="0" baseline="0" noProof="0" dirty="0">
                <a:ln>
                  <a:noFill/>
                </a:ln>
                <a:solidFill>
                  <a:srgbClr val="404040"/>
                </a:solidFill>
                <a:effectLst/>
                <a:uLnTx/>
                <a:uFillTx/>
                <a:latin typeface="FreeSerif"/>
                <a:ea typeface="+mn-ea"/>
                <a:cs typeface="FreeSerif"/>
              </a:rPr>
              <a:t>𝑇</a:t>
            </a:r>
            <a:r>
              <a:rPr kumimoji="0" sz="2250" b="0" i="0" u="none" strike="noStrike" kern="1200" cap="none" spc="89" normalizeH="0" baseline="-16666" noProof="0" dirty="0">
                <a:ln>
                  <a:noFill/>
                </a:ln>
                <a:solidFill>
                  <a:srgbClr val="404040"/>
                </a:solidFill>
                <a:effectLst/>
                <a:uLnTx/>
                <a:uFillTx/>
                <a:latin typeface="FreeSerif"/>
                <a:ea typeface="+mn-ea"/>
                <a:cs typeface="FreeSerif"/>
              </a:rPr>
              <a:t>𝑎</a:t>
            </a:r>
            <a:r>
              <a:rPr kumimoji="0" sz="2100" b="0" i="0" u="none" strike="noStrike" kern="1200" cap="none" spc="60" normalizeH="0" baseline="0" noProof="0" dirty="0">
                <a:ln>
                  <a:noFill/>
                </a:ln>
                <a:solidFill>
                  <a:srgbClr val="404040"/>
                </a:solidFill>
                <a:effectLst/>
                <a:uLnTx/>
                <a:uFillTx/>
                <a:latin typeface="FreeSerif"/>
                <a:ea typeface="+mn-ea"/>
                <a:cs typeface="FreeSerif"/>
              </a:rPr>
              <a:t>𝜔</a:t>
            </a:r>
            <a:r>
              <a:rPr kumimoji="0" sz="2250" b="0" i="0" u="none" strike="noStrike" kern="1200" cap="none" spc="89" normalizeH="0" baseline="-16666" noProof="0" dirty="0">
                <a:ln>
                  <a:noFill/>
                </a:ln>
                <a:solidFill>
                  <a:srgbClr val="404040"/>
                </a:solidFill>
                <a:effectLst/>
                <a:uLnTx/>
                <a:uFillTx/>
                <a:latin typeface="FreeSerif"/>
                <a:ea typeface="+mn-ea"/>
                <a:cs typeface="FreeSerif"/>
              </a:rPr>
              <a:t>𝑛</a:t>
            </a:r>
            <a:endParaRPr kumimoji="0" sz="2250" b="0" i="0" u="none" strike="noStrike" kern="1200" cap="none" spc="0" normalizeH="0" baseline="-16666" noProof="0">
              <a:ln>
                <a:noFill/>
              </a:ln>
              <a:solidFill>
                <a:prstClr val="black"/>
              </a:solidFill>
              <a:effectLst/>
              <a:uLnTx/>
              <a:uFillTx/>
              <a:latin typeface="FreeSerif"/>
              <a:ea typeface="+mn-ea"/>
              <a:cs typeface="FreeSerif"/>
            </a:endParaRPr>
          </a:p>
          <a:p>
            <a:pPr marL="38100" marR="0" lvl="0" indent="0" algn="l" defTabSz="914400" rtl="0" eaLnBrk="1" fontAlgn="auto" latinLnBrk="0" hangingPunct="1">
              <a:lnSpc>
                <a:spcPts val="2050"/>
              </a:lnSpc>
              <a:spcBef>
                <a:spcPts val="0"/>
              </a:spcBef>
              <a:spcAft>
                <a:spcPts val="0"/>
              </a:spcAft>
              <a:buClrTx/>
              <a:buSzTx/>
              <a:buFontTx/>
              <a:buNone/>
              <a:tabLst/>
              <a:defRPr/>
            </a:pPr>
            <a:r>
              <a:rPr kumimoji="0" sz="2100" b="0" i="0" u="none" strike="noStrike" kern="1200" cap="none" spc="385"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955"/>
              </a:lnSpc>
              <a:spcBef>
                <a:spcPts val="0"/>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srgbClr val="888888"/>
                </a:solidFill>
                <a:effectLst/>
                <a:uLnTx/>
                <a:uFillTx/>
                <a:latin typeface="Carlito"/>
                <a:ea typeface="+mn-ea"/>
              </a:rPr>
              <a:pPr marL="38100" marR="0" lvl="0" indent="0" algn="l" defTabSz="914400" rtl="0" eaLnBrk="1" fontAlgn="auto" latinLnBrk="0" hangingPunct="1">
                <a:lnSpc>
                  <a:spcPts val="955"/>
                </a:lnSpc>
                <a:spcBef>
                  <a:spcPts val="0"/>
                </a:spcBef>
                <a:spcAft>
                  <a:spcPts val="0"/>
                </a:spcAft>
                <a:buClrTx/>
                <a:buSzTx/>
                <a:buFontTx/>
                <a:buNone/>
                <a:tabLst/>
                <a:defRPr/>
              </a:pPr>
              <a:t>18</a:t>
            </a:fld>
            <a:endParaRPr kumimoji="0" sz="900" b="0" i="0" u="none" strike="noStrike" kern="1200" cap="none" spc="0" normalizeH="0" baseline="0" noProof="0" dirty="0">
              <a:ln>
                <a:noFill/>
              </a:ln>
              <a:solidFill>
                <a:srgbClr val="888888"/>
              </a:solidFill>
              <a:effectLst/>
              <a:uLnTx/>
              <a:uFillTx/>
              <a:latin typeface="Carlito"/>
              <a:ea typeface="+mn-ea"/>
            </a:endParaRPr>
          </a:p>
        </p:txBody>
      </p:sp>
      <p:sp>
        <p:nvSpPr>
          <p:cNvPr id="44" name="object 44"/>
          <p:cNvSpPr txBox="1"/>
          <p:nvPr/>
        </p:nvSpPr>
        <p:spPr>
          <a:xfrm>
            <a:off x="4904359" y="5141214"/>
            <a:ext cx="300355"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2</a:t>
            </a:r>
            <a:r>
              <a:rPr kumimoji="0" sz="2100" b="0" i="0" u="none" strike="noStrike" kern="1200" cap="none" spc="-440" normalizeH="0" baseline="0" noProof="0" dirty="0">
                <a:ln>
                  <a:noFill/>
                </a:ln>
                <a:solidFill>
                  <a:srgbClr val="404040"/>
                </a:solidFill>
                <a:effectLst/>
                <a:uLnTx/>
                <a:uFillTx/>
                <a:latin typeface="FreeSerif"/>
                <a:ea typeface="+mn-ea"/>
                <a:cs typeface="FreeSerif"/>
              </a:rPr>
              <a:t>𝜁</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46" name="Google Shape;223;p17">
            <a:extLst>
              <a:ext uri="{FF2B5EF4-FFF2-40B4-BE49-F238E27FC236}">
                <a16:creationId xmlns:a16="http://schemas.microsoft.com/office/drawing/2014/main" id="{FC20A821-C4EB-6086-96CF-5D514E822F55}"/>
              </a:ext>
            </a:extLst>
          </p:cNvPr>
          <p:cNvSpPr txBox="1">
            <a:spLocks/>
          </p:cNvSpPr>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2800"/>
              <a:buFont typeface="Times New Roman"/>
              <a:buNone/>
            </a:pPr>
            <a:r>
              <a:rPr lang="en-US" sz="2800">
                <a:latin typeface="Times New Roman"/>
                <a:ea typeface="Times New Roman"/>
                <a:cs typeface="Times New Roman"/>
                <a:sym typeface="Times New Roman"/>
              </a:rPr>
              <a:t>Câu 5: Nguyên lý tổng hợp các tham số bộ điều chỉnh dòng điện và tốc độ</a:t>
            </a:r>
            <a:endParaRPr lang="en-US" sz="2800"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944" y="5108524"/>
            <a:ext cx="7773670" cy="34607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0" normalizeH="0" baseline="0" noProof="0" dirty="0">
                <a:ln>
                  <a:noFill/>
                </a:ln>
                <a:solidFill>
                  <a:prstClr val="black"/>
                </a:solidFill>
                <a:effectLst/>
                <a:uLnTx/>
                <a:uFillTx/>
                <a:latin typeface="Courier New"/>
                <a:ea typeface="+mn-ea"/>
                <a:cs typeface="Courier New"/>
              </a:rPr>
              <a:t>o</a:t>
            </a:r>
            <a:r>
              <a:rPr kumimoji="0" sz="2100" b="0" i="0" u="none" strike="noStrike" kern="1200" cap="none" spc="-705" normalizeH="0" baseline="0" noProof="0" dirty="0">
                <a:ln>
                  <a:noFill/>
                </a:ln>
                <a:solidFill>
                  <a:prstClr val="black"/>
                </a:solidFill>
                <a:effectLst/>
                <a:uLnTx/>
                <a:uFillTx/>
                <a:latin typeface="Courier New"/>
                <a:ea typeface="+mn-ea"/>
                <a:cs typeface="Courier New"/>
              </a:rPr>
              <a:t> </a:t>
            </a:r>
            <a:r>
              <a:rPr kumimoji="0" sz="2100" b="0" i="0" u="none" strike="noStrike" kern="1200" cap="none" spc="-5" normalizeH="0" baseline="0" noProof="0" dirty="0">
                <a:ln>
                  <a:noFill/>
                </a:ln>
                <a:solidFill>
                  <a:prstClr val="black"/>
                </a:solidFill>
                <a:effectLst/>
                <a:uLnTx/>
                <a:uFillTx/>
                <a:latin typeface="Times New Roman"/>
                <a:ea typeface="+mn-ea"/>
                <a:cs typeface="Times New Roman"/>
              </a:rPr>
              <a:t>Xấp </a:t>
            </a:r>
            <a:r>
              <a:rPr kumimoji="0" sz="2100" b="0" i="0" u="none" strike="noStrike" kern="1200" cap="none" spc="0" normalizeH="0" baseline="0" noProof="0" dirty="0">
                <a:ln>
                  <a:noFill/>
                </a:ln>
                <a:solidFill>
                  <a:prstClr val="black"/>
                </a:solidFill>
                <a:effectLst/>
                <a:uLnTx/>
                <a:uFillTx/>
                <a:latin typeface="Times New Roman"/>
                <a:ea typeface="+mn-ea"/>
                <a:cs typeface="Times New Roman"/>
              </a:rPr>
              <a:t>xỉ </a:t>
            </a:r>
            <a:r>
              <a:rPr kumimoji="0" sz="2100" b="0" i="0" u="none" strike="noStrike" kern="1200" cap="none" spc="-10" normalizeH="0" baseline="0" noProof="0" dirty="0">
                <a:ln>
                  <a:noFill/>
                </a:ln>
                <a:solidFill>
                  <a:prstClr val="black"/>
                </a:solidFill>
                <a:effectLst/>
                <a:uLnTx/>
                <a:uFillTx/>
                <a:latin typeface="Times New Roman"/>
                <a:ea typeface="+mn-ea"/>
                <a:cs typeface="Times New Roman"/>
              </a:rPr>
              <a:t>mạch </a:t>
            </a:r>
            <a:r>
              <a:rPr kumimoji="0" sz="2100" b="0" i="0" u="none" strike="noStrike" kern="1200" cap="none" spc="0" normalizeH="0" baseline="0" noProof="0" dirty="0">
                <a:ln>
                  <a:noFill/>
                </a:ln>
                <a:solidFill>
                  <a:prstClr val="black"/>
                </a:solidFill>
                <a:effectLst/>
                <a:uLnTx/>
                <a:uFillTx/>
                <a:latin typeface="Times New Roman"/>
                <a:ea typeface="+mn-ea"/>
                <a:cs typeface="Times New Roman"/>
              </a:rPr>
              <a:t>vòng dòng điện và đo tốc độ bởi khâu quán tính bậc nhất</a:t>
            </a:r>
          </a:p>
        </p:txBody>
      </p:sp>
      <p:sp>
        <p:nvSpPr>
          <p:cNvPr id="4" name="object 4"/>
          <p:cNvSpPr/>
          <p:nvPr/>
        </p:nvSpPr>
        <p:spPr>
          <a:xfrm>
            <a:off x="1884934" y="5707379"/>
            <a:ext cx="2228215" cy="723900"/>
          </a:xfrm>
          <a:custGeom>
            <a:avLst/>
            <a:gdLst/>
            <a:ahLst/>
            <a:cxnLst/>
            <a:rect l="l" t="t" r="r" b="b"/>
            <a:pathLst>
              <a:path w="2228215" h="723900">
                <a:moveTo>
                  <a:pt x="96520" y="50800"/>
                </a:moveTo>
                <a:lnTo>
                  <a:pt x="29591" y="50800"/>
                </a:lnTo>
                <a:lnTo>
                  <a:pt x="29591" y="63500"/>
                </a:lnTo>
                <a:lnTo>
                  <a:pt x="29591" y="711200"/>
                </a:lnTo>
                <a:lnTo>
                  <a:pt x="29591" y="723900"/>
                </a:lnTo>
                <a:lnTo>
                  <a:pt x="96520" y="723900"/>
                </a:lnTo>
                <a:lnTo>
                  <a:pt x="96520" y="711200"/>
                </a:lnTo>
                <a:lnTo>
                  <a:pt x="54991" y="711200"/>
                </a:lnTo>
                <a:lnTo>
                  <a:pt x="54991" y="63500"/>
                </a:lnTo>
                <a:lnTo>
                  <a:pt x="96520" y="63500"/>
                </a:lnTo>
                <a:lnTo>
                  <a:pt x="96520" y="50800"/>
                </a:lnTo>
                <a:close/>
              </a:path>
              <a:path w="2228215" h="723900">
                <a:moveTo>
                  <a:pt x="2198751" y="50800"/>
                </a:moveTo>
                <a:lnTo>
                  <a:pt x="2131822" y="50800"/>
                </a:lnTo>
                <a:lnTo>
                  <a:pt x="2131822" y="63500"/>
                </a:lnTo>
                <a:lnTo>
                  <a:pt x="2173351" y="63500"/>
                </a:lnTo>
                <a:lnTo>
                  <a:pt x="2173351" y="711200"/>
                </a:lnTo>
                <a:lnTo>
                  <a:pt x="2131822" y="711200"/>
                </a:lnTo>
                <a:lnTo>
                  <a:pt x="2131822" y="723900"/>
                </a:lnTo>
                <a:lnTo>
                  <a:pt x="2198751" y="723900"/>
                </a:lnTo>
                <a:lnTo>
                  <a:pt x="2198751" y="711200"/>
                </a:lnTo>
                <a:lnTo>
                  <a:pt x="2198751" y="63500"/>
                </a:lnTo>
                <a:lnTo>
                  <a:pt x="2198751" y="50800"/>
                </a:lnTo>
                <a:close/>
              </a:path>
              <a:path w="2228215" h="723900">
                <a:moveTo>
                  <a:pt x="2228088" y="0"/>
                </a:moveTo>
                <a:lnTo>
                  <a:pt x="0" y="0"/>
                </a:lnTo>
                <a:lnTo>
                  <a:pt x="0" y="16764"/>
                </a:lnTo>
                <a:lnTo>
                  <a:pt x="2228088" y="16764"/>
                </a:lnTo>
                <a:lnTo>
                  <a:pt x="2228088"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1974595" y="5892495"/>
            <a:ext cx="432434"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prstClr val="black"/>
                </a:solidFill>
                <a:effectLst/>
                <a:uLnTx/>
                <a:uFillTx/>
                <a:latin typeface="FreeSerif"/>
                <a:ea typeface="+mn-ea"/>
                <a:cs typeface="FreeSerif"/>
              </a:rPr>
              <a:t>1</a:t>
            </a:r>
            <a:r>
              <a:rPr kumimoji="0" sz="2100" b="0" i="0" u="none" strike="noStrike" kern="1200" cap="none" spc="-140" normalizeH="0" baseline="0" noProof="0" dirty="0">
                <a:ln>
                  <a:noFill/>
                </a:ln>
                <a:solidFill>
                  <a:prstClr val="black"/>
                </a:solidFill>
                <a:effectLst/>
                <a:uLnTx/>
                <a:uFillTx/>
                <a:latin typeface="FreeSerif"/>
                <a:ea typeface="+mn-ea"/>
                <a:cs typeface="FreeSerif"/>
              </a:rPr>
              <a:t> </a:t>
            </a:r>
            <a:r>
              <a:rPr kumimoji="0" sz="2100" b="0" i="0" u="none" strike="noStrike" kern="1200" cap="none" spc="380" normalizeH="0" baseline="0" noProof="0" dirty="0">
                <a:ln>
                  <a:noFill/>
                </a:ln>
                <a:solidFill>
                  <a:prstClr val="black"/>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6" name="object 6"/>
          <p:cNvSpPr txBox="1"/>
          <p:nvPr/>
        </p:nvSpPr>
        <p:spPr>
          <a:xfrm>
            <a:off x="2402585" y="5735523"/>
            <a:ext cx="1230630" cy="636905"/>
          </a:xfrm>
          <a:prstGeom prst="rect">
            <a:avLst/>
          </a:prstGeom>
        </p:spPr>
        <p:txBody>
          <a:bodyPr vert="horz" wrap="square" lIns="0" tIns="12700" rIns="0" bIns="0" rtlCol="0">
            <a:spAutoFit/>
          </a:bodyPr>
          <a:lstStyle/>
          <a:p>
            <a:pPr marL="50800" marR="0" lvl="0" indent="0" algn="l" defTabSz="914400" rtl="0" eaLnBrk="1" fontAlgn="auto" latinLnBrk="0" hangingPunct="1">
              <a:lnSpc>
                <a:spcPts val="2405"/>
              </a:lnSpc>
              <a:spcBef>
                <a:spcPts val="100"/>
              </a:spcBef>
              <a:spcAft>
                <a:spcPts val="0"/>
              </a:spcAft>
              <a:buClrTx/>
              <a:buSzTx/>
              <a:buFontTx/>
              <a:buNone/>
              <a:tabLst>
                <a:tab pos="867410" algn="l"/>
              </a:tabLst>
              <a:defRPr/>
            </a:pPr>
            <a:r>
              <a:rPr kumimoji="0" sz="2100" b="0" i="0" u="heavy" strike="noStrike" kern="1200" cap="none" spc="-365" normalizeH="0" baseline="0" noProof="0" dirty="0">
                <a:ln>
                  <a:noFill/>
                </a:ln>
                <a:solidFill>
                  <a:prstClr val="black"/>
                </a:solidFill>
                <a:effectLst/>
                <a:uLnTx/>
                <a:uFill>
                  <a:solidFill>
                    <a:srgbClr val="FF0000"/>
                  </a:solidFill>
                </a:uFill>
                <a:latin typeface="Times New Roman"/>
                <a:ea typeface="+mn-ea"/>
                <a:cs typeface="Times New Roman"/>
              </a:rPr>
              <a:t> </a:t>
            </a:r>
            <a:r>
              <a:rPr kumimoji="0" lang="vi-VN" sz="2100" b="0" i="0" u="heavy" strike="noStrike" kern="1200" cap="none" spc="-80" normalizeH="0" baseline="0" noProof="0" dirty="0">
                <a:ln>
                  <a:noFill/>
                </a:ln>
                <a:solidFill>
                  <a:prstClr val="black"/>
                </a:solidFill>
                <a:effectLst/>
                <a:uLnTx/>
                <a:uFill>
                  <a:solidFill>
                    <a:srgbClr val="FF0000"/>
                  </a:solidFill>
                </a:uFill>
                <a:latin typeface="FreeSerif"/>
                <a:ea typeface="+mn-ea"/>
                <a:cs typeface="FreeSerif"/>
              </a:rPr>
              <a:t>2𝜁</a:t>
            </a:r>
            <a:r>
              <a:rPr kumimoji="0" sz="2100" b="0" i="0" u="none" strike="noStrike" kern="1200" cap="none" spc="-80" normalizeH="0" baseline="0" noProof="0" dirty="0">
                <a:ln>
                  <a:noFill/>
                </a:ln>
                <a:solidFill>
                  <a:prstClr val="black"/>
                </a:solidFill>
                <a:effectLst/>
                <a:uLnTx/>
                <a:uFillTx/>
                <a:latin typeface="FreeSerif"/>
                <a:ea typeface="+mn-ea"/>
                <a:cs typeface="FreeSerif"/>
              </a:rPr>
              <a:t>	</a:t>
            </a:r>
            <a:r>
              <a:rPr kumimoji="0" sz="2100" b="0" i="0" u="heavy" strike="noStrike" kern="1200" cap="none" spc="-80" normalizeH="0" baseline="0" noProof="0" dirty="0">
                <a:ln>
                  <a:noFill/>
                </a:ln>
                <a:solidFill>
                  <a:prstClr val="black"/>
                </a:solidFill>
                <a:effectLst/>
                <a:uLnTx/>
                <a:uFill>
                  <a:solidFill>
                    <a:srgbClr val="404040"/>
                  </a:solidFill>
                </a:uFill>
                <a:latin typeface="FreeSerif"/>
                <a:ea typeface="+mn-ea"/>
                <a:cs typeface="FreeSerif"/>
              </a:rPr>
              <a:t> </a:t>
            </a:r>
            <a:r>
              <a:rPr kumimoji="0" sz="2100" b="0" i="0" u="heavy" strike="noStrike" kern="1200" cap="none" spc="110" normalizeH="0" baseline="0" noProof="0" dirty="0">
                <a:ln>
                  <a:noFill/>
                </a:ln>
                <a:solidFill>
                  <a:prstClr val="black"/>
                </a:solidFill>
                <a:effectLst/>
                <a:uLnTx/>
                <a:uFill>
                  <a:solidFill>
                    <a:srgbClr val="404040"/>
                  </a:solidFill>
                </a:uFill>
                <a:latin typeface="FreeSerif"/>
                <a:ea typeface="+mn-ea"/>
                <a:cs typeface="FreeSerif"/>
              </a:rPr>
              <a:t>1</a:t>
            </a:r>
            <a:r>
              <a:rPr kumimoji="0" sz="2100" b="0" i="0" u="heavy" strike="noStrike" kern="1200" cap="none" spc="165" normalizeH="0" baseline="0" noProof="0" dirty="0">
                <a:ln>
                  <a:noFill/>
                </a:ln>
                <a:solidFill>
                  <a:prstClr val="black"/>
                </a:solidFill>
                <a:effectLst/>
                <a:uLnTx/>
                <a:uFill>
                  <a:solidFill>
                    <a:srgbClr val="404040"/>
                  </a:solidFill>
                </a:uFill>
                <a:latin typeface="FreeSerif"/>
                <a:ea typeface="+mn-ea"/>
                <a:cs typeface="FreeSerif"/>
              </a:rPr>
              <a:t> </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a:p>
            <a:pPr marL="50800" marR="0" lvl="0" indent="0" algn="l" defTabSz="914400" rtl="0" eaLnBrk="1" fontAlgn="auto" latinLnBrk="0" hangingPunct="1">
              <a:lnSpc>
                <a:spcPts val="2405"/>
              </a:lnSpc>
              <a:spcBef>
                <a:spcPts val="0"/>
              </a:spcBef>
              <a:spcAft>
                <a:spcPts val="0"/>
              </a:spcAft>
              <a:buClrTx/>
              <a:buSzTx/>
              <a:buFontTx/>
              <a:buNone/>
              <a:tabLst/>
              <a:defRPr/>
            </a:pPr>
            <a:r>
              <a:rPr kumimoji="0" sz="2100" b="0" i="0" u="none" strike="noStrike" kern="1200" cap="none" spc="135" normalizeH="0" baseline="0" noProof="0" dirty="0">
                <a:ln>
                  <a:noFill/>
                </a:ln>
                <a:solidFill>
                  <a:prstClr val="black"/>
                </a:solidFill>
                <a:effectLst/>
                <a:uLnTx/>
                <a:uFillTx/>
                <a:latin typeface="FreeSerif"/>
                <a:ea typeface="+mn-ea"/>
                <a:cs typeface="FreeSerif"/>
              </a:rPr>
              <a:t>𝜔</a:t>
            </a:r>
            <a:r>
              <a:rPr kumimoji="0" sz="2250" b="0" i="0" u="none" strike="noStrike" kern="1200" cap="none" spc="202" normalizeH="0" baseline="-16666" noProof="0" dirty="0">
                <a:ln>
                  <a:noFill/>
                </a:ln>
                <a:solidFill>
                  <a:prstClr val="black"/>
                </a:solidFill>
                <a:effectLst/>
                <a:uLnTx/>
                <a:uFillTx/>
                <a:latin typeface="FreeSerif"/>
                <a:ea typeface="+mn-ea"/>
                <a:cs typeface="FreeSerif"/>
              </a:rPr>
              <a:t>𝑛</a:t>
            </a:r>
            <a:endParaRPr kumimoji="0" sz="2250" b="0" i="0" u="none" strike="noStrike" kern="1200" cap="none" spc="0" normalizeH="0" baseline="-16666" noProof="0" dirty="0">
              <a:ln>
                <a:noFill/>
              </a:ln>
              <a:solidFill>
                <a:prstClr val="black"/>
              </a:solidFill>
              <a:effectLst/>
              <a:uLnTx/>
              <a:uFillTx/>
              <a:latin typeface="FreeSerif"/>
              <a:ea typeface="+mn-ea"/>
              <a:cs typeface="FreeSerif"/>
            </a:endParaRPr>
          </a:p>
        </p:txBody>
      </p:sp>
      <p:sp>
        <p:nvSpPr>
          <p:cNvPr id="7" name="object 7"/>
          <p:cNvSpPr txBox="1"/>
          <p:nvPr/>
        </p:nvSpPr>
        <p:spPr>
          <a:xfrm>
            <a:off x="3440938" y="6192723"/>
            <a:ext cx="152400" cy="24814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60" normalizeH="0" baseline="0" noProof="0" dirty="0">
                <a:ln>
                  <a:noFill/>
                </a:ln>
                <a:solidFill>
                  <a:prstClr val="black"/>
                </a:solidFill>
                <a:effectLst/>
                <a:uLnTx/>
                <a:uFillTx/>
                <a:latin typeface="FreeSerif"/>
                <a:ea typeface="+mn-ea"/>
                <a:cs typeface="FreeSerif"/>
              </a:rPr>
              <a:t>𝑛</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8" name="object 8"/>
          <p:cNvSpPr txBox="1"/>
          <p:nvPr/>
        </p:nvSpPr>
        <p:spPr>
          <a:xfrm>
            <a:off x="3232657" y="5965647"/>
            <a:ext cx="389255"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330" normalizeH="0" baseline="-21164" noProof="0" dirty="0">
                <a:ln>
                  <a:noFill/>
                </a:ln>
                <a:solidFill>
                  <a:prstClr val="black"/>
                </a:solidFill>
                <a:effectLst/>
                <a:uLnTx/>
                <a:uFillTx/>
                <a:latin typeface="FreeSerif"/>
                <a:ea typeface="+mn-ea"/>
                <a:cs typeface="FreeSerif"/>
              </a:rPr>
              <a:t>𝜔</a:t>
            </a:r>
            <a:r>
              <a:rPr kumimoji="0" sz="1500" b="0" i="0" u="none" strike="noStrike" kern="1200" cap="none" spc="220" normalizeH="0" baseline="0" noProof="0" dirty="0">
                <a:ln>
                  <a:noFill/>
                </a:ln>
                <a:solidFill>
                  <a:prstClr val="black"/>
                </a:solidFill>
                <a:effectLst/>
                <a:uLnTx/>
                <a:uFillTx/>
                <a:latin typeface="FreeSerif"/>
                <a:ea typeface="+mn-ea"/>
                <a:cs typeface="FreeSerif"/>
              </a:rPr>
              <a:t>2</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9" name="object 9"/>
          <p:cNvSpPr txBox="1"/>
          <p:nvPr/>
        </p:nvSpPr>
        <p:spPr>
          <a:xfrm>
            <a:off x="2784601" y="5892495"/>
            <a:ext cx="127762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tab pos="854710" algn="l"/>
              </a:tabLst>
              <a:defRPr/>
            </a:pPr>
            <a:r>
              <a:rPr kumimoji="0" sz="2100" b="0" i="0" u="none" strike="noStrike" kern="1200" cap="none" spc="-290" normalizeH="0" baseline="0" noProof="0" dirty="0">
                <a:ln>
                  <a:noFill/>
                </a:ln>
                <a:solidFill>
                  <a:prstClr val="black"/>
                </a:solidFill>
                <a:effectLst/>
                <a:uLnTx/>
                <a:uFillTx/>
                <a:latin typeface="FreeSerif"/>
                <a:ea typeface="+mn-ea"/>
                <a:cs typeface="FreeSerif"/>
              </a:rPr>
              <a:t>𝑠 </a:t>
            </a:r>
            <a:r>
              <a:rPr kumimoji="0" sz="2100" b="0" i="0" u="none" strike="noStrike" kern="1200" cap="none" spc="-245" normalizeH="0" baseline="0" noProof="0" dirty="0">
                <a:ln>
                  <a:noFill/>
                </a:ln>
                <a:solidFill>
                  <a:prstClr val="black"/>
                </a:solidFill>
                <a:effectLst/>
                <a:uLnTx/>
                <a:uFillTx/>
                <a:latin typeface="FreeSerif"/>
                <a:ea typeface="+mn-ea"/>
                <a:cs typeface="FreeSerif"/>
              </a:rPr>
              <a:t> </a:t>
            </a:r>
            <a:r>
              <a:rPr kumimoji="0" sz="2100" b="0" i="0" u="none" strike="noStrike" kern="1200" cap="none" spc="380" normalizeH="0" baseline="0" noProof="0" dirty="0">
                <a:ln>
                  <a:noFill/>
                </a:ln>
                <a:solidFill>
                  <a:prstClr val="black"/>
                </a:solidFill>
                <a:effectLst/>
                <a:uLnTx/>
                <a:uFillTx/>
                <a:latin typeface="FreeSerif"/>
                <a:ea typeface="+mn-ea"/>
                <a:cs typeface="FreeSerif"/>
              </a:rPr>
              <a:t>+	</a:t>
            </a:r>
            <a:r>
              <a:rPr kumimoji="0" sz="2100" b="0" i="0" u="none" strike="noStrike" kern="1200" cap="none" spc="70" normalizeH="0" baseline="0" noProof="0" dirty="0">
                <a:ln>
                  <a:noFill/>
                </a:ln>
                <a:solidFill>
                  <a:prstClr val="black"/>
                </a:solidFill>
                <a:effectLst/>
                <a:uLnTx/>
                <a:uFillTx/>
                <a:latin typeface="FreeSerif"/>
                <a:ea typeface="+mn-ea"/>
                <a:cs typeface="FreeSerif"/>
              </a:rPr>
              <a:t>𝑠</a:t>
            </a:r>
            <a:r>
              <a:rPr kumimoji="0" sz="2250" b="0" i="0" u="none" strike="noStrike" kern="1200" cap="none" spc="104" normalizeH="0" baseline="24074" noProof="0" dirty="0">
                <a:ln>
                  <a:noFill/>
                </a:ln>
                <a:solidFill>
                  <a:prstClr val="black"/>
                </a:solidFill>
                <a:effectLst/>
                <a:uLnTx/>
                <a:uFillTx/>
                <a:latin typeface="FreeSerif"/>
                <a:ea typeface="+mn-ea"/>
                <a:cs typeface="FreeSerif"/>
              </a:rPr>
              <a:t>2</a:t>
            </a:r>
            <a:r>
              <a:rPr kumimoji="0" sz="2100" b="0" i="0" u="none" strike="noStrike" kern="1200" cap="none" spc="70" normalizeH="0" baseline="0" noProof="0" dirty="0">
                <a:ln>
                  <a:noFill/>
                </a:ln>
                <a:solidFill>
                  <a:prstClr val="black"/>
                </a:solidFill>
                <a:effectLst/>
                <a:uLnTx/>
                <a:uFillTx/>
                <a:latin typeface="FreeSerif"/>
                <a:ea typeface="+mn-ea"/>
                <a:cs typeface="FreeSerif"/>
              </a:rPr>
              <a:t>)</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0" name="object 10"/>
          <p:cNvSpPr/>
          <p:nvPr/>
        </p:nvSpPr>
        <p:spPr>
          <a:xfrm>
            <a:off x="4157217" y="5707379"/>
            <a:ext cx="1175385" cy="17145"/>
          </a:xfrm>
          <a:custGeom>
            <a:avLst/>
            <a:gdLst/>
            <a:ahLst/>
            <a:cxnLst/>
            <a:rect l="l" t="t" r="r" b="b"/>
            <a:pathLst>
              <a:path w="1175385" h="17145">
                <a:moveTo>
                  <a:pt x="1175003" y="0"/>
                </a:moveTo>
                <a:lnTo>
                  <a:pt x="0" y="0"/>
                </a:lnTo>
                <a:lnTo>
                  <a:pt x="0" y="16764"/>
                </a:lnTo>
                <a:lnTo>
                  <a:pt x="1175003" y="16764"/>
                </a:lnTo>
                <a:lnTo>
                  <a:pt x="1175003"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4835778" y="5817819"/>
            <a:ext cx="253365" cy="24814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35" normalizeH="0" baseline="0" noProof="0" dirty="0">
                <a:ln>
                  <a:noFill/>
                </a:ln>
                <a:solidFill>
                  <a:prstClr val="black"/>
                </a:solidFill>
                <a:effectLst/>
                <a:uLnTx/>
                <a:uFillTx/>
                <a:latin typeface="FreeSerif"/>
                <a:ea typeface="+mn-ea"/>
                <a:cs typeface="FreeSerif"/>
              </a:rPr>
              <a:t>𝑓</a:t>
            </a:r>
            <a:r>
              <a:rPr kumimoji="0" sz="1500" b="0" i="0" u="none" strike="noStrike" kern="1200" cap="none" spc="-55" normalizeH="0" baseline="0" noProof="0" dirty="0">
                <a:ln>
                  <a:noFill/>
                </a:ln>
                <a:solidFill>
                  <a:prstClr val="black"/>
                </a:solidFill>
                <a:effectLst/>
                <a:uLnTx/>
                <a:uFillTx/>
                <a:latin typeface="FreeSerif"/>
                <a:ea typeface="+mn-ea"/>
                <a:cs typeface="FreeSerif"/>
              </a:rPr>
              <a:t>𝑣</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12" name="object 12"/>
          <p:cNvSpPr txBox="1"/>
          <p:nvPr/>
        </p:nvSpPr>
        <p:spPr>
          <a:xfrm>
            <a:off x="4145026" y="5513019"/>
            <a:ext cx="1471930" cy="530658"/>
          </a:xfrm>
          <a:prstGeom prst="rect">
            <a:avLst/>
          </a:prstGeom>
        </p:spPr>
        <p:txBody>
          <a:bodyPr vert="horz" wrap="square" lIns="0" tIns="12700" rIns="0" bIns="0" rtlCol="0">
            <a:spAutoFit/>
          </a:bodyPr>
          <a:lstStyle/>
          <a:p>
            <a:pPr marL="1262380" marR="0" lvl="0" indent="0" algn="l" defTabSz="914400" rtl="0" eaLnBrk="1" fontAlgn="auto" latinLnBrk="0" hangingPunct="1">
              <a:lnSpc>
                <a:spcPts val="1960"/>
              </a:lnSpc>
              <a:spcBef>
                <a:spcPts val="100"/>
              </a:spcBef>
              <a:spcAft>
                <a:spcPts val="0"/>
              </a:spcAft>
              <a:buClrTx/>
              <a:buSzTx/>
              <a:buFontTx/>
              <a:buNone/>
              <a:tabLst/>
              <a:defRPr/>
            </a:pPr>
            <a:r>
              <a:rPr kumimoji="0" sz="2100" b="0" i="0" u="none" strike="noStrike" kern="1200" cap="none" spc="204" normalizeH="0" baseline="0" noProof="0" dirty="0">
                <a:ln>
                  <a:noFill/>
                </a:ln>
                <a:solidFill>
                  <a:prstClr val="black"/>
                </a:solidFill>
                <a:effectLst/>
                <a:uLnTx/>
                <a:uFillTx/>
                <a:latin typeface="FreeSerif"/>
                <a:ea typeface="+mn-ea"/>
                <a:cs typeface="FreeSerif"/>
              </a:rPr>
              <a:t>≈</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a:p>
            <a:pPr marL="12700" marR="0" lvl="0" indent="0" algn="l" defTabSz="914400" rtl="0" eaLnBrk="1" fontAlgn="auto" latinLnBrk="0" hangingPunct="1">
              <a:lnSpc>
                <a:spcPts val="1960"/>
              </a:lnSpc>
              <a:spcBef>
                <a:spcPts val="0"/>
              </a:spcBef>
              <a:spcAft>
                <a:spcPts val="0"/>
              </a:spcAft>
              <a:buClrTx/>
              <a:buSzTx/>
              <a:buFontTx/>
              <a:buNone/>
              <a:tabLst>
                <a:tab pos="948690" algn="l"/>
              </a:tabLst>
              <a:defRPr/>
            </a:pPr>
            <a:r>
              <a:rPr kumimoji="0" sz="2100" b="0" i="0" u="none" strike="noStrike" kern="1200" cap="none" spc="140" normalizeH="0" baseline="0" noProof="0" dirty="0">
                <a:ln>
                  <a:noFill/>
                </a:ln>
                <a:solidFill>
                  <a:prstClr val="black"/>
                </a:solidFill>
                <a:effectLst/>
                <a:uLnTx/>
                <a:uFillTx/>
                <a:latin typeface="FreeSerif"/>
                <a:ea typeface="+mn-ea"/>
                <a:cs typeface="FreeSerif"/>
              </a:rPr>
              <a:t>(1</a:t>
            </a:r>
            <a:r>
              <a:rPr kumimoji="0" sz="2100" b="0" i="0" u="none" strike="noStrike" kern="1200" cap="none" spc="-55" normalizeH="0" baseline="0" noProof="0" dirty="0">
                <a:ln>
                  <a:noFill/>
                </a:ln>
                <a:solidFill>
                  <a:prstClr val="black"/>
                </a:solidFill>
                <a:effectLst/>
                <a:uLnTx/>
                <a:uFillTx/>
                <a:latin typeface="FreeSerif"/>
                <a:ea typeface="+mn-ea"/>
                <a:cs typeface="FreeSerif"/>
              </a:rPr>
              <a:t> </a:t>
            </a:r>
            <a:r>
              <a:rPr kumimoji="0" sz="2100" b="0" i="0" u="none" strike="noStrike" kern="1200" cap="none" spc="380" normalizeH="0" baseline="0" noProof="0" dirty="0">
                <a:ln>
                  <a:noFill/>
                </a:ln>
                <a:solidFill>
                  <a:prstClr val="black"/>
                </a:solidFill>
                <a:effectLst/>
                <a:uLnTx/>
                <a:uFillTx/>
                <a:latin typeface="FreeSerif"/>
                <a:ea typeface="+mn-ea"/>
                <a:cs typeface="FreeSerif"/>
              </a:rPr>
              <a:t>+</a:t>
            </a:r>
            <a:r>
              <a:rPr kumimoji="0" sz="2100" b="0" i="0" u="none" strike="noStrike" kern="1200" cap="none" spc="-50" normalizeH="0" baseline="0" noProof="0" dirty="0">
                <a:ln>
                  <a:noFill/>
                </a:ln>
                <a:solidFill>
                  <a:prstClr val="black"/>
                </a:solidFill>
                <a:effectLst/>
                <a:uLnTx/>
                <a:uFillTx/>
                <a:latin typeface="FreeSerif"/>
                <a:ea typeface="+mn-ea"/>
                <a:cs typeface="FreeSerif"/>
              </a:rPr>
              <a:t> </a:t>
            </a:r>
            <a:r>
              <a:rPr kumimoji="0" sz="2100" b="0" i="0" u="none" strike="noStrike" kern="1200" cap="none" spc="-15" normalizeH="0" baseline="0" noProof="0" dirty="0">
                <a:ln>
                  <a:noFill/>
                </a:ln>
                <a:solidFill>
                  <a:prstClr val="black"/>
                </a:solidFill>
                <a:effectLst/>
                <a:uLnTx/>
                <a:uFillTx/>
                <a:latin typeface="FreeSerif"/>
                <a:ea typeface="+mn-ea"/>
                <a:cs typeface="FreeSerif"/>
              </a:rPr>
              <a:t>𝑇	</a:t>
            </a:r>
            <a:r>
              <a:rPr kumimoji="0" sz="2100" b="0" i="0" u="none" strike="noStrike" kern="1200" cap="none" spc="-45" normalizeH="0" baseline="0" noProof="0" dirty="0">
                <a:ln>
                  <a:noFill/>
                </a:ln>
                <a:solidFill>
                  <a:prstClr val="black"/>
                </a:solidFill>
                <a:effectLst/>
                <a:uLnTx/>
                <a:uFillTx/>
                <a:latin typeface="FreeSerif"/>
                <a:ea typeface="+mn-ea"/>
                <a:cs typeface="FreeSerif"/>
              </a:rPr>
              <a:t>𝑠)</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3" name="object 13"/>
          <p:cNvSpPr txBox="1"/>
          <p:nvPr/>
        </p:nvSpPr>
        <p:spPr>
          <a:xfrm>
            <a:off x="2912110" y="5311850"/>
            <a:ext cx="3805554"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1758950" algn="l"/>
                <a:tab pos="3644900" algn="l"/>
              </a:tabLst>
              <a:defRPr/>
            </a:pPr>
            <a:r>
              <a:rPr kumimoji="0" sz="2100" b="0" i="0" u="none" strike="noStrike" kern="1200" cap="none" spc="110" normalizeH="0" baseline="0" noProof="0" dirty="0">
                <a:ln>
                  <a:noFill/>
                </a:ln>
                <a:solidFill>
                  <a:prstClr val="black"/>
                </a:solidFill>
                <a:effectLst/>
                <a:uLnTx/>
                <a:uFillTx/>
                <a:latin typeface="FreeSerif"/>
                <a:ea typeface="+mn-ea"/>
                <a:cs typeface="FreeSerif"/>
              </a:rPr>
              <a:t>1	1	1</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4" name="object 14"/>
          <p:cNvSpPr/>
          <p:nvPr/>
        </p:nvSpPr>
        <p:spPr>
          <a:xfrm>
            <a:off x="5678170" y="5707379"/>
            <a:ext cx="1903730" cy="577850"/>
          </a:xfrm>
          <a:custGeom>
            <a:avLst/>
            <a:gdLst/>
            <a:ahLst/>
            <a:cxnLst/>
            <a:rect l="l" t="t" r="r" b="b"/>
            <a:pathLst>
              <a:path w="1903729" h="577850">
                <a:moveTo>
                  <a:pt x="589661" y="59245"/>
                </a:moveTo>
                <a:lnTo>
                  <a:pt x="546900" y="89319"/>
                </a:lnTo>
                <a:lnTo>
                  <a:pt x="516509" y="146812"/>
                </a:lnTo>
                <a:lnTo>
                  <a:pt x="495465" y="222008"/>
                </a:lnTo>
                <a:lnTo>
                  <a:pt x="490194" y="265849"/>
                </a:lnTo>
                <a:lnTo>
                  <a:pt x="488442" y="313956"/>
                </a:lnTo>
                <a:lnTo>
                  <a:pt x="490194" y="361950"/>
                </a:lnTo>
                <a:lnTo>
                  <a:pt x="495465" y="405853"/>
                </a:lnTo>
                <a:lnTo>
                  <a:pt x="504240" y="445579"/>
                </a:lnTo>
                <a:lnTo>
                  <a:pt x="531101" y="512203"/>
                </a:lnTo>
                <a:lnTo>
                  <a:pt x="563918" y="560349"/>
                </a:lnTo>
                <a:lnTo>
                  <a:pt x="582168" y="577405"/>
                </a:lnTo>
                <a:lnTo>
                  <a:pt x="589661" y="568680"/>
                </a:lnTo>
                <a:lnTo>
                  <a:pt x="573887" y="551332"/>
                </a:lnTo>
                <a:lnTo>
                  <a:pt x="559562" y="529742"/>
                </a:lnTo>
                <a:lnTo>
                  <a:pt x="535178" y="473875"/>
                </a:lnTo>
                <a:lnTo>
                  <a:pt x="519112" y="401739"/>
                </a:lnTo>
                <a:lnTo>
                  <a:pt x="515061" y="359803"/>
                </a:lnTo>
                <a:lnTo>
                  <a:pt x="513715" y="313829"/>
                </a:lnTo>
                <a:lnTo>
                  <a:pt x="515061" y="268122"/>
                </a:lnTo>
                <a:lnTo>
                  <a:pt x="519112" y="226199"/>
                </a:lnTo>
                <a:lnTo>
                  <a:pt x="525818" y="188175"/>
                </a:lnTo>
                <a:lnTo>
                  <a:pt x="546646" y="124002"/>
                </a:lnTo>
                <a:lnTo>
                  <a:pt x="573887" y="76606"/>
                </a:lnTo>
                <a:lnTo>
                  <a:pt x="589661" y="59245"/>
                </a:lnTo>
                <a:close/>
              </a:path>
              <a:path w="1903729" h="577850">
                <a:moveTo>
                  <a:pt x="1706753" y="313829"/>
                </a:moveTo>
                <a:lnTo>
                  <a:pt x="1705000" y="265849"/>
                </a:lnTo>
                <a:lnTo>
                  <a:pt x="1699780" y="222008"/>
                </a:lnTo>
                <a:lnTo>
                  <a:pt x="1691043" y="182333"/>
                </a:lnTo>
                <a:lnTo>
                  <a:pt x="1664208" y="115722"/>
                </a:lnTo>
                <a:lnTo>
                  <a:pt x="1631391" y="67576"/>
                </a:lnTo>
                <a:lnTo>
                  <a:pt x="1613154" y="50520"/>
                </a:lnTo>
                <a:lnTo>
                  <a:pt x="1605661" y="59245"/>
                </a:lnTo>
                <a:lnTo>
                  <a:pt x="1621396" y="76606"/>
                </a:lnTo>
                <a:lnTo>
                  <a:pt x="1635696" y="98183"/>
                </a:lnTo>
                <a:lnTo>
                  <a:pt x="1660017" y="154051"/>
                </a:lnTo>
                <a:lnTo>
                  <a:pt x="1676120" y="226199"/>
                </a:lnTo>
                <a:lnTo>
                  <a:pt x="1680133" y="268122"/>
                </a:lnTo>
                <a:lnTo>
                  <a:pt x="1681480" y="313956"/>
                </a:lnTo>
                <a:lnTo>
                  <a:pt x="1680133" y="359803"/>
                </a:lnTo>
                <a:lnTo>
                  <a:pt x="1676120" y="401739"/>
                </a:lnTo>
                <a:lnTo>
                  <a:pt x="1669415" y="439762"/>
                </a:lnTo>
                <a:lnTo>
                  <a:pt x="1648548" y="503936"/>
                </a:lnTo>
                <a:lnTo>
                  <a:pt x="1621396" y="551332"/>
                </a:lnTo>
                <a:lnTo>
                  <a:pt x="1605661" y="568680"/>
                </a:lnTo>
                <a:lnTo>
                  <a:pt x="1613154" y="577405"/>
                </a:lnTo>
                <a:lnTo>
                  <a:pt x="1648409" y="538619"/>
                </a:lnTo>
                <a:lnTo>
                  <a:pt x="1678813" y="481101"/>
                </a:lnTo>
                <a:lnTo>
                  <a:pt x="1699780" y="405853"/>
                </a:lnTo>
                <a:lnTo>
                  <a:pt x="1705000" y="361950"/>
                </a:lnTo>
                <a:lnTo>
                  <a:pt x="1706753" y="313829"/>
                </a:lnTo>
                <a:close/>
              </a:path>
              <a:path w="1903729" h="577850">
                <a:moveTo>
                  <a:pt x="1903476" y="0"/>
                </a:moveTo>
                <a:lnTo>
                  <a:pt x="0" y="0"/>
                </a:lnTo>
                <a:lnTo>
                  <a:pt x="0" y="16764"/>
                </a:lnTo>
                <a:lnTo>
                  <a:pt x="1903476" y="16764"/>
                </a:lnTo>
                <a:lnTo>
                  <a:pt x="1903476"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txBox="1"/>
          <p:nvPr/>
        </p:nvSpPr>
        <p:spPr>
          <a:xfrm>
            <a:off x="5666359" y="5819343"/>
            <a:ext cx="43053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prstClr val="black"/>
                </a:solidFill>
                <a:effectLst/>
                <a:uLnTx/>
                <a:uFillTx/>
                <a:latin typeface="FreeSerif"/>
                <a:ea typeface="+mn-ea"/>
                <a:cs typeface="FreeSerif"/>
              </a:rPr>
              <a:t>1</a:t>
            </a:r>
            <a:r>
              <a:rPr kumimoji="0" sz="2100" b="0" i="0" u="none" strike="noStrike" kern="1200" cap="none" spc="-150" normalizeH="0" baseline="0" noProof="0" dirty="0">
                <a:ln>
                  <a:noFill/>
                </a:ln>
                <a:solidFill>
                  <a:prstClr val="black"/>
                </a:solidFill>
                <a:effectLst/>
                <a:uLnTx/>
                <a:uFillTx/>
                <a:latin typeface="FreeSerif"/>
                <a:ea typeface="+mn-ea"/>
                <a:cs typeface="FreeSerif"/>
              </a:rPr>
              <a:t> </a:t>
            </a:r>
            <a:r>
              <a:rPr kumimoji="0" sz="2100" b="0" i="0" u="none" strike="noStrike" kern="1200" cap="none" spc="380" normalizeH="0" baseline="0" noProof="0" dirty="0">
                <a:ln>
                  <a:noFill/>
                </a:ln>
                <a:solidFill>
                  <a:prstClr val="black"/>
                </a:solidFill>
                <a:effectLst/>
                <a:uLnTx/>
                <a:uFillTx/>
                <a:latin typeface="FreeSerif"/>
                <a:ea typeface="+mn-ea"/>
                <a:cs typeface="FreeSerif"/>
              </a:rPr>
              <a:t>+</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6" name="object 16"/>
          <p:cNvSpPr txBox="1"/>
          <p:nvPr/>
        </p:nvSpPr>
        <p:spPr>
          <a:xfrm>
            <a:off x="6262878" y="5662371"/>
            <a:ext cx="391286" cy="628377"/>
          </a:xfrm>
          <a:prstGeom prst="rect">
            <a:avLst/>
          </a:prstGeom>
        </p:spPr>
        <p:txBody>
          <a:bodyPr vert="horz" wrap="square" lIns="0" tIns="12700" rIns="0" bIns="0" rtlCol="0">
            <a:spAutoFit/>
          </a:bodyPr>
          <a:lstStyle/>
          <a:p>
            <a:pPr marL="12700" marR="0" lvl="0" indent="0" algn="l" defTabSz="914400" rtl="0" eaLnBrk="1" fontAlgn="auto" latinLnBrk="0" hangingPunct="1">
              <a:lnSpc>
                <a:spcPts val="2405"/>
              </a:lnSpc>
              <a:spcBef>
                <a:spcPts val="100"/>
              </a:spcBef>
              <a:spcAft>
                <a:spcPts val="0"/>
              </a:spcAft>
              <a:buClrTx/>
              <a:buSzTx/>
              <a:buFontTx/>
              <a:buNone/>
              <a:tabLst/>
              <a:defRPr/>
            </a:pPr>
            <a:r>
              <a:rPr kumimoji="0" sz="2100" b="0" i="0" u="heavy" strike="noStrike" kern="1200" cap="none" spc="-360" normalizeH="0" baseline="0" noProof="0" dirty="0">
                <a:ln>
                  <a:noFill/>
                </a:ln>
                <a:solidFill>
                  <a:prstClr val="black"/>
                </a:solidFill>
                <a:effectLst/>
                <a:uLnTx/>
                <a:uFill>
                  <a:solidFill>
                    <a:srgbClr val="FF0000"/>
                  </a:solidFill>
                </a:uFill>
                <a:latin typeface="Times New Roman"/>
                <a:ea typeface="+mn-ea"/>
                <a:cs typeface="Times New Roman"/>
              </a:rPr>
              <a:t> </a:t>
            </a:r>
            <a:r>
              <a:rPr kumimoji="0" lang="vi-VN" sz="2100" b="0" i="0" u="heavy" strike="noStrike" kern="1200" cap="none" spc="-80" normalizeH="0" baseline="0" noProof="0" dirty="0">
                <a:ln>
                  <a:noFill/>
                </a:ln>
                <a:solidFill>
                  <a:prstClr val="black"/>
                </a:solidFill>
                <a:effectLst/>
                <a:uLnTx/>
                <a:uFill>
                  <a:solidFill>
                    <a:srgbClr val="FF0000"/>
                  </a:solidFill>
                </a:uFill>
                <a:latin typeface="FreeSerif"/>
                <a:ea typeface="+mn-ea"/>
                <a:cs typeface="FreeSerif"/>
              </a:rPr>
              <a:t>2𝜁</a:t>
            </a:r>
            <a:r>
              <a:rPr kumimoji="0" lang="vi-VN" sz="2100" b="0" i="0" u="heavy" strike="noStrike" kern="1200" cap="none" spc="-300" normalizeH="0" baseline="0" noProof="0" dirty="0">
                <a:ln>
                  <a:noFill/>
                </a:ln>
                <a:solidFill>
                  <a:prstClr val="black"/>
                </a:solidFill>
                <a:effectLst/>
                <a:uLnTx/>
                <a:uFill>
                  <a:solidFill>
                    <a:srgbClr val="FF0000"/>
                  </a:solidFill>
                </a:uFill>
                <a:latin typeface="FreeSerif"/>
                <a:ea typeface="+mn-ea"/>
                <a:cs typeface="FreeSerif"/>
              </a:rPr>
              <a:t> </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a:p>
            <a:pPr marL="13335" marR="0" lvl="0" indent="0" algn="l" defTabSz="914400" rtl="0" eaLnBrk="1" fontAlgn="auto" latinLnBrk="0" hangingPunct="1">
              <a:lnSpc>
                <a:spcPts val="2405"/>
              </a:lnSpc>
              <a:spcBef>
                <a:spcPts val="0"/>
              </a:spcBef>
              <a:spcAft>
                <a:spcPts val="0"/>
              </a:spcAft>
              <a:buClrTx/>
              <a:buSzTx/>
              <a:buFontTx/>
              <a:buNone/>
              <a:tabLst/>
              <a:defRPr/>
            </a:pPr>
            <a:r>
              <a:rPr kumimoji="0" lang="vi-VN" sz="2100" b="0" i="0" u="none" strike="noStrike" kern="1200" cap="none" spc="260" normalizeH="0" baseline="0" noProof="0" dirty="0">
                <a:ln>
                  <a:noFill/>
                </a:ln>
                <a:solidFill>
                  <a:prstClr val="black"/>
                </a:solidFill>
                <a:effectLst/>
                <a:uLnTx/>
                <a:uFillTx/>
                <a:latin typeface="FreeSerif"/>
                <a:ea typeface="+mn-ea"/>
                <a:cs typeface="FreeSerif"/>
              </a:rPr>
              <a:t>𝜔</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7" name="object 17"/>
          <p:cNvSpPr txBox="1"/>
          <p:nvPr/>
        </p:nvSpPr>
        <p:spPr>
          <a:xfrm>
            <a:off x="6446901" y="6079947"/>
            <a:ext cx="152400" cy="24814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60" normalizeH="0" baseline="0" noProof="0" dirty="0">
                <a:ln>
                  <a:noFill/>
                </a:ln>
                <a:solidFill>
                  <a:prstClr val="black"/>
                </a:solidFill>
                <a:effectLst/>
                <a:uLnTx/>
                <a:uFillTx/>
                <a:latin typeface="FreeSerif"/>
                <a:ea typeface="+mn-ea"/>
                <a:cs typeface="FreeSerif"/>
              </a:rPr>
              <a:t>𝑛</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8" name="object 18"/>
          <p:cNvSpPr txBox="1"/>
          <p:nvPr/>
        </p:nvSpPr>
        <p:spPr>
          <a:xfrm>
            <a:off x="6609751" y="5827390"/>
            <a:ext cx="1004569" cy="345440"/>
          </a:xfrm>
          <a:prstGeom prst="rect">
            <a:avLst/>
          </a:prstGeom>
        </p:spPr>
        <p:txBody>
          <a:bodyPr vert="horz" wrap="square" lIns="0" tIns="12700" rIns="0" bIns="0" rtlCol="0">
            <a:spAutoFit/>
          </a:bodyPr>
          <a:lstStyle/>
          <a:p>
            <a:pPr marL="50800" marR="0" lvl="0" indent="0" algn="l" defTabSz="914400" rtl="0" eaLnBrk="1" fontAlgn="auto" latinLnBrk="0" hangingPunct="1">
              <a:lnSpc>
                <a:spcPct val="100000"/>
              </a:lnSpc>
              <a:spcBef>
                <a:spcPts val="100"/>
              </a:spcBef>
              <a:spcAft>
                <a:spcPts val="0"/>
              </a:spcAft>
              <a:buClrTx/>
              <a:buSzTx/>
              <a:buFontTx/>
              <a:buNone/>
              <a:tabLst>
                <a:tab pos="842644" algn="l"/>
              </a:tabLst>
              <a:defRPr/>
            </a:pPr>
            <a:r>
              <a:rPr kumimoji="0" sz="2100" b="0" i="0" u="none" strike="noStrike" kern="1200" cap="none" spc="380" normalizeH="0" baseline="0" noProof="0" dirty="0">
                <a:ln>
                  <a:noFill/>
                </a:ln>
                <a:solidFill>
                  <a:prstClr val="black"/>
                </a:solidFill>
                <a:effectLst/>
                <a:uLnTx/>
                <a:uFillTx/>
                <a:latin typeface="FreeSerif"/>
                <a:ea typeface="+mn-ea"/>
                <a:cs typeface="FreeSerif"/>
              </a:rPr>
              <a:t>+</a:t>
            </a:r>
            <a:r>
              <a:rPr kumimoji="0" sz="2100" b="0" i="0" u="none" strike="noStrike" kern="1200" cap="none" spc="-55" normalizeH="0" baseline="0" noProof="0" dirty="0">
                <a:ln>
                  <a:noFill/>
                </a:ln>
                <a:solidFill>
                  <a:prstClr val="black"/>
                </a:solidFill>
                <a:effectLst/>
                <a:uLnTx/>
                <a:uFillTx/>
                <a:latin typeface="FreeSerif"/>
                <a:ea typeface="+mn-ea"/>
                <a:cs typeface="FreeSerif"/>
              </a:rPr>
              <a:t> </a:t>
            </a:r>
            <a:r>
              <a:rPr kumimoji="0" sz="2100" b="0" i="0" u="none" strike="noStrike" kern="1200" cap="none" spc="-130" normalizeH="0" baseline="0" noProof="0" dirty="0">
                <a:ln>
                  <a:noFill/>
                </a:ln>
                <a:solidFill>
                  <a:prstClr val="black"/>
                </a:solidFill>
                <a:effectLst/>
                <a:uLnTx/>
                <a:uFillTx/>
                <a:latin typeface="FreeSerif"/>
                <a:ea typeface="+mn-ea"/>
                <a:cs typeface="FreeSerif"/>
              </a:rPr>
              <a:t>𝑇</a:t>
            </a:r>
            <a:r>
              <a:rPr kumimoji="0" sz="2250" b="0" i="0" u="none" strike="noStrike" kern="1200" cap="none" spc="-195" normalizeH="0" baseline="-16666" noProof="0" dirty="0">
                <a:ln>
                  <a:noFill/>
                </a:ln>
                <a:solidFill>
                  <a:prstClr val="black"/>
                </a:solidFill>
                <a:effectLst/>
                <a:uLnTx/>
                <a:uFillTx/>
                <a:latin typeface="FreeSerif"/>
                <a:ea typeface="+mn-ea"/>
                <a:cs typeface="FreeSerif"/>
              </a:rPr>
              <a:t>𝑓𝑣	</a:t>
            </a:r>
            <a:r>
              <a:rPr kumimoji="0" sz="2100" b="0" i="0" u="none" strike="noStrike" kern="1200" cap="none" spc="-290" normalizeH="0" baseline="0" noProof="0" dirty="0">
                <a:ln>
                  <a:noFill/>
                </a:ln>
                <a:solidFill>
                  <a:prstClr val="black"/>
                </a:solidFill>
                <a:effectLst/>
                <a:uLnTx/>
                <a:uFillTx/>
                <a:latin typeface="FreeSerif"/>
                <a:ea typeface="+mn-ea"/>
                <a:cs typeface="FreeSerif"/>
              </a:rPr>
              <a:t>𝑠</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grpSp>
        <p:nvGrpSpPr>
          <p:cNvPr id="19" name="object 19"/>
          <p:cNvGrpSpPr/>
          <p:nvPr/>
        </p:nvGrpSpPr>
        <p:grpSpPr>
          <a:xfrm>
            <a:off x="1366609" y="3506930"/>
            <a:ext cx="732155" cy="363220"/>
            <a:chOff x="1366609" y="3506930"/>
            <a:chExt cx="732155" cy="363220"/>
          </a:xfrm>
        </p:grpSpPr>
        <p:sp>
          <p:nvSpPr>
            <p:cNvPr id="20" name="object 20"/>
            <p:cNvSpPr/>
            <p:nvPr/>
          </p:nvSpPr>
          <p:spPr>
            <a:xfrm>
              <a:off x="1379758" y="3520120"/>
              <a:ext cx="718941" cy="34987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1371869" y="3512223"/>
              <a:ext cx="677545" cy="307340"/>
            </a:xfrm>
            <a:custGeom>
              <a:avLst/>
              <a:gdLst/>
              <a:ahLst/>
              <a:cxnLst/>
              <a:rect l="l" t="t" r="r" b="b"/>
              <a:pathLst>
                <a:path w="677544" h="307339">
                  <a:moveTo>
                    <a:pt x="677213" y="0"/>
                  </a:moveTo>
                  <a:lnTo>
                    <a:pt x="0" y="0"/>
                  </a:lnTo>
                  <a:lnTo>
                    <a:pt x="0" y="306816"/>
                  </a:lnTo>
                  <a:lnTo>
                    <a:pt x="677213" y="306816"/>
                  </a:lnTo>
                  <a:lnTo>
                    <a:pt x="67721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1448556" y="3619799"/>
              <a:ext cx="523875" cy="76200"/>
            </a:xfrm>
            <a:custGeom>
              <a:avLst/>
              <a:gdLst/>
              <a:ahLst/>
              <a:cxnLst/>
              <a:rect l="l" t="t" r="r" b="b"/>
              <a:pathLst>
                <a:path w="523875" h="76200">
                  <a:moveTo>
                    <a:pt x="41991" y="0"/>
                  </a:moveTo>
                  <a:lnTo>
                    <a:pt x="28163" y="0"/>
                  </a:lnTo>
                  <a:lnTo>
                    <a:pt x="22225" y="1475"/>
                  </a:lnTo>
                  <a:lnTo>
                    <a:pt x="11452" y="7396"/>
                  </a:lnTo>
                  <a:lnTo>
                    <a:pt x="7295" y="11730"/>
                  </a:lnTo>
                  <a:lnTo>
                    <a:pt x="4411" y="17430"/>
                  </a:lnTo>
                  <a:lnTo>
                    <a:pt x="1442" y="23130"/>
                  </a:lnTo>
                  <a:lnTo>
                    <a:pt x="0" y="29805"/>
                  </a:lnTo>
                  <a:lnTo>
                    <a:pt x="0" y="44487"/>
                  </a:lnTo>
                  <a:lnTo>
                    <a:pt x="1272" y="51061"/>
                  </a:lnTo>
                  <a:lnTo>
                    <a:pt x="3902" y="57176"/>
                  </a:lnTo>
                  <a:lnTo>
                    <a:pt x="6447" y="63292"/>
                  </a:lnTo>
                  <a:lnTo>
                    <a:pt x="10264" y="67965"/>
                  </a:lnTo>
                  <a:lnTo>
                    <a:pt x="15184" y="71197"/>
                  </a:lnTo>
                  <a:lnTo>
                    <a:pt x="20189" y="74420"/>
                  </a:lnTo>
                  <a:lnTo>
                    <a:pt x="26552" y="76031"/>
                  </a:lnTo>
                  <a:lnTo>
                    <a:pt x="42160" y="76031"/>
                  </a:lnTo>
                  <a:lnTo>
                    <a:pt x="48608" y="73936"/>
                  </a:lnTo>
                  <a:lnTo>
                    <a:pt x="53867" y="69738"/>
                  </a:lnTo>
                  <a:lnTo>
                    <a:pt x="56453" y="67711"/>
                  </a:lnTo>
                  <a:lnTo>
                    <a:pt x="29266" y="67711"/>
                  </a:lnTo>
                  <a:lnTo>
                    <a:pt x="25109" y="66557"/>
                  </a:lnTo>
                  <a:lnTo>
                    <a:pt x="10010" y="32570"/>
                  </a:lnTo>
                  <a:lnTo>
                    <a:pt x="10773" y="27863"/>
                  </a:lnTo>
                  <a:lnTo>
                    <a:pt x="28842" y="8329"/>
                  </a:lnTo>
                  <a:lnTo>
                    <a:pt x="56810" y="8329"/>
                  </a:lnTo>
                  <a:lnTo>
                    <a:pt x="48183" y="1874"/>
                  </a:lnTo>
                  <a:lnTo>
                    <a:pt x="41991" y="0"/>
                  </a:lnTo>
                  <a:close/>
                </a:path>
                <a:path w="523875" h="76200">
                  <a:moveTo>
                    <a:pt x="55140" y="49000"/>
                  </a:moveTo>
                  <a:lnTo>
                    <a:pt x="53867" y="55191"/>
                  </a:lnTo>
                  <a:lnTo>
                    <a:pt x="51322" y="59848"/>
                  </a:lnTo>
                  <a:lnTo>
                    <a:pt x="47505" y="62995"/>
                  </a:lnTo>
                  <a:lnTo>
                    <a:pt x="43772" y="66141"/>
                  </a:lnTo>
                  <a:lnTo>
                    <a:pt x="39107" y="67711"/>
                  </a:lnTo>
                  <a:lnTo>
                    <a:pt x="56453" y="67711"/>
                  </a:lnTo>
                  <a:lnTo>
                    <a:pt x="59211" y="65548"/>
                  </a:lnTo>
                  <a:lnTo>
                    <a:pt x="62859" y="59449"/>
                  </a:lnTo>
                  <a:lnTo>
                    <a:pt x="64895" y="51459"/>
                  </a:lnTo>
                  <a:lnTo>
                    <a:pt x="55140" y="49000"/>
                  </a:lnTo>
                  <a:close/>
                </a:path>
                <a:path w="523875" h="76200">
                  <a:moveTo>
                    <a:pt x="56810" y="8329"/>
                  </a:moveTo>
                  <a:lnTo>
                    <a:pt x="39361" y="8329"/>
                  </a:lnTo>
                  <a:lnTo>
                    <a:pt x="43433" y="9542"/>
                  </a:lnTo>
                  <a:lnTo>
                    <a:pt x="49880" y="14427"/>
                  </a:lnTo>
                  <a:lnTo>
                    <a:pt x="52340" y="18320"/>
                  </a:lnTo>
                  <a:lnTo>
                    <a:pt x="54037" y="23673"/>
                  </a:lnTo>
                  <a:lnTo>
                    <a:pt x="63623" y="21416"/>
                  </a:lnTo>
                  <a:lnTo>
                    <a:pt x="61672" y="14631"/>
                  </a:lnTo>
                  <a:lnTo>
                    <a:pt x="58193" y="9364"/>
                  </a:lnTo>
                  <a:lnTo>
                    <a:pt x="56810" y="8329"/>
                  </a:lnTo>
                  <a:close/>
                </a:path>
                <a:path w="523875" h="76200">
                  <a:moveTo>
                    <a:pt x="106802" y="20314"/>
                  </a:moveTo>
                  <a:lnTo>
                    <a:pt x="92889" y="20314"/>
                  </a:lnTo>
                  <a:lnTo>
                    <a:pt x="87290" y="22281"/>
                  </a:lnTo>
                  <a:lnTo>
                    <a:pt x="82794" y="26234"/>
                  </a:lnTo>
                  <a:lnTo>
                    <a:pt x="77280" y="30975"/>
                  </a:lnTo>
                  <a:lnTo>
                    <a:pt x="74566" y="38287"/>
                  </a:lnTo>
                  <a:lnTo>
                    <a:pt x="74566" y="57142"/>
                  </a:lnTo>
                  <a:lnTo>
                    <a:pt x="76856" y="64029"/>
                  </a:lnTo>
                  <a:lnTo>
                    <a:pt x="86018" y="73597"/>
                  </a:lnTo>
                  <a:lnTo>
                    <a:pt x="92041" y="75989"/>
                  </a:lnTo>
                  <a:lnTo>
                    <a:pt x="104087" y="75989"/>
                  </a:lnTo>
                  <a:lnTo>
                    <a:pt x="108413" y="74895"/>
                  </a:lnTo>
                  <a:lnTo>
                    <a:pt x="116218" y="70552"/>
                  </a:lnTo>
                  <a:lnTo>
                    <a:pt x="118156" y="68559"/>
                  </a:lnTo>
                  <a:lnTo>
                    <a:pt x="94925" y="68559"/>
                  </a:lnTo>
                  <a:lnTo>
                    <a:pt x="91185" y="66854"/>
                  </a:lnTo>
                  <a:lnTo>
                    <a:pt x="85255" y="60077"/>
                  </a:lnTo>
                  <a:lnTo>
                    <a:pt x="83812" y="54971"/>
                  </a:lnTo>
                  <a:lnTo>
                    <a:pt x="83829" y="41264"/>
                  </a:lnTo>
                  <a:lnTo>
                    <a:pt x="85255" y="36226"/>
                  </a:lnTo>
                  <a:lnTo>
                    <a:pt x="91193" y="29474"/>
                  </a:lnTo>
                  <a:lnTo>
                    <a:pt x="94925" y="27786"/>
                  </a:lnTo>
                  <a:lnTo>
                    <a:pt x="117674" y="27786"/>
                  </a:lnTo>
                  <a:lnTo>
                    <a:pt x="112740" y="22714"/>
                  </a:lnTo>
                  <a:lnTo>
                    <a:pt x="106802" y="20314"/>
                  </a:lnTo>
                  <a:close/>
                </a:path>
                <a:path w="523875" h="76200">
                  <a:moveTo>
                    <a:pt x="117674" y="27786"/>
                  </a:moveTo>
                  <a:lnTo>
                    <a:pt x="103917" y="27786"/>
                  </a:lnTo>
                  <a:lnTo>
                    <a:pt x="107650" y="29483"/>
                  </a:lnTo>
                  <a:lnTo>
                    <a:pt x="113588" y="36268"/>
                  </a:lnTo>
                  <a:lnTo>
                    <a:pt x="115115" y="41264"/>
                  </a:lnTo>
                  <a:lnTo>
                    <a:pt x="115075" y="54971"/>
                  </a:lnTo>
                  <a:lnTo>
                    <a:pt x="113588" y="60034"/>
                  </a:lnTo>
                  <a:lnTo>
                    <a:pt x="107631" y="66862"/>
                  </a:lnTo>
                  <a:lnTo>
                    <a:pt x="103917" y="68559"/>
                  </a:lnTo>
                  <a:lnTo>
                    <a:pt x="118156" y="68559"/>
                  </a:lnTo>
                  <a:lnTo>
                    <a:pt x="124362" y="38940"/>
                  </a:lnTo>
                  <a:lnTo>
                    <a:pt x="122071" y="32307"/>
                  </a:lnTo>
                  <a:lnTo>
                    <a:pt x="117674" y="27786"/>
                  </a:lnTo>
                  <a:close/>
                </a:path>
                <a:path w="523875" h="76200">
                  <a:moveTo>
                    <a:pt x="144721" y="21518"/>
                  </a:moveTo>
                  <a:lnTo>
                    <a:pt x="136577" y="21518"/>
                  </a:lnTo>
                  <a:lnTo>
                    <a:pt x="136577" y="74785"/>
                  </a:lnTo>
                  <a:lnTo>
                    <a:pt x="145654" y="74785"/>
                  </a:lnTo>
                  <a:lnTo>
                    <a:pt x="145704" y="38702"/>
                  </a:lnTo>
                  <a:lnTo>
                    <a:pt x="147011" y="34241"/>
                  </a:lnTo>
                  <a:lnTo>
                    <a:pt x="152610" y="29355"/>
                  </a:lnTo>
                  <a:lnTo>
                    <a:pt x="153322" y="29092"/>
                  </a:lnTo>
                  <a:lnTo>
                    <a:pt x="144721" y="29092"/>
                  </a:lnTo>
                  <a:lnTo>
                    <a:pt x="144721" y="21518"/>
                  </a:lnTo>
                  <a:close/>
                </a:path>
                <a:path w="523875" h="76200">
                  <a:moveTo>
                    <a:pt x="177586" y="28134"/>
                  </a:moveTo>
                  <a:lnTo>
                    <a:pt x="162111" y="28134"/>
                  </a:lnTo>
                  <a:lnTo>
                    <a:pt x="164232" y="28677"/>
                  </a:lnTo>
                  <a:lnTo>
                    <a:pt x="167795" y="30857"/>
                  </a:lnTo>
                  <a:lnTo>
                    <a:pt x="169067" y="32307"/>
                  </a:lnTo>
                  <a:lnTo>
                    <a:pt x="170425" y="35954"/>
                  </a:lnTo>
                  <a:lnTo>
                    <a:pt x="170658" y="37846"/>
                  </a:lnTo>
                  <a:lnTo>
                    <a:pt x="170764" y="74785"/>
                  </a:lnTo>
                  <a:lnTo>
                    <a:pt x="179841" y="74785"/>
                  </a:lnTo>
                  <a:lnTo>
                    <a:pt x="179731" y="35954"/>
                  </a:lnTo>
                  <a:lnTo>
                    <a:pt x="177805" y="28456"/>
                  </a:lnTo>
                  <a:lnTo>
                    <a:pt x="177586" y="28134"/>
                  </a:lnTo>
                  <a:close/>
                </a:path>
                <a:path w="523875" h="76200">
                  <a:moveTo>
                    <a:pt x="164826" y="20314"/>
                  </a:moveTo>
                  <a:lnTo>
                    <a:pt x="154307" y="20314"/>
                  </a:lnTo>
                  <a:lnTo>
                    <a:pt x="148623" y="23240"/>
                  </a:lnTo>
                  <a:lnTo>
                    <a:pt x="144721" y="29092"/>
                  </a:lnTo>
                  <a:lnTo>
                    <a:pt x="153322" y="29092"/>
                  </a:lnTo>
                  <a:lnTo>
                    <a:pt x="155919" y="28134"/>
                  </a:lnTo>
                  <a:lnTo>
                    <a:pt x="177586" y="28134"/>
                  </a:lnTo>
                  <a:lnTo>
                    <a:pt x="167795" y="20890"/>
                  </a:lnTo>
                  <a:lnTo>
                    <a:pt x="164826" y="20314"/>
                  </a:lnTo>
                  <a:close/>
                </a:path>
                <a:path w="523875" h="76200">
                  <a:moveTo>
                    <a:pt x="205969" y="28541"/>
                  </a:moveTo>
                  <a:lnTo>
                    <a:pt x="196977" y="28541"/>
                  </a:lnTo>
                  <a:lnTo>
                    <a:pt x="196982" y="64649"/>
                  </a:lnTo>
                  <a:lnTo>
                    <a:pt x="206223" y="75480"/>
                  </a:lnTo>
                  <a:lnTo>
                    <a:pt x="211483" y="75480"/>
                  </a:lnTo>
                  <a:lnTo>
                    <a:pt x="213773" y="75217"/>
                  </a:lnTo>
                  <a:lnTo>
                    <a:pt x="216318" y="74683"/>
                  </a:lnTo>
                  <a:lnTo>
                    <a:pt x="215101" y="67057"/>
                  </a:lnTo>
                  <a:lnTo>
                    <a:pt x="209701" y="67057"/>
                  </a:lnTo>
                  <a:lnTo>
                    <a:pt x="208683" y="66837"/>
                  </a:lnTo>
                  <a:lnTo>
                    <a:pt x="208005" y="66404"/>
                  </a:lnTo>
                  <a:lnTo>
                    <a:pt x="207241" y="65972"/>
                  </a:lnTo>
                  <a:lnTo>
                    <a:pt x="206732" y="65387"/>
                  </a:lnTo>
                  <a:lnTo>
                    <a:pt x="206375" y="64598"/>
                  </a:lnTo>
                  <a:lnTo>
                    <a:pt x="206139" y="63911"/>
                  </a:lnTo>
                  <a:lnTo>
                    <a:pt x="205969" y="62257"/>
                  </a:lnTo>
                  <a:lnTo>
                    <a:pt x="205969" y="28541"/>
                  </a:lnTo>
                  <a:close/>
                </a:path>
                <a:path w="523875" h="76200">
                  <a:moveTo>
                    <a:pt x="215046" y="66710"/>
                  </a:moveTo>
                  <a:lnTo>
                    <a:pt x="213349" y="66939"/>
                  </a:lnTo>
                  <a:lnTo>
                    <a:pt x="212077" y="67057"/>
                  </a:lnTo>
                  <a:lnTo>
                    <a:pt x="215101" y="67057"/>
                  </a:lnTo>
                  <a:lnTo>
                    <a:pt x="215046" y="66710"/>
                  </a:lnTo>
                  <a:close/>
                </a:path>
                <a:path w="523875" h="76200">
                  <a:moveTo>
                    <a:pt x="215046" y="21518"/>
                  </a:moveTo>
                  <a:lnTo>
                    <a:pt x="190360" y="21518"/>
                  </a:lnTo>
                  <a:lnTo>
                    <a:pt x="190360" y="28541"/>
                  </a:lnTo>
                  <a:lnTo>
                    <a:pt x="215046" y="28541"/>
                  </a:lnTo>
                  <a:lnTo>
                    <a:pt x="215046" y="21518"/>
                  </a:lnTo>
                  <a:close/>
                </a:path>
                <a:path w="523875" h="76200">
                  <a:moveTo>
                    <a:pt x="205969" y="2909"/>
                  </a:moveTo>
                  <a:lnTo>
                    <a:pt x="196977" y="8329"/>
                  </a:lnTo>
                  <a:lnTo>
                    <a:pt x="196977" y="21518"/>
                  </a:lnTo>
                  <a:lnTo>
                    <a:pt x="205969" y="21518"/>
                  </a:lnTo>
                  <a:lnTo>
                    <a:pt x="205969" y="2909"/>
                  </a:lnTo>
                  <a:close/>
                </a:path>
                <a:path w="523875" h="76200">
                  <a:moveTo>
                    <a:pt x="233709" y="1255"/>
                  </a:moveTo>
                  <a:lnTo>
                    <a:pt x="224716" y="1255"/>
                  </a:lnTo>
                  <a:lnTo>
                    <a:pt x="224716" y="11637"/>
                  </a:lnTo>
                  <a:lnTo>
                    <a:pt x="233709" y="11637"/>
                  </a:lnTo>
                  <a:lnTo>
                    <a:pt x="233709" y="1255"/>
                  </a:lnTo>
                  <a:close/>
                </a:path>
                <a:path w="523875" h="76200">
                  <a:moveTo>
                    <a:pt x="233709" y="21518"/>
                  </a:moveTo>
                  <a:lnTo>
                    <a:pt x="224716" y="21518"/>
                  </a:lnTo>
                  <a:lnTo>
                    <a:pt x="224716" y="74785"/>
                  </a:lnTo>
                  <a:lnTo>
                    <a:pt x="233709" y="74785"/>
                  </a:lnTo>
                  <a:lnTo>
                    <a:pt x="233709" y="21518"/>
                  </a:lnTo>
                  <a:close/>
                </a:path>
                <a:path w="523875" h="76200">
                  <a:moveTo>
                    <a:pt x="256274" y="21518"/>
                  </a:moveTo>
                  <a:lnTo>
                    <a:pt x="248130" y="21518"/>
                  </a:lnTo>
                  <a:lnTo>
                    <a:pt x="248130" y="74785"/>
                  </a:lnTo>
                  <a:lnTo>
                    <a:pt x="257122" y="74785"/>
                  </a:lnTo>
                  <a:lnTo>
                    <a:pt x="257175" y="38702"/>
                  </a:lnTo>
                  <a:lnTo>
                    <a:pt x="258564" y="34241"/>
                  </a:lnTo>
                  <a:lnTo>
                    <a:pt x="261363" y="31798"/>
                  </a:lnTo>
                  <a:lnTo>
                    <a:pt x="264078" y="29355"/>
                  </a:lnTo>
                  <a:lnTo>
                    <a:pt x="264808" y="29092"/>
                  </a:lnTo>
                  <a:lnTo>
                    <a:pt x="256274" y="29092"/>
                  </a:lnTo>
                  <a:lnTo>
                    <a:pt x="256274" y="21518"/>
                  </a:lnTo>
                  <a:close/>
                </a:path>
                <a:path w="523875" h="76200">
                  <a:moveTo>
                    <a:pt x="289124" y="28134"/>
                  </a:moveTo>
                  <a:lnTo>
                    <a:pt x="273664" y="28134"/>
                  </a:lnTo>
                  <a:lnTo>
                    <a:pt x="275785" y="28677"/>
                  </a:lnTo>
                  <a:lnTo>
                    <a:pt x="279348" y="30857"/>
                  </a:lnTo>
                  <a:lnTo>
                    <a:pt x="280620" y="32307"/>
                  </a:lnTo>
                  <a:lnTo>
                    <a:pt x="281977" y="35954"/>
                  </a:lnTo>
                  <a:lnTo>
                    <a:pt x="282211" y="37846"/>
                  </a:lnTo>
                  <a:lnTo>
                    <a:pt x="282317" y="74785"/>
                  </a:lnTo>
                  <a:lnTo>
                    <a:pt x="291309" y="74785"/>
                  </a:lnTo>
                  <a:lnTo>
                    <a:pt x="291199" y="35954"/>
                  </a:lnTo>
                  <a:lnTo>
                    <a:pt x="291139" y="34928"/>
                  </a:lnTo>
                  <a:lnTo>
                    <a:pt x="290291" y="30679"/>
                  </a:lnTo>
                  <a:lnTo>
                    <a:pt x="289358" y="28456"/>
                  </a:lnTo>
                  <a:lnTo>
                    <a:pt x="289124" y="28134"/>
                  </a:lnTo>
                  <a:close/>
                </a:path>
                <a:path w="523875" h="76200">
                  <a:moveTo>
                    <a:pt x="276378" y="20314"/>
                  </a:moveTo>
                  <a:lnTo>
                    <a:pt x="265775" y="20314"/>
                  </a:lnTo>
                  <a:lnTo>
                    <a:pt x="260176" y="23240"/>
                  </a:lnTo>
                  <a:lnTo>
                    <a:pt x="256274" y="29092"/>
                  </a:lnTo>
                  <a:lnTo>
                    <a:pt x="264808" y="29092"/>
                  </a:lnTo>
                  <a:lnTo>
                    <a:pt x="267471" y="28134"/>
                  </a:lnTo>
                  <a:lnTo>
                    <a:pt x="289124" y="28134"/>
                  </a:lnTo>
                  <a:lnTo>
                    <a:pt x="288000" y="26582"/>
                  </a:lnTo>
                  <a:lnTo>
                    <a:pt x="286728" y="24707"/>
                  </a:lnTo>
                  <a:lnTo>
                    <a:pt x="284692" y="23198"/>
                  </a:lnTo>
                  <a:lnTo>
                    <a:pt x="281977" y="22044"/>
                  </a:lnTo>
                  <a:lnTo>
                    <a:pt x="279348" y="20890"/>
                  </a:lnTo>
                  <a:lnTo>
                    <a:pt x="276378" y="20314"/>
                  </a:lnTo>
                  <a:close/>
                </a:path>
                <a:path w="523875" h="76200">
                  <a:moveTo>
                    <a:pt x="315655" y="21518"/>
                  </a:moveTo>
                  <a:lnTo>
                    <a:pt x="306663" y="21518"/>
                  </a:lnTo>
                  <a:lnTo>
                    <a:pt x="306790" y="60459"/>
                  </a:lnTo>
                  <a:lnTo>
                    <a:pt x="321678" y="75989"/>
                  </a:lnTo>
                  <a:lnTo>
                    <a:pt x="331943" y="75989"/>
                  </a:lnTo>
                  <a:lnTo>
                    <a:pt x="337542" y="72978"/>
                  </a:lnTo>
                  <a:lnTo>
                    <a:pt x="340832" y="68211"/>
                  </a:lnTo>
                  <a:lnTo>
                    <a:pt x="323969" y="68211"/>
                  </a:lnTo>
                  <a:lnTo>
                    <a:pt x="321655" y="67516"/>
                  </a:lnTo>
                  <a:lnTo>
                    <a:pt x="317946" y="64827"/>
                  </a:lnTo>
                  <a:lnTo>
                    <a:pt x="316758" y="62961"/>
                  </a:lnTo>
                  <a:lnTo>
                    <a:pt x="316216" y="60459"/>
                  </a:lnTo>
                  <a:lnTo>
                    <a:pt x="315825" y="58949"/>
                  </a:lnTo>
                  <a:lnTo>
                    <a:pt x="315778" y="58075"/>
                  </a:lnTo>
                  <a:lnTo>
                    <a:pt x="315655" y="21518"/>
                  </a:lnTo>
                  <a:close/>
                </a:path>
                <a:path w="523875" h="76200">
                  <a:moveTo>
                    <a:pt x="349757" y="66956"/>
                  </a:moveTo>
                  <a:lnTo>
                    <a:pt x="341698" y="66956"/>
                  </a:lnTo>
                  <a:lnTo>
                    <a:pt x="341698" y="74785"/>
                  </a:lnTo>
                  <a:lnTo>
                    <a:pt x="349757" y="74785"/>
                  </a:lnTo>
                  <a:lnTo>
                    <a:pt x="349757" y="66956"/>
                  </a:lnTo>
                  <a:close/>
                </a:path>
                <a:path w="523875" h="76200">
                  <a:moveTo>
                    <a:pt x="349757" y="21518"/>
                  </a:moveTo>
                  <a:lnTo>
                    <a:pt x="340765" y="21518"/>
                  </a:lnTo>
                  <a:lnTo>
                    <a:pt x="340765" y="54606"/>
                  </a:lnTo>
                  <a:lnTo>
                    <a:pt x="340256" y="58075"/>
                  </a:lnTo>
                  <a:lnTo>
                    <a:pt x="339189" y="60586"/>
                  </a:lnTo>
                  <a:lnTo>
                    <a:pt x="338305" y="62850"/>
                  </a:lnTo>
                  <a:lnTo>
                    <a:pt x="336608" y="64742"/>
                  </a:lnTo>
                  <a:lnTo>
                    <a:pt x="331858" y="67516"/>
                  </a:lnTo>
                  <a:lnTo>
                    <a:pt x="329313" y="68211"/>
                  </a:lnTo>
                  <a:lnTo>
                    <a:pt x="340832" y="68211"/>
                  </a:lnTo>
                  <a:lnTo>
                    <a:pt x="341698" y="66956"/>
                  </a:lnTo>
                  <a:lnTo>
                    <a:pt x="349757" y="66956"/>
                  </a:lnTo>
                  <a:lnTo>
                    <a:pt x="349757" y="21518"/>
                  </a:lnTo>
                  <a:close/>
                </a:path>
                <a:path w="523875" h="76200">
                  <a:moveTo>
                    <a:pt x="394463" y="20314"/>
                  </a:moveTo>
                  <a:lnTo>
                    <a:pt x="380551" y="20314"/>
                  </a:lnTo>
                  <a:lnTo>
                    <a:pt x="375037" y="22281"/>
                  </a:lnTo>
                  <a:lnTo>
                    <a:pt x="364942" y="30975"/>
                  </a:lnTo>
                  <a:lnTo>
                    <a:pt x="362227" y="38287"/>
                  </a:lnTo>
                  <a:lnTo>
                    <a:pt x="362227" y="57142"/>
                  </a:lnTo>
                  <a:lnTo>
                    <a:pt x="364518" y="64029"/>
                  </a:lnTo>
                  <a:lnTo>
                    <a:pt x="373679" y="73597"/>
                  </a:lnTo>
                  <a:lnTo>
                    <a:pt x="379702" y="75989"/>
                  </a:lnTo>
                  <a:lnTo>
                    <a:pt x="391748" y="75989"/>
                  </a:lnTo>
                  <a:lnTo>
                    <a:pt x="396075" y="74895"/>
                  </a:lnTo>
                  <a:lnTo>
                    <a:pt x="403879" y="70552"/>
                  </a:lnTo>
                  <a:lnTo>
                    <a:pt x="405873" y="68559"/>
                  </a:lnTo>
                  <a:lnTo>
                    <a:pt x="382672" y="68559"/>
                  </a:lnTo>
                  <a:lnTo>
                    <a:pt x="378932" y="66854"/>
                  </a:lnTo>
                  <a:lnTo>
                    <a:pt x="373001" y="60077"/>
                  </a:lnTo>
                  <a:lnTo>
                    <a:pt x="371474" y="54971"/>
                  </a:lnTo>
                  <a:lnTo>
                    <a:pt x="371492" y="41264"/>
                  </a:lnTo>
                  <a:lnTo>
                    <a:pt x="373001" y="36226"/>
                  </a:lnTo>
                  <a:lnTo>
                    <a:pt x="378939" y="29474"/>
                  </a:lnTo>
                  <a:lnTo>
                    <a:pt x="382672" y="27786"/>
                  </a:lnTo>
                  <a:lnTo>
                    <a:pt x="405335" y="27786"/>
                  </a:lnTo>
                  <a:lnTo>
                    <a:pt x="400401" y="22714"/>
                  </a:lnTo>
                  <a:lnTo>
                    <a:pt x="394463" y="20314"/>
                  </a:lnTo>
                  <a:close/>
                </a:path>
                <a:path w="523875" h="76200">
                  <a:moveTo>
                    <a:pt x="405335" y="27786"/>
                  </a:moveTo>
                  <a:lnTo>
                    <a:pt x="391579" y="27786"/>
                  </a:lnTo>
                  <a:lnTo>
                    <a:pt x="395311" y="29483"/>
                  </a:lnTo>
                  <a:lnTo>
                    <a:pt x="401250" y="36268"/>
                  </a:lnTo>
                  <a:lnTo>
                    <a:pt x="402776" y="41264"/>
                  </a:lnTo>
                  <a:lnTo>
                    <a:pt x="402737" y="54971"/>
                  </a:lnTo>
                  <a:lnTo>
                    <a:pt x="401250" y="60034"/>
                  </a:lnTo>
                  <a:lnTo>
                    <a:pt x="395293" y="66862"/>
                  </a:lnTo>
                  <a:lnTo>
                    <a:pt x="391664" y="68559"/>
                  </a:lnTo>
                  <a:lnTo>
                    <a:pt x="405873" y="68559"/>
                  </a:lnTo>
                  <a:lnTo>
                    <a:pt x="406933" y="67499"/>
                  </a:lnTo>
                  <a:lnTo>
                    <a:pt x="411005" y="59644"/>
                  </a:lnTo>
                  <a:lnTo>
                    <a:pt x="411913" y="54835"/>
                  </a:lnTo>
                  <a:lnTo>
                    <a:pt x="412023" y="38940"/>
                  </a:lnTo>
                  <a:lnTo>
                    <a:pt x="409733" y="32307"/>
                  </a:lnTo>
                  <a:lnTo>
                    <a:pt x="405335" y="27786"/>
                  </a:lnTo>
                  <a:close/>
                </a:path>
                <a:path w="523875" h="76200">
                  <a:moveTo>
                    <a:pt x="433061" y="21518"/>
                  </a:moveTo>
                  <a:lnTo>
                    <a:pt x="424069" y="21518"/>
                  </a:lnTo>
                  <a:lnTo>
                    <a:pt x="424196" y="60459"/>
                  </a:lnTo>
                  <a:lnTo>
                    <a:pt x="424239" y="61171"/>
                  </a:lnTo>
                  <a:lnTo>
                    <a:pt x="424666" y="62961"/>
                  </a:lnTo>
                  <a:lnTo>
                    <a:pt x="425172" y="65590"/>
                  </a:lnTo>
                  <a:lnTo>
                    <a:pt x="426105" y="67821"/>
                  </a:lnTo>
                  <a:lnTo>
                    <a:pt x="427462" y="69636"/>
                  </a:lnTo>
                  <a:lnTo>
                    <a:pt x="428735" y="71460"/>
                  </a:lnTo>
                  <a:lnTo>
                    <a:pt x="430771" y="72978"/>
                  </a:lnTo>
                  <a:lnTo>
                    <a:pt x="436200" y="75387"/>
                  </a:lnTo>
                  <a:lnTo>
                    <a:pt x="439084" y="75989"/>
                  </a:lnTo>
                  <a:lnTo>
                    <a:pt x="449349" y="75989"/>
                  </a:lnTo>
                  <a:lnTo>
                    <a:pt x="455032" y="72978"/>
                  </a:lnTo>
                  <a:lnTo>
                    <a:pt x="458255" y="68211"/>
                  </a:lnTo>
                  <a:lnTo>
                    <a:pt x="441375" y="68211"/>
                  </a:lnTo>
                  <a:lnTo>
                    <a:pt x="439061" y="67516"/>
                  </a:lnTo>
                  <a:lnTo>
                    <a:pt x="433061" y="55768"/>
                  </a:lnTo>
                  <a:lnTo>
                    <a:pt x="433061" y="21518"/>
                  </a:lnTo>
                  <a:close/>
                </a:path>
                <a:path w="523875" h="76200">
                  <a:moveTo>
                    <a:pt x="467163" y="66956"/>
                  </a:moveTo>
                  <a:lnTo>
                    <a:pt x="459104" y="66956"/>
                  </a:lnTo>
                  <a:lnTo>
                    <a:pt x="459104" y="74785"/>
                  </a:lnTo>
                  <a:lnTo>
                    <a:pt x="467163" y="74785"/>
                  </a:lnTo>
                  <a:lnTo>
                    <a:pt x="467163" y="66956"/>
                  </a:lnTo>
                  <a:close/>
                </a:path>
                <a:path w="523875" h="76200">
                  <a:moveTo>
                    <a:pt x="467163" y="21518"/>
                  </a:moveTo>
                  <a:lnTo>
                    <a:pt x="458171" y="21518"/>
                  </a:lnTo>
                  <a:lnTo>
                    <a:pt x="458171" y="54606"/>
                  </a:lnTo>
                  <a:lnTo>
                    <a:pt x="457662" y="58075"/>
                  </a:lnTo>
                  <a:lnTo>
                    <a:pt x="446804" y="68211"/>
                  </a:lnTo>
                  <a:lnTo>
                    <a:pt x="458255" y="68211"/>
                  </a:lnTo>
                  <a:lnTo>
                    <a:pt x="459104" y="66956"/>
                  </a:lnTo>
                  <a:lnTo>
                    <a:pt x="467163" y="66956"/>
                  </a:lnTo>
                  <a:lnTo>
                    <a:pt x="467163" y="21518"/>
                  </a:lnTo>
                  <a:close/>
                </a:path>
                <a:path w="523875" h="76200">
                  <a:moveTo>
                    <a:pt x="488286" y="57481"/>
                  </a:moveTo>
                  <a:lnTo>
                    <a:pt x="479379" y="58881"/>
                  </a:lnTo>
                  <a:lnTo>
                    <a:pt x="480397" y="64530"/>
                  </a:lnTo>
                  <a:lnTo>
                    <a:pt x="482687" y="68796"/>
                  </a:lnTo>
                  <a:lnTo>
                    <a:pt x="489983" y="74547"/>
                  </a:lnTo>
                  <a:lnTo>
                    <a:pt x="495242" y="75989"/>
                  </a:lnTo>
                  <a:lnTo>
                    <a:pt x="506270" y="75989"/>
                  </a:lnTo>
                  <a:lnTo>
                    <a:pt x="510003" y="75260"/>
                  </a:lnTo>
                  <a:lnTo>
                    <a:pt x="516620" y="72350"/>
                  </a:lnTo>
                  <a:lnTo>
                    <a:pt x="519164" y="70289"/>
                  </a:lnTo>
                  <a:lnTo>
                    <a:pt x="520326" y="68559"/>
                  </a:lnTo>
                  <a:lnTo>
                    <a:pt x="497957" y="68559"/>
                  </a:lnTo>
                  <a:lnTo>
                    <a:pt x="494818" y="67609"/>
                  </a:lnTo>
                  <a:lnTo>
                    <a:pt x="490237" y="63800"/>
                  </a:lnTo>
                  <a:lnTo>
                    <a:pt x="488795" y="61052"/>
                  </a:lnTo>
                  <a:lnTo>
                    <a:pt x="488286" y="57481"/>
                  </a:lnTo>
                  <a:close/>
                </a:path>
                <a:path w="523875" h="76200">
                  <a:moveTo>
                    <a:pt x="504658" y="20314"/>
                  </a:moveTo>
                  <a:lnTo>
                    <a:pt x="497702" y="20314"/>
                  </a:lnTo>
                  <a:lnTo>
                    <a:pt x="495072" y="20670"/>
                  </a:lnTo>
                  <a:lnTo>
                    <a:pt x="480906" y="38270"/>
                  </a:lnTo>
                  <a:lnTo>
                    <a:pt x="481584" y="40653"/>
                  </a:lnTo>
                  <a:lnTo>
                    <a:pt x="507449" y="53478"/>
                  </a:lnTo>
                  <a:lnTo>
                    <a:pt x="510427" y="54470"/>
                  </a:lnTo>
                  <a:lnTo>
                    <a:pt x="513396" y="56438"/>
                  </a:lnTo>
                  <a:lnTo>
                    <a:pt x="514329" y="58050"/>
                  </a:lnTo>
                  <a:lnTo>
                    <a:pt x="514329" y="62359"/>
                  </a:lnTo>
                  <a:lnTo>
                    <a:pt x="513311" y="64343"/>
                  </a:lnTo>
                  <a:lnTo>
                    <a:pt x="511275" y="66031"/>
                  </a:lnTo>
                  <a:lnTo>
                    <a:pt x="509324" y="67719"/>
                  </a:lnTo>
                  <a:lnTo>
                    <a:pt x="506185" y="68559"/>
                  </a:lnTo>
                  <a:lnTo>
                    <a:pt x="520326" y="68559"/>
                  </a:lnTo>
                  <a:lnTo>
                    <a:pt x="520962" y="67609"/>
                  </a:lnTo>
                  <a:lnTo>
                    <a:pt x="522642" y="64979"/>
                  </a:lnTo>
                  <a:lnTo>
                    <a:pt x="523503" y="62359"/>
                  </a:lnTo>
                  <a:lnTo>
                    <a:pt x="523576" y="56056"/>
                  </a:lnTo>
                  <a:lnTo>
                    <a:pt x="522794" y="53453"/>
                  </a:lnTo>
                  <a:lnTo>
                    <a:pt x="519928" y="49339"/>
                  </a:lnTo>
                  <a:lnTo>
                    <a:pt x="517977" y="47753"/>
                  </a:lnTo>
                  <a:lnTo>
                    <a:pt x="515393" y="46650"/>
                  </a:lnTo>
                  <a:lnTo>
                    <a:pt x="512972" y="45581"/>
                  </a:lnTo>
                  <a:lnTo>
                    <a:pt x="508476" y="44190"/>
                  </a:lnTo>
                  <a:lnTo>
                    <a:pt x="497702" y="41281"/>
                  </a:lnTo>
                  <a:lnTo>
                    <a:pt x="495072" y="40509"/>
                  </a:lnTo>
                  <a:lnTo>
                    <a:pt x="494139" y="40170"/>
                  </a:lnTo>
                  <a:lnTo>
                    <a:pt x="492612" y="39542"/>
                  </a:lnTo>
                  <a:lnTo>
                    <a:pt x="491425" y="38736"/>
                  </a:lnTo>
                  <a:lnTo>
                    <a:pt x="490746" y="37769"/>
                  </a:lnTo>
                  <a:lnTo>
                    <a:pt x="489983" y="36828"/>
                  </a:lnTo>
                  <a:lnTo>
                    <a:pt x="489643" y="35776"/>
                  </a:lnTo>
                  <a:lnTo>
                    <a:pt x="489643" y="32765"/>
                  </a:lnTo>
                  <a:lnTo>
                    <a:pt x="490492" y="31162"/>
                  </a:lnTo>
                  <a:lnTo>
                    <a:pt x="494054" y="28422"/>
                  </a:lnTo>
                  <a:lnTo>
                    <a:pt x="497024" y="27735"/>
                  </a:lnTo>
                  <a:lnTo>
                    <a:pt x="518996" y="27735"/>
                  </a:lnTo>
                  <a:lnTo>
                    <a:pt x="518486" y="27006"/>
                  </a:lnTo>
                  <a:lnTo>
                    <a:pt x="516959" y="24953"/>
                  </a:lnTo>
                  <a:lnTo>
                    <a:pt x="514584" y="23325"/>
                  </a:lnTo>
                  <a:lnTo>
                    <a:pt x="508306" y="20916"/>
                  </a:lnTo>
                  <a:lnTo>
                    <a:pt x="504658" y="20314"/>
                  </a:lnTo>
                  <a:close/>
                </a:path>
                <a:path w="523875" h="76200">
                  <a:moveTo>
                    <a:pt x="518996" y="27735"/>
                  </a:moveTo>
                  <a:lnTo>
                    <a:pt x="504658" y="27735"/>
                  </a:lnTo>
                  <a:lnTo>
                    <a:pt x="507373" y="28507"/>
                  </a:lnTo>
                  <a:lnTo>
                    <a:pt x="509239" y="30042"/>
                  </a:lnTo>
                  <a:lnTo>
                    <a:pt x="511190" y="31578"/>
                  </a:lnTo>
                  <a:lnTo>
                    <a:pt x="512378" y="33724"/>
                  </a:lnTo>
                  <a:lnTo>
                    <a:pt x="512717" y="36463"/>
                  </a:lnTo>
                  <a:lnTo>
                    <a:pt x="521540" y="35259"/>
                  </a:lnTo>
                  <a:lnTo>
                    <a:pt x="520946" y="31815"/>
                  </a:lnTo>
                  <a:lnTo>
                    <a:pt x="519928" y="29067"/>
                  </a:lnTo>
                  <a:lnTo>
                    <a:pt x="518996" y="27735"/>
                  </a:lnTo>
                  <a:close/>
                </a:path>
              </a:pathLst>
            </a:custGeom>
            <a:solidFill>
              <a:srgbClr val="0000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1366609" y="3506930"/>
              <a:ext cx="688340" cy="317500"/>
            </a:xfrm>
            <a:custGeom>
              <a:avLst/>
              <a:gdLst/>
              <a:ahLst/>
              <a:cxnLst/>
              <a:rect l="l" t="t" r="r" b="b"/>
              <a:pathLst>
                <a:path w="688339" h="317500">
                  <a:moveTo>
                    <a:pt x="5259" y="5292"/>
                  </a:moveTo>
                  <a:lnTo>
                    <a:pt x="0" y="5292"/>
                  </a:lnTo>
                  <a:lnTo>
                    <a:pt x="0" y="317401"/>
                  </a:lnTo>
                  <a:lnTo>
                    <a:pt x="687808" y="317401"/>
                  </a:lnTo>
                  <a:lnTo>
                    <a:pt x="687808" y="312108"/>
                  </a:lnTo>
                  <a:lnTo>
                    <a:pt x="10603" y="312108"/>
                  </a:lnTo>
                  <a:lnTo>
                    <a:pt x="5259" y="306816"/>
                  </a:lnTo>
                  <a:lnTo>
                    <a:pt x="10603" y="306816"/>
                  </a:lnTo>
                  <a:lnTo>
                    <a:pt x="10603" y="10576"/>
                  </a:lnTo>
                  <a:lnTo>
                    <a:pt x="5259" y="10576"/>
                  </a:lnTo>
                  <a:lnTo>
                    <a:pt x="5259" y="5292"/>
                  </a:lnTo>
                  <a:close/>
                </a:path>
                <a:path w="688339" h="317500">
                  <a:moveTo>
                    <a:pt x="10603" y="306816"/>
                  </a:moveTo>
                  <a:lnTo>
                    <a:pt x="5259" y="306816"/>
                  </a:lnTo>
                  <a:lnTo>
                    <a:pt x="10603" y="312108"/>
                  </a:lnTo>
                  <a:lnTo>
                    <a:pt x="10603" y="306816"/>
                  </a:lnTo>
                  <a:close/>
                </a:path>
                <a:path w="688339" h="317500">
                  <a:moveTo>
                    <a:pt x="677204" y="306816"/>
                  </a:moveTo>
                  <a:lnTo>
                    <a:pt x="10603" y="306816"/>
                  </a:lnTo>
                  <a:lnTo>
                    <a:pt x="10603" y="312108"/>
                  </a:lnTo>
                  <a:lnTo>
                    <a:pt x="677204" y="312108"/>
                  </a:lnTo>
                  <a:lnTo>
                    <a:pt x="677204" y="306816"/>
                  </a:lnTo>
                  <a:close/>
                </a:path>
                <a:path w="688339" h="317500">
                  <a:moveTo>
                    <a:pt x="677204" y="5292"/>
                  </a:moveTo>
                  <a:lnTo>
                    <a:pt x="677204" y="312108"/>
                  </a:lnTo>
                  <a:lnTo>
                    <a:pt x="682464" y="306816"/>
                  </a:lnTo>
                  <a:lnTo>
                    <a:pt x="687808" y="306816"/>
                  </a:lnTo>
                  <a:lnTo>
                    <a:pt x="687808" y="10576"/>
                  </a:lnTo>
                  <a:lnTo>
                    <a:pt x="682464" y="10576"/>
                  </a:lnTo>
                  <a:lnTo>
                    <a:pt x="677204" y="5292"/>
                  </a:lnTo>
                  <a:close/>
                </a:path>
                <a:path w="688339" h="317500">
                  <a:moveTo>
                    <a:pt x="687808" y="306816"/>
                  </a:moveTo>
                  <a:lnTo>
                    <a:pt x="682464" y="306816"/>
                  </a:lnTo>
                  <a:lnTo>
                    <a:pt x="677204" y="312108"/>
                  </a:lnTo>
                  <a:lnTo>
                    <a:pt x="687808" y="312108"/>
                  </a:lnTo>
                  <a:lnTo>
                    <a:pt x="687808" y="306816"/>
                  </a:lnTo>
                  <a:close/>
                </a:path>
                <a:path w="688339" h="317500">
                  <a:moveTo>
                    <a:pt x="687808" y="0"/>
                  </a:moveTo>
                  <a:lnTo>
                    <a:pt x="5259" y="0"/>
                  </a:lnTo>
                  <a:lnTo>
                    <a:pt x="5259" y="10576"/>
                  </a:lnTo>
                  <a:lnTo>
                    <a:pt x="10603" y="10576"/>
                  </a:lnTo>
                  <a:lnTo>
                    <a:pt x="10603" y="5292"/>
                  </a:lnTo>
                  <a:lnTo>
                    <a:pt x="687808" y="5292"/>
                  </a:lnTo>
                  <a:lnTo>
                    <a:pt x="687808" y="0"/>
                  </a:lnTo>
                  <a:close/>
                </a:path>
                <a:path w="688339" h="317500">
                  <a:moveTo>
                    <a:pt x="677204" y="5292"/>
                  </a:moveTo>
                  <a:lnTo>
                    <a:pt x="10603" y="5292"/>
                  </a:lnTo>
                  <a:lnTo>
                    <a:pt x="10603" y="10576"/>
                  </a:lnTo>
                  <a:lnTo>
                    <a:pt x="677204" y="10576"/>
                  </a:lnTo>
                  <a:lnTo>
                    <a:pt x="677204" y="5292"/>
                  </a:lnTo>
                  <a:close/>
                </a:path>
                <a:path w="688339" h="317500">
                  <a:moveTo>
                    <a:pt x="687808" y="5292"/>
                  </a:moveTo>
                  <a:lnTo>
                    <a:pt x="677204" y="5292"/>
                  </a:lnTo>
                  <a:lnTo>
                    <a:pt x="682464" y="10576"/>
                  </a:lnTo>
                  <a:lnTo>
                    <a:pt x="687808" y="10576"/>
                  </a:lnTo>
                  <a:lnTo>
                    <a:pt x="687808" y="529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4" name="object 24"/>
          <p:cNvSpPr/>
          <p:nvPr/>
        </p:nvSpPr>
        <p:spPr>
          <a:xfrm>
            <a:off x="4933153" y="3404163"/>
            <a:ext cx="179502" cy="73529"/>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25" name="object 25"/>
          <p:cNvGrpSpPr/>
          <p:nvPr/>
        </p:nvGrpSpPr>
        <p:grpSpPr>
          <a:xfrm>
            <a:off x="570373" y="2213541"/>
            <a:ext cx="8274684" cy="1851025"/>
            <a:chOff x="570373" y="2213541"/>
            <a:chExt cx="8274684" cy="1851025"/>
          </a:xfrm>
        </p:grpSpPr>
        <p:sp>
          <p:nvSpPr>
            <p:cNvPr id="26" name="object 26"/>
            <p:cNvSpPr/>
            <p:nvPr/>
          </p:nvSpPr>
          <p:spPr>
            <a:xfrm>
              <a:off x="8209915" y="2695313"/>
              <a:ext cx="103239" cy="74725"/>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7818676" y="2319395"/>
              <a:ext cx="928898" cy="566167"/>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7826565" y="2327291"/>
              <a:ext cx="847090" cy="487045"/>
            </a:xfrm>
            <a:custGeom>
              <a:avLst/>
              <a:gdLst/>
              <a:ahLst/>
              <a:cxnLst/>
              <a:rect l="l" t="t" r="r" b="b"/>
              <a:pathLst>
                <a:path w="847090" h="487044">
                  <a:moveTo>
                    <a:pt x="846518" y="0"/>
                  </a:moveTo>
                  <a:lnTo>
                    <a:pt x="0" y="0"/>
                  </a:lnTo>
                  <a:lnTo>
                    <a:pt x="0" y="486683"/>
                  </a:lnTo>
                  <a:lnTo>
                    <a:pt x="846518" y="486683"/>
                  </a:lnTo>
                  <a:lnTo>
                    <a:pt x="84651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8104895" y="2396580"/>
              <a:ext cx="299028" cy="362601"/>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7821306" y="2321939"/>
              <a:ext cx="857250" cy="497840"/>
            </a:xfrm>
            <a:custGeom>
              <a:avLst/>
              <a:gdLst/>
              <a:ahLst/>
              <a:cxnLst/>
              <a:rect l="l" t="t" r="r" b="b"/>
              <a:pathLst>
                <a:path w="857250" h="497839">
                  <a:moveTo>
                    <a:pt x="5259" y="5343"/>
                  </a:moveTo>
                  <a:lnTo>
                    <a:pt x="0" y="5343"/>
                  </a:lnTo>
                  <a:lnTo>
                    <a:pt x="0" y="497294"/>
                  </a:lnTo>
                  <a:lnTo>
                    <a:pt x="857046" y="497294"/>
                  </a:lnTo>
                  <a:lnTo>
                    <a:pt x="857046" y="492035"/>
                  </a:lnTo>
                  <a:lnTo>
                    <a:pt x="10603" y="492035"/>
                  </a:lnTo>
                  <a:lnTo>
                    <a:pt x="5259" y="486692"/>
                  </a:lnTo>
                  <a:lnTo>
                    <a:pt x="10603" y="486692"/>
                  </a:lnTo>
                  <a:lnTo>
                    <a:pt x="10603" y="10602"/>
                  </a:lnTo>
                  <a:lnTo>
                    <a:pt x="5259" y="10602"/>
                  </a:lnTo>
                  <a:lnTo>
                    <a:pt x="5259" y="5343"/>
                  </a:lnTo>
                  <a:close/>
                </a:path>
                <a:path w="857250" h="497839">
                  <a:moveTo>
                    <a:pt x="10603" y="486692"/>
                  </a:moveTo>
                  <a:lnTo>
                    <a:pt x="5259" y="486692"/>
                  </a:lnTo>
                  <a:lnTo>
                    <a:pt x="10603" y="492035"/>
                  </a:lnTo>
                  <a:lnTo>
                    <a:pt x="10603" y="486692"/>
                  </a:lnTo>
                  <a:close/>
                </a:path>
                <a:path w="857250" h="497839">
                  <a:moveTo>
                    <a:pt x="846527" y="486692"/>
                  </a:moveTo>
                  <a:lnTo>
                    <a:pt x="10603" y="486692"/>
                  </a:lnTo>
                  <a:lnTo>
                    <a:pt x="10603" y="492035"/>
                  </a:lnTo>
                  <a:lnTo>
                    <a:pt x="846527" y="492035"/>
                  </a:lnTo>
                  <a:lnTo>
                    <a:pt x="846527" y="486692"/>
                  </a:lnTo>
                  <a:close/>
                </a:path>
                <a:path w="857250" h="497839">
                  <a:moveTo>
                    <a:pt x="846527" y="5343"/>
                  </a:moveTo>
                  <a:lnTo>
                    <a:pt x="846527" y="492035"/>
                  </a:lnTo>
                  <a:lnTo>
                    <a:pt x="851786" y="486692"/>
                  </a:lnTo>
                  <a:lnTo>
                    <a:pt x="857046" y="486692"/>
                  </a:lnTo>
                  <a:lnTo>
                    <a:pt x="857046" y="10602"/>
                  </a:lnTo>
                  <a:lnTo>
                    <a:pt x="851786" y="10602"/>
                  </a:lnTo>
                  <a:lnTo>
                    <a:pt x="846527" y="5343"/>
                  </a:lnTo>
                  <a:close/>
                </a:path>
                <a:path w="857250" h="497839">
                  <a:moveTo>
                    <a:pt x="857046" y="486692"/>
                  </a:moveTo>
                  <a:lnTo>
                    <a:pt x="851786" y="486692"/>
                  </a:lnTo>
                  <a:lnTo>
                    <a:pt x="846527" y="492035"/>
                  </a:lnTo>
                  <a:lnTo>
                    <a:pt x="857046" y="492035"/>
                  </a:lnTo>
                  <a:lnTo>
                    <a:pt x="857046" y="486692"/>
                  </a:lnTo>
                  <a:close/>
                </a:path>
                <a:path w="857250" h="497839">
                  <a:moveTo>
                    <a:pt x="857046" y="0"/>
                  </a:moveTo>
                  <a:lnTo>
                    <a:pt x="5259" y="0"/>
                  </a:lnTo>
                  <a:lnTo>
                    <a:pt x="5259" y="10602"/>
                  </a:lnTo>
                  <a:lnTo>
                    <a:pt x="10603" y="10602"/>
                  </a:lnTo>
                  <a:lnTo>
                    <a:pt x="10603" y="5343"/>
                  </a:lnTo>
                  <a:lnTo>
                    <a:pt x="857046" y="5343"/>
                  </a:lnTo>
                  <a:lnTo>
                    <a:pt x="857046" y="0"/>
                  </a:lnTo>
                  <a:close/>
                </a:path>
                <a:path w="857250" h="497839">
                  <a:moveTo>
                    <a:pt x="846527" y="5343"/>
                  </a:moveTo>
                  <a:lnTo>
                    <a:pt x="10603" y="5343"/>
                  </a:lnTo>
                  <a:lnTo>
                    <a:pt x="10603" y="10602"/>
                  </a:lnTo>
                  <a:lnTo>
                    <a:pt x="846527" y="10602"/>
                  </a:lnTo>
                  <a:lnTo>
                    <a:pt x="846527" y="5343"/>
                  </a:lnTo>
                  <a:close/>
                </a:path>
                <a:path w="857250" h="497839">
                  <a:moveTo>
                    <a:pt x="857046" y="5343"/>
                  </a:moveTo>
                  <a:lnTo>
                    <a:pt x="846527" y="5343"/>
                  </a:lnTo>
                  <a:lnTo>
                    <a:pt x="851786" y="10602"/>
                  </a:lnTo>
                  <a:lnTo>
                    <a:pt x="857046" y="10602"/>
                  </a:lnTo>
                  <a:lnTo>
                    <a:pt x="857046" y="5343"/>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7741903" y="2528304"/>
              <a:ext cx="85090" cy="85090"/>
            </a:xfrm>
            <a:custGeom>
              <a:avLst/>
              <a:gdLst/>
              <a:ahLst/>
              <a:cxnLst/>
              <a:rect l="l" t="t" r="r" b="b"/>
              <a:pathLst>
                <a:path w="85090" h="85089">
                  <a:moveTo>
                    <a:pt x="0" y="0"/>
                  </a:moveTo>
                  <a:lnTo>
                    <a:pt x="0" y="84649"/>
                  </a:lnTo>
                  <a:lnTo>
                    <a:pt x="84661" y="4232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797692" y="2287588"/>
              <a:ext cx="2474940" cy="591613"/>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3805666" y="2295535"/>
              <a:ext cx="2433955" cy="550545"/>
            </a:xfrm>
            <a:custGeom>
              <a:avLst/>
              <a:gdLst/>
              <a:ahLst/>
              <a:cxnLst/>
              <a:rect l="l" t="t" r="r" b="b"/>
              <a:pathLst>
                <a:path w="2433954" h="550544">
                  <a:moveTo>
                    <a:pt x="2433712" y="0"/>
                  </a:moveTo>
                  <a:lnTo>
                    <a:pt x="0" y="0"/>
                  </a:lnTo>
                  <a:lnTo>
                    <a:pt x="0" y="550162"/>
                  </a:lnTo>
                  <a:lnTo>
                    <a:pt x="2433712" y="550162"/>
                  </a:lnTo>
                  <a:lnTo>
                    <a:pt x="2433712"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3950303" y="2377496"/>
              <a:ext cx="2156824" cy="400770"/>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3800322" y="2290217"/>
              <a:ext cx="2444750" cy="561340"/>
            </a:xfrm>
            <a:custGeom>
              <a:avLst/>
              <a:gdLst/>
              <a:ahLst/>
              <a:cxnLst/>
              <a:rect l="l" t="t" r="r" b="b"/>
              <a:pathLst>
                <a:path w="2444750" h="561339">
                  <a:moveTo>
                    <a:pt x="5344" y="5343"/>
                  </a:moveTo>
                  <a:lnTo>
                    <a:pt x="0" y="5343"/>
                  </a:lnTo>
                  <a:lnTo>
                    <a:pt x="0" y="560739"/>
                  </a:lnTo>
                  <a:lnTo>
                    <a:pt x="2444316" y="560739"/>
                  </a:lnTo>
                  <a:lnTo>
                    <a:pt x="2444316" y="555480"/>
                  </a:lnTo>
                  <a:lnTo>
                    <a:pt x="10603" y="555480"/>
                  </a:lnTo>
                  <a:lnTo>
                    <a:pt x="5344" y="550136"/>
                  </a:lnTo>
                  <a:lnTo>
                    <a:pt x="10603" y="550136"/>
                  </a:lnTo>
                  <a:lnTo>
                    <a:pt x="10603" y="10602"/>
                  </a:lnTo>
                  <a:lnTo>
                    <a:pt x="5344" y="10602"/>
                  </a:lnTo>
                  <a:lnTo>
                    <a:pt x="5344" y="5343"/>
                  </a:lnTo>
                  <a:close/>
                </a:path>
                <a:path w="2444750" h="561339">
                  <a:moveTo>
                    <a:pt x="10603" y="550136"/>
                  </a:moveTo>
                  <a:lnTo>
                    <a:pt x="5344" y="550136"/>
                  </a:lnTo>
                  <a:lnTo>
                    <a:pt x="10603" y="555480"/>
                  </a:lnTo>
                  <a:lnTo>
                    <a:pt x="10603" y="550136"/>
                  </a:lnTo>
                  <a:close/>
                </a:path>
                <a:path w="2444750" h="561339">
                  <a:moveTo>
                    <a:pt x="2433712" y="550136"/>
                  </a:moveTo>
                  <a:lnTo>
                    <a:pt x="10603" y="550136"/>
                  </a:lnTo>
                  <a:lnTo>
                    <a:pt x="10603" y="555480"/>
                  </a:lnTo>
                  <a:lnTo>
                    <a:pt x="2433712" y="555480"/>
                  </a:lnTo>
                  <a:lnTo>
                    <a:pt x="2433712" y="550136"/>
                  </a:lnTo>
                  <a:close/>
                </a:path>
                <a:path w="2444750" h="561339">
                  <a:moveTo>
                    <a:pt x="2433712" y="5343"/>
                  </a:moveTo>
                  <a:lnTo>
                    <a:pt x="2433712" y="555480"/>
                  </a:lnTo>
                  <a:lnTo>
                    <a:pt x="2439057" y="550136"/>
                  </a:lnTo>
                  <a:lnTo>
                    <a:pt x="2444316" y="550136"/>
                  </a:lnTo>
                  <a:lnTo>
                    <a:pt x="2444316" y="10602"/>
                  </a:lnTo>
                  <a:lnTo>
                    <a:pt x="2439057" y="10602"/>
                  </a:lnTo>
                  <a:lnTo>
                    <a:pt x="2433712" y="5343"/>
                  </a:lnTo>
                  <a:close/>
                </a:path>
                <a:path w="2444750" h="561339">
                  <a:moveTo>
                    <a:pt x="2444316" y="550136"/>
                  </a:moveTo>
                  <a:lnTo>
                    <a:pt x="2439057" y="550136"/>
                  </a:lnTo>
                  <a:lnTo>
                    <a:pt x="2433712" y="555480"/>
                  </a:lnTo>
                  <a:lnTo>
                    <a:pt x="2444316" y="555480"/>
                  </a:lnTo>
                  <a:lnTo>
                    <a:pt x="2444316" y="550136"/>
                  </a:lnTo>
                  <a:close/>
                </a:path>
                <a:path w="2444750" h="561339">
                  <a:moveTo>
                    <a:pt x="2444316" y="0"/>
                  </a:moveTo>
                  <a:lnTo>
                    <a:pt x="5344" y="0"/>
                  </a:lnTo>
                  <a:lnTo>
                    <a:pt x="5344" y="10602"/>
                  </a:lnTo>
                  <a:lnTo>
                    <a:pt x="10603" y="10602"/>
                  </a:lnTo>
                  <a:lnTo>
                    <a:pt x="10603" y="5343"/>
                  </a:lnTo>
                  <a:lnTo>
                    <a:pt x="2444316" y="5343"/>
                  </a:lnTo>
                  <a:lnTo>
                    <a:pt x="2444316" y="0"/>
                  </a:lnTo>
                  <a:close/>
                </a:path>
                <a:path w="2444750" h="561339">
                  <a:moveTo>
                    <a:pt x="2433712" y="5343"/>
                  </a:moveTo>
                  <a:lnTo>
                    <a:pt x="10603" y="5343"/>
                  </a:lnTo>
                  <a:lnTo>
                    <a:pt x="10603" y="10602"/>
                  </a:lnTo>
                  <a:lnTo>
                    <a:pt x="2433712" y="10602"/>
                  </a:lnTo>
                  <a:lnTo>
                    <a:pt x="2433712" y="5343"/>
                  </a:lnTo>
                  <a:close/>
                </a:path>
                <a:path w="2444750" h="561339">
                  <a:moveTo>
                    <a:pt x="2444316" y="5343"/>
                  </a:moveTo>
                  <a:lnTo>
                    <a:pt x="2433712" y="5343"/>
                  </a:lnTo>
                  <a:lnTo>
                    <a:pt x="2439057" y="10602"/>
                  </a:lnTo>
                  <a:lnTo>
                    <a:pt x="2444316" y="10602"/>
                  </a:lnTo>
                  <a:lnTo>
                    <a:pt x="2444316" y="5343"/>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6237513" y="2566241"/>
              <a:ext cx="284480" cy="10795"/>
            </a:xfrm>
            <a:custGeom>
              <a:avLst/>
              <a:gdLst/>
              <a:ahLst/>
              <a:cxnLst/>
              <a:rect l="l" t="t" r="r" b="b"/>
              <a:pathLst>
                <a:path w="284479" h="10794">
                  <a:moveTo>
                    <a:pt x="284361" y="0"/>
                  </a:moveTo>
                  <a:lnTo>
                    <a:pt x="0" y="0"/>
                  </a:lnTo>
                  <a:lnTo>
                    <a:pt x="0" y="10580"/>
                  </a:lnTo>
                  <a:lnTo>
                    <a:pt x="284361" y="10580"/>
                  </a:lnTo>
                  <a:lnTo>
                    <a:pt x="28436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6601777" y="2287588"/>
              <a:ext cx="566246" cy="591613"/>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6609751" y="2295561"/>
              <a:ext cx="529590" cy="550545"/>
            </a:xfrm>
            <a:custGeom>
              <a:avLst/>
              <a:gdLst/>
              <a:ahLst/>
              <a:cxnLst/>
              <a:rect l="l" t="t" r="r" b="b"/>
              <a:pathLst>
                <a:path w="529590" h="550544">
                  <a:moveTo>
                    <a:pt x="0" y="0"/>
                  </a:moveTo>
                  <a:lnTo>
                    <a:pt x="0" y="550136"/>
                  </a:lnTo>
                  <a:lnTo>
                    <a:pt x="529005" y="275068"/>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6747855" y="2531273"/>
              <a:ext cx="125804" cy="73538"/>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6604406" y="2290811"/>
              <a:ext cx="546100" cy="563880"/>
            </a:xfrm>
            <a:custGeom>
              <a:avLst/>
              <a:gdLst/>
              <a:ahLst/>
              <a:cxnLst/>
              <a:rect l="l" t="t" r="r" b="b"/>
              <a:pathLst>
                <a:path w="546100" h="563880">
                  <a:moveTo>
                    <a:pt x="5280" y="4749"/>
                  </a:moveTo>
                  <a:lnTo>
                    <a:pt x="0" y="4749"/>
                  </a:lnTo>
                  <a:lnTo>
                    <a:pt x="0" y="563623"/>
                  </a:lnTo>
                  <a:lnTo>
                    <a:pt x="16804" y="554886"/>
                  </a:lnTo>
                  <a:lnTo>
                    <a:pt x="10603" y="554886"/>
                  </a:lnTo>
                  <a:lnTo>
                    <a:pt x="2884" y="550136"/>
                  </a:lnTo>
                  <a:lnTo>
                    <a:pt x="10603" y="546123"/>
                  </a:lnTo>
                  <a:lnTo>
                    <a:pt x="10603" y="13428"/>
                  </a:lnTo>
                  <a:lnTo>
                    <a:pt x="2884" y="9414"/>
                  </a:lnTo>
                  <a:lnTo>
                    <a:pt x="5280" y="4749"/>
                  </a:lnTo>
                  <a:close/>
                </a:path>
                <a:path w="546100" h="563880">
                  <a:moveTo>
                    <a:pt x="10603" y="546123"/>
                  </a:moveTo>
                  <a:lnTo>
                    <a:pt x="2884" y="550136"/>
                  </a:lnTo>
                  <a:lnTo>
                    <a:pt x="10603" y="554886"/>
                  </a:lnTo>
                  <a:lnTo>
                    <a:pt x="10603" y="546123"/>
                  </a:lnTo>
                  <a:close/>
                </a:path>
                <a:path w="546100" h="563880">
                  <a:moveTo>
                    <a:pt x="522919" y="279775"/>
                  </a:moveTo>
                  <a:lnTo>
                    <a:pt x="10603" y="546123"/>
                  </a:lnTo>
                  <a:lnTo>
                    <a:pt x="10603" y="554886"/>
                  </a:lnTo>
                  <a:lnTo>
                    <a:pt x="16804" y="554886"/>
                  </a:lnTo>
                  <a:lnTo>
                    <a:pt x="536913" y="284483"/>
                  </a:lnTo>
                  <a:lnTo>
                    <a:pt x="531974" y="284483"/>
                  </a:lnTo>
                  <a:lnTo>
                    <a:pt x="522919" y="279775"/>
                  </a:lnTo>
                  <a:close/>
                </a:path>
                <a:path w="546100" h="563880">
                  <a:moveTo>
                    <a:pt x="531974" y="275068"/>
                  </a:moveTo>
                  <a:lnTo>
                    <a:pt x="522919" y="279775"/>
                  </a:lnTo>
                  <a:lnTo>
                    <a:pt x="531974" y="284483"/>
                  </a:lnTo>
                  <a:lnTo>
                    <a:pt x="531974" y="275068"/>
                  </a:lnTo>
                  <a:close/>
                </a:path>
                <a:path w="546100" h="563880">
                  <a:moveTo>
                    <a:pt x="536751" y="275068"/>
                  </a:moveTo>
                  <a:lnTo>
                    <a:pt x="531974" y="275068"/>
                  </a:lnTo>
                  <a:lnTo>
                    <a:pt x="531974" y="284483"/>
                  </a:lnTo>
                  <a:lnTo>
                    <a:pt x="536913" y="284483"/>
                  </a:lnTo>
                  <a:lnTo>
                    <a:pt x="545886" y="279818"/>
                  </a:lnTo>
                  <a:lnTo>
                    <a:pt x="536751" y="275068"/>
                  </a:lnTo>
                  <a:close/>
                </a:path>
                <a:path w="546100" h="563880">
                  <a:moveTo>
                    <a:pt x="16854" y="4749"/>
                  </a:moveTo>
                  <a:lnTo>
                    <a:pt x="10603" y="4749"/>
                  </a:lnTo>
                  <a:lnTo>
                    <a:pt x="10603" y="13428"/>
                  </a:lnTo>
                  <a:lnTo>
                    <a:pt x="522919" y="279775"/>
                  </a:lnTo>
                  <a:lnTo>
                    <a:pt x="531974" y="275068"/>
                  </a:lnTo>
                  <a:lnTo>
                    <a:pt x="536751" y="275068"/>
                  </a:lnTo>
                  <a:lnTo>
                    <a:pt x="16854" y="4749"/>
                  </a:lnTo>
                  <a:close/>
                </a:path>
                <a:path w="546100" h="563880">
                  <a:moveTo>
                    <a:pt x="7719" y="0"/>
                  </a:moveTo>
                  <a:lnTo>
                    <a:pt x="2884" y="9414"/>
                  </a:lnTo>
                  <a:lnTo>
                    <a:pt x="10603" y="13428"/>
                  </a:lnTo>
                  <a:lnTo>
                    <a:pt x="10603" y="4749"/>
                  </a:lnTo>
                  <a:lnTo>
                    <a:pt x="16854" y="4749"/>
                  </a:lnTo>
                  <a:lnTo>
                    <a:pt x="771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6525082" y="2528315"/>
              <a:ext cx="741680" cy="85090"/>
            </a:xfrm>
            <a:custGeom>
              <a:avLst/>
              <a:gdLst/>
              <a:ahLst/>
              <a:cxnLst/>
              <a:rect l="l" t="t" r="r" b="b"/>
              <a:pathLst>
                <a:path w="741679" h="85089">
                  <a:moveTo>
                    <a:pt x="84658" y="42316"/>
                  </a:moveTo>
                  <a:lnTo>
                    <a:pt x="0" y="0"/>
                  </a:lnTo>
                  <a:lnTo>
                    <a:pt x="0" y="84645"/>
                  </a:lnTo>
                  <a:lnTo>
                    <a:pt x="84658" y="42316"/>
                  </a:lnTo>
                  <a:close/>
                </a:path>
                <a:path w="741679" h="85089">
                  <a:moveTo>
                    <a:pt x="741172" y="37934"/>
                  </a:moveTo>
                  <a:lnTo>
                    <a:pt x="609511" y="37934"/>
                  </a:lnTo>
                  <a:lnTo>
                    <a:pt x="609511" y="48514"/>
                  </a:lnTo>
                  <a:lnTo>
                    <a:pt x="741172" y="48514"/>
                  </a:lnTo>
                  <a:lnTo>
                    <a:pt x="741172" y="37934"/>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7342520" y="2456887"/>
              <a:ext cx="254492" cy="254457"/>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7345163" y="2459516"/>
              <a:ext cx="222158" cy="222226"/>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7265746" y="2528315"/>
              <a:ext cx="478155" cy="85090"/>
            </a:xfrm>
            <a:custGeom>
              <a:avLst/>
              <a:gdLst/>
              <a:ahLst/>
              <a:cxnLst/>
              <a:rect l="l" t="t" r="r" b="b"/>
              <a:pathLst>
                <a:path w="478154" h="85089">
                  <a:moveTo>
                    <a:pt x="84658" y="42316"/>
                  </a:moveTo>
                  <a:lnTo>
                    <a:pt x="0" y="0"/>
                  </a:lnTo>
                  <a:lnTo>
                    <a:pt x="0" y="84645"/>
                  </a:lnTo>
                  <a:lnTo>
                    <a:pt x="84658" y="42316"/>
                  </a:lnTo>
                  <a:close/>
                </a:path>
                <a:path w="478154" h="85089">
                  <a:moveTo>
                    <a:pt x="477685" y="37934"/>
                  </a:moveTo>
                  <a:lnTo>
                    <a:pt x="295122" y="37934"/>
                  </a:lnTo>
                  <a:lnTo>
                    <a:pt x="295122" y="48514"/>
                  </a:lnTo>
                  <a:lnTo>
                    <a:pt x="477685" y="48514"/>
                  </a:lnTo>
                  <a:lnTo>
                    <a:pt x="477685" y="37934"/>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4485501" y="3536059"/>
              <a:ext cx="1100680" cy="527999"/>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4493390" y="3543954"/>
              <a:ext cx="1058545" cy="487045"/>
            </a:xfrm>
            <a:custGeom>
              <a:avLst/>
              <a:gdLst/>
              <a:ahLst/>
              <a:cxnLst/>
              <a:rect l="l" t="t" r="r" b="b"/>
              <a:pathLst>
                <a:path w="1058545" h="487045">
                  <a:moveTo>
                    <a:pt x="1058180" y="0"/>
                  </a:moveTo>
                  <a:lnTo>
                    <a:pt x="0" y="0"/>
                  </a:lnTo>
                  <a:lnTo>
                    <a:pt x="0" y="486683"/>
                  </a:lnTo>
                  <a:lnTo>
                    <a:pt x="1058180" y="486683"/>
                  </a:lnTo>
                  <a:lnTo>
                    <a:pt x="105818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4720143" y="3617992"/>
              <a:ext cx="610782" cy="356240"/>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4488131" y="3538670"/>
              <a:ext cx="1068705" cy="497840"/>
            </a:xfrm>
            <a:custGeom>
              <a:avLst/>
              <a:gdLst/>
              <a:ahLst/>
              <a:cxnLst/>
              <a:rect l="l" t="t" r="r" b="b"/>
              <a:pathLst>
                <a:path w="1068704" h="497839">
                  <a:moveTo>
                    <a:pt x="5259" y="5292"/>
                  </a:moveTo>
                  <a:lnTo>
                    <a:pt x="0" y="5292"/>
                  </a:lnTo>
                  <a:lnTo>
                    <a:pt x="0" y="497260"/>
                  </a:lnTo>
                  <a:lnTo>
                    <a:pt x="1068699" y="497260"/>
                  </a:lnTo>
                  <a:lnTo>
                    <a:pt x="1068699" y="491967"/>
                  </a:lnTo>
                  <a:lnTo>
                    <a:pt x="10603" y="491967"/>
                  </a:lnTo>
                  <a:lnTo>
                    <a:pt x="5259" y="486683"/>
                  </a:lnTo>
                  <a:lnTo>
                    <a:pt x="10603" y="486683"/>
                  </a:lnTo>
                  <a:lnTo>
                    <a:pt x="10603" y="10576"/>
                  </a:lnTo>
                  <a:lnTo>
                    <a:pt x="5259" y="10576"/>
                  </a:lnTo>
                  <a:lnTo>
                    <a:pt x="5259" y="5292"/>
                  </a:lnTo>
                  <a:close/>
                </a:path>
                <a:path w="1068704" h="497839">
                  <a:moveTo>
                    <a:pt x="10603" y="486683"/>
                  </a:moveTo>
                  <a:lnTo>
                    <a:pt x="5259" y="486683"/>
                  </a:lnTo>
                  <a:lnTo>
                    <a:pt x="10603" y="491967"/>
                  </a:lnTo>
                  <a:lnTo>
                    <a:pt x="10603" y="486683"/>
                  </a:lnTo>
                  <a:close/>
                </a:path>
                <a:path w="1068704" h="497839">
                  <a:moveTo>
                    <a:pt x="1058180" y="486683"/>
                  </a:moveTo>
                  <a:lnTo>
                    <a:pt x="10603" y="486683"/>
                  </a:lnTo>
                  <a:lnTo>
                    <a:pt x="10603" y="491967"/>
                  </a:lnTo>
                  <a:lnTo>
                    <a:pt x="1058180" y="491967"/>
                  </a:lnTo>
                  <a:lnTo>
                    <a:pt x="1058180" y="486683"/>
                  </a:lnTo>
                  <a:close/>
                </a:path>
                <a:path w="1068704" h="497839">
                  <a:moveTo>
                    <a:pt x="1058180" y="5292"/>
                  </a:moveTo>
                  <a:lnTo>
                    <a:pt x="1058180" y="491967"/>
                  </a:lnTo>
                  <a:lnTo>
                    <a:pt x="1063439" y="486683"/>
                  </a:lnTo>
                  <a:lnTo>
                    <a:pt x="1068699" y="486683"/>
                  </a:lnTo>
                  <a:lnTo>
                    <a:pt x="1068699" y="10576"/>
                  </a:lnTo>
                  <a:lnTo>
                    <a:pt x="1063439" y="10576"/>
                  </a:lnTo>
                  <a:lnTo>
                    <a:pt x="1058180" y="5292"/>
                  </a:lnTo>
                  <a:close/>
                </a:path>
                <a:path w="1068704" h="497839">
                  <a:moveTo>
                    <a:pt x="1068699" y="486683"/>
                  </a:moveTo>
                  <a:lnTo>
                    <a:pt x="1063439" y="486683"/>
                  </a:lnTo>
                  <a:lnTo>
                    <a:pt x="1058180" y="491967"/>
                  </a:lnTo>
                  <a:lnTo>
                    <a:pt x="1068699" y="491967"/>
                  </a:lnTo>
                  <a:lnTo>
                    <a:pt x="1068699" y="486683"/>
                  </a:lnTo>
                  <a:close/>
                </a:path>
                <a:path w="1068704" h="497839">
                  <a:moveTo>
                    <a:pt x="1068699" y="0"/>
                  </a:moveTo>
                  <a:lnTo>
                    <a:pt x="5259" y="0"/>
                  </a:lnTo>
                  <a:lnTo>
                    <a:pt x="5259" y="10576"/>
                  </a:lnTo>
                  <a:lnTo>
                    <a:pt x="10603" y="10576"/>
                  </a:lnTo>
                  <a:lnTo>
                    <a:pt x="10603" y="5292"/>
                  </a:lnTo>
                  <a:lnTo>
                    <a:pt x="1068699" y="5292"/>
                  </a:lnTo>
                  <a:lnTo>
                    <a:pt x="1068699" y="0"/>
                  </a:lnTo>
                  <a:close/>
                </a:path>
                <a:path w="1068704" h="497839">
                  <a:moveTo>
                    <a:pt x="1058180" y="5292"/>
                  </a:moveTo>
                  <a:lnTo>
                    <a:pt x="10603" y="5292"/>
                  </a:lnTo>
                  <a:lnTo>
                    <a:pt x="10603" y="10576"/>
                  </a:lnTo>
                  <a:lnTo>
                    <a:pt x="1058180" y="10576"/>
                  </a:lnTo>
                  <a:lnTo>
                    <a:pt x="1058180" y="5292"/>
                  </a:lnTo>
                  <a:close/>
                </a:path>
                <a:path w="1068704" h="497839">
                  <a:moveTo>
                    <a:pt x="1068699" y="5292"/>
                  </a:moveTo>
                  <a:lnTo>
                    <a:pt x="1058180" y="5292"/>
                  </a:lnTo>
                  <a:lnTo>
                    <a:pt x="1063439" y="10576"/>
                  </a:lnTo>
                  <a:lnTo>
                    <a:pt x="1068699" y="10576"/>
                  </a:lnTo>
                  <a:lnTo>
                    <a:pt x="1068699" y="529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5551571" y="3744984"/>
              <a:ext cx="85090" cy="85090"/>
            </a:xfrm>
            <a:custGeom>
              <a:avLst/>
              <a:gdLst/>
              <a:ahLst/>
              <a:cxnLst/>
              <a:rect l="l" t="t" r="r" b="b"/>
              <a:pathLst>
                <a:path w="85089" h="85089">
                  <a:moveTo>
                    <a:pt x="84661" y="0"/>
                  </a:moveTo>
                  <a:lnTo>
                    <a:pt x="0" y="42316"/>
                  </a:lnTo>
                  <a:lnTo>
                    <a:pt x="84661" y="84640"/>
                  </a:lnTo>
                  <a:lnTo>
                    <a:pt x="8466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6707646" y="2985895"/>
              <a:ext cx="356289" cy="356240"/>
            </a:xfrm>
            <a:prstGeom prst="rect">
              <a:avLst/>
            </a:prstGeom>
            <a:blipFill>
              <a:blip r:embed="rId1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6715535" y="2993800"/>
              <a:ext cx="323807" cy="323763"/>
            </a:xfrm>
            <a:prstGeom prst="rect">
              <a:avLst/>
            </a:prstGeom>
            <a:blipFill>
              <a:blip r:embed="rId1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6710275" y="2988533"/>
              <a:ext cx="328295" cy="328295"/>
            </a:xfrm>
            <a:custGeom>
              <a:avLst/>
              <a:gdLst/>
              <a:ahLst/>
              <a:cxnLst/>
              <a:rect l="l" t="t" r="r" b="b"/>
              <a:pathLst>
                <a:path w="328295" h="328295">
                  <a:moveTo>
                    <a:pt x="5259" y="5258"/>
                  </a:moveTo>
                  <a:lnTo>
                    <a:pt x="0" y="5258"/>
                  </a:lnTo>
                  <a:lnTo>
                    <a:pt x="0" y="327953"/>
                  </a:lnTo>
                  <a:lnTo>
                    <a:pt x="327956" y="327953"/>
                  </a:lnTo>
                  <a:lnTo>
                    <a:pt x="327956" y="322668"/>
                  </a:lnTo>
                  <a:lnTo>
                    <a:pt x="10519" y="322668"/>
                  </a:lnTo>
                  <a:lnTo>
                    <a:pt x="5259" y="317376"/>
                  </a:lnTo>
                  <a:lnTo>
                    <a:pt x="10519" y="317376"/>
                  </a:lnTo>
                  <a:lnTo>
                    <a:pt x="10519" y="10517"/>
                  </a:lnTo>
                  <a:lnTo>
                    <a:pt x="5259" y="10517"/>
                  </a:lnTo>
                  <a:lnTo>
                    <a:pt x="5259" y="5258"/>
                  </a:lnTo>
                  <a:close/>
                </a:path>
                <a:path w="328295" h="328295">
                  <a:moveTo>
                    <a:pt x="10519" y="317376"/>
                  </a:moveTo>
                  <a:lnTo>
                    <a:pt x="5259" y="317376"/>
                  </a:lnTo>
                  <a:lnTo>
                    <a:pt x="10519" y="322668"/>
                  </a:lnTo>
                  <a:lnTo>
                    <a:pt x="10519" y="317376"/>
                  </a:lnTo>
                  <a:close/>
                </a:path>
                <a:path w="328295" h="328295">
                  <a:moveTo>
                    <a:pt x="317437" y="317376"/>
                  </a:moveTo>
                  <a:lnTo>
                    <a:pt x="10519" y="317376"/>
                  </a:lnTo>
                  <a:lnTo>
                    <a:pt x="10519" y="322668"/>
                  </a:lnTo>
                  <a:lnTo>
                    <a:pt x="317437" y="322668"/>
                  </a:lnTo>
                  <a:lnTo>
                    <a:pt x="317437" y="317376"/>
                  </a:lnTo>
                  <a:close/>
                </a:path>
                <a:path w="328295" h="328295">
                  <a:moveTo>
                    <a:pt x="317437" y="5258"/>
                  </a:moveTo>
                  <a:lnTo>
                    <a:pt x="317437" y="322668"/>
                  </a:lnTo>
                  <a:lnTo>
                    <a:pt x="322696" y="317376"/>
                  </a:lnTo>
                  <a:lnTo>
                    <a:pt x="327956" y="317376"/>
                  </a:lnTo>
                  <a:lnTo>
                    <a:pt x="327956" y="10517"/>
                  </a:lnTo>
                  <a:lnTo>
                    <a:pt x="322696" y="10517"/>
                  </a:lnTo>
                  <a:lnTo>
                    <a:pt x="317437" y="5258"/>
                  </a:lnTo>
                  <a:close/>
                </a:path>
                <a:path w="328295" h="328295">
                  <a:moveTo>
                    <a:pt x="327956" y="317376"/>
                  </a:moveTo>
                  <a:lnTo>
                    <a:pt x="322696" y="317376"/>
                  </a:lnTo>
                  <a:lnTo>
                    <a:pt x="317437" y="322668"/>
                  </a:lnTo>
                  <a:lnTo>
                    <a:pt x="327956" y="322668"/>
                  </a:lnTo>
                  <a:lnTo>
                    <a:pt x="327956" y="317376"/>
                  </a:lnTo>
                  <a:close/>
                </a:path>
                <a:path w="328295" h="328295">
                  <a:moveTo>
                    <a:pt x="327956" y="0"/>
                  </a:moveTo>
                  <a:lnTo>
                    <a:pt x="5259" y="0"/>
                  </a:lnTo>
                  <a:lnTo>
                    <a:pt x="5259" y="10517"/>
                  </a:lnTo>
                  <a:lnTo>
                    <a:pt x="10519" y="10517"/>
                  </a:lnTo>
                  <a:lnTo>
                    <a:pt x="10519" y="5258"/>
                  </a:lnTo>
                  <a:lnTo>
                    <a:pt x="327956" y="5258"/>
                  </a:lnTo>
                  <a:lnTo>
                    <a:pt x="327956" y="0"/>
                  </a:lnTo>
                  <a:close/>
                </a:path>
                <a:path w="328295" h="328295">
                  <a:moveTo>
                    <a:pt x="317437" y="5258"/>
                  </a:moveTo>
                  <a:lnTo>
                    <a:pt x="10519" y="5258"/>
                  </a:lnTo>
                  <a:lnTo>
                    <a:pt x="10519" y="10517"/>
                  </a:lnTo>
                  <a:lnTo>
                    <a:pt x="317437" y="10517"/>
                  </a:lnTo>
                  <a:lnTo>
                    <a:pt x="317437" y="5258"/>
                  </a:lnTo>
                  <a:close/>
                </a:path>
                <a:path w="328295" h="328295">
                  <a:moveTo>
                    <a:pt x="327956" y="5258"/>
                  </a:moveTo>
                  <a:lnTo>
                    <a:pt x="317437" y="5258"/>
                  </a:lnTo>
                  <a:lnTo>
                    <a:pt x="322696" y="10517"/>
                  </a:lnTo>
                  <a:lnTo>
                    <a:pt x="327956" y="10517"/>
                  </a:lnTo>
                  <a:lnTo>
                    <a:pt x="327956" y="525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6764313" y="3361839"/>
              <a:ext cx="218185" cy="74734"/>
            </a:xfrm>
            <a:prstGeom prst="rect">
              <a:avLst/>
            </a:prstGeom>
            <a:blipFill>
              <a:blip r:embed="rId1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5635044" y="2566218"/>
              <a:ext cx="3210560" cy="1226185"/>
            </a:xfrm>
            <a:custGeom>
              <a:avLst/>
              <a:gdLst/>
              <a:ahLst/>
              <a:cxnLst/>
              <a:rect l="l" t="t" r="r" b="b"/>
              <a:pathLst>
                <a:path w="3210559" h="1226185">
                  <a:moveTo>
                    <a:pt x="3199396" y="1215059"/>
                  </a:moveTo>
                  <a:lnTo>
                    <a:pt x="0" y="1215059"/>
                  </a:lnTo>
                  <a:lnTo>
                    <a:pt x="0" y="1225636"/>
                  </a:lnTo>
                  <a:lnTo>
                    <a:pt x="3210000" y="1225636"/>
                  </a:lnTo>
                  <a:lnTo>
                    <a:pt x="3210000" y="1220352"/>
                  </a:lnTo>
                  <a:lnTo>
                    <a:pt x="3199396" y="1220352"/>
                  </a:lnTo>
                  <a:lnTo>
                    <a:pt x="3199396" y="1215059"/>
                  </a:lnTo>
                  <a:close/>
                </a:path>
                <a:path w="3210559" h="1226185">
                  <a:moveTo>
                    <a:pt x="3199396" y="5343"/>
                  </a:moveTo>
                  <a:lnTo>
                    <a:pt x="3199396" y="1220352"/>
                  </a:lnTo>
                  <a:lnTo>
                    <a:pt x="3204655" y="1215059"/>
                  </a:lnTo>
                  <a:lnTo>
                    <a:pt x="3210000" y="1215059"/>
                  </a:lnTo>
                  <a:lnTo>
                    <a:pt x="3210000" y="10602"/>
                  </a:lnTo>
                  <a:lnTo>
                    <a:pt x="3204655" y="10602"/>
                  </a:lnTo>
                  <a:lnTo>
                    <a:pt x="3199396" y="5343"/>
                  </a:lnTo>
                  <a:close/>
                </a:path>
                <a:path w="3210559" h="1226185">
                  <a:moveTo>
                    <a:pt x="3210000" y="1215059"/>
                  </a:moveTo>
                  <a:lnTo>
                    <a:pt x="3204655" y="1215059"/>
                  </a:lnTo>
                  <a:lnTo>
                    <a:pt x="3199396" y="1220352"/>
                  </a:lnTo>
                  <a:lnTo>
                    <a:pt x="3210000" y="1220352"/>
                  </a:lnTo>
                  <a:lnTo>
                    <a:pt x="3210000" y="1215059"/>
                  </a:lnTo>
                  <a:close/>
                </a:path>
                <a:path w="3210559" h="1226185">
                  <a:moveTo>
                    <a:pt x="3210000" y="0"/>
                  </a:moveTo>
                  <a:lnTo>
                    <a:pt x="3039235" y="0"/>
                  </a:lnTo>
                  <a:lnTo>
                    <a:pt x="3039235" y="10602"/>
                  </a:lnTo>
                  <a:lnTo>
                    <a:pt x="3199396" y="10602"/>
                  </a:lnTo>
                  <a:lnTo>
                    <a:pt x="3199396" y="5343"/>
                  </a:lnTo>
                  <a:lnTo>
                    <a:pt x="3210000" y="5343"/>
                  </a:lnTo>
                  <a:lnTo>
                    <a:pt x="3210000" y="0"/>
                  </a:lnTo>
                  <a:close/>
                </a:path>
                <a:path w="3210559" h="1226185">
                  <a:moveTo>
                    <a:pt x="3210000" y="5343"/>
                  </a:moveTo>
                  <a:lnTo>
                    <a:pt x="3199396" y="5343"/>
                  </a:lnTo>
                  <a:lnTo>
                    <a:pt x="3204655" y="10602"/>
                  </a:lnTo>
                  <a:lnTo>
                    <a:pt x="3210000" y="10602"/>
                  </a:lnTo>
                  <a:lnTo>
                    <a:pt x="3210000" y="5343"/>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570373" y="2298190"/>
              <a:ext cx="356289" cy="356240"/>
            </a:xfrm>
            <a:prstGeom prst="rect">
              <a:avLst/>
            </a:prstGeom>
            <a:blipFill>
              <a:blip r:embed="rId1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578276" y="2306070"/>
              <a:ext cx="323807" cy="323763"/>
            </a:xfrm>
            <a:prstGeom prst="rect">
              <a:avLst/>
            </a:prstGeom>
            <a:blipFill>
              <a:blip r:embed="rId2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572985" y="2300819"/>
              <a:ext cx="328295" cy="328295"/>
            </a:xfrm>
            <a:custGeom>
              <a:avLst/>
              <a:gdLst/>
              <a:ahLst/>
              <a:cxnLst/>
              <a:rect l="l" t="t" r="r" b="b"/>
              <a:pathLst>
                <a:path w="328294" h="328294">
                  <a:moveTo>
                    <a:pt x="5290" y="5258"/>
                  </a:moveTo>
                  <a:lnTo>
                    <a:pt x="0" y="5258"/>
                  </a:lnTo>
                  <a:lnTo>
                    <a:pt x="0" y="327995"/>
                  </a:lnTo>
                  <a:lnTo>
                    <a:pt x="328029" y="327995"/>
                  </a:lnTo>
                  <a:lnTo>
                    <a:pt x="328029" y="322651"/>
                  </a:lnTo>
                  <a:lnTo>
                    <a:pt x="10584" y="322651"/>
                  </a:lnTo>
                  <a:lnTo>
                    <a:pt x="5290" y="317393"/>
                  </a:lnTo>
                  <a:lnTo>
                    <a:pt x="10584" y="317393"/>
                  </a:lnTo>
                  <a:lnTo>
                    <a:pt x="10584" y="10602"/>
                  </a:lnTo>
                  <a:lnTo>
                    <a:pt x="5290" y="10602"/>
                  </a:lnTo>
                  <a:lnTo>
                    <a:pt x="5290" y="5258"/>
                  </a:lnTo>
                  <a:close/>
                </a:path>
                <a:path w="328294" h="328294">
                  <a:moveTo>
                    <a:pt x="10584" y="317393"/>
                  </a:moveTo>
                  <a:lnTo>
                    <a:pt x="5290" y="317393"/>
                  </a:lnTo>
                  <a:lnTo>
                    <a:pt x="10584" y="322651"/>
                  </a:lnTo>
                  <a:lnTo>
                    <a:pt x="10584" y="317393"/>
                  </a:lnTo>
                  <a:close/>
                </a:path>
                <a:path w="328294" h="328294">
                  <a:moveTo>
                    <a:pt x="317443" y="317393"/>
                  </a:moveTo>
                  <a:lnTo>
                    <a:pt x="10584" y="317393"/>
                  </a:lnTo>
                  <a:lnTo>
                    <a:pt x="10584" y="322651"/>
                  </a:lnTo>
                  <a:lnTo>
                    <a:pt x="317443" y="322651"/>
                  </a:lnTo>
                  <a:lnTo>
                    <a:pt x="317443" y="317393"/>
                  </a:lnTo>
                  <a:close/>
                </a:path>
                <a:path w="328294" h="328294">
                  <a:moveTo>
                    <a:pt x="317443" y="5258"/>
                  </a:moveTo>
                  <a:lnTo>
                    <a:pt x="317443" y="322651"/>
                  </a:lnTo>
                  <a:lnTo>
                    <a:pt x="322736" y="317393"/>
                  </a:lnTo>
                  <a:lnTo>
                    <a:pt x="328029" y="317393"/>
                  </a:lnTo>
                  <a:lnTo>
                    <a:pt x="328029" y="10602"/>
                  </a:lnTo>
                  <a:lnTo>
                    <a:pt x="322736" y="10602"/>
                  </a:lnTo>
                  <a:lnTo>
                    <a:pt x="317443" y="5258"/>
                  </a:lnTo>
                  <a:close/>
                </a:path>
                <a:path w="328294" h="328294">
                  <a:moveTo>
                    <a:pt x="328029" y="317393"/>
                  </a:moveTo>
                  <a:lnTo>
                    <a:pt x="322736" y="317393"/>
                  </a:lnTo>
                  <a:lnTo>
                    <a:pt x="317443" y="322651"/>
                  </a:lnTo>
                  <a:lnTo>
                    <a:pt x="328029" y="322651"/>
                  </a:lnTo>
                  <a:lnTo>
                    <a:pt x="328029" y="317393"/>
                  </a:lnTo>
                  <a:close/>
                </a:path>
                <a:path w="328294" h="328294">
                  <a:moveTo>
                    <a:pt x="328029" y="0"/>
                  </a:moveTo>
                  <a:lnTo>
                    <a:pt x="5290" y="0"/>
                  </a:lnTo>
                  <a:lnTo>
                    <a:pt x="5290" y="10602"/>
                  </a:lnTo>
                  <a:lnTo>
                    <a:pt x="10584" y="10602"/>
                  </a:lnTo>
                  <a:lnTo>
                    <a:pt x="10584" y="5258"/>
                  </a:lnTo>
                  <a:lnTo>
                    <a:pt x="328029" y="5258"/>
                  </a:lnTo>
                  <a:lnTo>
                    <a:pt x="328029" y="0"/>
                  </a:lnTo>
                  <a:close/>
                </a:path>
                <a:path w="328294" h="328294">
                  <a:moveTo>
                    <a:pt x="317443" y="5258"/>
                  </a:moveTo>
                  <a:lnTo>
                    <a:pt x="10584" y="5258"/>
                  </a:lnTo>
                  <a:lnTo>
                    <a:pt x="10584" y="10602"/>
                  </a:lnTo>
                  <a:lnTo>
                    <a:pt x="317443" y="10602"/>
                  </a:lnTo>
                  <a:lnTo>
                    <a:pt x="317443" y="5258"/>
                  </a:lnTo>
                  <a:close/>
                </a:path>
                <a:path w="328294" h="328294">
                  <a:moveTo>
                    <a:pt x="328029" y="5258"/>
                  </a:moveTo>
                  <a:lnTo>
                    <a:pt x="317443" y="5258"/>
                  </a:lnTo>
                  <a:lnTo>
                    <a:pt x="322736" y="10602"/>
                  </a:lnTo>
                  <a:lnTo>
                    <a:pt x="328029" y="10602"/>
                  </a:lnTo>
                  <a:lnTo>
                    <a:pt x="328029" y="525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p:nvPr/>
          </p:nvSpPr>
          <p:spPr>
            <a:xfrm>
              <a:off x="1152352" y="2213541"/>
              <a:ext cx="1100680" cy="527999"/>
            </a:xfrm>
            <a:prstGeom prst="rect">
              <a:avLst/>
            </a:prstGeom>
            <a:blipFill>
              <a:blip r:embed="rId2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p:cNvSpPr/>
            <p:nvPr/>
          </p:nvSpPr>
          <p:spPr>
            <a:xfrm>
              <a:off x="1160258" y="2221437"/>
              <a:ext cx="1058545" cy="487045"/>
            </a:xfrm>
            <a:custGeom>
              <a:avLst/>
              <a:gdLst/>
              <a:ahLst/>
              <a:cxnLst/>
              <a:rect l="l" t="t" r="r" b="b"/>
              <a:pathLst>
                <a:path w="1058545" h="487044">
                  <a:moveTo>
                    <a:pt x="1058180" y="0"/>
                  </a:moveTo>
                  <a:lnTo>
                    <a:pt x="0" y="0"/>
                  </a:lnTo>
                  <a:lnTo>
                    <a:pt x="0" y="486683"/>
                  </a:lnTo>
                  <a:lnTo>
                    <a:pt x="1058180" y="486683"/>
                  </a:lnTo>
                  <a:lnTo>
                    <a:pt x="105818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1379928" y="2294797"/>
              <a:ext cx="629869" cy="356240"/>
            </a:xfrm>
            <a:prstGeom prst="rect">
              <a:avLst/>
            </a:prstGeom>
            <a:blipFill>
              <a:blip r:embed="rId2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1154965" y="2216170"/>
              <a:ext cx="1068705" cy="497840"/>
            </a:xfrm>
            <a:custGeom>
              <a:avLst/>
              <a:gdLst/>
              <a:ahLst/>
              <a:cxnLst/>
              <a:rect l="l" t="t" r="r" b="b"/>
              <a:pathLst>
                <a:path w="1068705" h="497839">
                  <a:moveTo>
                    <a:pt x="5293" y="5258"/>
                  </a:moveTo>
                  <a:lnTo>
                    <a:pt x="0" y="5258"/>
                  </a:lnTo>
                  <a:lnTo>
                    <a:pt x="0" y="497294"/>
                  </a:lnTo>
                  <a:lnTo>
                    <a:pt x="1068690" y="497294"/>
                  </a:lnTo>
                  <a:lnTo>
                    <a:pt x="1068690" y="491950"/>
                  </a:lnTo>
                  <a:lnTo>
                    <a:pt x="10586" y="491950"/>
                  </a:lnTo>
                  <a:lnTo>
                    <a:pt x="5293" y="486692"/>
                  </a:lnTo>
                  <a:lnTo>
                    <a:pt x="10586" y="486692"/>
                  </a:lnTo>
                  <a:lnTo>
                    <a:pt x="10586" y="10602"/>
                  </a:lnTo>
                  <a:lnTo>
                    <a:pt x="5293" y="10602"/>
                  </a:lnTo>
                  <a:lnTo>
                    <a:pt x="5293" y="5258"/>
                  </a:lnTo>
                  <a:close/>
                </a:path>
                <a:path w="1068705" h="497839">
                  <a:moveTo>
                    <a:pt x="10586" y="486692"/>
                  </a:moveTo>
                  <a:lnTo>
                    <a:pt x="5293" y="486692"/>
                  </a:lnTo>
                  <a:lnTo>
                    <a:pt x="10586" y="491950"/>
                  </a:lnTo>
                  <a:lnTo>
                    <a:pt x="10586" y="486692"/>
                  </a:lnTo>
                  <a:close/>
                </a:path>
                <a:path w="1068705" h="497839">
                  <a:moveTo>
                    <a:pt x="1058171" y="486692"/>
                  </a:moveTo>
                  <a:lnTo>
                    <a:pt x="10586" y="486692"/>
                  </a:lnTo>
                  <a:lnTo>
                    <a:pt x="10586" y="491950"/>
                  </a:lnTo>
                  <a:lnTo>
                    <a:pt x="1058171" y="491950"/>
                  </a:lnTo>
                  <a:lnTo>
                    <a:pt x="1058171" y="486692"/>
                  </a:lnTo>
                  <a:close/>
                </a:path>
                <a:path w="1068705" h="497839">
                  <a:moveTo>
                    <a:pt x="1058171" y="5258"/>
                  </a:moveTo>
                  <a:lnTo>
                    <a:pt x="1058171" y="491950"/>
                  </a:lnTo>
                  <a:lnTo>
                    <a:pt x="1063431" y="486692"/>
                  </a:lnTo>
                  <a:lnTo>
                    <a:pt x="1068690" y="486692"/>
                  </a:lnTo>
                  <a:lnTo>
                    <a:pt x="1068690" y="10602"/>
                  </a:lnTo>
                  <a:lnTo>
                    <a:pt x="1063431" y="10602"/>
                  </a:lnTo>
                  <a:lnTo>
                    <a:pt x="1058171" y="5258"/>
                  </a:lnTo>
                  <a:close/>
                </a:path>
                <a:path w="1068705" h="497839">
                  <a:moveTo>
                    <a:pt x="1068690" y="486692"/>
                  </a:moveTo>
                  <a:lnTo>
                    <a:pt x="1063431" y="486692"/>
                  </a:lnTo>
                  <a:lnTo>
                    <a:pt x="1058171" y="491950"/>
                  </a:lnTo>
                  <a:lnTo>
                    <a:pt x="1068690" y="491950"/>
                  </a:lnTo>
                  <a:lnTo>
                    <a:pt x="1068690" y="486692"/>
                  </a:lnTo>
                  <a:close/>
                </a:path>
                <a:path w="1068705" h="497839">
                  <a:moveTo>
                    <a:pt x="1068690" y="0"/>
                  </a:moveTo>
                  <a:lnTo>
                    <a:pt x="5293" y="0"/>
                  </a:lnTo>
                  <a:lnTo>
                    <a:pt x="5293" y="10602"/>
                  </a:lnTo>
                  <a:lnTo>
                    <a:pt x="10586" y="10602"/>
                  </a:lnTo>
                  <a:lnTo>
                    <a:pt x="10586" y="5258"/>
                  </a:lnTo>
                  <a:lnTo>
                    <a:pt x="1068690" y="5258"/>
                  </a:lnTo>
                  <a:lnTo>
                    <a:pt x="1068690" y="0"/>
                  </a:lnTo>
                  <a:close/>
                </a:path>
                <a:path w="1068705" h="497839">
                  <a:moveTo>
                    <a:pt x="1058171" y="5258"/>
                  </a:moveTo>
                  <a:lnTo>
                    <a:pt x="10586" y="5258"/>
                  </a:lnTo>
                  <a:lnTo>
                    <a:pt x="10586" y="10602"/>
                  </a:lnTo>
                  <a:lnTo>
                    <a:pt x="1058171" y="10602"/>
                  </a:lnTo>
                  <a:lnTo>
                    <a:pt x="1058171" y="5258"/>
                  </a:lnTo>
                  <a:close/>
                </a:path>
                <a:path w="1068705" h="497839">
                  <a:moveTo>
                    <a:pt x="1068690" y="5258"/>
                  </a:moveTo>
                  <a:lnTo>
                    <a:pt x="1058171" y="5258"/>
                  </a:lnTo>
                  <a:lnTo>
                    <a:pt x="1063431" y="10602"/>
                  </a:lnTo>
                  <a:lnTo>
                    <a:pt x="1068690" y="10602"/>
                  </a:lnTo>
                  <a:lnTo>
                    <a:pt x="1068690" y="525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p:nvPr/>
          </p:nvSpPr>
          <p:spPr>
            <a:xfrm>
              <a:off x="1570627" y="2758503"/>
              <a:ext cx="224292" cy="73792"/>
            </a:xfrm>
            <a:prstGeom prst="rect">
              <a:avLst/>
            </a:prstGeom>
            <a:blipFill>
              <a:blip r:embed="rId2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p:cNvSpPr/>
            <p:nvPr/>
          </p:nvSpPr>
          <p:spPr>
            <a:xfrm>
              <a:off x="893203" y="2422461"/>
              <a:ext cx="267335" cy="85090"/>
            </a:xfrm>
            <a:custGeom>
              <a:avLst/>
              <a:gdLst/>
              <a:ahLst/>
              <a:cxnLst/>
              <a:rect l="l" t="t" r="r" b="b"/>
              <a:pathLst>
                <a:path w="267334" h="85089">
                  <a:moveTo>
                    <a:pt x="267042" y="42316"/>
                  </a:moveTo>
                  <a:lnTo>
                    <a:pt x="182397" y="0"/>
                  </a:lnTo>
                  <a:lnTo>
                    <a:pt x="182397" y="41998"/>
                  </a:lnTo>
                  <a:lnTo>
                    <a:pt x="0" y="41998"/>
                  </a:lnTo>
                  <a:lnTo>
                    <a:pt x="0" y="52578"/>
                  </a:lnTo>
                  <a:lnTo>
                    <a:pt x="182397" y="52578"/>
                  </a:lnTo>
                  <a:lnTo>
                    <a:pt x="182397" y="84645"/>
                  </a:lnTo>
                  <a:lnTo>
                    <a:pt x="267042" y="4231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p:nvPr/>
          </p:nvSpPr>
          <p:spPr>
            <a:xfrm>
              <a:off x="2739597" y="2340515"/>
              <a:ext cx="833463" cy="483468"/>
            </a:xfrm>
            <a:prstGeom prst="rect">
              <a:avLst/>
            </a:prstGeom>
            <a:blipFill>
              <a:blip r:embed="rId2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p:cNvSpPr/>
            <p:nvPr/>
          </p:nvSpPr>
          <p:spPr>
            <a:xfrm>
              <a:off x="2747486" y="2348411"/>
              <a:ext cx="793609" cy="444358"/>
            </a:xfrm>
            <a:prstGeom prst="rect">
              <a:avLst/>
            </a:prstGeom>
            <a:blipFill>
              <a:blip r:embed="rId2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p:cNvSpPr/>
            <p:nvPr/>
          </p:nvSpPr>
          <p:spPr>
            <a:xfrm>
              <a:off x="3424012" y="2541027"/>
              <a:ext cx="38100" cy="17780"/>
            </a:xfrm>
            <a:custGeom>
              <a:avLst/>
              <a:gdLst/>
              <a:ahLst/>
              <a:cxnLst/>
              <a:rect l="l" t="t" r="r" b="b"/>
              <a:pathLst>
                <a:path w="38100" h="17780">
                  <a:moveTo>
                    <a:pt x="33762" y="0"/>
                  </a:moveTo>
                  <a:lnTo>
                    <a:pt x="3902" y="0"/>
                  </a:lnTo>
                  <a:lnTo>
                    <a:pt x="0" y="3986"/>
                  </a:lnTo>
                  <a:lnTo>
                    <a:pt x="0" y="13655"/>
                  </a:lnTo>
                  <a:lnTo>
                    <a:pt x="3902" y="17642"/>
                  </a:lnTo>
                  <a:lnTo>
                    <a:pt x="33762" y="17642"/>
                  </a:lnTo>
                  <a:lnTo>
                    <a:pt x="37749" y="13655"/>
                  </a:lnTo>
                  <a:lnTo>
                    <a:pt x="37749" y="3986"/>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p:cNvSpPr/>
            <p:nvPr/>
          </p:nvSpPr>
          <p:spPr>
            <a:xfrm>
              <a:off x="3424012" y="2541027"/>
              <a:ext cx="38100" cy="17780"/>
            </a:xfrm>
            <a:custGeom>
              <a:avLst/>
              <a:gdLst/>
              <a:ahLst/>
              <a:cxnLst/>
              <a:rect l="l" t="t" r="r" b="b"/>
              <a:pathLst>
                <a:path w="38100" h="17780">
                  <a:moveTo>
                    <a:pt x="8822" y="0"/>
                  </a:moveTo>
                  <a:lnTo>
                    <a:pt x="28927" y="0"/>
                  </a:lnTo>
                  <a:lnTo>
                    <a:pt x="33762" y="0"/>
                  </a:lnTo>
                  <a:lnTo>
                    <a:pt x="37749" y="3986"/>
                  </a:lnTo>
                  <a:lnTo>
                    <a:pt x="37749" y="8821"/>
                  </a:lnTo>
                  <a:lnTo>
                    <a:pt x="37749" y="13655"/>
                  </a:lnTo>
                  <a:lnTo>
                    <a:pt x="33762" y="17642"/>
                  </a:lnTo>
                  <a:lnTo>
                    <a:pt x="28927" y="17642"/>
                  </a:lnTo>
                  <a:lnTo>
                    <a:pt x="8822" y="17642"/>
                  </a:lnTo>
                  <a:lnTo>
                    <a:pt x="3902" y="17642"/>
                  </a:lnTo>
                  <a:lnTo>
                    <a:pt x="0" y="13655"/>
                  </a:lnTo>
                  <a:lnTo>
                    <a:pt x="0" y="8821"/>
                  </a:lnTo>
                  <a:lnTo>
                    <a:pt x="0" y="3986"/>
                  </a:lnTo>
                  <a:lnTo>
                    <a:pt x="3902" y="0"/>
                  </a:lnTo>
                  <a:lnTo>
                    <a:pt x="882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p:cNvSpPr/>
            <p:nvPr/>
          </p:nvSpPr>
          <p:spPr>
            <a:xfrm>
              <a:off x="2826803" y="2515921"/>
              <a:ext cx="38100" cy="17780"/>
            </a:xfrm>
            <a:custGeom>
              <a:avLst/>
              <a:gdLst/>
              <a:ahLst/>
              <a:cxnLst/>
              <a:rect l="l" t="t" r="r" b="b"/>
              <a:pathLst>
                <a:path w="38100" h="17780">
                  <a:moveTo>
                    <a:pt x="33847" y="0"/>
                  </a:moveTo>
                  <a:lnTo>
                    <a:pt x="3987" y="0"/>
                  </a:lnTo>
                  <a:lnTo>
                    <a:pt x="0" y="3901"/>
                  </a:lnTo>
                  <a:lnTo>
                    <a:pt x="0" y="13655"/>
                  </a:lnTo>
                  <a:lnTo>
                    <a:pt x="3987" y="17557"/>
                  </a:lnTo>
                  <a:lnTo>
                    <a:pt x="33847" y="17557"/>
                  </a:lnTo>
                  <a:lnTo>
                    <a:pt x="37749" y="13655"/>
                  </a:lnTo>
                  <a:lnTo>
                    <a:pt x="37749" y="3901"/>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p:cNvSpPr/>
            <p:nvPr/>
          </p:nvSpPr>
          <p:spPr>
            <a:xfrm>
              <a:off x="2826803" y="2515921"/>
              <a:ext cx="38100" cy="17780"/>
            </a:xfrm>
            <a:custGeom>
              <a:avLst/>
              <a:gdLst/>
              <a:ahLst/>
              <a:cxnLst/>
              <a:rect l="l" t="t" r="r" b="b"/>
              <a:pathLst>
                <a:path w="38100" h="17780">
                  <a:moveTo>
                    <a:pt x="8822" y="0"/>
                  </a:moveTo>
                  <a:lnTo>
                    <a:pt x="28927" y="0"/>
                  </a:lnTo>
                  <a:lnTo>
                    <a:pt x="33847" y="0"/>
                  </a:lnTo>
                  <a:lnTo>
                    <a:pt x="37749" y="3901"/>
                  </a:lnTo>
                  <a:lnTo>
                    <a:pt x="37749" y="8821"/>
                  </a:lnTo>
                  <a:lnTo>
                    <a:pt x="37749" y="13655"/>
                  </a:lnTo>
                  <a:lnTo>
                    <a:pt x="33847" y="17557"/>
                  </a:lnTo>
                  <a:lnTo>
                    <a:pt x="28927" y="17557"/>
                  </a:lnTo>
                  <a:lnTo>
                    <a:pt x="8822" y="17557"/>
                  </a:lnTo>
                  <a:lnTo>
                    <a:pt x="3987" y="17557"/>
                  </a:lnTo>
                  <a:lnTo>
                    <a:pt x="0" y="13655"/>
                  </a:lnTo>
                  <a:lnTo>
                    <a:pt x="0" y="8821"/>
                  </a:lnTo>
                  <a:lnTo>
                    <a:pt x="0" y="3901"/>
                  </a:lnTo>
                  <a:lnTo>
                    <a:pt x="3987" y="0"/>
                  </a:lnTo>
                  <a:lnTo>
                    <a:pt x="882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p:cNvSpPr/>
            <p:nvPr/>
          </p:nvSpPr>
          <p:spPr>
            <a:xfrm>
              <a:off x="3166296" y="2644116"/>
              <a:ext cx="38100" cy="38100"/>
            </a:xfrm>
            <a:custGeom>
              <a:avLst/>
              <a:gdLst/>
              <a:ahLst/>
              <a:cxnLst/>
              <a:rect l="l" t="t" r="r" b="b"/>
              <a:pathLst>
                <a:path w="38100" h="38100">
                  <a:moveTo>
                    <a:pt x="37715" y="0"/>
                  </a:moveTo>
                  <a:lnTo>
                    <a:pt x="0" y="0"/>
                  </a:lnTo>
                  <a:lnTo>
                    <a:pt x="0" y="37710"/>
                  </a:lnTo>
                  <a:lnTo>
                    <a:pt x="37715" y="37710"/>
                  </a:lnTo>
                  <a:lnTo>
                    <a:pt x="37715"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p:cNvSpPr/>
            <p:nvPr/>
          </p:nvSpPr>
          <p:spPr>
            <a:xfrm>
              <a:off x="3166296" y="2644167"/>
              <a:ext cx="38100" cy="38100"/>
            </a:xfrm>
            <a:custGeom>
              <a:avLst/>
              <a:gdLst/>
              <a:ahLst/>
              <a:cxnLst/>
              <a:rect l="l" t="t" r="r" b="b"/>
              <a:pathLst>
                <a:path w="38100" h="38100">
                  <a:moveTo>
                    <a:pt x="0" y="0"/>
                  </a:moveTo>
                  <a:lnTo>
                    <a:pt x="37664" y="0"/>
                  </a:lnTo>
                  <a:lnTo>
                    <a:pt x="37664" y="37659"/>
                  </a:lnTo>
                  <a:lnTo>
                    <a:pt x="0" y="37659"/>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p:cNvSpPr/>
            <p:nvPr/>
          </p:nvSpPr>
          <p:spPr>
            <a:xfrm>
              <a:off x="3078242" y="2508372"/>
              <a:ext cx="50800" cy="58419"/>
            </a:xfrm>
            <a:custGeom>
              <a:avLst/>
              <a:gdLst/>
              <a:ahLst/>
              <a:cxnLst/>
              <a:rect l="l" t="t" r="r" b="b"/>
              <a:pathLst>
                <a:path w="50800" h="58419">
                  <a:moveTo>
                    <a:pt x="0" y="0"/>
                  </a:moveTo>
                  <a:lnTo>
                    <a:pt x="0" y="57846"/>
                  </a:lnTo>
                  <a:lnTo>
                    <a:pt x="50304" y="28923"/>
                  </a:lnTo>
                  <a:lnTo>
                    <a:pt x="0"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73"/>
            <p:cNvSpPr/>
            <p:nvPr/>
          </p:nvSpPr>
          <p:spPr>
            <a:xfrm>
              <a:off x="3078242" y="2508372"/>
              <a:ext cx="50800" cy="58419"/>
            </a:xfrm>
            <a:custGeom>
              <a:avLst/>
              <a:gdLst/>
              <a:ahLst/>
              <a:cxnLst/>
              <a:rect l="l" t="t" r="r" b="b"/>
              <a:pathLst>
                <a:path w="50800" h="58419">
                  <a:moveTo>
                    <a:pt x="0" y="0"/>
                  </a:moveTo>
                  <a:lnTo>
                    <a:pt x="50304" y="28923"/>
                  </a:lnTo>
                  <a:lnTo>
                    <a:pt x="0" y="57846"/>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object 74"/>
            <p:cNvSpPr/>
            <p:nvPr/>
          </p:nvSpPr>
          <p:spPr>
            <a:xfrm>
              <a:off x="2952522" y="2514698"/>
              <a:ext cx="38100" cy="39370"/>
            </a:xfrm>
            <a:custGeom>
              <a:avLst/>
              <a:gdLst/>
              <a:ahLst/>
              <a:cxnLst/>
              <a:rect l="l" t="t" r="r" b="b"/>
              <a:pathLst>
                <a:path w="38100" h="39369">
                  <a:moveTo>
                    <a:pt x="37715" y="0"/>
                  </a:moveTo>
                  <a:lnTo>
                    <a:pt x="0" y="0"/>
                  </a:lnTo>
                  <a:lnTo>
                    <a:pt x="0" y="38967"/>
                  </a:lnTo>
                  <a:lnTo>
                    <a:pt x="37715" y="38967"/>
                  </a:lnTo>
                  <a:lnTo>
                    <a:pt x="37715"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object 75"/>
            <p:cNvSpPr/>
            <p:nvPr/>
          </p:nvSpPr>
          <p:spPr>
            <a:xfrm>
              <a:off x="2952522" y="2514648"/>
              <a:ext cx="38100" cy="39370"/>
            </a:xfrm>
            <a:custGeom>
              <a:avLst/>
              <a:gdLst/>
              <a:ahLst/>
              <a:cxnLst/>
              <a:rect l="l" t="t" r="r" b="b"/>
              <a:pathLst>
                <a:path w="38100" h="39369">
                  <a:moveTo>
                    <a:pt x="0" y="0"/>
                  </a:moveTo>
                  <a:lnTo>
                    <a:pt x="37749" y="0"/>
                  </a:lnTo>
                  <a:lnTo>
                    <a:pt x="37749" y="39016"/>
                  </a:lnTo>
                  <a:lnTo>
                    <a:pt x="0" y="39016"/>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object 76"/>
            <p:cNvSpPr/>
            <p:nvPr/>
          </p:nvSpPr>
          <p:spPr>
            <a:xfrm>
              <a:off x="2826803" y="2591325"/>
              <a:ext cx="38100" cy="17780"/>
            </a:xfrm>
            <a:custGeom>
              <a:avLst/>
              <a:gdLst/>
              <a:ahLst/>
              <a:cxnLst/>
              <a:rect l="l" t="t" r="r" b="b"/>
              <a:pathLst>
                <a:path w="38100" h="17780">
                  <a:moveTo>
                    <a:pt x="33847" y="0"/>
                  </a:moveTo>
                  <a:lnTo>
                    <a:pt x="3987" y="0"/>
                  </a:lnTo>
                  <a:lnTo>
                    <a:pt x="0" y="3986"/>
                  </a:lnTo>
                  <a:lnTo>
                    <a:pt x="0" y="13655"/>
                  </a:lnTo>
                  <a:lnTo>
                    <a:pt x="3987" y="17642"/>
                  </a:lnTo>
                  <a:lnTo>
                    <a:pt x="33847" y="17642"/>
                  </a:lnTo>
                  <a:lnTo>
                    <a:pt x="37749" y="13655"/>
                  </a:lnTo>
                  <a:lnTo>
                    <a:pt x="37749" y="3986"/>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77"/>
            <p:cNvSpPr/>
            <p:nvPr/>
          </p:nvSpPr>
          <p:spPr>
            <a:xfrm>
              <a:off x="2826803" y="2591325"/>
              <a:ext cx="38100" cy="17780"/>
            </a:xfrm>
            <a:custGeom>
              <a:avLst/>
              <a:gdLst/>
              <a:ahLst/>
              <a:cxnLst/>
              <a:rect l="l" t="t" r="r" b="b"/>
              <a:pathLst>
                <a:path w="38100" h="17780">
                  <a:moveTo>
                    <a:pt x="8822" y="0"/>
                  </a:moveTo>
                  <a:lnTo>
                    <a:pt x="28927" y="0"/>
                  </a:lnTo>
                  <a:lnTo>
                    <a:pt x="33847" y="0"/>
                  </a:lnTo>
                  <a:lnTo>
                    <a:pt x="37749" y="3986"/>
                  </a:lnTo>
                  <a:lnTo>
                    <a:pt x="37749" y="8821"/>
                  </a:lnTo>
                  <a:lnTo>
                    <a:pt x="37749" y="13655"/>
                  </a:lnTo>
                  <a:lnTo>
                    <a:pt x="33847" y="17642"/>
                  </a:lnTo>
                  <a:lnTo>
                    <a:pt x="28927" y="17642"/>
                  </a:lnTo>
                  <a:lnTo>
                    <a:pt x="8822" y="17642"/>
                  </a:lnTo>
                  <a:lnTo>
                    <a:pt x="3987" y="17642"/>
                  </a:lnTo>
                  <a:lnTo>
                    <a:pt x="0" y="13655"/>
                  </a:lnTo>
                  <a:lnTo>
                    <a:pt x="0" y="8821"/>
                  </a:lnTo>
                  <a:lnTo>
                    <a:pt x="0" y="3986"/>
                  </a:lnTo>
                  <a:lnTo>
                    <a:pt x="3987" y="0"/>
                  </a:lnTo>
                  <a:lnTo>
                    <a:pt x="882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object 78"/>
            <p:cNvSpPr/>
            <p:nvPr/>
          </p:nvSpPr>
          <p:spPr>
            <a:xfrm>
              <a:off x="3078242" y="2634074"/>
              <a:ext cx="50800" cy="58419"/>
            </a:xfrm>
            <a:custGeom>
              <a:avLst/>
              <a:gdLst/>
              <a:ahLst/>
              <a:cxnLst/>
              <a:rect l="l" t="t" r="r" b="b"/>
              <a:pathLst>
                <a:path w="50800" h="58419">
                  <a:moveTo>
                    <a:pt x="0" y="0"/>
                  </a:moveTo>
                  <a:lnTo>
                    <a:pt x="0" y="57846"/>
                  </a:lnTo>
                  <a:lnTo>
                    <a:pt x="50304" y="28923"/>
                  </a:lnTo>
                  <a:lnTo>
                    <a:pt x="0"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object 79"/>
            <p:cNvSpPr/>
            <p:nvPr/>
          </p:nvSpPr>
          <p:spPr>
            <a:xfrm>
              <a:off x="3078242" y="2634074"/>
              <a:ext cx="50800" cy="58419"/>
            </a:xfrm>
            <a:custGeom>
              <a:avLst/>
              <a:gdLst/>
              <a:ahLst/>
              <a:cxnLst/>
              <a:rect l="l" t="t" r="r" b="b"/>
              <a:pathLst>
                <a:path w="50800" h="58419">
                  <a:moveTo>
                    <a:pt x="0" y="0"/>
                  </a:moveTo>
                  <a:lnTo>
                    <a:pt x="50304" y="28923"/>
                  </a:lnTo>
                  <a:lnTo>
                    <a:pt x="0" y="57846"/>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object 80"/>
            <p:cNvSpPr/>
            <p:nvPr/>
          </p:nvSpPr>
          <p:spPr>
            <a:xfrm>
              <a:off x="3254266" y="2527251"/>
              <a:ext cx="38100" cy="39370"/>
            </a:xfrm>
            <a:custGeom>
              <a:avLst/>
              <a:gdLst/>
              <a:ahLst/>
              <a:cxnLst/>
              <a:rect l="l" t="t" r="r" b="b"/>
              <a:pathLst>
                <a:path w="38100" h="39369">
                  <a:moveTo>
                    <a:pt x="37715" y="0"/>
                  </a:moveTo>
                  <a:lnTo>
                    <a:pt x="0" y="0"/>
                  </a:lnTo>
                  <a:lnTo>
                    <a:pt x="0" y="38967"/>
                  </a:lnTo>
                  <a:lnTo>
                    <a:pt x="37715" y="38967"/>
                  </a:lnTo>
                  <a:lnTo>
                    <a:pt x="37715"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p:cNvSpPr/>
            <p:nvPr/>
          </p:nvSpPr>
          <p:spPr>
            <a:xfrm>
              <a:off x="3254266" y="2527202"/>
              <a:ext cx="38100" cy="39370"/>
            </a:xfrm>
            <a:custGeom>
              <a:avLst/>
              <a:gdLst/>
              <a:ahLst/>
              <a:cxnLst/>
              <a:rect l="l" t="t" r="r" b="b"/>
              <a:pathLst>
                <a:path w="38100" h="39369">
                  <a:moveTo>
                    <a:pt x="0" y="0"/>
                  </a:moveTo>
                  <a:lnTo>
                    <a:pt x="37749" y="0"/>
                  </a:lnTo>
                  <a:lnTo>
                    <a:pt x="37749" y="39016"/>
                  </a:lnTo>
                  <a:lnTo>
                    <a:pt x="0" y="39016"/>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p:cNvSpPr/>
            <p:nvPr/>
          </p:nvSpPr>
          <p:spPr>
            <a:xfrm>
              <a:off x="2952522" y="2449304"/>
              <a:ext cx="44450" cy="25400"/>
            </a:xfrm>
            <a:custGeom>
              <a:avLst/>
              <a:gdLst/>
              <a:ahLst/>
              <a:cxnLst/>
              <a:rect l="l" t="t" r="r" b="b"/>
              <a:pathLst>
                <a:path w="44450" h="25400">
                  <a:moveTo>
                    <a:pt x="44001" y="0"/>
                  </a:moveTo>
                  <a:lnTo>
                    <a:pt x="0" y="0"/>
                  </a:lnTo>
                  <a:lnTo>
                    <a:pt x="0" y="25140"/>
                  </a:lnTo>
                  <a:lnTo>
                    <a:pt x="44001" y="25140"/>
                  </a:lnTo>
                  <a:lnTo>
                    <a:pt x="44001"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83"/>
            <p:cNvSpPr/>
            <p:nvPr/>
          </p:nvSpPr>
          <p:spPr>
            <a:xfrm>
              <a:off x="2952522" y="2449338"/>
              <a:ext cx="44450" cy="25400"/>
            </a:xfrm>
            <a:custGeom>
              <a:avLst/>
              <a:gdLst/>
              <a:ahLst/>
              <a:cxnLst/>
              <a:rect l="l" t="t" r="r" b="b"/>
              <a:pathLst>
                <a:path w="44450" h="25400">
                  <a:moveTo>
                    <a:pt x="0" y="0"/>
                  </a:moveTo>
                  <a:lnTo>
                    <a:pt x="44027" y="0"/>
                  </a:lnTo>
                  <a:lnTo>
                    <a:pt x="44027" y="25106"/>
                  </a:lnTo>
                  <a:lnTo>
                    <a:pt x="0" y="25106"/>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object 84"/>
            <p:cNvSpPr/>
            <p:nvPr/>
          </p:nvSpPr>
          <p:spPr>
            <a:xfrm>
              <a:off x="2952522" y="2587559"/>
              <a:ext cx="44450" cy="25400"/>
            </a:xfrm>
            <a:custGeom>
              <a:avLst/>
              <a:gdLst/>
              <a:ahLst/>
              <a:cxnLst/>
              <a:rect l="l" t="t" r="r" b="b"/>
              <a:pathLst>
                <a:path w="44450" h="25400">
                  <a:moveTo>
                    <a:pt x="44001" y="0"/>
                  </a:moveTo>
                  <a:lnTo>
                    <a:pt x="0" y="0"/>
                  </a:lnTo>
                  <a:lnTo>
                    <a:pt x="0" y="25140"/>
                  </a:lnTo>
                  <a:lnTo>
                    <a:pt x="44001" y="25140"/>
                  </a:lnTo>
                  <a:lnTo>
                    <a:pt x="44001"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5" name="object 85"/>
            <p:cNvSpPr/>
            <p:nvPr/>
          </p:nvSpPr>
          <p:spPr>
            <a:xfrm>
              <a:off x="2952522" y="2587593"/>
              <a:ext cx="44450" cy="25400"/>
            </a:xfrm>
            <a:custGeom>
              <a:avLst/>
              <a:gdLst/>
              <a:ahLst/>
              <a:cxnLst/>
              <a:rect l="l" t="t" r="r" b="b"/>
              <a:pathLst>
                <a:path w="44450" h="25400">
                  <a:moveTo>
                    <a:pt x="0" y="0"/>
                  </a:moveTo>
                  <a:lnTo>
                    <a:pt x="44027" y="0"/>
                  </a:lnTo>
                  <a:lnTo>
                    <a:pt x="44027" y="25106"/>
                  </a:lnTo>
                  <a:lnTo>
                    <a:pt x="0" y="25106"/>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object 86"/>
            <p:cNvSpPr/>
            <p:nvPr/>
          </p:nvSpPr>
          <p:spPr>
            <a:xfrm>
              <a:off x="3342320" y="2530968"/>
              <a:ext cx="38100" cy="38100"/>
            </a:xfrm>
            <a:custGeom>
              <a:avLst/>
              <a:gdLst/>
              <a:ahLst/>
              <a:cxnLst/>
              <a:rect l="l" t="t" r="r" b="b"/>
              <a:pathLst>
                <a:path w="38100" h="38100">
                  <a:moveTo>
                    <a:pt x="37715" y="0"/>
                  </a:moveTo>
                  <a:lnTo>
                    <a:pt x="0" y="0"/>
                  </a:lnTo>
                  <a:lnTo>
                    <a:pt x="0" y="37710"/>
                  </a:lnTo>
                  <a:lnTo>
                    <a:pt x="37715" y="37710"/>
                  </a:lnTo>
                  <a:lnTo>
                    <a:pt x="37715"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object 87"/>
            <p:cNvSpPr/>
            <p:nvPr/>
          </p:nvSpPr>
          <p:spPr>
            <a:xfrm>
              <a:off x="2864553" y="2524742"/>
              <a:ext cx="515620" cy="44450"/>
            </a:xfrm>
            <a:custGeom>
              <a:avLst/>
              <a:gdLst/>
              <a:ahLst/>
              <a:cxnLst/>
              <a:rect l="l" t="t" r="r" b="b"/>
              <a:pathLst>
                <a:path w="515620" h="44450">
                  <a:moveTo>
                    <a:pt x="477767" y="6276"/>
                  </a:moveTo>
                  <a:lnTo>
                    <a:pt x="515432" y="6276"/>
                  </a:lnTo>
                  <a:lnTo>
                    <a:pt x="515432" y="43936"/>
                  </a:lnTo>
                  <a:lnTo>
                    <a:pt x="477767" y="43936"/>
                  </a:lnTo>
                  <a:lnTo>
                    <a:pt x="477767" y="6276"/>
                  </a:lnTo>
                </a:path>
                <a:path w="515620" h="44450">
                  <a:moveTo>
                    <a:pt x="0" y="0"/>
                  </a:moveTo>
                  <a:lnTo>
                    <a:pt x="44027"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object 88"/>
            <p:cNvSpPr/>
            <p:nvPr/>
          </p:nvSpPr>
          <p:spPr>
            <a:xfrm>
              <a:off x="2942512" y="2456802"/>
              <a:ext cx="10160" cy="10160"/>
            </a:xfrm>
            <a:custGeom>
              <a:avLst/>
              <a:gdLst/>
              <a:ahLst/>
              <a:cxnLst/>
              <a:rect l="l" t="t" r="r" b="b"/>
              <a:pathLst>
                <a:path w="10160" h="10160">
                  <a:moveTo>
                    <a:pt x="0" y="0"/>
                  </a:moveTo>
                  <a:lnTo>
                    <a:pt x="0" y="10093"/>
                  </a:lnTo>
                  <a:lnTo>
                    <a:pt x="10010" y="5089"/>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object 89"/>
            <p:cNvSpPr/>
            <p:nvPr/>
          </p:nvSpPr>
          <p:spPr>
            <a:xfrm>
              <a:off x="2908580" y="2461891"/>
              <a:ext cx="34290" cy="62865"/>
            </a:xfrm>
            <a:custGeom>
              <a:avLst/>
              <a:gdLst/>
              <a:ahLst/>
              <a:cxnLst/>
              <a:rect l="l" t="t" r="r" b="b"/>
              <a:pathLst>
                <a:path w="34289" h="62864">
                  <a:moveTo>
                    <a:pt x="0" y="62850"/>
                  </a:moveTo>
                  <a:lnTo>
                    <a:pt x="0" y="0"/>
                  </a:lnTo>
                  <a:lnTo>
                    <a:pt x="3393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object 90"/>
            <p:cNvSpPr/>
            <p:nvPr/>
          </p:nvSpPr>
          <p:spPr>
            <a:xfrm>
              <a:off x="2942512" y="2519653"/>
              <a:ext cx="10160" cy="10160"/>
            </a:xfrm>
            <a:custGeom>
              <a:avLst/>
              <a:gdLst/>
              <a:ahLst/>
              <a:cxnLst/>
              <a:rect l="l" t="t" r="r" b="b"/>
              <a:pathLst>
                <a:path w="10160" h="10160">
                  <a:moveTo>
                    <a:pt x="0" y="0"/>
                  </a:moveTo>
                  <a:lnTo>
                    <a:pt x="0" y="10093"/>
                  </a:lnTo>
                  <a:lnTo>
                    <a:pt x="10010" y="5089"/>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1" name="object 91"/>
            <p:cNvSpPr/>
            <p:nvPr/>
          </p:nvSpPr>
          <p:spPr>
            <a:xfrm>
              <a:off x="2908580" y="2524742"/>
              <a:ext cx="34290" cy="0"/>
            </a:xfrm>
            <a:custGeom>
              <a:avLst/>
              <a:gdLst/>
              <a:ahLst/>
              <a:cxnLst/>
              <a:rect l="l" t="t" r="r" b="b"/>
              <a:pathLst>
                <a:path w="34289">
                  <a:moveTo>
                    <a:pt x="0" y="0"/>
                  </a:moveTo>
                  <a:lnTo>
                    <a:pt x="3393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object 92"/>
            <p:cNvSpPr/>
            <p:nvPr/>
          </p:nvSpPr>
          <p:spPr>
            <a:xfrm>
              <a:off x="2905441" y="2521604"/>
              <a:ext cx="6350" cy="6350"/>
            </a:xfrm>
            <a:custGeom>
              <a:avLst/>
              <a:gdLst/>
              <a:ahLst/>
              <a:cxnLst/>
              <a:rect l="l" t="t" r="r" b="b"/>
              <a:pathLst>
                <a:path w="6350" h="6350">
                  <a:moveTo>
                    <a:pt x="4835" y="0"/>
                  </a:moveTo>
                  <a:lnTo>
                    <a:pt x="1357" y="0"/>
                  </a:lnTo>
                  <a:lnTo>
                    <a:pt x="0" y="1357"/>
                  </a:lnTo>
                  <a:lnTo>
                    <a:pt x="0" y="4834"/>
                  </a:lnTo>
                  <a:lnTo>
                    <a:pt x="1357" y="6276"/>
                  </a:lnTo>
                  <a:lnTo>
                    <a:pt x="4835" y="6276"/>
                  </a:lnTo>
                  <a:lnTo>
                    <a:pt x="6277" y="4834"/>
                  </a:lnTo>
                  <a:lnTo>
                    <a:pt x="6277" y="1357"/>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object 93"/>
            <p:cNvSpPr/>
            <p:nvPr/>
          </p:nvSpPr>
          <p:spPr>
            <a:xfrm>
              <a:off x="2864553" y="2600146"/>
              <a:ext cx="44450" cy="0"/>
            </a:xfrm>
            <a:custGeom>
              <a:avLst/>
              <a:gdLst/>
              <a:ahLst/>
              <a:cxnLst/>
              <a:rect l="l" t="t" r="r" b="b"/>
              <a:pathLst>
                <a:path w="44450">
                  <a:moveTo>
                    <a:pt x="0" y="0"/>
                  </a:moveTo>
                  <a:lnTo>
                    <a:pt x="44027"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object 94"/>
            <p:cNvSpPr/>
            <p:nvPr/>
          </p:nvSpPr>
          <p:spPr>
            <a:xfrm>
              <a:off x="2942512" y="2595142"/>
              <a:ext cx="10160" cy="10160"/>
            </a:xfrm>
            <a:custGeom>
              <a:avLst/>
              <a:gdLst/>
              <a:ahLst/>
              <a:cxnLst/>
              <a:rect l="l" t="t" r="r" b="b"/>
              <a:pathLst>
                <a:path w="10160" h="10160">
                  <a:moveTo>
                    <a:pt x="0" y="0"/>
                  </a:moveTo>
                  <a:lnTo>
                    <a:pt x="0" y="10008"/>
                  </a:lnTo>
                  <a:lnTo>
                    <a:pt x="10010" y="5004"/>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object 95"/>
            <p:cNvSpPr/>
            <p:nvPr/>
          </p:nvSpPr>
          <p:spPr>
            <a:xfrm>
              <a:off x="2908580" y="2600146"/>
              <a:ext cx="34290" cy="0"/>
            </a:xfrm>
            <a:custGeom>
              <a:avLst/>
              <a:gdLst/>
              <a:ahLst/>
              <a:cxnLst/>
              <a:rect l="l" t="t" r="r" b="b"/>
              <a:pathLst>
                <a:path w="34289">
                  <a:moveTo>
                    <a:pt x="0" y="0"/>
                  </a:moveTo>
                  <a:lnTo>
                    <a:pt x="3393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object 96"/>
            <p:cNvSpPr/>
            <p:nvPr/>
          </p:nvSpPr>
          <p:spPr>
            <a:xfrm>
              <a:off x="2942512" y="2538567"/>
              <a:ext cx="10160" cy="10160"/>
            </a:xfrm>
            <a:custGeom>
              <a:avLst/>
              <a:gdLst/>
              <a:ahLst/>
              <a:cxnLst/>
              <a:rect l="l" t="t" r="r" b="b"/>
              <a:pathLst>
                <a:path w="10160" h="10160">
                  <a:moveTo>
                    <a:pt x="0" y="0"/>
                  </a:moveTo>
                  <a:lnTo>
                    <a:pt x="0" y="10008"/>
                  </a:lnTo>
                  <a:lnTo>
                    <a:pt x="10010" y="5004"/>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object 97"/>
            <p:cNvSpPr/>
            <p:nvPr/>
          </p:nvSpPr>
          <p:spPr>
            <a:xfrm>
              <a:off x="2908580" y="2543572"/>
              <a:ext cx="34290" cy="57150"/>
            </a:xfrm>
            <a:custGeom>
              <a:avLst/>
              <a:gdLst/>
              <a:ahLst/>
              <a:cxnLst/>
              <a:rect l="l" t="t" r="r" b="b"/>
              <a:pathLst>
                <a:path w="34289" h="57150">
                  <a:moveTo>
                    <a:pt x="0" y="56574"/>
                  </a:moveTo>
                  <a:lnTo>
                    <a:pt x="0" y="0"/>
                  </a:lnTo>
                  <a:lnTo>
                    <a:pt x="3393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object 98"/>
            <p:cNvSpPr/>
            <p:nvPr/>
          </p:nvSpPr>
          <p:spPr>
            <a:xfrm>
              <a:off x="2905441" y="2597008"/>
              <a:ext cx="6350" cy="6350"/>
            </a:xfrm>
            <a:custGeom>
              <a:avLst/>
              <a:gdLst/>
              <a:ahLst/>
              <a:cxnLst/>
              <a:rect l="l" t="t" r="r" b="b"/>
              <a:pathLst>
                <a:path w="6350" h="6350">
                  <a:moveTo>
                    <a:pt x="4835" y="0"/>
                  </a:moveTo>
                  <a:lnTo>
                    <a:pt x="1357" y="0"/>
                  </a:lnTo>
                  <a:lnTo>
                    <a:pt x="0" y="1357"/>
                  </a:lnTo>
                  <a:lnTo>
                    <a:pt x="0" y="4834"/>
                  </a:lnTo>
                  <a:lnTo>
                    <a:pt x="1357" y="6276"/>
                  </a:lnTo>
                  <a:lnTo>
                    <a:pt x="4835" y="6276"/>
                  </a:lnTo>
                  <a:lnTo>
                    <a:pt x="6277" y="4834"/>
                  </a:lnTo>
                  <a:lnTo>
                    <a:pt x="6277" y="1357"/>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object 99"/>
            <p:cNvSpPr/>
            <p:nvPr/>
          </p:nvSpPr>
          <p:spPr>
            <a:xfrm>
              <a:off x="2990272" y="2537295"/>
              <a:ext cx="41910" cy="0"/>
            </a:xfrm>
            <a:custGeom>
              <a:avLst/>
              <a:gdLst/>
              <a:ahLst/>
              <a:cxnLst/>
              <a:rect l="l" t="t" r="r" b="b"/>
              <a:pathLst>
                <a:path w="41910">
                  <a:moveTo>
                    <a:pt x="0" y="0"/>
                  </a:moveTo>
                  <a:lnTo>
                    <a:pt x="4148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object 100"/>
            <p:cNvSpPr/>
            <p:nvPr/>
          </p:nvSpPr>
          <p:spPr>
            <a:xfrm>
              <a:off x="3068232" y="2657993"/>
              <a:ext cx="10160" cy="10160"/>
            </a:xfrm>
            <a:custGeom>
              <a:avLst/>
              <a:gdLst/>
              <a:ahLst/>
              <a:cxnLst/>
              <a:rect l="l" t="t" r="r" b="b"/>
              <a:pathLst>
                <a:path w="10160" h="10160">
                  <a:moveTo>
                    <a:pt x="0" y="0"/>
                  </a:moveTo>
                  <a:lnTo>
                    <a:pt x="0" y="10008"/>
                  </a:lnTo>
                  <a:lnTo>
                    <a:pt x="10010" y="5004"/>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object 101"/>
            <p:cNvSpPr/>
            <p:nvPr/>
          </p:nvSpPr>
          <p:spPr>
            <a:xfrm>
              <a:off x="3031754" y="2537295"/>
              <a:ext cx="36830" cy="125730"/>
            </a:xfrm>
            <a:custGeom>
              <a:avLst/>
              <a:gdLst/>
              <a:ahLst/>
              <a:cxnLst/>
              <a:rect l="l" t="t" r="r" b="b"/>
              <a:pathLst>
                <a:path w="36830" h="125730">
                  <a:moveTo>
                    <a:pt x="0" y="0"/>
                  </a:moveTo>
                  <a:lnTo>
                    <a:pt x="0" y="125701"/>
                  </a:lnTo>
                  <a:lnTo>
                    <a:pt x="36477" y="125701"/>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object 102"/>
            <p:cNvSpPr/>
            <p:nvPr/>
          </p:nvSpPr>
          <p:spPr>
            <a:xfrm>
              <a:off x="3068232" y="2532291"/>
              <a:ext cx="10160" cy="10160"/>
            </a:xfrm>
            <a:custGeom>
              <a:avLst/>
              <a:gdLst/>
              <a:ahLst/>
              <a:cxnLst/>
              <a:rect l="l" t="t" r="r" b="b"/>
              <a:pathLst>
                <a:path w="10160" h="10160">
                  <a:moveTo>
                    <a:pt x="0" y="0"/>
                  </a:moveTo>
                  <a:lnTo>
                    <a:pt x="0" y="10008"/>
                  </a:lnTo>
                  <a:lnTo>
                    <a:pt x="10010" y="5004"/>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object 103"/>
            <p:cNvSpPr/>
            <p:nvPr/>
          </p:nvSpPr>
          <p:spPr>
            <a:xfrm>
              <a:off x="3031754" y="2537295"/>
              <a:ext cx="36830" cy="0"/>
            </a:xfrm>
            <a:custGeom>
              <a:avLst/>
              <a:gdLst/>
              <a:ahLst/>
              <a:cxnLst/>
              <a:rect l="l" t="t" r="r" b="b"/>
              <a:pathLst>
                <a:path w="36830">
                  <a:moveTo>
                    <a:pt x="0" y="0"/>
                  </a:moveTo>
                  <a:lnTo>
                    <a:pt x="36477"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object 104"/>
            <p:cNvSpPr/>
            <p:nvPr/>
          </p:nvSpPr>
          <p:spPr>
            <a:xfrm>
              <a:off x="3028607" y="2534157"/>
              <a:ext cx="137795" cy="133985"/>
            </a:xfrm>
            <a:custGeom>
              <a:avLst/>
              <a:gdLst/>
              <a:ahLst/>
              <a:cxnLst/>
              <a:rect l="l" t="t" r="r" b="b"/>
              <a:pathLst>
                <a:path w="137794" h="133985">
                  <a:moveTo>
                    <a:pt x="6286" y="1358"/>
                  </a:moveTo>
                  <a:lnTo>
                    <a:pt x="4927" y="0"/>
                  </a:lnTo>
                  <a:lnTo>
                    <a:pt x="1447" y="0"/>
                  </a:lnTo>
                  <a:lnTo>
                    <a:pt x="0" y="1358"/>
                  </a:lnTo>
                  <a:lnTo>
                    <a:pt x="0" y="4838"/>
                  </a:lnTo>
                  <a:lnTo>
                    <a:pt x="1447" y="6286"/>
                  </a:lnTo>
                  <a:lnTo>
                    <a:pt x="4927" y="6286"/>
                  </a:lnTo>
                  <a:lnTo>
                    <a:pt x="6286" y="4838"/>
                  </a:lnTo>
                  <a:lnTo>
                    <a:pt x="6286" y="1358"/>
                  </a:lnTo>
                  <a:close/>
                </a:path>
                <a:path w="137794" h="133985">
                  <a:moveTo>
                    <a:pt x="137680" y="128841"/>
                  </a:moveTo>
                  <a:lnTo>
                    <a:pt x="127584" y="123837"/>
                  </a:lnTo>
                  <a:lnTo>
                    <a:pt x="127584" y="133845"/>
                  </a:lnTo>
                  <a:lnTo>
                    <a:pt x="137680" y="128841"/>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object 105"/>
            <p:cNvSpPr/>
            <p:nvPr/>
          </p:nvSpPr>
          <p:spPr>
            <a:xfrm>
              <a:off x="3128546" y="2662997"/>
              <a:ext cx="27940" cy="0"/>
            </a:xfrm>
            <a:custGeom>
              <a:avLst/>
              <a:gdLst/>
              <a:ahLst/>
              <a:cxnLst/>
              <a:rect l="l" t="t" r="r" b="b"/>
              <a:pathLst>
                <a:path w="27939">
                  <a:moveTo>
                    <a:pt x="0" y="0"/>
                  </a:moveTo>
                  <a:lnTo>
                    <a:pt x="27654"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object 106"/>
            <p:cNvSpPr/>
            <p:nvPr/>
          </p:nvSpPr>
          <p:spPr>
            <a:xfrm>
              <a:off x="3244256" y="2532291"/>
              <a:ext cx="10160" cy="10160"/>
            </a:xfrm>
            <a:custGeom>
              <a:avLst/>
              <a:gdLst/>
              <a:ahLst/>
              <a:cxnLst/>
              <a:rect l="l" t="t" r="r" b="b"/>
              <a:pathLst>
                <a:path w="10160" h="10160">
                  <a:moveTo>
                    <a:pt x="0" y="0"/>
                  </a:moveTo>
                  <a:lnTo>
                    <a:pt x="0" y="10008"/>
                  </a:lnTo>
                  <a:lnTo>
                    <a:pt x="10010" y="5004"/>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object 107"/>
            <p:cNvSpPr/>
            <p:nvPr/>
          </p:nvSpPr>
          <p:spPr>
            <a:xfrm>
              <a:off x="3128546" y="2537295"/>
              <a:ext cx="116205" cy="0"/>
            </a:xfrm>
            <a:custGeom>
              <a:avLst/>
              <a:gdLst/>
              <a:ahLst/>
              <a:cxnLst/>
              <a:rect l="l" t="t" r="r" b="b"/>
              <a:pathLst>
                <a:path w="116205">
                  <a:moveTo>
                    <a:pt x="0" y="0"/>
                  </a:moveTo>
                  <a:lnTo>
                    <a:pt x="115709"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8" name="object 108"/>
            <p:cNvSpPr/>
            <p:nvPr/>
          </p:nvSpPr>
          <p:spPr>
            <a:xfrm>
              <a:off x="3244256" y="2551121"/>
              <a:ext cx="10160" cy="10160"/>
            </a:xfrm>
            <a:custGeom>
              <a:avLst/>
              <a:gdLst/>
              <a:ahLst/>
              <a:cxnLst/>
              <a:rect l="l" t="t" r="r" b="b"/>
              <a:pathLst>
                <a:path w="10160" h="10160">
                  <a:moveTo>
                    <a:pt x="0" y="0"/>
                  </a:moveTo>
                  <a:lnTo>
                    <a:pt x="0" y="10093"/>
                  </a:lnTo>
                  <a:lnTo>
                    <a:pt x="10010" y="5004"/>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9" name="object 109"/>
            <p:cNvSpPr/>
            <p:nvPr/>
          </p:nvSpPr>
          <p:spPr>
            <a:xfrm>
              <a:off x="3203961" y="2556125"/>
              <a:ext cx="40640" cy="107314"/>
            </a:xfrm>
            <a:custGeom>
              <a:avLst/>
              <a:gdLst/>
              <a:ahLst/>
              <a:cxnLst/>
              <a:rect l="l" t="t" r="r" b="b"/>
              <a:pathLst>
                <a:path w="40639" h="107314">
                  <a:moveTo>
                    <a:pt x="0" y="106872"/>
                  </a:moveTo>
                  <a:lnTo>
                    <a:pt x="18917" y="106872"/>
                  </a:lnTo>
                  <a:lnTo>
                    <a:pt x="18917" y="0"/>
                  </a:lnTo>
                  <a:lnTo>
                    <a:pt x="40294"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0" name="object 110"/>
            <p:cNvSpPr/>
            <p:nvPr/>
          </p:nvSpPr>
          <p:spPr>
            <a:xfrm>
              <a:off x="3332225" y="2544844"/>
              <a:ext cx="10160" cy="10160"/>
            </a:xfrm>
            <a:custGeom>
              <a:avLst/>
              <a:gdLst/>
              <a:ahLst/>
              <a:cxnLst/>
              <a:rect l="l" t="t" r="r" b="b"/>
              <a:pathLst>
                <a:path w="10160" h="10160">
                  <a:moveTo>
                    <a:pt x="0" y="0"/>
                  </a:moveTo>
                  <a:lnTo>
                    <a:pt x="0" y="10008"/>
                  </a:lnTo>
                  <a:lnTo>
                    <a:pt x="10094" y="5004"/>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object 111"/>
            <p:cNvSpPr/>
            <p:nvPr/>
          </p:nvSpPr>
          <p:spPr>
            <a:xfrm>
              <a:off x="3292015" y="2549848"/>
              <a:ext cx="40640" cy="0"/>
            </a:xfrm>
            <a:custGeom>
              <a:avLst/>
              <a:gdLst/>
              <a:ahLst/>
              <a:cxnLst/>
              <a:rect l="l" t="t" r="r" b="b"/>
              <a:pathLst>
                <a:path w="40639">
                  <a:moveTo>
                    <a:pt x="0" y="0"/>
                  </a:moveTo>
                  <a:lnTo>
                    <a:pt x="40209"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object 112"/>
            <p:cNvSpPr/>
            <p:nvPr/>
          </p:nvSpPr>
          <p:spPr>
            <a:xfrm>
              <a:off x="3413917" y="2544844"/>
              <a:ext cx="10160" cy="10160"/>
            </a:xfrm>
            <a:custGeom>
              <a:avLst/>
              <a:gdLst/>
              <a:ahLst/>
              <a:cxnLst/>
              <a:rect l="l" t="t" r="r" b="b"/>
              <a:pathLst>
                <a:path w="10160" h="10160">
                  <a:moveTo>
                    <a:pt x="0" y="0"/>
                  </a:moveTo>
                  <a:lnTo>
                    <a:pt x="0" y="10008"/>
                  </a:lnTo>
                  <a:lnTo>
                    <a:pt x="10094" y="5004"/>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object 113"/>
            <p:cNvSpPr/>
            <p:nvPr/>
          </p:nvSpPr>
          <p:spPr>
            <a:xfrm>
              <a:off x="3379985" y="2549848"/>
              <a:ext cx="34290" cy="0"/>
            </a:xfrm>
            <a:custGeom>
              <a:avLst/>
              <a:gdLst/>
              <a:ahLst/>
              <a:cxnLst/>
              <a:rect l="l" t="t" r="r" b="b"/>
              <a:pathLst>
                <a:path w="34289">
                  <a:moveTo>
                    <a:pt x="0" y="0"/>
                  </a:moveTo>
                  <a:lnTo>
                    <a:pt x="3393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4" name="object 114"/>
            <p:cNvSpPr/>
            <p:nvPr/>
          </p:nvSpPr>
          <p:spPr>
            <a:xfrm>
              <a:off x="2742222" y="2343149"/>
              <a:ext cx="804545" cy="455295"/>
            </a:xfrm>
            <a:custGeom>
              <a:avLst/>
              <a:gdLst/>
              <a:ahLst/>
              <a:cxnLst/>
              <a:rect l="l" t="t" r="r" b="b"/>
              <a:pathLst>
                <a:path w="804545" h="455294">
                  <a:moveTo>
                    <a:pt x="93827" y="128676"/>
                  </a:moveTo>
                  <a:lnTo>
                    <a:pt x="92887" y="125539"/>
                  </a:lnTo>
                  <a:lnTo>
                    <a:pt x="91020" y="122821"/>
                  </a:lnTo>
                  <a:lnTo>
                    <a:pt x="89242" y="120103"/>
                  </a:lnTo>
                  <a:lnTo>
                    <a:pt x="60731" y="110185"/>
                  </a:lnTo>
                  <a:lnTo>
                    <a:pt x="56324" y="108648"/>
                  </a:lnTo>
                  <a:lnTo>
                    <a:pt x="52933" y="105600"/>
                  </a:lnTo>
                  <a:lnTo>
                    <a:pt x="52082" y="103644"/>
                  </a:lnTo>
                  <a:lnTo>
                    <a:pt x="52082" y="98475"/>
                  </a:lnTo>
                  <a:lnTo>
                    <a:pt x="53276" y="96189"/>
                  </a:lnTo>
                  <a:lnTo>
                    <a:pt x="58191" y="92278"/>
                  </a:lnTo>
                  <a:lnTo>
                    <a:pt x="62014" y="91262"/>
                  </a:lnTo>
                  <a:lnTo>
                    <a:pt x="72364" y="91262"/>
                  </a:lnTo>
                  <a:lnTo>
                    <a:pt x="76263" y="92367"/>
                  </a:lnTo>
                  <a:lnTo>
                    <a:pt x="78803" y="94488"/>
                  </a:lnTo>
                  <a:lnTo>
                    <a:pt x="81432" y="96608"/>
                  </a:lnTo>
                  <a:lnTo>
                    <a:pt x="82969" y="99834"/>
                  </a:lnTo>
                  <a:lnTo>
                    <a:pt x="83388" y="103987"/>
                  </a:lnTo>
                  <a:lnTo>
                    <a:pt x="91782" y="103390"/>
                  </a:lnTo>
                  <a:lnTo>
                    <a:pt x="91617" y="99491"/>
                  </a:lnTo>
                  <a:lnTo>
                    <a:pt x="90601" y="96012"/>
                  </a:lnTo>
                  <a:lnTo>
                    <a:pt x="87464" y="91262"/>
                  </a:lnTo>
                  <a:lnTo>
                    <a:pt x="86525" y="89827"/>
                  </a:lnTo>
                  <a:lnTo>
                    <a:pt x="83642" y="87528"/>
                  </a:lnTo>
                  <a:lnTo>
                    <a:pt x="79908" y="85928"/>
                  </a:lnTo>
                  <a:lnTo>
                    <a:pt x="76174" y="84391"/>
                  </a:lnTo>
                  <a:lnTo>
                    <a:pt x="71856" y="83553"/>
                  </a:lnTo>
                  <a:lnTo>
                    <a:pt x="62522" y="83553"/>
                  </a:lnTo>
                  <a:lnTo>
                    <a:pt x="43688" y="98475"/>
                  </a:lnTo>
                  <a:lnTo>
                    <a:pt x="43688" y="104838"/>
                  </a:lnTo>
                  <a:lnTo>
                    <a:pt x="71856" y="121805"/>
                  </a:lnTo>
                  <a:lnTo>
                    <a:pt x="75831" y="122897"/>
                  </a:lnTo>
                  <a:lnTo>
                    <a:pt x="80327" y="124599"/>
                  </a:lnTo>
                  <a:lnTo>
                    <a:pt x="82372" y="125958"/>
                  </a:lnTo>
                  <a:lnTo>
                    <a:pt x="84747" y="129006"/>
                  </a:lnTo>
                  <a:lnTo>
                    <a:pt x="85344" y="130873"/>
                  </a:lnTo>
                  <a:lnTo>
                    <a:pt x="85344" y="134950"/>
                  </a:lnTo>
                  <a:lnTo>
                    <a:pt x="72275" y="144195"/>
                  </a:lnTo>
                  <a:lnTo>
                    <a:pt x="65151" y="144195"/>
                  </a:lnTo>
                  <a:lnTo>
                    <a:pt x="61760" y="143510"/>
                  </a:lnTo>
                  <a:lnTo>
                    <a:pt x="58788" y="142163"/>
                  </a:lnTo>
                  <a:lnTo>
                    <a:pt x="55727" y="140881"/>
                  </a:lnTo>
                  <a:lnTo>
                    <a:pt x="49364" y="128930"/>
                  </a:lnTo>
                  <a:lnTo>
                    <a:pt x="41148" y="129603"/>
                  </a:lnTo>
                  <a:lnTo>
                    <a:pt x="41224" y="134010"/>
                  </a:lnTo>
                  <a:lnTo>
                    <a:pt x="42494" y="137998"/>
                  </a:lnTo>
                  <a:lnTo>
                    <a:pt x="44894" y="141643"/>
                  </a:lnTo>
                  <a:lnTo>
                    <a:pt x="47078" y="145046"/>
                  </a:lnTo>
                  <a:lnTo>
                    <a:pt x="50215" y="147675"/>
                  </a:lnTo>
                  <a:lnTo>
                    <a:pt x="54292" y="149364"/>
                  </a:lnTo>
                  <a:lnTo>
                    <a:pt x="58356" y="151142"/>
                  </a:lnTo>
                  <a:lnTo>
                    <a:pt x="63373" y="151993"/>
                  </a:lnTo>
                  <a:lnTo>
                    <a:pt x="74053" y="151993"/>
                  </a:lnTo>
                  <a:lnTo>
                    <a:pt x="89446" y="144195"/>
                  </a:lnTo>
                  <a:lnTo>
                    <a:pt x="92798" y="139014"/>
                  </a:lnTo>
                  <a:lnTo>
                    <a:pt x="93827" y="135712"/>
                  </a:lnTo>
                  <a:lnTo>
                    <a:pt x="93827" y="128676"/>
                  </a:lnTo>
                  <a:close/>
                </a:path>
                <a:path w="804545" h="455294">
                  <a:moveTo>
                    <a:pt x="94589" y="312140"/>
                  </a:moveTo>
                  <a:lnTo>
                    <a:pt x="85598" y="298831"/>
                  </a:lnTo>
                  <a:lnTo>
                    <a:pt x="85598" y="312978"/>
                  </a:lnTo>
                  <a:lnTo>
                    <a:pt x="85598" y="319519"/>
                  </a:lnTo>
                  <a:lnTo>
                    <a:pt x="84404" y="322478"/>
                  </a:lnTo>
                  <a:lnTo>
                    <a:pt x="79654" y="326720"/>
                  </a:lnTo>
                  <a:lnTo>
                    <a:pt x="75577" y="327736"/>
                  </a:lnTo>
                  <a:lnTo>
                    <a:pt x="52844" y="327736"/>
                  </a:lnTo>
                  <a:lnTo>
                    <a:pt x="52844" y="304165"/>
                  </a:lnTo>
                  <a:lnTo>
                    <a:pt x="73710" y="304165"/>
                  </a:lnTo>
                  <a:lnTo>
                    <a:pt x="85598" y="312978"/>
                  </a:lnTo>
                  <a:lnTo>
                    <a:pt x="85598" y="298831"/>
                  </a:lnTo>
                  <a:lnTo>
                    <a:pt x="85090" y="298475"/>
                  </a:lnTo>
                  <a:lnTo>
                    <a:pt x="82372" y="297459"/>
                  </a:lnTo>
                  <a:lnTo>
                    <a:pt x="79146" y="296951"/>
                  </a:lnTo>
                  <a:lnTo>
                    <a:pt x="76771" y="296532"/>
                  </a:lnTo>
                  <a:lnTo>
                    <a:pt x="73456" y="296278"/>
                  </a:lnTo>
                  <a:lnTo>
                    <a:pt x="44107" y="296278"/>
                  </a:lnTo>
                  <a:lnTo>
                    <a:pt x="44107" y="362521"/>
                  </a:lnTo>
                  <a:lnTo>
                    <a:pt x="52844" y="362521"/>
                  </a:lnTo>
                  <a:lnTo>
                    <a:pt x="52844" y="335546"/>
                  </a:lnTo>
                  <a:lnTo>
                    <a:pt x="79146" y="335546"/>
                  </a:lnTo>
                  <a:lnTo>
                    <a:pt x="85674" y="333590"/>
                  </a:lnTo>
                  <a:lnTo>
                    <a:pt x="89242" y="329780"/>
                  </a:lnTo>
                  <a:lnTo>
                    <a:pt x="91097" y="327736"/>
                  </a:lnTo>
                  <a:lnTo>
                    <a:pt x="92798" y="325882"/>
                  </a:lnTo>
                  <a:lnTo>
                    <a:pt x="94589" y="321043"/>
                  </a:lnTo>
                  <a:lnTo>
                    <a:pt x="94589" y="312140"/>
                  </a:lnTo>
                  <a:close/>
                </a:path>
                <a:path w="804545" h="455294">
                  <a:moveTo>
                    <a:pt x="158127" y="100596"/>
                  </a:moveTo>
                  <a:lnTo>
                    <a:pt x="157441" y="97548"/>
                  </a:lnTo>
                  <a:lnTo>
                    <a:pt x="154940" y="92544"/>
                  </a:lnTo>
                  <a:lnTo>
                    <a:pt x="154724" y="92113"/>
                  </a:lnTo>
                  <a:lnTo>
                    <a:pt x="152946" y="89992"/>
                  </a:lnTo>
                  <a:lnTo>
                    <a:pt x="150749" y="88468"/>
                  </a:lnTo>
                  <a:lnTo>
                    <a:pt x="149047" y="87249"/>
                  </a:lnTo>
                  <a:lnTo>
                    <a:pt x="149047" y="101358"/>
                  </a:lnTo>
                  <a:lnTo>
                    <a:pt x="149047" y="107975"/>
                  </a:lnTo>
                  <a:lnTo>
                    <a:pt x="147853" y="110947"/>
                  </a:lnTo>
                  <a:lnTo>
                    <a:pt x="145478" y="112979"/>
                  </a:lnTo>
                  <a:lnTo>
                    <a:pt x="143103" y="115100"/>
                  </a:lnTo>
                  <a:lnTo>
                    <a:pt x="139115" y="116205"/>
                  </a:lnTo>
                  <a:lnTo>
                    <a:pt x="116382" y="116205"/>
                  </a:lnTo>
                  <a:lnTo>
                    <a:pt x="116382" y="92544"/>
                  </a:lnTo>
                  <a:lnTo>
                    <a:pt x="137248" y="92544"/>
                  </a:lnTo>
                  <a:lnTo>
                    <a:pt x="139966" y="92710"/>
                  </a:lnTo>
                  <a:lnTo>
                    <a:pt x="141414" y="93129"/>
                  </a:lnTo>
                  <a:lnTo>
                    <a:pt x="143700" y="93726"/>
                  </a:lnTo>
                  <a:lnTo>
                    <a:pt x="145567" y="94996"/>
                  </a:lnTo>
                  <a:lnTo>
                    <a:pt x="148374" y="98983"/>
                  </a:lnTo>
                  <a:lnTo>
                    <a:pt x="149047" y="101358"/>
                  </a:lnTo>
                  <a:lnTo>
                    <a:pt x="149047" y="87249"/>
                  </a:lnTo>
                  <a:lnTo>
                    <a:pt x="148628" y="86944"/>
                  </a:lnTo>
                  <a:lnTo>
                    <a:pt x="145821" y="85928"/>
                  </a:lnTo>
                  <a:lnTo>
                    <a:pt x="140309" y="84899"/>
                  </a:lnTo>
                  <a:lnTo>
                    <a:pt x="136918" y="84734"/>
                  </a:lnTo>
                  <a:lnTo>
                    <a:pt x="107569" y="84734"/>
                  </a:lnTo>
                  <a:lnTo>
                    <a:pt x="107569" y="150888"/>
                  </a:lnTo>
                  <a:lnTo>
                    <a:pt x="116382" y="150888"/>
                  </a:lnTo>
                  <a:lnTo>
                    <a:pt x="116382" y="124002"/>
                  </a:lnTo>
                  <a:lnTo>
                    <a:pt x="142684" y="124002"/>
                  </a:lnTo>
                  <a:lnTo>
                    <a:pt x="149136" y="122059"/>
                  </a:lnTo>
                  <a:lnTo>
                    <a:pt x="152692" y="118148"/>
                  </a:lnTo>
                  <a:lnTo>
                    <a:pt x="154520" y="116205"/>
                  </a:lnTo>
                  <a:lnTo>
                    <a:pt x="156337" y="114249"/>
                  </a:lnTo>
                  <a:lnTo>
                    <a:pt x="158127" y="109499"/>
                  </a:lnTo>
                  <a:lnTo>
                    <a:pt x="158127" y="100596"/>
                  </a:lnTo>
                  <a:close/>
                </a:path>
                <a:path w="804545" h="455294">
                  <a:moveTo>
                    <a:pt x="161340" y="296278"/>
                  </a:moveTo>
                  <a:lnTo>
                    <a:pt x="152438" y="296278"/>
                  </a:lnTo>
                  <a:lnTo>
                    <a:pt x="133184" y="348272"/>
                  </a:lnTo>
                  <a:lnTo>
                    <a:pt x="132003" y="351828"/>
                  </a:lnTo>
                  <a:lnTo>
                    <a:pt x="130975" y="355219"/>
                  </a:lnTo>
                  <a:lnTo>
                    <a:pt x="129971" y="351574"/>
                  </a:lnTo>
                  <a:lnTo>
                    <a:pt x="128854" y="348018"/>
                  </a:lnTo>
                  <a:lnTo>
                    <a:pt x="127584" y="344360"/>
                  </a:lnTo>
                  <a:lnTo>
                    <a:pt x="110363" y="296278"/>
                  </a:lnTo>
                  <a:lnTo>
                    <a:pt x="100863" y="296278"/>
                  </a:lnTo>
                  <a:lnTo>
                    <a:pt x="126479" y="362521"/>
                  </a:lnTo>
                  <a:lnTo>
                    <a:pt x="135470" y="362521"/>
                  </a:lnTo>
                  <a:lnTo>
                    <a:pt x="138328" y="355219"/>
                  </a:lnTo>
                  <a:lnTo>
                    <a:pt x="161340" y="296278"/>
                  </a:lnTo>
                  <a:close/>
                </a:path>
                <a:path w="804545" h="455294">
                  <a:moveTo>
                    <a:pt x="628510" y="230365"/>
                  </a:moveTo>
                  <a:lnTo>
                    <a:pt x="628421" y="216662"/>
                  </a:lnTo>
                  <a:lnTo>
                    <a:pt x="627240" y="211112"/>
                  </a:lnTo>
                  <a:lnTo>
                    <a:pt x="624611" y="205943"/>
                  </a:lnTo>
                  <a:lnTo>
                    <a:pt x="622058" y="200685"/>
                  </a:lnTo>
                  <a:lnTo>
                    <a:pt x="619429" y="197815"/>
                  </a:lnTo>
                  <a:lnTo>
                    <a:pt x="619429" y="218236"/>
                  </a:lnTo>
                  <a:lnTo>
                    <a:pt x="619429" y="232156"/>
                  </a:lnTo>
                  <a:lnTo>
                    <a:pt x="617308" y="238772"/>
                  </a:lnTo>
                  <a:lnTo>
                    <a:pt x="612990" y="243433"/>
                  </a:lnTo>
                  <a:lnTo>
                    <a:pt x="608825" y="248018"/>
                  </a:lnTo>
                  <a:lnTo>
                    <a:pt x="603402" y="250304"/>
                  </a:lnTo>
                  <a:lnTo>
                    <a:pt x="590334" y="250304"/>
                  </a:lnTo>
                  <a:lnTo>
                    <a:pt x="584987" y="248018"/>
                  </a:lnTo>
                  <a:lnTo>
                    <a:pt x="580593" y="243344"/>
                  </a:lnTo>
                  <a:lnTo>
                    <a:pt x="576427" y="238848"/>
                  </a:lnTo>
                  <a:lnTo>
                    <a:pt x="574217" y="232575"/>
                  </a:lnTo>
                  <a:lnTo>
                    <a:pt x="574217" y="214591"/>
                  </a:lnTo>
                  <a:lnTo>
                    <a:pt x="576503" y="207556"/>
                  </a:lnTo>
                  <a:lnTo>
                    <a:pt x="580923" y="203225"/>
                  </a:lnTo>
                  <a:lnTo>
                    <a:pt x="585419" y="198983"/>
                  </a:lnTo>
                  <a:lnTo>
                    <a:pt x="590765" y="196862"/>
                  </a:lnTo>
                  <a:lnTo>
                    <a:pt x="601281" y="196862"/>
                  </a:lnTo>
                  <a:lnTo>
                    <a:pt x="605269" y="197967"/>
                  </a:lnTo>
                  <a:lnTo>
                    <a:pt x="612228" y="202374"/>
                  </a:lnTo>
                  <a:lnTo>
                    <a:pt x="614934" y="205511"/>
                  </a:lnTo>
                  <a:lnTo>
                    <a:pt x="616839" y="209753"/>
                  </a:lnTo>
                  <a:lnTo>
                    <a:pt x="618591" y="213575"/>
                  </a:lnTo>
                  <a:lnTo>
                    <a:pt x="619429" y="218236"/>
                  </a:lnTo>
                  <a:lnTo>
                    <a:pt x="619429" y="197815"/>
                  </a:lnTo>
                  <a:lnTo>
                    <a:pt x="618566" y="196862"/>
                  </a:lnTo>
                  <a:lnTo>
                    <a:pt x="618324" y="196608"/>
                  </a:lnTo>
                  <a:lnTo>
                    <a:pt x="613410" y="193725"/>
                  </a:lnTo>
                  <a:lnTo>
                    <a:pt x="608495" y="190754"/>
                  </a:lnTo>
                  <a:lnTo>
                    <a:pt x="602970" y="189318"/>
                  </a:lnTo>
                  <a:lnTo>
                    <a:pt x="587540" y="189318"/>
                  </a:lnTo>
                  <a:lnTo>
                    <a:pt x="565226" y="224434"/>
                  </a:lnTo>
                  <a:lnTo>
                    <a:pt x="565251" y="230365"/>
                  </a:lnTo>
                  <a:lnTo>
                    <a:pt x="566496" y="235800"/>
                  </a:lnTo>
                  <a:lnTo>
                    <a:pt x="569048" y="240969"/>
                  </a:lnTo>
                  <a:lnTo>
                    <a:pt x="571500" y="246151"/>
                  </a:lnTo>
                  <a:lnTo>
                    <a:pt x="575233" y="250304"/>
                  </a:lnTo>
                  <a:lnTo>
                    <a:pt x="580161" y="253276"/>
                  </a:lnTo>
                  <a:lnTo>
                    <a:pt x="585076" y="256324"/>
                  </a:lnTo>
                  <a:lnTo>
                    <a:pt x="590588" y="257848"/>
                  </a:lnTo>
                  <a:lnTo>
                    <a:pt x="602640" y="257848"/>
                  </a:lnTo>
                  <a:lnTo>
                    <a:pt x="607987" y="256489"/>
                  </a:lnTo>
                  <a:lnTo>
                    <a:pt x="612902" y="253695"/>
                  </a:lnTo>
                  <a:lnTo>
                    <a:pt x="617905" y="250977"/>
                  </a:lnTo>
                  <a:lnTo>
                    <a:pt x="618553" y="250304"/>
                  </a:lnTo>
                  <a:lnTo>
                    <a:pt x="621728" y="246989"/>
                  </a:lnTo>
                  <a:lnTo>
                    <a:pt x="624433" y="241731"/>
                  </a:lnTo>
                  <a:lnTo>
                    <a:pt x="627151" y="236397"/>
                  </a:lnTo>
                  <a:lnTo>
                    <a:pt x="628510" y="230365"/>
                  </a:lnTo>
                  <a:close/>
                </a:path>
                <a:path w="804545" h="455294">
                  <a:moveTo>
                    <a:pt x="679577" y="208737"/>
                  </a:moveTo>
                  <a:lnTo>
                    <a:pt x="671436" y="208737"/>
                  </a:lnTo>
                  <a:lnTo>
                    <a:pt x="671436" y="238518"/>
                  </a:lnTo>
                  <a:lnTo>
                    <a:pt x="671017" y="241655"/>
                  </a:lnTo>
                  <a:lnTo>
                    <a:pt x="670013" y="243941"/>
                  </a:lnTo>
                  <a:lnTo>
                    <a:pt x="669226" y="245973"/>
                  </a:lnTo>
                  <a:lnTo>
                    <a:pt x="667702" y="247675"/>
                  </a:lnTo>
                  <a:lnTo>
                    <a:pt x="665581" y="248856"/>
                  </a:lnTo>
                  <a:lnTo>
                    <a:pt x="663460" y="250126"/>
                  </a:lnTo>
                  <a:lnTo>
                    <a:pt x="661174" y="250812"/>
                  </a:lnTo>
                  <a:lnTo>
                    <a:pt x="656247" y="250812"/>
                  </a:lnTo>
                  <a:lnTo>
                    <a:pt x="654215" y="250126"/>
                  </a:lnTo>
                  <a:lnTo>
                    <a:pt x="652475" y="248856"/>
                  </a:lnTo>
                  <a:lnTo>
                    <a:pt x="650900" y="247751"/>
                  </a:lnTo>
                  <a:lnTo>
                    <a:pt x="648868" y="208737"/>
                  </a:lnTo>
                  <a:lnTo>
                    <a:pt x="640727" y="208737"/>
                  </a:lnTo>
                  <a:lnTo>
                    <a:pt x="640854" y="243776"/>
                  </a:lnTo>
                  <a:lnTo>
                    <a:pt x="640892" y="244449"/>
                  </a:lnTo>
                  <a:lnTo>
                    <a:pt x="641235" y="246062"/>
                  </a:lnTo>
                  <a:lnTo>
                    <a:pt x="641654" y="248437"/>
                  </a:lnTo>
                  <a:lnTo>
                    <a:pt x="649211" y="256159"/>
                  </a:lnTo>
                  <a:lnTo>
                    <a:pt x="651586" y="257251"/>
                  </a:lnTo>
                  <a:lnTo>
                    <a:pt x="654304" y="257771"/>
                  </a:lnTo>
                  <a:lnTo>
                    <a:pt x="663460" y="257771"/>
                  </a:lnTo>
                  <a:lnTo>
                    <a:pt x="668553" y="255054"/>
                  </a:lnTo>
                  <a:lnTo>
                    <a:pt x="671461" y="250812"/>
                  </a:lnTo>
                  <a:lnTo>
                    <a:pt x="672287" y="249618"/>
                  </a:lnTo>
                  <a:lnTo>
                    <a:pt x="672287" y="256667"/>
                  </a:lnTo>
                  <a:lnTo>
                    <a:pt x="679577" y="256667"/>
                  </a:lnTo>
                  <a:lnTo>
                    <a:pt x="679577" y="249618"/>
                  </a:lnTo>
                  <a:lnTo>
                    <a:pt x="679577" y="208737"/>
                  </a:lnTo>
                  <a:close/>
                </a:path>
                <a:path w="804545" h="455294">
                  <a:moveTo>
                    <a:pt x="712749" y="256578"/>
                  </a:moveTo>
                  <a:lnTo>
                    <a:pt x="711606" y="249707"/>
                  </a:lnTo>
                  <a:lnTo>
                    <a:pt x="711555" y="249453"/>
                  </a:lnTo>
                  <a:lnTo>
                    <a:pt x="710120" y="249618"/>
                  </a:lnTo>
                  <a:lnTo>
                    <a:pt x="708926" y="249707"/>
                  </a:lnTo>
                  <a:lnTo>
                    <a:pt x="706805" y="249707"/>
                  </a:lnTo>
                  <a:lnTo>
                    <a:pt x="705878" y="249542"/>
                  </a:lnTo>
                  <a:lnTo>
                    <a:pt x="705192" y="249110"/>
                  </a:lnTo>
                  <a:lnTo>
                    <a:pt x="704608" y="248780"/>
                  </a:lnTo>
                  <a:lnTo>
                    <a:pt x="704100" y="248272"/>
                  </a:lnTo>
                  <a:lnTo>
                    <a:pt x="703795" y="247497"/>
                  </a:lnTo>
                  <a:lnTo>
                    <a:pt x="703503" y="246913"/>
                  </a:lnTo>
                  <a:lnTo>
                    <a:pt x="703414" y="215099"/>
                  </a:lnTo>
                  <a:lnTo>
                    <a:pt x="711555" y="215099"/>
                  </a:lnTo>
                  <a:lnTo>
                    <a:pt x="711555" y="208737"/>
                  </a:lnTo>
                  <a:lnTo>
                    <a:pt x="703414" y="208737"/>
                  </a:lnTo>
                  <a:lnTo>
                    <a:pt x="703414" y="192036"/>
                  </a:lnTo>
                  <a:lnTo>
                    <a:pt x="695274" y="196862"/>
                  </a:lnTo>
                  <a:lnTo>
                    <a:pt x="695274" y="208737"/>
                  </a:lnTo>
                  <a:lnTo>
                    <a:pt x="689330" y="208737"/>
                  </a:lnTo>
                  <a:lnTo>
                    <a:pt x="689330" y="215099"/>
                  </a:lnTo>
                  <a:lnTo>
                    <a:pt x="695274" y="215099"/>
                  </a:lnTo>
                  <a:lnTo>
                    <a:pt x="695286" y="247586"/>
                  </a:lnTo>
                  <a:lnTo>
                    <a:pt x="695617" y="250723"/>
                  </a:lnTo>
                  <a:lnTo>
                    <a:pt x="696963" y="253784"/>
                  </a:lnTo>
                  <a:lnTo>
                    <a:pt x="698068" y="254965"/>
                  </a:lnTo>
                  <a:lnTo>
                    <a:pt x="699770" y="255905"/>
                  </a:lnTo>
                  <a:lnTo>
                    <a:pt x="701382" y="256832"/>
                  </a:lnTo>
                  <a:lnTo>
                    <a:pt x="703668" y="257340"/>
                  </a:lnTo>
                  <a:lnTo>
                    <a:pt x="708418" y="257340"/>
                  </a:lnTo>
                  <a:lnTo>
                    <a:pt x="710463" y="257086"/>
                  </a:lnTo>
                  <a:lnTo>
                    <a:pt x="712749" y="256578"/>
                  </a:lnTo>
                  <a:close/>
                </a:path>
                <a:path w="804545" h="455294">
                  <a:moveTo>
                    <a:pt x="748626" y="190246"/>
                  </a:moveTo>
                  <a:lnTo>
                    <a:pt x="743369" y="190246"/>
                  </a:lnTo>
                  <a:lnTo>
                    <a:pt x="741934" y="193128"/>
                  </a:lnTo>
                  <a:lnTo>
                    <a:pt x="739559" y="196011"/>
                  </a:lnTo>
                  <a:lnTo>
                    <a:pt x="732764" y="202120"/>
                  </a:lnTo>
                  <a:lnTo>
                    <a:pt x="728776" y="204749"/>
                  </a:lnTo>
                  <a:lnTo>
                    <a:pt x="724204" y="206870"/>
                  </a:lnTo>
                  <a:lnTo>
                    <a:pt x="724204" y="214680"/>
                  </a:lnTo>
                  <a:lnTo>
                    <a:pt x="726744" y="213741"/>
                  </a:lnTo>
                  <a:lnTo>
                    <a:pt x="729627" y="212382"/>
                  </a:lnTo>
                  <a:lnTo>
                    <a:pt x="732764" y="210527"/>
                  </a:lnTo>
                  <a:lnTo>
                    <a:pt x="735990" y="208661"/>
                  </a:lnTo>
                  <a:lnTo>
                    <a:pt x="738530" y="206794"/>
                  </a:lnTo>
                  <a:lnTo>
                    <a:pt x="740486" y="204927"/>
                  </a:lnTo>
                  <a:lnTo>
                    <a:pt x="740486" y="256667"/>
                  </a:lnTo>
                  <a:lnTo>
                    <a:pt x="748626" y="256667"/>
                  </a:lnTo>
                  <a:lnTo>
                    <a:pt x="748626" y="204927"/>
                  </a:lnTo>
                  <a:lnTo>
                    <a:pt x="748626" y="190246"/>
                  </a:lnTo>
                  <a:close/>
                </a:path>
                <a:path w="804545" h="455294">
                  <a:moveTo>
                    <a:pt x="804113" y="0"/>
                  </a:moveTo>
                  <a:lnTo>
                    <a:pt x="793597" y="0"/>
                  </a:lnTo>
                  <a:lnTo>
                    <a:pt x="793597" y="10604"/>
                  </a:lnTo>
                  <a:lnTo>
                    <a:pt x="793597" y="444373"/>
                  </a:lnTo>
                  <a:lnTo>
                    <a:pt x="10515" y="444373"/>
                  </a:lnTo>
                  <a:lnTo>
                    <a:pt x="10515" y="10604"/>
                  </a:lnTo>
                  <a:lnTo>
                    <a:pt x="793597" y="10604"/>
                  </a:lnTo>
                  <a:lnTo>
                    <a:pt x="793597" y="0"/>
                  </a:lnTo>
                  <a:lnTo>
                    <a:pt x="5257" y="0"/>
                  </a:lnTo>
                  <a:lnTo>
                    <a:pt x="5257" y="5257"/>
                  </a:lnTo>
                  <a:lnTo>
                    <a:pt x="0" y="5257"/>
                  </a:lnTo>
                  <a:lnTo>
                    <a:pt x="0" y="454888"/>
                  </a:lnTo>
                  <a:lnTo>
                    <a:pt x="804113" y="454888"/>
                  </a:lnTo>
                  <a:lnTo>
                    <a:pt x="804113" y="449630"/>
                  </a:lnTo>
                  <a:lnTo>
                    <a:pt x="804113" y="444373"/>
                  </a:lnTo>
                  <a:lnTo>
                    <a:pt x="804113" y="10604"/>
                  </a:lnTo>
                  <a:lnTo>
                    <a:pt x="804113" y="5257"/>
                  </a:lnTo>
                  <a:lnTo>
                    <a:pt x="80411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5" name="object 115"/>
            <p:cNvSpPr/>
            <p:nvPr/>
          </p:nvSpPr>
          <p:spPr>
            <a:xfrm>
              <a:off x="2752746" y="2842135"/>
              <a:ext cx="787993" cy="95251"/>
            </a:xfrm>
            <a:prstGeom prst="rect">
              <a:avLst/>
            </a:prstGeom>
            <a:blipFill>
              <a:blip r:embed="rId2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6" name="object 116"/>
            <p:cNvSpPr/>
            <p:nvPr/>
          </p:nvSpPr>
          <p:spPr>
            <a:xfrm>
              <a:off x="2216518" y="2422461"/>
              <a:ext cx="5282565" cy="1369695"/>
            </a:xfrm>
            <a:custGeom>
              <a:avLst/>
              <a:gdLst/>
              <a:ahLst/>
              <a:cxnLst/>
              <a:rect l="l" t="t" r="r" b="b"/>
              <a:pathLst>
                <a:path w="5282565" h="1369695">
                  <a:moveTo>
                    <a:pt x="443420" y="41998"/>
                  </a:moveTo>
                  <a:lnTo>
                    <a:pt x="0" y="41998"/>
                  </a:lnTo>
                  <a:lnTo>
                    <a:pt x="0" y="52578"/>
                  </a:lnTo>
                  <a:lnTo>
                    <a:pt x="443420" y="52578"/>
                  </a:lnTo>
                  <a:lnTo>
                    <a:pt x="443420" y="41998"/>
                  </a:lnTo>
                  <a:close/>
                </a:path>
                <a:path w="5282565" h="1369695">
                  <a:moveTo>
                    <a:pt x="530961" y="253949"/>
                  </a:moveTo>
                  <a:lnTo>
                    <a:pt x="446303" y="211620"/>
                  </a:lnTo>
                  <a:lnTo>
                    <a:pt x="446303" y="296265"/>
                  </a:lnTo>
                  <a:lnTo>
                    <a:pt x="530961" y="253949"/>
                  </a:lnTo>
                  <a:close/>
                </a:path>
                <a:path w="5282565" h="1369695">
                  <a:moveTo>
                    <a:pt x="530961" y="42316"/>
                  </a:moveTo>
                  <a:lnTo>
                    <a:pt x="446303" y="0"/>
                  </a:lnTo>
                  <a:lnTo>
                    <a:pt x="446303" y="84645"/>
                  </a:lnTo>
                  <a:lnTo>
                    <a:pt x="530961" y="42316"/>
                  </a:lnTo>
                  <a:close/>
                </a:path>
                <a:path w="5282565" h="1369695">
                  <a:moveTo>
                    <a:pt x="1589138" y="148170"/>
                  </a:moveTo>
                  <a:lnTo>
                    <a:pt x="1504480" y="105854"/>
                  </a:lnTo>
                  <a:lnTo>
                    <a:pt x="1504480" y="143789"/>
                  </a:lnTo>
                  <a:lnTo>
                    <a:pt x="1323365" y="143789"/>
                  </a:lnTo>
                  <a:lnTo>
                    <a:pt x="1323365" y="154368"/>
                  </a:lnTo>
                  <a:lnTo>
                    <a:pt x="1504480" y="154368"/>
                  </a:lnTo>
                  <a:lnTo>
                    <a:pt x="1504480" y="190500"/>
                  </a:lnTo>
                  <a:lnTo>
                    <a:pt x="1589138" y="148170"/>
                  </a:lnTo>
                  <a:close/>
                </a:path>
                <a:path w="5282565" h="1369695">
                  <a:moveTo>
                    <a:pt x="2277719" y="1358823"/>
                  </a:moveTo>
                  <a:lnTo>
                    <a:pt x="272567" y="1358823"/>
                  </a:lnTo>
                  <a:lnTo>
                    <a:pt x="272567" y="262509"/>
                  </a:lnTo>
                  <a:lnTo>
                    <a:pt x="443496" y="262509"/>
                  </a:lnTo>
                  <a:lnTo>
                    <a:pt x="443496" y="257251"/>
                  </a:lnTo>
                  <a:lnTo>
                    <a:pt x="443496" y="251904"/>
                  </a:lnTo>
                  <a:lnTo>
                    <a:pt x="261962" y="251904"/>
                  </a:lnTo>
                  <a:lnTo>
                    <a:pt x="261962" y="1369402"/>
                  </a:lnTo>
                  <a:lnTo>
                    <a:pt x="2277719" y="1369402"/>
                  </a:lnTo>
                  <a:lnTo>
                    <a:pt x="2277719" y="1364119"/>
                  </a:lnTo>
                  <a:lnTo>
                    <a:pt x="2277719" y="1358823"/>
                  </a:lnTo>
                  <a:close/>
                </a:path>
                <a:path w="5282565" h="1369695">
                  <a:moveTo>
                    <a:pt x="5241531" y="342176"/>
                  </a:moveTo>
                  <a:lnTo>
                    <a:pt x="5230927" y="342176"/>
                  </a:lnTo>
                  <a:lnTo>
                    <a:pt x="5230927" y="729500"/>
                  </a:lnTo>
                  <a:lnTo>
                    <a:pt x="4816284" y="729500"/>
                  </a:lnTo>
                  <a:lnTo>
                    <a:pt x="4816284" y="734580"/>
                  </a:lnTo>
                  <a:lnTo>
                    <a:pt x="4816284" y="739660"/>
                  </a:lnTo>
                  <a:lnTo>
                    <a:pt x="5241531" y="739660"/>
                  </a:lnTo>
                  <a:lnTo>
                    <a:pt x="5241531" y="734580"/>
                  </a:lnTo>
                  <a:lnTo>
                    <a:pt x="5233213" y="734580"/>
                  </a:lnTo>
                  <a:lnTo>
                    <a:pt x="5233213" y="734364"/>
                  </a:lnTo>
                  <a:lnTo>
                    <a:pt x="5241531" y="734364"/>
                  </a:lnTo>
                  <a:lnTo>
                    <a:pt x="5241531" y="342176"/>
                  </a:lnTo>
                  <a:close/>
                </a:path>
                <a:path w="5282565" h="1369695">
                  <a:moveTo>
                    <a:pt x="5282006" y="338594"/>
                  </a:moveTo>
                  <a:lnTo>
                    <a:pt x="5239664" y="253949"/>
                  </a:lnTo>
                  <a:lnTo>
                    <a:pt x="5197424" y="338594"/>
                  </a:lnTo>
                  <a:lnTo>
                    <a:pt x="5282006" y="338594"/>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7" name="object 117"/>
            <p:cNvSpPr/>
            <p:nvPr/>
          </p:nvSpPr>
          <p:spPr>
            <a:xfrm>
              <a:off x="2657650" y="3713524"/>
              <a:ext cx="122410" cy="122393"/>
            </a:xfrm>
            <a:prstGeom prst="rect">
              <a:avLst/>
            </a:prstGeom>
            <a:blipFill>
              <a:blip r:embed="rId2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8" name="object 118"/>
          <p:cNvSpPr txBox="1"/>
          <p:nvPr/>
        </p:nvSpPr>
        <p:spPr>
          <a:xfrm>
            <a:off x="567944" y="1141222"/>
            <a:ext cx="5255895" cy="1085215"/>
          </a:xfrm>
          <a:prstGeom prst="rect">
            <a:avLst/>
          </a:prstGeom>
        </p:spPr>
        <p:txBody>
          <a:bodyPr vert="horz" wrap="square" lIns="0" tIns="82550" rIns="0" bIns="0" rtlCol="0">
            <a:spAutoFit/>
          </a:bodyPr>
          <a:lstStyle/>
          <a:p>
            <a:pPr marL="12700" marR="0" lvl="0" indent="0" algn="l" defTabSz="914400" rtl="0" eaLnBrk="1" fontAlgn="auto" latinLnBrk="0" hangingPunct="1">
              <a:lnSpc>
                <a:spcPct val="100000"/>
              </a:lnSpc>
              <a:spcBef>
                <a:spcPts val="650"/>
              </a:spcBef>
              <a:spcAft>
                <a:spcPts val="0"/>
              </a:spcAft>
              <a:buClrTx/>
              <a:buSzTx/>
              <a:buFontTx/>
              <a:buNone/>
              <a:tabLst>
                <a:tab pos="527685" algn="l"/>
              </a:tabLst>
              <a:defRPr/>
            </a:pP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a:p>
            <a:pPr marL="317500" marR="0" lvl="0" indent="-304800" algn="l" defTabSz="914400" rtl="0" eaLnBrk="1" fontAlgn="auto" latinLnBrk="0" hangingPunct="1">
              <a:lnSpc>
                <a:spcPct val="100000"/>
              </a:lnSpc>
              <a:spcBef>
                <a:spcPts val="555"/>
              </a:spcBef>
              <a:spcAft>
                <a:spcPts val="0"/>
              </a:spcAft>
              <a:buClrTx/>
              <a:buSzTx/>
              <a:buFont typeface="Wingdings"/>
              <a:buChar char=""/>
              <a:tabLst>
                <a:tab pos="317500" algn="l"/>
              </a:tabLst>
              <a:defRPr/>
            </a:pPr>
            <a:r>
              <a:rPr kumimoji="0" sz="2100" b="1" i="0" u="none" strike="noStrike" kern="1200" cap="none" spc="0" normalizeH="0" baseline="0" noProof="0" dirty="0">
                <a:ln>
                  <a:noFill/>
                </a:ln>
                <a:solidFill>
                  <a:prstClr val="black"/>
                </a:solidFill>
                <a:effectLst/>
                <a:uLnTx/>
                <a:uFillTx/>
                <a:latin typeface="Times New Roman"/>
                <a:ea typeface="+mn-ea"/>
                <a:cs typeface="Times New Roman"/>
              </a:rPr>
              <a:t>Bộ </a:t>
            </a:r>
            <a:r>
              <a:rPr kumimoji="0" sz="2100" b="1" i="0" u="none" strike="noStrike" kern="1200" cap="none" spc="-5" normalizeH="0" baseline="0" noProof="0" dirty="0">
                <a:ln>
                  <a:noFill/>
                </a:ln>
                <a:solidFill>
                  <a:prstClr val="black"/>
                </a:solidFill>
                <a:effectLst/>
                <a:uLnTx/>
                <a:uFillTx/>
                <a:latin typeface="Times New Roman"/>
                <a:ea typeface="+mn-ea"/>
                <a:cs typeface="Times New Roman"/>
              </a:rPr>
              <a:t>điều khiển </a:t>
            </a:r>
            <a:r>
              <a:rPr kumimoji="0" sz="2100" b="1" i="0" u="none" strike="noStrike" kern="1200" cap="none" spc="0" normalizeH="0" baseline="0" noProof="0" dirty="0">
                <a:ln>
                  <a:noFill/>
                </a:ln>
                <a:solidFill>
                  <a:prstClr val="black"/>
                </a:solidFill>
                <a:effectLst/>
                <a:uLnTx/>
                <a:uFillTx/>
                <a:latin typeface="Times New Roman"/>
                <a:ea typeface="+mn-ea"/>
                <a:cs typeface="Times New Roman"/>
              </a:rPr>
              <a:t>tốc</a:t>
            </a:r>
            <a:r>
              <a:rPr kumimoji="0" sz="2100" b="1"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100" b="1" i="0" u="none" strike="noStrike" kern="1200" cap="none" spc="-5" normalizeH="0" baseline="0" noProof="0" dirty="0">
                <a:ln>
                  <a:noFill/>
                </a:ln>
                <a:solidFill>
                  <a:prstClr val="black"/>
                </a:solidFill>
                <a:effectLst/>
                <a:uLnTx/>
                <a:uFillTx/>
                <a:latin typeface="Times New Roman"/>
                <a:ea typeface="+mn-ea"/>
                <a:cs typeface="Times New Roman"/>
              </a:rPr>
              <a:t>độ</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5080" lvl="0" indent="0" algn="r" defTabSz="914400" rtl="0" eaLnBrk="1" fontAlgn="auto" latinLnBrk="0" hangingPunct="1">
              <a:lnSpc>
                <a:spcPct val="100000"/>
              </a:lnSpc>
              <a:spcBef>
                <a:spcPts val="515"/>
              </a:spcBef>
              <a:spcAft>
                <a:spcPts val="0"/>
              </a:spcAft>
              <a:buClrTx/>
              <a:buSzTx/>
              <a:buFontTx/>
              <a:buNone/>
              <a:tabLst/>
              <a:defRPr/>
            </a:pPr>
            <a:r>
              <a:rPr kumimoji="0" sz="1400" b="0" i="0" u="none" strike="noStrike" kern="1200" cap="none" spc="0" normalizeH="0" baseline="0" noProof="0" dirty="0">
                <a:ln>
                  <a:noFill/>
                </a:ln>
                <a:solidFill>
                  <a:prstClr val="black"/>
                </a:solidFill>
                <a:effectLst/>
                <a:uLnTx/>
                <a:uFillTx/>
                <a:latin typeface="Times New Roman"/>
                <a:ea typeface="+mn-ea"/>
                <a:cs typeface="Times New Roman"/>
              </a:rPr>
              <a:t>Mạch </a:t>
            </a:r>
            <a:r>
              <a:rPr kumimoji="0" sz="1400" b="0" i="0" u="none" strike="noStrike" kern="1200" cap="none" spc="5" normalizeH="0" baseline="0" noProof="0" dirty="0">
                <a:ln>
                  <a:noFill/>
                </a:ln>
                <a:solidFill>
                  <a:prstClr val="black"/>
                </a:solidFill>
                <a:effectLst/>
                <a:uLnTx/>
                <a:uFillTx/>
                <a:latin typeface="Times New Roman"/>
                <a:ea typeface="+mn-ea"/>
                <a:cs typeface="Times New Roman"/>
              </a:rPr>
              <a:t>vòng dòng</a:t>
            </a:r>
            <a:r>
              <a:rPr kumimoji="0" sz="1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1400" b="0" i="0" u="none" strike="noStrike" kern="1200" cap="none" spc="-5" normalizeH="0" baseline="0" noProof="0" dirty="0">
                <a:ln>
                  <a:noFill/>
                </a:ln>
                <a:solidFill>
                  <a:prstClr val="black"/>
                </a:solidFill>
                <a:effectLst/>
                <a:uLnTx/>
                <a:uFillTx/>
                <a:latin typeface="Times New Roman"/>
                <a:ea typeface="+mn-ea"/>
                <a:cs typeface="Times New Roman"/>
              </a:rPr>
              <a:t>điện</a:t>
            </a:r>
            <a:endParaRPr kumimoji="0" sz="1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20" name="object 120"/>
          <p:cNvSpPr txBox="1">
            <a:spLocks noGrp="1"/>
          </p:cNvSpPr>
          <p:nvPr>
            <p:ph type="sldNum" sz="quarter" idx="7"/>
          </p:nvPr>
        </p:nvSpPr>
        <p:spPr>
          <a:xfrm>
            <a:off x="8269858" y="6479768"/>
            <a:ext cx="192404" cy="128240"/>
          </a:xfrm>
          <a:prstGeom prst="rect">
            <a:avLst/>
          </a:prstGeom>
        </p:spPr>
        <p:txBody>
          <a:bodyPr vert="horz" wrap="square" lIns="0" tIns="0" rIns="0" bIns="0" rtlCol="0">
            <a:spAutoFit/>
          </a:bodyPr>
          <a:lstStyle/>
          <a:p>
            <a:pPr marL="38100" marR="0" lvl="0" indent="0" algn="l" defTabSz="914400" rtl="0" eaLnBrk="1" fontAlgn="auto" latinLnBrk="0" hangingPunct="1">
              <a:lnSpc>
                <a:spcPts val="955"/>
              </a:lnSpc>
              <a:spcBef>
                <a:spcPts val="0"/>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solidFill>
                <a:effectLst/>
                <a:uLnTx/>
                <a:uFillTx/>
                <a:latin typeface="Carlito"/>
                <a:ea typeface="+mn-ea"/>
              </a:rPr>
              <a:pPr marL="38100" marR="0" lvl="0" indent="0" algn="l" defTabSz="914400" rtl="0" eaLnBrk="1" fontAlgn="auto" latinLnBrk="0" hangingPunct="1">
                <a:lnSpc>
                  <a:spcPts val="955"/>
                </a:lnSpc>
                <a:spcBef>
                  <a:spcPts val="0"/>
                </a:spcBef>
                <a:spcAft>
                  <a:spcPts val="0"/>
                </a:spcAft>
                <a:buClrTx/>
                <a:buSzTx/>
                <a:buFontTx/>
                <a:buNone/>
                <a:tabLst/>
                <a:defRPr/>
              </a:pPr>
              <a:t>19</a:t>
            </a:fld>
            <a:endParaRPr kumimoji="0" sz="900" b="0" i="0" u="none" strike="noStrike" kern="1200" cap="none" spc="0" normalizeH="0" baseline="0" noProof="0" dirty="0">
              <a:ln>
                <a:noFill/>
              </a:ln>
              <a:solidFill>
                <a:prstClr val="black"/>
              </a:solidFill>
              <a:effectLst/>
              <a:uLnTx/>
              <a:uFillTx/>
              <a:latin typeface="Carlito"/>
              <a:ea typeface="+mn-ea"/>
            </a:endParaRPr>
          </a:p>
        </p:txBody>
      </p:sp>
      <p:sp>
        <p:nvSpPr>
          <p:cNvPr id="119" name="object 119"/>
          <p:cNvSpPr txBox="1"/>
          <p:nvPr/>
        </p:nvSpPr>
        <p:spPr>
          <a:xfrm>
            <a:off x="2114804" y="4072890"/>
            <a:ext cx="4731385" cy="443711"/>
          </a:xfrm>
          <a:prstGeom prst="rect">
            <a:avLst/>
          </a:prstGeom>
        </p:spPr>
        <p:txBody>
          <a:bodyPr vert="horz" wrap="square" lIns="0" tIns="12700" rIns="0" bIns="0" rtlCol="0">
            <a:spAutoFit/>
          </a:bodyPr>
          <a:lstStyle/>
          <a:p>
            <a:pPr marL="2583815" marR="1257935" lvl="0" indent="-21844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0" normalizeH="0" baseline="0" noProof="0" dirty="0">
                <a:ln>
                  <a:noFill/>
                </a:ln>
                <a:solidFill>
                  <a:prstClr val="black"/>
                </a:solidFill>
                <a:effectLst/>
                <a:uLnTx/>
                <a:uFillTx/>
                <a:latin typeface="Times New Roman"/>
                <a:ea typeface="+mn-ea"/>
                <a:cs typeface="Times New Roman"/>
              </a:rPr>
              <a:t>Quán </a:t>
            </a:r>
            <a:r>
              <a:rPr kumimoji="0" sz="1400" b="0" i="0" u="none" strike="noStrike" kern="1200" cap="none" spc="5" normalizeH="0" baseline="0" noProof="0" dirty="0">
                <a:ln>
                  <a:noFill/>
                </a:ln>
                <a:solidFill>
                  <a:prstClr val="black"/>
                </a:solidFill>
                <a:effectLst/>
                <a:uLnTx/>
                <a:uFillTx/>
                <a:latin typeface="Times New Roman"/>
                <a:ea typeface="+mn-ea"/>
                <a:cs typeface="Times New Roman"/>
              </a:rPr>
              <a:t>tính</a:t>
            </a:r>
            <a:r>
              <a:rPr kumimoji="0" sz="14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1400" b="0" i="0" u="none" strike="noStrike" kern="1200" cap="none" spc="0" normalizeH="0" baseline="0" noProof="0" dirty="0">
                <a:ln>
                  <a:noFill/>
                </a:ln>
                <a:solidFill>
                  <a:prstClr val="black"/>
                </a:solidFill>
                <a:effectLst/>
                <a:uLnTx/>
                <a:uFillTx/>
                <a:latin typeface="Times New Roman"/>
                <a:ea typeface="+mn-ea"/>
                <a:cs typeface="Times New Roman"/>
              </a:rPr>
              <a:t>khâu  đo </a:t>
            </a:r>
            <a:r>
              <a:rPr kumimoji="0" sz="1400" b="0" i="0" u="none" strike="noStrike" kern="1200" cap="none" spc="5" normalizeH="0" baseline="0" noProof="0" dirty="0" err="1">
                <a:ln>
                  <a:noFill/>
                </a:ln>
                <a:solidFill>
                  <a:prstClr val="black"/>
                </a:solidFill>
                <a:effectLst/>
                <a:uLnTx/>
                <a:uFillTx/>
                <a:latin typeface="Times New Roman"/>
                <a:ea typeface="+mn-ea"/>
                <a:cs typeface="Times New Roman"/>
              </a:rPr>
              <a:t>tốc</a:t>
            </a:r>
            <a:r>
              <a:rPr kumimoji="0" sz="1400" b="0" i="0" u="none" strike="noStrike" kern="1200" cap="none" spc="-50" normalizeH="0" baseline="0" noProof="0" dirty="0">
                <a:ln>
                  <a:noFill/>
                </a:ln>
                <a:solidFill>
                  <a:prstClr val="black"/>
                </a:solidFill>
                <a:effectLst/>
                <a:uLnTx/>
                <a:uFillTx/>
                <a:latin typeface="Times New Roman"/>
                <a:ea typeface="+mn-ea"/>
                <a:cs typeface="Times New Roman"/>
              </a:rPr>
              <a:t> </a:t>
            </a:r>
            <a:r>
              <a:rPr kumimoji="0" sz="1400" b="0" i="0" u="none" strike="noStrike" kern="1200" cap="none" spc="5" normalizeH="0" baseline="0" noProof="0" dirty="0" err="1">
                <a:ln>
                  <a:noFill/>
                </a:ln>
                <a:solidFill>
                  <a:prstClr val="black"/>
                </a:solidFill>
                <a:effectLst/>
                <a:uLnTx/>
                <a:uFillTx/>
                <a:latin typeface="Times New Roman"/>
                <a:ea typeface="+mn-ea"/>
                <a:cs typeface="Times New Roman"/>
              </a:rPr>
              <a:t>độ</a:t>
            </a:r>
            <a:endParaRPr kumimoji="0" sz="1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21" name="Google Shape;223;p17">
            <a:extLst>
              <a:ext uri="{FF2B5EF4-FFF2-40B4-BE49-F238E27FC236}">
                <a16:creationId xmlns:a16="http://schemas.microsoft.com/office/drawing/2014/main" id="{2C838823-A1C2-F054-2BF9-9EDC3AA28051}"/>
              </a:ext>
            </a:extLst>
          </p:cNvPr>
          <p:cNvSpPr txBox="1">
            <a:spLocks/>
          </p:cNvSpPr>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2800"/>
              <a:buFont typeface="Times New Roman"/>
              <a:buNone/>
            </a:pPr>
            <a:r>
              <a:rPr lang="en-US" sz="2800">
                <a:latin typeface="Times New Roman"/>
                <a:ea typeface="Times New Roman"/>
                <a:cs typeface="Times New Roman"/>
                <a:sym typeface="Times New Roman"/>
              </a:rPr>
              <a:t>Câu 5: Nguyên lý tổng hợp các tham số bộ điều chỉnh dòng điện và tốc độ</a:t>
            </a:r>
            <a:endParaRPr lang="en-US" sz="28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558750" y="-221290"/>
            <a:ext cx="80265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DANH SÁCH THÀNH VIÊN NHÓM 3</a:t>
            </a:r>
            <a:endParaRPr/>
          </a:p>
        </p:txBody>
      </p:sp>
      <p:sp>
        <p:nvSpPr>
          <p:cNvPr id="96" name="Google Shape;96;p2"/>
          <p:cNvSpPr txBox="1"/>
          <p:nvPr/>
        </p:nvSpPr>
        <p:spPr>
          <a:xfrm>
            <a:off x="382555" y="2319656"/>
            <a:ext cx="8154033" cy="317005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ĐỒNG QUANG DƯƠNG	20191789	  Đã chuyển học phần</a:t>
            </a: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NGUYỄN TÙNG DƯƠNG	20191794</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NGUYỄN ĐỨC HUY		20191799</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NGUYỄN THỊ MỸ DUYÊN 	20191803</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ĐỖ TIẾN HẢI		20191811</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LÊ THANH HẢI		20191813</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PHẠM NGỌC HẢI		20191816</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LÊ ĐÌNH HIỆP		20191827</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LÊ MINH HIẾU		20191832</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Times New Roman"/>
                <a:ea typeface="Times New Roman"/>
                <a:cs typeface="Times New Roman"/>
                <a:sym typeface="Times New Roman"/>
              </a:rPr>
              <a:t>NGUYỄN VĂN HIẾU		20191840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4073" y="2498489"/>
            <a:ext cx="103324" cy="7485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object 3"/>
          <p:cNvGrpSpPr/>
          <p:nvPr/>
        </p:nvGrpSpPr>
        <p:grpSpPr>
          <a:xfrm>
            <a:off x="570373" y="2100703"/>
            <a:ext cx="356870" cy="356870"/>
            <a:chOff x="570373" y="2100703"/>
            <a:chExt cx="356870" cy="356870"/>
          </a:xfrm>
        </p:grpSpPr>
        <p:sp>
          <p:nvSpPr>
            <p:cNvPr id="4" name="object 4"/>
            <p:cNvSpPr/>
            <p:nvPr/>
          </p:nvSpPr>
          <p:spPr>
            <a:xfrm>
              <a:off x="570373" y="2100703"/>
              <a:ext cx="356289" cy="35665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578276" y="2108618"/>
              <a:ext cx="323977" cy="324313"/>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572982" y="2103277"/>
              <a:ext cx="328295" cy="328930"/>
            </a:xfrm>
            <a:custGeom>
              <a:avLst/>
              <a:gdLst/>
              <a:ahLst/>
              <a:cxnLst/>
              <a:rect l="l" t="t" r="r" b="b"/>
              <a:pathLst>
                <a:path w="328294" h="328930">
                  <a:moveTo>
                    <a:pt x="5293" y="5349"/>
                  </a:moveTo>
                  <a:lnTo>
                    <a:pt x="0" y="5349"/>
                  </a:lnTo>
                  <a:lnTo>
                    <a:pt x="0" y="328551"/>
                  </a:lnTo>
                  <a:lnTo>
                    <a:pt x="328202" y="328551"/>
                  </a:lnTo>
                  <a:lnTo>
                    <a:pt x="328202" y="323286"/>
                  </a:lnTo>
                  <a:lnTo>
                    <a:pt x="10586" y="323286"/>
                  </a:lnTo>
                  <a:lnTo>
                    <a:pt x="5293" y="318021"/>
                  </a:lnTo>
                  <a:lnTo>
                    <a:pt x="10586" y="318021"/>
                  </a:lnTo>
                  <a:lnTo>
                    <a:pt x="10586" y="10614"/>
                  </a:lnTo>
                  <a:lnTo>
                    <a:pt x="5293" y="10614"/>
                  </a:lnTo>
                  <a:lnTo>
                    <a:pt x="5293" y="5349"/>
                  </a:lnTo>
                  <a:close/>
                </a:path>
                <a:path w="328294" h="328930">
                  <a:moveTo>
                    <a:pt x="10586" y="318021"/>
                  </a:moveTo>
                  <a:lnTo>
                    <a:pt x="5293" y="318021"/>
                  </a:lnTo>
                  <a:lnTo>
                    <a:pt x="10586" y="323286"/>
                  </a:lnTo>
                  <a:lnTo>
                    <a:pt x="10586" y="318021"/>
                  </a:lnTo>
                  <a:close/>
                </a:path>
                <a:path w="328294" h="328930">
                  <a:moveTo>
                    <a:pt x="317615" y="318021"/>
                  </a:moveTo>
                  <a:lnTo>
                    <a:pt x="10586" y="318021"/>
                  </a:lnTo>
                  <a:lnTo>
                    <a:pt x="10586" y="323286"/>
                  </a:lnTo>
                  <a:lnTo>
                    <a:pt x="317615" y="323286"/>
                  </a:lnTo>
                  <a:lnTo>
                    <a:pt x="317615" y="318021"/>
                  </a:lnTo>
                  <a:close/>
                </a:path>
                <a:path w="328294" h="328930">
                  <a:moveTo>
                    <a:pt x="317615" y="5349"/>
                  </a:moveTo>
                  <a:lnTo>
                    <a:pt x="317615" y="323286"/>
                  </a:lnTo>
                  <a:lnTo>
                    <a:pt x="322908" y="318021"/>
                  </a:lnTo>
                  <a:lnTo>
                    <a:pt x="328202" y="318021"/>
                  </a:lnTo>
                  <a:lnTo>
                    <a:pt x="328202" y="10614"/>
                  </a:lnTo>
                  <a:lnTo>
                    <a:pt x="322908" y="10614"/>
                  </a:lnTo>
                  <a:lnTo>
                    <a:pt x="317615" y="5349"/>
                  </a:lnTo>
                  <a:close/>
                </a:path>
                <a:path w="328294" h="328930">
                  <a:moveTo>
                    <a:pt x="328202" y="318021"/>
                  </a:moveTo>
                  <a:lnTo>
                    <a:pt x="322908" y="318021"/>
                  </a:lnTo>
                  <a:lnTo>
                    <a:pt x="317615" y="323286"/>
                  </a:lnTo>
                  <a:lnTo>
                    <a:pt x="328202" y="323286"/>
                  </a:lnTo>
                  <a:lnTo>
                    <a:pt x="328202" y="318021"/>
                  </a:lnTo>
                  <a:close/>
                </a:path>
                <a:path w="328294" h="328930">
                  <a:moveTo>
                    <a:pt x="328202" y="0"/>
                  </a:moveTo>
                  <a:lnTo>
                    <a:pt x="5293" y="0"/>
                  </a:lnTo>
                  <a:lnTo>
                    <a:pt x="5293" y="10614"/>
                  </a:lnTo>
                  <a:lnTo>
                    <a:pt x="10586" y="10614"/>
                  </a:lnTo>
                  <a:lnTo>
                    <a:pt x="10586" y="5349"/>
                  </a:lnTo>
                  <a:lnTo>
                    <a:pt x="328202" y="5349"/>
                  </a:lnTo>
                  <a:lnTo>
                    <a:pt x="328202" y="0"/>
                  </a:lnTo>
                  <a:close/>
                </a:path>
                <a:path w="328294" h="328930">
                  <a:moveTo>
                    <a:pt x="317615" y="5349"/>
                  </a:moveTo>
                  <a:lnTo>
                    <a:pt x="10586" y="5349"/>
                  </a:lnTo>
                  <a:lnTo>
                    <a:pt x="10586" y="10614"/>
                  </a:lnTo>
                  <a:lnTo>
                    <a:pt x="317615" y="10614"/>
                  </a:lnTo>
                  <a:lnTo>
                    <a:pt x="317615" y="5349"/>
                  </a:lnTo>
                  <a:close/>
                </a:path>
                <a:path w="328294" h="328930">
                  <a:moveTo>
                    <a:pt x="328202" y="5349"/>
                  </a:moveTo>
                  <a:lnTo>
                    <a:pt x="317615" y="5349"/>
                  </a:lnTo>
                  <a:lnTo>
                    <a:pt x="322908" y="10614"/>
                  </a:lnTo>
                  <a:lnTo>
                    <a:pt x="328202" y="10614"/>
                  </a:lnTo>
                  <a:lnTo>
                    <a:pt x="328202" y="534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 name="object 7"/>
          <p:cNvGrpSpPr/>
          <p:nvPr/>
        </p:nvGrpSpPr>
        <p:grpSpPr>
          <a:xfrm>
            <a:off x="6605085" y="2090106"/>
            <a:ext cx="566420" cy="592455"/>
            <a:chOff x="6605085" y="2090106"/>
            <a:chExt cx="566420" cy="592455"/>
          </a:xfrm>
        </p:grpSpPr>
        <p:sp>
          <p:nvSpPr>
            <p:cNvPr id="8" name="object 8"/>
            <p:cNvSpPr/>
            <p:nvPr/>
          </p:nvSpPr>
          <p:spPr>
            <a:xfrm>
              <a:off x="6605085" y="2090106"/>
              <a:ext cx="566246" cy="592309"/>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6612975" y="2098012"/>
              <a:ext cx="529590" cy="551180"/>
            </a:xfrm>
            <a:custGeom>
              <a:avLst/>
              <a:gdLst/>
              <a:ahLst/>
              <a:cxnLst/>
              <a:rect l="l" t="t" r="r" b="b"/>
              <a:pathLst>
                <a:path w="529590" h="551180">
                  <a:moveTo>
                    <a:pt x="0" y="0"/>
                  </a:moveTo>
                  <a:lnTo>
                    <a:pt x="0" y="551106"/>
                  </a:lnTo>
                  <a:lnTo>
                    <a:pt x="529429" y="275561"/>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6751164" y="2334171"/>
              <a:ext cx="125889" cy="73709"/>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6607715" y="2093341"/>
              <a:ext cx="546735" cy="564515"/>
            </a:xfrm>
            <a:custGeom>
              <a:avLst/>
              <a:gdLst/>
              <a:ahLst/>
              <a:cxnLst/>
              <a:rect l="l" t="t" r="r" b="b"/>
              <a:pathLst>
                <a:path w="546734" h="564514">
                  <a:moveTo>
                    <a:pt x="5301" y="4670"/>
                  </a:moveTo>
                  <a:lnTo>
                    <a:pt x="0" y="4670"/>
                  </a:lnTo>
                  <a:lnTo>
                    <a:pt x="0" y="564507"/>
                  </a:lnTo>
                  <a:lnTo>
                    <a:pt x="16771" y="555777"/>
                  </a:lnTo>
                  <a:lnTo>
                    <a:pt x="10603" y="555777"/>
                  </a:lnTo>
                  <a:lnTo>
                    <a:pt x="2884" y="551081"/>
                  </a:lnTo>
                  <a:lnTo>
                    <a:pt x="10603" y="547063"/>
                  </a:lnTo>
                  <a:lnTo>
                    <a:pt x="10603" y="13359"/>
                  </a:lnTo>
                  <a:lnTo>
                    <a:pt x="2884" y="9341"/>
                  </a:lnTo>
                  <a:lnTo>
                    <a:pt x="5301" y="4670"/>
                  </a:lnTo>
                  <a:close/>
                </a:path>
                <a:path w="546734" h="564514">
                  <a:moveTo>
                    <a:pt x="10603" y="547063"/>
                  </a:moveTo>
                  <a:lnTo>
                    <a:pt x="2884" y="551081"/>
                  </a:lnTo>
                  <a:lnTo>
                    <a:pt x="10603" y="555777"/>
                  </a:lnTo>
                  <a:lnTo>
                    <a:pt x="10603" y="547063"/>
                  </a:lnTo>
                  <a:close/>
                </a:path>
                <a:path w="546734" h="564514">
                  <a:moveTo>
                    <a:pt x="523256" y="280232"/>
                  </a:moveTo>
                  <a:lnTo>
                    <a:pt x="10603" y="547063"/>
                  </a:lnTo>
                  <a:lnTo>
                    <a:pt x="10603" y="555777"/>
                  </a:lnTo>
                  <a:lnTo>
                    <a:pt x="16771" y="555777"/>
                  </a:lnTo>
                  <a:lnTo>
                    <a:pt x="537168" y="284903"/>
                  </a:lnTo>
                  <a:lnTo>
                    <a:pt x="532228" y="284903"/>
                  </a:lnTo>
                  <a:lnTo>
                    <a:pt x="523256" y="280232"/>
                  </a:lnTo>
                  <a:close/>
                </a:path>
                <a:path w="546734" h="564514">
                  <a:moveTo>
                    <a:pt x="532228" y="275561"/>
                  </a:moveTo>
                  <a:lnTo>
                    <a:pt x="523256" y="280232"/>
                  </a:lnTo>
                  <a:lnTo>
                    <a:pt x="532228" y="284903"/>
                  </a:lnTo>
                  <a:lnTo>
                    <a:pt x="532228" y="275561"/>
                  </a:lnTo>
                  <a:close/>
                </a:path>
                <a:path w="546734" h="564514">
                  <a:moveTo>
                    <a:pt x="537167" y="275561"/>
                  </a:moveTo>
                  <a:lnTo>
                    <a:pt x="532228" y="275561"/>
                  </a:lnTo>
                  <a:lnTo>
                    <a:pt x="532228" y="284903"/>
                  </a:lnTo>
                  <a:lnTo>
                    <a:pt x="537168" y="284903"/>
                  </a:lnTo>
                  <a:lnTo>
                    <a:pt x="546141" y="280232"/>
                  </a:lnTo>
                  <a:lnTo>
                    <a:pt x="537167" y="275561"/>
                  </a:lnTo>
                  <a:close/>
                </a:path>
                <a:path w="546734" h="564514">
                  <a:moveTo>
                    <a:pt x="16693" y="4670"/>
                  </a:moveTo>
                  <a:lnTo>
                    <a:pt x="10603" y="4670"/>
                  </a:lnTo>
                  <a:lnTo>
                    <a:pt x="10603" y="13359"/>
                  </a:lnTo>
                  <a:lnTo>
                    <a:pt x="523256" y="280232"/>
                  </a:lnTo>
                  <a:lnTo>
                    <a:pt x="532228" y="275561"/>
                  </a:lnTo>
                  <a:lnTo>
                    <a:pt x="537167" y="275561"/>
                  </a:lnTo>
                  <a:lnTo>
                    <a:pt x="16693" y="4670"/>
                  </a:lnTo>
                  <a:close/>
                </a:path>
                <a:path w="546734" h="564514">
                  <a:moveTo>
                    <a:pt x="7719" y="0"/>
                  </a:moveTo>
                  <a:lnTo>
                    <a:pt x="2884" y="9341"/>
                  </a:lnTo>
                  <a:lnTo>
                    <a:pt x="10603" y="13359"/>
                  </a:lnTo>
                  <a:lnTo>
                    <a:pt x="10603" y="4670"/>
                  </a:lnTo>
                  <a:lnTo>
                    <a:pt x="16693" y="4670"/>
                  </a:lnTo>
                  <a:lnTo>
                    <a:pt x="771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2" name="object 12"/>
          <p:cNvGrpSpPr/>
          <p:nvPr/>
        </p:nvGrpSpPr>
        <p:grpSpPr>
          <a:xfrm>
            <a:off x="7346253" y="2259672"/>
            <a:ext cx="254635" cy="255270"/>
            <a:chOff x="7346253" y="2259672"/>
            <a:chExt cx="254635" cy="255270"/>
          </a:xfrm>
        </p:grpSpPr>
        <p:sp>
          <p:nvSpPr>
            <p:cNvPr id="13" name="object 13"/>
            <p:cNvSpPr/>
            <p:nvPr/>
          </p:nvSpPr>
          <p:spPr>
            <a:xfrm>
              <a:off x="7346253" y="2259672"/>
              <a:ext cx="254492" cy="254756"/>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7348896" y="2262330"/>
              <a:ext cx="222243" cy="222572"/>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5" name="object 15"/>
          <p:cNvGrpSpPr/>
          <p:nvPr/>
        </p:nvGrpSpPr>
        <p:grpSpPr>
          <a:xfrm>
            <a:off x="7822663" y="2121899"/>
            <a:ext cx="929005" cy="567055"/>
            <a:chOff x="7822663" y="2121899"/>
            <a:chExt cx="929005" cy="567055"/>
          </a:xfrm>
        </p:grpSpPr>
        <p:sp>
          <p:nvSpPr>
            <p:cNvPr id="16" name="object 16"/>
            <p:cNvSpPr/>
            <p:nvPr/>
          </p:nvSpPr>
          <p:spPr>
            <a:xfrm>
              <a:off x="7822663" y="2121899"/>
              <a:ext cx="928898" cy="566833"/>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7830552" y="2129805"/>
              <a:ext cx="847090" cy="487680"/>
            </a:xfrm>
            <a:custGeom>
              <a:avLst/>
              <a:gdLst/>
              <a:ahLst/>
              <a:cxnLst/>
              <a:rect l="l" t="t" r="r" b="b"/>
              <a:pathLst>
                <a:path w="847090" h="487680">
                  <a:moveTo>
                    <a:pt x="846976" y="0"/>
                  </a:moveTo>
                  <a:lnTo>
                    <a:pt x="0" y="0"/>
                  </a:lnTo>
                  <a:lnTo>
                    <a:pt x="0" y="487519"/>
                  </a:lnTo>
                  <a:lnTo>
                    <a:pt x="846976" y="487519"/>
                  </a:lnTo>
                  <a:lnTo>
                    <a:pt x="846976"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8111258" y="2199040"/>
              <a:ext cx="292666" cy="356659"/>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7825293" y="2124506"/>
              <a:ext cx="857885" cy="498475"/>
            </a:xfrm>
            <a:custGeom>
              <a:avLst/>
              <a:gdLst/>
              <a:ahLst/>
              <a:cxnLst/>
              <a:rect l="l" t="t" r="r" b="b"/>
              <a:pathLst>
                <a:path w="857884" h="498475">
                  <a:moveTo>
                    <a:pt x="5259" y="5264"/>
                  </a:moveTo>
                  <a:lnTo>
                    <a:pt x="0" y="5264"/>
                  </a:lnTo>
                  <a:lnTo>
                    <a:pt x="0" y="498117"/>
                  </a:lnTo>
                  <a:lnTo>
                    <a:pt x="857555" y="498117"/>
                  </a:lnTo>
                  <a:lnTo>
                    <a:pt x="857555" y="492818"/>
                  </a:lnTo>
                  <a:lnTo>
                    <a:pt x="10519" y="492818"/>
                  </a:lnTo>
                  <a:lnTo>
                    <a:pt x="5259" y="487519"/>
                  </a:lnTo>
                  <a:lnTo>
                    <a:pt x="10519" y="487519"/>
                  </a:lnTo>
                  <a:lnTo>
                    <a:pt x="10519" y="10614"/>
                  </a:lnTo>
                  <a:lnTo>
                    <a:pt x="5259" y="10614"/>
                  </a:lnTo>
                  <a:lnTo>
                    <a:pt x="5259" y="5264"/>
                  </a:lnTo>
                  <a:close/>
                </a:path>
                <a:path w="857884" h="498475">
                  <a:moveTo>
                    <a:pt x="10519" y="487519"/>
                  </a:moveTo>
                  <a:lnTo>
                    <a:pt x="5259" y="487519"/>
                  </a:lnTo>
                  <a:lnTo>
                    <a:pt x="10519" y="492818"/>
                  </a:lnTo>
                  <a:lnTo>
                    <a:pt x="10519" y="487519"/>
                  </a:lnTo>
                  <a:close/>
                </a:path>
                <a:path w="857884" h="498475">
                  <a:moveTo>
                    <a:pt x="846951" y="487519"/>
                  </a:moveTo>
                  <a:lnTo>
                    <a:pt x="10519" y="487519"/>
                  </a:lnTo>
                  <a:lnTo>
                    <a:pt x="10519" y="492818"/>
                  </a:lnTo>
                  <a:lnTo>
                    <a:pt x="846951" y="492818"/>
                  </a:lnTo>
                  <a:lnTo>
                    <a:pt x="846951" y="487519"/>
                  </a:lnTo>
                  <a:close/>
                </a:path>
                <a:path w="857884" h="498475">
                  <a:moveTo>
                    <a:pt x="846951" y="5264"/>
                  </a:moveTo>
                  <a:lnTo>
                    <a:pt x="846951" y="492818"/>
                  </a:lnTo>
                  <a:lnTo>
                    <a:pt x="852210" y="487519"/>
                  </a:lnTo>
                  <a:lnTo>
                    <a:pt x="857555" y="487519"/>
                  </a:lnTo>
                  <a:lnTo>
                    <a:pt x="857555" y="10614"/>
                  </a:lnTo>
                  <a:lnTo>
                    <a:pt x="852210" y="10614"/>
                  </a:lnTo>
                  <a:lnTo>
                    <a:pt x="846951" y="5264"/>
                  </a:lnTo>
                  <a:close/>
                </a:path>
                <a:path w="857884" h="498475">
                  <a:moveTo>
                    <a:pt x="857555" y="487519"/>
                  </a:moveTo>
                  <a:lnTo>
                    <a:pt x="852210" y="487519"/>
                  </a:lnTo>
                  <a:lnTo>
                    <a:pt x="846951" y="492818"/>
                  </a:lnTo>
                  <a:lnTo>
                    <a:pt x="857555" y="492818"/>
                  </a:lnTo>
                  <a:lnTo>
                    <a:pt x="857555" y="487519"/>
                  </a:lnTo>
                  <a:close/>
                </a:path>
                <a:path w="857884" h="498475">
                  <a:moveTo>
                    <a:pt x="857555" y="0"/>
                  </a:moveTo>
                  <a:lnTo>
                    <a:pt x="5259" y="0"/>
                  </a:lnTo>
                  <a:lnTo>
                    <a:pt x="5259" y="10614"/>
                  </a:lnTo>
                  <a:lnTo>
                    <a:pt x="10519" y="10614"/>
                  </a:lnTo>
                  <a:lnTo>
                    <a:pt x="10519" y="5264"/>
                  </a:lnTo>
                  <a:lnTo>
                    <a:pt x="857555" y="5264"/>
                  </a:lnTo>
                  <a:lnTo>
                    <a:pt x="857555" y="0"/>
                  </a:lnTo>
                  <a:close/>
                </a:path>
                <a:path w="857884" h="498475">
                  <a:moveTo>
                    <a:pt x="846951" y="5264"/>
                  </a:moveTo>
                  <a:lnTo>
                    <a:pt x="10519" y="5264"/>
                  </a:lnTo>
                  <a:lnTo>
                    <a:pt x="10519" y="10614"/>
                  </a:lnTo>
                  <a:lnTo>
                    <a:pt x="846951" y="10614"/>
                  </a:lnTo>
                  <a:lnTo>
                    <a:pt x="846951" y="5264"/>
                  </a:lnTo>
                  <a:close/>
                </a:path>
                <a:path w="857884" h="498475">
                  <a:moveTo>
                    <a:pt x="857555" y="5264"/>
                  </a:moveTo>
                  <a:lnTo>
                    <a:pt x="846951" y="5264"/>
                  </a:lnTo>
                  <a:lnTo>
                    <a:pt x="852210" y="10614"/>
                  </a:lnTo>
                  <a:lnTo>
                    <a:pt x="857555" y="10614"/>
                  </a:lnTo>
                  <a:lnTo>
                    <a:pt x="857555" y="5264"/>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0" name="object 20"/>
          <p:cNvGrpSpPr/>
          <p:nvPr/>
        </p:nvGrpSpPr>
        <p:grpSpPr>
          <a:xfrm>
            <a:off x="2740785" y="2143095"/>
            <a:ext cx="833755" cy="598170"/>
            <a:chOff x="2740785" y="2143095"/>
            <a:chExt cx="833755" cy="598170"/>
          </a:xfrm>
        </p:grpSpPr>
        <p:sp>
          <p:nvSpPr>
            <p:cNvPr id="21" name="object 21"/>
            <p:cNvSpPr/>
            <p:nvPr/>
          </p:nvSpPr>
          <p:spPr>
            <a:xfrm>
              <a:off x="2740785" y="2143095"/>
              <a:ext cx="833463" cy="484037"/>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2748674" y="2151001"/>
              <a:ext cx="794042" cy="445128"/>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3425539" y="2343937"/>
              <a:ext cx="38100" cy="17780"/>
            </a:xfrm>
            <a:custGeom>
              <a:avLst/>
              <a:gdLst/>
              <a:ahLst/>
              <a:cxnLst/>
              <a:rect l="l" t="t" r="r" b="b"/>
              <a:pathLst>
                <a:path w="38100" h="17780">
                  <a:moveTo>
                    <a:pt x="33847" y="0"/>
                  </a:moveTo>
                  <a:lnTo>
                    <a:pt x="3987" y="0"/>
                  </a:lnTo>
                  <a:lnTo>
                    <a:pt x="0" y="3991"/>
                  </a:lnTo>
                  <a:lnTo>
                    <a:pt x="0" y="13756"/>
                  </a:lnTo>
                  <a:lnTo>
                    <a:pt x="3987" y="17663"/>
                  </a:lnTo>
                  <a:lnTo>
                    <a:pt x="33847" y="17663"/>
                  </a:lnTo>
                  <a:lnTo>
                    <a:pt x="37749" y="13756"/>
                  </a:lnTo>
                  <a:lnTo>
                    <a:pt x="37749" y="3991"/>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3425539" y="2343937"/>
              <a:ext cx="38100" cy="17780"/>
            </a:xfrm>
            <a:custGeom>
              <a:avLst/>
              <a:gdLst/>
              <a:ahLst/>
              <a:cxnLst/>
              <a:rect l="l" t="t" r="r" b="b"/>
              <a:pathLst>
                <a:path w="38100" h="17780">
                  <a:moveTo>
                    <a:pt x="8822" y="0"/>
                  </a:moveTo>
                  <a:lnTo>
                    <a:pt x="28927" y="0"/>
                  </a:lnTo>
                  <a:lnTo>
                    <a:pt x="33847" y="0"/>
                  </a:lnTo>
                  <a:lnTo>
                    <a:pt x="37749" y="3991"/>
                  </a:lnTo>
                  <a:lnTo>
                    <a:pt x="37749" y="8831"/>
                  </a:lnTo>
                  <a:lnTo>
                    <a:pt x="37749" y="13756"/>
                  </a:lnTo>
                  <a:lnTo>
                    <a:pt x="33847" y="17663"/>
                  </a:lnTo>
                  <a:lnTo>
                    <a:pt x="28927" y="17663"/>
                  </a:lnTo>
                  <a:lnTo>
                    <a:pt x="8822" y="17663"/>
                  </a:lnTo>
                  <a:lnTo>
                    <a:pt x="3987" y="17663"/>
                  </a:lnTo>
                  <a:lnTo>
                    <a:pt x="0" y="13756"/>
                  </a:lnTo>
                  <a:lnTo>
                    <a:pt x="0" y="8831"/>
                  </a:lnTo>
                  <a:lnTo>
                    <a:pt x="0" y="3991"/>
                  </a:lnTo>
                  <a:lnTo>
                    <a:pt x="3987" y="0"/>
                  </a:lnTo>
                  <a:lnTo>
                    <a:pt x="882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2828076" y="2318801"/>
              <a:ext cx="38100" cy="17780"/>
            </a:xfrm>
            <a:custGeom>
              <a:avLst/>
              <a:gdLst/>
              <a:ahLst/>
              <a:cxnLst/>
              <a:rect l="l" t="t" r="r" b="b"/>
              <a:pathLst>
                <a:path w="38100" h="17780">
                  <a:moveTo>
                    <a:pt x="33762" y="0"/>
                  </a:moveTo>
                  <a:lnTo>
                    <a:pt x="3902" y="0"/>
                  </a:lnTo>
                  <a:lnTo>
                    <a:pt x="0" y="3906"/>
                  </a:lnTo>
                  <a:lnTo>
                    <a:pt x="0" y="13671"/>
                  </a:lnTo>
                  <a:lnTo>
                    <a:pt x="3902" y="17663"/>
                  </a:lnTo>
                  <a:lnTo>
                    <a:pt x="33762" y="17663"/>
                  </a:lnTo>
                  <a:lnTo>
                    <a:pt x="37749" y="13671"/>
                  </a:lnTo>
                  <a:lnTo>
                    <a:pt x="37749" y="3906"/>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2828076" y="2318801"/>
              <a:ext cx="38100" cy="17780"/>
            </a:xfrm>
            <a:custGeom>
              <a:avLst/>
              <a:gdLst/>
              <a:ahLst/>
              <a:cxnLst/>
              <a:rect l="l" t="t" r="r" b="b"/>
              <a:pathLst>
                <a:path w="38100" h="17780">
                  <a:moveTo>
                    <a:pt x="8822" y="0"/>
                  </a:moveTo>
                  <a:lnTo>
                    <a:pt x="28927" y="0"/>
                  </a:lnTo>
                  <a:lnTo>
                    <a:pt x="33762" y="0"/>
                  </a:lnTo>
                  <a:lnTo>
                    <a:pt x="37749" y="3906"/>
                  </a:lnTo>
                  <a:lnTo>
                    <a:pt x="37749" y="8831"/>
                  </a:lnTo>
                  <a:lnTo>
                    <a:pt x="37749" y="13671"/>
                  </a:lnTo>
                  <a:lnTo>
                    <a:pt x="33762" y="17663"/>
                  </a:lnTo>
                  <a:lnTo>
                    <a:pt x="28927" y="17663"/>
                  </a:lnTo>
                  <a:lnTo>
                    <a:pt x="8822" y="17663"/>
                  </a:lnTo>
                  <a:lnTo>
                    <a:pt x="3902" y="17663"/>
                  </a:lnTo>
                  <a:lnTo>
                    <a:pt x="0" y="13671"/>
                  </a:lnTo>
                  <a:lnTo>
                    <a:pt x="0" y="8831"/>
                  </a:lnTo>
                  <a:lnTo>
                    <a:pt x="0" y="3906"/>
                  </a:lnTo>
                  <a:lnTo>
                    <a:pt x="3902" y="0"/>
                  </a:lnTo>
                  <a:lnTo>
                    <a:pt x="882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3167738" y="2447228"/>
              <a:ext cx="38100" cy="38100"/>
            </a:xfrm>
            <a:custGeom>
              <a:avLst/>
              <a:gdLst/>
              <a:ahLst/>
              <a:cxnLst/>
              <a:rect l="l" t="t" r="r" b="b"/>
              <a:pathLst>
                <a:path w="38100" h="38100">
                  <a:moveTo>
                    <a:pt x="37737" y="0"/>
                  </a:moveTo>
                  <a:lnTo>
                    <a:pt x="0" y="0"/>
                  </a:lnTo>
                  <a:lnTo>
                    <a:pt x="0" y="37776"/>
                  </a:lnTo>
                  <a:lnTo>
                    <a:pt x="37737" y="37776"/>
                  </a:lnTo>
                  <a:lnTo>
                    <a:pt x="37737"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167738" y="2447198"/>
              <a:ext cx="38100" cy="38100"/>
            </a:xfrm>
            <a:custGeom>
              <a:avLst/>
              <a:gdLst/>
              <a:ahLst/>
              <a:cxnLst/>
              <a:rect l="l" t="t" r="r" b="b"/>
              <a:pathLst>
                <a:path w="38100" h="38100">
                  <a:moveTo>
                    <a:pt x="0" y="0"/>
                  </a:moveTo>
                  <a:lnTo>
                    <a:pt x="37664" y="0"/>
                  </a:lnTo>
                  <a:lnTo>
                    <a:pt x="37664" y="37805"/>
                  </a:lnTo>
                  <a:lnTo>
                    <a:pt x="0" y="37805"/>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3079684" y="2311243"/>
              <a:ext cx="50800" cy="58419"/>
            </a:xfrm>
            <a:custGeom>
              <a:avLst/>
              <a:gdLst/>
              <a:ahLst/>
              <a:cxnLst/>
              <a:rect l="l" t="t" r="r" b="b"/>
              <a:pathLst>
                <a:path w="50800" h="58419">
                  <a:moveTo>
                    <a:pt x="0" y="0"/>
                  </a:moveTo>
                  <a:lnTo>
                    <a:pt x="0" y="57914"/>
                  </a:lnTo>
                  <a:lnTo>
                    <a:pt x="50304" y="28957"/>
                  </a:lnTo>
                  <a:lnTo>
                    <a:pt x="0"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3079684" y="2311243"/>
              <a:ext cx="50800" cy="58419"/>
            </a:xfrm>
            <a:custGeom>
              <a:avLst/>
              <a:gdLst/>
              <a:ahLst/>
              <a:cxnLst/>
              <a:rect l="l" t="t" r="r" b="b"/>
              <a:pathLst>
                <a:path w="50800" h="58419">
                  <a:moveTo>
                    <a:pt x="0" y="0"/>
                  </a:moveTo>
                  <a:lnTo>
                    <a:pt x="50304" y="28957"/>
                  </a:lnTo>
                  <a:lnTo>
                    <a:pt x="0" y="57914"/>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2953880" y="2317554"/>
              <a:ext cx="38100" cy="39370"/>
            </a:xfrm>
            <a:custGeom>
              <a:avLst/>
              <a:gdLst/>
              <a:ahLst/>
              <a:cxnLst/>
              <a:rect l="l" t="t" r="r" b="b"/>
              <a:pathLst>
                <a:path w="38100" h="39369">
                  <a:moveTo>
                    <a:pt x="37737" y="0"/>
                  </a:moveTo>
                  <a:lnTo>
                    <a:pt x="0" y="0"/>
                  </a:lnTo>
                  <a:lnTo>
                    <a:pt x="0" y="39035"/>
                  </a:lnTo>
                  <a:lnTo>
                    <a:pt x="37737" y="39035"/>
                  </a:lnTo>
                  <a:lnTo>
                    <a:pt x="37737"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2953880" y="2317527"/>
              <a:ext cx="38100" cy="39370"/>
            </a:xfrm>
            <a:custGeom>
              <a:avLst/>
              <a:gdLst/>
              <a:ahLst/>
              <a:cxnLst/>
              <a:rect l="l" t="t" r="r" b="b"/>
              <a:pathLst>
                <a:path w="38100" h="39369">
                  <a:moveTo>
                    <a:pt x="0" y="0"/>
                  </a:moveTo>
                  <a:lnTo>
                    <a:pt x="37749" y="0"/>
                  </a:lnTo>
                  <a:lnTo>
                    <a:pt x="37749" y="39062"/>
                  </a:lnTo>
                  <a:lnTo>
                    <a:pt x="0" y="39062"/>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2828076" y="2394378"/>
              <a:ext cx="38100" cy="17780"/>
            </a:xfrm>
            <a:custGeom>
              <a:avLst/>
              <a:gdLst/>
              <a:ahLst/>
              <a:cxnLst/>
              <a:rect l="l" t="t" r="r" b="b"/>
              <a:pathLst>
                <a:path w="38100" h="17780">
                  <a:moveTo>
                    <a:pt x="33762" y="0"/>
                  </a:moveTo>
                  <a:lnTo>
                    <a:pt x="3902" y="0"/>
                  </a:lnTo>
                  <a:lnTo>
                    <a:pt x="0" y="3906"/>
                  </a:lnTo>
                  <a:lnTo>
                    <a:pt x="0" y="13671"/>
                  </a:lnTo>
                  <a:lnTo>
                    <a:pt x="3902" y="17578"/>
                  </a:lnTo>
                  <a:lnTo>
                    <a:pt x="33762" y="17578"/>
                  </a:lnTo>
                  <a:lnTo>
                    <a:pt x="37749" y="13671"/>
                  </a:lnTo>
                  <a:lnTo>
                    <a:pt x="37749" y="3906"/>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2828076" y="2394378"/>
              <a:ext cx="38100" cy="17780"/>
            </a:xfrm>
            <a:custGeom>
              <a:avLst/>
              <a:gdLst/>
              <a:ahLst/>
              <a:cxnLst/>
              <a:rect l="l" t="t" r="r" b="b"/>
              <a:pathLst>
                <a:path w="38100" h="17780">
                  <a:moveTo>
                    <a:pt x="8822" y="0"/>
                  </a:moveTo>
                  <a:lnTo>
                    <a:pt x="28927" y="0"/>
                  </a:lnTo>
                  <a:lnTo>
                    <a:pt x="33762" y="0"/>
                  </a:lnTo>
                  <a:lnTo>
                    <a:pt x="37749" y="3906"/>
                  </a:lnTo>
                  <a:lnTo>
                    <a:pt x="37749" y="8746"/>
                  </a:lnTo>
                  <a:lnTo>
                    <a:pt x="37749" y="13671"/>
                  </a:lnTo>
                  <a:lnTo>
                    <a:pt x="33762" y="17578"/>
                  </a:lnTo>
                  <a:lnTo>
                    <a:pt x="28927" y="17578"/>
                  </a:lnTo>
                  <a:lnTo>
                    <a:pt x="8822" y="17578"/>
                  </a:lnTo>
                  <a:lnTo>
                    <a:pt x="3902" y="17578"/>
                  </a:lnTo>
                  <a:lnTo>
                    <a:pt x="0" y="13671"/>
                  </a:lnTo>
                  <a:lnTo>
                    <a:pt x="0" y="8746"/>
                  </a:lnTo>
                  <a:lnTo>
                    <a:pt x="0" y="3906"/>
                  </a:lnTo>
                  <a:lnTo>
                    <a:pt x="3902" y="0"/>
                  </a:lnTo>
                  <a:lnTo>
                    <a:pt x="882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3079684" y="2437178"/>
              <a:ext cx="50800" cy="58419"/>
            </a:xfrm>
            <a:custGeom>
              <a:avLst/>
              <a:gdLst/>
              <a:ahLst/>
              <a:cxnLst/>
              <a:rect l="l" t="t" r="r" b="b"/>
              <a:pathLst>
                <a:path w="50800" h="58419">
                  <a:moveTo>
                    <a:pt x="0" y="0"/>
                  </a:moveTo>
                  <a:lnTo>
                    <a:pt x="0" y="57906"/>
                  </a:lnTo>
                  <a:lnTo>
                    <a:pt x="50304" y="28957"/>
                  </a:lnTo>
                  <a:lnTo>
                    <a:pt x="0"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3079684" y="2437178"/>
              <a:ext cx="50800" cy="58419"/>
            </a:xfrm>
            <a:custGeom>
              <a:avLst/>
              <a:gdLst/>
              <a:ahLst/>
              <a:cxnLst/>
              <a:rect l="l" t="t" r="r" b="b"/>
              <a:pathLst>
                <a:path w="50800" h="58419">
                  <a:moveTo>
                    <a:pt x="0" y="0"/>
                  </a:moveTo>
                  <a:lnTo>
                    <a:pt x="50304" y="28957"/>
                  </a:lnTo>
                  <a:lnTo>
                    <a:pt x="0" y="57906"/>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3255793" y="2330122"/>
              <a:ext cx="38100" cy="39370"/>
            </a:xfrm>
            <a:custGeom>
              <a:avLst/>
              <a:gdLst/>
              <a:ahLst/>
              <a:cxnLst/>
              <a:rect l="l" t="t" r="r" b="b"/>
              <a:pathLst>
                <a:path w="38100" h="39369">
                  <a:moveTo>
                    <a:pt x="37737" y="0"/>
                  </a:moveTo>
                  <a:lnTo>
                    <a:pt x="0" y="0"/>
                  </a:lnTo>
                  <a:lnTo>
                    <a:pt x="0" y="39035"/>
                  </a:lnTo>
                  <a:lnTo>
                    <a:pt x="37737" y="39035"/>
                  </a:lnTo>
                  <a:lnTo>
                    <a:pt x="37737"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3255793" y="2330095"/>
              <a:ext cx="38100" cy="39370"/>
            </a:xfrm>
            <a:custGeom>
              <a:avLst/>
              <a:gdLst/>
              <a:ahLst/>
              <a:cxnLst/>
              <a:rect l="l" t="t" r="r" b="b"/>
              <a:pathLst>
                <a:path w="38100" h="39369">
                  <a:moveTo>
                    <a:pt x="0" y="0"/>
                  </a:moveTo>
                  <a:lnTo>
                    <a:pt x="37664" y="0"/>
                  </a:lnTo>
                  <a:lnTo>
                    <a:pt x="37664" y="39062"/>
                  </a:lnTo>
                  <a:lnTo>
                    <a:pt x="0" y="39062"/>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2953880" y="2252092"/>
              <a:ext cx="44450" cy="25400"/>
            </a:xfrm>
            <a:custGeom>
              <a:avLst/>
              <a:gdLst/>
              <a:ahLst/>
              <a:cxnLst/>
              <a:rect l="l" t="t" r="r" b="b"/>
              <a:pathLst>
                <a:path w="44450" h="25400">
                  <a:moveTo>
                    <a:pt x="44026" y="0"/>
                  </a:moveTo>
                  <a:lnTo>
                    <a:pt x="0" y="0"/>
                  </a:lnTo>
                  <a:lnTo>
                    <a:pt x="0" y="25183"/>
                  </a:lnTo>
                  <a:lnTo>
                    <a:pt x="44026" y="25183"/>
                  </a:lnTo>
                  <a:lnTo>
                    <a:pt x="44026"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2953880" y="2252054"/>
              <a:ext cx="44450" cy="25400"/>
            </a:xfrm>
            <a:custGeom>
              <a:avLst/>
              <a:gdLst/>
              <a:ahLst/>
              <a:cxnLst/>
              <a:rect l="l" t="t" r="r" b="b"/>
              <a:pathLst>
                <a:path w="44450" h="25400">
                  <a:moveTo>
                    <a:pt x="0" y="0"/>
                  </a:moveTo>
                  <a:lnTo>
                    <a:pt x="44027" y="0"/>
                  </a:lnTo>
                  <a:lnTo>
                    <a:pt x="44027" y="25220"/>
                  </a:lnTo>
                  <a:lnTo>
                    <a:pt x="0" y="25220"/>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2953880" y="2390594"/>
              <a:ext cx="44450" cy="25400"/>
            </a:xfrm>
            <a:custGeom>
              <a:avLst/>
              <a:gdLst/>
              <a:ahLst/>
              <a:cxnLst/>
              <a:rect l="l" t="t" r="r" b="b"/>
              <a:pathLst>
                <a:path w="44450" h="25400">
                  <a:moveTo>
                    <a:pt x="44026" y="0"/>
                  </a:moveTo>
                  <a:lnTo>
                    <a:pt x="0" y="0"/>
                  </a:lnTo>
                  <a:lnTo>
                    <a:pt x="0" y="25183"/>
                  </a:lnTo>
                  <a:lnTo>
                    <a:pt x="44026" y="25183"/>
                  </a:lnTo>
                  <a:lnTo>
                    <a:pt x="44026"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2953880" y="2390557"/>
              <a:ext cx="44450" cy="25400"/>
            </a:xfrm>
            <a:custGeom>
              <a:avLst/>
              <a:gdLst/>
              <a:ahLst/>
              <a:cxnLst/>
              <a:rect l="l" t="t" r="r" b="b"/>
              <a:pathLst>
                <a:path w="44450" h="25400">
                  <a:moveTo>
                    <a:pt x="0" y="0"/>
                  </a:moveTo>
                  <a:lnTo>
                    <a:pt x="44027" y="0"/>
                  </a:lnTo>
                  <a:lnTo>
                    <a:pt x="44027" y="25220"/>
                  </a:lnTo>
                  <a:lnTo>
                    <a:pt x="0" y="25220"/>
                  </a:lnTo>
                  <a:lnTo>
                    <a:pt x="0"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3343762" y="2333929"/>
              <a:ext cx="38100" cy="38100"/>
            </a:xfrm>
            <a:custGeom>
              <a:avLst/>
              <a:gdLst/>
              <a:ahLst/>
              <a:cxnLst/>
              <a:rect l="l" t="t" r="r" b="b"/>
              <a:pathLst>
                <a:path w="38100" h="38100">
                  <a:moveTo>
                    <a:pt x="37737" y="0"/>
                  </a:moveTo>
                  <a:lnTo>
                    <a:pt x="0" y="0"/>
                  </a:lnTo>
                  <a:lnTo>
                    <a:pt x="0" y="37776"/>
                  </a:lnTo>
                  <a:lnTo>
                    <a:pt x="37737" y="37776"/>
                  </a:lnTo>
                  <a:lnTo>
                    <a:pt x="37737" y="0"/>
                  </a:lnTo>
                  <a:close/>
                </a:path>
              </a:pathLst>
            </a:custGeom>
            <a:solidFill>
              <a:srgbClr val="FFFFFF">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2865825" y="2327632"/>
              <a:ext cx="516255" cy="44450"/>
            </a:xfrm>
            <a:custGeom>
              <a:avLst/>
              <a:gdLst/>
              <a:ahLst/>
              <a:cxnLst/>
              <a:rect l="l" t="t" r="r" b="b"/>
              <a:pathLst>
                <a:path w="516254" h="44450">
                  <a:moveTo>
                    <a:pt x="477937" y="6284"/>
                  </a:moveTo>
                  <a:lnTo>
                    <a:pt x="515686" y="6284"/>
                  </a:lnTo>
                  <a:lnTo>
                    <a:pt x="515686" y="44072"/>
                  </a:lnTo>
                  <a:lnTo>
                    <a:pt x="477937" y="44072"/>
                  </a:lnTo>
                  <a:lnTo>
                    <a:pt x="477937" y="6284"/>
                  </a:lnTo>
                </a:path>
                <a:path w="516254" h="44450">
                  <a:moveTo>
                    <a:pt x="0" y="0"/>
                  </a:moveTo>
                  <a:lnTo>
                    <a:pt x="44027"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2943785" y="2259612"/>
              <a:ext cx="10160" cy="10160"/>
            </a:xfrm>
            <a:custGeom>
              <a:avLst/>
              <a:gdLst/>
              <a:ahLst/>
              <a:cxnLst/>
              <a:rect l="l" t="t" r="r" b="b"/>
              <a:pathLst>
                <a:path w="10160" h="10160">
                  <a:moveTo>
                    <a:pt x="0" y="0"/>
                  </a:moveTo>
                  <a:lnTo>
                    <a:pt x="0" y="10105"/>
                  </a:lnTo>
                  <a:lnTo>
                    <a:pt x="10094" y="5010"/>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2909852" y="2264622"/>
              <a:ext cx="34290" cy="63500"/>
            </a:xfrm>
            <a:custGeom>
              <a:avLst/>
              <a:gdLst/>
              <a:ahLst/>
              <a:cxnLst/>
              <a:rect l="l" t="t" r="r" b="b"/>
              <a:pathLst>
                <a:path w="34289" h="63500">
                  <a:moveTo>
                    <a:pt x="0" y="63009"/>
                  </a:moveTo>
                  <a:lnTo>
                    <a:pt x="0" y="0"/>
                  </a:lnTo>
                  <a:lnTo>
                    <a:pt x="3393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2943785" y="2322537"/>
              <a:ext cx="10160" cy="10160"/>
            </a:xfrm>
            <a:custGeom>
              <a:avLst/>
              <a:gdLst/>
              <a:ahLst/>
              <a:cxnLst/>
              <a:rect l="l" t="t" r="r" b="b"/>
              <a:pathLst>
                <a:path w="10160" h="10160">
                  <a:moveTo>
                    <a:pt x="0" y="0"/>
                  </a:moveTo>
                  <a:lnTo>
                    <a:pt x="0" y="10105"/>
                  </a:lnTo>
                  <a:lnTo>
                    <a:pt x="10094" y="5095"/>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2909852" y="2327632"/>
              <a:ext cx="34290" cy="0"/>
            </a:xfrm>
            <a:custGeom>
              <a:avLst/>
              <a:gdLst/>
              <a:ahLst/>
              <a:cxnLst/>
              <a:rect l="l" t="t" r="r" b="b"/>
              <a:pathLst>
                <a:path w="34289">
                  <a:moveTo>
                    <a:pt x="0" y="0"/>
                  </a:moveTo>
                  <a:lnTo>
                    <a:pt x="3393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2906714" y="2324490"/>
              <a:ext cx="6350" cy="6350"/>
            </a:xfrm>
            <a:custGeom>
              <a:avLst/>
              <a:gdLst/>
              <a:ahLst/>
              <a:cxnLst/>
              <a:rect l="l" t="t" r="r" b="b"/>
              <a:pathLst>
                <a:path w="6350" h="6350">
                  <a:moveTo>
                    <a:pt x="4835" y="0"/>
                  </a:moveTo>
                  <a:lnTo>
                    <a:pt x="1357" y="0"/>
                  </a:lnTo>
                  <a:lnTo>
                    <a:pt x="0" y="1358"/>
                  </a:lnTo>
                  <a:lnTo>
                    <a:pt x="0" y="4840"/>
                  </a:lnTo>
                  <a:lnTo>
                    <a:pt x="1357" y="6284"/>
                  </a:lnTo>
                  <a:lnTo>
                    <a:pt x="4835" y="6284"/>
                  </a:lnTo>
                  <a:lnTo>
                    <a:pt x="6277" y="4840"/>
                  </a:lnTo>
                  <a:lnTo>
                    <a:pt x="6277" y="1358"/>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2865825" y="2403125"/>
              <a:ext cx="44450" cy="0"/>
            </a:xfrm>
            <a:custGeom>
              <a:avLst/>
              <a:gdLst/>
              <a:ahLst/>
              <a:cxnLst/>
              <a:rect l="l" t="t" r="r" b="b"/>
              <a:pathLst>
                <a:path w="44450">
                  <a:moveTo>
                    <a:pt x="0" y="0"/>
                  </a:moveTo>
                  <a:lnTo>
                    <a:pt x="44027"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2943785" y="2398115"/>
              <a:ext cx="10160" cy="10160"/>
            </a:xfrm>
            <a:custGeom>
              <a:avLst/>
              <a:gdLst/>
              <a:ahLst/>
              <a:cxnLst/>
              <a:rect l="l" t="t" r="r" b="b"/>
              <a:pathLst>
                <a:path w="10160" h="10160">
                  <a:moveTo>
                    <a:pt x="0" y="0"/>
                  </a:moveTo>
                  <a:lnTo>
                    <a:pt x="0" y="10105"/>
                  </a:lnTo>
                  <a:lnTo>
                    <a:pt x="10094" y="5010"/>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2909852" y="2403125"/>
              <a:ext cx="34290" cy="0"/>
            </a:xfrm>
            <a:custGeom>
              <a:avLst/>
              <a:gdLst/>
              <a:ahLst/>
              <a:cxnLst/>
              <a:rect l="l" t="t" r="r" b="b"/>
              <a:pathLst>
                <a:path w="34289">
                  <a:moveTo>
                    <a:pt x="0" y="0"/>
                  </a:moveTo>
                  <a:lnTo>
                    <a:pt x="3393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2943785" y="2341474"/>
              <a:ext cx="10160" cy="10160"/>
            </a:xfrm>
            <a:custGeom>
              <a:avLst/>
              <a:gdLst/>
              <a:ahLst/>
              <a:cxnLst/>
              <a:rect l="l" t="t" r="r" b="b"/>
              <a:pathLst>
                <a:path w="10160" h="10160">
                  <a:moveTo>
                    <a:pt x="0" y="0"/>
                  </a:moveTo>
                  <a:lnTo>
                    <a:pt x="0" y="10020"/>
                  </a:lnTo>
                  <a:lnTo>
                    <a:pt x="10094" y="5010"/>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2909852" y="2346484"/>
              <a:ext cx="34290" cy="57150"/>
            </a:xfrm>
            <a:custGeom>
              <a:avLst/>
              <a:gdLst/>
              <a:ahLst/>
              <a:cxnLst/>
              <a:rect l="l" t="t" r="r" b="b"/>
              <a:pathLst>
                <a:path w="34289" h="57150">
                  <a:moveTo>
                    <a:pt x="0" y="56640"/>
                  </a:moveTo>
                  <a:lnTo>
                    <a:pt x="0" y="0"/>
                  </a:lnTo>
                  <a:lnTo>
                    <a:pt x="3393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2906714" y="2399983"/>
              <a:ext cx="6350" cy="6350"/>
            </a:xfrm>
            <a:custGeom>
              <a:avLst/>
              <a:gdLst/>
              <a:ahLst/>
              <a:cxnLst/>
              <a:rect l="l" t="t" r="r" b="b"/>
              <a:pathLst>
                <a:path w="6350" h="6350">
                  <a:moveTo>
                    <a:pt x="4835" y="0"/>
                  </a:moveTo>
                  <a:lnTo>
                    <a:pt x="1357" y="0"/>
                  </a:lnTo>
                  <a:lnTo>
                    <a:pt x="0" y="1443"/>
                  </a:lnTo>
                  <a:lnTo>
                    <a:pt x="0" y="4925"/>
                  </a:lnTo>
                  <a:lnTo>
                    <a:pt x="1357" y="6284"/>
                  </a:lnTo>
                  <a:lnTo>
                    <a:pt x="4835" y="6284"/>
                  </a:lnTo>
                  <a:lnTo>
                    <a:pt x="6277" y="4925"/>
                  </a:lnTo>
                  <a:lnTo>
                    <a:pt x="6277" y="1443"/>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2991629" y="2340200"/>
              <a:ext cx="41910" cy="0"/>
            </a:xfrm>
            <a:custGeom>
              <a:avLst/>
              <a:gdLst/>
              <a:ahLst/>
              <a:cxnLst/>
              <a:rect l="l" t="t" r="r" b="b"/>
              <a:pathLst>
                <a:path w="41910">
                  <a:moveTo>
                    <a:pt x="0" y="0"/>
                  </a:moveTo>
                  <a:lnTo>
                    <a:pt x="41482"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3069589" y="2461040"/>
              <a:ext cx="10160" cy="10160"/>
            </a:xfrm>
            <a:custGeom>
              <a:avLst/>
              <a:gdLst/>
              <a:ahLst/>
              <a:cxnLst/>
              <a:rect l="l" t="t" r="r" b="b"/>
              <a:pathLst>
                <a:path w="10160" h="10160">
                  <a:moveTo>
                    <a:pt x="0" y="0"/>
                  </a:moveTo>
                  <a:lnTo>
                    <a:pt x="0" y="10105"/>
                  </a:lnTo>
                  <a:lnTo>
                    <a:pt x="10094" y="5095"/>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p:nvPr/>
          </p:nvSpPr>
          <p:spPr>
            <a:xfrm>
              <a:off x="3033112" y="2340200"/>
              <a:ext cx="36830" cy="126364"/>
            </a:xfrm>
            <a:custGeom>
              <a:avLst/>
              <a:gdLst/>
              <a:ahLst/>
              <a:cxnLst/>
              <a:rect l="l" t="t" r="r" b="b"/>
              <a:pathLst>
                <a:path w="36830" h="126364">
                  <a:moveTo>
                    <a:pt x="0" y="0"/>
                  </a:moveTo>
                  <a:lnTo>
                    <a:pt x="0" y="125934"/>
                  </a:lnTo>
                  <a:lnTo>
                    <a:pt x="36477" y="125934"/>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p:cNvSpPr/>
            <p:nvPr/>
          </p:nvSpPr>
          <p:spPr>
            <a:xfrm>
              <a:off x="3069589" y="2335190"/>
              <a:ext cx="10160" cy="10160"/>
            </a:xfrm>
            <a:custGeom>
              <a:avLst/>
              <a:gdLst/>
              <a:ahLst/>
              <a:cxnLst/>
              <a:rect l="l" t="t" r="r" b="b"/>
              <a:pathLst>
                <a:path w="10160" h="10160">
                  <a:moveTo>
                    <a:pt x="0" y="0"/>
                  </a:moveTo>
                  <a:lnTo>
                    <a:pt x="0" y="10020"/>
                  </a:lnTo>
                  <a:lnTo>
                    <a:pt x="10094" y="5010"/>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3033112" y="2340200"/>
              <a:ext cx="36830" cy="0"/>
            </a:xfrm>
            <a:custGeom>
              <a:avLst/>
              <a:gdLst/>
              <a:ahLst/>
              <a:cxnLst/>
              <a:rect l="l" t="t" r="r" b="b"/>
              <a:pathLst>
                <a:path w="36830">
                  <a:moveTo>
                    <a:pt x="0" y="0"/>
                  </a:moveTo>
                  <a:lnTo>
                    <a:pt x="36477"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3029966" y="2337066"/>
              <a:ext cx="137795" cy="134620"/>
            </a:xfrm>
            <a:custGeom>
              <a:avLst/>
              <a:gdLst/>
              <a:ahLst/>
              <a:cxnLst/>
              <a:rect l="l" t="t" r="r" b="b"/>
              <a:pathLst>
                <a:path w="137794" h="134619">
                  <a:moveTo>
                    <a:pt x="6273" y="1447"/>
                  </a:moveTo>
                  <a:lnTo>
                    <a:pt x="4838" y="0"/>
                  </a:lnTo>
                  <a:lnTo>
                    <a:pt x="1358" y="0"/>
                  </a:lnTo>
                  <a:lnTo>
                    <a:pt x="0" y="1447"/>
                  </a:lnTo>
                  <a:lnTo>
                    <a:pt x="0" y="4838"/>
                  </a:lnTo>
                  <a:lnTo>
                    <a:pt x="1358" y="6286"/>
                  </a:lnTo>
                  <a:lnTo>
                    <a:pt x="4838" y="6286"/>
                  </a:lnTo>
                  <a:lnTo>
                    <a:pt x="6273" y="4838"/>
                  </a:lnTo>
                  <a:lnTo>
                    <a:pt x="6273" y="1447"/>
                  </a:lnTo>
                  <a:close/>
                </a:path>
                <a:path w="137794" h="134619">
                  <a:moveTo>
                    <a:pt x="137769" y="129070"/>
                  </a:moveTo>
                  <a:lnTo>
                    <a:pt x="127673" y="123977"/>
                  </a:lnTo>
                  <a:lnTo>
                    <a:pt x="127673" y="134086"/>
                  </a:lnTo>
                  <a:lnTo>
                    <a:pt x="137769" y="12907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p:nvPr/>
          </p:nvSpPr>
          <p:spPr>
            <a:xfrm>
              <a:off x="3129989" y="2466135"/>
              <a:ext cx="27940" cy="0"/>
            </a:xfrm>
            <a:custGeom>
              <a:avLst/>
              <a:gdLst/>
              <a:ahLst/>
              <a:cxnLst/>
              <a:rect l="l" t="t" r="r" b="b"/>
              <a:pathLst>
                <a:path w="27939">
                  <a:moveTo>
                    <a:pt x="0" y="0"/>
                  </a:moveTo>
                  <a:lnTo>
                    <a:pt x="27654"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p:cNvSpPr/>
            <p:nvPr/>
          </p:nvSpPr>
          <p:spPr>
            <a:xfrm>
              <a:off x="3245698" y="2335190"/>
              <a:ext cx="10160" cy="10160"/>
            </a:xfrm>
            <a:custGeom>
              <a:avLst/>
              <a:gdLst/>
              <a:ahLst/>
              <a:cxnLst/>
              <a:rect l="l" t="t" r="r" b="b"/>
              <a:pathLst>
                <a:path w="10160" h="10160">
                  <a:moveTo>
                    <a:pt x="0" y="0"/>
                  </a:moveTo>
                  <a:lnTo>
                    <a:pt x="0" y="10020"/>
                  </a:lnTo>
                  <a:lnTo>
                    <a:pt x="10094" y="5010"/>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p:nvPr/>
          </p:nvSpPr>
          <p:spPr>
            <a:xfrm>
              <a:off x="3129989" y="2340200"/>
              <a:ext cx="116205" cy="0"/>
            </a:xfrm>
            <a:custGeom>
              <a:avLst/>
              <a:gdLst/>
              <a:ahLst/>
              <a:cxnLst/>
              <a:rect l="l" t="t" r="r" b="b"/>
              <a:pathLst>
                <a:path w="116205">
                  <a:moveTo>
                    <a:pt x="0" y="0"/>
                  </a:moveTo>
                  <a:lnTo>
                    <a:pt x="115709"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p:cNvSpPr/>
            <p:nvPr/>
          </p:nvSpPr>
          <p:spPr>
            <a:xfrm>
              <a:off x="3245698" y="2354042"/>
              <a:ext cx="10160" cy="10160"/>
            </a:xfrm>
            <a:custGeom>
              <a:avLst/>
              <a:gdLst/>
              <a:ahLst/>
              <a:cxnLst/>
              <a:rect l="l" t="t" r="r" b="b"/>
              <a:pathLst>
                <a:path w="10160" h="10160">
                  <a:moveTo>
                    <a:pt x="0" y="0"/>
                  </a:moveTo>
                  <a:lnTo>
                    <a:pt x="0" y="10105"/>
                  </a:lnTo>
                  <a:lnTo>
                    <a:pt x="10094" y="5010"/>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p:cNvSpPr/>
            <p:nvPr/>
          </p:nvSpPr>
          <p:spPr>
            <a:xfrm>
              <a:off x="3205403" y="2359052"/>
              <a:ext cx="40640" cy="107314"/>
            </a:xfrm>
            <a:custGeom>
              <a:avLst/>
              <a:gdLst/>
              <a:ahLst/>
              <a:cxnLst/>
              <a:rect l="l" t="t" r="r" b="b"/>
              <a:pathLst>
                <a:path w="40639" h="107314">
                  <a:moveTo>
                    <a:pt x="0" y="107082"/>
                  </a:moveTo>
                  <a:lnTo>
                    <a:pt x="18917" y="107082"/>
                  </a:lnTo>
                  <a:lnTo>
                    <a:pt x="18917" y="0"/>
                  </a:lnTo>
                  <a:lnTo>
                    <a:pt x="40294"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p:cNvSpPr/>
            <p:nvPr/>
          </p:nvSpPr>
          <p:spPr>
            <a:xfrm>
              <a:off x="3333752" y="2347758"/>
              <a:ext cx="10160" cy="10160"/>
            </a:xfrm>
            <a:custGeom>
              <a:avLst/>
              <a:gdLst/>
              <a:ahLst/>
              <a:cxnLst/>
              <a:rect l="l" t="t" r="r" b="b"/>
              <a:pathLst>
                <a:path w="10160" h="10160">
                  <a:moveTo>
                    <a:pt x="0" y="0"/>
                  </a:moveTo>
                  <a:lnTo>
                    <a:pt x="0" y="10105"/>
                  </a:lnTo>
                  <a:lnTo>
                    <a:pt x="10010" y="5010"/>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p:cNvSpPr/>
            <p:nvPr/>
          </p:nvSpPr>
          <p:spPr>
            <a:xfrm>
              <a:off x="3293458" y="2352768"/>
              <a:ext cx="40640" cy="0"/>
            </a:xfrm>
            <a:custGeom>
              <a:avLst/>
              <a:gdLst/>
              <a:ahLst/>
              <a:cxnLst/>
              <a:rect l="l" t="t" r="r" b="b"/>
              <a:pathLst>
                <a:path w="40639">
                  <a:moveTo>
                    <a:pt x="0" y="0"/>
                  </a:moveTo>
                  <a:lnTo>
                    <a:pt x="40294"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p:cNvSpPr/>
            <p:nvPr/>
          </p:nvSpPr>
          <p:spPr>
            <a:xfrm>
              <a:off x="3415529" y="2347758"/>
              <a:ext cx="10160" cy="10160"/>
            </a:xfrm>
            <a:custGeom>
              <a:avLst/>
              <a:gdLst/>
              <a:ahLst/>
              <a:cxnLst/>
              <a:rect l="l" t="t" r="r" b="b"/>
              <a:pathLst>
                <a:path w="10160" h="10160">
                  <a:moveTo>
                    <a:pt x="0" y="0"/>
                  </a:moveTo>
                  <a:lnTo>
                    <a:pt x="0" y="10105"/>
                  </a:lnTo>
                  <a:lnTo>
                    <a:pt x="10010" y="5010"/>
                  </a:lnTo>
                  <a:lnTo>
                    <a:pt x="0" y="0"/>
                  </a:lnTo>
                  <a:close/>
                </a:path>
              </a:pathLst>
            </a:custGeom>
            <a:solidFill>
              <a:srgbClr val="000000">
                <a:alpha val="749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p:cNvSpPr/>
            <p:nvPr/>
          </p:nvSpPr>
          <p:spPr>
            <a:xfrm>
              <a:off x="3381512" y="2352768"/>
              <a:ext cx="34290" cy="0"/>
            </a:xfrm>
            <a:custGeom>
              <a:avLst/>
              <a:gdLst/>
              <a:ahLst/>
              <a:cxnLst/>
              <a:rect l="l" t="t" r="r" b="b"/>
              <a:pathLst>
                <a:path w="34289">
                  <a:moveTo>
                    <a:pt x="0" y="0"/>
                  </a:moveTo>
                  <a:lnTo>
                    <a:pt x="34017" y="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p:cNvSpPr/>
            <p:nvPr/>
          </p:nvSpPr>
          <p:spPr>
            <a:xfrm>
              <a:off x="2743327" y="2145740"/>
              <a:ext cx="805180" cy="455930"/>
            </a:xfrm>
            <a:custGeom>
              <a:avLst/>
              <a:gdLst/>
              <a:ahLst/>
              <a:cxnLst/>
              <a:rect l="l" t="t" r="r" b="b"/>
              <a:pathLst>
                <a:path w="805179" h="455930">
                  <a:moveTo>
                    <a:pt x="93903" y="128828"/>
                  </a:moveTo>
                  <a:lnTo>
                    <a:pt x="82626" y="116255"/>
                  </a:lnTo>
                  <a:lnTo>
                    <a:pt x="79997" y="114985"/>
                  </a:lnTo>
                  <a:lnTo>
                    <a:pt x="75069" y="113626"/>
                  </a:lnTo>
                  <a:lnTo>
                    <a:pt x="60909" y="110401"/>
                  </a:lnTo>
                  <a:lnTo>
                    <a:pt x="56489" y="108788"/>
                  </a:lnTo>
                  <a:lnTo>
                    <a:pt x="53098" y="105727"/>
                  </a:lnTo>
                  <a:lnTo>
                    <a:pt x="52171" y="103771"/>
                  </a:lnTo>
                  <a:lnTo>
                    <a:pt x="52209" y="98590"/>
                  </a:lnTo>
                  <a:lnTo>
                    <a:pt x="53441" y="96304"/>
                  </a:lnTo>
                  <a:lnTo>
                    <a:pt x="55816" y="94348"/>
                  </a:lnTo>
                  <a:lnTo>
                    <a:pt x="58280" y="92392"/>
                  </a:lnTo>
                  <a:lnTo>
                    <a:pt x="62090" y="91465"/>
                  </a:lnTo>
                  <a:lnTo>
                    <a:pt x="72529" y="91465"/>
                  </a:lnTo>
                  <a:lnTo>
                    <a:pt x="76339" y="92481"/>
                  </a:lnTo>
                  <a:lnTo>
                    <a:pt x="81521" y="96812"/>
                  </a:lnTo>
                  <a:lnTo>
                    <a:pt x="83045" y="99949"/>
                  </a:lnTo>
                  <a:lnTo>
                    <a:pt x="83553" y="104114"/>
                  </a:lnTo>
                  <a:lnTo>
                    <a:pt x="91948" y="103517"/>
                  </a:lnTo>
                  <a:lnTo>
                    <a:pt x="91782" y="99606"/>
                  </a:lnTo>
                  <a:lnTo>
                    <a:pt x="90678" y="96126"/>
                  </a:lnTo>
                  <a:lnTo>
                    <a:pt x="88214" y="92392"/>
                  </a:lnTo>
                  <a:lnTo>
                    <a:pt x="87617" y="91465"/>
                  </a:lnTo>
                  <a:lnTo>
                    <a:pt x="86690" y="90017"/>
                  </a:lnTo>
                  <a:lnTo>
                    <a:pt x="83807" y="87642"/>
                  </a:lnTo>
                  <a:lnTo>
                    <a:pt x="80073" y="86106"/>
                  </a:lnTo>
                  <a:lnTo>
                    <a:pt x="76263" y="84493"/>
                  </a:lnTo>
                  <a:lnTo>
                    <a:pt x="71932" y="83731"/>
                  </a:lnTo>
                  <a:lnTo>
                    <a:pt x="62598" y="83731"/>
                  </a:lnTo>
                  <a:lnTo>
                    <a:pt x="43764" y="98590"/>
                  </a:lnTo>
                  <a:lnTo>
                    <a:pt x="43764" y="105041"/>
                  </a:lnTo>
                  <a:lnTo>
                    <a:pt x="65913" y="120497"/>
                  </a:lnTo>
                  <a:lnTo>
                    <a:pt x="72021" y="122034"/>
                  </a:lnTo>
                  <a:lnTo>
                    <a:pt x="75920" y="123050"/>
                  </a:lnTo>
                  <a:lnTo>
                    <a:pt x="77698" y="123812"/>
                  </a:lnTo>
                  <a:lnTo>
                    <a:pt x="80505" y="124828"/>
                  </a:lnTo>
                  <a:lnTo>
                    <a:pt x="82448" y="126111"/>
                  </a:lnTo>
                  <a:lnTo>
                    <a:pt x="83642" y="127723"/>
                  </a:lnTo>
                  <a:lnTo>
                    <a:pt x="84912" y="129247"/>
                  </a:lnTo>
                  <a:lnTo>
                    <a:pt x="85509" y="131025"/>
                  </a:lnTo>
                  <a:lnTo>
                    <a:pt x="85509" y="135191"/>
                  </a:lnTo>
                  <a:lnTo>
                    <a:pt x="72351" y="144360"/>
                  </a:lnTo>
                  <a:lnTo>
                    <a:pt x="65316" y="144360"/>
                  </a:lnTo>
                  <a:lnTo>
                    <a:pt x="61925" y="143764"/>
                  </a:lnTo>
                  <a:lnTo>
                    <a:pt x="58864" y="142405"/>
                  </a:lnTo>
                  <a:lnTo>
                    <a:pt x="55905" y="141135"/>
                  </a:lnTo>
                  <a:lnTo>
                    <a:pt x="53695" y="139433"/>
                  </a:lnTo>
                  <a:lnTo>
                    <a:pt x="52133" y="137058"/>
                  </a:lnTo>
                  <a:lnTo>
                    <a:pt x="50812" y="135102"/>
                  </a:lnTo>
                  <a:lnTo>
                    <a:pt x="49872" y="132384"/>
                  </a:lnTo>
                  <a:lnTo>
                    <a:pt x="49453" y="129082"/>
                  </a:lnTo>
                  <a:lnTo>
                    <a:pt x="41224" y="129844"/>
                  </a:lnTo>
                  <a:lnTo>
                    <a:pt x="41389" y="134264"/>
                  </a:lnTo>
                  <a:lnTo>
                    <a:pt x="42583" y="138252"/>
                  </a:lnTo>
                  <a:lnTo>
                    <a:pt x="44983" y="141897"/>
                  </a:lnTo>
                  <a:lnTo>
                    <a:pt x="47167" y="145300"/>
                  </a:lnTo>
                  <a:lnTo>
                    <a:pt x="50380" y="147929"/>
                  </a:lnTo>
                  <a:lnTo>
                    <a:pt x="54368" y="149631"/>
                  </a:lnTo>
                  <a:lnTo>
                    <a:pt x="58445" y="151409"/>
                  </a:lnTo>
                  <a:lnTo>
                    <a:pt x="63449" y="152260"/>
                  </a:lnTo>
                  <a:lnTo>
                    <a:pt x="74142" y="152260"/>
                  </a:lnTo>
                  <a:lnTo>
                    <a:pt x="78460" y="151409"/>
                  </a:lnTo>
                  <a:lnTo>
                    <a:pt x="82194" y="149631"/>
                  </a:lnTo>
                  <a:lnTo>
                    <a:pt x="86017" y="147929"/>
                  </a:lnTo>
                  <a:lnTo>
                    <a:pt x="93903" y="135953"/>
                  </a:lnTo>
                  <a:lnTo>
                    <a:pt x="93903" y="128828"/>
                  </a:lnTo>
                  <a:close/>
                </a:path>
                <a:path w="805179" h="455930">
                  <a:moveTo>
                    <a:pt x="94754" y="312674"/>
                  </a:moveTo>
                  <a:lnTo>
                    <a:pt x="94068" y="309702"/>
                  </a:lnTo>
                  <a:lnTo>
                    <a:pt x="92722" y="306895"/>
                  </a:lnTo>
                  <a:lnTo>
                    <a:pt x="91567" y="304609"/>
                  </a:lnTo>
                  <a:lnTo>
                    <a:pt x="91363" y="304177"/>
                  </a:lnTo>
                  <a:lnTo>
                    <a:pt x="89573" y="302056"/>
                  </a:lnTo>
                  <a:lnTo>
                    <a:pt x="87452" y="300532"/>
                  </a:lnTo>
                  <a:lnTo>
                    <a:pt x="85674" y="299300"/>
                  </a:lnTo>
                  <a:lnTo>
                    <a:pt x="85674" y="313436"/>
                  </a:lnTo>
                  <a:lnTo>
                    <a:pt x="85674" y="320065"/>
                  </a:lnTo>
                  <a:lnTo>
                    <a:pt x="84493" y="323037"/>
                  </a:lnTo>
                  <a:lnTo>
                    <a:pt x="79743" y="327279"/>
                  </a:lnTo>
                  <a:lnTo>
                    <a:pt x="75755" y="328295"/>
                  </a:lnTo>
                  <a:lnTo>
                    <a:pt x="52933" y="328295"/>
                  </a:lnTo>
                  <a:lnTo>
                    <a:pt x="52933" y="304609"/>
                  </a:lnTo>
                  <a:lnTo>
                    <a:pt x="73888" y="304609"/>
                  </a:lnTo>
                  <a:lnTo>
                    <a:pt x="85674" y="313436"/>
                  </a:lnTo>
                  <a:lnTo>
                    <a:pt x="85674" y="299300"/>
                  </a:lnTo>
                  <a:lnTo>
                    <a:pt x="85255" y="298996"/>
                  </a:lnTo>
                  <a:lnTo>
                    <a:pt x="82537" y="297980"/>
                  </a:lnTo>
                  <a:lnTo>
                    <a:pt x="79222" y="297472"/>
                  </a:lnTo>
                  <a:lnTo>
                    <a:pt x="76936" y="297053"/>
                  </a:lnTo>
                  <a:lnTo>
                    <a:pt x="73545" y="296799"/>
                  </a:lnTo>
                  <a:lnTo>
                    <a:pt x="44196" y="296799"/>
                  </a:lnTo>
                  <a:lnTo>
                    <a:pt x="44196" y="363093"/>
                  </a:lnTo>
                  <a:lnTo>
                    <a:pt x="52933" y="363093"/>
                  </a:lnTo>
                  <a:lnTo>
                    <a:pt x="52933" y="336105"/>
                  </a:lnTo>
                  <a:lnTo>
                    <a:pt x="79311" y="336105"/>
                  </a:lnTo>
                  <a:lnTo>
                    <a:pt x="85763" y="334162"/>
                  </a:lnTo>
                  <a:lnTo>
                    <a:pt x="89319" y="330250"/>
                  </a:lnTo>
                  <a:lnTo>
                    <a:pt x="91147" y="328295"/>
                  </a:lnTo>
                  <a:lnTo>
                    <a:pt x="92976" y="326339"/>
                  </a:lnTo>
                  <a:lnTo>
                    <a:pt x="94754" y="321589"/>
                  </a:lnTo>
                  <a:lnTo>
                    <a:pt x="94754" y="312674"/>
                  </a:lnTo>
                  <a:close/>
                </a:path>
                <a:path w="805179" h="455930">
                  <a:moveTo>
                    <a:pt x="158292" y="100711"/>
                  </a:moveTo>
                  <a:lnTo>
                    <a:pt x="157607" y="97739"/>
                  </a:lnTo>
                  <a:lnTo>
                    <a:pt x="156260" y="94945"/>
                  </a:lnTo>
                  <a:lnTo>
                    <a:pt x="155105" y="92646"/>
                  </a:lnTo>
                  <a:lnTo>
                    <a:pt x="154901" y="92227"/>
                  </a:lnTo>
                  <a:lnTo>
                    <a:pt x="153111" y="90106"/>
                  </a:lnTo>
                  <a:lnTo>
                    <a:pt x="149212" y="87401"/>
                  </a:lnTo>
                  <a:lnTo>
                    <a:pt x="149212" y="101485"/>
                  </a:lnTo>
                  <a:lnTo>
                    <a:pt x="149212" y="108102"/>
                  </a:lnTo>
                  <a:lnTo>
                    <a:pt x="148031" y="111074"/>
                  </a:lnTo>
                  <a:lnTo>
                    <a:pt x="143281" y="115316"/>
                  </a:lnTo>
                  <a:lnTo>
                    <a:pt x="139293" y="116344"/>
                  </a:lnTo>
                  <a:lnTo>
                    <a:pt x="116471" y="116344"/>
                  </a:lnTo>
                  <a:lnTo>
                    <a:pt x="116471" y="92646"/>
                  </a:lnTo>
                  <a:lnTo>
                    <a:pt x="137426" y="92646"/>
                  </a:lnTo>
                  <a:lnTo>
                    <a:pt x="140131" y="92824"/>
                  </a:lnTo>
                  <a:lnTo>
                    <a:pt x="143865" y="93916"/>
                  </a:lnTo>
                  <a:lnTo>
                    <a:pt x="145732" y="95199"/>
                  </a:lnTo>
                  <a:lnTo>
                    <a:pt x="147091" y="97155"/>
                  </a:lnTo>
                  <a:lnTo>
                    <a:pt x="148539" y="99098"/>
                  </a:lnTo>
                  <a:lnTo>
                    <a:pt x="149212" y="101485"/>
                  </a:lnTo>
                  <a:lnTo>
                    <a:pt x="149212" y="87401"/>
                  </a:lnTo>
                  <a:lnTo>
                    <a:pt x="148704" y="87045"/>
                  </a:lnTo>
                  <a:lnTo>
                    <a:pt x="145986" y="86029"/>
                  </a:lnTo>
                  <a:lnTo>
                    <a:pt x="142760" y="85509"/>
                  </a:lnTo>
                  <a:lnTo>
                    <a:pt x="140474" y="85090"/>
                  </a:lnTo>
                  <a:lnTo>
                    <a:pt x="137083" y="84836"/>
                  </a:lnTo>
                  <a:lnTo>
                    <a:pt x="107734" y="84836"/>
                  </a:lnTo>
                  <a:lnTo>
                    <a:pt x="107734" y="151155"/>
                  </a:lnTo>
                  <a:lnTo>
                    <a:pt x="116471" y="151155"/>
                  </a:lnTo>
                  <a:lnTo>
                    <a:pt x="116471" y="124155"/>
                  </a:lnTo>
                  <a:lnTo>
                    <a:pt x="142849" y="124155"/>
                  </a:lnTo>
                  <a:lnTo>
                    <a:pt x="149301" y="122199"/>
                  </a:lnTo>
                  <a:lnTo>
                    <a:pt x="154647" y="116344"/>
                  </a:lnTo>
                  <a:lnTo>
                    <a:pt x="156425" y="114388"/>
                  </a:lnTo>
                  <a:lnTo>
                    <a:pt x="158292" y="109626"/>
                  </a:lnTo>
                  <a:lnTo>
                    <a:pt x="158292" y="100711"/>
                  </a:lnTo>
                  <a:close/>
                </a:path>
                <a:path w="805179" h="455930">
                  <a:moveTo>
                    <a:pt x="161518" y="296799"/>
                  </a:moveTo>
                  <a:lnTo>
                    <a:pt x="152603" y="296799"/>
                  </a:lnTo>
                  <a:lnTo>
                    <a:pt x="133273" y="348818"/>
                  </a:lnTo>
                  <a:lnTo>
                    <a:pt x="132092" y="352437"/>
                  </a:lnTo>
                  <a:lnTo>
                    <a:pt x="131140" y="355815"/>
                  </a:lnTo>
                  <a:lnTo>
                    <a:pt x="130136" y="352196"/>
                  </a:lnTo>
                  <a:lnTo>
                    <a:pt x="129108" y="348818"/>
                  </a:lnTo>
                  <a:lnTo>
                    <a:pt x="127673" y="344957"/>
                  </a:lnTo>
                  <a:lnTo>
                    <a:pt x="110528" y="296799"/>
                  </a:lnTo>
                  <a:lnTo>
                    <a:pt x="101028" y="296799"/>
                  </a:lnTo>
                  <a:lnTo>
                    <a:pt x="126644" y="363093"/>
                  </a:lnTo>
                  <a:lnTo>
                    <a:pt x="135636" y="363093"/>
                  </a:lnTo>
                  <a:lnTo>
                    <a:pt x="138480" y="355815"/>
                  </a:lnTo>
                  <a:lnTo>
                    <a:pt x="161518" y="296799"/>
                  </a:lnTo>
                  <a:close/>
                </a:path>
                <a:path w="805179" h="455930">
                  <a:moveTo>
                    <a:pt x="628929" y="230809"/>
                  </a:moveTo>
                  <a:lnTo>
                    <a:pt x="628853" y="217043"/>
                  </a:lnTo>
                  <a:lnTo>
                    <a:pt x="627659" y="211531"/>
                  </a:lnTo>
                  <a:lnTo>
                    <a:pt x="625030" y="206273"/>
                  </a:lnTo>
                  <a:lnTo>
                    <a:pt x="622490" y="201002"/>
                  </a:lnTo>
                  <a:lnTo>
                    <a:pt x="619861" y="198145"/>
                  </a:lnTo>
                  <a:lnTo>
                    <a:pt x="619861" y="218579"/>
                  </a:lnTo>
                  <a:lnTo>
                    <a:pt x="619861" y="232511"/>
                  </a:lnTo>
                  <a:lnTo>
                    <a:pt x="617740" y="239128"/>
                  </a:lnTo>
                  <a:lnTo>
                    <a:pt x="613498" y="243801"/>
                  </a:lnTo>
                  <a:lnTo>
                    <a:pt x="609257" y="248386"/>
                  </a:lnTo>
                  <a:lnTo>
                    <a:pt x="603821" y="250761"/>
                  </a:lnTo>
                  <a:lnTo>
                    <a:pt x="590753" y="250761"/>
                  </a:lnTo>
                  <a:lnTo>
                    <a:pt x="585330" y="248475"/>
                  </a:lnTo>
                  <a:lnTo>
                    <a:pt x="581088" y="243801"/>
                  </a:lnTo>
                  <a:lnTo>
                    <a:pt x="576757" y="239217"/>
                  </a:lnTo>
                  <a:lnTo>
                    <a:pt x="574636" y="232930"/>
                  </a:lnTo>
                  <a:lnTo>
                    <a:pt x="574636" y="215011"/>
                  </a:lnTo>
                  <a:lnTo>
                    <a:pt x="576846" y="207886"/>
                  </a:lnTo>
                  <a:lnTo>
                    <a:pt x="581342" y="203631"/>
                  </a:lnTo>
                  <a:lnTo>
                    <a:pt x="585838" y="199301"/>
                  </a:lnTo>
                  <a:lnTo>
                    <a:pt x="591185" y="197180"/>
                  </a:lnTo>
                  <a:lnTo>
                    <a:pt x="601700" y="197180"/>
                  </a:lnTo>
                  <a:lnTo>
                    <a:pt x="605688" y="198285"/>
                  </a:lnTo>
                  <a:lnTo>
                    <a:pt x="612648" y="202704"/>
                  </a:lnTo>
                  <a:lnTo>
                    <a:pt x="615365" y="205841"/>
                  </a:lnTo>
                  <a:lnTo>
                    <a:pt x="617245" y="210134"/>
                  </a:lnTo>
                  <a:lnTo>
                    <a:pt x="619010" y="213906"/>
                  </a:lnTo>
                  <a:lnTo>
                    <a:pt x="619861" y="218579"/>
                  </a:lnTo>
                  <a:lnTo>
                    <a:pt x="619861" y="198145"/>
                  </a:lnTo>
                  <a:lnTo>
                    <a:pt x="618985" y="197180"/>
                  </a:lnTo>
                  <a:lnTo>
                    <a:pt x="618756" y="196926"/>
                  </a:lnTo>
                  <a:lnTo>
                    <a:pt x="613829" y="194043"/>
                  </a:lnTo>
                  <a:lnTo>
                    <a:pt x="608914" y="191071"/>
                  </a:lnTo>
                  <a:lnTo>
                    <a:pt x="603402" y="189623"/>
                  </a:lnTo>
                  <a:lnTo>
                    <a:pt x="587959" y="189623"/>
                  </a:lnTo>
                  <a:lnTo>
                    <a:pt x="580326" y="192773"/>
                  </a:lnTo>
                  <a:lnTo>
                    <a:pt x="565645" y="224866"/>
                  </a:lnTo>
                  <a:lnTo>
                    <a:pt x="565683" y="230809"/>
                  </a:lnTo>
                  <a:lnTo>
                    <a:pt x="591007" y="258241"/>
                  </a:lnTo>
                  <a:lnTo>
                    <a:pt x="602970" y="258241"/>
                  </a:lnTo>
                  <a:lnTo>
                    <a:pt x="608406" y="256882"/>
                  </a:lnTo>
                  <a:lnTo>
                    <a:pt x="618324" y="251447"/>
                  </a:lnTo>
                  <a:lnTo>
                    <a:pt x="618959" y="250761"/>
                  </a:lnTo>
                  <a:lnTo>
                    <a:pt x="622147" y="247370"/>
                  </a:lnTo>
                  <a:lnTo>
                    <a:pt x="624865" y="242100"/>
                  </a:lnTo>
                  <a:lnTo>
                    <a:pt x="627570" y="236753"/>
                  </a:lnTo>
                  <a:lnTo>
                    <a:pt x="628929" y="230809"/>
                  </a:lnTo>
                  <a:close/>
                </a:path>
                <a:path w="805179" h="455930">
                  <a:moveTo>
                    <a:pt x="679996" y="209067"/>
                  </a:moveTo>
                  <a:lnTo>
                    <a:pt x="671855" y="209067"/>
                  </a:lnTo>
                  <a:lnTo>
                    <a:pt x="671855" y="238874"/>
                  </a:lnTo>
                  <a:lnTo>
                    <a:pt x="671436" y="242023"/>
                  </a:lnTo>
                  <a:lnTo>
                    <a:pt x="661593" y="251193"/>
                  </a:lnTo>
                  <a:lnTo>
                    <a:pt x="656755" y="251193"/>
                  </a:lnTo>
                  <a:lnTo>
                    <a:pt x="654634" y="250596"/>
                  </a:lnTo>
                  <a:lnTo>
                    <a:pt x="653021" y="249326"/>
                  </a:lnTo>
                  <a:lnTo>
                    <a:pt x="651332" y="248132"/>
                  </a:lnTo>
                  <a:lnTo>
                    <a:pt x="650316" y="246430"/>
                  </a:lnTo>
                  <a:lnTo>
                    <a:pt x="649465" y="242874"/>
                  </a:lnTo>
                  <a:lnTo>
                    <a:pt x="649414" y="242023"/>
                  </a:lnTo>
                  <a:lnTo>
                    <a:pt x="649287" y="209067"/>
                  </a:lnTo>
                  <a:lnTo>
                    <a:pt x="641146" y="209067"/>
                  </a:lnTo>
                  <a:lnTo>
                    <a:pt x="641184" y="242874"/>
                  </a:lnTo>
                  <a:lnTo>
                    <a:pt x="641311" y="244817"/>
                  </a:lnTo>
                  <a:lnTo>
                    <a:pt x="641654" y="246430"/>
                  </a:lnTo>
                  <a:lnTo>
                    <a:pt x="642086" y="248818"/>
                  </a:lnTo>
                  <a:lnTo>
                    <a:pt x="642924" y="250850"/>
                  </a:lnTo>
                  <a:lnTo>
                    <a:pt x="645299" y="254076"/>
                  </a:lnTo>
                  <a:lnTo>
                    <a:pt x="647166" y="255524"/>
                  </a:lnTo>
                  <a:lnTo>
                    <a:pt x="649630" y="256540"/>
                  </a:lnTo>
                  <a:lnTo>
                    <a:pt x="652094" y="257644"/>
                  </a:lnTo>
                  <a:lnTo>
                    <a:pt x="654723" y="258241"/>
                  </a:lnTo>
                  <a:lnTo>
                    <a:pt x="663968" y="258241"/>
                  </a:lnTo>
                  <a:lnTo>
                    <a:pt x="668972" y="255524"/>
                  </a:lnTo>
                  <a:lnTo>
                    <a:pt x="671944" y="251193"/>
                  </a:lnTo>
                  <a:lnTo>
                    <a:pt x="672706" y="250088"/>
                  </a:lnTo>
                  <a:lnTo>
                    <a:pt x="672706" y="257136"/>
                  </a:lnTo>
                  <a:lnTo>
                    <a:pt x="679996" y="257136"/>
                  </a:lnTo>
                  <a:lnTo>
                    <a:pt x="679996" y="250088"/>
                  </a:lnTo>
                  <a:lnTo>
                    <a:pt x="679996" y="209067"/>
                  </a:lnTo>
                  <a:close/>
                </a:path>
                <a:path w="805179" h="455930">
                  <a:moveTo>
                    <a:pt x="713168" y="257048"/>
                  </a:moveTo>
                  <a:lnTo>
                    <a:pt x="712038" y="250177"/>
                  </a:lnTo>
                  <a:lnTo>
                    <a:pt x="711987" y="249834"/>
                  </a:lnTo>
                  <a:lnTo>
                    <a:pt x="710539" y="249999"/>
                  </a:lnTo>
                  <a:lnTo>
                    <a:pt x="709358" y="250177"/>
                  </a:lnTo>
                  <a:lnTo>
                    <a:pt x="707237" y="250177"/>
                  </a:lnTo>
                  <a:lnTo>
                    <a:pt x="703834" y="245846"/>
                  </a:lnTo>
                  <a:lnTo>
                    <a:pt x="703834" y="215442"/>
                  </a:lnTo>
                  <a:lnTo>
                    <a:pt x="711987" y="215442"/>
                  </a:lnTo>
                  <a:lnTo>
                    <a:pt x="711987" y="209067"/>
                  </a:lnTo>
                  <a:lnTo>
                    <a:pt x="703834" y="209067"/>
                  </a:lnTo>
                  <a:lnTo>
                    <a:pt x="703834" y="192341"/>
                  </a:lnTo>
                  <a:lnTo>
                    <a:pt x="695782" y="197180"/>
                  </a:lnTo>
                  <a:lnTo>
                    <a:pt x="695782" y="209067"/>
                  </a:lnTo>
                  <a:lnTo>
                    <a:pt x="689838" y="209067"/>
                  </a:lnTo>
                  <a:lnTo>
                    <a:pt x="689838" y="215442"/>
                  </a:lnTo>
                  <a:lnTo>
                    <a:pt x="695782" y="215442"/>
                  </a:lnTo>
                  <a:lnTo>
                    <a:pt x="695858" y="248640"/>
                  </a:lnTo>
                  <a:lnTo>
                    <a:pt x="696112" y="251104"/>
                  </a:lnTo>
                  <a:lnTo>
                    <a:pt x="696798" y="252641"/>
                  </a:lnTo>
                  <a:lnTo>
                    <a:pt x="697395" y="254165"/>
                  </a:lnTo>
                  <a:lnTo>
                    <a:pt x="698576" y="255435"/>
                  </a:lnTo>
                  <a:lnTo>
                    <a:pt x="701802" y="257302"/>
                  </a:lnTo>
                  <a:lnTo>
                    <a:pt x="704088" y="257733"/>
                  </a:lnTo>
                  <a:lnTo>
                    <a:pt x="708837" y="257733"/>
                  </a:lnTo>
                  <a:lnTo>
                    <a:pt x="710882" y="257479"/>
                  </a:lnTo>
                  <a:lnTo>
                    <a:pt x="713168" y="257048"/>
                  </a:lnTo>
                  <a:close/>
                </a:path>
                <a:path w="805179" h="455930">
                  <a:moveTo>
                    <a:pt x="749058" y="190563"/>
                  </a:moveTo>
                  <a:lnTo>
                    <a:pt x="743877" y="190563"/>
                  </a:lnTo>
                  <a:lnTo>
                    <a:pt x="742442" y="193446"/>
                  </a:lnTo>
                  <a:lnTo>
                    <a:pt x="740067" y="196329"/>
                  </a:lnTo>
                  <a:lnTo>
                    <a:pt x="736587" y="199390"/>
                  </a:lnTo>
                  <a:lnTo>
                    <a:pt x="733183" y="202450"/>
                  </a:lnTo>
                  <a:lnTo>
                    <a:pt x="729284" y="205079"/>
                  </a:lnTo>
                  <a:lnTo>
                    <a:pt x="724712" y="207200"/>
                  </a:lnTo>
                  <a:lnTo>
                    <a:pt x="724712" y="215099"/>
                  </a:lnTo>
                  <a:lnTo>
                    <a:pt x="740994" y="205244"/>
                  </a:lnTo>
                  <a:lnTo>
                    <a:pt x="740994" y="257136"/>
                  </a:lnTo>
                  <a:lnTo>
                    <a:pt x="749058" y="257136"/>
                  </a:lnTo>
                  <a:lnTo>
                    <a:pt x="749058" y="205244"/>
                  </a:lnTo>
                  <a:lnTo>
                    <a:pt x="749058" y="190563"/>
                  </a:lnTo>
                  <a:close/>
                </a:path>
                <a:path w="805179" h="455930">
                  <a:moveTo>
                    <a:pt x="804697" y="0"/>
                  </a:moveTo>
                  <a:lnTo>
                    <a:pt x="794092" y="0"/>
                  </a:lnTo>
                  <a:lnTo>
                    <a:pt x="794092" y="10528"/>
                  </a:lnTo>
                  <a:lnTo>
                    <a:pt x="794092" y="445096"/>
                  </a:lnTo>
                  <a:lnTo>
                    <a:pt x="10604" y="445096"/>
                  </a:lnTo>
                  <a:lnTo>
                    <a:pt x="10604" y="10528"/>
                  </a:lnTo>
                  <a:lnTo>
                    <a:pt x="794092" y="10528"/>
                  </a:lnTo>
                  <a:lnTo>
                    <a:pt x="794092" y="0"/>
                  </a:lnTo>
                  <a:lnTo>
                    <a:pt x="5346" y="0"/>
                  </a:lnTo>
                  <a:lnTo>
                    <a:pt x="5346" y="5270"/>
                  </a:lnTo>
                  <a:lnTo>
                    <a:pt x="0" y="5270"/>
                  </a:lnTo>
                  <a:lnTo>
                    <a:pt x="0" y="455688"/>
                  </a:lnTo>
                  <a:lnTo>
                    <a:pt x="804697" y="455688"/>
                  </a:lnTo>
                  <a:lnTo>
                    <a:pt x="804697" y="450392"/>
                  </a:lnTo>
                  <a:lnTo>
                    <a:pt x="804697" y="445096"/>
                  </a:lnTo>
                  <a:lnTo>
                    <a:pt x="804697" y="10528"/>
                  </a:lnTo>
                  <a:lnTo>
                    <a:pt x="804697" y="5270"/>
                  </a:lnTo>
                  <a:lnTo>
                    <a:pt x="80469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p:cNvSpPr/>
            <p:nvPr/>
          </p:nvSpPr>
          <p:spPr>
            <a:xfrm>
              <a:off x="2753933" y="2645603"/>
              <a:ext cx="788418" cy="95363"/>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3" name="object 73"/>
          <p:cNvGrpSpPr/>
          <p:nvPr/>
        </p:nvGrpSpPr>
        <p:grpSpPr>
          <a:xfrm>
            <a:off x="1152674" y="2015912"/>
            <a:ext cx="1101090" cy="620395"/>
            <a:chOff x="1152674" y="2015912"/>
            <a:chExt cx="1101090" cy="620395"/>
          </a:xfrm>
        </p:grpSpPr>
        <p:sp>
          <p:nvSpPr>
            <p:cNvPr id="74" name="object 74"/>
            <p:cNvSpPr/>
            <p:nvPr/>
          </p:nvSpPr>
          <p:spPr>
            <a:xfrm>
              <a:off x="1152674" y="2015912"/>
              <a:ext cx="1100680" cy="528620"/>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object 75"/>
            <p:cNvSpPr/>
            <p:nvPr/>
          </p:nvSpPr>
          <p:spPr>
            <a:xfrm>
              <a:off x="1160572" y="2023826"/>
              <a:ext cx="1059180" cy="487680"/>
            </a:xfrm>
            <a:custGeom>
              <a:avLst/>
              <a:gdLst/>
              <a:ahLst/>
              <a:cxnLst/>
              <a:rect l="l" t="t" r="r" b="b"/>
              <a:pathLst>
                <a:path w="1059180" h="487680">
                  <a:moveTo>
                    <a:pt x="1058689" y="0"/>
                  </a:moveTo>
                  <a:lnTo>
                    <a:pt x="0" y="0"/>
                  </a:lnTo>
                  <a:lnTo>
                    <a:pt x="0" y="487519"/>
                  </a:lnTo>
                  <a:lnTo>
                    <a:pt x="1058689" y="487519"/>
                  </a:lnTo>
                  <a:lnTo>
                    <a:pt x="1058689"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object 76"/>
            <p:cNvSpPr/>
            <p:nvPr/>
          </p:nvSpPr>
          <p:spPr>
            <a:xfrm>
              <a:off x="1373565" y="2090793"/>
              <a:ext cx="636231" cy="363028"/>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77"/>
            <p:cNvSpPr/>
            <p:nvPr/>
          </p:nvSpPr>
          <p:spPr>
            <a:xfrm>
              <a:off x="1155278" y="2018527"/>
              <a:ext cx="1069340" cy="498475"/>
            </a:xfrm>
            <a:custGeom>
              <a:avLst/>
              <a:gdLst/>
              <a:ahLst/>
              <a:cxnLst/>
              <a:rect l="l" t="t" r="r" b="b"/>
              <a:pathLst>
                <a:path w="1069339" h="498475">
                  <a:moveTo>
                    <a:pt x="5293" y="5264"/>
                  </a:moveTo>
                  <a:lnTo>
                    <a:pt x="0" y="5264"/>
                  </a:lnTo>
                  <a:lnTo>
                    <a:pt x="0" y="498117"/>
                  </a:lnTo>
                  <a:lnTo>
                    <a:pt x="1069310" y="498117"/>
                  </a:lnTo>
                  <a:lnTo>
                    <a:pt x="1069310" y="492818"/>
                  </a:lnTo>
                  <a:lnTo>
                    <a:pt x="10586" y="492818"/>
                  </a:lnTo>
                  <a:lnTo>
                    <a:pt x="5293" y="487519"/>
                  </a:lnTo>
                  <a:lnTo>
                    <a:pt x="10586" y="487519"/>
                  </a:lnTo>
                  <a:lnTo>
                    <a:pt x="10586" y="10614"/>
                  </a:lnTo>
                  <a:lnTo>
                    <a:pt x="5293" y="10614"/>
                  </a:lnTo>
                  <a:lnTo>
                    <a:pt x="5293" y="5264"/>
                  </a:lnTo>
                  <a:close/>
                </a:path>
                <a:path w="1069339" h="498475">
                  <a:moveTo>
                    <a:pt x="10586" y="487519"/>
                  </a:moveTo>
                  <a:lnTo>
                    <a:pt x="5293" y="487519"/>
                  </a:lnTo>
                  <a:lnTo>
                    <a:pt x="10586" y="492818"/>
                  </a:lnTo>
                  <a:lnTo>
                    <a:pt x="10586" y="487519"/>
                  </a:lnTo>
                  <a:close/>
                </a:path>
                <a:path w="1069339" h="498475">
                  <a:moveTo>
                    <a:pt x="1058706" y="487519"/>
                  </a:moveTo>
                  <a:lnTo>
                    <a:pt x="10586" y="487519"/>
                  </a:lnTo>
                  <a:lnTo>
                    <a:pt x="10586" y="492818"/>
                  </a:lnTo>
                  <a:lnTo>
                    <a:pt x="1058706" y="492818"/>
                  </a:lnTo>
                  <a:lnTo>
                    <a:pt x="1058706" y="487519"/>
                  </a:lnTo>
                  <a:close/>
                </a:path>
                <a:path w="1069339" h="498475">
                  <a:moveTo>
                    <a:pt x="1058706" y="5264"/>
                  </a:moveTo>
                  <a:lnTo>
                    <a:pt x="1058706" y="492818"/>
                  </a:lnTo>
                  <a:lnTo>
                    <a:pt x="1064050" y="487519"/>
                  </a:lnTo>
                  <a:lnTo>
                    <a:pt x="1069310" y="487519"/>
                  </a:lnTo>
                  <a:lnTo>
                    <a:pt x="1069310" y="10614"/>
                  </a:lnTo>
                  <a:lnTo>
                    <a:pt x="1064050" y="10614"/>
                  </a:lnTo>
                  <a:lnTo>
                    <a:pt x="1058706" y="5264"/>
                  </a:lnTo>
                  <a:close/>
                </a:path>
                <a:path w="1069339" h="498475">
                  <a:moveTo>
                    <a:pt x="1069310" y="487519"/>
                  </a:moveTo>
                  <a:lnTo>
                    <a:pt x="1064050" y="487519"/>
                  </a:lnTo>
                  <a:lnTo>
                    <a:pt x="1058706" y="492818"/>
                  </a:lnTo>
                  <a:lnTo>
                    <a:pt x="1069310" y="492818"/>
                  </a:lnTo>
                  <a:lnTo>
                    <a:pt x="1069310" y="487519"/>
                  </a:lnTo>
                  <a:close/>
                </a:path>
                <a:path w="1069339" h="498475">
                  <a:moveTo>
                    <a:pt x="1069310" y="0"/>
                  </a:moveTo>
                  <a:lnTo>
                    <a:pt x="5293" y="0"/>
                  </a:lnTo>
                  <a:lnTo>
                    <a:pt x="5293" y="10614"/>
                  </a:lnTo>
                  <a:lnTo>
                    <a:pt x="10586" y="10614"/>
                  </a:lnTo>
                  <a:lnTo>
                    <a:pt x="10586" y="5264"/>
                  </a:lnTo>
                  <a:lnTo>
                    <a:pt x="1069310" y="5264"/>
                  </a:lnTo>
                  <a:lnTo>
                    <a:pt x="1069310" y="0"/>
                  </a:lnTo>
                  <a:close/>
                </a:path>
                <a:path w="1069339" h="498475">
                  <a:moveTo>
                    <a:pt x="1058706" y="5264"/>
                  </a:moveTo>
                  <a:lnTo>
                    <a:pt x="10586" y="5264"/>
                  </a:lnTo>
                  <a:lnTo>
                    <a:pt x="10586" y="10614"/>
                  </a:lnTo>
                  <a:lnTo>
                    <a:pt x="1058706" y="10614"/>
                  </a:lnTo>
                  <a:lnTo>
                    <a:pt x="1058706" y="5264"/>
                  </a:lnTo>
                  <a:close/>
                </a:path>
                <a:path w="1069339" h="498475">
                  <a:moveTo>
                    <a:pt x="1069310" y="5264"/>
                  </a:moveTo>
                  <a:lnTo>
                    <a:pt x="1058706" y="5264"/>
                  </a:lnTo>
                  <a:lnTo>
                    <a:pt x="1064050" y="10614"/>
                  </a:lnTo>
                  <a:lnTo>
                    <a:pt x="1069310" y="10614"/>
                  </a:lnTo>
                  <a:lnTo>
                    <a:pt x="1069310" y="5264"/>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object 78"/>
            <p:cNvSpPr/>
            <p:nvPr/>
          </p:nvSpPr>
          <p:spPr>
            <a:xfrm>
              <a:off x="1571221" y="2561771"/>
              <a:ext cx="224377" cy="73955"/>
            </a:xfrm>
            <a:prstGeom prst="rect">
              <a:avLst/>
            </a:prstGeom>
            <a:blipFill>
              <a:blip r:embed="rId1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9" name="object 79"/>
          <p:cNvGrpSpPr/>
          <p:nvPr/>
        </p:nvGrpSpPr>
        <p:grpSpPr>
          <a:xfrm>
            <a:off x="6710954" y="2789583"/>
            <a:ext cx="356870" cy="451484"/>
            <a:chOff x="6710954" y="2789583"/>
            <a:chExt cx="356870" cy="451484"/>
          </a:xfrm>
        </p:grpSpPr>
        <p:sp>
          <p:nvSpPr>
            <p:cNvPr id="80" name="object 80"/>
            <p:cNvSpPr/>
            <p:nvPr/>
          </p:nvSpPr>
          <p:spPr>
            <a:xfrm>
              <a:off x="6710954" y="2789583"/>
              <a:ext cx="356289" cy="35665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p:cNvSpPr/>
            <p:nvPr/>
          </p:nvSpPr>
          <p:spPr>
            <a:xfrm>
              <a:off x="6718843" y="2797497"/>
              <a:ext cx="323977" cy="324313"/>
            </a:xfrm>
            <a:prstGeom prst="rect">
              <a:avLst/>
            </a:prstGeom>
            <a:blipFill>
              <a:blip r:embed="rId1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p:cNvSpPr/>
            <p:nvPr/>
          </p:nvSpPr>
          <p:spPr>
            <a:xfrm>
              <a:off x="6713584" y="2792198"/>
              <a:ext cx="328295" cy="328930"/>
            </a:xfrm>
            <a:custGeom>
              <a:avLst/>
              <a:gdLst/>
              <a:ahLst/>
              <a:cxnLst/>
              <a:rect l="l" t="t" r="r" b="b"/>
              <a:pathLst>
                <a:path w="328295" h="328930">
                  <a:moveTo>
                    <a:pt x="5259" y="5298"/>
                  </a:moveTo>
                  <a:lnTo>
                    <a:pt x="0" y="5298"/>
                  </a:lnTo>
                  <a:lnTo>
                    <a:pt x="0" y="328542"/>
                  </a:lnTo>
                  <a:lnTo>
                    <a:pt x="328210" y="328542"/>
                  </a:lnTo>
                  <a:lnTo>
                    <a:pt x="328210" y="323243"/>
                  </a:lnTo>
                  <a:lnTo>
                    <a:pt x="10603" y="323243"/>
                  </a:lnTo>
                  <a:lnTo>
                    <a:pt x="5259" y="317944"/>
                  </a:lnTo>
                  <a:lnTo>
                    <a:pt x="10603" y="317944"/>
                  </a:lnTo>
                  <a:lnTo>
                    <a:pt x="10603" y="10597"/>
                  </a:lnTo>
                  <a:lnTo>
                    <a:pt x="5259" y="10597"/>
                  </a:lnTo>
                  <a:lnTo>
                    <a:pt x="5259" y="5298"/>
                  </a:lnTo>
                  <a:close/>
                </a:path>
                <a:path w="328295" h="328930">
                  <a:moveTo>
                    <a:pt x="10603" y="317944"/>
                  </a:moveTo>
                  <a:lnTo>
                    <a:pt x="5259" y="317944"/>
                  </a:lnTo>
                  <a:lnTo>
                    <a:pt x="10603" y="323243"/>
                  </a:lnTo>
                  <a:lnTo>
                    <a:pt x="10603" y="317944"/>
                  </a:lnTo>
                  <a:close/>
                </a:path>
                <a:path w="328295" h="328930">
                  <a:moveTo>
                    <a:pt x="317606" y="317944"/>
                  </a:moveTo>
                  <a:lnTo>
                    <a:pt x="10603" y="317944"/>
                  </a:lnTo>
                  <a:lnTo>
                    <a:pt x="10603" y="323243"/>
                  </a:lnTo>
                  <a:lnTo>
                    <a:pt x="317606" y="323243"/>
                  </a:lnTo>
                  <a:lnTo>
                    <a:pt x="317606" y="317944"/>
                  </a:lnTo>
                  <a:close/>
                </a:path>
                <a:path w="328295" h="328930">
                  <a:moveTo>
                    <a:pt x="317606" y="5298"/>
                  </a:moveTo>
                  <a:lnTo>
                    <a:pt x="317606" y="323243"/>
                  </a:lnTo>
                  <a:lnTo>
                    <a:pt x="322951" y="317944"/>
                  </a:lnTo>
                  <a:lnTo>
                    <a:pt x="328210" y="317944"/>
                  </a:lnTo>
                  <a:lnTo>
                    <a:pt x="328210" y="10597"/>
                  </a:lnTo>
                  <a:lnTo>
                    <a:pt x="322951" y="10597"/>
                  </a:lnTo>
                  <a:lnTo>
                    <a:pt x="317606" y="5298"/>
                  </a:lnTo>
                  <a:close/>
                </a:path>
                <a:path w="328295" h="328930">
                  <a:moveTo>
                    <a:pt x="328210" y="317944"/>
                  </a:moveTo>
                  <a:lnTo>
                    <a:pt x="322951" y="317944"/>
                  </a:lnTo>
                  <a:lnTo>
                    <a:pt x="317606" y="323243"/>
                  </a:lnTo>
                  <a:lnTo>
                    <a:pt x="328210" y="323243"/>
                  </a:lnTo>
                  <a:lnTo>
                    <a:pt x="328210" y="317944"/>
                  </a:lnTo>
                  <a:close/>
                </a:path>
                <a:path w="328295" h="328930">
                  <a:moveTo>
                    <a:pt x="328210" y="0"/>
                  </a:moveTo>
                  <a:lnTo>
                    <a:pt x="5259" y="0"/>
                  </a:lnTo>
                  <a:lnTo>
                    <a:pt x="5259" y="10597"/>
                  </a:lnTo>
                  <a:lnTo>
                    <a:pt x="10603" y="10597"/>
                  </a:lnTo>
                  <a:lnTo>
                    <a:pt x="10603" y="5298"/>
                  </a:lnTo>
                  <a:lnTo>
                    <a:pt x="328210" y="5298"/>
                  </a:lnTo>
                  <a:lnTo>
                    <a:pt x="328210" y="0"/>
                  </a:lnTo>
                  <a:close/>
                </a:path>
                <a:path w="328295" h="328930">
                  <a:moveTo>
                    <a:pt x="317606" y="5298"/>
                  </a:moveTo>
                  <a:lnTo>
                    <a:pt x="10603" y="5298"/>
                  </a:lnTo>
                  <a:lnTo>
                    <a:pt x="10603" y="10597"/>
                  </a:lnTo>
                  <a:lnTo>
                    <a:pt x="317606" y="10597"/>
                  </a:lnTo>
                  <a:lnTo>
                    <a:pt x="317606" y="5298"/>
                  </a:lnTo>
                  <a:close/>
                </a:path>
                <a:path w="328295" h="328930">
                  <a:moveTo>
                    <a:pt x="328210" y="5298"/>
                  </a:moveTo>
                  <a:lnTo>
                    <a:pt x="317606" y="5298"/>
                  </a:lnTo>
                  <a:lnTo>
                    <a:pt x="322951" y="10597"/>
                  </a:lnTo>
                  <a:lnTo>
                    <a:pt x="328210" y="10597"/>
                  </a:lnTo>
                  <a:lnTo>
                    <a:pt x="328210" y="529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83"/>
            <p:cNvSpPr/>
            <p:nvPr/>
          </p:nvSpPr>
          <p:spPr>
            <a:xfrm>
              <a:off x="6767706" y="3166173"/>
              <a:ext cx="218269" cy="74864"/>
            </a:xfrm>
            <a:prstGeom prst="rect">
              <a:avLst/>
            </a:prstGeom>
            <a:blipFill>
              <a:blip r:embed="rId1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4" name="object 84"/>
          <p:cNvGrpSpPr/>
          <p:nvPr/>
        </p:nvGrpSpPr>
        <p:grpSpPr>
          <a:xfrm>
            <a:off x="3989495" y="2068682"/>
            <a:ext cx="2077085" cy="706120"/>
            <a:chOff x="3989495" y="2068682"/>
            <a:chExt cx="2077085" cy="706120"/>
          </a:xfrm>
        </p:grpSpPr>
        <p:sp>
          <p:nvSpPr>
            <p:cNvPr id="85" name="object 85"/>
            <p:cNvSpPr/>
            <p:nvPr/>
          </p:nvSpPr>
          <p:spPr>
            <a:xfrm>
              <a:off x="4011212" y="2090106"/>
              <a:ext cx="2055028" cy="592309"/>
            </a:xfrm>
            <a:prstGeom prst="rect">
              <a:avLst/>
            </a:prstGeom>
            <a:blipFill>
              <a:blip r:embed="rId1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object 86"/>
            <p:cNvSpPr/>
            <p:nvPr/>
          </p:nvSpPr>
          <p:spPr>
            <a:xfrm>
              <a:off x="4019101" y="2098011"/>
              <a:ext cx="2011680" cy="551180"/>
            </a:xfrm>
            <a:custGeom>
              <a:avLst/>
              <a:gdLst/>
              <a:ahLst/>
              <a:cxnLst/>
              <a:rect l="l" t="t" r="r" b="b"/>
              <a:pathLst>
                <a:path w="2011679" h="551180">
                  <a:moveTo>
                    <a:pt x="2011594" y="0"/>
                  </a:moveTo>
                  <a:lnTo>
                    <a:pt x="0" y="0"/>
                  </a:lnTo>
                  <a:lnTo>
                    <a:pt x="0" y="551106"/>
                  </a:lnTo>
                  <a:lnTo>
                    <a:pt x="2011594" y="551106"/>
                  </a:lnTo>
                  <a:lnTo>
                    <a:pt x="201159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object 87"/>
            <p:cNvSpPr/>
            <p:nvPr/>
          </p:nvSpPr>
          <p:spPr>
            <a:xfrm>
              <a:off x="3989489" y="2068690"/>
              <a:ext cx="2071370" cy="610235"/>
            </a:xfrm>
            <a:custGeom>
              <a:avLst/>
              <a:gdLst/>
              <a:ahLst/>
              <a:cxnLst/>
              <a:rect l="l" t="t" r="r" b="b"/>
              <a:pathLst>
                <a:path w="2071370" h="610235">
                  <a:moveTo>
                    <a:pt x="2070887" y="29324"/>
                  </a:moveTo>
                  <a:lnTo>
                    <a:pt x="2041194" y="29324"/>
                  </a:lnTo>
                  <a:lnTo>
                    <a:pt x="2041194" y="580440"/>
                  </a:lnTo>
                  <a:lnTo>
                    <a:pt x="2070887" y="580440"/>
                  </a:lnTo>
                  <a:lnTo>
                    <a:pt x="2070887" y="29324"/>
                  </a:lnTo>
                  <a:close/>
                </a:path>
                <a:path w="2071370" h="610235">
                  <a:moveTo>
                    <a:pt x="2070887" y="0"/>
                  </a:moveTo>
                  <a:lnTo>
                    <a:pt x="0" y="0"/>
                  </a:lnTo>
                  <a:lnTo>
                    <a:pt x="0" y="29222"/>
                  </a:lnTo>
                  <a:lnTo>
                    <a:pt x="0" y="580694"/>
                  </a:lnTo>
                  <a:lnTo>
                    <a:pt x="0" y="609917"/>
                  </a:lnTo>
                  <a:lnTo>
                    <a:pt x="2070887" y="609917"/>
                  </a:lnTo>
                  <a:lnTo>
                    <a:pt x="2070887" y="580694"/>
                  </a:lnTo>
                  <a:lnTo>
                    <a:pt x="29603" y="580694"/>
                  </a:lnTo>
                  <a:lnTo>
                    <a:pt x="29603" y="29222"/>
                  </a:lnTo>
                  <a:lnTo>
                    <a:pt x="2070887" y="29222"/>
                  </a:lnTo>
                  <a:lnTo>
                    <a:pt x="2070887" y="0"/>
                  </a:lnTo>
                  <a:close/>
                </a:path>
              </a:pathLst>
            </a:custGeom>
            <a:solidFill>
              <a:srgbClr val="0099FF">
                <a:alpha val="5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object 88"/>
            <p:cNvSpPr/>
            <p:nvPr/>
          </p:nvSpPr>
          <p:spPr>
            <a:xfrm>
              <a:off x="4128448" y="2199040"/>
              <a:ext cx="1800535" cy="356659"/>
            </a:xfrm>
            <a:prstGeom prst="rect">
              <a:avLst/>
            </a:prstGeom>
            <a:blipFill>
              <a:blip r:embed="rId2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object 89"/>
            <p:cNvSpPr/>
            <p:nvPr/>
          </p:nvSpPr>
          <p:spPr>
            <a:xfrm>
              <a:off x="4013841" y="2092747"/>
              <a:ext cx="2022475" cy="561975"/>
            </a:xfrm>
            <a:custGeom>
              <a:avLst/>
              <a:gdLst/>
              <a:ahLst/>
              <a:cxnLst/>
              <a:rect l="l" t="t" r="r" b="b"/>
              <a:pathLst>
                <a:path w="2022475" h="561975">
                  <a:moveTo>
                    <a:pt x="5259" y="5264"/>
                  </a:moveTo>
                  <a:lnTo>
                    <a:pt x="0" y="5264"/>
                  </a:lnTo>
                  <a:lnTo>
                    <a:pt x="0" y="561670"/>
                  </a:lnTo>
                  <a:lnTo>
                    <a:pt x="2022198" y="561670"/>
                  </a:lnTo>
                  <a:lnTo>
                    <a:pt x="2022198" y="556371"/>
                  </a:lnTo>
                  <a:lnTo>
                    <a:pt x="10603" y="556371"/>
                  </a:lnTo>
                  <a:lnTo>
                    <a:pt x="5259" y="551072"/>
                  </a:lnTo>
                  <a:lnTo>
                    <a:pt x="10603" y="551072"/>
                  </a:lnTo>
                  <a:lnTo>
                    <a:pt x="10603" y="10529"/>
                  </a:lnTo>
                  <a:lnTo>
                    <a:pt x="5259" y="10529"/>
                  </a:lnTo>
                  <a:lnTo>
                    <a:pt x="5259" y="5264"/>
                  </a:lnTo>
                  <a:close/>
                </a:path>
                <a:path w="2022475" h="561975">
                  <a:moveTo>
                    <a:pt x="10603" y="551072"/>
                  </a:moveTo>
                  <a:lnTo>
                    <a:pt x="5259" y="551072"/>
                  </a:lnTo>
                  <a:lnTo>
                    <a:pt x="10603" y="556371"/>
                  </a:lnTo>
                  <a:lnTo>
                    <a:pt x="10603" y="551072"/>
                  </a:lnTo>
                  <a:close/>
                </a:path>
                <a:path w="2022475" h="561975">
                  <a:moveTo>
                    <a:pt x="2011594" y="551072"/>
                  </a:moveTo>
                  <a:lnTo>
                    <a:pt x="10603" y="551072"/>
                  </a:lnTo>
                  <a:lnTo>
                    <a:pt x="10603" y="556371"/>
                  </a:lnTo>
                  <a:lnTo>
                    <a:pt x="2011594" y="556371"/>
                  </a:lnTo>
                  <a:lnTo>
                    <a:pt x="2011594" y="551072"/>
                  </a:lnTo>
                  <a:close/>
                </a:path>
                <a:path w="2022475" h="561975">
                  <a:moveTo>
                    <a:pt x="2011594" y="5264"/>
                  </a:moveTo>
                  <a:lnTo>
                    <a:pt x="2011594" y="556371"/>
                  </a:lnTo>
                  <a:lnTo>
                    <a:pt x="2016853" y="551072"/>
                  </a:lnTo>
                  <a:lnTo>
                    <a:pt x="2022198" y="551072"/>
                  </a:lnTo>
                  <a:lnTo>
                    <a:pt x="2022198" y="10529"/>
                  </a:lnTo>
                  <a:lnTo>
                    <a:pt x="2016853" y="10529"/>
                  </a:lnTo>
                  <a:lnTo>
                    <a:pt x="2011594" y="5264"/>
                  </a:lnTo>
                  <a:close/>
                </a:path>
                <a:path w="2022475" h="561975">
                  <a:moveTo>
                    <a:pt x="2022198" y="551072"/>
                  </a:moveTo>
                  <a:lnTo>
                    <a:pt x="2016853" y="551072"/>
                  </a:lnTo>
                  <a:lnTo>
                    <a:pt x="2011594" y="556371"/>
                  </a:lnTo>
                  <a:lnTo>
                    <a:pt x="2022198" y="556371"/>
                  </a:lnTo>
                  <a:lnTo>
                    <a:pt x="2022198" y="551072"/>
                  </a:lnTo>
                  <a:close/>
                </a:path>
                <a:path w="2022475" h="561975">
                  <a:moveTo>
                    <a:pt x="2022198" y="0"/>
                  </a:moveTo>
                  <a:lnTo>
                    <a:pt x="5259" y="0"/>
                  </a:lnTo>
                  <a:lnTo>
                    <a:pt x="5259" y="10529"/>
                  </a:lnTo>
                  <a:lnTo>
                    <a:pt x="10603" y="10529"/>
                  </a:lnTo>
                  <a:lnTo>
                    <a:pt x="10603" y="5264"/>
                  </a:lnTo>
                  <a:lnTo>
                    <a:pt x="2022198" y="5264"/>
                  </a:lnTo>
                  <a:lnTo>
                    <a:pt x="2022198" y="0"/>
                  </a:lnTo>
                  <a:close/>
                </a:path>
                <a:path w="2022475" h="561975">
                  <a:moveTo>
                    <a:pt x="2011594" y="5264"/>
                  </a:moveTo>
                  <a:lnTo>
                    <a:pt x="10603" y="5264"/>
                  </a:lnTo>
                  <a:lnTo>
                    <a:pt x="10603" y="10529"/>
                  </a:lnTo>
                  <a:lnTo>
                    <a:pt x="2011594" y="10529"/>
                  </a:lnTo>
                  <a:lnTo>
                    <a:pt x="2011594" y="5264"/>
                  </a:lnTo>
                  <a:close/>
                </a:path>
                <a:path w="2022475" h="561975">
                  <a:moveTo>
                    <a:pt x="2022198" y="5264"/>
                  </a:moveTo>
                  <a:lnTo>
                    <a:pt x="2011594" y="5264"/>
                  </a:lnTo>
                  <a:lnTo>
                    <a:pt x="2016853" y="10529"/>
                  </a:lnTo>
                  <a:lnTo>
                    <a:pt x="2022198" y="10529"/>
                  </a:lnTo>
                  <a:lnTo>
                    <a:pt x="2022198" y="5264"/>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object 90"/>
            <p:cNvSpPr/>
            <p:nvPr/>
          </p:nvSpPr>
          <p:spPr>
            <a:xfrm>
              <a:off x="4729814" y="2698592"/>
              <a:ext cx="583806" cy="76121"/>
            </a:xfrm>
            <a:prstGeom prst="rect">
              <a:avLst/>
            </a:prstGeom>
            <a:blipFill>
              <a:blip r:embed="rId2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91" name="object 91"/>
          <p:cNvSpPr/>
          <p:nvPr/>
        </p:nvSpPr>
        <p:spPr>
          <a:xfrm>
            <a:off x="7560869" y="2331211"/>
            <a:ext cx="269875" cy="85090"/>
          </a:xfrm>
          <a:custGeom>
            <a:avLst/>
            <a:gdLst/>
            <a:ahLst/>
            <a:cxnLst/>
            <a:rect l="l" t="t" r="r" b="b"/>
            <a:pathLst>
              <a:path w="269875" h="85089">
                <a:moveTo>
                  <a:pt x="182524" y="37719"/>
                </a:moveTo>
                <a:lnTo>
                  <a:pt x="0" y="37719"/>
                </a:lnTo>
                <a:lnTo>
                  <a:pt x="0" y="48310"/>
                </a:lnTo>
                <a:lnTo>
                  <a:pt x="182524" y="48310"/>
                </a:lnTo>
                <a:lnTo>
                  <a:pt x="182524" y="37719"/>
                </a:lnTo>
                <a:close/>
              </a:path>
              <a:path w="269875" h="85089">
                <a:moveTo>
                  <a:pt x="269671" y="42367"/>
                </a:moveTo>
                <a:lnTo>
                  <a:pt x="185013" y="0"/>
                </a:lnTo>
                <a:lnTo>
                  <a:pt x="185013" y="84747"/>
                </a:lnTo>
                <a:lnTo>
                  <a:pt x="269671" y="4236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object 92"/>
          <p:cNvSpPr/>
          <p:nvPr/>
        </p:nvSpPr>
        <p:spPr>
          <a:xfrm>
            <a:off x="2478481" y="2368905"/>
            <a:ext cx="6373495" cy="889635"/>
          </a:xfrm>
          <a:custGeom>
            <a:avLst/>
            <a:gdLst/>
            <a:ahLst/>
            <a:cxnLst/>
            <a:rect l="l" t="t" r="r" b="b"/>
            <a:pathLst>
              <a:path w="6373495" h="889635">
                <a:moveTo>
                  <a:pt x="270192" y="110655"/>
                </a:moveTo>
                <a:lnTo>
                  <a:pt x="185445" y="68275"/>
                </a:lnTo>
                <a:lnTo>
                  <a:pt x="185445" y="153047"/>
                </a:lnTo>
                <a:lnTo>
                  <a:pt x="270192" y="110655"/>
                </a:lnTo>
                <a:close/>
              </a:path>
              <a:path w="6373495" h="889635">
                <a:moveTo>
                  <a:pt x="5023853" y="195440"/>
                </a:moveTo>
                <a:lnTo>
                  <a:pt x="4981524" y="110655"/>
                </a:lnTo>
                <a:lnTo>
                  <a:pt x="4939195" y="195440"/>
                </a:lnTo>
                <a:lnTo>
                  <a:pt x="4975326" y="195440"/>
                </a:lnTo>
                <a:lnTo>
                  <a:pt x="4975326" y="579081"/>
                </a:lnTo>
                <a:lnTo>
                  <a:pt x="4554321" y="579081"/>
                </a:lnTo>
                <a:lnTo>
                  <a:pt x="4554321" y="585431"/>
                </a:lnTo>
                <a:lnTo>
                  <a:pt x="4554321" y="590511"/>
                </a:lnTo>
                <a:lnTo>
                  <a:pt x="4985931" y="590511"/>
                </a:lnTo>
                <a:lnTo>
                  <a:pt x="4985931" y="585431"/>
                </a:lnTo>
                <a:lnTo>
                  <a:pt x="4977917" y="585431"/>
                </a:lnTo>
                <a:lnTo>
                  <a:pt x="4977917" y="584860"/>
                </a:lnTo>
                <a:lnTo>
                  <a:pt x="4985931" y="584860"/>
                </a:lnTo>
                <a:lnTo>
                  <a:pt x="4985931" y="579564"/>
                </a:lnTo>
                <a:lnTo>
                  <a:pt x="4980584" y="579564"/>
                </a:lnTo>
                <a:lnTo>
                  <a:pt x="4977917" y="582256"/>
                </a:lnTo>
                <a:lnTo>
                  <a:pt x="4977917" y="579081"/>
                </a:lnTo>
                <a:lnTo>
                  <a:pt x="4985931" y="579081"/>
                </a:lnTo>
                <a:lnTo>
                  <a:pt x="4985931" y="195440"/>
                </a:lnTo>
                <a:lnTo>
                  <a:pt x="5023853" y="195440"/>
                </a:lnTo>
                <a:close/>
              </a:path>
              <a:path w="6373495" h="889635">
                <a:moveTo>
                  <a:pt x="6372923" y="0"/>
                </a:moveTo>
                <a:lnTo>
                  <a:pt x="6195796" y="0"/>
                </a:lnTo>
                <a:lnTo>
                  <a:pt x="6195796" y="10617"/>
                </a:lnTo>
                <a:lnTo>
                  <a:pt x="6362319" y="10617"/>
                </a:lnTo>
                <a:lnTo>
                  <a:pt x="6362319" y="878903"/>
                </a:lnTo>
                <a:lnTo>
                  <a:pt x="10604" y="878903"/>
                </a:lnTo>
                <a:lnTo>
                  <a:pt x="10604" y="112522"/>
                </a:lnTo>
                <a:lnTo>
                  <a:pt x="181457" y="112522"/>
                </a:lnTo>
                <a:lnTo>
                  <a:pt x="181457" y="107175"/>
                </a:lnTo>
                <a:lnTo>
                  <a:pt x="181457" y="101904"/>
                </a:lnTo>
                <a:lnTo>
                  <a:pt x="0" y="101904"/>
                </a:lnTo>
                <a:lnTo>
                  <a:pt x="0" y="889495"/>
                </a:lnTo>
                <a:lnTo>
                  <a:pt x="6372923" y="889495"/>
                </a:lnTo>
                <a:lnTo>
                  <a:pt x="6372923" y="884199"/>
                </a:lnTo>
                <a:lnTo>
                  <a:pt x="6372923" y="878903"/>
                </a:lnTo>
                <a:lnTo>
                  <a:pt x="6372923" y="10617"/>
                </a:lnTo>
                <a:lnTo>
                  <a:pt x="6372923" y="5270"/>
                </a:lnTo>
                <a:lnTo>
                  <a:pt x="637292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object 93"/>
          <p:cNvSpPr/>
          <p:nvPr/>
        </p:nvSpPr>
        <p:spPr>
          <a:xfrm>
            <a:off x="893203" y="2225230"/>
            <a:ext cx="267970" cy="85090"/>
          </a:xfrm>
          <a:custGeom>
            <a:avLst/>
            <a:gdLst/>
            <a:ahLst/>
            <a:cxnLst/>
            <a:rect l="l" t="t" r="r" b="b"/>
            <a:pathLst>
              <a:path w="267969" h="85089">
                <a:moveTo>
                  <a:pt x="182524" y="35420"/>
                </a:moveTo>
                <a:lnTo>
                  <a:pt x="0" y="35420"/>
                </a:lnTo>
                <a:lnTo>
                  <a:pt x="0" y="46024"/>
                </a:lnTo>
                <a:lnTo>
                  <a:pt x="182524" y="46024"/>
                </a:lnTo>
                <a:lnTo>
                  <a:pt x="182524" y="35420"/>
                </a:lnTo>
                <a:close/>
              </a:path>
              <a:path w="267969" h="85089">
                <a:moveTo>
                  <a:pt x="267360" y="42367"/>
                </a:moveTo>
                <a:lnTo>
                  <a:pt x="182664" y="0"/>
                </a:lnTo>
                <a:lnTo>
                  <a:pt x="182664" y="84747"/>
                </a:lnTo>
                <a:lnTo>
                  <a:pt x="267360" y="4236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object 94"/>
          <p:cNvSpPr/>
          <p:nvPr/>
        </p:nvSpPr>
        <p:spPr>
          <a:xfrm>
            <a:off x="7140956" y="2331211"/>
            <a:ext cx="213360" cy="85090"/>
          </a:xfrm>
          <a:custGeom>
            <a:avLst/>
            <a:gdLst/>
            <a:ahLst/>
            <a:cxnLst/>
            <a:rect l="l" t="t" r="r" b="b"/>
            <a:pathLst>
              <a:path w="213359" h="85089">
                <a:moveTo>
                  <a:pt x="125260" y="37719"/>
                </a:moveTo>
                <a:lnTo>
                  <a:pt x="0" y="37719"/>
                </a:lnTo>
                <a:lnTo>
                  <a:pt x="0" y="48310"/>
                </a:lnTo>
                <a:lnTo>
                  <a:pt x="125260" y="48310"/>
                </a:lnTo>
                <a:lnTo>
                  <a:pt x="125260" y="37719"/>
                </a:lnTo>
                <a:close/>
              </a:path>
              <a:path w="213359" h="85089">
                <a:moveTo>
                  <a:pt x="213182" y="42367"/>
                </a:moveTo>
                <a:lnTo>
                  <a:pt x="128435" y="0"/>
                </a:lnTo>
                <a:lnTo>
                  <a:pt x="128435" y="84747"/>
                </a:lnTo>
                <a:lnTo>
                  <a:pt x="213182" y="4236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object 95"/>
          <p:cNvSpPr/>
          <p:nvPr/>
        </p:nvSpPr>
        <p:spPr>
          <a:xfrm>
            <a:off x="2216518" y="2225230"/>
            <a:ext cx="532765" cy="85090"/>
          </a:xfrm>
          <a:custGeom>
            <a:avLst/>
            <a:gdLst/>
            <a:ahLst/>
            <a:cxnLst/>
            <a:rect l="l" t="t" r="r" b="b"/>
            <a:pathLst>
              <a:path w="532764" h="85089">
                <a:moveTo>
                  <a:pt x="443382" y="35420"/>
                </a:moveTo>
                <a:lnTo>
                  <a:pt x="0" y="35420"/>
                </a:lnTo>
                <a:lnTo>
                  <a:pt x="0" y="46024"/>
                </a:lnTo>
                <a:lnTo>
                  <a:pt x="443382" y="46024"/>
                </a:lnTo>
                <a:lnTo>
                  <a:pt x="443382" y="35420"/>
                </a:lnTo>
                <a:close/>
              </a:path>
              <a:path w="532764" h="85089">
                <a:moveTo>
                  <a:pt x="532155" y="42367"/>
                </a:moveTo>
                <a:lnTo>
                  <a:pt x="447408" y="0"/>
                </a:lnTo>
                <a:lnTo>
                  <a:pt x="447408" y="84747"/>
                </a:lnTo>
                <a:lnTo>
                  <a:pt x="532155" y="4236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object 96"/>
          <p:cNvSpPr/>
          <p:nvPr/>
        </p:nvSpPr>
        <p:spPr>
          <a:xfrm>
            <a:off x="6027547" y="2331211"/>
            <a:ext cx="585470" cy="85090"/>
          </a:xfrm>
          <a:custGeom>
            <a:avLst/>
            <a:gdLst/>
            <a:ahLst/>
            <a:cxnLst/>
            <a:rect l="l" t="t" r="r" b="b"/>
            <a:pathLst>
              <a:path w="585470" h="85089">
                <a:moveTo>
                  <a:pt x="500646" y="37719"/>
                </a:moveTo>
                <a:lnTo>
                  <a:pt x="0" y="37719"/>
                </a:lnTo>
                <a:lnTo>
                  <a:pt x="0" y="48310"/>
                </a:lnTo>
                <a:lnTo>
                  <a:pt x="500646" y="48310"/>
                </a:lnTo>
                <a:lnTo>
                  <a:pt x="500646" y="37719"/>
                </a:lnTo>
                <a:close/>
              </a:path>
              <a:path w="585470" h="85089">
                <a:moveTo>
                  <a:pt x="585419" y="42367"/>
                </a:moveTo>
                <a:lnTo>
                  <a:pt x="500761" y="0"/>
                </a:lnTo>
                <a:lnTo>
                  <a:pt x="500761" y="84747"/>
                </a:lnTo>
                <a:lnTo>
                  <a:pt x="585419" y="4236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object 97"/>
          <p:cNvSpPr/>
          <p:nvPr/>
        </p:nvSpPr>
        <p:spPr>
          <a:xfrm>
            <a:off x="3539883" y="2331211"/>
            <a:ext cx="479425" cy="85090"/>
          </a:xfrm>
          <a:custGeom>
            <a:avLst/>
            <a:gdLst/>
            <a:ahLst/>
            <a:cxnLst/>
            <a:rect l="l" t="t" r="r" b="b"/>
            <a:pathLst>
              <a:path w="479425" h="85089">
                <a:moveTo>
                  <a:pt x="392480" y="37719"/>
                </a:moveTo>
                <a:lnTo>
                  <a:pt x="0" y="37719"/>
                </a:lnTo>
                <a:lnTo>
                  <a:pt x="0" y="48310"/>
                </a:lnTo>
                <a:lnTo>
                  <a:pt x="392480" y="48310"/>
                </a:lnTo>
                <a:lnTo>
                  <a:pt x="392480" y="37719"/>
                </a:lnTo>
                <a:close/>
              </a:path>
              <a:path w="479425" h="85089">
                <a:moveTo>
                  <a:pt x="479209" y="42367"/>
                </a:moveTo>
                <a:lnTo>
                  <a:pt x="394550" y="0"/>
                </a:lnTo>
                <a:lnTo>
                  <a:pt x="394550" y="84747"/>
                </a:lnTo>
                <a:lnTo>
                  <a:pt x="479209" y="4236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object 99"/>
          <p:cNvSpPr txBox="1"/>
          <p:nvPr/>
        </p:nvSpPr>
        <p:spPr>
          <a:xfrm>
            <a:off x="567944" y="1141221"/>
            <a:ext cx="4135754" cy="741680"/>
          </a:xfrm>
          <a:prstGeom prst="rect">
            <a:avLst/>
          </a:prstGeom>
        </p:spPr>
        <p:txBody>
          <a:bodyPr vert="horz" wrap="square" lIns="0" tIns="50800" rIns="0" bIns="0" rtlCol="0">
            <a:spAutoFit/>
          </a:bodyPr>
          <a:lstStyle/>
          <a:p>
            <a:pPr marL="12700" marR="0" lvl="0" indent="0" algn="l" defTabSz="914400" rtl="0" eaLnBrk="1" fontAlgn="auto" latinLnBrk="0" hangingPunct="1">
              <a:lnSpc>
                <a:spcPct val="100000"/>
              </a:lnSpc>
              <a:spcBef>
                <a:spcPts val="400"/>
              </a:spcBef>
              <a:spcAft>
                <a:spcPts val="0"/>
              </a:spcAft>
              <a:buClrTx/>
              <a:buSzTx/>
              <a:buFontTx/>
              <a:buNone/>
              <a:tabLst>
                <a:tab pos="527685" algn="l"/>
              </a:tabLst>
              <a:defRPr/>
            </a:pP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a:p>
            <a:pPr marL="317500" marR="0" lvl="0" indent="-304800" algn="l" defTabSz="914400" rtl="0" eaLnBrk="1" fontAlgn="auto" latinLnBrk="0" hangingPunct="1">
              <a:lnSpc>
                <a:spcPct val="100000"/>
              </a:lnSpc>
              <a:spcBef>
                <a:spcPts val="300"/>
              </a:spcBef>
              <a:spcAft>
                <a:spcPts val="0"/>
              </a:spcAft>
              <a:buClrTx/>
              <a:buSzTx/>
              <a:buFont typeface="Wingdings"/>
              <a:buChar char=""/>
              <a:tabLst>
                <a:tab pos="317500" algn="l"/>
              </a:tabLst>
              <a:defRPr/>
            </a:pPr>
            <a:r>
              <a:rPr kumimoji="0" sz="2100" b="1" i="0" u="none" strike="noStrike" kern="1200" cap="none" spc="0" normalizeH="0" baseline="0" noProof="0" dirty="0">
                <a:ln>
                  <a:noFill/>
                </a:ln>
                <a:solidFill>
                  <a:srgbClr val="404040"/>
                </a:solidFill>
                <a:effectLst/>
                <a:uLnTx/>
                <a:uFillTx/>
                <a:latin typeface="Times New Roman"/>
                <a:ea typeface="+mn-ea"/>
                <a:cs typeface="Times New Roman"/>
              </a:rPr>
              <a:t>Bộ </a:t>
            </a:r>
            <a:r>
              <a:rPr kumimoji="0" sz="2100" b="1" i="0" u="none" strike="noStrike" kern="1200" cap="none" spc="-5" normalizeH="0" baseline="0" noProof="0" dirty="0">
                <a:ln>
                  <a:noFill/>
                </a:ln>
                <a:solidFill>
                  <a:srgbClr val="404040"/>
                </a:solidFill>
                <a:effectLst/>
                <a:uLnTx/>
                <a:uFillTx/>
                <a:latin typeface="Times New Roman"/>
                <a:ea typeface="+mn-ea"/>
                <a:cs typeface="Times New Roman"/>
              </a:rPr>
              <a:t>điều khiển </a:t>
            </a:r>
            <a:r>
              <a:rPr kumimoji="0" sz="2100" b="1" i="0" u="none" strike="noStrike" kern="1200" cap="none" spc="0" normalizeH="0" baseline="0" noProof="0" dirty="0">
                <a:ln>
                  <a:noFill/>
                </a:ln>
                <a:solidFill>
                  <a:srgbClr val="404040"/>
                </a:solidFill>
                <a:effectLst/>
                <a:uLnTx/>
                <a:uFillTx/>
                <a:latin typeface="Times New Roman"/>
                <a:ea typeface="+mn-ea"/>
                <a:cs typeface="Times New Roman"/>
              </a:rPr>
              <a:t>tốc</a:t>
            </a:r>
            <a:r>
              <a:rPr kumimoji="0" sz="2100" b="1" i="0" u="none" strike="noStrike" kern="1200" cap="none" spc="-25" normalizeH="0" baseline="0" noProof="0" dirty="0">
                <a:ln>
                  <a:noFill/>
                </a:ln>
                <a:solidFill>
                  <a:srgbClr val="404040"/>
                </a:solidFill>
                <a:effectLst/>
                <a:uLnTx/>
                <a:uFillTx/>
                <a:latin typeface="Times New Roman"/>
                <a:ea typeface="+mn-ea"/>
                <a:cs typeface="Times New Roman"/>
              </a:rPr>
              <a:t> </a:t>
            </a:r>
            <a:r>
              <a:rPr kumimoji="0" sz="2100" b="1" i="0" u="none" strike="noStrike" kern="1200" cap="none" spc="-5" normalizeH="0" baseline="0" noProof="0" dirty="0">
                <a:ln>
                  <a:noFill/>
                </a:ln>
                <a:solidFill>
                  <a:srgbClr val="404040"/>
                </a:solidFill>
                <a:effectLst/>
                <a:uLnTx/>
                <a:uFillTx/>
                <a:latin typeface="Times New Roman"/>
                <a:ea typeface="+mn-ea"/>
                <a:cs typeface="Times New Roman"/>
              </a:rPr>
              <a:t>độ</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00" name="object 100"/>
          <p:cNvSpPr txBox="1"/>
          <p:nvPr/>
        </p:nvSpPr>
        <p:spPr>
          <a:xfrm>
            <a:off x="1929383" y="4150232"/>
            <a:ext cx="93599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195" normalizeH="0" baseline="11904" noProof="0" dirty="0">
                <a:ln>
                  <a:noFill/>
                </a:ln>
                <a:solidFill>
                  <a:srgbClr val="404040"/>
                </a:solidFill>
                <a:effectLst/>
                <a:uLnTx/>
                <a:uFillTx/>
                <a:latin typeface="FreeSerif"/>
                <a:ea typeface="+mn-ea"/>
                <a:cs typeface="FreeSerif"/>
              </a:rPr>
              <a:t>𝑊</a:t>
            </a:r>
            <a:r>
              <a:rPr kumimoji="0" sz="1500" b="0" i="0" u="none" strike="noStrike" kern="1200" cap="none" spc="130" normalizeH="0" baseline="0" noProof="0" dirty="0">
                <a:ln>
                  <a:noFill/>
                </a:ln>
                <a:solidFill>
                  <a:srgbClr val="404040"/>
                </a:solidFill>
                <a:effectLst/>
                <a:uLnTx/>
                <a:uFillTx/>
                <a:latin typeface="FreeSerif"/>
                <a:ea typeface="+mn-ea"/>
                <a:cs typeface="FreeSerif"/>
              </a:rPr>
              <a:t>𝐶𝐿𝑉</a:t>
            </a:r>
            <a:r>
              <a:rPr kumimoji="0" sz="3150" b="0" i="0" u="none" strike="noStrike" kern="1200" cap="none" spc="569" normalizeH="0" baseline="11904" noProof="0" dirty="0">
                <a:ln>
                  <a:noFill/>
                </a:ln>
                <a:solidFill>
                  <a:srgbClr val="404040"/>
                </a:solidFill>
                <a:effectLst/>
                <a:uLnTx/>
                <a:uFillTx/>
                <a:latin typeface="FreeSerif"/>
                <a:ea typeface="+mn-ea"/>
                <a:cs typeface="FreeSerif"/>
              </a:rPr>
              <a:t>=</a:t>
            </a:r>
            <a:endParaRPr kumimoji="0" sz="3150" b="0" i="0" u="none" strike="noStrike" kern="1200" cap="none" spc="0" normalizeH="0" baseline="11904" noProof="0" dirty="0">
              <a:ln>
                <a:noFill/>
              </a:ln>
              <a:solidFill>
                <a:prstClr val="black"/>
              </a:solidFill>
              <a:effectLst/>
              <a:uLnTx/>
              <a:uFillTx/>
              <a:latin typeface="FreeSerif"/>
              <a:ea typeface="+mn-ea"/>
              <a:cs typeface="FreeSerif"/>
            </a:endParaRPr>
          </a:p>
        </p:txBody>
      </p:sp>
      <p:sp>
        <p:nvSpPr>
          <p:cNvPr id="101" name="object 101"/>
          <p:cNvSpPr/>
          <p:nvPr/>
        </p:nvSpPr>
        <p:spPr>
          <a:xfrm>
            <a:off x="2901442" y="4290059"/>
            <a:ext cx="4599940" cy="17145"/>
          </a:xfrm>
          <a:custGeom>
            <a:avLst/>
            <a:gdLst/>
            <a:ahLst/>
            <a:cxnLst/>
            <a:rect l="l" t="t" r="r" b="b"/>
            <a:pathLst>
              <a:path w="4599940" h="17145">
                <a:moveTo>
                  <a:pt x="4599432" y="0"/>
                </a:moveTo>
                <a:lnTo>
                  <a:pt x="0" y="0"/>
                </a:lnTo>
                <a:lnTo>
                  <a:pt x="0" y="16763"/>
                </a:lnTo>
                <a:lnTo>
                  <a:pt x="4599432" y="16763"/>
                </a:lnTo>
                <a:lnTo>
                  <a:pt x="4599432"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object 102"/>
          <p:cNvSpPr txBox="1"/>
          <p:nvPr/>
        </p:nvSpPr>
        <p:spPr>
          <a:xfrm>
            <a:off x="4689983" y="3894201"/>
            <a:ext cx="1016635"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380" normalizeH="0" baseline="0" noProof="0" dirty="0">
                <a:ln>
                  <a:noFill/>
                </a:ln>
                <a:solidFill>
                  <a:srgbClr val="404040"/>
                </a:solidFill>
                <a:effectLst/>
                <a:uLnTx/>
                <a:uFillTx/>
                <a:latin typeface="FreeSerif"/>
                <a:ea typeface="+mn-ea"/>
                <a:cs typeface="FreeSerif"/>
              </a:rPr>
              <a:t> </a:t>
            </a:r>
            <a:r>
              <a:rPr kumimoji="0" sz="2100" b="0" i="0" u="none" strike="noStrike" kern="1200" cap="none" spc="-150" normalizeH="0" baseline="0" noProof="0" dirty="0">
                <a:ln>
                  <a:noFill/>
                </a:ln>
                <a:solidFill>
                  <a:srgbClr val="404040"/>
                </a:solidFill>
                <a:effectLst/>
                <a:uLnTx/>
                <a:uFillTx/>
                <a:latin typeface="FreeSerif"/>
                <a:ea typeface="+mn-ea"/>
                <a:cs typeface="FreeSerif"/>
              </a:rPr>
              <a:t>𝑇</a:t>
            </a:r>
            <a:r>
              <a:rPr kumimoji="0" sz="2250" b="0" i="0" u="none" strike="noStrike" kern="1200" cap="none" spc="-225" normalizeH="0" baseline="-16666" noProof="0" dirty="0">
                <a:ln>
                  <a:noFill/>
                </a:ln>
                <a:solidFill>
                  <a:srgbClr val="404040"/>
                </a:solidFill>
                <a:effectLst/>
                <a:uLnTx/>
                <a:uFillTx/>
                <a:latin typeface="FreeSerif"/>
                <a:ea typeface="+mn-ea"/>
                <a:cs typeface="FreeSerif"/>
              </a:rPr>
              <a:t>𝐼𝑉 </a:t>
            </a:r>
            <a:r>
              <a:rPr kumimoji="0" sz="2100" b="0" i="0" u="none" strike="noStrike" kern="1200" cap="none" spc="-290"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03" name="object 103"/>
          <p:cNvSpPr txBox="1"/>
          <p:nvPr/>
        </p:nvSpPr>
        <p:spPr>
          <a:xfrm>
            <a:off x="567944" y="3285605"/>
            <a:ext cx="6523990" cy="744220"/>
          </a:xfrm>
          <a:prstGeom prst="rect">
            <a:avLst/>
          </a:prstGeom>
        </p:spPr>
        <p:txBody>
          <a:bodyPr vert="horz" wrap="square" lIns="0" tIns="58419" rIns="0" bIns="0" rtlCol="0">
            <a:spAutoFit/>
          </a:bodyPr>
          <a:lstStyle/>
          <a:p>
            <a:pPr marL="1776730" marR="0" lvl="0" indent="0" algn="l" defTabSz="914400" rtl="0" eaLnBrk="1" fontAlgn="auto" latinLnBrk="0" hangingPunct="1">
              <a:lnSpc>
                <a:spcPct val="100000"/>
              </a:lnSpc>
              <a:spcBef>
                <a:spcPts val="459"/>
              </a:spcBef>
              <a:spcAft>
                <a:spcPts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Hình 2.109. </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Mô </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hình hạ bậc </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mạch </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vòng </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tốc</a:t>
            </a:r>
            <a:r>
              <a:rPr kumimoji="0" sz="20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độ</a:t>
            </a:r>
            <a:endParaRPr kumimoji="0" sz="20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375"/>
              </a:spcBef>
              <a:spcAft>
                <a:spcPts val="0"/>
              </a:spcAft>
              <a:buClrTx/>
              <a:buSzTx/>
              <a:buFontTx/>
              <a:buNone/>
              <a:tabLst/>
              <a:defRPr/>
            </a:pPr>
            <a:r>
              <a:rPr kumimoji="0" sz="2100" b="0" i="0" u="none" strike="noStrike" kern="1200" cap="none" spc="0" normalizeH="0" baseline="0" noProof="0" dirty="0">
                <a:ln>
                  <a:noFill/>
                </a:ln>
                <a:solidFill>
                  <a:srgbClr val="404040"/>
                </a:solidFill>
                <a:effectLst/>
                <a:uLnTx/>
                <a:uFillTx/>
                <a:latin typeface="Courier New"/>
                <a:ea typeface="+mn-ea"/>
                <a:cs typeface="Courier New"/>
              </a:rPr>
              <a:t>o</a:t>
            </a:r>
            <a:r>
              <a:rPr kumimoji="0" sz="2100" b="0" i="0" u="none" strike="noStrike" kern="1200" cap="none" spc="-635" normalizeH="0" baseline="0" noProof="0" dirty="0">
                <a:ln>
                  <a:noFill/>
                </a:ln>
                <a:solidFill>
                  <a:srgbClr val="404040"/>
                </a:solidFill>
                <a:effectLst/>
                <a:uLnTx/>
                <a:uFillTx/>
                <a:latin typeface="Courier New"/>
                <a:ea typeface="+mn-ea"/>
                <a:cs typeface="Courier New"/>
              </a:rPr>
              <a:t>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Hàm truyền </a:t>
            </a:r>
            <a:r>
              <a:rPr kumimoji="0" sz="2100" b="0" i="0" u="none" strike="noStrike" kern="1200" cap="none" spc="-10" normalizeH="0" baseline="0" noProof="0" dirty="0">
                <a:ln>
                  <a:noFill/>
                </a:ln>
                <a:solidFill>
                  <a:srgbClr val="404040"/>
                </a:solidFill>
                <a:effectLst/>
                <a:uLnTx/>
                <a:uFillTx/>
                <a:latin typeface="Times New Roman"/>
                <a:ea typeface="+mn-ea"/>
                <a:cs typeface="Times New Roman"/>
              </a:rPr>
              <a:t>mạch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kín bao gồm bộ </a:t>
            </a:r>
            <a:r>
              <a:rPr kumimoji="0" sz="2100" b="0" i="0" u="none" strike="noStrike" kern="1200" cap="none" spc="-10" normalizeH="0" baseline="0" noProof="0" dirty="0">
                <a:ln>
                  <a:noFill/>
                </a:ln>
                <a:solidFill>
                  <a:srgbClr val="404040"/>
                </a:solidFill>
                <a:effectLst/>
                <a:uLnTx/>
                <a:uFillTx/>
                <a:latin typeface="Times New Roman"/>
                <a:ea typeface="+mn-ea"/>
                <a:cs typeface="Times New Roman"/>
              </a:rPr>
              <a:t>PI:</a:t>
            </a:r>
            <a:endParaRPr kumimoji="0" sz="21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04" name="object 104"/>
          <p:cNvSpPr txBox="1"/>
          <p:nvPr/>
        </p:nvSpPr>
        <p:spPr>
          <a:xfrm>
            <a:off x="2863850" y="4433696"/>
            <a:ext cx="128016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345" normalizeH="0" baseline="0" noProof="0" dirty="0">
                <a:ln>
                  <a:noFill/>
                </a:ln>
                <a:solidFill>
                  <a:srgbClr val="404040"/>
                </a:solidFill>
                <a:effectLst/>
                <a:uLnTx/>
                <a:uFillTx/>
                <a:latin typeface="FreeSerif"/>
                <a:ea typeface="+mn-ea"/>
                <a:cs typeface="FreeSerif"/>
              </a:rPr>
              <a:t> </a:t>
            </a:r>
            <a:r>
              <a:rPr kumimoji="0" sz="2100" b="0" i="0" u="none" strike="noStrike" kern="1200" cap="none" spc="-150" normalizeH="0" baseline="0" noProof="0" dirty="0">
                <a:ln>
                  <a:noFill/>
                </a:ln>
                <a:solidFill>
                  <a:srgbClr val="404040"/>
                </a:solidFill>
                <a:effectLst/>
                <a:uLnTx/>
                <a:uFillTx/>
                <a:latin typeface="FreeSerif"/>
                <a:ea typeface="+mn-ea"/>
                <a:cs typeface="FreeSerif"/>
              </a:rPr>
              <a:t>𝑇</a:t>
            </a:r>
            <a:r>
              <a:rPr kumimoji="0" sz="2250" b="0" i="0" u="none" strike="noStrike" kern="1200" cap="none" spc="-225" normalizeH="0" baseline="-16666" noProof="0" dirty="0">
                <a:ln>
                  <a:noFill/>
                </a:ln>
                <a:solidFill>
                  <a:srgbClr val="404040"/>
                </a:solidFill>
                <a:effectLst/>
                <a:uLnTx/>
                <a:uFillTx/>
                <a:latin typeface="FreeSerif"/>
                <a:ea typeface="+mn-ea"/>
                <a:cs typeface="FreeSerif"/>
              </a:rPr>
              <a:t>𝐼𝑉 </a:t>
            </a:r>
            <a:r>
              <a:rPr kumimoji="0" sz="2100" b="0" i="0" u="none" strike="noStrike" kern="1200" cap="none" spc="-290" normalizeH="0" baseline="0" noProof="0" dirty="0">
                <a:ln>
                  <a:noFill/>
                </a:ln>
                <a:solidFill>
                  <a:srgbClr val="404040"/>
                </a:solidFill>
                <a:effectLst/>
                <a:uLnTx/>
                <a:uFillTx/>
                <a:latin typeface="FreeSerif"/>
                <a:ea typeface="+mn-ea"/>
                <a:cs typeface="FreeSerif"/>
              </a:rPr>
              <a:t>𝑠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05" name="object 105"/>
          <p:cNvSpPr/>
          <p:nvPr/>
        </p:nvSpPr>
        <p:spPr>
          <a:xfrm>
            <a:off x="4164838" y="4628388"/>
            <a:ext cx="993775" cy="17145"/>
          </a:xfrm>
          <a:custGeom>
            <a:avLst/>
            <a:gdLst/>
            <a:ahLst/>
            <a:cxnLst/>
            <a:rect l="l" t="t" r="r" b="b"/>
            <a:pathLst>
              <a:path w="993775" h="17145">
                <a:moveTo>
                  <a:pt x="993648" y="0"/>
                </a:moveTo>
                <a:lnTo>
                  <a:pt x="0" y="0"/>
                </a:lnTo>
                <a:lnTo>
                  <a:pt x="0" y="16763"/>
                </a:lnTo>
                <a:lnTo>
                  <a:pt x="993648" y="16763"/>
                </a:lnTo>
                <a:lnTo>
                  <a:pt x="993648"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object 106"/>
          <p:cNvSpPr txBox="1"/>
          <p:nvPr/>
        </p:nvSpPr>
        <p:spPr>
          <a:xfrm>
            <a:off x="4127246" y="4330065"/>
            <a:ext cx="105283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15" normalizeH="0" baseline="10582" noProof="0" dirty="0">
                <a:ln>
                  <a:noFill/>
                </a:ln>
                <a:solidFill>
                  <a:srgbClr val="404040"/>
                </a:solidFill>
                <a:effectLst/>
                <a:uLnTx/>
                <a:uFillTx/>
                <a:latin typeface="FreeSerif"/>
                <a:ea typeface="+mn-ea"/>
                <a:cs typeface="FreeSerif"/>
              </a:rPr>
              <a:t>𝑇</a:t>
            </a:r>
            <a:r>
              <a:rPr kumimoji="0" sz="1500" b="0" i="0" u="none" strike="noStrike" kern="1200" cap="none" spc="-10" normalizeH="0" baseline="0" noProof="0" dirty="0">
                <a:ln>
                  <a:noFill/>
                </a:ln>
                <a:solidFill>
                  <a:srgbClr val="404040"/>
                </a:solidFill>
                <a:effectLst/>
                <a:uLnTx/>
                <a:uFillTx/>
                <a:latin typeface="FreeSerif"/>
                <a:ea typeface="+mn-ea"/>
                <a:cs typeface="FreeSerif"/>
              </a:rPr>
              <a:t>𝑀𝑒𝑐ℎ</a:t>
            </a:r>
            <a:r>
              <a:rPr kumimoji="0" sz="3150" b="0" i="0" u="none" strike="noStrike" kern="1200" cap="none" spc="-15" normalizeH="0" baseline="10582" noProof="0" dirty="0">
                <a:ln>
                  <a:noFill/>
                </a:ln>
                <a:solidFill>
                  <a:srgbClr val="404040"/>
                </a:solidFill>
                <a:effectLst/>
                <a:uLnTx/>
                <a:uFillTx/>
                <a:latin typeface="FreeSerif"/>
                <a:ea typeface="+mn-ea"/>
                <a:cs typeface="FreeSerif"/>
              </a:rPr>
              <a:t>𝑇</a:t>
            </a:r>
            <a:r>
              <a:rPr kumimoji="0" sz="1500" b="0" i="0" u="none" strike="noStrike" kern="1200" cap="none" spc="-10" normalizeH="0" baseline="0" noProof="0" dirty="0">
                <a:ln>
                  <a:noFill/>
                </a:ln>
                <a:solidFill>
                  <a:srgbClr val="404040"/>
                </a:solidFill>
                <a:effectLst/>
                <a:uLnTx/>
                <a:uFillTx/>
                <a:latin typeface="FreeSerif"/>
                <a:ea typeface="+mn-ea"/>
                <a:cs typeface="FreeSerif"/>
              </a:rPr>
              <a:t>𝐼𝑉</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107" name="object 107"/>
          <p:cNvSpPr txBox="1"/>
          <p:nvPr/>
        </p:nvSpPr>
        <p:spPr>
          <a:xfrm>
            <a:off x="4433442" y="4567808"/>
            <a:ext cx="21209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340" normalizeH="0" baseline="0" noProof="0" dirty="0">
                <a:ln>
                  <a:noFill/>
                </a:ln>
                <a:solidFill>
                  <a:srgbClr val="404040"/>
                </a:solidFill>
                <a:effectLst/>
                <a:uLnTx/>
                <a:uFillTx/>
                <a:latin typeface="FreeSerif"/>
                <a:ea typeface="+mn-ea"/>
                <a:cs typeface="FreeSerif"/>
              </a:rPr>
              <a:t>𝐾</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08" name="object 108"/>
          <p:cNvSpPr txBox="1"/>
          <p:nvPr/>
        </p:nvSpPr>
        <p:spPr>
          <a:xfrm>
            <a:off x="4598034" y="4694301"/>
            <a:ext cx="280035"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5" normalizeH="0" baseline="0" noProof="0" dirty="0">
                <a:ln>
                  <a:noFill/>
                </a:ln>
                <a:solidFill>
                  <a:srgbClr val="404040"/>
                </a:solidFill>
                <a:effectLst/>
                <a:uLnTx/>
                <a:uFillTx/>
                <a:latin typeface="FreeSerif"/>
                <a:ea typeface="+mn-ea"/>
                <a:cs typeface="FreeSerif"/>
              </a:rPr>
              <a:t>𝑃</a:t>
            </a:r>
            <a:r>
              <a:rPr kumimoji="0" sz="1500" b="0" i="0" u="none" strike="noStrike" kern="1200" cap="none" spc="165" normalizeH="0" baseline="0" noProof="0" dirty="0">
                <a:ln>
                  <a:noFill/>
                </a:ln>
                <a:solidFill>
                  <a:srgbClr val="404040"/>
                </a:solidFill>
                <a:effectLst/>
                <a:uLnTx/>
                <a:uFillTx/>
                <a:latin typeface="FreeSerif"/>
                <a:ea typeface="+mn-ea"/>
                <a:cs typeface="FreeSerif"/>
              </a:rPr>
              <a:t>𝑉</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109" name="object 109"/>
          <p:cNvSpPr txBox="1"/>
          <p:nvPr/>
        </p:nvSpPr>
        <p:spPr>
          <a:xfrm>
            <a:off x="5165471" y="4433696"/>
            <a:ext cx="59563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25" normalizeH="0" baseline="0" noProof="0" dirty="0">
                <a:ln>
                  <a:noFill/>
                </a:ln>
                <a:solidFill>
                  <a:srgbClr val="404040"/>
                </a:solidFill>
                <a:effectLst/>
                <a:uLnTx/>
                <a:uFillTx/>
                <a:latin typeface="FreeSerif"/>
                <a:ea typeface="+mn-ea"/>
                <a:cs typeface="FreeSerif"/>
              </a:rPr>
              <a:t>𝑠</a:t>
            </a:r>
            <a:r>
              <a:rPr kumimoji="0" sz="2250" b="0" i="0" u="none" strike="noStrike" kern="1200" cap="none" spc="-37" normalizeH="0" baseline="24074" noProof="0" dirty="0">
                <a:ln>
                  <a:noFill/>
                </a:ln>
                <a:solidFill>
                  <a:srgbClr val="404040"/>
                </a:solidFill>
                <a:effectLst/>
                <a:uLnTx/>
                <a:uFillTx/>
                <a:latin typeface="FreeSerif"/>
                <a:ea typeface="+mn-ea"/>
                <a:cs typeface="FreeSerif"/>
              </a:rPr>
              <a:t>2</a:t>
            </a:r>
            <a:r>
              <a:rPr kumimoji="0" sz="2250" b="0" i="0" u="none" strike="noStrike" kern="1200" cap="none" spc="172" normalizeH="0" baseline="24074"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10" name="object 110"/>
          <p:cNvSpPr/>
          <p:nvPr/>
        </p:nvSpPr>
        <p:spPr>
          <a:xfrm>
            <a:off x="5781802" y="4628388"/>
            <a:ext cx="1355090" cy="17145"/>
          </a:xfrm>
          <a:custGeom>
            <a:avLst/>
            <a:gdLst/>
            <a:ahLst/>
            <a:cxnLst/>
            <a:rect l="l" t="t" r="r" b="b"/>
            <a:pathLst>
              <a:path w="1355090" h="17145">
                <a:moveTo>
                  <a:pt x="1354836" y="0"/>
                </a:moveTo>
                <a:lnTo>
                  <a:pt x="0" y="0"/>
                </a:lnTo>
                <a:lnTo>
                  <a:pt x="0" y="16763"/>
                </a:lnTo>
                <a:lnTo>
                  <a:pt x="1354836" y="16763"/>
                </a:lnTo>
                <a:lnTo>
                  <a:pt x="1354836"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object 111"/>
          <p:cNvSpPr txBox="1"/>
          <p:nvPr/>
        </p:nvSpPr>
        <p:spPr>
          <a:xfrm>
            <a:off x="5744590" y="4295013"/>
            <a:ext cx="141351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15" normalizeH="0" baseline="10582" noProof="0" dirty="0">
                <a:ln>
                  <a:noFill/>
                </a:ln>
                <a:solidFill>
                  <a:srgbClr val="404040"/>
                </a:solidFill>
                <a:effectLst/>
                <a:uLnTx/>
                <a:uFillTx/>
                <a:latin typeface="FreeSerif"/>
                <a:ea typeface="+mn-ea"/>
                <a:cs typeface="FreeSerif"/>
              </a:rPr>
              <a:t>𝑇</a:t>
            </a:r>
            <a:r>
              <a:rPr kumimoji="0" sz="1500" b="0" i="0" u="none" strike="noStrike" kern="1200" cap="none" spc="-10" normalizeH="0" baseline="0" noProof="0" dirty="0">
                <a:ln>
                  <a:noFill/>
                </a:ln>
                <a:solidFill>
                  <a:srgbClr val="404040"/>
                </a:solidFill>
                <a:effectLst/>
                <a:uLnTx/>
                <a:uFillTx/>
                <a:latin typeface="FreeSerif"/>
                <a:ea typeface="+mn-ea"/>
                <a:cs typeface="FreeSerif"/>
              </a:rPr>
              <a:t>𝑀𝑒𝑐ℎ</a:t>
            </a:r>
            <a:r>
              <a:rPr kumimoji="0" sz="3150" b="0" i="0" u="none" strike="noStrike" kern="1200" cap="none" spc="-15" normalizeH="0" baseline="10582" noProof="0" dirty="0">
                <a:ln>
                  <a:noFill/>
                </a:ln>
                <a:solidFill>
                  <a:srgbClr val="404040"/>
                </a:solidFill>
                <a:effectLst/>
                <a:uLnTx/>
                <a:uFillTx/>
                <a:latin typeface="FreeSerif"/>
                <a:ea typeface="+mn-ea"/>
                <a:cs typeface="FreeSerif"/>
              </a:rPr>
              <a:t>𝑇</a:t>
            </a:r>
            <a:r>
              <a:rPr kumimoji="0" sz="1500" b="0" i="0" u="none" strike="noStrike" kern="1200" cap="none" spc="-10" normalizeH="0" baseline="0" noProof="0" dirty="0">
                <a:ln>
                  <a:noFill/>
                </a:ln>
                <a:solidFill>
                  <a:srgbClr val="404040"/>
                </a:solidFill>
                <a:effectLst/>
                <a:uLnTx/>
                <a:uFillTx/>
                <a:latin typeface="FreeSerif"/>
                <a:ea typeface="+mn-ea"/>
                <a:cs typeface="FreeSerif"/>
              </a:rPr>
              <a:t>𝐼𝑉</a:t>
            </a:r>
            <a:r>
              <a:rPr kumimoji="0" sz="1500" b="0" i="0" u="none" strike="noStrike" kern="1200" cap="none" spc="-270" normalizeH="0" baseline="0" noProof="0" dirty="0">
                <a:ln>
                  <a:noFill/>
                </a:ln>
                <a:solidFill>
                  <a:srgbClr val="404040"/>
                </a:solidFill>
                <a:effectLst/>
                <a:uLnTx/>
                <a:uFillTx/>
                <a:latin typeface="FreeSerif"/>
                <a:ea typeface="+mn-ea"/>
                <a:cs typeface="FreeSerif"/>
              </a:rPr>
              <a:t> </a:t>
            </a:r>
            <a:r>
              <a:rPr kumimoji="0" sz="3150" b="0" i="0" u="none" strike="noStrike" kern="1200" cap="none" spc="-179" normalizeH="0" baseline="10582" noProof="0" dirty="0">
                <a:ln>
                  <a:noFill/>
                </a:ln>
                <a:solidFill>
                  <a:srgbClr val="404040"/>
                </a:solidFill>
                <a:effectLst/>
                <a:uLnTx/>
                <a:uFillTx/>
                <a:latin typeface="FreeSerif"/>
                <a:ea typeface="+mn-ea"/>
                <a:cs typeface="FreeSerif"/>
              </a:rPr>
              <a:t>𝑇</a:t>
            </a:r>
            <a:r>
              <a:rPr kumimoji="0" sz="1500" b="0" i="0" u="none" strike="noStrike" kern="1200" cap="none" spc="-120" normalizeH="0" baseline="0" noProof="0" dirty="0">
                <a:ln>
                  <a:noFill/>
                </a:ln>
                <a:solidFill>
                  <a:srgbClr val="404040"/>
                </a:solidFill>
                <a:effectLst/>
                <a:uLnTx/>
                <a:uFillTx/>
                <a:latin typeface="FreeSerif"/>
                <a:ea typeface="+mn-ea"/>
                <a:cs typeface="FreeSerif"/>
              </a:rPr>
              <a:t>𝑒𝑞</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112" name="object 112"/>
          <p:cNvSpPr txBox="1"/>
          <p:nvPr/>
        </p:nvSpPr>
        <p:spPr>
          <a:xfrm>
            <a:off x="6230492" y="4567808"/>
            <a:ext cx="21209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340" normalizeH="0" baseline="0" noProof="0" dirty="0">
                <a:ln>
                  <a:noFill/>
                </a:ln>
                <a:solidFill>
                  <a:srgbClr val="404040"/>
                </a:solidFill>
                <a:effectLst/>
                <a:uLnTx/>
                <a:uFillTx/>
                <a:latin typeface="FreeSerif"/>
                <a:ea typeface="+mn-ea"/>
                <a:cs typeface="FreeSerif"/>
              </a:rPr>
              <a:t>𝐾</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13" name="object 113"/>
          <p:cNvSpPr txBox="1"/>
          <p:nvPr/>
        </p:nvSpPr>
        <p:spPr>
          <a:xfrm>
            <a:off x="6395084" y="4694301"/>
            <a:ext cx="280035"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5" normalizeH="0" baseline="0" noProof="0" dirty="0">
                <a:ln>
                  <a:noFill/>
                </a:ln>
                <a:solidFill>
                  <a:srgbClr val="404040"/>
                </a:solidFill>
                <a:effectLst/>
                <a:uLnTx/>
                <a:uFillTx/>
                <a:latin typeface="FreeSerif"/>
                <a:ea typeface="+mn-ea"/>
                <a:cs typeface="FreeSerif"/>
              </a:rPr>
              <a:t>𝑃</a:t>
            </a:r>
            <a:r>
              <a:rPr kumimoji="0" sz="1500" b="0" i="0" u="none" strike="noStrike" kern="1200" cap="none" spc="165" normalizeH="0" baseline="0" noProof="0" dirty="0">
                <a:ln>
                  <a:noFill/>
                </a:ln>
                <a:solidFill>
                  <a:srgbClr val="404040"/>
                </a:solidFill>
                <a:effectLst/>
                <a:uLnTx/>
                <a:uFillTx/>
                <a:latin typeface="FreeSerif"/>
                <a:ea typeface="+mn-ea"/>
                <a:cs typeface="FreeSerif"/>
              </a:rPr>
              <a:t>𝑉</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114" name="object 114"/>
          <p:cNvSpPr txBox="1"/>
          <p:nvPr/>
        </p:nvSpPr>
        <p:spPr>
          <a:xfrm>
            <a:off x="7203313" y="4352925"/>
            <a:ext cx="32639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37" normalizeH="0" baseline="-17195" noProof="0" dirty="0">
                <a:ln>
                  <a:noFill/>
                </a:ln>
                <a:solidFill>
                  <a:srgbClr val="404040"/>
                </a:solidFill>
                <a:effectLst/>
                <a:uLnTx/>
                <a:uFillTx/>
                <a:latin typeface="FreeSerif"/>
                <a:ea typeface="+mn-ea"/>
                <a:cs typeface="FreeSerif"/>
              </a:rPr>
              <a:t>𝑠</a:t>
            </a:r>
            <a:r>
              <a:rPr kumimoji="0" sz="1500" b="0" i="0" u="none" strike="noStrike" kern="1200" cap="none" spc="-25" normalizeH="0" baseline="0" noProof="0" dirty="0">
                <a:ln>
                  <a:noFill/>
                </a:ln>
                <a:solidFill>
                  <a:srgbClr val="404040"/>
                </a:solidFill>
                <a:effectLst/>
                <a:uLnTx/>
                <a:uFillTx/>
                <a:latin typeface="FreeSerif"/>
                <a:ea typeface="+mn-ea"/>
                <a:cs typeface="FreeSerif"/>
              </a:rPr>
              <a:t>3</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115" name="object 115"/>
          <p:cNvSpPr txBox="1"/>
          <p:nvPr/>
        </p:nvSpPr>
        <p:spPr>
          <a:xfrm>
            <a:off x="567944" y="4895164"/>
            <a:ext cx="433705" cy="34607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5" normalizeH="0" baseline="0" noProof="0" dirty="0">
                <a:ln>
                  <a:noFill/>
                </a:ln>
                <a:solidFill>
                  <a:srgbClr val="404040"/>
                </a:solidFill>
                <a:effectLst/>
                <a:uLnTx/>
                <a:uFillTx/>
                <a:latin typeface="Times New Roman"/>
                <a:ea typeface="+mn-ea"/>
                <a:cs typeface="Times New Roman"/>
              </a:rPr>
              <a:t>Với</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16" name="object 116"/>
          <p:cNvSpPr/>
          <p:nvPr/>
        </p:nvSpPr>
        <p:spPr>
          <a:xfrm>
            <a:off x="1520697" y="5507735"/>
            <a:ext cx="277495" cy="17145"/>
          </a:xfrm>
          <a:custGeom>
            <a:avLst/>
            <a:gdLst/>
            <a:ahLst/>
            <a:cxnLst/>
            <a:rect l="l" t="t" r="r" b="b"/>
            <a:pathLst>
              <a:path w="277494" h="17145">
                <a:moveTo>
                  <a:pt x="277367" y="0"/>
                </a:moveTo>
                <a:lnTo>
                  <a:pt x="0" y="0"/>
                </a:lnTo>
                <a:lnTo>
                  <a:pt x="0" y="16763"/>
                </a:lnTo>
                <a:lnTo>
                  <a:pt x="277367" y="16763"/>
                </a:lnTo>
                <a:lnTo>
                  <a:pt x="277367" y="0"/>
                </a:lnTo>
                <a:close/>
              </a:path>
            </a:pathLst>
          </a:custGeom>
          <a:solidFill>
            <a:schemeClr val="tx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7" name="object 117"/>
          <p:cNvSpPr txBox="1"/>
          <p:nvPr/>
        </p:nvSpPr>
        <p:spPr>
          <a:xfrm>
            <a:off x="1469643" y="5473489"/>
            <a:ext cx="347980" cy="248145"/>
          </a:xfrm>
          <a:prstGeom prst="rect">
            <a:avLst/>
          </a:prstGeom>
        </p:spPr>
        <p:txBody>
          <a:bodyPr vert="horz" wrap="square" lIns="0" tIns="17145" rIns="0" bIns="0" rtlCol="0">
            <a:spAutoFit/>
          </a:bodyPr>
          <a:lstStyle/>
          <a:p>
            <a:pPr marL="381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240" normalizeH="0" baseline="0" noProof="0" dirty="0">
                <a:ln>
                  <a:noFill/>
                </a:ln>
                <a:solidFill>
                  <a:prstClr val="black"/>
                </a:solidFill>
                <a:effectLst/>
                <a:uLnTx/>
                <a:uFillTx/>
                <a:latin typeface="FreeSerif"/>
                <a:ea typeface="+mn-ea"/>
                <a:cs typeface="FreeSerif"/>
              </a:rPr>
              <a:t>𝜔</a:t>
            </a:r>
            <a:r>
              <a:rPr kumimoji="0" sz="1875" b="0" i="0" u="none" strike="noStrike" kern="1200" cap="none" spc="359" normalizeH="0" baseline="-13333" noProof="0" dirty="0">
                <a:ln>
                  <a:noFill/>
                </a:ln>
                <a:solidFill>
                  <a:prstClr val="black"/>
                </a:solidFill>
                <a:effectLst/>
                <a:uLnTx/>
                <a:uFillTx/>
                <a:latin typeface="FreeSerif"/>
                <a:ea typeface="+mn-ea"/>
                <a:cs typeface="FreeSerif"/>
              </a:rPr>
              <a:t>𝑛</a:t>
            </a:r>
            <a:endParaRPr kumimoji="0" sz="1875" b="0" i="0" u="none" strike="noStrike" kern="1200" cap="none" spc="0" normalizeH="0" baseline="-13333" noProof="0" dirty="0">
              <a:ln>
                <a:noFill/>
              </a:ln>
              <a:solidFill>
                <a:prstClr val="black"/>
              </a:solidFill>
              <a:effectLst/>
              <a:uLnTx/>
              <a:uFillTx/>
              <a:latin typeface="FreeSerif"/>
              <a:ea typeface="+mn-ea"/>
              <a:cs typeface="FreeSerif"/>
            </a:endParaRPr>
          </a:p>
        </p:txBody>
      </p:sp>
      <p:sp>
        <p:nvSpPr>
          <p:cNvPr id="118" name="object 118"/>
          <p:cNvSpPr txBox="1"/>
          <p:nvPr/>
        </p:nvSpPr>
        <p:spPr>
          <a:xfrm>
            <a:off x="510157" y="5275951"/>
            <a:ext cx="7952105" cy="345440"/>
          </a:xfrm>
          <a:prstGeom prst="rect">
            <a:avLst/>
          </a:prstGeom>
        </p:spPr>
        <p:txBody>
          <a:bodyPr vert="horz" wrap="square" lIns="0" tIns="12700" rIns="0" bIns="0" rtlCol="0">
            <a:spAutoFit/>
          </a:bodyPr>
          <a:lstStyle/>
          <a:p>
            <a:pPr marL="281940" marR="0" lvl="0" indent="-231775" algn="l" defTabSz="914400" rtl="0" eaLnBrk="1" fontAlgn="auto" latinLnBrk="0" hangingPunct="1">
              <a:lnSpc>
                <a:spcPct val="100000"/>
              </a:lnSpc>
              <a:spcBef>
                <a:spcPts val="100"/>
              </a:spcBef>
              <a:spcAft>
                <a:spcPts val="0"/>
              </a:spcAft>
              <a:buClrTx/>
              <a:buSzTx/>
              <a:buFont typeface="Arial"/>
              <a:buChar char="•"/>
              <a:tabLst>
                <a:tab pos="281940" algn="l"/>
                <a:tab pos="282575" algn="l"/>
                <a:tab pos="716280" algn="l"/>
                <a:tab pos="2077720" algn="l"/>
              </a:tabLst>
              <a:defRPr/>
            </a:pPr>
            <a:r>
              <a:rPr kumimoji="0" sz="2100" b="0" i="0" u="none" strike="noStrike" kern="1200" cap="none" spc="-15" normalizeH="0" baseline="0" noProof="0" dirty="0">
                <a:ln>
                  <a:noFill/>
                </a:ln>
                <a:solidFill>
                  <a:prstClr val="black"/>
                </a:solidFill>
                <a:effectLst/>
                <a:uLnTx/>
                <a:uFillTx/>
                <a:latin typeface="FreeSerif"/>
                <a:ea typeface="+mn-ea"/>
                <a:cs typeface="FreeSerif"/>
              </a:rPr>
              <a:t>𝑇	</a:t>
            </a:r>
            <a:r>
              <a:rPr kumimoji="0" sz="2100" b="0" i="0" u="none" strike="noStrike" kern="1200" cap="none" spc="380" normalizeH="0" baseline="0" noProof="0" dirty="0">
                <a:ln>
                  <a:noFill/>
                </a:ln>
                <a:solidFill>
                  <a:prstClr val="black"/>
                </a:solidFill>
                <a:effectLst/>
                <a:uLnTx/>
                <a:uFillTx/>
                <a:latin typeface="FreeSerif"/>
                <a:ea typeface="+mn-ea"/>
                <a:cs typeface="FreeSerif"/>
              </a:rPr>
              <a:t>=</a:t>
            </a:r>
            <a:r>
              <a:rPr kumimoji="0" sz="2100" b="0" i="0" u="none" strike="noStrike" kern="1200" cap="none" spc="380" normalizeH="0" baseline="0" noProof="0" dirty="0">
                <a:ln>
                  <a:noFill/>
                </a:ln>
                <a:solidFill>
                  <a:srgbClr val="FF0000"/>
                </a:solidFill>
                <a:effectLst/>
                <a:uLnTx/>
                <a:uFillTx/>
                <a:latin typeface="FreeSerif"/>
                <a:ea typeface="+mn-ea"/>
                <a:cs typeface="FreeSerif"/>
              </a:rPr>
              <a:t> </a:t>
            </a:r>
            <a:r>
              <a:rPr kumimoji="0" sz="2250" b="0" i="0" u="none" strike="noStrike" kern="1200" cap="none" spc="30" normalizeH="0" baseline="46296" noProof="0" dirty="0">
                <a:ln>
                  <a:noFill/>
                </a:ln>
                <a:solidFill>
                  <a:prstClr val="black"/>
                </a:solidFill>
                <a:effectLst/>
                <a:uLnTx/>
                <a:uFillTx/>
                <a:latin typeface="FreeSerif"/>
                <a:ea typeface="+mn-ea"/>
                <a:cs typeface="FreeSerif"/>
              </a:rPr>
              <a:t>2𝜁</a:t>
            </a:r>
            <a:r>
              <a:rPr kumimoji="0" sz="2250" b="0" i="0" u="none" strike="noStrike" kern="1200" cap="none" spc="397" normalizeH="0" baseline="46296" noProof="0" dirty="0">
                <a:ln>
                  <a:noFill/>
                </a:ln>
                <a:solidFill>
                  <a:prstClr val="black"/>
                </a:solidFill>
                <a:effectLst/>
                <a:uLnTx/>
                <a:uFillTx/>
                <a:latin typeface="FreeSerif"/>
                <a:ea typeface="+mn-ea"/>
                <a:cs typeface="FreeSerif"/>
              </a:rPr>
              <a:t> </a:t>
            </a:r>
            <a:r>
              <a:rPr kumimoji="0" sz="2100" b="0" i="0" u="none" strike="noStrike" kern="1200" cap="none" spc="380" normalizeH="0" baseline="0" noProof="0" dirty="0">
                <a:ln>
                  <a:noFill/>
                </a:ln>
                <a:solidFill>
                  <a:prstClr val="black"/>
                </a:solidFill>
                <a:effectLst/>
                <a:uLnTx/>
                <a:uFillTx/>
                <a:latin typeface="FreeSerif"/>
                <a:ea typeface="+mn-ea"/>
                <a:cs typeface="FreeSerif"/>
              </a:rPr>
              <a:t>+</a:t>
            </a:r>
            <a:r>
              <a:rPr kumimoji="0" sz="2100" b="0" i="0" u="none" strike="noStrike" kern="1200" cap="none" spc="-50" normalizeH="0" baseline="0" noProof="0" dirty="0">
                <a:ln>
                  <a:noFill/>
                </a:ln>
                <a:solidFill>
                  <a:prstClr val="black"/>
                </a:solidFill>
                <a:effectLst/>
                <a:uLnTx/>
                <a:uFillTx/>
                <a:latin typeface="FreeSerif"/>
                <a:ea typeface="+mn-ea"/>
                <a:cs typeface="FreeSerif"/>
              </a:rPr>
              <a:t> </a:t>
            </a:r>
            <a:r>
              <a:rPr kumimoji="0" sz="2100" b="0" i="0" u="none" strike="noStrike" kern="1200" cap="none" spc="-15" normalizeH="0" baseline="0" noProof="0" dirty="0">
                <a:ln>
                  <a:noFill/>
                </a:ln>
                <a:solidFill>
                  <a:prstClr val="black"/>
                </a:solidFill>
                <a:effectLst/>
                <a:uLnTx/>
                <a:uFillTx/>
                <a:latin typeface="FreeSerif"/>
                <a:ea typeface="+mn-ea"/>
                <a:cs typeface="FreeSerif"/>
              </a:rPr>
              <a:t>𝑇</a:t>
            </a:r>
            <a:r>
              <a:rPr kumimoji="0" sz="2100" b="0" i="0" u="none" strike="noStrike" kern="1200" cap="none" spc="-15" normalizeH="0" baseline="0" noProof="0" dirty="0">
                <a:ln>
                  <a:noFill/>
                </a:ln>
                <a:solidFill>
                  <a:srgbClr val="006FC0"/>
                </a:solidFill>
                <a:effectLst/>
                <a:uLnTx/>
                <a:uFillTx/>
                <a:latin typeface="FreeSerif"/>
                <a:ea typeface="+mn-ea"/>
                <a:cs typeface="FreeSerif"/>
              </a:rPr>
              <a:t>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là hằng </a:t>
            </a:r>
            <a:r>
              <a:rPr kumimoji="0" sz="2100" b="0" i="0" u="none" strike="noStrike" kern="1200" cap="none" spc="-5" normalizeH="0" baseline="0" noProof="0" dirty="0">
                <a:ln>
                  <a:noFill/>
                </a:ln>
                <a:solidFill>
                  <a:srgbClr val="404040"/>
                </a:solidFill>
                <a:effectLst/>
                <a:uLnTx/>
                <a:uFillTx/>
                <a:latin typeface="Times New Roman"/>
                <a:ea typeface="+mn-ea"/>
                <a:cs typeface="Times New Roman"/>
              </a:rPr>
              <a:t>số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thời gian tương đương của </a:t>
            </a:r>
            <a:r>
              <a:rPr kumimoji="0" sz="2100" b="0" i="0" u="none" strike="noStrike" kern="1200" cap="none" spc="-10" normalizeH="0" baseline="0" noProof="0" dirty="0">
                <a:ln>
                  <a:noFill/>
                </a:ln>
                <a:solidFill>
                  <a:srgbClr val="404040"/>
                </a:solidFill>
                <a:effectLst/>
                <a:uLnTx/>
                <a:uFillTx/>
                <a:latin typeface="Times New Roman"/>
                <a:ea typeface="+mn-ea"/>
                <a:cs typeface="Times New Roman"/>
              </a:rPr>
              <a:t>mạch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vòng</a:t>
            </a:r>
            <a:r>
              <a:rPr kumimoji="0" sz="2100" b="0" i="0" u="none" strike="noStrike" kern="1200" cap="none" spc="-2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5" normalizeH="0" baseline="0" noProof="0" dirty="0">
                <a:ln>
                  <a:noFill/>
                </a:ln>
                <a:solidFill>
                  <a:srgbClr val="404040"/>
                </a:solidFill>
                <a:effectLst/>
                <a:uLnTx/>
                <a:uFillTx/>
                <a:latin typeface="Times New Roman"/>
                <a:ea typeface="+mn-ea"/>
                <a:cs typeface="Times New Roman"/>
              </a:rPr>
              <a:t>dòng</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19" name="object 119"/>
          <p:cNvSpPr txBox="1"/>
          <p:nvPr/>
        </p:nvSpPr>
        <p:spPr>
          <a:xfrm>
            <a:off x="746379" y="5385849"/>
            <a:ext cx="1730375" cy="563880"/>
          </a:xfrm>
          <a:prstGeom prst="rect">
            <a:avLst/>
          </a:prstGeom>
        </p:spPr>
        <p:txBody>
          <a:bodyPr vert="horz" wrap="square" lIns="0" tIns="17145" rIns="0" bIns="0" rtlCol="0">
            <a:spAutoFit/>
          </a:bodyPr>
          <a:lstStyle/>
          <a:p>
            <a:pPr marL="193675" marR="0" lvl="0" indent="0" algn="l" defTabSz="914400" rtl="0" eaLnBrk="1" fontAlgn="auto" latinLnBrk="0" hangingPunct="1">
              <a:lnSpc>
                <a:spcPts val="1739"/>
              </a:lnSpc>
              <a:spcBef>
                <a:spcPts val="135"/>
              </a:spcBef>
              <a:spcAft>
                <a:spcPts val="0"/>
              </a:spcAft>
              <a:buClrTx/>
              <a:buSzTx/>
              <a:buFontTx/>
              <a:buNone/>
              <a:tabLst>
                <a:tab pos="1489075" algn="l"/>
              </a:tabLst>
              <a:defRPr/>
            </a:pPr>
            <a:r>
              <a:rPr kumimoji="0" sz="1500" b="0" i="0" u="none" strike="noStrike" kern="1200" cap="none" spc="-120" normalizeH="0" baseline="0" noProof="0" dirty="0">
                <a:ln>
                  <a:noFill/>
                </a:ln>
                <a:solidFill>
                  <a:prstClr val="black"/>
                </a:solidFill>
                <a:effectLst/>
                <a:uLnTx/>
                <a:uFillTx/>
                <a:latin typeface="FreeSerif"/>
                <a:ea typeface="+mn-ea"/>
                <a:cs typeface="FreeSerif"/>
              </a:rPr>
              <a:t>𝑒</a:t>
            </a:r>
            <a:r>
              <a:rPr kumimoji="0" sz="1500" b="0" i="0" u="none" strike="noStrike" kern="1200" cap="none" spc="30" normalizeH="0" baseline="0" noProof="0" dirty="0">
                <a:ln>
                  <a:noFill/>
                </a:ln>
                <a:solidFill>
                  <a:prstClr val="black"/>
                </a:solidFill>
                <a:effectLst/>
                <a:uLnTx/>
                <a:uFillTx/>
                <a:latin typeface="FreeSerif"/>
                <a:ea typeface="+mn-ea"/>
                <a:cs typeface="FreeSerif"/>
              </a:rPr>
              <a:t>𝑞</a:t>
            </a:r>
            <a:r>
              <a:rPr kumimoji="0" sz="1500" b="0" i="0" u="none" strike="noStrike" kern="1200" cap="none" spc="0" normalizeH="0" baseline="0" noProof="0" dirty="0">
                <a:ln>
                  <a:noFill/>
                </a:ln>
                <a:solidFill>
                  <a:prstClr val="black"/>
                </a:solidFill>
                <a:effectLst/>
                <a:uLnTx/>
                <a:uFillTx/>
                <a:latin typeface="FreeSerif"/>
                <a:ea typeface="+mn-ea"/>
                <a:cs typeface="FreeSerif"/>
              </a:rPr>
              <a:t>	</a:t>
            </a:r>
            <a:r>
              <a:rPr kumimoji="0" sz="1500" b="0" i="0" u="none" strike="noStrike" kern="1200" cap="none" spc="35" normalizeH="0" baseline="0" noProof="0" dirty="0">
                <a:ln>
                  <a:noFill/>
                </a:ln>
                <a:solidFill>
                  <a:prstClr val="black"/>
                </a:solidFill>
                <a:effectLst/>
                <a:uLnTx/>
                <a:uFillTx/>
                <a:latin typeface="FreeSerif"/>
                <a:ea typeface="+mn-ea"/>
                <a:cs typeface="FreeSerif"/>
              </a:rPr>
              <a:t>𝑓</a:t>
            </a:r>
            <a:r>
              <a:rPr kumimoji="0" sz="1500" b="0" i="0" u="none" strike="noStrike" kern="1200" cap="none" spc="-55" normalizeH="0" baseline="0" noProof="0" dirty="0">
                <a:ln>
                  <a:noFill/>
                </a:ln>
                <a:solidFill>
                  <a:prstClr val="black"/>
                </a:solidFill>
                <a:effectLst/>
                <a:uLnTx/>
                <a:uFillTx/>
                <a:latin typeface="FreeSerif"/>
                <a:ea typeface="+mn-ea"/>
                <a:cs typeface="FreeSerif"/>
              </a:rPr>
              <a:t>𝑣</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a:p>
            <a:pPr marL="12700" marR="0" lvl="0" indent="0" algn="l" defTabSz="914400" rtl="0" eaLnBrk="1" fontAlgn="auto" latinLnBrk="0" hangingPunct="1">
              <a:lnSpc>
                <a:spcPts val="2460"/>
              </a:lnSpc>
              <a:spcBef>
                <a:spcPts val="0"/>
              </a:spcBef>
              <a:spcAft>
                <a:spcPts val="0"/>
              </a:spcAft>
              <a:buClrTx/>
              <a:buSzTx/>
              <a:buFontTx/>
              <a:buNone/>
              <a:tabLst/>
              <a:defRPr/>
            </a:pPr>
            <a:r>
              <a:rPr kumimoji="0" sz="2100" b="0" i="0" u="none" strike="noStrike" kern="1200" cap="none" spc="0" normalizeH="0" baseline="0" noProof="0" dirty="0">
                <a:ln>
                  <a:noFill/>
                </a:ln>
                <a:solidFill>
                  <a:prstClr val="black"/>
                </a:solidFill>
                <a:effectLst/>
                <a:uLnTx/>
                <a:uFillTx/>
                <a:latin typeface="Times New Roman"/>
                <a:ea typeface="+mn-ea"/>
                <a:cs typeface="Times New Roman"/>
              </a:rPr>
              <a:t>điện</a:t>
            </a:r>
          </a:p>
        </p:txBody>
      </p:sp>
      <p:sp>
        <p:nvSpPr>
          <p:cNvPr id="120" name="object 120"/>
          <p:cNvSpPr txBox="1"/>
          <p:nvPr/>
        </p:nvSpPr>
        <p:spPr>
          <a:xfrm>
            <a:off x="567944" y="6072327"/>
            <a:ext cx="356870" cy="345440"/>
          </a:xfrm>
          <a:prstGeom prst="rect">
            <a:avLst/>
          </a:prstGeom>
        </p:spPr>
        <p:txBody>
          <a:bodyPr vert="horz" wrap="square" lIns="0" tIns="12700" rIns="0" bIns="0" rtlCol="0">
            <a:spAutoFit/>
          </a:bodyPr>
          <a:lstStyle/>
          <a:p>
            <a:pPr marL="184785" marR="0" lvl="0" indent="-172720" algn="l" defTabSz="914400" rtl="0" eaLnBrk="1" fontAlgn="auto" latinLnBrk="0" hangingPunct="1">
              <a:lnSpc>
                <a:spcPct val="100000"/>
              </a:lnSpc>
              <a:spcBef>
                <a:spcPts val="100"/>
              </a:spcBef>
              <a:spcAft>
                <a:spcPts val="0"/>
              </a:spcAft>
              <a:buClrTx/>
              <a:buSzTx/>
              <a:buFont typeface="Arial"/>
              <a:buChar char="•"/>
              <a:tabLst>
                <a:tab pos="185420" algn="l"/>
              </a:tabLst>
              <a:defRPr/>
            </a:pPr>
            <a:r>
              <a:rPr kumimoji="0" sz="2100" b="0" i="0" u="none" strike="noStrike" kern="1200" cap="none" spc="-20" normalizeH="0" baseline="0" noProof="0" dirty="0">
                <a:ln>
                  <a:noFill/>
                </a:ln>
                <a:solidFill>
                  <a:srgbClr val="404040"/>
                </a:solidFill>
                <a:effectLst/>
                <a:uLnTx/>
                <a:uFillTx/>
                <a:latin typeface="FreeSerif"/>
                <a:ea typeface="+mn-ea"/>
                <a:cs typeface="FreeSerif"/>
              </a:rPr>
              <a:t>𝑇</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21" name="object 121"/>
          <p:cNvSpPr txBox="1"/>
          <p:nvPr/>
        </p:nvSpPr>
        <p:spPr>
          <a:xfrm>
            <a:off x="869695" y="6198819"/>
            <a:ext cx="580771" cy="24814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90" normalizeH="0" baseline="0" noProof="0" dirty="0">
                <a:ln>
                  <a:noFill/>
                </a:ln>
                <a:solidFill>
                  <a:srgbClr val="404040"/>
                </a:solidFill>
                <a:effectLst/>
                <a:uLnTx/>
                <a:uFillTx/>
                <a:latin typeface="FreeSerif"/>
                <a:ea typeface="+mn-ea"/>
                <a:cs typeface="FreeSerif"/>
              </a:rPr>
              <a:t>𝑀𝑒</a:t>
            </a:r>
            <a:r>
              <a:rPr kumimoji="0" lang="vi-VN" sz="1500" b="0" i="0" u="none" strike="noStrike" kern="1200" cap="none" spc="190" normalizeH="0" baseline="0" noProof="0" dirty="0">
                <a:ln>
                  <a:noFill/>
                </a:ln>
                <a:solidFill>
                  <a:srgbClr val="404040"/>
                </a:solidFill>
                <a:effectLst/>
                <a:uLnTx/>
                <a:uFillTx/>
                <a:latin typeface="FreeSerif"/>
                <a:ea typeface="+mn-ea"/>
                <a:cs typeface="FreeSerif"/>
              </a:rPr>
              <a:t>𝑐</a:t>
            </a:r>
            <a:r>
              <a:rPr kumimoji="0" sz="1500" b="0" i="0" u="none" strike="noStrike" kern="1200" cap="none" spc="190" normalizeH="0" baseline="0" noProof="0" dirty="0">
                <a:ln>
                  <a:noFill/>
                </a:ln>
                <a:solidFill>
                  <a:srgbClr val="404040"/>
                </a:solidFill>
                <a:effectLst/>
                <a:uLnTx/>
                <a:uFillTx/>
                <a:latin typeface="FreeSerif"/>
                <a:ea typeface="+mn-ea"/>
                <a:cs typeface="FreeSerif"/>
              </a:rPr>
              <a:t>ℎ</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22" name="object 122"/>
          <p:cNvSpPr txBox="1"/>
          <p:nvPr/>
        </p:nvSpPr>
        <p:spPr>
          <a:xfrm>
            <a:off x="1456436" y="6072327"/>
            <a:ext cx="22479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380"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23" name="object 123"/>
          <p:cNvSpPr/>
          <p:nvPr/>
        </p:nvSpPr>
        <p:spPr>
          <a:xfrm>
            <a:off x="1743201" y="6266688"/>
            <a:ext cx="271780" cy="17145"/>
          </a:xfrm>
          <a:custGeom>
            <a:avLst/>
            <a:gdLst/>
            <a:ahLst/>
            <a:cxnLst/>
            <a:rect l="l" t="t" r="r" b="b"/>
            <a:pathLst>
              <a:path w="271780" h="17145">
                <a:moveTo>
                  <a:pt x="271272" y="0"/>
                </a:moveTo>
                <a:lnTo>
                  <a:pt x="0" y="0"/>
                </a:lnTo>
                <a:lnTo>
                  <a:pt x="0" y="16764"/>
                </a:lnTo>
                <a:lnTo>
                  <a:pt x="271272" y="16764"/>
                </a:lnTo>
                <a:lnTo>
                  <a:pt x="271272"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4" name="object 124"/>
          <p:cNvSpPr txBox="1"/>
          <p:nvPr/>
        </p:nvSpPr>
        <p:spPr>
          <a:xfrm>
            <a:off x="1817623" y="5986983"/>
            <a:ext cx="120014"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270" normalizeH="0" baseline="0" noProof="0" dirty="0">
                <a:ln>
                  <a:noFill/>
                </a:ln>
                <a:solidFill>
                  <a:srgbClr val="404040"/>
                </a:solidFill>
                <a:effectLst/>
                <a:uLnTx/>
                <a:uFillTx/>
                <a:latin typeface="FreeSerif"/>
                <a:ea typeface="+mn-ea"/>
                <a:cs typeface="FreeSerif"/>
              </a:rPr>
              <a:t>𝐽</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127" name="object 12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955"/>
              </a:lnSpc>
              <a:spcBef>
                <a:spcPts val="0"/>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srgbClr val="888888"/>
                </a:solidFill>
                <a:effectLst/>
                <a:uLnTx/>
                <a:uFillTx/>
                <a:latin typeface="Carlito"/>
                <a:ea typeface="+mn-ea"/>
              </a:rPr>
              <a:pPr marL="38100" marR="0" lvl="0" indent="0" algn="l" defTabSz="914400" rtl="0" eaLnBrk="1" fontAlgn="auto" latinLnBrk="0" hangingPunct="1">
                <a:lnSpc>
                  <a:spcPts val="955"/>
                </a:lnSpc>
                <a:spcBef>
                  <a:spcPts val="0"/>
                </a:spcBef>
                <a:spcAft>
                  <a:spcPts val="0"/>
                </a:spcAft>
                <a:buClrTx/>
                <a:buSzTx/>
                <a:buFontTx/>
                <a:buNone/>
                <a:tabLst/>
                <a:defRPr/>
              </a:pPr>
              <a:t>20</a:t>
            </a:fld>
            <a:endParaRPr kumimoji="0" sz="900" b="0" i="0" u="none" strike="noStrike" kern="1200" cap="none" spc="0" normalizeH="0" baseline="0" noProof="0" dirty="0">
              <a:ln>
                <a:noFill/>
              </a:ln>
              <a:solidFill>
                <a:srgbClr val="888888"/>
              </a:solidFill>
              <a:effectLst/>
              <a:uLnTx/>
              <a:uFillTx/>
              <a:latin typeface="Carlito"/>
              <a:ea typeface="+mn-ea"/>
            </a:endParaRPr>
          </a:p>
        </p:txBody>
      </p:sp>
      <p:sp>
        <p:nvSpPr>
          <p:cNvPr id="125" name="object 125"/>
          <p:cNvSpPr txBox="1"/>
          <p:nvPr/>
        </p:nvSpPr>
        <p:spPr>
          <a:xfrm>
            <a:off x="1730755" y="6278067"/>
            <a:ext cx="290195"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335" normalizeH="0" baseline="0" noProof="0" dirty="0">
                <a:ln>
                  <a:noFill/>
                </a:ln>
                <a:solidFill>
                  <a:srgbClr val="404040"/>
                </a:solidFill>
                <a:effectLst/>
                <a:uLnTx/>
                <a:uFillTx/>
                <a:latin typeface="FreeSerif"/>
                <a:ea typeface="+mn-ea"/>
                <a:cs typeface="FreeSerif"/>
              </a:rPr>
              <a:t>𝐾</a:t>
            </a:r>
            <a:r>
              <a:rPr kumimoji="0" sz="1500" b="0" i="0" u="none" strike="noStrike" kern="1200" cap="none" spc="130" normalizeH="0" baseline="0" noProof="0" dirty="0">
                <a:ln>
                  <a:noFill/>
                </a:ln>
                <a:solidFill>
                  <a:srgbClr val="404040"/>
                </a:solidFill>
                <a:effectLst/>
                <a:uLnTx/>
                <a:uFillTx/>
                <a:latin typeface="FreeSerif"/>
                <a:ea typeface="+mn-ea"/>
                <a:cs typeface="FreeSerif"/>
              </a:rPr>
              <a:t>𝐸</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26" name="object 126"/>
          <p:cNvSpPr txBox="1"/>
          <p:nvPr/>
        </p:nvSpPr>
        <p:spPr>
          <a:xfrm>
            <a:off x="2069083" y="6072327"/>
            <a:ext cx="290703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là hằng </a:t>
            </a:r>
            <a:r>
              <a:rPr kumimoji="0" sz="2100" b="0" i="0" u="none" strike="noStrike" kern="1200" cap="none" spc="-5" normalizeH="0" baseline="0" noProof="0" dirty="0">
                <a:ln>
                  <a:noFill/>
                </a:ln>
                <a:solidFill>
                  <a:srgbClr val="404040"/>
                </a:solidFill>
                <a:effectLst/>
                <a:uLnTx/>
                <a:uFillTx/>
                <a:latin typeface="Times New Roman"/>
                <a:ea typeface="+mn-ea"/>
                <a:cs typeface="Times New Roman"/>
              </a:rPr>
              <a:t>số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thời gian cơ</a:t>
            </a:r>
            <a:r>
              <a:rPr kumimoji="0" sz="2100" b="0" i="0" u="none" strike="noStrike" kern="1200" cap="none" spc="-85"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5" normalizeH="0" baseline="0" noProof="0" dirty="0">
                <a:ln>
                  <a:noFill/>
                </a:ln>
                <a:solidFill>
                  <a:srgbClr val="404040"/>
                </a:solidFill>
                <a:effectLst/>
                <a:uLnTx/>
                <a:uFillTx/>
                <a:latin typeface="Times New Roman"/>
                <a:ea typeface="+mn-ea"/>
                <a:cs typeface="Times New Roman"/>
              </a:rPr>
              <a:t>học</a:t>
            </a:r>
            <a:endParaRPr kumimoji="0" sz="21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28" name="Google Shape;223;p17">
            <a:extLst>
              <a:ext uri="{FF2B5EF4-FFF2-40B4-BE49-F238E27FC236}">
                <a16:creationId xmlns:a16="http://schemas.microsoft.com/office/drawing/2014/main" id="{DA71C6EB-2929-8875-7B9D-D8089157FB9D}"/>
              </a:ext>
            </a:extLst>
          </p:cNvPr>
          <p:cNvSpPr txBox="1">
            <a:spLocks/>
          </p:cNvSpPr>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2800"/>
              <a:buFont typeface="Times New Roman"/>
              <a:buNone/>
            </a:pPr>
            <a:r>
              <a:rPr lang="en-US" sz="2800">
                <a:latin typeface="Times New Roman"/>
                <a:ea typeface="Times New Roman"/>
                <a:cs typeface="Times New Roman"/>
                <a:sym typeface="Times New Roman"/>
              </a:rPr>
              <a:t>Câu 5: Nguyên lý tổng hợp các tham số bộ điều chỉnh dòng điện và tốc độ</a:t>
            </a:r>
            <a:endParaRPr lang="en-US" sz="2800"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2544" y="1141222"/>
            <a:ext cx="4186554" cy="1406525"/>
          </a:xfrm>
          <a:prstGeom prst="rect">
            <a:avLst/>
          </a:prstGeom>
        </p:spPr>
        <p:txBody>
          <a:bodyPr vert="horz" wrap="square" lIns="0" tIns="82550" rIns="0" bIns="0" rtlCol="0">
            <a:spAutoFit/>
          </a:bodyPr>
          <a:lstStyle/>
          <a:p>
            <a:pPr marL="38100" marR="0" lvl="0" indent="0" algn="l" defTabSz="914400" rtl="0" eaLnBrk="1" fontAlgn="auto" latinLnBrk="0" hangingPunct="1">
              <a:lnSpc>
                <a:spcPct val="100000"/>
              </a:lnSpc>
              <a:spcBef>
                <a:spcPts val="650"/>
              </a:spcBef>
              <a:spcAft>
                <a:spcPts val="0"/>
              </a:spcAft>
              <a:buClrTx/>
              <a:buSzTx/>
              <a:buFontTx/>
              <a:buNone/>
              <a:tabLst>
                <a:tab pos="553085" algn="l"/>
              </a:tabLst>
              <a:defRPr/>
            </a:pP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a:p>
            <a:pPr marL="342900" marR="0" lvl="0" indent="-304800" algn="l" defTabSz="914400" rtl="0" eaLnBrk="1" fontAlgn="auto" latinLnBrk="0" hangingPunct="1">
              <a:lnSpc>
                <a:spcPct val="100000"/>
              </a:lnSpc>
              <a:spcBef>
                <a:spcPts val="555"/>
              </a:spcBef>
              <a:spcAft>
                <a:spcPts val="0"/>
              </a:spcAft>
              <a:buClrTx/>
              <a:buSzTx/>
              <a:buFont typeface="Wingdings"/>
              <a:buChar char=""/>
              <a:tabLst>
                <a:tab pos="342900" algn="l"/>
              </a:tabLst>
              <a:defRPr/>
            </a:pPr>
            <a:r>
              <a:rPr kumimoji="0" sz="2100" b="1" i="0" u="none" strike="noStrike" kern="1200" cap="none" spc="0" normalizeH="0" baseline="0" noProof="0" dirty="0">
                <a:ln>
                  <a:noFill/>
                </a:ln>
                <a:solidFill>
                  <a:srgbClr val="404040"/>
                </a:solidFill>
                <a:effectLst/>
                <a:uLnTx/>
                <a:uFillTx/>
                <a:latin typeface="Times New Roman"/>
                <a:ea typeface="+mn-ea"/>
                <a:cs typeface="Times New Roman"/>
              </a:rPr>
              <a:t>Bộ </a:t>
            </a:r>
            <a:r>
              <a:rPr kumimoji="0" sz="2100" b="1" i="0" u="none" strike="noStrike" kern="1200" cap="none" spc="-5" normalizeH="0" baseline="0" noProof="0" dirty="0">
                <a:ln>
                  <a:noFill/>
                </a:ln>
                <a:solidFill>
                  <a:srgbClr val="404040"/>
                </a:solidFill>
                <a:effectLst/>
                <a:uLnTx/>
                <a:uFillTx/>
                <a:latin typeface="Times New Roman"/>
                <a:ea typeface="+mn-ea"/>
                <a:cs typeface="Times New Roman"/>
              </a:rPr>
              <a:t>điều khiển </a:t>
            </a:r>
            <a:r>
              <a:rPr kumimoji="0" sz="2100" b="1" i="0" u="none" strike="noStrike" kern="1200" cap="none" spc="0" normalizeH="0" baseline="0" noProof="0" dirty="0">
                <a:ln>
                  <a:noFill/>
                </a:ln>
                <a:solidFill>
                  <a:srgbClr val="404040"/>
                </a:solidFill>
                <a:effectLst/>
                <a:uLnTx/>
                <a:uFillTx/>
                <a:latin typeface="Times New Roman"/>
                <a:ea typeface="+mn-ea"/>
                <a:cs typeface="Times New Roman"/>
              </a:rPr>
              <a:t>tốc</a:t>
            </a:r>
            <a:r>
              <a:rPr kumimoji="0" sz="2100" b="1" i="0" u="none" strike="noStrike" kern="1200" cap="none" spc="-25" normalizeH="0" baseline="0" noProof="0" dirty="0">
                <a:ln>
                  <a:noFill/>
                </a:ln>
                <a:solidFill>
                  <a:srgbClr val="404040"/>
                </a:solidFill>
                <a:effectLst/>
                <a:uLnTx/>
                <a:uFillTx/>
                <a:latin typeface="Times New Roman"/>
                <a:ea typeface="+mn-ea"/>
                <a:cs typeface="Times New Roman"/>
              </a:rPr>
              <a:t> </a:t>
            </a:r>
            <a:r>
              <a:rPr kumimoji="0" sz="2100" b="1" i="0" u="none" strike="noStrike" kern="1200" cap="none" spc="-5" normalizeH="0" baseline="0" noProof="0" dirty="0">
                <a:ln>
                  <a:noFill/>
                </a:ln>
                <a:solidFill>
                  <a:srgbClr val="404040"/>
                </a:solidFill>
                <a:effectLst/>
                <a:uLnTx/>
                <a:uFillTx/>
                <a:latin typeface="Times New Roman"/>
                <a:ea typeface="+mn-ea"/>
                <a:cs typeface="Times New Roman"/>
              </a:rPr>
              <a:t>độ</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a:p>
            <a:pPr marL="38100" marR="0" lvl="0" indent="0" algn="l" defTabSz="914400" rtl="0" eaLnBrk="1" fontAlgn="auto" latinLnBrk="0" hangingPunct="1">
              <a:lnSpc>
                <a:spcPts val="2095"/>
              </a:lnSpc>
              <a:spcBef>
                <a:spcPts val="540"/>
              </a:spcBef>
              <a:spcAft>
                <a:spcPts val="0"/>
              </a:spcAft>
              <a:buClrTx/>
              <a:buSzTx/>
              <a:buFontTx/>
              <a:buNone/>
              <a:tabLst/>
              <a:defRPr/>
            </a:pPr>
            <a:r>
              <a:rPr kumimoji="0" sz="2100" b="0" i="0" u="none" strike="noStrike" kern="1200" cap="none" spc="-680" normalizeH="0" baseline="0" noProof="0" dirty="0">
                <a:ln>
                  <a:noFill/>
                </a:ln>
                <a:solidFill>
                  <a:srgbClr val="404040"/>
                </a:solidFill>
                <a:effectLst/>
                <a:uLnTx/>
                <a:uFillTx/>
                <a:latin typeface="Courier New"/>
                <a:ea typeface="+mn-ea"/>
                <a:cs typeface="Courier New"/>
              </a:rPr>
              <a:t> </a:t>
            </a:r>
            <a:r>
              <a:rPr kumimoji="0" sz="2100" b="0" i="0" u="none" strike="noStrike" kern="1200" cap="none" spc="-5" normalizeH="0" baseline="0" noProof="0" dirty="0">
                <a:ln>
                  <a:noFill/>
                </a:ln>
                <a:solidFill>
                  <a:srgbClr val="404040"/>
                </a:solidFill>
                <a:effectLst/>
                <a:uLnTx/>
                <a:uFillTx/>
                <a:latin typeface="Times New Roman"/>
                <a:ea typeface="+mn-ea"/>
                <a:cs typeface="Times New Roman"/>
              </a:rPr>
              <a:t>Đưa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về hàm tối ưu bậc 3:</a:t>
            </a:r>
            <a:endParaRPr kumimoji="0" sz="2100" b="0" i="0" u="none" strike="noStrike" kern="1200" cap="none" spc="0" normalizeH="0" baseline="0" noProof="0" dirty="0">
              <a:ln>
                <a:noFill/>
              </a:ln>
              <a:solidFill>
                <a:prstClr val="black"/>
              </a:solidFill>
              <a:effectLst/>
              <a:uLnTx/>
              <a:uFillTx/>
              <a:latin typeface="Times New Roman"/>
              <a:ea typeface="+mn-ea"/>
              <a:cs typeface="Times New Roman"/>
            </a:endParaRPr>
          </a:p>
          <a:p>
            <a:pPr marL="2094230" marR="0" lvl="0" indent="0" algn="l" defTabSz="914400" rtl="0" eaLnBrk="1" fontAlgn="auto" latinLnBrk="0" hangingPunct="1">
              <a:lnSpc>
                <a:spcPts val="2095"/>
              </a:lnSpc>
              <a:spcBef>
                <a:spcPts val="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325" normalizeH="0" baseline="0" noProof="0" dirty="0">
                <a:ln>
                  <a:noFill/>
                </a:ln>
                <a:solidFill>
                  <a:srgbClr val="404040"/>
                </a:solidFill>
                <a:effectLst/>
                <a:uLnTx/>
                <a:uFillTx/>
                <a:latin typeface="FreeSerif"/>
                <a:ea typeface="+mn-ea"/>
                <a:cs typeface="FreeSerif"/>
              </a:rPr>
              <a:t> </a:t>
            </a:r>
            <a:r>
              <a:rPr kumimoji="0" sz="2100" b="0" i="0" u="none" strike="noStrike" kern="1200" cap="none" spc="-150" normalizeH="0" baseline="0" noProof="0" dirty="0">
                <a:ln>
                  <a:noFill/>
                </a:ln>
                <a:solidFill>
                  <a:prstClr val="black"/>
                </a:solidFill>
                <a:effectLst/>
                <a:uLnTx/>
                <a:uFillTx/>
                <a:latin typeface="FreeSerif"/>
                <a:ea typeface="+mn-ea"/>
                <a:cs typeface="FreeSerif"/>
              </a:rPr>
              <a:t>𝑇</a:t>
            </a:r>
            <a:r>
              <a:rPr kumimoji="0" sz="2250" b="0" i="0" u="none" strike="noStrike" kern="1200" cap="none" spc="-225" normalizeH="0" baseline="-16666" noProof="0" dirty="0">
                <a:ln>
                  <a:noFill/>
                </a:ln>
                <a:solidFill>
                  <a:prstClr val="black"/>
                </a:solidFill>
                <a:effectLst/>
                <a:uLnTx/>
                <a:uFillTx/>
                <a:latin typeface="FreeSerif"/>
                <a:ea typeface="+mn-ea"/>
                <a:cs typeface="FreeSerif"/>
              </a:rPr>
              <a:t>𝐼𝑉</a:t>
            </a:r>
            <a:r>
              <a:rPr kumimoji="0" sz="2250" b="0" i="0" u="none" strike="noStrike" kern="1200" cap="none" spc="-225" normalizeH="0" baseline="-16666" noProof="0" dirty="0">
                <a:ln>
                  <a:noFill/>
                </a:ln>
                <a:solidFill>
                  <a:srgbClr val="FF0000"/>
                </a:solidFill>
                <a:effectLst/>
                <a:uLnTx/>
                <a:uFillTx/>
                <a:latin typeface="FreeSerif"/>
                <a:ea typeface="+mn-ea"/>
                <a:cs typeface="FreeSerif"/>
              </a:rPr>
              <a:t> </a:t>
            </a:r>
            <a:r>
              <a:rPr kumimoji="0" sz="2100" b="0" i="0" u="none" strike="noStrike" kern="1200" cap="none" spc="-290" normalizeH="0" baseline="0" noProof="0" dirty="0">
                <a:ln>
                  <a:noFill/>
                </a:ln>
                <a:solidFill>
                  <a:srgbClr val="404040"/>
                </a:solidFill>
                <a:effectLst/>
                <a:uLnTx/>
                <a:uFillTx/>
                <a:latin typeface="FreeSerif"/>
                <a:ea typeface="+mn-ea"/>
                <a:cs typeface="FreeSerif"/>
              </a:rPr>
              <a:t>𝑠</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4" name="object 4"/>
          <p:cNvSpPr/>
          <p:nvPr/>
        </p:nvSpPr>
        <p:spPr>
          <a:xfrm>
            <a:off x="810513" y="2598420"/>
            <a:ext cx="4599940" cy="17145"/>
          </a:xfrm>
          <a:custGeom>
            <a:avLst/>
            <a:gdLst/>
            <a:ahLst/>
            <a:cxnLst/>
            <a:rect l="l" t="t" r="r" b="b"/>
            <a:pathLst>
              <a:path w="4599940" h="17144">
                <a:moveTo>
                  <a:pt x="4599432" y="0"/>
                </a:moveTo>
                <a:lnTo>
                  <a:pt x="0" y="0"/>
                </a:lnTo>
                <a:lnTo>
                  <a:pt x="0" y="16763"/>
                </a:lnTo>
                <a:lnTo>
                  <a:pt x="4599432" y="16763"/>
                </a:lnTo>
                <a:lnTo>
                  <a:pt x="4599432"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798068" y="2741803"/>
            <a:ext cx="650875"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305" normalizeH="0" baseline="0" noProof="0" dirty="0">
                <a:ln>
                  <a:noFill/>
                </a:ln>
                <a:solidFill>
                  <a:srgbClr val="404040"/>
                </a:solidFill>
                <a:effectLst/>
                <a:uLnTx/>
                <a:uFillTx/>
                <a:latin typeface="FreeSerif"/>
                <a:ea typeface="+mn-ea"/>
                <a:cs typeface="FreeSerif"/>
              </a:rPr>
              <a:t> </a:t>
            </a:r>
            <a:r>
              <a:rPr kumimoji="0" sz="2100" b="0" i="0" u="none" strike="noStrike" kern="1200" cap="none" spc="-15" normalizeH="0" baseline="0" noProof="0" dirty="0">
                <a:ln>
                  <a:noFill/>
                </a:ln>
                <a:solidFill>
                  <a:srgbClr val="404040"/>
                </a:solidFill>
                <a:effectLst/>
                <a:uLnTx/>
                <a:uFillTx/>
                <a:latin typeface="FreeSerif"/>
                <a:ea typeface="+mn-ea"/>
                <a:cs typeface="FreeSerif"/>
              </a:rPr>
              <a:t>𝑇</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6" name="object 6"/>
          <p:cNvSpPr txBox="1"/>
          <p:nvPr/>
        </p:nvSpPr>
        <p:spPr>
          <a:xfrm>
            <a:off x="1393952" y="2868294"/>
            <a:ext cx="229235"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70" normalizeH="0" baseline="0" noProof="0" dirty="0">
                <a:ln>
                  <a:noFill/>
                </a:ln>
                <a:solidFill>
                  <a:srgbClr val="404040"/>
                </a:solidFill>
                <a:effectLst/>
                <a:uLnTx/>
                <a:uFillTx/>
                <a:latin typeface="FreeSerif"/>
                <a:ea typeface="+mn-ea"/>
                <a:cs typeface="FreeSerif"/>
              </a:rPr>
              <a:t>𝐼𝑉</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7" name="object 7"/>
          <p:cNvSpPr/>
          <p:nvPr/>
        </p:nvSpPr>
        <p:spPr>
          <a:xfrm>
            <a:off x="2075433" y="2936748"/>
            <a:ext cx="993775" cy="17145"/>
          </a:xfrm>
          <a:custGeom>
            <a:avLst/>
            <a:gdLst/>
            <a:ahLst/>
            <a:cxnLst/>
            <a:rect l="l" t="t" r="r" b="b"/>
            <a:pathLst>
              <a:path w="993775" h="17144">
                <a:moveTo>
                  <a:pt x="993647" y="0"/>
                </a:moveTo>
                <a:lnTo>
                  <a:pt x="0" y="0"/>
                </a:lnTo>
                <a:lnTo>
                  <a:pt x="0" y="16763"/>
                </a:lnTo>
                <a:lnTo>
                  <a:pt x="993647" y="16763"/>
                </a:lnTo>
                <a:lnTo>
                  <a:pt x="993647"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2316479" y="2930778"/>
            <a:ext cx="49530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112" normalizeH="0" baseline="11904" noProof="0" dirty="0">
                <a:ln>
                  <a:noFill/>
                </a:ln>
                <a:solidFill>
                  <a:prstClr val="black"/>
                </a:solidFill>
                <a:effectLst/>
                <a:uLnTx/>
                <a:uFillTx/>
                <a:latin typeface="FreeSerif"/>
                <a:ea typeface="+mn-ea"/>
                <a:cs typeface="FreeSerif"/>
              </a:rPr>
              <a:t>𝐾</a:t>
            </a:r>
            <a:r>
              <a:rPr kumimoji="0" sz="1500" b="0" i="0" u="none" strike="noStrike" kern="1200" cap="none" spc="75" normalizeH="0" baseline="0" noProof="0" dirty="0">
                <a:ln>
                  <a:noFill/>
                </a:ln>
                <a:solidFill>
                  <a:prstClr val="black"/>
                </a:solidFill>
                <a:effectLst/>
                <a:uLnTx/>
                <a:uFillTx/>
                <a:latin typeface="FreeSerif"/>
                <a:ea typeface="+mn-ea"/>
                <a:cs typeface="FreeSerif"/>
              </a:rPr>
              <a:t>𝑃𝑉</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9" name="object 9"/>
          <p:cNvSpPr/>
          <p:nvPr/>
        </p:nvSpPr>
        <p:spPr>
          <a:xfrm>
            <a:off x="3690873" y="2936748"/>
            <a:ext cx="1355090" cy="17145"/>
          </a:xfrm>
          <a:custGeom>
            <a:avLst/>
            <a:gdLst/>
            <a:ahLst/>
            <a:cxnLst/>
            <a:rect l="l" t="t" r="r" b="b"/>
            <a:pathLst>
              <a:path w="1355089" h="17144">
                <a:moveTo>
                  <a:pt x="1354836" y="0"/>
                </a:moveTo>
                <a:lnTo>
                  <a:pt x="0" y="0"/>
                </a:lnTo>
                <a:lnTo>
                  <a:pt x="0" y="16763"/>
                </a:lnTo>
                <a:lnTo>
                  <a:pt x="1354836" y="16763"/>
                </a:lnTo>
                <a:lnTo>
                  <a:pt x="1354836"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p:nvPr/>
        </p:nvSpPr>
        <p:spPr>
          <a:xfrm>
            <a:off x="1589532" y="2603119"/>
            <a:ext cx="347726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434" normalizeH="0" baseline="-29100" noProof="0" dirty="0">
                <a:ln>
                  <a:noFill/>
                </a:ln>
                <a:solidFill>
                  <a:srgbClr val="404040"/>
                </a:solidFill>
                <a:effectLst/>
                <a:uLnTx/>
                <a:uFillTx/>
                <a:latin typeface="FreeSerif"/>
                <a:ea typeface="+mn-ea"/>
                <a:cs typeface="FreeSerif"/>
              </a:rPr>
              <a:t>𝑠</a:t>
            </a:r>
            <a:r>
              <a:rPr kumimoji="0" sz="3150" b="0" i="0" u="none" strike="noStrike" kern="1200" cap="none" spc="-397" normalizeH="0" baseline="-29100" noProof="0" dirty="0">
                <a:ln>
                  <a:noFill/>
                </a:ln>
                <a:solidFill>
                  <a:srgbClr val="404040"/>
                </a:solidFill>
                <a:effectLst/>
                <a:uLnTx/>
                <a:uFillTx/>
                <a:latin typeface="FreeSerif"/>
                <a:ea typeface="+mn-ea"/>
                <a:cs typeface="FreeSerif"/>
              </a:rPr>
              <a:t> </a:t>
            </a:r>
            <a:r>
              <a:rPr kumimoji="0" sz="3150" b="0" i="0" u="none" strike="noStrike" kern="1200" cap="none" spc="569" normalizeH="0" baseline="-29100" noProof="0" dirty="0">
                <a:ln>
                  <a:noFill/>
                </a:ln>
                <a:solidFill>
                  <a:srgbClr val="404040"/>
                </a:solidFill>
                <a:effectLst/>
                <a:uLnTx/>
                <a:uFillTx/>
                <a:latin typeface="FreeSerif"/>
                <a:ea typeface="+mn-ea"/>
                <a:cs typeface="FreeSerif"/>
              </a:rPr>
              <a:t>+</a:t>
            </a:r>
            <a:r>
              <a:rPr kumimoji="0" sz="3150" b="0" i="0" u="none" strike="noStrike" kern="1200" cap="none" spc="-82" normalizeH="0" baseline="-29100" noProof="0" dirty="0">
                <a:ln>
                  <a:noFill/>
                </a:ln>
                <a:solidFill>
                  <a:srgbClr val="404040"/>
                </a:solidFill>
                <a:effectLst/>
                <a:uLnTx/>
                <a:uFillTx/>
                <a:latin typeface="FreeSerif"/>
                <a:ea typeface="+mn-ea"/>
                <a:cs typeface="FreeSerif"/>
              </a:rPr>
              <a:t> </a:t>
            </a:r>
            <a:r>
              <a:rPr kumimoji="0" sz="3150" b="0" i="0" u="none" strike="noStrike" kern="1200" cap="none" spc="-15" normalizeH="0" baseline="3968" noProof="0" dirty="0">
                <a:ln>
                  <a:noFill/>
                </a:ln>
                <a:solidFill>
                  <a:srgbClr val="404040"/>
                </a:solidFill>
                <a:effectLst/>
                <a:uLnTx/>
                <a:uFillTx/>
                <a:latin typeface="FreeSerif"/>
                <a:ea typeface="+mn-ea"/>
                <a:cs typeface="FreeSerif"/>
              </a:rPr>
              <a:t>𝑇</a:t>
            </a:r>
            <a:r>
              <a:rPr kumimoji="0" sz="2250" b="0" i="0" u="none" strike="noStrike" kern="1200" cap="none" spc="-15" normalizeH="0" baseline="-11111" noProof="0" dirty="0">
                <a:ln>
                  <a:noFill/>
                </a:ln>
                <a:solidFill>
                  <a:srgbClr val="404040"/>
                </a:solidFill>
                <a:effectLst/>
                <a:uLnTx/>
                <a:uFillTx/>
                <a:latin typeface="FreeSerif"/>
                <a:ea typeface="+mn-ea"/>
                <a:cs typeface="FreeSerif"/>
              </a:rPr>
              <a:t>𝑀𝑒𝑐ℎ</a:t>
            </a:r>
            <a:r>
              <a:rPr kumimoji="0" sz="3150" b="0" i="0" u="none" strike="noStrike" kern="1200" cap="none" spc="-15" normalizeH="0" baseline="3968" noProof="0" dirty="0">
                <a:ln>
                  <a:noFill/>
                </a:ln>
                <a:solidFill>
                  <a:prstClr val="black"/>
                </a:solidFill>
                <a:effectLst/>
                <a:uLnTx/>
                <a:uFillTx/>
                <a:latin typeface="FreeSerif"/>
                <a:ea typeface="+mn-ea"/>
                <a:cs typeface="FreeSerif"/>
              </a:rPr>
              <a:t>𝑇</a:t>
            </a:r>
            <a:r>
              <a:rPr kumimoji="0" sz="2250" b="0" i="0" u="none" strike="noStrike" kern="1200" cap="none" spc="-15" normalizeH="0" baseline="-11111" noProof="0" dirty="0">
                <a:ln>
                  <a:noFill/>
                </a:ln>
                <a:solidFill>
                  <a:prstClr val="black"/>
                </a:solidFill>
                <a:effectLst/>
                <a:uLnTx/>
                <a:uFillTx/>
                <a:latin typeface="FreeSerif"/>
                <a:ea typeface="+mn-ea"/>
                <a:cs typeface="FreeSerif"/>
              </a:rPr>
              <a:t>𝐼𝑉</a:t>
            </a:r>
            <a:r>
              <a:rPr kumimoji="0" sz="2250" b="0" i="0" u="none" strike="noStrike" kern="1200" cap="none" spc="127" normalizeH="0" baseline="-11111" noProof="0" dirty="0">
                <a:ln>
                  <a:noFill/>
                </a:ln>
                <a:solidFill>
                  <a:srgbClr val="FF0000"/>
                </a:solidFill>
                <a:effectLst/>
                <a:uLnTx/>
                <a:uFillTx/>
                <a:latin typeface="FreeSerif"/>
                <a:ea typeface="+mn-ea"/>
                <a:cs typeface="FreeSerif"/>
              </a:rPr>
              <a:t> </a:t>
            </a:r>
            <a:r>
              <a:rPr kumimoji="0" lang="vi-VN" sz="2250" b="0" i="0" u="none" strike="noStrike" kern="1200" cap="none" spc="127" normalizeH="0" baseline="-11111" noProof="0" dirty="0">
                <a:ln>
                  <a:noFill/>
                </a:ln>
                <a:solidFill>
                  <a:srgbClr val="FF0000"/>
                </a:solidFill>
                <a:effectLst/>
                <a:uLnTx/>
                <a:uFillTx/>
                <a:latin typeface="FreeSerif"/>
                <a:ea typeface="+mn-ea"/>
                <a:cs typeface="FreeSerif"/>
              </a:rPr>
              <a:t>  </a:t>
            </a:r>
            <a:r>
              <a:rPr kumimoji="0" sz="3150" b="0" i="0" u="none" strike="noStrike" kern="1200" cap="none" spc="-37" normalizeH="0" baseline="-29100" noProof="0" dirty="0">
                <a:ln>
                  <a:noFill/>
                </a:ln>
                <a:solidFill>
                  <a:srgbClr val="404040"/>
                </a:solidFill>
                <a:effectLst/>
                <a:uLnTx/>
                <a:uFillTx/>
                <a:latin typeface="FreeSerif"/>
                <a:ea typeface="+mn-ea"/>
                <a:cs typeface="FreeSerif"/>
              </a:rPr>
              <a:t>𝑠</a:t>
            </a:r>
            <a:r>
              <a:rPr kumimoji="0" sz="2250" b="0" i="0" u="none" strike="noStrike" kern="1200" cap="none" spc="-37" normalizeH="0" baseline="-16666" noProof="0" dirty="0">
                <a:ln>
                  <a:noFill/>
                </a:ln>
                <a:solidFill>
                  <a:srgbClr val="404040"/>
                </a:solidFill>
                <a:effectLst/>
                <a:uLnTx/>
                <a:uFillTx/>
                <a:latin typeface="FreeSerif"/>
                <a:ea typeface="+mn-ea"/>
                <a:cs typeface="FreeSerif"/>
              </a:rPr>
              <a:t>2</a:t>
            </a:r>
            <a:r>
              <a:rPr kumimoji="0" sz="2250" b="0" i="0" u="none" strike="noStrike" kern="1200" cap="none" spc="247" normalizeH="0" baseline="-16666" noProof="0" dirty="0">
                <a:ln>
                  <a:noFill/>
                </a:ln>
                <a:solidFill>
                  <a:srgbClr val="404040"/>
                </a:solidFill>
                <a:effectLst/>
                <a:uLnTx/>
                <a:uFillTx/>
                <a:latin typeface="FreeSerif"/>
                <a:ea typeface="+mn-ea"/>
                <a:cs typeface="FreeSerif"/>
              </a:rPr>
              <a:t> </a:t>
            </a:r>
            <a:r>
              <a:rPr kumimoji="0" sz="3150" b="0" i="0" u="none" strike="noStrike" kern="1200" cap="none" spc="569" normalizeH="0" baseline="-29100" noProof="0" dirty="0">
                <a:ln>
                  <a:noFill/>
                </a:ln>
                <a:solidFill>
                  <a:srgbClr val="404040"/>
                </a:solidFill>
                <a:effectLst/>
                <a:uLnTx/>
                <a:uFillTx/>
                <a:latin typeface="FreeSerif"/>
                <a:ea typeface="+mn-ea"/>
                <a:cs typeface="FreeSerif"/>
              </a:rPr>
              <a:t>+</a:t>
            </a:r>
            <a:r>
              <a:rPr kumimoji="0" sz="3150" b="0" i="0" u="none" strike="noStrike" kern="1200" cap="none" spc="-97" normalizeH="0" baseline="-29100" noProof="0" dirty="0">
                <a:ln>
                  <a:noFill/>
                </a:ln>
                <a:solidFill>
                  <a:srgbClr val="404040"/>
                </a:solidFill>
                <a:effectLst/>
                <a:uLnTx/>
                <a:uFillTx/>
                <a:latin typeface="FreeSerif"/>
                <a:ea typeface="+mn-ea"/>
                <a:cs typeface="FreeSerif"/>
              </a:rPr>
              <a:t> </a:t>
            </a:r>
            <a:r>
              <a:rPr kumimoji="0" sz="3150" b="0" i="0" u="none" strike="noStrike" kern="1200" cap="none" spc="-15" normalizeH="0" baseline="10582" noProof="0" dirty="0">
                <a:ln>
                  <a:noFill/>
                </a:ln>
                <a:solidFill>
                  <a:srgbClr val="404040"/>
                </a:solidFill>
                <a:effectLst/>
                <a:uLnTx/>
                <a:uFillTx/>
                <a:latin typeface="FreeSerif"/>
                <a:ea typeface="+mn-ea"/>
                <a:cs typeface="FreeSerif"/>
              </a:rPr>
              <a:t>𝑇</a:t>
            </a:r>
            <a:r>
              <a:rPr kumimoji="0" sz="1500" b="0" i="0" u="none" strike="noStrike" kern="1200" cap="none" spc="-10" normalizeH="0" baseline="0" noProof="0" dirty="0">
                <a:ln>
                  <a:noFill/>
                </a:ln>
                <a:solidFill>
                  <a:srgbClr val="404040"/>
                </a:solidFill>
                <a:effectLst/>
                <a:uLnTx/>
                <a:uFillTx/>
                <a:latin typeface="FreeSerif"/>
                <a:ea typeface="+mn-ea"/>
                <a:cs typeface="FreeSerif"/>
              </a:rPr>
              <a:t>𝑀𝑒𝑐ℎ</a:t>
            </a:r>
            <a:r>
              <a:rPr kumimoji="0" sz="3150" b="0" i="0" u="none" strike="noStrike" kern="1200" cap="none" spc="-15" normalizeH="0" baseline="10582" noProof="0" dirty="0">
                <a:ln>
                  <a:noFill/>
                </a:ln>
                <a:solidFill>
                  <a:prstClr val="black"/>
                </a:solidFill>
                <a:effectLst/>
                <a:uLnTx/>
                <a:uFillTx/>
                <a:latin typeface="FreeSerif"/>
                <a:ea typeface="+mn-ea"/>
                <a:cs typeface="FreeSerif"/>
              </a:rPr>
              <a:t>𝑇</a:t>
            </a:r>
            <a:r>
              <a:rPr kumimoji="0" sz="1500" b="0" i="0" u="none" strike="noStrike" kern="1200" cap="none" spc="-10" normalizeH="0" baseline="0" noProof="0" dirty="0">
                <a:ln>
                  <a:noFill/>
                </a:ln>
                <a:solidFill>
                  <a:prstClr val="black"/>
                </a:solidFill>
                <a:effectLst/>
                <a:uLnTx/>
                <a:uFillTx/>
                <a:latin typeface="FreeSerif"/>
                <a:ea typeface="+mn-ea"/>
                <a:cs typeface="FreeSerif"/>
              </a:rPr>
              <a:t>𝐼𝑉</a:t>
            </a:r>
            <a:r>
              <a:rPr kumimoji="0" sz="1500" b="0" i="0" u="none" strike="noStrike" kern="1200" cap="none" spc="-245" normalizeH="0" baseline="0" noProof="0" dirty="0">
                <a:ln>
                  <a:noFill/>
                </a:ln>
                <a:solidFill>
                  <a:srgbClr val="FF0000"/>
                </a:solidFill>
                <a:effectLst/>
                <a:uLnTx/>
                <a:uFillTx/>
                <a:latin typeface="FreeSerif"/>
                <a:ea typeface="+mn-ea"/>
                <a:cs typeface="FreeSerif"/>
              </a:rPr>
              <a:t> </a:t>
            </a:r>
            <a:r>
              <a:rPr kumimoji="0" sz="3150" b="0" i="0" u="none" strike="noStrike" kern="1200" cap="none" spc="-179" normalizeH="0" baseline="10582" noProof="0" dirty="0">
                <a:ln>
                  <a:noFill/>
                </a:ln>
                <a:solidFill>
                  <a:srgbClr val="404040"/>
                </a:solidFill>
                <a:effectLst/>
                <a:uLnTx/>
                <a:uFillTx/>
                <a:latin typeface="FreeSerif"/>
                <a:ea typeface="+mn-ea"/>
                <a:cs typeface="FreeSerif"/>
              </a:rPr>
              <a:t>𝑇</a:t>
            </a:r>
            <a:r>
              <a:rPr kumimoji="0" sz="1500" b="0" i="0" u="none" strike="noStrike" kern="1200" cap="none" spc="-120" normalizeH="0" baseline="0" noProof="0" dirty="0">
                <a:ln>
                  <a:noFill/>
                </a:ln>
                <a:solidFill>
                  <a:srgbClr val="404040"/>
                </a:solidFill>
                <a:effectLst/>
                <a:uLnTx/>
                <a:uFillTx/>
                <a:latin typeface="FreeSerif"/>
                <a:ea typeface="+mn-ea"/>
                <a:cs typeface="FreeSerif"/>
              </a:rPr>
              <a:t>𝑒𝑞</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1" name="object 11"/>
          <p:cNvSpPr txBox="1"/>
          <p:nvPr/>
        </p:nvSpPr>
        <p:spPr>
          <a:xfrm>
            <a:off x="4083050" y="2894548"/>
            <a:ext cx="657860" cy="738505"/>
          </a:xfrm>
          <a:prstGeom prst="rect">
            <a:avLst/>
          </a:prstGeom>
        </p:spPr>
        <p:txBody>
          <a:bodyPr vert="horz" wrap="square" lIns="0" tIns="48895" rIns="0" bIns="0" rtlCol="0">
            <a:spAutoFit/>
          </a:bodyPr>
          <a:lstStyle/>
          <a:p>
            <a:pPr marL="67945" marR="0" lvl="0" indent="0" algn="l" defTabSz="914400" rtl="0" eaLnBrk="1" fontAlgn="auto" latinLnBrk="0" hangingPunct="1">
              <a:lnSpc>
                <a:spcPct val="100000"/>
              </a:lnSpc>
              <a:spcBef>
                <a:spcPts val="385"/>
              </a:spcBef>
              <a:spcAft>
                <a:spcPts val="0"/>
              </a:spcAft>
              <a:buClrTx/>
              <a:buSzTx/>
              <a:buFontTx/>
              <a:buNone/>
              <a:tabLst/>
              <a:defRPr/>
            </a:pPr>
            <a:r>
              <a:rPr kumimoji="0" sz="3150" b="0" i="0" u="none" strike="noStrike" kern="1200" cap="none" spc="112" normalizeH="0" baseline="11904" noProof="0" dirty="0">
                <a:ln>
                  <a:noFill/>
                </a:ln>
                <a:solidFill>
                  <a:prstClr val="black"/>
                </a:solidFill>
                <a:effectLst/>
                <a:uLnTx/>
                <a:uFillTx/>
                <a:latin typeface="FreeSerif"/>
                <a:ea typeface="+mn-ea"/>
                <a:cs typeface="FreeSerif"/>
              </a:rPr>
              <a:t>𝐾</a:t>
            </a:r>
            <a:r>
              <a:rPr kumimoji="0" sz="1500" b="0" i="0" u="none" strike="noStrike" kern="1200" cap="none" spc="75" normalizeH="0" baseline="0" noProof="0" dirty="0">
                <a:ln>
                  <a:noFill/>
                </a:ln>
                <a:solidFill>
                  <a:prstClr val="black"/>
                </a:solidFill>
                <a:effectLst/>
                <a:uLnTx/>
                <a:uFillTx/>
                <a:latin typeface="FreeSerif"/>
                <a:ea typeface="+mn-ea"/>
                <a:cs typeface="FreeSerif"/>
              </a:rPr>
              <a:t>𝑃𝑉</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a:p>
            <a:pPr marL="38100" marR="0" lvl="0" indent="0" algn="l" defTabSz="914400" rtl="0" eaLnBrk="1" fontAlgn="auto" latinLnBrk="0" hangingPunct="1">
              <a:lnSpc>
                <a:spcPct val="100000"/>
              </a:lnSpc>
              <a:spcBef>
                <a:spcPts val="285"/>
              </a:spcBef>
              <a:spcAft>
                <a:spcPts val="0"/>
              </a:spcAft>
              <a:buClrTx/>
              <a:buSzTx/>
              <a:buFontTx/>
              <a:buNone/>
              <a:tabLst/>
              <a:defRPr/>
            </a:pPr>
            <a:r>
              <a:rPr kumimoji="0" sz="2100" b="0" i="0" u="none" strike="noStrike" kern="1200" cap="none" spc="385" normalizeH="0" baseline="0" noProof="0" dirty="0">
                <a:ln>
                  <a:noFill/>
                </a:ln>
                <a:solidFill>
                  <a:srgbClr val="404040"/>
                </a:solidFill>
                <a:effectLst/>
                <a:uLnTx/>
                <a:uFillTx/>
                <a:latin typeface="FreeSerif"/>
                <a:ea typeface="+mn-ea"/>
                <a:cs typeface="FreeSerif"/>
              </a:rPr>
              <a:t>=</a:t>
            </a:r>
            <a:r>
              <a:rPr kumimoji="0" sz="2100" b="0" i="0" u="none" strike="noStrike" kern="1200" cap="none" spc="45" normalizeH="0" baseline="0" noProof="0" dirty="0">
                <a:ln>
                  <a:noFill/>
                </a:ln>
                <a:solidFill>
                  <a:srgbClr val="404040"/>
                </a:solidFill>
                <a:effectLst/>
                <a:uLnTx/>
                <a:uFillTx/>
                <a:latin typeface="FreeSerif"/>
                <a:ea typeface="+mn-ea"/>
                <a:cs typeface="FreeSerif"/>
              </a:rPr>
              <a:t>4𝑇</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2" name="object 12"/>
          <p:cNvSpPr txBox="1"/>
          <p:nvPr/>
        </p:nvSpPr>
        <p:spPr>
          <a:xfrm>
            <a:off x="5112130" y="2661030"/>
            <a:ext cx="32639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37" normalizeH="0" baseline="-17195" noProof="0" dirty="0">
                <a:ln>
                  <a:noFill/>
                </a:ln>
                <a:solidFill>
                  <a:srgbClr val="404040"/>
                </a:solidFill>
                <a:effectLst/>
                <a:uLnTx/>
                <a:uFillTx/>
                <a:latin typeface="FreeSerif"/>
                <a:ea typeface="+mn-ea"/>
                <a:cs typeface="FreeSerif"/>
              </a:rPr>
              <a:t>𝑠</a:t>
            </a:r>
            <a:r>
              <a:rPr kumimoji="0" sz="1500" b="0" i="0" u="none" strike="noStrike" kern="1200" cap="none" spc="-25" normalizeH="0" baseline="0" noProof="0" dirty="0">
                <a:ln>
                  <a:noFill/>
                </a:ln>
                <a:solidFill>
                  <a:srgbClr val="404040"/>
                </a:solidFill>
                <a:effectLst/>
                <a:uLnTx/>
                <a:uFillTx/>
                <a:latin typeface="FreeSerif"/>
                <a:ea typeface="+mn-ea"/>
                <a:cs typeface="FreeSerif"/>
              </a:rPr>
              <a:t>3</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13" name="object 13"/>
          <p:cNvSpPr txBox="1"/>
          <p:nvPr/>
        </p:nvSpPr>
        <p:spPr>
          <a:xfrm>
            <a:off x="5471286" y="2403475"/>
            <a:ext cx="22479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380" normalizeH="0" baseline="0" noProof="0" dirty="0">
                <a:ln>
                  <a:noFill/>
                </a:ln>
                <a:solidFill>
                  <a:srgbClr val="404040"/>
                </a:solidFill>
                <a:effectLst/>
                <a:uLnTx/>
                <a:uFillTx/>
                <a:latin typeface="FreeSerif"/>
                <a:ea typeface="+mn-ea"/>
                <a:cs typeface="FreeSerif"/>
              </a:rPr>
              <a:t>=</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4" name="object 14"/>
          <p:cNvSpPr/>
          <p:nvPr/>
        </p:nvSpPr>
        <p:spPr>
          <a:xfrm>
            <a:off x="5757417" y="2598420"/>
            <a:ext cx="2898775" cy="17145"/>
          </a:xfrm>
          <a:custGeom>
            <a:avLst/>
            <a:gdLst/>
            <a:ahLst/>
            <a:cxnLst/>
            <a:rect l="l" t="t" r="r" b="b"/>
            <a:pathLst>
              <a:path w="2898775" h="17144">
                <a:moveTo>
                  <a:pt x="2898648" y="0"/>
                </a:moveTo>
                <a:lnTo>
                  <a:pt x="0" y="0"/>
                </a:lnTo>
                <a:lnTo>
                  <a:pt x="0" y="16763"/>
                </a:lnTo>
                <a:lnTo>
                  <a:pt x="2898648" y="16763"/>
                </a:lnTo>
                <a:lnTo>
                  <a:pt x="2898648"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txBox="1"/>
          <p:nvPr/>
        </p:nvSpPr>
        <p:spPr>
          <a:xfrm>
            <a:off x="6762368" y="2202307"/>
            <a:ext cx="88519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310" normalizeH="0" baseline="0" noProof="0" dirty="0">
                <a:ln>
                  <a:noFill/>
                </a:ln>
                <a:solidFill>
                  <a:srgbClr val="404040"/>
                </a:solidFill>
                <a:effectLst/>
                <a:uLnTx/>
                <a:uFillTx/>
                <a:latin typeface="FreeSerif"/>
                <a:ea typeface="+mn-ea"/>
                <a:cs typeface="FreeSerif"/>
              </a:rPr>
              <a:t> </a:t>
            </a:r>
            <a:r>
              <a:rPr kumimoji="0" sz="2100" b="0" i="0" u="none" strike="noStrike" kern="1200" cap="none" spc="-160" normalizeH="0" baseline="0" noProof="0" dirty="0">
                <a:ln>
                  <a:noFill/>
                </a:ln>
                <a:solidFill>
                  <a:srgbClr val="404040"/>
                </a:solidFill>
                <a:effectLst/>
                <a:uLnTx/>
                <a:uFillTx/>
                <a:latin typeface="FreeSerif"/>
                <a:ea typeface="+mn-ea"/>
                <a:cs typeface="FreeSerif"/>
              </a:rPr>
              <a:t>4𝜏𝑠</a:t>
            </a:r>
            <a:endParaRPr kumimoji="0" sz="2100" b="0" i="0" u="none" strike="noStrike" kern="1200" cap="none" spc="0" normalizeH="0" baseline="0" noProof="0">
              <a:ln>
                <a:noFill/>
              </a:ln>
              <a:solidFill>
                <a:prstClr val="black"/>
              </a:solidFill>
              <a:effectLst/>
              <a:uLnTx/>
              <a:uFillTx/>
              <a:latin typeface="FreeSerif"/>
              <a:ea typeface="+mn-ea"/>
              <a:cs typeface="FreeSerif"/>
            </a:endParaRPr>
          </a:p>
        </p:txBody>
      </p:sp>
      <p:sp>
        <p:nvSpPr>
          <p:cNvPr id="16" name="object 16"/>
          <p:cNvSpPr txBox="1"/>
          <p:nvPr/>
        </p:nvSpPr>
        <p:spPr>
          <a:xfrm>
            <a:off x="5720207" y="2581783"/>
            <a:ext cx="2966720" cy="345440"/>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110" normalizeH="0" baseline="0" noProof="0" dirty="0">
                <a:ln>
                  <a:noFill/>
                </a:ln>
                <a:solidFill>
                  <a:srgbClr val="404040"/>
                </a:solidFill>
                <a:effectLst/>
                <a:uLnTx/>
                <a:uFillTx/>
                <a:latin typeface="FreeSerif"/>
                <a:ea typeface="+mn-ea"/>
                <a:cs typeface="FreeSerif"/>
              </a:rPr>
              <a:t>1</a:t>
            </a:r>
            <a:r>
              <a:rPr kumimoji="0" sz="2100" b="0" i="0" u="none" strike="noStrike" kern="1200" cap="none" spc="-70"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60" normalizeH="0" baseline="0" noProof="0" dirty="0">
                <a:ln>
                  <a:noFill/>
                </a:ln>
                <a:solidFill>
                  <a:srgbClr val="404040"/>
                </a:solidFill>
                <a:effectLst/>
                <a:uLnTx/>
                <a:uFillTx/>
                <a:latin typeface="FreeSerif"/>
                <a:ea typeface="+mn-ea"/>
                <a:cs typeface="FreeSerif"/>
              </a:rPr>
              <a:t> </a:t>
            </a:r>
            <a:r>
              <a:rPr kumimoji="0" sz="2100" b="0" i="0" u="none" strike="noStrike" kern="1200" cap="none" spc="-160" normalizeH="0" baseline="0" noProof="0" dirty="0">
                <a:ln>
                  <a:noFill/>
                </a:ln>
                <a:solidFill>
                  <a:srgbClr val="404040"/>
                </a:solidFill>
                <a:effectLst/>
                <a:uLnTx/>
                <a:uFillTx/>
                <a:latin typeface="FreeSerif"/>
                <a:ea typeface="+mn-ea"/>
                <a:cs typeface="FreeSerif"/>
              </a:rPr>
              <a:t>4𝜏𝑠</a:t>
            </a:r>
            <a:r>
              <a:rPr kumimoji="0" sz="2100" b="0" i="0" u="none" strike="noStrike" kern="1200" cap="none" spc="-20" normalizeH="0" baseline="0"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60" normalizeH="0" baseline="0" noProof="0" dirty="0">
                <a:ln>
                  <a:noFill/>
                </a:ln>
                <a:solidFill>
                  <a:srgbClr val="404040"/>
                </a:solidFill>
                <a:effectLst/>
                <a:uLnTx/>
                <a:uFillTx/>
                <a:latin typeface="FreeSerif"/>
                <a:ea typeface="+mn-ea"/>
                <a:cs typeface="FreeSerif"/>
              </a:rPr>
              <a:t> </a:t>
            </a:r>
            <a:r>
              <a:rPr kumimoji="0" sz="2100" b="0" i="0" u="none" strike="noStrike" kern="1200" cap="none" spc="20" normalizeH="0" baseline="0" noProof="0" dirty="0">
                <a:ln>
                  <a:noFill/>
                </a:ln>
                <a:solidFill>
                  <a:srgbClr val="404040"/>
                </a:solidFill>
                <a:effectLst/>
                <a:uLnTx/>
                <a:uFillTx/>
                <a:latin typeface="FreeSerif"/>
                <a:ea typeface="+mn-ea"/>
                <a:cs typeface="FreeSerif"/>
              </a:rPr>
              <a:t>8𝜏</a:t>
            </a:r>
            <a:r>
              <a:rPr kumimoji="0" sz="2250" b="0" i="0" u="none" strike="noStrike" kern="1200" cap="none" spc="30" normalizeH="0" baseline="24074" noProof="0" dirty="0">
                <a:ln>
                  <a:noFill/>
                </a:ln>
                <a:solidFill>
                  <a:srgbClr val="404040"/>
                </a:solidFill>
                <a:effectLst/>
                <a:uLnTx/>
                <a:uFillTx/>
                <a:latin typeface="FreeSerif"/>
                <a:ea typeface="+mn-ea"/>
                <a:cs typeface="FreeSerif"/>
              </a:rPr>
              <a:t>2</a:t>
            </a:r>
            <a:r>
              <a:rPr kumimoji="0" sz="2100" b="0" i="0" u="none" strike="noStrike" kern="1200" cap="none" spc="20" normalizeH="0" baseline="0" noProof="0" dirty="0">
                <a:ln>
                  <a:noFill/>
                </a:ln>
                <a:solidFill>
                  <a:srgbClr val="404040"/>
                </a:solidFill>
                <a:effectLst/>
                <a:uLnTx/>
                <a:uFillTx/>
                <a:latin typeface="FreeSerif"/>
                <a:ea typeface="+mn-ea"/>
                <a:cs typeface="FreeSerif"/>
              </a:rPr>
              <a:t>𝑠</a:t>
            </a:r>
            <a:r>
              <a:rPr kumimoji="0" sz="2250" b="0" i="0" u="none" strike="noStrike" kern="1200" cap="none" spc="30" normalizeH="0" baseline="24074" noProof="0" dirty="0">
                <a:ln>
                  <a:noFill/>
                </a:ln>
                <a:solidFill>
                  <a:srgbClr val="404040"/>
                </a:solidFill>
                <a:effectLst/>
                <a:uLnTx/>
                <a:uFillTx/>
                <a:latin typeface="FreeSerif"/>
                <a:ea typeface="+mn-ea"/>
                <a:cs typeface="FreeSerif"/>
              </a:rPr>
              <a:t>2</a:t>
            </a:r>
            <a:r>
              <a:rPr kumimoji="0" sz="2250" b="0" i="0" u="none" strike="noStrike" kern="1200" cap="none" spc="247" normalizeH="0" baseline="24074" noProof="0" dirty="0">
                <a:ln>
                  <a:noFill/>
                </a:ln>
                <a:solidFill>
                  <a:srgbClr val="404040"/>
                </a:solidFill>
                <a:effectLst/>
                <a:uLnTx/>
                <a:uFillTx/>
                <a:latin typeface="FreeSerif"/>
                <a:ea typeface="+mn-ea"/>
                <a:cs typeface="FreeSerif"/>
              </a:rPr>
              <a:t> </a:t>
            </a:r>
            <a:r>
              <a:rPr kumimoji="0" sz="2100" b="0" i="0" u="none" strike="noStrike" kern="1200" cap="none" spc="380" normalizeH="0" baseline="0" noProof="0" dirty="0">
                <a:ln>
                  <a:noFill/>
                </a:ln>
                <a:solidFill>
                  <a:srgbClr val="404040"/>
                </a:solidFill>
                <a:effectLst/>
                <a:uLnTx/>
                <a:uFillTx/>
                <a:latin typeface="FreeSerif"/>
                <a:ea typeface="+mn-ea"/>
                <a:cs typeface="FreeSerif"/>
              </a:rPr>
              <a:t>+</a:t>
            </a:r>
            <a:r>
              <a:rPr kumimoji="0" sz="2100" b="0" i="0" u="none" strike="noStrike" kern="1200" cap="none" spc="-60" normalizeH="0" baseline="0" noProof="0" dirty="0">
                <a:ln>
                  <a:noFill/>
                </a:ln>
                <a:solidFill>
                  <a:srgbClr val="404040"/>
                </a:solidFill>
                <a:effectLst/>
                <a:uLnTx/>
                <a:uFillTx/>
                <a:latin typeface="FreeSerif"/>
                <a:ea typeface="+mn-ea"/>
                <a:cs typeface="FreeSerif"/>
              </a:rPr>
              <a:t> </a:t>
            </a:r>
            <a:r>
              <a:rPr kumimoji="0" sz="2100" b="0" i="0" u="none" strike="noStrike" kern="1200" cap="none" spc="20" normalizeH="0" baseline="0" noProof="0" dirty="0">
                <a:ln>
                  <a:noFill/>
                </a:ln>
                <a:solidFill>
                  <a:srgbClr val="404040"/>
                </a:solidFill>
                <a:effectLst/>
                <a:uLnTx/>
                <a:uFillTx/>
                <a:latin typeface="FreeSerif"/>
                <a:ea typeface="+mn-ea"/>
                <a:cs typeface="FreeSerif"/>
              </a:rPr>
              <a:t>8𝜏</a:t>
            </a:r>
            <a:r>
              <a:rPr kumimoji="0" sz="2250" b="0" i="0" u="none" strike="noStrike" kern="1200" cap="none" spc="30" normalizeH="0" baseline="24074" noProof="0" dirty="0">
                <a:ln>
                  <a:noFill/>
                </a:ln>
                <a:solidFill>
                  <a:srgbClr val="404040"/>
                </a:solidFill>
                <a:effectLst/>
                <a:uLnTx/>
                <a:uFillTx/>
                <a:latin typeface="FreeSerif"/>
                <a:ea typeface="+mn-ea"/>
                <a:cs typeface="FreeSerif"/>
              </a:rPr>
              <a:t>3</a:t>
            </a:r>
            <a:r>
              <a:rPr kumimoji="0" sz="2250" b="0" i="0" u="none" strike="noStrike" kern="1200" cap="none" spc="247" normalizeH="0" baseline="24074" noProof="0" dirty="0">
                <a:ln>
                  <a:noFill/>
                </a:ln>
                <a:solidFill>
                  <a:srgbClr val="404040"/>
                </a:solidFill>
                <a:effectLst/>
                <a:uLnTx/>
                <a:uFillTx/>
                <a:latin typeface="FreeSerif"/>
                <a:ea typeface="+mn-ea"/>
                <a:cs typeface="FreeSerif"/>
              </a:rPr>
              <a:t> </a:t>
            </a:r>
            <a:r>
              <a:rPr kumimoji="0" sz="2100" b="0" i="0" u="none" strike="noStrike" kern="1200" cap="none" spc="-25" normalizeH="0" baseline="0" noProof="0" dirty="0">
                <a:ln>
                  <a:noFill/>
                </a:ln>
                <a:solidFill>
                  <a:srgbClr val="404040"/>
                </a:solidFill>
                <a:effectLst/>
                <a:uLnTx/>
                <a:uFillTx/>
                <a:latin typeface="FreeSerif"/>
                <a:ea typeface="+mn-ea"/>
                <a:cs typeface="FreeSerif"/>
              </a:rPr>
              <a:t>𝑠</a:t>
            </a:r>
            <a:r>
              <a:rPr kumimoji="0" sz="2250" b="0" i="0" u="none" strike="noStrike" kern="1200" cap="none" spc="-37" normalizeH="0" baseline="24074" noProof="0" dirty="0">
                <a:ln>
                  <a:noFill/>
                </a:ln>
                <a:solidFill>
                  <a:srgbClr val="404040"/>
                </a:solidFill>
                <a:effectLst/>
                <a:uLnTx/>
                <a:uFillTx/>
                <a:latin typeface="FreeSerif"/>
                <a:ea typeface="+mn-ea"/>
                <a:cs typeface="FreeSerif"/>
              </a:rPr>
              <a:t>3</a:t>
            </a:r>
            <a:endParaRPr kumimoji="0" sz="2250" b="0" i="0" u="none" strike="noStrike" kern="1200" cap="none" spc="0" normalizeH="0" baseline="24074" noProof="0">
              <a:ln>
                <a:noFill/>
              </a:ln>
              <a:solidFill>
                <a:prstClr val="black"/>
              </a:solidFill>
              <a:effectLst/>
              <a:uLnTx/>
              <a:uFillTx/>
              <a:latin typeface="FreeSerif"/>
              <a:ea typeface="+mn-ea"/>
              <a:cs typeface="FreeSerif"/>
            </a:endParaRPr>
          </a:p>
        </p:txBody>
      </p:sp>
      <p:sp>
        <p:nvSpPr>
          <p:cNvPr id="17" name="object 17"/>
          <p:cNvSpPr txBox="1"/>
          <p:nvPr/>
        </p:nvSpPr>
        <p:spPr>
          <a:xfrm>
            <a:off x="567944" y="3287090"/>
            <a:ext cx="3301365" cy="34607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Cân</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 bằng hai </a:t>
            </a: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vế</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thu</a:t>
            </a:r>
            <a:r>
              <a:rPr kumimoji="0" lang="vi-VN" sz="2100" b="0" i="0" u="none" strike="noStrike" kern="1200" cap="none" spc="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0" normalizeH="0" baseline="0" noProof="0" dirty="0" err="1">
                <a:ln>
                  <a:noFill/>
                </a:ln>
                <a:solidFill>
                  <a:srgbClr val="404040"/>
                </a:solidFill>
                <a:effectLst/>
                <a:uLnTx/>
                <a:uFillTx/>
                <a:latin typeface="Times New Roman"/>
                <a:ea typeface="+mn-ea"/>
                <a:cs typeface="Times New Roman"/>
              </a:rPr>
              <a:t>được</a:t>
            </a:r>
            <a:r>
              <a:rPr kumimoji="0" lang="vi-VN" sz="2100" b="0" i="0" u="none" strike="noStrike" kern="1200" cap="none" spc="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0" normalizeH="0" baseline="0" noProof="0" dirty="0">
                <a:ln>
                  <a:noFill/>
                </a:ln>
                <a:solidFill>
                  <a:srgbClr val="404040"/>
                </a:solidFill>
                <a:effectLst/>
                <a:uLnTx/>
                <a:uFillTx/>
                <a:latin typeface="Times New Roman"/>
                <a:ea typeface="+mn-ea"/>
                <a:cs typeface="Times New Roman"/>
              </a:rPr>
              <a:t>:</a:t>
            </a:r>
            <a:r>
              <a:rPr kumimoji="0" lang="vi-VN" sz="2100" b="0" i="0" u="none" strike="noStrike" kern="1200" cap="none" spc="0" normalizeH="0" baseline="0" noProof="0" dirty="0">
                <a:ln>
                  <a:noFill/>
                </a:ln>
                <a:solidFill>
                  <a:srgbClr val="404040"/>
                </a:solidFill>
                <a:effectLst/>
                <a:uLnTx/>
                <a:uFillTx/>
                <a:latin typeface="Times New Roman"/>
                <a:ea typeface="+mn-ea"/>
                <a:cs typeface="Times New Roman"/>
              </a:rPr>
              <a:t>   </a:t>
            </a:r>
            <a:r>
              <a:rPr kumimoji="0" sz="2100" b="0" i="0" u="none" strike="noStrike" kern="1200" cap="none" spc="-10" normalizeH="0" baseline="0" noProof="0" dirty="0">
                <a:ln>
                  <a:noFill/>
                </a:ln>
                <a:solidFill>
                  <a:prstClr val="black"/>
                </a:solidFill>
                <a:effectLst/>
                <a:uLnTx/>
                <a:uFillTx/>
                <a:latin typeface="FreeSerif"/>
                <a:ea typeface="+mn-ea"/>
                <a:cs typeface="FreeSerif"/>
              </a:rPr>
              <a:t>𝑇</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8" name="object 18"/>
          <p:cNvSpPr txBox="1"/>
          <p:nvPr/>
        </p:nvSpPr>
        <p:spPr>
          <a:xfrm>
            <a:off x="3814317" y="3413886"/>
            <a:ext cx="265684" cy="24814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70" normalizeH="0" baseline="0" noProof="0" dirty="0">
                <a:ln>
                  <a:noFill/>
                </a:ln>
                <a:solidFill>
                  <a:prstClr val="black"/>
                </a:solidFill>
                <a:effectLst/>
                <a:uLnTx/>
                <a:uFillTx/>
                <a:latin typeface="FreeSerif"/>
                <a:ea typeface="+mn-ea"/>
                <a:cs typeface="FreeSerif"/>
              </a:rPr>
              <a:t>𝐼𝑉</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19" name="object 19"/>
          <p:cNvSpPr txBox="1"/>
          <p:nvPr/>
        </p:nvSpPr>
        <p:spPr>
          <a:xfrm>
            <a:off x="4652898" y="3413886"/>
            <a:ext cx="247015"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20" normalizeH="0" baseline="0" noProof="0" dirty="0">
                <a:ln>
                  <a:noFill/>
                </a:ln>
                <a:solidFill>
                  <a:srgbClr val="404040"/>
                </a:solidFill>
                <a:effectLst/>
                <a:uLnTx/>
                <a:uFillTx/>
                <a:latin typeface="FreeSerif"/>
                <a:ea typeface="+mn-ea"/>
                <a:cs typeface="FreeSerif"/>
              </a:rPr>
              <a:t>𝑒</a:t>
            </a:r>
            <a:r>
              <a:rPr kumimoji="0" sz="1500" b="0" i="0" u="none" strike="noStrike" kern="1200" cap="none" spc="25" normalizeH="0" baseline="0" noProof="0" dirty="0">
                <a:ln>
                  <a:noFill/>
                </a:ln>
                <a:solidFill>
                  <a:srgbClr val="404040"/>
                </a:solidFill>
                <a:effectLst/>
                <a:uLnTx/>
                <a:uFillTx/>
                <a:latin typeface="FreeSerif"/>
                <a:ea typeface="+mn-ea"/>
                <a:cs typeface="FreeSerif"/>
              </a:rPr>
              <a:t>𝑞</a:t>
            </a:r>
            <a:endParaRPr kumimoji="0" sz="1500" b="0" i="0" u="none" strike="noStrike" kern="1200" cap="none" spc="0" normalizeH="0" baseline="0" noProof="0">
              <a:ln>
                <a:noFill/>
              </a:ln>
              <a:solidFill>
                <a:prstClr val="black"/>
              </a:solidFill>
              <a:effectLst/>
              <a:uLnTx/>
              <a:uFillTx/>
              <a:latin typeface="FreeSerif"/>
              <a:ea typeface="+mn-ea"/>
              <a:cs typeface="FreeSerif"/>
            </a:endParaRPr>
          </a:p>
        </p:txBody>
      </p:sp>
      <p:sp>
        <p:nvSpPr>
          <p:cNvPr id="20" name="object 20"/>
          <p:cNvSpPr txBox="1"/>
          <p:nvPr/>
        </p:nvSpPr>
        <p:spPr>
          <a:xfrm>
            <a:off x="4951602" y="3287091"/>
            <a:ext cx="656845"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5" normalizeH="0" baseline="0" noProof="0" dirty="0">
                <a:ln>
                  <a:noFill/>
                </a:ln>
                <a:solidFill>
                  <a:srgbClr val="404040"/>
                </a:solidFill>
                <a:effectLst/>
                <a:uLnTx/>
                <a:uFillTx/>
                <a:latin typeface="FreeSerif"/>
                <a:ea typeface="+mn-ea"/>
                <a:cs typeface="FreeSerif"/>
              </a:rPr>
              <a:t>𝑣à</a:t>
            </a:r>
            <a:r>
              <a:rPr kumimoji="0" sz="2100" b="0" i="0" u="none" strike="noStrike" kern="1200" cap="none" spc="-145" normalizeH="0" baseline="0" noProof="0" dirty="0">
                <a:ln>
                  <a:noFill/>
                </a:ln>
                <a:solidFill>
                  <a:srgbClr val="404040"/>
                </a:solidFill>
                <a:effectLst/>
                <a:uLnTx/>
                <a:uFillTx/>
                <a:latin typeface="FreeSerif"/>
                <a:ea typeface="+mn-ea"/>
                <a:cs typeface="FreeSerif"/>
              </a:rPr>
              <a:t> </a:t>
            </a:r>
            <a:r>
              <a:rPr kumimoji="0" sz="2100" b="0" i="0" u="none" strike="noStrike" kern="1200" cap="none" spc="204" normalizeH="0" baseline="0" noProof="0" dirty="0">
                <a:ln>
                  <a:noFill/>
                </a:ln>
                <a:solidFill>
                  <a:prstClr val="black"/>
                </a:solidFill>
                <a:effectLst/>
                <a:uLnTx/>
                <a:uFillTx/>
                <a:latin typeface="FreeSerif"/>
                <a:ea typeface="+mn-ea"/>
                <a:cs typeface="FreeSerif"/>
              </a:rPr>
              <a:t>𝐾</a:t>
            </a:r>
            <a:endParaRPr kumimoji="0" sz="21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21" name="object 21"/>
          <p:cNvSpPr txBox="1"/>
          <p:nvPr/>
        </p:nvSpPr>
        <p:spPr>
          <a:xfrm>
            <a:off x="5449951" y="3413886"/>
            <a:ext cx="369188" cy="24814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5" normalizeH="0" baseline="0" noProof="0" dirty="0">
                <a:ln>
                  <a:noFill/>
                </a:ln>
                <a:solidFill>
                  <a:prstClr val="black"/>
                </a:solidFill>
                <a:effectLst/>
                <a:uLnTx/>
                <a:uFillTx/>
                <a:latin typeface="FreeSerif"/>
                <a:ea typeface="+mn-ea"/>
                <a:cs typeface="FreeSerif"/>
              </a:rPr>
              <a:t>𝑃</a:t>
            </a:r>
            <a:r>
              <a:rPr kumimoji="0" sz="1500" b="0" i="0" u="none" strike="noStrike" kern="1200" cap="none" spc="165" normalizeH="0" baseline="0" noProof="0" dirty="0">
                <a:ln>
                  <a:noFill/>
                </a:ln>
                <a:solidFill>
                  <a:prstClr val="black"/>
                </a:solidFill>
                <a:effectLst/>
                <a:uLnTx/>
                <a:uFillTx/>
                <a:latin typeface="FreeSerif"/>
                <a:ea typeface="+mn-ea"/>
                <a:cs typeface="FreeSerif"/>
              </a:rPr>
              <a:t>𝑉</a:t>
            </a:r>
            <a:endParaRPr kumimoji="0" sz="1500" b="0" i="0" u="none" strike="noStrike" kern="1200" cap="none" spc="0" normalizeH="0" baseline="0" noProof="0" dirty="0">
              <a:ln>
                <a:noFill/>
              </a:ln>
              <a:solidFill>
                <a:prstClr val="black"/>
              </a:solidFill>
              <a:effectLst/>
              <a:uLnTx/>
              <a:uFillTx/>
              <a:latin typeface="FreeSerif"/>
              <a:ea typeface="+mn-ea"/>
              <a:cs typeface="FreeSerif"/>
            </a:endParaRPr>
          </a:p>
        </p:txBody>
      </p:sp>
      <p:sp>
        <p:nvSpPr>
          <p:cNvPr id="22" name="object 22"/>
          <p:cNvSpPr/>
          <p:nvPr/>
        </p:nvSpPr>
        <p:spPr>
          <a:xfrm>
            <a:off x="6078982" y="3482340"/>
            <a:ext cx="568960" cy="17145"/>
          </a:xfrm>
          <a:custGeom>
            <a:avLst/>
            <a:gdLst/>
            <a:ahLst/>
            <a:cxnLst/>
            <a:rect l="l" t="t" r="r" b="b"/>
            <a:pathLst>
              <a:path w="568959" h="17145">
                <a:moveTo>
                  <a:pt x="568452" y="0"/>
                </a:moveTo>
                <a:lnTo>
                  <a:pt x="0" y="0"/>
                </a:lnTo>
                <a:lnTo>
                  <a:pt x="0" y="16763"/>
                </a:lnTo>
                <a:lnTo>
                  <a:pt x="568452" y="16763"/>
                </a:lnTo>
                <a:lnTo>
                  <a:pt x="568452"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txBox="1"/>
          <p:nvPr/>
        </p:nvSpPr>
        <p:spPr>
          <a:xfrm>
            <a:off x="5767451" y="3169741"/>
            <a:ext cx="910590" cy="346075"/>
          </a:xfrm>
          <a:prstGeom prst="rect">
            <a:avLst/>
          </a:prstGeom>
        </p:spPr>
        <p:txBody>
          <a:bodyPr vert="horz" wrap="square" lIns="0" tIns="12700" rIns="0" bIns="0" rtlCol="0">
            <a:spAutoFit/>
          </a:bodyPr>
          <a:lstStyle/>
          <a:p>
            <a:pPr marL="38100" marR="0" lvl="0" indent="0" algn="l" defTabSz="914400" rtl="0" eaLnBrk="1" fontAlgn="auto" latinLnBrk="0" hangingPunct="1">
              <a:lnSpc>
                <a:spcPct val="100000"/>
              </a:lnSpc>
              <a:spcBef>
                <a:spcPts val="100"/>
              </a:spcBef>
              <a:spcAft>
                <a:spcPts val="0"/>
              </a:spcAft>
              <a:buClrTx/>
              <a:buSzTx/>
              <a:buFontTx/>
              <a:buNone/>
              <a:tabLst/>
              <a:defRPr/>
            </a:pPr>
            <a:r>
              <a:rPr kumimoji="0" sz="3150" b="0" i="0" u="none" strike="noStrike" kern="1200" cap="none" spc="577" normalizeH="0" baseline="-23809" noProof="0" dirty="0">
                <a:ln>
                  <a:noFill/>
                </a:ln>
                <a:solidFill>
                  <a:srgbClr val="404040"/>
                </a:solidFill>
                <a:effectLst/>
                <a:uLnTx/>
                <a:uFillTx/>
                <a:latin typeface="FreeSerif"/>
                <a:ea typeface="+mn-ea"/>
                <a:cs typeface="FreeSerif"/>
              </a:rPr>
              <a:t>=</a:t>
            </a:r>
            <a:r>
              <a:rPr kumimoji="0" sz="3150" b="0" i="0" u="none" strike="noStrike" kern="1200" cap="none" spc="7" normalizeH="0" baseline="-23809" noProof="0" dirty="0">
                <a:ln>
                  <a:noFill/>
                </a:ln>
                <a:solidFill>
                  <a:srgbClr val="404040"/>
                </a:solidFill>
                <a:effectLst/>
                <a:uLnTx/>
                <a:uFillTx/>
                <a:latin typeface="FreeSerif"/>
                <a:ea typeface="+mn-ea"/>
                <a:cs typeface="FreeSerif"/>
              </a:rPr>
              <a:t> </a:t>
            </a:r>
            <a:r>
              <a:rPr kumimoji="0" sz="2250" b="0" i="0" u="none" strike="noStrike" kern="1200" cap="none" spc="187" normalizeH="0" baseline="11111" noProof="0" dirty="0">
                <a:ln>
                  <a:noFill/>
                </a:ln>
                <a:solidFill>
                  <a:srgbClr val="404040"/>
                </a:solidFill>
                <a:effectLst/>
                <a:uLnTx/>
                <a:uFillTx/>
                <a:latin typeface="FreeSerif"/>
                <a:ea typeface="+mn-ea"/>
                <a:cs typeface="FreeSerif"/>
              </a:rPr>
              <a:t>𝑇</a:t>
            </a:r>
            <a:r>
              <a:rPr kumimoji="0" sz="1250" b="0" i="0" u="none" strike="noStrike" kern="1200" cap="none" spc="125" normalizeH="0" baseline="0" noProof="0" dirty="0">
                <a:ln>
                  <a:noFill/>
                </a:ln>
                <a:solidFill>
                  <a:srgbClr val="404040"/>
                </a:solidFill>
                <a:effectLst/>
                <a:uLnTx/>
                <a:uFillTx/>
                <a:latin typeface="FreeSerif"/>
                <a:ea typeface="+mn-ea"/>
                <a:cs typeface="FreeSerif"/>
              </a:rPr>
              <a:t>𝑀𝑒𝑐ℎ</a:t>
            </a:r>
            <a:endParaRPr kumimoji="0" sz="1250" b="0" i="0" u="none" strike="noStrike" kern="1200" cap="none" spc="0" normalizeH="0" baseline="0" noProof="0">
              <a:ln>
                <a:noFill/>
              </a:ln>
              <a:solidFill>
                <a:prstClr val="black"/>
              </a:solidFill>
              <a:effectLst/>
              <a:uLnTx/>
              <a:uFillTx/>
              <a:latin typeface="FreeSerif"/>
              <a:ea typeface="+mn-ea"/>
              <a:cs typeface="FreeSerif"/>
            </a:endParaRPr>
          </a:p>
        </p:txBody>
      </p:sp>
      <p:sp>
        <p:nvSpPr>
          <p:cNvPr id="24" name="object 24"/>
          <p:cNvSpPr txBox="1"/>
          <p:nvPr/>
        </p:nvSpPr>
        <p:spPr>
          <a:xfrm>
            <a:off x="6122542" y="3492830"/>
            <a:ext cx="474980" cy="260350"/>
          </a:xfrm>
          <a:prstGeom prst="rect">
            <a:avLst/>
          </a:prstGeom>
        </p:spPr>
        <p:txBody>
          <a:bodyPr vert="horz" wrap="square" lIns="0" tIns="17145" rIns="0" bIns="0" rtlCol="0">
            <a:spAutoFit/>
          </a:bodyPr>
          <a:lstStyle/>
          <a:p>
            <a:pPr marL="381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5" normalizeH="0" baseline="0" noProof="0" dirty="0">
                <a:ln>
                  <a:noFill/>
                </a:ln>
                <a:solidFill>
                  <a:srgbClr val="404040"/>
                </a:solidFill>
                <a:effectLst/>
                <a:uLnTx/>
                <a:uFillTx/>
                <a:latin typeface="FreeSerif"/>
                <a:ea typeface="+mn-ea"/>
                <a:cs typeface="FreeSerif"/>
              </a:rPr>
              <a:t>2𝑇</a:t>
            </a:r>
            <a:r>
              <a:rPr kumimoji="0" sz="1875" b="0" i="0" u="none" strike="noStrike" kern="1200" cap="none" spc="-7" normalizeH="0" baseline="-13333" noProof="0" dirty="0">
                <a:ln>
                  <a:noFill/>
                </a:ln>
                <a:solidFill>
                  <a:srgbClr val="404040"/>
                </a:solidFill>
                <a:effectLst/>
                <a:uLnTx/>
                <a:uFillTx/>
                <a:latin typeface="FreeSerif"/>
                <a:ea typeface="+mn-ea"/>
                <a:cs typeface="FreeSerif"/>
              </a:rPr>
              <a:t>𝑒𝑞</a:t>
            </a:r>
            <a:endParaRPr kumimoji="0" sz="1875" b="0" i="0" u="none" strike="noStrike" kern="1200" cap="none" spc="0" normalizeH="0" baseline="-13333" noProof="0">
              <a:ln>
                <a:noFill/>
              </a:ln>
              <a:solidFill>
                <a:prstClr val="black"/>
              </a:solidFill>
              <a:effectLst/>
              <a:uLnTx/>
              <a:uFillTx/>
              <a:latin typeface="FreeSerif"/>
              <a:ea typeface="+mn-ea"/>
              <a:cs typeface="FreeSerif"/>
            </a:endParaRPr>
          </a:p>
        </p:txBody>
      </p:sp>
      <p:sp>
        <p:nvSpPr>
          <p:cNvPr id="80" name="object 80"/>
          <p:cNvSpPr txBox="1"/>
          <p:nvPr/>
        </p:nvSpPr>
        <p:spPr>
          <a:xfrm>
            <a:off x="2680207" y="6007404"/>
            <a:ext cx="3749040" cy="33083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Hình </a:t>
            </a:r>
            <a:r>
              <a:rPr kumimoji="0" sz="2000" b="0" i="0" u="none" strike="noStrike" kern="1200" cap="none" spc="-10" normalizeH="0" baseline="0" noProof="0" dirty="0">
                <a:ln>
                  <a:noFill/>
                </a:ln>
                <a:solidFill>
                  <a:prstClr val="black"/>
                </a:solidFill>
                <a:effectLst/>
                <a:uLnTx/>
                <a:uFillTx/>
                <a:latin typeface="Times New Roman"/>
                <a:ea typeface="+mn-ea"/>
                <a:cs typeface="Times New Roman"/>
              </a:rPr>
              <a:t>2.110. </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Bộ </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PI </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mạch </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vòng </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tốc</a:t>
            </a:r>
            <a:r>
              <a:rPr kumimoji="0"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5" normalizeH="0" baseline="0" noProof="0" dirty="0">
                <a:ln>
                  <a:noFill/>
                </a:ln>
                <a:solidFill>
                  <a:prstClr val="black"/>
                </a:solidFill>
                <a:effectLst/>
                <a:uLnTx/>
                <a:uFillTx/>
                <a:latin typeface="Times New Roman"/>
                <a:ea typeface="+mn-ea"/>
                <a:cs typeface="Times New Roman"/>
              </a:rPr>
              <a:t>độ</a:t>
            </a:r>
            <a:endParaRPr kumimoji="0" sz="20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1" name="object 81"/>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955"/>
              </a:lnSpc>
              <a:spcBef>
                <a:spcPts val="0"/>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srgbClr val="888888"/>
                </a:solidFill>
                <a:effectLst/>
                <a:uLnTx/>
                <a:uFillTx/>
                <a:latin typeface="Carlito"/>
                <a:ea typeface="+mn-ea"/>
              </a:rPr>
              <a:pPr marL="38100" marR="0" lvl="0" indent="0" algn="l" defTabSz="914400" rtl="0" eaLnBrk="1" fontAlgn="auto" latinLnBrk="0" hangingPunct="1">
                <a:lnSpc>
                  <a:spcPts val="955"/>
                </a:lnSpc>
                <a:spcBef>
                  <a:spcPts val="0"/>
                </a:spcBef>
                <a:spcAft>
                  <a:spcPts val="0"/>
                </a:spcAft>
                <a:buClrTx/>
                <a:buSzTx/>
                <a:buFontTx/>
                <a:buNone/>
                <a:tabLst/>
                <a:defRPr/>
              </a:pPr>
              <a:t>21</a:t>
            </a:fld>
            <a:endParaRPr kumimoji="0" sz="900" b="0" i="0" u="none" strike="noStrike" kern="1200" cap="none" spc="0" normalizeH="0" baseline="0" noProof="0" dirty="0">
              <a:ln>
                <a:noFill/>
              </a:ln>
              <a:solidFill>
                <a:srgbClr val="888888"/>
              </a:solidFill>
              <a:effectLst/>
              <a:uLnTx/>
              <a:uFillTx/>
              <a:latin typeface="Carlito"/>
              <a:ea typeface="+mn-ea"/>
            </a:endParaRPr>
          </a:p>
        </p:txBody>
      </p:sp>
      <p:sp>
        <p:nvSpPr>
          <p:cNvPr id="26" name="Google Shape;223;p17">
            <a:extLst>
              <a:ext uri="{FF2B5EF4-FFF2-40B4-BE49-F238E27FC236}">
                <a16:creationId xmlns:a16="http://schemas.microsoft.com/office/drawing/2014/main" id="{9F6C7962-25E2-5D66-C0E4-DB1FCEBC4C73}"/>
              </a:ext>
            </a:extLst>
          </p:cNvPr>
          <p:cNvSpPr txBox="1">
            <a:spLocks/>
          </p:cNvSpPr>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2800"/>
              <a:buFont typeface="Times New Roman"/>
              <a:buNone/>
            </a:pPr>
            <a:r>
              <a:rPr lang="en-US" sz="2800">
                <a:latin typeface="Times New Roman"/>
                <a:ea typeface="Times New Roman"/>
                <a:cs typeface="Times New Roman"/>
                <a:sym typeface="Times New Roman"/>
              </a:rPr>
              <a:t>Câu 5: Nguyên lý tổng hợp các tham số bộ điều chỉnh dòng điện và tốc độ</a:t>
            </a:r>
            <a:endParaRPr lang="en-US" sz="2800" dirty="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22</a:t>
            </a:fld>
            <a:endParaRPr>
              <a:latin typeface="Times New Roman"/>
              <a:ea typeface="Times New Roman"/>
              <a:cs typeface="Times New Roman"/>
              <a:sym typeface="Times New Roman"/>
            </a:endParaRPr>
          </a:p>
        </p:txBody>
      </p:sp>
      <p:sp>
        <p:nvSpPr>
          <p:cNvPr id="232" name="Google Shape;232;p18"/>
          <p:cNvSpPr txBox="1">
            <a:spLocks noGrp="1"/>
          </p:cNvSpPr>
          <p:nvPr>
            <p:ph type="title"/>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a:latin typeface="Times New Roman"/>
                <a:ea typeface="Times New Roman"/>
                <a:cs typeface="Times New Roman"/>
                <a:sym typeface="Times New Roman"/>
              </a:rPr>
              <a:t>Câu 6: Khảo sát đáp ứng động của hệ thống</a:t>
            </a:r>
            <a:endParaRPr sz="2800">
              <a:latin typeface="Times New Roman"/>
              <a:ea typeface="Times New Roman"/>
              <a:cs typeface="Times New Roman"/>
              <a:sym typeface="Times New Roman"/>
            </a:endParaRPr>
          </a:p>
        </p:txBody>
      </p:sp>
      <p:sp>
        <p:nvSpPr>
          <p:cNvPr id="233" name="Google Shape;233;p18"/>
          <p:cNvSpPr txBox="1"/>
          <p:nvPr/>
        </p:nvSpPr>
        <p:spPr>
          <a:xfrm>
            <a:off x="1064052" y="1112958"/>
            <a:ext cx="701589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Đặc tính của động cơ qua các giai đoạn khởi động, đóng tải và hãm dừng</a:t>
            </a:r>
            <a:endParaRPr sz="1800" b="0" i="0" u="none" strike="noStrike" cap="none">
              <a:solidFill>
                <a:schemeClr val="dk1"/>
              </a:solidFill>
              <a:latin typeface="Times New Roman"/>
              <a:ea typeface="Times New Roman"/>
              <a:cs typeface="Times New Roman"/>
              <a:sym typeface="Times New Roman"/>
            </a:endParaRPr>
          </a:p>
        </p:txBody>
      </p:sp>
      <p:pic>
        <p:nvPicPr>
          <p:cNvPr id="234" name="Google Shape;234;p18"/>
          <p:cNvPicPr preferRelativeResize="0"/>
          <p:nvPr/>
        </p:nvPicPr>
        <p:blipFill rotWithShape="1">
          <a:blip r:embed="rId3">
            <a:alphaModFix/>
          </a:blip>
          <a:srcRect/>
          <a:stretch/>
        </p:blipFill>
        <p:spPr>
          <a:xfrm>
            <a:off x="688821" y="1297624"/>
            <a:ext cx="4044150" cy="5483734"/>
          </a:xfrm>
          <a:prstGeom prst="rect">
            <a:avLst/>
          </a:prstGeom>
          <a:noFill/>
          <a:ln>
            <a:noFill/>
          </a:ln>
        </p:spPr>
      </p:pic>
      <p:pic>
        <p:nvPicPr>
          <p:cNvPr id="235" name="Google Shape;235;p18"/>
          <p:cNvPicPr preferRelativeResize="0"/>
          <p:nvPr/>
        </p:nvPicPr>
        <p:blipFill rotWithShape="1">
          <a:blip r:embed="rId4">
            <a:alphaModFix/>
          </a:blip>
          <a:srcRect/>
          <a:stretch/>
        </p:blipFill>
        <p:spPr>
          <a:xfrm>
            <a:off x="4571999" y="1563441"/>
            <a:ext cx="4138228" cy="495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23</a:t>
            </a:fld>
            <a:endParaRPr>
              <a:latin typeface="Times New Roman"/>
              <a:ea typeface="Times New Roman"/>
              <a:cs typeface="Times New Roman"/>
              <a:sym typeface="Times New Roman"/>
            </a:endParaRPr>
          </a:p>
        </p:txBody>
      </p:sp>
      <p:sp>
        <p:nvSpPr>
          <p:cNvPr id="241" name="Google Shape;241;p19"/>
          <p:cNvSpPr txBox="1">
            <a:spLocks noGrp="1"/>
          </p:cNvSpPr>
          <p:nvPr>
            <p:ph type="title"/>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a:latin typeface="Times New Roman"/>
                <a:ea typeface="Times New Roman"/>
                <a:cs typeface="Times New Roman"/>
                <a:sym typeface="Times New Roman"/>
              </a:rPr>
              <a:t>Câu 6: Khảo sát đáp ứng động của hệ thống</a:t>
            </a:r>
            <a:endParaRPr sz="2800">
              <a:latin typeface="Times New Roman"/>
              <a:ea typeface="Times New Roman"/>
              <a:cs typeface="Times New Roman"/>
              <a:sym typeface="Times New Roman"/>
            </a:endParaRPr>
          </a:p>
        </p:txBody>
      </p:sp>
      <p:sp>
        <p:nvSpPr>
          <p:cNvPr id="242" name="Google Shape;242;p19"/>
          <p:cNvSpPr txBox="1"/>
          <p:nvPr/>
        </p:nvSpPr>
        <p:spPr>
          <a:xfrm>
            <a:off x="1120251" y="1580226"/>
            <a:ext cx="7395099" cy="203128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Giai đoạn khởi động(AA’): Tốc độ của động cơ tham gia quá trình quá độ, tăng nhanh vượt tốc độ không tải và dần xác lập ở tốc độ không tải.</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Giai đoạn đóng tải(BB’): Đóng tải vào giây thứ 4, dòng và momen tăng đột ngột để đáp ứng. Các  đại lượng dần ổn định về giá trị theo đặc tính cơ.</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Giai đoạn hãm(CC’): đảo chiều điện áp vào giây thứ 7, tốc độ động cơ đảo chiều.</a:t>
            </a:r>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Động cơ có momen quán tính J càng lớn thì độ quá độ càng cao.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24</a:t>
            </a:fld>
            <a:endParaRPr/>
          </a:p>
        </p:txBody>
      </p:sp>
      <p:sp>
        <p:nvSpPr>
          <p:cNvPr id="248" name="Google Shape;248;p20"/>
          <p:cNvSpPr txBox="1"/>
          <p:nvPr/>
        </p:nvSpPr>
        <p:spPr>
          <a:xfrm>
            <a:off x="2171350" y="2799222"/>
            <a:ext cx="6344000" cy="130753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800"/>
              <a:buFont typeface="Arial"/>
              <a:buNone/>
            </a:pPr>
            <a:r>
              <a:rPr lang="en-US" sz="2800" b="1" i="0" u="sng" strike="noStrike" cap="none">
                <a:solidFill>
                  <a:srgbClr val="FF0000"/>
                </a:solidFill>
                <a:latin typeface="Times New Roman"/>
                <a:ea typeface="Times New Roman"/>
                <a:cs typeface="Times New Roman"/>
                <a:sym typeface="Times New Roman"/>
              </a:rPr>
              <a:t>CẢM ƠN THẦY CÔ VÀ CÁC BẠN </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800"/>
              <a:buFont typeface="Arial"/>
              <a:buNone/>
            </a:pPr>
            <a:r>
              <a:rPr lang="en-US" sz="2800" b="1" i="0" u="sng" strike="noStrike" cap="none">
                <a:solidFill>
                  <a:srgbClr val="FF0000"/>
                </a:solidFill>
                <a:latin typeface="Times New Roman"/>
                <a:ea typeface="Times New Roman"/>
                <a:cs typeface="Times New Roman"/>
                <a:sym typeface="Times New Roman"/>
              </a:rPr>
              <a:t>ĐÃ LẮNG NGHE!!!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
        <p:nvSpPr>
          <p:cNvPr id="102" name="Google Shape;102;p3"/>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Câu 1: Mô hình hóa động cơ một chiều</a:t>
            </a:r>
            <a:endParaRPr>
              <a:latin typeface="Times New Roman"/>
              <a:ea typeface="Times New Roman"/>
              <a:cs typeface="Times New Roman"/>
              <a:sym typeface="Times New Roman"/>
            </a:endParaRPr>
          </a:p>
        </p:txBody>
      </p:sp>
      <p:pic>
        <p:nvPicPr>
          <p:cNvPr id="103" name="Google Shape;103;p3"/>
          <p:cNvPicPr preferRelativeResize="0"/>
          <p:nvPr/>
        </p:nvPicPr>
        <p:blipFill rotWithShape="1">
          <a:blip r:embed="rId3">
            <a:alphaModFix/>
          </a:blip>
          <a:srcRect l="830" t="11617" r="1759" b="35291"/>
          <a:stretch/>
        </p:blipFill>
        <p:spPr>
          <a:xfrm>
            <a:off x="3790009" y="1238248"/>
            <a:ext cx="4327623" cy="2661948"/>
          </a:xfrm>
          <a:prstGeom prst="rect">
            <a:avLst/>
          </a:prstGeom>
          <a:noFill/>
          <a:ln>
            <a:noFill/>
          </a:ln>
        </p:spPr>
      </p:pic>
      <p:sp>
        <p:nvSpPr>
          <p:cNvPr id="104" name="Google Shape;104;p3"/>
          <p:cNvSpPr txBox="1"/>
          <p:nvPr/>
        </p:nvSpPr>
        <p:spPr>
          <a:xfrm>
            <a:off x="772357" y="1447060"/>
            <a:ext cx="2635850"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Tham số trên động cơ từ file mô phỏng và đưa vào file ‘tham_so.m’.</a:t>
            </a:r>
            <a:endParaRPr sz="1800" b="0" i="0" u="none" strike="noStrike" cap="none">
              <a:solidFill>
                <a:schemeClr val="dk1"/>
              </a:solidFill>
              <a:latin typeface="Times New Roman"/>
              <a:ea typeface="Times New Roman"/>
              <a:cs typeface="Times New Roman"/>
              <a:sym typeface="Times New Roman"/>
            </a:endParaRPr>
          </a:p>
        </p:txBody>
      </p:sp>
      <p:pic>
        <p:nvPicPr>
          <p:cNvPr id="105" name="Google Shape;105;p3"/>
          <p:cNvPicPr preferRelativeResize="0"/>
          <p:nvPr/>
        </p:nvPicPr>
        <p:blipFill rotWithShape="1">
          <a:blip r:embed="rId4">
            <a:alphaModFix/>
          </a:blip>
          <a:srcRect/>
          <a:stretch/>
        </p:blipFill>
        <p:spPr>
          <a:xfrm>
            <a:off x="3790009" y="3970476"/>
            <a:ext cx="4327623" cy="2589822"/>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
        <p:nvSpPr>
          <p:cNvPr id="111" name="Google Shape;111;p5"/>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Câu 1: Mô hình hóa động cơ một chiều</a:t>
            </a:r>
            <a:endParaRPr>
              <a:latin typeface="Times New Roman"/>
              <a:ea typeface="Times New Roman"/>
              <a:cs typeface="Times New Roman"/>
              <a:sym typeface="Times New Roman"/>
            </a:endParaRPr>
          </a:p>
        </p:txBody>
      </p:sp>
      <p:sp>
        <p:nvSpPr>
          <p:cNvPr id="112" name="Google Shape;112;p5"/>
          <p:cNvSpPr txBox="1"/>
          <p:nvPr/>
        </p:nvSpPr>
        <p:spPr>
          <a:xfrm>
            <a:off x="1127464" y="1363541"/>
            <a:ext cx="21150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Mô hình hàm truyền</a:t>
            </a:r>
            <a:endParaRPr sz="1800" b="0" i="0" u="none" strike="noStrike" cap="none">
              <a:solidFill>
                <a:schemeClr val="dk1"/>
              </a:solidFill>
              <a:latin typeface="Times New Roman"/>
              <a:ea typeface="Times New Roman"/>
              <a:cs typeface="Times New Roman"/>
              <a:sym typeface="Times New Roman"/>
            </a:endParaRPr>
          </a:p>
        </p:txBody>
      </p:sp>
      <p:pic>
        <p:nvPicPr>
          <p:cNvPr id="113" name="Google Shape;113;p5"/>
          <p:cNvPicPr preferRelativeResize="0"/>
          <p:nvPr/>
        </p:nvPicPr>
        <p:blipFill rotWithShape="1">
          <a:blip r:embed="rId3">
            <a:alphaModFix/>
          </a:blip>
          <a:srcRect/>
          <a:stretch/>
        </p:blipFill>
        <p:spPr>
          <a:xfrm>
            <a:off x="0" y="1858166"/>
            <a:ext cx="9144000" cy="46088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
        <p:nvSpPr>
          <p:cNvPr id="119" name="Google Shape;119;p6"/>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Câu 1: Mô hình hóa động cơ một chiều</a:t>
            </a:r>
            <a:endParaRPr>
              <a:latin typeface="Times New Roman"/>
              <a:ea typeface="Times New Roman"/>
              <a:cs typeface="Times New Roman"/>
              <a:sym typeface="Times New Roman"/>
            </a:endParaRPr>
          </a:p>
        </p:txBody>
      </p:sp>
      <p:pic>
        <p:nvPicPr>
          <p:cNvPr id="120" name="Google Shape;120;p6"/>
          <p:cNvPicPr preferRelativeResize="0"/>
          <p:nvPr/>
        </p:nvPicPr>
        <p:blipFill rotWithShape="1">
          <a:blip r:embed="rId3">
            <a:alphaModFix/>
          </a:blip>
          <a:srcRect/>
          <a:stretch/>
        </p:blipFill>
        <p:spPr>
          <a:xfrm>
            <a:off x="1495425" y="1692276"/>
            <a:ext cx="6153150" cy="5029200"/>
          </a:xfrm>
          <a:prstGeom prst="rect">
            <a:avLst/>
          </a:prstGeom>
          <a:noFill/>
          <a:ln>
            <a:noFill/>
          </a:ln>
        </p:spPr>
      </p:pic>
      <p:sp>
        <p:nvSpPr>
          <p:cNvPr id="121" name="Google Shape;121;p6"/>
          <p:cNvSpPr txBox="1"/>
          <p:nvPr/>
        </p:nvSpPr>
        <p:spPr>
          <a:xfrm>
            <a:off x="763479" y="1238248"/>
            <a:ext cx="291695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Mô hình điện trong Simscape</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sp>
        <p:nvSpPr>
          <p:cNvPr id="127" name="Google Shape;127;p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Câu 1: Mô hình hóa động cơ một chiều</a:t>
            </a:r>
            <a:endParaRPr>
              <a:latin typeface="Times New Roman"/>
              <a:ea typeface="Times New Roman"/>
              <a:cs typeface="Times New Roman"/>
              <a:sym typeface="Times New Roman"/>
            </a:endParaRPr>
          </a:p>
        </p:txBody>
      </p:sp>
      <p:sp>
        <p:nvSpPr>
          <p:cNvPr id="128" name="Google Shape;128;p7"/>
          <p:cNvSpPr txBox="1"/>
          <p:nvPr/>
        </p:nvSpPr>
        <p:spPr>
          <a:xfrm>
            <a:off x="628650" y="1053582"/>
            <a:ext cx="36138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Kết quả mô phỏng mô hình toán học</a:t>
            </a:r>
            <a:endParaRPr sz="1800" b="0" i="0" u="none" strike="noStrike" cap="none">
              <a:solidFill>
                <a:schemeClr val="dk1"/>
              </a:solidFill>
              <a:latin typeface="Times New Roman"/>
              <a:ea typeface="Times New Roman"/>
              <a:cs typeface="Times New Roman"/>
              <a:sym typeface="Times New Roman"/>
            </a:endParaRPr>
          </a:p>
        </p:txBody>
      </p:sp>
      <p:sp>
        <p:nvSpPr>
          <p:cNvPr id="129" name="Google Shape;129;p7"/>
          <p:cNvSpPr txBox="1"/>
          <p:nvPr/>
        </p:nvSpPr>
        <p:spPr>
          <a:xfrm>
            <a:off x="5179652" y="1117454"/>
            <a:ext cx="32867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Kết quả mô phỏng mô hình vật lý</a:t>
            </a:r>
            <a:endParaRPr sz="1800" b="0" i="0" u="none" strike="noStrike" cap="none">
              <a:solidFill>
                <a:schemeClr val="dk1"/>
              </a:solidFill>
              <a:latin typeface="Times New Roman"/>
              <a:ea typeface="Times New Roman"/>
              <a:cs typeface="Times New Roman"/>
              <a:sym typeface="Times New Roman"/>
            </a:endParaRPr>
          </a:p>
        </p:txBody>
      </p:sp>
      <p:pic>
        <p:nvPicPr>
          <p:cNvPr id="130" name="Google Shape;130;p7"/>
          <p:cNvPicPr preferRelativeResize="0"/>
          <p:nvPr/>
        </p:nvPicPr>
        <p:blipFill rotWithShape="1">
          <a:blip r:embed="rId3">
            <a:alphaModFix/>
          </a:blip>
          <a:srcRect/>
          <a:stretch/>
        </p:blipFill>
        <p:spPr>
          <a:xfrm>
            <a:off x="677552" y="1404343"/>
            <a:ext cx="3286797" cy="3449402"/>
          </a:xfrm>
          <a:prstGeom prst="rect">
            <a:avLst/>
          </a:prstGeom>
          <a:noFill/>
          <a:ln>
            <a:noFill/>
          </a:ln>
        </p:spPr>
      </p:pic>
      <p:pic>
        <p:nvPicPr>
          <p:cNvPr id="131" name="Google Shape;131;p7"/>
          <p:cNvPicPr preferRelativeResize="0"/>
          <p:nvPr/>
        </p:nvPicPr>
        <p:blipFill rotWithShape="1">
          <a:blip r:embed="rId4">
            <a:alphaModFix/>
          </a:blip>
          <a:srcRect/>
          <a:stretch/>
        </p:blipFill>
        <p:spPr>
          <a:xfrm>
            <a:off x="5179652" y="1422914"/>
            <a:ext cx="3345317" cy="3449402"/>
          </a:xfrm>
          <a:prstGeom prst="rect">
            <a:avLst/>
          </a:prstGeom>
          <a:noFill/>
          <a:ln>
            <a:noFill/>
          </a:ln>
        </p:spPr>
      </p:pic>
      <p:sp>
        <p:nvSpPr>
          <p:cNvPr id="132" name="Google Shape;132;p7"/>
          <p:cNvSpPr txBox="1"/>
          <p:nvPr/>
        </p:nvSpPr>
        <p:spPr>
          <a:xfrm>
            <a:off x="628650" y="5204506"/>
            <a:ext cx="8155800" cy="1200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Kết quả mô phỏng giống nhau về các đại lượng khi động cơ hoạt động ổn định.</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Hình dạng đồ thị khác nhau do ở mô hình vật lý cần phải cấp dòng kích từ trước một thời gian trước khi cấp điện cho mạch phần ứng.</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
        <p:nvSpPr>
          <p:cNvPr id="138" name="Google Shape;138;p8"/>
          <p:cNvSpPr txBox="1">
            <a:spLocks noGrp="1"/>
          </p:cNvSpPr>
          <p:nvPr>
            <p:ph type="title"/>
          </p:nvPr>
        </p:nvSpPr>
        <p:spPr>
          <a:xfrm>
            <a:off x="311397" y="136524"/>
            <a:ext cx="8026400"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500"/>
              <a:buFont typeface="Times New Roman"/>
              <a:buNone/>
            </a:pPr>
            <a:r>
              <a:rPr lang="en-US" sz="2500">
                <a:latin typeface="Times New Roman"/>
                <a:ea typeface="Times New Roman"/>
                <a:cs typeface="Times New Roman"/>
                <a:sym typeface="Times New Roman"/>
              </a:rPr>
              <a:t>Câu 2: Cấu trúc hệ thống truyền động động cơ một chiều</a:t>
            </a:r>
            <a:endParaRPr sz="2500">
              <a:latin typeface="Times New Roman"/>
              <a:ea typeface="Times New Roman"/>
              <a:cs typeface="Times New Roman"/>
              <a:sym typeface="Times New Roman"/>
            </a:endParaRPr>
          </a:p>
        </p:txBody>
      </p:sp>
      <p:pic>
        <p:nvPicPr>
          <p:cNvPr id="139" name="Google Shape;139;p8"/>
          <p:cNvPicPr preferRelativeResize="0"/>
          <p:nvPr/>
        </p:nvPicPr>
        <p:blipFill rotWithShape="1">
          <a:blip r:embed="rId3">
            <a:alphaModFix/>
          </a:blip>
          <a:srcRect/>
          <a:stretch/>
        </p:blipFill>
        <p:spPr>
          <a:xfrm>
            <a:off x="0" y="1134893"/>
            <a:ext cx="9144000" cy="45882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sp>
        <p:nvSpPr>
          <p:cNvPr id="145" name="Google Shape;145;p9"/>
          <p:cNvSpPr txBox="1">
            <a:spLocks noGrp="1"/>
          </p:cNvSpPr>
          <p:nvPr>
            <p:ph type="title"/>
          </p:nvPr>
        </p:nvSpPr>
        <p:spPr>
          <a:xfrm>
            <a:off x="311397" y="136524"/>
            <a:ext cx="8026400"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500"/>
              <a:buFont typeface="Times New Roman"/>
              <a:buNone/>
            </a:pPr>
            <a:r>
              <a:rPr lang="en-US" sz="2500">
                <a:latin typeface="Times New Roman"/>
                <a:ea typeface="Times New Roman"/>
                <a:cs typeface="Times New Roman"/>
                <a:sym typeface="Times New Roman"/>
              </a:rPr>
              <a:t>Câu 2: Cấu trúc hệ thống truyền động động cơ một chiều</a:t>
            </a:r>
            <a:endParaRPr sz="2500">
              <a:latin typeface="Times New Roman"/>
              <a:ea typeface="Times New Roman"/>
              <a:cs typeface="Times New Roman"/>
              <a:sym typeface="Times New Roman"/>
            </a:endParaRPr>
          </a:p>
        </p:txBody>
      </p:sp>
      <p:sp>
        <p:nvSpPr>
          <p:cNvPr id="146" name="Google Shape;146;p9"/>
          <p:cNvSpPr txBox="1"/>
          <p:nvPr/>
        </p:nvSpPr>
        <p:spPr>
          <a:xfrm>
            <a:off x="430353" y="1305017"/>
            <a:ext cx="8283294" cy="258532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Courier New"/>
              <a:buChar char="o"/>
            </a:pPr>
            <a:r>
              <a:rPr lang="en-US" sz="1800" b="0" i="0" u="none" strike="noStrike" cap="none">
                <a:solidFill>
                  <a:schemeClr val="dk1"/>
                </a:solidFill>
                <a:latin typeface="Times New Roman"/>
                <a:ea typeface="Times New Roman"/>
                <a:cs typeface="Times New Roman"/>
                <a:sym typeface="Times New Roman"/>
              </a:rPr>
              <a:t>Power source: nguồn cấp, có thể là 1 pha hoặc 3pha, một chiều hay xoay chiều. Trong mô hình là điện áp 1 pha xoay chiều.</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Courier New"/>
              <a:buChar char="o"/>
            </a:pPr>
            <a:r>
              <a:rPr lang="en-US" sz="1800" b="0" i="0" u="none" strike="noStrike" cap="none">
                <a:solidFill>
                  <a:schemeClr val="dk1"/>
                </a:solidFill>
                <a:latin typeface="Times New Roman"/>
                <a:ea typeface="Times New Roman"/>
                <a:cs typeface="Times New Roman"/>
                <a:sym typeface="Times New Roman"/>
              </a:rPr>
              <a:t>Power electronic equipment: bộ biến đổi điện. Trong mô hình này là bộ chỉnh lưu thyristor gồm 2 bộ chỉnh lưu thyristor hoạt động song song, 1 bộ ở chế độ nghịch lưu và một bộ ở chế độ nghịch lưu phụ thuộc.</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Courier New"/>
              <a:buChar char="o"/>
            </a:pPr>
            <a:r>
              <a:rPr lang="en-US" sz="1800" b="0" i="0" u="none" strike="noStrike" cap="none">
                <a:solidFill>
                  <a:schemeClr val="dk1"/>
                </a:solidFill>
                <a:latin typeface="Times New Roman"/>
                <a:ea typeface="Times New Roman"/>
                <a:cs typeface="Times New Roman"/>
                <a:sym typeface="Times New Roman"/>
              </a:rPr>
              <a:t>DC motor: Động cơ 1 chiều.</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Courier New"/>
              <a:buChar char="o"/>
            </a:pPr>
            <a:r>
              <a:rPr lang="en-US" sz="1800" b="0" i="0" u="none" strike="noStrike" cap="none">
                <a:solidFill>
                  <a:schemeClr val="dk1"/>
                </a:solidFill>
                <a:latin typeface="Times New Roman"/>
                <a:ea typeface="Times New Roman"/>
                <a:cs typeface="Times New Roman"/>
                <a:sym typeface="Times New Roman"/>
              </a:rPr>
              <a:t>Load: Tải của mô hình.</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Courier New"/>
              <a:buChar char="o"/>
            </a:pPr>
            <a:r>
              <a:rPr lang="en-US" sz="1800" b="0" i="0" u="none" strike="noStrike" cap="none">
                <a:solidFill>
                  <a:schemeClr val="dk1"/>
                </a:solidFill>
                <a:latin typeface="Times New Roman"/>
                <a:ea typeface="Times New Roman"/>
                <a:cs typeface="Times New Roman"/>
                <a:sym typeface="Times New Roman"/>
              </a:rPr>
              <a:t>Digital controller: Bộ điều khiển dựa trên các giá trị dòng áp đo được trên động cơ và tạo ra các xung điều khiển cho bộ biến đổi.</a:t>
            </a:r>
            <a:endParaRPr sz="1400" b="0" i="0" u="none" strike="noStrike" cap="none">
              <a:solidFill>
                <a:srgbClr val="000000"/>
              </a:solidFill>
              <a:latin typeface="Arial"/>
              <a:ea typeface="Arial"/>
              <a:cs typeface="Arial"/>
              <a:sym typeface="Arial"/>
            </a:endParaRPr>
          </a:p>
        </p:txBody>
      </p:sp>
      <p:pic>
        <p:nvPicPr>
          <p:cNvPr id="147" name="Google Shape;147;p9"/>
          <p:cNvPicPr preferRelativeResize="0"/>
          <p:nvPr/>
        </p:nvPicPr>
        <p:blipFill rotWithShape="1">
          <a:blip r:embed="rId3">
            <a:alphaModFix/>
          </a:blip>
          <a:srcRect/>
          <a:stretch/>
        </p:blipFill>
        <p:spPr>
          <a:xfrm>
            <a:off x="2495550" y="4693708"/>
            <a:ext cx="3962400" cy="136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latin typeface="Times New Roman"/>
                <a:ea typeface="Times New Roman"/>
                <a:cs typeface="Times New Roman"/>
                <a:sym typeface="Times New Roman"/>
              </a:rPr>
              <a:t>9</a:t>
            </a:fld>
            <a:endParaRPr>
              <a:latin typeface="Times New Roman"/>
              <a:ea typeface="Times New Roman"/>
              <a:cs typeface="Times New Roman"/>
              <a:sym typeface="Times New Roman"/>
            </a:endParaRPr>
          </a:p>
        </p:txBody>
      </p:sp>
      <p:sp>
        <p:nvSpPr>
          <p:cNvPr id="153" name="Google Shape;153;p10"/>
          <p:cNvSpPr txBox="1">
            <a:spLocks noGrp="1"/>
          </p:cNvSpPr>
          <p:nvPr>
            <p:ph type="title"/>
          </p:nvPr>
        </p:nvSpPr>
        <p:spPr>
          <a:xfrm>
            <a:off x="488950" y="305200"/>
            <a:ext cx="8026400" cy="2238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a:latin typeface="Times New Roman"/>
                <a:ea typeface="Times New Roman"/>
                <a:cs typeface="Times New Roman"/>
                <a:sym typeface="Times New Roman"/>
              </a:rPr>
              <a:t>Câu 3: Khảo sát ảnh hưởng của tham số đến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đặc tính cơ</a:t>
            </a:r>
            <a:endParaRPr sz="2800">
              <a:latin typeface="Times New Roman"/>
              <a:ea typeface="Times New Roman"/>
              <a:cs typeface="Times New Roman"/>
              <a:sym typeface="Times New Roman"/>
            </a:endParaRPr>
          </a:p>
        </p:txBody>
      </p:sp>
      <p:sp>
        <p:nvSpPr>
          <p:cNvPr id="154" name="Google Shape;154;p10"/>
          <p:cNvSpPr txBox="1"/>
          <p:nvPr/>
        </p:nvSpPr>
        <p:spPr>
          <a:xfrm>
            <a:off x="488950" y="1204473"/>
            <a:ext cx="844198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Ảnh hưởng của điện áp phần ứng</a:t>
            </a:r>
            <a:endParaRPr sz="1800" b="0" i="0" u="none" strike="noStrike" cap="none">
              <a:solidFill>
                <a:schemeClr val="dk1"/>
              </a:solidFill>
              <a:latin typeface="Calibri"/>
              <a:ea typeface="Calibri"/>
              <a:cs typeface="Calibri"/>
              <a:sym typeface="Calibri"/>
            </a:endParaRPr>
          </a:p>
        </p:txBody>
      </p:sp>
      <p:graphicFrame>
        <p:nvGraphicFramePr>
          <p:cNvPr id="155" name="Google Shape;155;p10"/>
          <p:cNvGraphicFramePr/>
          <p:nvPr/>
        </p:nvGraphicFramePr>
        <p:xfrm>
          <a:off x="3447999" y="2837569"/>
          <a:ext cx="5067300" cy="928350"/>
        </p:xfrm>
        <a:graphic>
          <a:graphicData uri="http://schemas.openxmlformats.org/drawingml/2006/table">
            <a:tbl>
              <a:tblPr firstRow="1" firstCol="1" bandRow="1">
                <a:noFill/>
                <a:tableStyleId>{21031D8B-CF9B-4E57-B2E1-405569136926}</a:tableStyleId>
              </a:tblPr>
              <a:tblGrid>
                <a:gridCol w="1279050">
                  <a:extLst>
                    <a:ext uri="{9D8B030D-6E8A-4147-A177-3AD203B41FA5}">
                      <a16:colId xmlns:a16="http://schemas.microsoft.com/office/drawing/2014/main" val="20000"/>
                    </a:ext>
                  </a:extLst>
                </a:gridCol>
                <a:gridCol w="757650">
                  <a:extLst>
                    <a:ext uri="{9D8B030D-6E8A-4147-A177-3AD203B41FA5}">
                      <a16:colId xmlns:a16="http://schemas.microsoft.com/office/drawing/2014/main" val="20001"/>
                    </a:ext>
                  </a:extLst>
                </a:gridCol>
                <a:gridCol w="757650">
                  <a:extLst>
                    <a:ext uri="{9D8B030D-6E8A-4147-A177-3AD203B41FA5}">
                      <a16:colId xmlns:a16="http://schemas.microsoft.com/office/drawing/2014/main" val="20002"/>
                    </a:ext>
                  </a:extLst>
                </a:gridCol>
                <a:gridCol w="757650">
                  <a:extLst>
                    <a:ext uri="{9D8B030D-6E8A-4147-A177-3AD203B41FA5}">
                      <a16:colId xmlns:a16="http://schemas.microsoft.com/office/drawing/2014/main" val="20003"/>
                    </a:ext>
                  </a:extLst>
                </a:gridCol>
                <a:gridCol w="757650">
                  <a:extLst>
                    <a:ext uri="{9D8B030D-6E8A-4147-A177-3AD203B41FA5}">
                      <a16:colId xmlns:a16="http://schemas.microsoft.com/office/drawing/2014/main" val="20004"/>
                    </a:ext>
                  </a:extLst>
                </a:gridCol>
                <a:gridCol w="757650">
                  <a:extLst>
                    <a:ext uri="{9D8B030D-6E8A-4147-A177-3AD203B41FA5}">
                      <a16:colId xmlns:a16="http://schemas.microsoft.com/office/drawing/2014/main" val="20005"/>
                    </a:ext>
                  </a:extLst>
                </a:gridCol>
              </a:tblGrid>
              <a:tr h="309450">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điện áp phần ứng Va = -200 V</a:t>
                      </a:r>
                      <a:endParaRPr sz="140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09450">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309450">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42.59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-59.32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-161.34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-263.17</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-365.09</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56" name="Google Shape;156;p10"/>
          <p:cNvGraphicFramePr/>
          <p:nvPr/>
        </p:nvGraphicFramePr>
        <p:xfrm>
          <a:off x="3447996" y="1732323"/>
          <a:ext cx="5067425" cy="891570"/>
        </p:xfrm>
        <a:graphic>
          <a:graphicData uri="http://schemas.openxmlformats.org/drawingml/2006/table">
            <a:tbl>
              <a:tblPr firstRow="1" firstCol="1" bandRow="1">
                <a:noFill/>
                <a:tableStyleId>{21031D8B-CF9B-4E57-B2E1-405569136926}</a:tableStyleId>
              </a:tblPr>
              <a:tblGrid>
                <a:gridCol w="1279050">
                  <a:extLst>
                    <a:ext uri="{9D8B030D-6E8A-4147-A177-3AD203B41FA5}">
                      <a16:colId xmlns:a16="http://schemas.microsoft.com/office/drawing/2014/main" val="20000"/>
                    </a:ext>
                  </a:extLst>
                </a:gridCol>
                <a:gridCol w="757675">
                  <a:extLst>
                    <a:ext uri="{9D8B030D-6E8A-4147-A177-3AD203B41FA5}">
                      <a16:colId xmlns:a16="http://schemas.microsoft.com/office/drawing/2014/main" val="20001"/>
                    </a:ext>
                  </a:extLst>
                </a:gridCol>
                <a:gridCol w="757675">
                  <a:extLst>
                    <a:ext uri="{9D8B030D-6E8A-4147-A177-3AD203B41FA5}">
                      <a16:colId xmlns:a16="http://schemas.microsoft.com/office/drawing/2014/main" val="20002"/>
                    </a:ext>
                  </a:extLst>
                </a:gridCol>
                <a:gridCol w="757675">
                  <a:extLst>
                    <a:ext uri="{9D8B030D-6E8A-4147-A177-3AD203B41FA5}">
                      <a16:colId xmlns:a16="http://schemas.microsoft.com/office/drawing/2014/main" val="20003"/>
                    </a:ext>
                  </a:extLst>
                </a:gridCol>
                <a:gridCol w="757675">
                  <a:extLst>
                    <a:ext uri="{9D8B030D-6E8A-4147-A177-3AD203B41FA5}">
                      <a16:colId xmlns:a16="http://schemas.microsoft.com/office/drawing/2014/main" val="20004"/>
                    </a:ext>
                  </a:extLst>
                </a:gridCol>
                <a:gridCol w="757675">
                  <a:extLst>
                    <a:ext uri="{9D8B030D-6E8A-4147-A177-3AD203B41FA5}">
                      <a16:colId xmlns:a16="http://schemas.microsoft.com/office/drawing/2014/main" val="20005"/>
                    </a:ext>
                  </a:extLst>
                </a:gridCol>
              </a:tblGrid>
              <a:tr h="282250">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điện áp phần ứng Va = -400 V</a:t>
                      </a:r>
                      <a:endParaRPr sz="140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282250">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282250">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-118.65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-220.57</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-322.49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-424.42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-526.34</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57" name="Google Shape;157;p10"/>
          <p:cNvGraphicFramePr/>
          <p:nvPr/>
        </p:nvGraphicFramePr>
        <p:xfrm>
          <a:off x="3448001" y="5121627"/>
          <a:ext cx="5067300" cy="891570"/>
        </p:xfrm>
        <a:graphic>
          <a:graphicData uri="http://schemas.openxmlformats.org/drawingml/2006/table">
            <a:tbl>
              <a:tblPr firstRow="1" firstCol="1" bandRow="1">
                <a:noFill/>
                <a:tableStyleId>{21031D8B-CF9B-4E57-B2E1-405569136926}</a:tableStyleId>
              </a:tblPr>
              <a:tblGrid>
                <a:gridCol w="1279050">
                  <a:extLst>
                    <a:ext uri="{9D8B030D-6E8A-4147-A177-3AD203B41FA5}">
                      <a16:colId xmlns:a16="http://schemas.microsoft.com/office/drawing/2014/main" val="20000"/>
                    </a:ext>
                  </a:extLst>
                </a:gridCol>
                <a:gridCol w="757650">
                  <a:extLst>
                    <a:ext uri="{9D8B030D-6E8A-4147-A177-3AD203B41FA5}">
                      <a16:colId xmlns:a16="http://schemas.microsoft.com/office/drawing/2014/main" val="20001"/>
                    </a:ext>
                  </a:extLst>
                </a:gridCol>
                <a:gridCol w="757650">
                  <a:extLst>
                    <a:ext uri="{9D8B030D-6E8A-4147-A177-3AD203B41FA5}">
                      <a16:colId xmlns:a16="http://schemas.microsoft.com/office/drawing/2014/main" val="20002"/>
                    </a:ext>
                  </a:extLst>
                </a:gridCol>
                <a:gridCol w="757650">
                  <a:extLst>
                    <a:ext uri="{9D8B030D-6E8A-4147-A177-3AD203B41FA5}">
                      <a16:colId xmlns:a16="http://schemas.microsoft.com/office/drawing/2014/main" val="20003"/>
                    </a:ext>
                  </a:extLst>
                </a:gridCol>
                <a:gridCol w="757650">
                  <a:extLst>
                    <a:ext uri="{9D8B030D-6E8A-4147-A177-3AD203B41FA5}">
                      <a16:colId xmlns:a16="http://schemas.microsoft.com/office/drawing/2014/main" val="20004"/>
                    </a:ext>
                  </a:extLst>
                </a:gridCol>
                <a:gridCol w="757650">
                  <a:extLst>
                    <a:ext uri="{9D8B030D-6E8A-4147-A177-3AD203B41FA5}">
                      <a16:colId xmlns:a16="http://schemas.microsoft.com/office/drawing/2014/main" val="20005"/>
                    </a:ext>
                  </a:extLst>
                </a:gridCol>
              </a:tblGrid>
              <a:tr h="297175">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điện áp phần ứng Va = 400 V</a:t>
                      </a:r>
                      <a:endParaRPr sz="140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2971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297175">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526.34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424.42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322.49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220.57</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118.65</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58" name="Google Shape;158;p10"/>
          <p:cNvGraphicFramePr/>
          <p:nvPr/>
        </p:nvGraphicFramePr>
        <p:xfrm>
          <a:off x="3448000" y="3979598"/>
          <a:ext cx="5067300" cy="928350"/>
        </p:xfrm>
        <a:graphic>
          <a:graphicData uri="http://schemas.openxmlformats.org/drawingml/2006/table">
            <a:tbl>
              <a:tblPr firstRow="1" firstCol="1" bandRow="1">
                <a:noFill/>
                <a:tableStyleId>{21031D8B-CF9B-4E57-B2E1-405569136926}</a:tableStyleId>
              </a:tblPr>
              <a:tblGrid>
                <a:gridCol w="1279050">
                  <a:extLst>
                    <a:ext uri="{9D8B030D-6E8A-4147-A177-3AD203B41FA5}">
                      <a16:colId xmlns:a16="http://schemas.microsoft.com/office/drawing/2014/main" val="20000"/>
                    </a:ext>
                  </a:extLst>
                </a:gridCol>
                <a:gridCol w="757650">
                  <a:extLst>
                    <a:ext uri="{9D8B030D-6E8A-4147-A177-3AD203B41FA5}">
                      <a16:colId xmlns:a16="http://schemas.microsoft.com/office/drawing/2014/main" val="20001"/>
                    </a:ext>
                  </a:extLst>
                </a:gridCol>
                <a:gridCol w="757650">
                  <a:extLst>
                    <a:ext uri="{9D8B030D-6E8A-4147-A177-3AD203B41FA5}">
                      <a16:colId xmlns:a16="http://schemas.microsoft.com/office/drawing/2014/main" val="20002"/>
                    </a:ext>
                  </a:extLst>
                </a:gridCol>
                <a:gridCol w="757650">
                  <a:extLst>
                    <a:ext uri="{9D8B030D-6E8A-4147-A177-3AD203B41FA5}">
                      <a16:colId xmlns:a16="http://schemas.microsoft.com/office/drawing/2014/main" val="20003"/>
                    </a:ext>
                  </a:extLst>
                </a:gridCol>
                <a:gridCol w="757650">
                  <a:extLst>
                    <a:ext uri="{9D8B030D-6E8A-4147-A177-3AD203B41FA5}">
                      <a16:colId xmlns:a16="http://schemas.microsoft.com/office/drawing/2014/main" val="20004"/>
                    </a:ext>
                  </a:extLst>
                </a:gridCol>
                <a:gridCol w="757650">
                  <a:extLst>
                    <a:ext uri="{9D8B030D-6E8A-4147-A177-3AD203B41FA5}">
                      <a16:colId xmlns:a16="http://schemas.microsoft.com/office/drawing/2014/main" val="20005"/>
                    </a:ext>
                  </a:extLst>
                </a:gridCol>
              </a:tblGrid>
              <a:tr h="309450">
                <a:tc gridSpan="6">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Đặc tính cơ điện áp phần ứng Va = 200 V</a:t>
                      </a:r>
                      <a:endParaRPr sz="1400" u="none" strike="noStrike" cap="none"/>
                    </a:p>
                  </a:txBody>
                  <a:tcPr marL="91450" marR="91450" marT="45725" marB="45725"/>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09450">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Tload(N.m)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400</a:t>
                      </a:r>
                      <a:endParaRPr sz="1400" u="none" strike="noStrike" cap="none"/>
                    </a:p>
                  </a:txBody>
                  <a:tcPr marL="91450" marR="91450" marT="45725" marB="45725"/>
                </a:tc>
                <a:extLst>
                  <a:ext uri="{0D108BD9-81ED-4DB2-BD59-A6C34878D82A}">
                    <a16:rowId xmlns:a16="http://schemas.microsoft.com/office/drawing/2014/main" val="10001"/>
                  </a:ext>
                </a:extLst>
              </a:tr>
              <a:tr h="309450">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Speed(rad/s)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365.09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263.17</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161.24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59.32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u="none" strike="noStrike" cap="none"/>
                        <a:t>-42.59</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159" name="Google Shape;159;p10"/>
          <p:cNvSpPr txBox="1"/>
          <p:nvPr/>
        </p:nvSpPr>
        <p:spPr>
          <a:xfrm>
            <a:off x="399495" y="1732323"/>
            <a:ext cx="2902998" cy="335472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Ta giữ nguyên các thông số của động cơ. </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Thay đổi tải TL đặt vào động cơ và ghi lại các giá trị tốc độ khi động cơ hoạt động ổn định với mỗi giá trị của điện áp cấp vào phần ứng.</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Vẽ lại đặc tính cơ của động cơ trên cùng một hệ tọa độ.</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2148</Words>
  <Application>Microsoft Office PowerPoint</Application>
  <PresentationFormat>Trình chiếu Trên màn hình (4:3)</PresentationFormat>
  <Paragraphs>415</Paragraphs>
  <Slides>24</Slides>
  <Notes>19</Notes>
  <HiddenSlides>0</HiddenSlides>
  <MMClips>0</MMClips>
  <ScaleCrop>false</ScaleCrop>
  <HeadingPairs>
    <vt:vector size="6" baseType="variant">
      <vt:variant>
        <vt:lpstr>Phông được Dùng</vt:lpstr>
      </vt:variant>
      <vt:variant>
        <vt:i4>7</vt:i4>
      </vt:variant>
      <vt:variant>
        <vt:lpstr>Chủ đề</vt:lpstr>
      </vt:variant>
      <vt:variant>
        <vt:i4>2</vt:i4>
      </vt:variant>
      <vt:variant>
        <vt:lpstr>Tiêu đề Bản chiếu</vt:lpstr>
      </vt:variant>
      <vt:variant>
        <vt:i4>24</vt:i4>
      </vt:variant>
    </vt:vector>
  </HeadingPairs>
  <TitlesOfParts>
    <vt:vector size="33" baseType="lpstr">
      <vt:lpstr>Arial</vt:lpstr>
      <vt:lpstr>Calibri</vt:lpstr>
      <vt:lpstr>Carlito</vt:lpstr>
      <vt:lpstr>Courier New</vt:lpstr>
      <vt:lpstr>FreeSerif</vt:lpstr>
      <vt:lpstr>Times New Roman</vt:lpstr>
      <vt:lpstr>Wingdings</vt:lpstr>
      <vt:lpstr>Office Theme</vt:lpstr>
      <vt:lpstr>1_Office Theme</vt:lpstr>
      <vt:lpstr>Bài 3:  DC2 - Four-Quadrant Single-Phase Rectifier 5 HP DC Drive</vt:lpstr>
      <vt:lpstr>DANH SÁCH THÀNH VIÊN NHÓM 3</vt:lpstr>
      <vt:lpstr>Câu 1: Mô hình hóa động cơ một chiều</vt:lpstr>
      <vt:lpstr>Câu 1: Mô hình hóa động cơ một chiều</vt:lpstr>
      <vt:lpstr>Câu 1: Mô hình hóa động cơ một chiều</vt:lpstr>
      <vt:lpstr>Câu 1: Mô hình hóa động cơ một chiều</vt:lpstr>
      <vt:lpstr>Câu 2: Cấu trúc hệ thống truyền động động cơ một chiều</vt:lpstr>
      <vt:lpstr>Câu 2: Cấu trúc hệ thống truyền động động cơ một chiều</vt:lpstr>
      <vt:lpstr>Câu 3: Khảo sát ảnh hưởng của tham số đến  đặc tính cơ</vt:lpstr>
      <vt:lpstr>Câu 3: Khảo sát ảnh hưởng của tham số đến  đặc tính cơ</vt:lpstr>
      <vt:lpstr>Câu 3: Khảo sát ảnh hưởng của tham số đến  đặc tính cơ</vt:lpstr>
      <vt:lpstr>Câu 3: Khảo sát ảnh hưởng của tham số đến  đặc tính cơ</vt:lpstr>
      <vt:lpstr>Câu 3: Khảo sát ảnh hưởng của tham số đến  đặc tính cơ</vt:lpstr>
      <vt:lpstr>Câu 3: Khảo sát ảnh hưởng của tham số đến  đặc tính cơ</vt:lpstr>
      <vt:lpstr>Câu 4: Khảo sát chế động hãm động cơ</vt:lpstr>
      <vt:lpstr>Bản trình bày PowerPoint</vt:lpstr>
      <vt:lpstr>Bản trình bày PowerPoint</vt:lpstr>
      <vt:lpstr>Bản trình bày PowerPoint</vt:lpstr>
      <vt:lpstr>Bản trình bày PowerPoint</vt:lpstr>
      <vt:lpstr>Bản trình bày PowerPoint</vt:lpstr>
      <vt:lpstr>Bản trình bày PowerPoint</vt:lpstr>
      <vt:lpstr>Câu 6: Khảo sát đáp ứng động của hệ thống</vt:lpstr>
      <vt:lpstr>Câu 6: Khảo sát đáp ứng động của hệ thống</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  DC2 - Four-Quadrant Single-Phase Rectifier 5 HP DC Drive</dc:title>
  <dc:creator>Hang</dc:creator>
  <cp:lastModifiedBy>HIEU NGUYEN</cp:lastModifiedBy>
  <cp:revision>3</cp:revision>
  <dcterms:created xsi:type="dcterms:W3CDTF">2016-07-25T07:53:11Z</dcterms:created>
  <dcterms:modified xsi:type="dcterms:W3CDTF">2022-05-29T17:00:02Z</dcterms:modified>
</cp:coreProperties>
</file>