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355" r:id="rId5"/>
    <p:sldId id="358" r:id="rId6"/>
    <p:sldId id="294" r:id="rId7"/>
    <p:sldId id="299" r:id="rId8"/>
    <p:sldId id="300" r:id="rId9"/>
    <p:sldId id="264" r:id="rId10"/>
    <p:sldId id="269" r:id="rId11"/>
    <p:sldId id="271" r:id="rId12"/>
    <p:sldId id="359" r:id="rId13"/>
    <p:sldId id="360" r:id="rId14"/>
    <p:sldId id="361" r:id="rId15"/>
    <p:sldId id="362" r:id="rId16"/>
    <p:sldId id="364" r:id="rId17"/>
    <p:sldId id="365" r:id="rId18"/>
    <p:sldId id="366" r:id="rId19"/>
    <p:sldId id="363" r:id="rId20"/>
    <p:sldId id="285" r:id="rId21"/>
    <p:sldId id="289" r:id="rId22"/>
    <p:sldId id="292" r:id="rId23"/>
    <p:sldId id="286" r:id="rId24"/>
    <p:sldId id="288" r:id="rId25"/>
    <p:sldId id="262" r:id="rId26"/>
    <p:sldId id="261" r:id="rId27"/>
    <p:sldId id="303" r:id="rId28"/>
    <p:sldId id="304" r:id="rId29"/>
    <p:sldId id="367" r:id="rId30"/>
    <p:sldId id="287" r:id="rId31"/>
    <p:sldId id="306" r:id="rId32"/>
    <p:sldId id="307" r:id="rId33"/>
    <p:sldId id="25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76268-AEB0-46E3-91F2-6EE3BB5801BF}" v="30" dt="2022-05-29T09:06:53.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0" d="100"/>
          <a:sy n="70" d="100"/>
        </p:scale>
        <p:origin x="6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TRUNG 20192122" userId="S::trung.nn192122@sis.hust.edu.vn::333e1001-65f9-45ff-acee-3eece6b552f1" providerId="AD" clId="Web-{97076268-AEB0-46E3-91F2-6EE3BB5801BF}"/>
    <pc:docChg chg="modSld">
      <pc:chgData name="NGUYEN NGOC TRUNG 20192122" userId="S::trung.nn192122@sis.hust.edu.vn::333e1001-65f9-45ff-acee-3eece6b552f1" providerId="AD" clId="Web-{97076268-AEB0-46E3-91F2-6EE3BB5801BF}" dt="2022-05-29T09:06:53.762" v="5" actId="1076"/>
      <pc:docMkLst>
        <pc:docMk/>
      </pc:docMkLst>
      <pc:sldChg chg="modSp">
        <pc:chgData name="NGUYEN NGOC TRUNG 20192122" userId="S::trung.nn192122@sis.hust.edu.vn::333e1001-65f9-45ff-acee-3eece6b552f1" providerId="AD" clId="Web-{97076268-AEB0-46E3-91F2-6EE3BB5801BF}" dt="2022-05-29T09:06:53.762" v="5" actId="1076"/>
        <pc:sldMkLst>
          <pc:docMk/>
          <pc:sldMk cId="3224630735" sldId="271"/>
        </pc:sldMkLst>
        <pc:spChg chg="mod">
          <ac:chgData name="NGUYEN NGOC TRUNG 20192122" userId="S::trung.nn192122@sis.hust.edu.vn::333e1001-65f9-45ff-acee-3eece6b552f1" providerId="AD" clId="Web-{97076268-AEB0-46E3-91F2-6EE3BB5801BF}" dt="2022-05-29T09:06:53.762" v="5" actId="1076"/>
          <ac:spMkLst>
            <pc:docMk/>
            <pc:sldMk cId="3224630735" sldId="271"/>
            <ac:spMk id="45" creationId="{00000000-0000-0000-0000-000000000000}"/>
          </ac:spMkLst>
        </pc:spChg>
      </pc:sldChg>
      <pc:sldChg chg="addSp delSp modSp">
        <pc:chgData name="NGUYEN NGOC TRUNG 20192122" userId="S::trung.nn192122@sis.hust.edu.vn::333e1001-65f9-45ff-acee-3eece6b552f1" providerId="AD" clId="Web-{97076268-AEB0-46E3-91F2-6EE3BB5801BF}" dt="2022-05-29T08:53:34.868" v="4"/>
        <pc:sldMkLst>
          <pc:docMk/>
          <pc:sldMk cId="4218919310" sldId="300"/>
        </pc:sldMkLst>
        <pc:spChg chg="add del mod">
          <ac:chgData name="NGUYEN NGOC TRUNG 20192122" userId="S::trung.nn192122@sis.hust.edu.vn::333e1001-65f9-45ff-acee-3eece6b552f1" providerId="AD" clId="Web-{97076268-AEB0-46E3-91F2-6EE3BB5801BF}" dt="2022-05-29T08:53:20.118" v="3"/>
          <ac:spMkLst>
            <pc:docMk/>
            <pc:sldMk cId="4218919310" sldId="300"/>
            <ac:spMk id="4" creationId="{7A6FD402-C261-D996-C65A-30A49D481F1C}"/>
          </ac:spMkLst>
        </pc:spChg>
        <pc:graphicFrameChg chg="add del mod modGraphic">
          <ac:chgData name="NGUYEN NGOC TRUNG 20192122" userId="S::trung.nn192122@sis.hust.edu.vn::333e1001-65f9-45ff-acee-3eece6b552f1" providerId="AD" clId="Web-{97076268-AEB0-46E3-91F2-6EE3BB5801BF}" dt="2022-05-29T08:53:34.868" v="4"/>
          <ac:graphicFrameMkLst>
            <pc:docMk/>
            <pc:sldMk cId="4218919310" sldId="300"/>
            <ac:graphicFrameMk id="7" creationId="{2E8B7CDB-C9D4-4B80-AE5B-B9CAE1A8C5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76BDAD-656A-49C6-9AF1-FFE9594B9646}" type="datetimeFigureOut">
              <a:rPr lang="en-US" smtClean="0"/>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19DCD-7A5F-47D2-8703-BCF1795B584A}" type="slidenum">
              <a:rPr lang="en-US" smtClean="0"/>
              <a:t>‹#›</a:t>
            </a:fld>
            <a:endParaRPr lang="en-US"/>
          </a:p>
        </p:txBody>
      </p:sp>
    </p:spTree>
    <p:extLst>
      <p:ext uri="{BB962C8B-B14F-4D97-AF65-F5344CB8AC3E}">
        <p14:creationId xmlns:p14="http://schemas.microsoft.com/office/powerpoint/2010/main" val="220021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err="1">
                <a:latin typeface="Cambria Math" panose="02040503050406030204" pitchFamily="18" charset="0"/>
                <a:ea typeface="Cambria Math" panose="02040503050406030204" pitchFamily="18" charset="0"/>
              </a:rPr>
              <a:t>Nhận</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xét</a:t>
            </a:r>
            <a:r>
              <a:rPr lang="en-US" sz="1200" dirty="0">
                <a:latin typeface="Cambria Math" panose="02040503050406030204" pitchFamily="18" charset="0"/>
                <a:ea typeface="Cambria Math" panose="02040503050406030204" pitchFamily="18" charset="0"/>
              </a:rPr>
              <a:t> : </a:t>
            </a:r>
            <a:r>
              <a:rPr lang="en-US" sz="1200" dirty="0" err="1">
                <a:latin typeface="Cambria Math" panose="02040503050406030204" pitchFamily="18" charset="0"/>
                <a:ea typeface="Cambria Math" panose="02040503050406030204" pitchFamily="18" charset="0"/>
              </a:rPr>
              <a:t>Mặc</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dù</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có</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khả</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năng</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hạn</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chế</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dòng</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điện</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khởi</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động</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tuy</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nhiên</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nó</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sở</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hữu</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nhiều</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nhược</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điểm</a:t>
            </a:r>
            <a:r>
              <a:rPr lang="en-US" sz="1200" dirty="0">
                <a:latin typeface="Cambria Math" panose="02040503050406030204" pitchFamily="18" charset="0"/>
                <a:ea typeface="Cambria Math" panose="02040503050406030204" pitchFamily="18" charset="0"/>
              </a:rPr>
              <a:t> :</a:t>
            </a:r>
          </a:p>
          <a:p>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Kích</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thước</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thiết</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bị</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lớn</a:t>
            </a:r>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Tỏa</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nhiệt</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lớn</a:t>
            </a:r>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      -Khi </a:t>
            </a:r>
            <a:r>
              <a:rPr lang="en-US" sz="1200" dirty="0" err="1">
                <a:latin typeface="Cambria Math" panose="02040503050406030204" pitchFamily="18" charset="0"/>
                <a:ea typeface="Cambria Math" panose="02040503050406030204" pitchFamily="18" charset="0"/>
              </a:rPr>
              <a:t>chuyển</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mạch</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gây</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xung</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đột</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dòng</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điện</a:t>
            </a:r>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sym typeface="Wingdings" panose="05000000000000000000" pitchFamily="2" charset="2"/>
              </a:rPr>
              <a:t> </a:t>
            </a:r>
            <a:r>
              <a:rPr lang="en-US" sz="1200" dirty="0" err="1">
                <a:latin typeface="Cambria Math" panose="02040503050406030204" pitchFamily="18" charset="0"/>
                <a:ea typeface="Cambria Math" panose="02040503050406030204" pitchFamily="18" charset="0"/>
                <a:sym typeface="Wingdings" panose="05000000000000000000" pitchFamily="2" charset="2"/>
              </a:rPr>
              <a:t>Hiện</a:t>
            </a:r>
            <a:r>
              <a:rPr lang="en-US" sz="1200" dirty="0">
                <a:latin typeface="Cambria Math" panose="02040503050406030204" pitchFamily="18" charset="0"/>
                <a:ea typeface="Cambria Math" panose="02040503050406030204" pitchFamily="18" charset="0"/>
                <a:sym typeface="Wingdings" panose="05000000000000000000" pitchFamily="2" charset="2"/>
              </a:rPr>
              <a:t> nay </a:t>
            </a:r>
            <a:r>
              <a:rPr lang="en-US" sz="1200" dirty="0" err="1">
                <a:latin typeface="Cambria Math" panose="02040503050406030204" pitchFamily="18" charset="0"/>
                <a:ea typeface="Cambria Math" panose="02040503050406030204" pitchFamily="18" charset="0"/>
                <a:sym typeface="Wingdings" panose="05000000000000000000" pitchFamily="2" charset="2"/>
              </a:rPr>
              <a:t>ít</a:t>
            </a:r>
            <a:r>
              <a:rPr lang="en-US" sz="1200" dirty="0">
                <a:latin typeface="Cambria Math" panose="02040503050406030204" pitchFamily="18" charset="0"/>
                <a:ea typeface="Cambria Math" panose="02040503050406030204" pitchFamily="18" charset="0"/>
                <a:sym typeface="Wingdings" panose="05000000000000000000" pitchFamily="2" charset="2"/>
              </a:rPr>
              <a:t> </a:t>
            </a:r>
            <a:r>
              <a:rPr lang="en-US" sz="1200" dirty="0" err="1">
                <a:latin typeface="Cambria Math" panose="02040503050406030204" pitchFamily="18" charset="0"/>
                <a:ea typeface="Cambria Math" panose="02040503050406030204" pitchFamily="18" charset="0"/>
                <a:sym typeface="Wingdings" panose="05000000000000000000" pitchFamily="2" charset="2"/>
              </a:rPr>
              <a:t>sử</a:t>
            </a:r>
            <a:r>
              <a:rPr lang="en-US" sz="1200" dirty="0">
                <a:latin typeface="Cambria Math" panose="02040503050406030204" pitchFamily="18" charset="0"/>
                <a:ea typeface="Cambria Math" panose="02040503050406030204" pitchFamily="18" charset="0"/>
                <a:sym typeface="Wingdings" panose="05000000000000000000" pitchFamily="2" charset="2"/>
              </a:rPr>
              <a:t> </a:t>
            </a:r>
            <a:r>
              <a:rPr lang="en-US" sz="1200" dirty="0" err="1">
                <a:latin typeface="Cambria Math" panose="02040503050406030204" pitchFamily="18" charset="0"/>
                <a:ea typeface="Cambria Math" panose="02040503050406030204" pitchFamily="18" charset="0"/>
                <a:sym typeface="Wingdings" panose="05000000000000000000" pitchFamily="2" charset="2"/>
              </a:rPr>
              <a:t>dụng</a:t>
            </a:r>
            <a:r>
              <a:rPr lang="en-US" sz="1200" dirty="0">
                <a:latin typeface="Cambria Math" panose="02040503050406030204" pitchFamily="18" charset="0"/>
                <a:ea typeface="Cambria Math" panose="02040503050406030204" pitchFamily="18" charset="0"/>
                <a:sym typeface="Wingdings" panose="05000000000000000000" pitchFamily="2" charset="2"/>
              </a:rPr>
              <a:t> </a:t>
            </a:r>
            <a:r>
              <a:rPr lang="en-US" sz="1200" dirty="0" err="1">
                <a:latin typeface="Cambria Math" panose="02040503050406030204" pitchFamily="18" charset="0"/>
                <a:ea typeface="Cambria Math" panose="02040503050406030204" pitchFamily="18" charset="0"/>
                <a:sym typeface="Wingdings" panose="05000000000000000000" pitchFamily="2" charset="2"/>
              </a:rPr>
              <a:t>trong</a:t>
            </a:r>
            <a:r>
              <a:rPr lang="en-US" sz="1200" dirty="0">
                <a:latin typeface="Cambria Math" panose="02040503050406030204" pitchFamily="18" charset="0"/>
                <a:ea typeface="Cambria Math" panose="02040503050406030204" pitchFamily="18" charset="0"/>
                <a:sym typeface="Wingdings" panose="05000000000000000000" pitchFamily="2" charset="2"/>
              </a:rPr>
              <a:t> </a:t>
            </a:r>
            <a:r>
              <a:rPr lang="en-US" sz="1200" dirty="0" err="1">
                <a:latin typeface="Cambria Math" panose="02040503050406030204" pitchFamily="18" charset="0"/>
                <a:ea typeface="Cambria Math" panose="02040503050406030204" pitchFamily="18" charset="0"/>
                <a:sym typeface="Wingdings" panose="05000000000000000000" pitchFamily="2" charset="2"/>
              </a:rPr>
              <a:t>thực</a:t>
            </a:r>
            <a:r>
              <a:rPr lang="en-US" sz="1200" dirty="0">
                <a:latin typeface="Cambria Math" panose="02040503050406030204" pitchFamily="18" charset="0"/>
                <a:ea typeface="Cambria Math" panose="02040503050406030204" pitchFamily="18" charset="0"/>
                <a:sym typeface="Wingdings" panose="05000000000000000000" pitchFamily="2" charset="2"/>
              </a:rPr>
              <a:t> </a:t>
            </a:r>
            <a:r>
              <a:rPr lang="en-US" sz="1200" dirty="0" err="1">
                <a:latin typeface="Cambria Math" panose="02040503050406030204" pitchFamily="18" charset="0"/>
                <a:ea typeface="Cambria Math" panose="02040503050406030204" pitchFamily="18" charset="0"/>
                <a:sym typeface="Wingdings" panose="05000000000000000000" pitchFamily="2" charset="2"/>
              </a:rPr>
              <a:t>tế</a:t>
            </a:r>
            <a:endParaRPr lang="en-US" dirty="0"/>
          </a:p>
        </p:txBody>
      </p:sp>
      <p:sp>
        <p:nvSpPr>
          <p:cNvPr id="4" name="Slide Number Placeholder 3"/>
          <p:cNvSpPr>
            <a:spLocks noGrp="1"/>
          </p:cNvSpPr>
          <p:nvPr>
            <p:ph type="sldNum" sz="quarter" idx="5"/>
          </p:nvPr>
        </p:nvSpPr>
        <p:spPr/>
        <p:txBody>
          <a:bodyPr/>
          <a:lstStyle/>
          <a:p>
            <a:fld id="{34527563-39A4-4FFF-ACF4-39649E41F989}" type="slidenum">
              <a:rPr lang="en-US" smtClean="0"/>
              <a:t>6</a:t>
            </a:fld>
            <a:endParaRPr lang="en-US"/>
          </a:p>
        </p:txBody>
      </p:sp>
    </p:spTree>
    <p:extLst>
      <p:ext uri="{BB962C8B-B14F-4D97-AF65-F5344CB8AC3E}">
        <p14:creationId xmlns:p14="http://schemas.microsoft.com/office/powerpoint/2010/main" val="1265711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F2CAB-0D4F-45CD-BEC8-79C440B1B169}" type="slidenum">
              <a:rPr lang="en-US" smtClean="0"/>
              <a:t>29</a:t>
            </a:fld>
            <a:endParaRPr lang="en-US"/>
          </a:p>
        </p:txBody>
      </p:sp>
    </p:spTree>
    <p:extLst>
      <p:ext uri="{BB962C8B-B14F-4D97-AF65-F5344CB8AC3E}">
        <p14:creationId xmlns:p14="http://schemas.microsoft.com/office/powerpoint/2010/main" val="404795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F2CAB-0D4F-45CD-BEC8-79C440B1B169}" type="slidenum">
              <a:rPr lang="en-US" smtClean="0"/>
              <a:t>17</a:t>
            </a:fld>
            <a:endParaRPr lang="en-US"/>
          </a:p>
        </p:txBody>
      </p:sp>
    </p:spTree>
    <p:extLst>
      <p:ext uri="{BB962C8B-B14F-4D97-AF65-F5344CB8AC3E}">
        <p14:creationId xmlns:p14="http://schemas.microsoft.com/office/powerpoint/2010/main" val="319203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Tính</a:t>
            </a:r>
            <a:r>
              <a:rPr lang="en-US" baseline="0" dirty="0"/>
              <a:t> </a:t>
            </a:r>
            <a:r>
              <a:rPr lang="en-US" baseline="0" dirty="0" err="1"/>
              <a:t>theo</a:t>
            </a:r>
            <a:r>
              <a:rPr lang="en-US" baseline="0" dirty="0"/>
              <a:t> </a:t>
            </a:r>
            <a:r>
              <a:rPr lang="en-US" baseline="0" dirty="0" err="1"/>
              <a:t>công</a:t>
            </a:r>
            <a:r>
              <a:rPr lang="en-US" baseline="0" dirty="0"/>
              <a:t> </a:t>
            </a:r>
            <a:r>
              <a:rPr lang="en-US" baseline="0" dirty="0" err="1"/>
              <a:t>thức</a:t>
            </a:r>
            <a:r>
              <a:rPr lang="en-US" baseline="0" dirty="0"/>
              <a:t> </a:t>
            </a:r>
            <a:r>
              <a:rPr lang="en-US" baseline="0" dirty="0" err="1"/>
              <a:t>lý</a:t>
            </a:r>
            <a:r>
              <a:rPr lang="en-US" baseline="0" dirty="0"/>
              <a:t> </a:t>
            </a:r>
            <a:r>
              <a:rPr lang="en-US" baseline="0" dirty="0" err="1"/>
              <a:t>thuyết</a:t>
            </a:r>
            <a:endParaRPr lang="en-US" baseline="0" dirty="0"/>
          </a:p>
          <a:p>
            <a:endParaRPr lang="en-US" dirty="0"/>
          </a:p>
        </p:txBody>
      </p:sp>
      <p:sp>
        <p:nvSpPr>
          <p:cNvPr id="4" name="Slide Number Placeholder 3"/>
          <p:cNvSpPr>
            <a:spLocks noGrp="1"/>
          </p:cNvSpPr>
          <p:nvPr>
            <p:ph type="sldNum" sz="quarter" idx="10"/>
          </p:nvPr>
        </p:nvSpPr>
        <p:spPr/>
        <p:txBody>
          <a:bodyPr/>
          <a:lstStyle/>
          <a:p>
            <a:fld id="{2BEF2CAB-0D4F-45CD-BEC8-79C440B1B169}" type="slidenum">
              <a:rPr lang="en-US" smtClean="0"/>
              <a:t>18</a:t>
            </a:fld>
            <a:endParaRPr lang="en-US"/>
          </a:p>
        </p:txBody>
      </p:sp>
    </p:spTree>
    <p:extLst>
      <p:ext uri="{BB962C8B-B14F-4D97-AF65-F5344CB8AC3E}">
        <p14:creationId xmlns:p14="http://schemas.microsoft.com/office/powerpoint/2010/main" val="178228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Lý</a:t>
            </a:r>
            <a:r>
              <a:rPr lang="en-US" baseline="0" dirty="0"/>
              <a:t> </a:t>
            </a:r>
            <a:r>
              <a:rPr lang="en-US" baseline="0" dirty="0" err="1"/>
              <a:t>thuyết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EF2CAB-0D4F-45CD-BEC8-79C440B1B1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5250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Giao</a:t>
            </a:r>
            <a:r>
              <a:rPr lang="en-US" dirty="0"/>
              <a:t> </a:t>
            </a:r>
            <a:r>
              <a:rPr lang="en-US" dirty="0" err="1"/>
              <a:t>mô</a:t>
            </a:r>
            <a:r>
              <a:rPr lang="en-US" baseline="0" dirty="0"/>
              <a:t> men </a:t>
            </a:r>
            <a:r>
              <a:rPr lang="en-US" baseline="0" dirty="0" err="1"/>
              <a:t>và</a:t>
            </a:r>
            <a:r>
              <a:rPr lang="en-US" baseline="0" dirty="0"/>
              <a:t> </a:t>
            </a:r>
            <a:r>
              <a:rPr lang="en-US" baseline="0" dirty="0" err="1"/>
              <a:t>đồ</a:t>
            </a:r>
            <a:r>
              <a:rPr lang="en-US" baseline="0" dirty="0"/>
              <a:t> </a:t>
            </a:r>
            <a:r>
              <a:rPr lang="en-US" baseline="0" dirty="0" err="1"/>
              <a:t>thị</a:t>
            </a:r>
            <a:r>
              <a:rPr lang="en-US" baseline="0" dirty="0"/>
              <a:t> </a:t>
            </a:r>
            <a:r>
              <a:rPr lang="en-US" baseline="0" dirty="0" err="1"/>
              <a:t>là</a:t>
            </a:r>
            <a:r>
              <a:rPr lang="en-US" baseline="0" dirty="0"/>
              <a:t> </a:t>
            </a:r>
            <a:r>
              <a:rPr lang="en-US" baseline="0" dirty="0" err="1"/>
              <a:t>tốc</a:t>
            </a:r>
            <a:r>
              <a:rPr lang="en-US" baseline="0" dirty="0"/>
              <a:t> </a:t>
            </a:r>
            <a:r>
              <a:rPr lang="en-US" baseline="0" dirty="0" err="1"/>
              <a:t>độ</a:t>
            </a:r>
            <a:r>
              <a:rPr lang="en-US" baseline="0" dirty="0"/>
              <a:t> </a:t>
            </a:r>
            <a:r>
              <a:rPr lang="en-US" baseline="0" dirty="0" err="1"/>
              <a:t>định</a:t>
            </a:r>
            <a:r>
              <a:rPr lang="en-US" baseline="0" dirty="0"/>
              <a:t> </a:t>
            </a:r>
            <a:r>
              <a:rPr lang="en-US" baseline="0" dirty="0" err="1"/>
              <a:t>mức</a:t>
            </a:r>
            <a:r>
              <a:rPr lang="en-US" baseline="0" dirty="0"/>
              <a:t>, </a:t>
            </a:r>
            <a:r>
              <a:rPr lang="en-US" baseline="0" dirty="0" err="1"/>
              <a:t>nó</a:t>
            </a:r>
            <a:r>
              <a:rPr lang="en-US" baseline="0" dirty="0"/>
              <a:t> </a:t>
            </a:r>
            <a:r>
              <a:rPr lang="en-US" baseline="0" dirty="0" err="1"/>
              <a:t>giảm</a:t>
            </a:r>
            <a:r>
              <a:rPr lang="en-US" baseline="0" dirty="0"/>
              <a:t> </a:t>
            </a:r>
            <a:r>
              <a:rPr lang="en-US" baseline="0" dirty="0" err="1"/>
              <a:t>dần</a:t>
            </a:r>
            <a:r>
              <a:rPr lang="en-US" baseline="0" dirty="0"/>
              <a:t> </a:t>
            </a:r>
            <a:r>
              <a:rPr lang="en-US" baseline="0" dirty="0" err="1"/>
              <a:t>khi</a:t>
            </a:r>
            <a:r>
              <a:rPr lang="en-US" baseline="0" dirty="0"/>
              <a:t> Ra </a:t>
            </a:r>
            <a:r>
              <a:rPr lang="en-US" baseline="0" dirty="0" err="1"/>
              <a:t>tăng</a:t>
            </a:r>
            <a:endParaRPr lang="en-US" dirty="0"/>
          </a:p>
          <a:p>
            <a:r>
              <a:rPr lang="en-US" dirty="0" err="1"/>
              <a:t>Các</a:t>
            </a:r>
            <a:r>
              <a:rPr lang="en-US" baseline="0" dirty="0"/>
              <a:t> </a:t>
            </a:r>
            <a:r>
              <a:rPr lang="en-US" baseline="0" dirty="0" err="1"/>
              <a:t>giá</a:t>
            </a:r>
            <a:r>
              <a:rPr lang="en-US" baseline="0" dirty="0"/>
              <a:t> </a:t>
            </a:r>
            <a:r>
              <a:rPr lang="en-US" baseline="0" dirty="0" err="1"/>
              <a:t>trị</a:t>
            </a:r>
            <a:r>
              <a:rPr lang="en-US" baseline="0" dirty="0"/>
              <a:t> </a:t>
            </a:r>
            <a:r>
              <a:rPr lang="en-US" baseline="0" dirty="0" err="1"/>
              <a:t>này</a:t>
            </a:r>
            <a:r>
              <a:rPr lang="en-US" baseline="0" dirty="0"/>
              <a:t> </a:t>
            </a:r>
            <a:r>
              <a:rPr lang="en-US" baseline="0" dirty="0" err="1"/>
              <a:t>đều</a:t>
            </a:r>
            <a:r>
              <a:rPr lang="en-US" baseline="0" dirty="0"/>
              <a:t> </a:t>
            </a:r>
            <a:r>
              <a:rPr lang="en-US" baseline="0" dirty="0" err="1"/>
              <a:t>được</a:t>
            </a:r>
            <a:r>
              <a:rPr lang="en-US" baseline="0" dirty="0"/>
              <a:t> </a:t>
            </a:r>
            <a:r>
              <a:rPr lang="en-US" baseline="0" dirty="0" err="1"/>
              <a:t>lấy</a:t>
            </a:r>
            <a:r>
              <a:rPr lang="en-US" baseline="0" dirty="0"/>
              <a:t> </a:t>
            </a:r>
            <a:r>
              <a:rPr lang="en-US" baseline="0" dirty="0" err="1"/>
              <a:t>khi</a:t>
            </a:r>
            <a:r>
              <a:rPr lang="en-US" baseline="0" dirty="0"/>
              <a:t> </a:t>
            </a:r>
            <a:r>
              <a:rPr lang="en-US" baseline="0" dirty="0" err="1"/>
              <a:t>động</a:t>
            </a:r>
            <a:r>
              <a:rPr lang="en-US" baseline="0" dirty="0"/>
              <a:t> </a:t>
            </a:r>
            <a:r>
              <a:rPr lang="en-US" baseline="0" dirty="0" err="1"/>
              <a:t>cơ</a:t>
            </a:r>
            <a:r>
              <a:rPr lang="en-US" baseline="0" dirty="0"/>
              <a:t> </a:t>
            </a:r>
            <a:r>
              <a:rPr lang="en-US" baseline="0" dirty="0" err="1"/>
              <a:t>đã</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ổn</a:t>
            </a:r>
            <a:r>
              <a:rPr lang="en-US" baseline="0" dirty="0"/>
              <a:t> </a:t>
            </a:r>
            <a:r>
              <a:rPr lang="en-US" baseline="0" dirty="0" err="1"/>
              <a:t>định</a:t>
            </a:r>
            <a:r>
              <a:rPr lang="en-US" baseline="0" dirty="0"/>
              <a:t>.</a:t>
            </a:r>
          </a:p>
          <a:p>
            <a:r>
              <a:rPr lang="en-US" baseline="0" dirty="0"/>
              <a:t>B </a:t>
            </a:r>
            <a:r>
              <a:rPr lang="en-US" baseline="0" dirty="0" err="1"/>
              <a:t>đặc</a:t>
            </a:r>
            <a:r>
              <a:rPr lang="en-US" baseline="0" dirty="0"/>
              <a:t> </a:t>
            </a:r>
            <a:r>
              <a:rPr lang="en-US" baseline="0" dirty="0" err="1"/>
              <a:t>tính</a:t>
            </a:r>
            <a:r>
              <a:rPr lang="en-US" baseline="0" dirty="0"/>
              <a:t> </a:t>
            </a:r>
            <a:r>
              <a:rPr lang="en-US" baseline="0" dirty="0" err="1"/>
              <a:t>cơ</a:t>
            </a:r>
            <a:r>
              <a:rPr lang="en-US" baseline="0" dirty="0"/>
              <a:t> </a:t>
            </a:r>
            <a:r>
              <a:rPr lang="en-US" baseline="0" dirty="0" err="1"/>
              <a:t>tự</a:t>
            </a:r>
            <a:r>
              <a:rPr lang="en-US" baseline="0" dirty="0"/>
              <a:t> </a:t>
            </a:r>
            <a:r>
              <a:rPr lang="en-US" baseline="0" dirty="0" err="1"/>
              <a:t>nhiên</a:t>
            </a:r>
            <a:r>
              <a:rPr lang="en-US" baseline="0" dirty="0"/>
              <a:t> </a:t>
            </a:r>
            <a:r>
              <a:rPr lang="en-US" baseline="0" dirty="0" err="1"/>
              <a:t>mô</a:t>
            </a:r>
            <a:r>
              <a:rPr lang="en-US" baseline="0" dirty="0"/>
              <a:t> </a:t>
            </a:r>
            <a:r>
              <a:rPr lang="en-US" baseline="0" dirty="0" err="1"/>
              <a:t>phỏng</a:t>
            </a:r>
            <a:r>
              <a:rPr lang="en-US" baseline="0" dirty="0"/>
              <a:t> </a:t>
            </a:r>
            <a:r>
              <a:rPr lang="en-US" baseline="0" dirty="0" err="1"/>
              <a:t>là</a:t>
            </a:r>
            <a:r>
              <a:rPr lang="en-US" baseline="0" dirty="0"/>
              <a:t>: 1.959</a:t>
            </a:r>
          </a:p>
          <a:p>
            <a:r>
              <a:rPr lang="en-US" baseline="0" dirty="0"/>
              <a:t>B </a:t>
            </a:r>
            <a:r>
              <a:rPr lang="en-US" baseline="0" dirty="0" err="1"/>
              <a:t>đặc</a:t>
            </a:r>
            <a:r>
              <a:rPr lang="en-US" baseline="0" dirty="0"/>
              <a:t> </a:t>
            </a:r>
            <a:r>
              <a:rPr lang="en-US" baseline="0" dirty="0" err="1"/>
              <a:t>tính</a:t>
            </a:r>
            <a:r>
              <a:rPr lang="en-US" baseline="0" dirty="0"/>
              <a:t> </a:t>
            </a:r>
            <a:r>
              <a:rPr lang="en-US" baseline="0" dirty="0" err="1"/>
              <a:t>cơ</a:t>
            </a:r>
            <a:r>
              <a:rPr lang="en-US" baseline="0" dirty="0"/>
              <a:t> R4 </a:t>
            </a:r>
            <a:r>
              <a:rPr lang="en-US" baseline="0" dirty="0" err="1"/>
              <a:t>là</a:t>
            </a:r>
            <a:r>
              <a:rPr lang="en-US" baseline="0" dirty="0"/>
              <a:t>: 0.2738</a:t>
            </a:r>
          </a:p>
          <a:p>
            <a:r>
              <a:rPr lang="en-US" baseline="0" dirty="0" err="1"/>
              <a:t>Thời</a:t>
            </a:r>
            <a:r>
              <a:rPr lang="en-US" baseline="0" dirty="0"/>
              <a:t> </a:t>
            </a:r>
            <a:r>
              <a:rPr lang="en-US" baseline="0" dirty="0" err="1"/>
              <a:t>gian</a:t>
            </a:r>
            <a:r>
              <a:rPr lang="en-US" baseline="0" dirty="0"/>
              <a:t> </a:t>
            </a:r>
            <a:r>
              <a:rPr lang="en-US" baseline="0" dirty="0" err="1"/>
              <a:t>mô</a:t>
            </a:r>
            <a:r>
              <a:rPr lang="en-US" baseline="0" dirty="0"/>
              <a:t> </a:t>
            </a:r>
            <a:r>
              <a:rPr lang="en-US" baseline="0" dirty="0" err="1"/>
              <a:t>phỏng</a:t>
            </a:r>
            <a:r>
              <a:rPr lang="en-US" baseline="0" dirty="0"/>
              <a:t>: 10(s)</a:t>
            </a:r>
          </a:p>
          <a:p>
            <a:r>
              <a:rPr lang="en-US" baseline="0" dirty="0" err="1"/>
              <a:t>Tần</a:t>
            </a:r>
            <a:r>
              <a:rPr lang="en-US" baseline="0" dirty="0"/>
              <a:t> </a:t>
            </a:r>
            <a:r>
              <a:rPr lang="en-US" baseline="0" dirty="0" err="1"/>
              <a:t>số</a:t>
            </a:r>
            <a:r>
              <a:rPr lang="en-US" baseline="0" dirty="0"/>
              <a:t> </a:t>
            </a:r>
            <a:r>
              <a:rPr lang="en-US" baseline="0" dirty="0" err="1"/>
              <a:t>lấy</a:t>
            </a:r>
            <a:r>
              <a:rPr lang="en-US" baseline="0" dirty="0"/>
              <a:t> </a:t>
            </a:r>
            <a:r>
              <a:rPr lang="en-US" baseline="0" dirty="0" err="1"/>
              <a:t>mẫu</a:t>
            </a:r>
            <a:r>
              <a:rPr lang="en-US" baseline="0" dirty="0"/>
              <a:t>: 50000 (Hz)</a:t>
            </a:r>
            <a:endParaRPr lang="en-US" dirty="0"/>
          </a:p>
        </p:txBody>
      </p:sp>
      <p:sp>
        <p:nvSpPr>
          <p:cNvPr id="4" name="Slide Number Placeholder 3"/>
          <p:cNvSpPr>
            <a:spLocks noGrp="1"/>
          </p:cNvSpPr>
          <p:nvPr>
            <p:ph type="sldNum" sz="quarter" idx="10"/>
          </p:nvPr>
        </p:nvSpPr>
        <p:spPr/>
        <p:txBody>
          <a:bodyPr/>
          <a:lstStyle/>
          <a:p>
            <a:fld id="{2BEF2CAB-0D4F-45CD-BEC8-79C440B1B169}" type="slidenum">
              <a:rPr lang="en-US" smtClean="0"/>
              <a:t>20</a:t>
            </a:fld>
            <a:endParaRPr lang="en-US"/>
          </a:p>
        </p:txBody>
      </p:sp>
    </p:spTree>
    <p:extLst>
      <p:ext uri="{BB962C8B-B14F-4D97-AF65-F5344CB8AC3E}">
        <p14:creationId xmlns:p14="http://schemas.microsoft.com/office/powerpoint/2010/main" val="238614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F2CAB-0D4F-45CD-BEC8-79C440B1B169}" type="slidenum">
              <a:rPr lang="en-US" smtClean="0"/>
              <a:t>21</a:t>
            </a:fld>
            <a:endParaRPr lang="en-US"/>
          </a:p>
        </p:txBody>
      </p:sp>
    </p:spTree>
    <p:extLst>
      <p:ext uri="{BB962C8B-B14F-4D97-AF65-F5344CB8AC3E}">
        <p14:creationId xmlns:p14="http://schemas.microsoft.com/office/powerpoint/2010/main" val="4047951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F2CAB-0D4F-45CD-BEC8-79C440B1B169}" type="slidenum">
              <a:rPr lang="en-US" smtClean="0"/>
              <a:t>26</a:t>
            </a:fld>
            <a:endParaRPr lang="en-US"/>
          </a:p>
        </p:txBody>
      </p:sp>
    </p:spTree>
    <p:extLst>
      <p:ext uri="{BB962C8B-B14F-4D97-AF65-F5344CB8AC3E}">
        <p14:creationId xmlns:p14="http://schemas.microsoft.com/office/powerpoint/2010/main" val="927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F2CAB-0D4F-45CD-BEC8-79C440B1B169}" type="slidenum">
              <a:rPr lang="en-US" smtClean="0"/>
              <a:t>27</a:t>
            </a:fld>
            <a:endParaRPr lang="en-US"/>
          </a:p>
        </p:txBody>
      </p:sp>
    </p:spTree>
    <p:extLst>
      <p:ext uri="{BB962C8B-B14F-4D97-AF65-F5344CB8AC3E}">
        <p14:creationId xmlns:p14="http://schemas.microsoft.com/office/powerpoint/2010/main" val="424860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F2CAB-0D4F-45CD-BEC8-79C440B1B169}" type="slidenum">
              <a:rPr lang="en-US" smtClean="0"/>
              <a:t>28</a:t>
            </a:fld>
            <a:endParaRPr lang="en-US"/>
          </a:p>
        </p:txBody>
      </p:sp>
    </p:spTree>
    <p:extLst>
      <p:ext uri="{BB962C8B-B14F-4D97-AF65-F5344CB8AC3E}">
        <p14:creationId xmlns:p14="http://schemas.microsoft.com/office/powerpoint/2010/main" val="2386148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538287"/>
            <a:ext cx="9144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524000" y="4313238"/>
            <a:ext cx="9144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E621FC-2438-4153-A270-7A3A5212DFB9}"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2435530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E621FC-2438-4153-A270-7A3A5212DFB9}"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180200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E621FC-2438-4153-A270-7A3A5212DFB9}"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178144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E621FC-2438-4153-A270-7A3A5212DFB9}"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84756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21FC-2438-4153-A270-7A3A5212DFB9}"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57453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E621FC-2438-4153-A270-7A3A5212DFB9}"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275649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E621FC-2438-4153-A270-7A3A5212DFB9}"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373879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3E621FC-2438-4153-A270-7A3A5212DFB9}"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255781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21FC-2438-4153-A270-7A3A5212DFB9}"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188009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3E621FC-2438-4153-A270-7A3A5212DFB9}"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144661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3E621FC-2438-4153-A270-7A3A5212DFB9}"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DE442-D61C-47A9-BA0D-D94F2A5C253E}" type="slidenum">
              <a:rPr lang="en-US" smtClean="0"/>
              <a:t>‹#›</a:t>
            </a:fld>
            <a:endParaRPr lang="en-US"/>
          </a:p>
        </p:txBody>
      </p:sp>
    </p:spTree>
    <p:extLst>
      <p:ext uri="{BB962C8B-B14F-4D97-AF65-F5344CB8AC3E}">
        <p14:creationId xmlns:p14="http://schemas.microsoft.com/office/powerpoint/2010/main" val="237911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933" y="-87315"/>
            <a:ext cx="10701867"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51933" y="1346201"/>
            <a:ext cx="10701867" cy="4902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3E621FC-2438-4153-A270-7A3A5212DFB9}" type="datetimeFigureOut">
              <a:rPr lang="en-US" smtClean="0"/>
              <a:t>5/29/2022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0DE442-D61C-47A9-BA0D-D94F2A5C253E}" type="slidenum">
              <a:rPr lang="en-US" smtClean="0"/>
              <a:t>‹#›</a:t>
            </a:fld>
            <a:endParaRPr lang="en-US"/>
          </a:p>
        </p:txBody>
      </p:sp>
    </p:spTree>
    <p:extLst>
      <p:ext uri="{BB962C8B-B14F-4D97-AF65-F5344CB8AC3E}">
        <p14:creationId xmlns:p14="http://schemas.microsoft.com/office/powerpoint/2010/main" val="2559827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553" y="1553608"/>
            <a:ext cx="7506050" cy="1402590"/>
          </a:xfrm>
        </p:spPr>
        <p:txBody>
          <a:bodyPr>
            <a:normAutofit/>
          </a:bodyPr>
          <a:lstStyle/>
          <a:p>
            <a:r>
              <a:rPr lang="en-US" dirty="0">
                <a:solidFill>
                  <a:srgbClr val="FF0000"/>
                </a:solidFill>
              </a:rPr>
              <a:t>DC4 Four-Quadrant Three-Phase Rectifier 200 HP DC Drive </a:t>
            </a:r>
          </a:p>
        </p:txBody>
      </p:sp>
      <p:sp>
        <p:nvSpPr>
          <p:cNvPr id="3" name="Subtitle 2"/>
          <p:cNvSpPr>
            <a:spLocks noGrp="1"/>
          </p:cNvSpPr>
          <p:nvPr>
            <p:ph type="subTitle" idx="1"/>
          </p:nvPr>
        </p:nvSpPr>
        <p:spPr>
          <a:xfrm>
            <a:off x="4342701" y="4311941"/>
            <a:ext cx="2466364" cy="310393"/>
          </a:xfrm>
        </p:spPr>
        <p:txBody>
          <a:bodyPr>
            <a:noAutofit/>
          </a:bodyPr>
          <a:lstStyle/>
          <a:p>
            <a:r>
              <a:rPr lang="en-US" sz="2000" b="1"/>
              <a:t>Sinh viên thực hiện:</a:t>
            </a:r>
          </a:p>
        </p:txBody>
      </p:sp>
      <p:sp>
        <p:nvSpPr>
          <p:cNvPr id="4" name="Hộp Văn bản 3">
            <a:extLst>
              <a:ext uri="{FF2B5EF4-FFF2-40B4-BE49-F238E27FC236}">
                <a16:creationId xmlns:a16="http://schemas.microsoft.com/office/drawing/2014/main" id="{459EC9D0-3A70-4AB8-9B2D-D79AE69769B6}"/>
              </a:ext>
            </a:extLst>
          </p:cNvPr>
          <p:cNvSpPr txBox="1"/>
          <p:nvPr/>
        </p:nvSpPr>
        <p:spPr>
          <a:xfrm>
            <a:off x="1514901" y="4823670"/>
            <a:ext cx="4312651" cy="646331"/>
          </a:xfrm>
          <a:prstGeom prst="rect">
            <a:avLst/>
          </a:prstGeom>
          <a:noFill/>
        </p:spPr>
        <p:txBody>
          <a:bodyPr wrap="square" rtlCol="0">
            <a:spAutoFit/>
          </a:bodyPr>
          <a:lstStyle/>
          <a:p>
            <a:r>
              <a:rPr lang="en-US" b="1" dirty="0" err="1">
                <a:solidFill>
                  <a:schemeClr val="bg1">
                    <a:lumMod val="95000"/>
                  </a:schemeClr>
                </a:solidFill>
                <a:latin typeface="Times New Roman" panose="02020603050405020304" pitchFamily="18" charset="0"/>
                <a:ea typeface="Times New Roman" panose="02020603050405020304" pitchFamily="18" charset="0"/>
              </a:rPr>
              <a:t>Bùi</a:t>
            </a:r>
            <a:r>
              <a:rPr lang="en-US" b="1" dirty="0">
                <a:solidFill>
                  <a:schemeClr val="bg1">
                    <a:lumMod val="95000"/>
                  </a:schemeClr>
                </a:solidFill>
                <a:latin typeface="Times New Roman" panose="02020603050405020304" pitchFamily="18" charset="0"/>
                <a:ea typeface="Times New Roman" panose="02020603050405020304" pitchFamily="18" charset="0"/>
              </a:rPr>
              <a:t> </a:t>
            </a:r>
            <a:r>
              <a:rPr lang="en-US" b="1" dirty="0" err="1">
                <a:solidFill>
                  <a:schemeClr val="bg1">
                    <a:lumMod val="95000"/>
                  </a:schemeClr>
                </a:solidFill>
                <a:latin typeface="Times New Roman" panose="02020603050405020304" pitchFamily="18" charset="0"/>
                <a:ea typeface="Times New Roman" panose="02020603050405020304" pitchFamily="18" charset="0"/>
              </a:rPr>
              <a:t>Sơn</a:t>
            </a:r>
            <a:r>
              <a:rPr lang="en-US" b="1" dirty="0">
                <a:solidFill>
                  <a:schemeClr val="bg1">
                    <a:lumMod val="95000"/>
                  </a:schemeClr>
                </a:solidFill>
                <a:latin typeface="Times New Roman" panose="02020603050405020304" pitchFamily="18" charset="0"/>
                <a:ea typeface="Times New Roman" panose="02020603050405020304" pitchFamily="18" charset="0"/>
              </a:rPr>
              <a:t> Nam</a:t>
            </a:r>
            <a:r>
              <a:rPr lang="vi-VN" b="1" dirty="0">
                <a:solidFill>
                  <a:schemeClr val="bg1">
                    <a:lumMod val="95000"/>
                  </a:schemeClr>
                </a:solidFill>
                <a:latin typeface="Times New Roman" panose="02020603050405020304" pitchFamily="18" charset="0"/>
                <a:ea typeface="Times New Roman" panose="02020603050405020304" pitchFamily="18" charset="0"/>
              </a:rPr>
              <a:t>      </a:t>
            </a:r>
            <a:r>
              <a:rPr lang="en-US" b="1" dirty="0">
                <a:solidFill>
                  <a:schemeClr val="bg1">
                    <a:lumMod val="95000"/>
                  </a:schemeClr>
                </a:solidFill>
                <a:latin typeface="Times New Roman" panose="02020603050405020304" pitchFamily="18" charset="0"/>
                <a:ea typeface="Times New Roman" panose="02020603050405020304" pitchFamily="18" charset="0"/>
              </a:rPr>
              <a:t>           20191975</a:t>
            </a:r>
            <a:endParaRPr lang="vi-VN" b="1" dirty="0">
              <a:solidFill>
                <a:schemeClr val="bg1">
                  <a:lumMod val="95000"/>
                </a:schemeClr>
              </a:solidFill>
              <a:latin typeface="Times New Roman" panose="02020603050405020304" pitchFamily="18" charset="0"/>
              <a:ea typeface="Times New Roman" panose="02020603050405020304" pitchFamily="18" charset="0"/>
            </a:endParaRPr>
          </a:p>
          <a:p>
            <a:r>
              <a:rPr lang="en-US" b="1" dirty="0" err="1">
                <a:solidFill>
                  <a:schemeClr val="bg1">
                    <a:lumMod val="95000"/>
                  </a:schemeClr>
                </a:solidFill>
                <a:latin typeface="Times New Roman" panose="02020603050405020304" pitchFamily="18" charset="0"/>
                <a:ea typeface="Times New Roman" panose="02020603050405020304" pitchFamily="18" charset="0"/>
              </a:rPr>
              <a:t>Nguyễn</a:t>
            </a:r>
            <a:r>
              <a:rPr lang="en-US" b="1" dirty="0">
                <a:solidFill>
                  <a:schemeClr val="bg1">
                    <a:lumMod val="95000"/>
                  </a:schemeClr>
                </a:solidFill>
                <a:latin typeface="Times New Roman" panose="02020603050405020304" pitchFamily="18" charset="0"/>
                <a:ea typeface="Times New Roman" panose="02020603050405020304" pitchFamily="18" charset="0"/>
              </a:rPr>
              <a:t> </a:t>
            </a:r>
            <a:r>
              <a:rPr lang="en-US" b="1" dirty="0" err="1">
                <a:solidFill>
                  <a:schemeClr val="bg1">
                    <a:lumMod val="95000"/>
                  </a:schemeClr>
                </a:solidFill>
                <a:latin typeface="Times New Roman" panose="02020603050405020304" pitchFamily="18" charset="0"/>
                <a:ea typeface="Times New Roman" panose="02020603050405020304" pitchFamily="18" charset="0"/>
              </a:rPr>
              <a:t>Trung</a:t>
            </a:r>
            <a:r>
              <a:rPr lang="en-US" b="1" dirty="0">
                <a:solidFill>
                  <a:schemeClr val="bg1">
                    <a:lumMod val="95000"/>
                  </a:schemeClr>
                </a:solidFill>
                <a:latin typeface="Times New Roman" panose="02020603050405020304" pitchFamily="18" charset="0"/>
                <a:ea typeface="Times New Roman" panose="02020603050405020304" pitchFamily="18" charset="0"/>
              </a:rPr>
              <a:t> </a:t>
            </a:r>
            <a:r>
              <a:rPr lang="en-US" b="1" dirty="0" err="1">
                <a:solidFill>
                  <a:schemeClr val="bg1">
                    <a:lumMod val="95000"/>
                  </a:schemeClr>
                </a:solidFill>
                <a:latin typeface="Times New Roman" panose="02020603050405020304" pitchFamily="18" charset="0"/>
                <a:ea typeface="Times New Roman" panose="02020603050405020304" pitchFamily="18" charset="0"/>
              </a:rPr>
              <a:t>Kiên</a:t>
            </a:r>
            <a:r>
              <a:rPr lang="en-US" b="1" dirty="0">
                <a:solidFill>
                  <a:schemeClr val="bg1">
                    <a:lumMod val="95000"/>
                  </a:schemeClr>
                </a:solidFill>
                <a:latin typeface="Times New Roman" panose="02020603050405020304" pitchFamily="18" charset="0"/>
                <a:ea typeface="Times New Roman" panose="02020603050405020304" pitchFamily="18" charset="0"/>
              </a:rPr>
              <a:t> </a:t>
            </a:r>
            <a:r>
              <a:rPr lang="vi-VN" b="1" dirty="0">
                <a:solidFill>
                  <a:schemeClr val="bg1">
                    <a:lumMod val="95000"/>
                  </a:schemeClr>
                </a:solidFill>
                <a:latin typeface="Times New Roman" panose="02020603050405020304" pitchFamily="18" charset="0"/>
                <a:ea typeface="Times New Roman" panose="02020603050405020304" pitchFamily="18" charset="0"/>
              </a:rPr>
              <a:t>    </a:t>
            </a:r>
            <a:r>
              <a:rPr lang="en-US" b="1" dirty="0">
                <a:solidFill>
                  <a:schemeClr val="bg1">
                    <a:lumMod val="95000"/>
                  </a:schemeClr>
                </a:solidFill>
                <a:latin typeface="Times New Roman" panose="02020603050405020304" pitchFamily="18" charset="0"/>
                <a:ea typeface="Times New Roman" panose="02020603050405020304" pitchFamily="18" charset="0"/>
              </a:rPr>
              <a:t> </a:t>
            </a:r>
            <a:r>
              <a:rPr lang="vi-VN" b="1" dirty="0">
                <a:solidFill>
                  <a:schemeClr val="bg1">
                    <a:lumMod val="95000"/>
                  </a:schemeClr>
                </a:solidFill>
                <a:latin typeface="Times New Roman" panose="02020603050405020304" pitchFamily="18" charset="0"/>
                <a:ea typeface="Times New Roman" panose="02020603050405020304" pitchFamily="18" charset="0"/>
              </a:rPr>
              <a:t>201</a:t>
            </a:r>
            <a:r>
              <a:rPr lang="en-US" b="1" dirty="0">
                <a:solidFill>
                  <a:schemeClr val="bg1">
                    <a:lumMod val="95000"/>
                  </a:schemeClr>
                </a:solidFill>
                <a:latin typeface="Times New Roman" panose="02020603050405020304" pitchFamily="18" charset="0"/>
                <a:ea typeface="Times New Roman" panose="02020603050405020304" pitchFamily="18" charset="0"/>
              </a:rPr>
              <a:t>9</a:t>
            </a:r>
            <a:r>
              <a:rPr lang="vi-VN" b="1" dirty="0">
                <a:solidFill>
                  <a:schemeClr val="bg1">
                    <a:lumMod val="95000"/>
                  </a:schemeClr>
                </a:solidFill>
                <a:latin typeface="Times New Roman" panose="02020603050405020304" pitchFamily="18" charset="0"/>
                <a:ea typeface="Times New Roman" panose="02020603050405020304" pitchFamily="18" charset="0"/>
              </a:rPr>
              <a:t>1</a:t>
            </a:r>
            <a:r>
              <a:rPr lang="en-US" b="1" dirty="0">
                <a:solidFill>
                  <a:schemeClr val="bg1">
                    <a:lumMod val="95000"/>
                  </a:schemeClr>
                </a:solidFill>
                <a:latin typeface="Times New Roman" panose="02020603050405020304" pitchFamily="18" charset="0"/>
                <a:ea typeface="Times New Roman" panose="02020603050405020304" pitchFamily="18" charset="0"/>
              </a:rPr>
              <a:t>916</a:t>
            </a:r>
            <a:r>
              <a:rPr lang="vi-VN" b="1" dirty="0">
                <a:solidFill>
                  <a:schemeClr val="bg1">
                    <a:lumMod val="95000"/>
                  </a:schemeClr>
                </a:solidFill>
                <a:latin typeface="Times New Roman" panose="02020603050405020304" pitchFamily="18" charset="0"/>
                <a:ea typeface="Times New Roman" panose="02020603050405020304" pitchFamily="18" charset="0"/>
              </a:rPr>
              <a:t> </a:t>
            </a:r>
          </a:p>
        </p:txBody>
      </p:sp>
      <p:sp>
        <p:nvSpPr>
          <p:cNvPr id="7" name="Hộp Văn bản 6">
            <a:extLst>
              <a:ext uri="{FF2B5EF4-FFF2-40B4-BE49-F238E27FC236}">
                <a16:creationId xmlns:a16="http://schemas.microsoft.com/office/drawing/2014/main" id="{9982F998-04CE-478A-8F8D-D694F28C58CC}"/>
              </a:ext>
            </a:extLst>
          </p:cNvPr>
          <p:cNvSpPr txBox="1"/>
          <p:nvPr/>
        </p:nvSpPr>
        <p:spPr>
          <a:xfrm>
            <a:off x="5974256" y="3093682"/>
            <a:ext cx="4865615" cy="369332"/>
          </a:xfrm>
          <a:prstGeom prst="rect">
            <a:avLst/>
          </a:prstGeom>
          <a:noFill/>
        </p:spPr>
        <p:txBody>
          <a:bodyPr wrap="square" rtlCol="0">
            <a:spAutoFit/>
          </a:bodyPr>
          <a:lstStyle/>
          <a:p>
            <a:r>
              <a:rPr lang="vi-VN" b="1" dirty="0">
                <a:latin typeface="+mj-lt"/>
              </a:rPr>
              <a:t>Giáo viên hướng dẫn: TS. Vũ Hoàng Phương</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1. </a:t>
            </a:r>
            <a:r>
              <a:rPr lang="en-US" dirty="0" err="1"/>
              <a:t>Mô</a:t>
            </a:r>
            <a:r>
              <a:rPr lang="en-US" dirty="0"/>
              <a:t> </a:t>
            </a:r>
            <a:r>
              <a:rPr lang="en-US" dirty="0" err="1"/>
              <a:t>hình</a:t>
            </a:r>
            <a:r>
              <a:rPr lang="en-US" dirty="0"/>
              <a:t> </a:t>
            </a:r>
            <a:r>
              <a:rPr lang="en-US" dirty="0" err="1"/>
              <a:t>hóa</a:t>
            </a:r>
            <a:r>
              <a:rPr lang="en-US" dirty="0"/>
              <a:t> </a:t>
            </a:r>
            <a:r>
              <a:rPr lang="en-US" dirty="0" err="1"/>
              <a:t>động</a:t>
            </a:r>
            <a:r>
              <a:rPr lang="en-US" dirty="0"/>
              <a:t> </a:t>
            </a:r>
            <a:r>
              <a:rPr lang="en-US" dirty="0" err="1"/>
              <a:t>cơ</a:t>
            </a:r>
            <a:r>
              <a:rPr lang="en-US" dirty="0"/>
              <a:t> 1 </a:t>
            </a:r>
            <a:r>
              <a:rPr lang="en-US" dirty="0" err="1"/>
              <a:t>chiều</a:t>
            </a:r>
            <a:endParaRPr lang="en-US" dirty="0"/>
          </a:p>
        </p:txBody>
      </p:sp>
      <p:sp>
        <p:nvSpPr>
          <p:cNvPr id="3" name="Content Placeholder 2"/>
          <p:cNvSpPr>
            <a:spLocks noGrp="1"/>
          </p:cNvSpPr>
          <p:nvPr>
            <p:ph idx="1"/>
          </p:nvPr>
        </p:nvSpPr>
        <p:spPr/>
        <p:txBody>
          <a:bodyPr/>
          <a:lstStyle/>
          <a:p>
            <a:pPr marL="0" indent="0">
              <a:buNone/>
            </a:pPr>
            <a:r>
              <a:rPr lang="en-US" dirty="0"/>
              <a:t>       		 </a:t>
            </a:r>
            <a:r>
              <a:rPr lang="en-US" sz="2400" dirty="0"/>
              <a:t>1.3.5. </a:t>
            </a:r>
            <a:r>
              <a:rPr lang="en-US" sz="2400" dirty="0" err="1"/>
              <a:t>Kết</a:t>
            </a:r>
            <a:r>
              <a:rPr lang="en-US" sz="2400" dirty="0"/>
              <a:t> </a:t>
            </a:r>
            <a:r>
              <a:rPr lang="en-US" sz="2400" dirty="0" err="1"/>
              <a:t>quả</a:t>
            </a:r>
            <a:endParaRPr lang="en-US" sz="2400"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367" y="2020087"/>
            <a:ext cx="4847592" cy="39915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393" y="1912134"/>
            <a:ext cx="4847592" cy="4099485"/>
          </a:xfrm>
          <a:prstGeom prst="rect">
            <a:avLst/>
          </a:prstGeom>
        </p:spPr>
      </p:pic>
      <p:sp>
        <p:nvSpPr>
          <p:cNvPr id="4" name="TextBox 3"/>
          <p:cNvSpPr txBox="1"/>
          <p:nvPr/>
        </p:nvSpPr>
        <p:spPr>
          <a:xfrm>
            <a:off x="2129051" y="6172108"/>
            <a:ext cx="3698543" cy="368490"/>
          </a:xfrm>
          <a:prstGeom prst="rect">
            <a:avLst/>
          </a:prstGeom>
          <a:noFill/>
        </p:spPr>
        <p:txBody>
          <a:bodyPr wrap="square" rtlCol="0">
            <a:spAutoFit/>
          </a:bodyPr>
          <a:lstStyle/>
          <a:p>
            <a:r>
              <a:rPr lang="en-US" dirty="0" err="1"/>
              <a:t>Tốc</a:t>
            </a:r>
            <a:r>
              <a:rPr lang="en-US" dirty="0"/>
              <a:t> </a:t>
            </a:r>
            <a:r>
              <a:rPr lang="en-US" dirty="0" err="1"/>
              <a:t>độ</a:t>
            </a:r>
            <a:r>
              <a:rPr lang="en-US" dirty="0"/>
              <a:t> </a:t>
            </a:r>
            <a:r>
              <a:rPr lang="en-US" dirty="0" err="1"/>
              <a:t>góc</a:t>
            </a:r>
            <a:r>
              <a:rPr lang="en-US" dirty="0"/>
              <a:t> </a:t>
            </a:r>
            <a:r>
              <a:rPr lang="en-US" dirty="0" err="1"/>
              <a:t>theo</a:t>
            </a:r>
            <a:r>
              <a:rPr lang="en-US" dirty="0"/>
              <a:t> </a:t>
            </a:r>
            <a:r>
              <a:rPr lang="en-US" dirty="0" err="1"/>
              <a:t>thời</a:t>
            </a:r>
            <a:r>
              <a:rPr lang="en-US" dirty="0"/>
              <a:t> </a:t>
            </a:r>
            <a:r>
              <a:rPr lang="en-US" dirty="0" err="1"/>
              <a:t>gian</a:t>
            </a:r>
            <a:endParaRPr lang="en-US" dirty="0"/>
          </a:p>
        </p:txBody>
      </p:sp>
      <p:sp>
        <p:nvSpPr>
          <p:cNvPr id="8" name="TextBox 7"/>
          <p:cNvSpPr txBox="1"/>
          <p:nvPr/>
        </p:nvSpPr>
        <p:spPr>
          <a:xfrm>
            <a:off x="7931624" y="6064155"/>
            <a:ext cx="3698543" cy="368490"/>
          </a:xfrm>
          <a:prstGeom prst="rect">
            <a:avLst/>
          </a:prstGeom>
          <a:noFill/>
        </p:spPr>
        <p:txBody>
          <a:bodyPr wrap="square" rtlCol="0">
            <a:spAutoFit/>
          </a:bodyPr>
          <a:lstStyle/>
          <a:p>
            <a:r>
              <a:rPr lang="en-US" dirty="0" err="1"/>
              <a:t>Tốc</a:t>
            </a:r>
            <a:r>
              <a:rPr lang="en-US" dirty="0"/>
              <a:t> </a:t>
            </a:r>
            <a:r>
              <a:rPr lang="en-US" dirty="0" err="1"/>
              <a:t>độ</a:t>
            </a:r>
            <a:r>
              <a:rPr lang="en-US" dirty="0"/>
              <a:t> quay </a:t>
            </a:r>
            <a:r>
              <a:rPr lang="en-US" dirty="0" err="1"/>
              <a:t>theo</a:t>
            </a:r>
            <a:r>
              <a:rPr lang="en-US" dirty="0"/>
              <a:t> </a:t>
            </a:r>
            <a:r>
              <a:rPr lang="en-US" dirty="0" err="1"/>
              <a:t>thời</a:t>
            </a:r>
            <a:r>
              <a:rPr lang="en-US" dirty="0"/>
              <a:t> </a:t>
            </a:r>
            <a:r>
              <a:rPr lang="en-US" dirty="0" err="1"/>
              <a:t>gian</a:t>
            </a:r>
            <a:endParaRPr lang="en-US" dirty="0"/>
          </a:p>
        </p:txBody>
      </p:sp>
    </p:spTree>
    <p:extLst>
      <p:ext uri="{BB962C8B-B14F-4D97-AF65-F5344CB8AC3E}">
        <p14:creationId xmlns:p14="http://schemas.microsoft.com/office/powerpoint/2010/main" val="7727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696" y="2133236"/>
            <a:ext cx="4790364" cy="39654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563" y="2133236"/>
            <a:ext cx="4790364" cy="4029637"/>
          </a:xfrm>
          <a:prstGeom prst="rect">
            <a:avLst/>
          </a:prstGeom>
        </p:spPr>
      </p:pic>
      <p:sp>
        <p:nvSpPr>
          <p:cNvPr id="6" name="Title 1"/>
          <p:cNvSpPr txBox="1">
            <a:spLocks/>
          </p:cNvSpPr>
          <p:nvPr/>
        </p:nvSpPr>
        <p:spPr>
          <a:xfrm>
            <a:off x="777037" y="-123776"/>
            <a:ext cx="10701867"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a:lstStyle>
          <a:p>
            <a:r>
              <a:rPr lang="en-US" dirty="0" err="1"/>
              <a:t>Phần</a:t>
            </a:r>
            <a:r>
              <a:rPr lang="en-US" dirty="0"/>
              <a:t> 1. </a:t>
            </a:r>
            <a:r>
              <a:rPr lang="en-US" dirty="0" err="1"/>
              <a:t>Mô</a:t>
            </a:r>
            <a:r>
              <a:rPr lang="en-US" dirty="0"/>
              <a:t> </a:t>
            </a:r>
            <a:r>
              <a:rPr lang="en-US" dirty="0" err="1"/>
              <a:t>hình</a:t>
            </a:r>
            <a:r>
              <a:rPr lang="en-US" dirty="0"/>
              <a:t> </a:t>
            </a:r>
            <a:r>
              <a:rPr lang="en-US" dirty="0" err="1"/>
              <a:t>hóa</a:t>
            </a:r>
            <a:r>
              <a:rPr lang="en-US" dirty="0"/>
              <a:t> </a:t>
            </a:r>
            <a:r>
              <a:rPr lang="en-US" dirty="0" err="1"/>
              <a:t>động</a:t>
            </a:r>
            <a:r>
              <a:rPr lang="en-US" dirty="0"/>
              <a:t> </a:t>
            </a:r>
            <a:r>
              <a:rPr lang="en-US" dirty="0" err="1"/>
              <a:t>cơ</a:t>
            </a:r>
            <a:r>
              <a:rPr lang="en-US" dirty="0"/>
              <a:t> 1 </a:t>
            </a:r>
            <a:r>
              <a:rPr lang="en-US" dirty="0" err="1"/>
              <a:t>chiều</a:t>
            </a:r>
            <a:endParaRPr lang="en-US" dirty="0"/>
          </a:p>
        </p:txBody>
      </p:sp>
      <p:sp>
        <p:nvSpPr>
          <p:cNvPr id="7" name="TextBox 6"/>
          <p:cNvSpPr txBox="1"/>
          <p:nvPr/>
        </p:nvSpPr>
        <p:spPr>
          <a:xfrm>
            <a:off x="1842447" y="1358382"/>
            <a:ext cx="4967785" cy="461665"/>
          </a:xfrm>
          <a:prstGeom prst="rect">
            <a:avLst/>
          </a:prstGeom>
          <a:noFill/>
        </p:spPr>
        <p:txBody>
          <a:bodyPr wrap="square" rtlCol="0">
            <a:spAutoFit/>
          </a:bodyPr>
          <a:lstStyle/>
          <a:p>
            <a:r>
              <a:rPr lang="en-US" sz="2400" dirty="0"/>
              <a:t>1.3.5 </a:t>
            </a:r>
            <a:r>
              <a:rPr lang="en-US" sz="2400" dirty="0" err="1"/>
              <a:t>Kết</a:t>
            </a:r>
            <a:r>
              <a:rPr lang="en-US" sz="2400" dirty="0"/>
              <a:t> </a:t>
            </a:r>
            <a:r>
              <a:rPr lang="en-US" sz="2400" dirty="0" err="1"/>
              <a:t>quả</a:t>
            </a:r>
            <a:endParaRPr lang="en-US" sz="2400" dirty="0"/>
          </a:p>
        </p:txBody>
      </p:sp>
      <p:sp>
        <p:nvSpPr>
          <p:cNvPr id="8" name="TextBox 7"/>
          <p:cNvSpPr txBox="1"/>
          <p:nvPr/>
        </p:nvSpPr>
        <p:spPr>
          <a:xfrm>
            <a:off x="1487606" y="6170606"/>
            <a:ext cx="3698543" cy="368490"/>
          </a:xfrm>
          <a:prstGeom prst="rect">
            <a:avLst/>
          </a:prstGeom>
          <a:noFill/>
        </p:spPr>
        <p:txBody>
          <a:bodyPr wrap="square" rtlCol="0">
            <a:spAutoFit/>
          </a:bodyPr>
          <a:lstStyle/>
          <a:p>
            <a:r>
              <a:rPr lang="en-US" dirty="0" err="1"/>
              <a:t>Dòng</a:t>
            </a:r>
            <a:r>
              <a:rPr lang="en-US" dirty="0"/>
              <a:t> </a:t>
            </a:r>
            <a:r>
              <a:rPr lang="en-US" dirty="0" err="1"/>
              <a:t>điện</a:t>
            </a:r>
            <a:r>
              <a:rPr lang="en-US" dirty="0"/>
              <a:t> </a:t>
            </a:r>
            <a:r>
              <a:rPr lang="en-US" dirty="0" err="1"/>
              <a:t>phần</a:t>
            </a:r>
            <a:r>
              <a:rPr lang="en-US" dirty="0"/>
              <a:t> </a:t>
            </a:r>
            <a:r>
              <a:rPr lang="en-US" dirty="0" err="1"/>
              <a:t>ứng</a:t>
            </a:r>
            <a:r>
              <a:rPr lang="en-US" dirty="0"/>
              <a:t> </a:t>
            </a:r>
            <a:r>
              <a:rPr lang="en-US" dirty="0" err="1"/>
              <a:t>theo</a:t>
            </a:r>
            <a:r>
              <a:rPr lang="en-US" dirty="0"/>
              <a:t> </a:t>
            </a:r>
            <a:r>
              <a:rPr lang="en-US" dirty="0" err="1"/>
              <a:t>thời</a:t>
            </a:r>
            <a:r>
              <a:rPr lang="en-US" dirty="0"/>
              <a:t> </a:t>
            </a:r>
            <a:r>
              <a:rPr lang="en-US" dirty="0" err="1"/>
              <a:t>gian</a:t>
            </a:r>
            <a:endParaRPr lang="en-US" dirty="0"/>
          </a:p>
        </p:txBody>
      </p:sp>
      <p:sp>
        <p:nvSpPr>
          <p:cNvPr id="9" name="TextBox 8"/>
          <p:cNvSpPr txBox="1"/>
          <p:nvPr/>
        </p:nvSpPr>
        <p:spPr>
          <a:xfrm>
            <a:off x="7655257" y="6172424"/>
            <a:ext cx="3698543" cy="368490"/>
          </a:xfrm>
          <a:prstGeom prst="rect">
            <a:avLst/>
          </a:prstGeom>
          <a:noFill/>
        </p:spPr>
        <p:txBody>
          <a:bodyPr wrap="square" rtlCol="0">
            <a:spAutoFit/>
          </a:bodyPr>
          <a:lstStyle/>
          <a:p>
            <a:r>
              <a:rPr lang="en-US" dirty="0"/>
              <a:t>Moment </a:t>
            </a:r>
            <a:r>
              <a:rPr lang="en-US" dirty="0" err="1"/>
              <a:t>theo</a:t>
            </a:r>
            <a:r>
              <a:rPr lang="en-US" dirty="0"/>
              <a:t> </a:t>
            </a:r>
            <a:r>
              <a:rPr lang="en-US" dirty="0" err="1"/>
              <a:t>thời</a:t>
            </a:r>
            <a:r>
              <a:rPr lang="en-US" dirty="0"/>
              <a:t> </a:t>
            </a:r>
            <a:r>
              <a:rPr lang="en-US" dirty="0" err="1"/>
              <a:t>gian</a:t>
            </a:r>
            <a:endParaRPr lang="en-US" dirty="0"/>
          </a:p>
        </p:txBody>
      </p:sp>
    </p:spTree>
    <p:extLst>
      <p:ext uri="{BB962C8B-B14F-4D97-AF65-F5344CB8AC3E}">
        <p14:creationId xmlns:p14="http://schemas.microsoft.com/office/powerpoint/2010/main" val="285363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Cấu</a:t>
            </a:r>
            <a:r>
              <a:rPr lang="en-US" dirty="0"/>
              <a:t> </a:t>
            </a:r>
            <a:r>
              <a:rPr lang="en-US" dirty="0" err="1"/>
              <a:t>trúc</a:t>
            </a:r>
            <a:r>
              <a:rPr lang="en-US" dirty="0"/>
              <a:t> </a:t>
            </a:r>
            <a:r>
              <a:rPr lang="en-US" dirty="0" err="1"/>
              <a:t>của</a:t>
            </a:r>
            <a:r>
              <a:rPr lang="en-US" dirty="0"/>
              <a:t> </a:t>
            </a:r>
            <a:r>
              <a:rPr lang="en-US" dirty="0" err="1"/>
              <a:t>hệ</a:t>
            </a:r>
            <a:r>
              <a:rPr lang="en-US" dirty="0"/>
              <a:t> </a:t>
            </a:r>
            <a:r>
              <a:rPr lang="en-US" dirty="0" err="1"/>
              <a:t>truyền</a:t>
            </a:r>
            <a:r>
              <a:rPr lang="en-US" dirty="0"/>
              <a:t> </a:t>
            </a:r>
            <a:r>
              <a:rPr lang="en-US" dirty="0" err="1"/>
              <a:t>động</a:t>
            </a:r>
            <a:r>
              <a:rPr lang="en-US" dirty="0"/>
              <a:t> </a:t>
            </a:r>
            <a:r>
              <a:rPr lang="en-US" dirty="0" err="1"/>
              <a:t>điện</a:t>
            </a:r>
            <a:endParaRPr lang="en-US" dirty="0"/>
          </a:p>
        </p:txBody>
      </p:sp>
      <p:sp>
        <p:nvSpPr>
          <p:cNvPr id="5" name="Rectangle 4"/>
          <p:cNvSpPr/>
          <p:nvPr/>
        </p:nvSpPr>
        <p:spPr>
          <a:xfrm>
            <a:off x="651933" y="1087478"/>
            <a:ext cx="11359958" cy="782265"/>
          </a:xfrm>
          <a:prstGeom prst="rect">
            <a:avLst/>
          </a:prstGeom>
        </p:spPr>
        <p:txBody>
          <a:bodyPr wrap="square">
            <a:spAutoFit/>
          </a:bodyPr>
          <a:lstStyle/>
          <a:p>
            <a:pPr marL="12700">
              <a:spcBef>
                <a:spcPts val="100"/>
              </a:spcBef>
            </a:pPr>
            <a:r>
              <a:rPr lang="vi-VN" sz="2400" b="1" dirty="0">
                <a:latin typeface="Calibri" panose="020F0502020204030204" pitchFamily="34" charset="0"/>
                <a:cs typeface="Calibri" panose="020F0502020204030204" pitchFamily="34" charset="0"/>
              </a:rPr>
              <a:t>Sơ </a:t>
            </a:r>
            <a:r>
              <a:rPr lang="vi-VN" sz="2400" b="1" spc="-120" dirty="0">
                <a:latin typeface="Calibri" panose="020F0502020204030204" pitchFamily="34" charset="0"/>
                <a:cs typeface="Calibri" panose="020F0502020204030204" pitchFamily="34" charset="0"/>
              </a:rPr>
              <a:t>đồ </a:t>
            </a:r>
            <a:r>
              <a:rPr lang="vi-VN" sz="2400" b="1" spc="-135" dirty="0">
                <a:latin typeface="Calibri" panose="020F0502020204030204" pitchFamily="34" charset="0"/>
                <a:cs typeface="Calibri" panose="020F0502020204030204" pitchFamily="34" charset="0"/>
              </a:rPr>
              <a:t>hệ </a:t>
            </a:r>
            <a:r>
              <a:rPr lang="vi-VN" sz="2400" b="1" spc="-125" dirty="0">
                <a:latin typeface="Calibri" panose="020F0502020204030204" pitchFamily="34" charset="0"/>
                <a:cs typeface="Calibri" panose="020F0502020204030204" pitchFamily="34" charset="0"/>
              </a:rPr>
              <a:t>thống: </a:t>
            </a:r>
            <a:r>
              <a:rPr lang="en-US" sz="2400" b="1" dirty="0">
                <a:latin typeface="Calibri" panose="020F0502020204030204" pitchFamily="34" charset="0"/>
                <a:cs typeface="Calibri" panose="020F0502020204030204" pitchFamily="34" charset="0"/>
              </a:rPr>
              <a:t>DC4 - Four-Quadrant Three-Phase Rectifier 200 HP DC Drive</a:t>
            </a:r>
          </a:p>
          <a:p>
            <a:pPr marL="12700">
              <a:lnSpc>
                <a:spcPct val="100000"/>
              </a:lnSpc>
              <a:spcBef>
                <a:spcPts val="100"/>
              </a:spcBef>
            </a:pPr>
            <a:endParaRPr lang="vi-VN" sz="2000" b="1" spc="-10" dirty="0"/>
          </a:p>
        </p:txBody>
      </p:sp>
      <p:pic>
        <p:nvPicPr>
          <p:cNvPr id="6" name="Picture 5"/>
          <p:cNvPicPr>
            <a:picLocks noChangeAspect="1"/>
          </p:cNvPicPr>
          <p:nvPr/>
        </p:nvPicPr>
        <p:blipFill>
          <a:blip r:embed="rId2"/>
          <a:stretch>
            <a:fillRect/>
          </a:stretch>
        </p:blipFill>
        <p:spPr>
          <a:xfrm>
            <a:off x="4844954" y="1869743"/>
            <a:ext cx="7085368" cy="4470715"/>
          </a:xfrm>
          <a:prstGeom prst="rect">
            <a:avLst/>
          </a:prstGeom>
        </p:spPr>
      </p:pic>
      <p:sp>
        <p:nvSpPr>
          <p:cNvPr id="8" name="TextBox 7"/>
          <p:cNvSpPr txBox="1"/>
          <p:nvPr/>
        </p:nvSpPr>
        <p:spPr>
          <a:xfrm>
            <a:off x="192309" y="1656675"/>
            <a:ext cx="4571076" cy="5216813"/>
          </a:xfrm>
          <a:prstGeom prst="rect">
            <a:avLst/>
          </a:prstGeom>
          <a:noFill/>
        </p:spPr>
        <p:txBody>
          <a:bodyPr wrap="square" rtlCol="0">
            <a:spAutoFit/>
          </a:bodyPr>
          <a:lstStyle/>
          <a:p>
            <a:pPr marL="355600" indent="-342900">
              <a:spcAft>
                <a:spcPts val="600"/>
              </a:spcAft>
              <a:buFont typeface="Arial" panose="020B0604020202020204" pitchFamily="34" charset="0"/>
              <a:buChar char="•"/>
              <a:tabLst>
                <a:tab pos="354965" algn="l"/>
                <a:tab pos="355600" algn="l"/>
              </a:tabLst>
            </a:pPr>
            <a:r>
              <a:rPr lang="vi-VN" sz="2000" spc="-135" dirty="0">
                <a:solidFill>
                  <a:srgbClr val="171717"/>
                </a:solidFill>
                <a:cs typeface="Calibri" panose="020F0502020204030204" pitchFamily="34" charset="0"/>
              </a:rPr>
              <a:t>Động </a:t>
            </a:r>
            <a:r>
              <a:rPr lang="vi-VN" sz="2000" spc="-170" dirty="0">
                <a:solidFill>
                  <a:srgbClr val="171717"/>
                </a:solidFill>
                <a:cs typeface="Calibri" panose="020F0502020204030204" pitchFamily="34" charset="0"/>
              </a:rPr>
              <a:t>cơ </a:t>
            </a:r>
            <a:r>
              <a:rPr lang="vi-VN" sz="2000" spc="-315" dirty="0">
                <a:solidFill>
                  <a:srgbClr val="171717"/>
                </a:solidFill>
                <a:cs typeface="Calibri" panose="020F0502020204030204" pitchFamily="34" charset="0"/>
              </a:rPr>
              <a:t>D C  </a:t>
            </a:r>
            <a:r>
              <a:rPr lang="vi-VN" sz="2000" spc="-105" dirty="0">
                <a:solidFill>
                  <a:srgbClr val="171717"/>
                </a:solidFill>
                <a:cs typeface="Calibri" panose="020F0502020204030204" pitchFamily="34" charset="0"/>
              </a:rPr>
              <a:t>4 200 </a:t>
            </a:r>
            <a:r>
              <a:rPr lang="vi-VN" sz="2000" spc="-265" dirty="0">
                <a:solidFill>
                  <a:srgbClr val="171717"/>
                </a:solidFill>
                <a:cs typeface="Calibri" panose="020F0502020204030204" pitchFamily="34" charset="0"/>
              </a:rPr>
              <a:t>HP  </a:t>
            </a:r>
            <a:r>
              <a:rPr lang="vi-VN" sz="2000" spc="-175" dirty="0">
                <a:solidFill>
                  <a:srgbClr val="171717"/>
                </a:solidFill>
                <a:cs typeface="Calibri" panose="020F0502020204030204" pitchFamily="34" charset="0"/>
              </a:rPr>
              <a:t>được  </a:t>
            </a:r>
            <a:r>
              <a:rPr lang="vi-VN" sz="2000" dirty="0">
                <a:solidFill>
                  <a:srgbClr val="171717"/>
                </a:solidFill>
                <a:cs typeface="Calibri" panose="020F0502020204030204" pitchFamily="34" charset="0"/>
              </a:rPr>
              <a:t>kích </a:t>
            </a:r>
            <a:r>
              <a:rPr lang="vi-VN" sz="2000" spc="-15" dirty="0">
                <a:solidFill>
                  <a:srgbClr val="171717"/>
                </a:solidFill>
                <a:cs typeface="Calibri" panose="020F0502020204030204" pitchFamily="34" charset="0"/>
              </a:rPr>
              <a:t>từ </a:t>
            </a:r>
            <a:r>
              <a:rPr lang="vi-VN" sz="2000" spc="-80" dirty="0">
                <a:solidFill>
                  <a:srgbClr val="171717"/>
                </a:solidFill>
                <a:cs typeface="Calibri" panose="020F0502020204030204" pitchFamily="34" charset="0"/>
              </a:rPr>
              <a:t>độc </a:t>
            </a:r>
            <a:r>
              <a:rPr lang="vi-VN" sz="2000" spc="-75" dirty="0">
                <a:solidFill>
                  <a:srgbClr val="171717"/>
                </a:solidFill>
                <a:cs typeface="Calibri" panose="020F0502020204030204" pitchFamily="34" charset="0"/>
              </a:rPr>
              <a:t>lập bởi </a:t>
            </a:r>
            <a:r>
              <a:rPr lang="vi-VN" sz="2000" spc="-95" dirty="0">
                <a:solidFill>
                  <a:srgbClr val="171717"/>
                </a:solidFill>
                <a:cs typeface="Calibri" panose="020F0502020204030204" pitchFamily="34" charset="0"/>
              </a:rPr>
              <a:t>nguồn </a:t>
            </a:r>
            <a:r>
              <a:rPr lang="vi-VN" sz="2000" spc="-5" dirty="0">
                <a:solidFill>
                  <a:srgbClr val="171717"/>
                </a:solidFill>
                <a:cs typeface="Calibri" panose="020F0502020204030204" pitchFamily="34" charset="0"/>
              </a:rPr>
              <a:t>DC</a:t>
            </a:r>
            <a:r>
              <a:rPr lang="en-US" sz="2000" spc="-5" dirty="0">
                <a:solidFill>
                  <a:srgbClr val="171717"/>
                </a:solidFill>
                <a:cs typeface="Calibri" panose="020F0502020204030204" pitchFamily="34" charset="0"/>
              </a:rPr>
              <a:t> </a:t>
            </a:r>
            <a:r>
              <a:rPr lang="vi-VN" sz="2000" spc="-5" dirty="0">
                <a:solidFill>
                  <a:srgbClr val="171717"/>
                </a:solidFill>
                <a:cs typeface="Calibri" panose="020F0502020204030204" pitchFamily="34" charset="0"/>
              </a:rPr>
              <a:t>310 </a:t>
            </a:r>
            <a:r>
              <a:rPr lang="vi-VN" sz="2000" dirty="0">
                <a:solidFill>
                  <a:srgbClr val="171717"/>
                </a:solidFill>
                <a:cs typeface="Calibri" panose="020F0502020204030204" pitchFamily="34" charset="0"/>
              </a:rPr>
              <a:t>V </a:t>
            </a:r>
            <a:r>
              <a:rPr lang="vi-VN" sz="2000" spc="-5" dirty="0">
                <a:solidFill>
                  <a:srgbClr val="171717"/>
                </a:solidFill>
                <a:cs typeface="Calibri" panose="020F0502020204030204" pitchFamily="34" charset="0"/>
              </a:rPr>
              <a:t>không</a:t>
            </a:r>
            <a:r>
              <a:rPr lang="vi-VN" sz="2000" spc="-330" dirty="0">
                <a:solidFill>
                  <a:srgbClr val="171717"/>
                </a:solidFill>
                <a:cs typeface="Calibri" panose="020F0502020204030204" pitchFamily="34" charset="0"/>
              </a:rPr>
              <a:t> </a:t>
            </a:r>
            <a:r>
              <a:rPr lang="vi-VN" sz="2000" spc="-20" dirty="0">
                <a:solidFill>
                  <a:srgbClr val="171717"/>
                </a:solidFill>
                <a:cs typeface="Calibri" panose="020F0502020204030204" pitchFamily="34" charset="0"/>
              </a:rPr>
              <a:t>đổi.</a:t>
            </a:r>
            <a:endParaRPr lang="vi-VN" sz="2000" dirty="0">
              <a:cs typeface="Calibri" panose="020F0502020204030204" pitchFamily="34" charset="0"/>
            </a:endParaRPr>
          </a:p>
          <a:p>
            <a:pPr marL="355600" indent="-342900">
              <a:spcAft>
                <a:spcPts val="600"/>
              </a:spcAft>
              <a:buFont typeface="Arial" panose="020B0604020202020204" pitchFamily="34" charset="0"/>
              <a:buChar char="•"/>
              <a:tabLst>
                <a:tab pos="354965" algn="l"/>
                <a:tab pos="355600" algn="l"/>
              </a:tabLst>
            </a:pPr>
            <a:r>
              <a:rPr lang="vi-VN" sz="2000" dirty="0">
                <a:cs typeface="Calibri" panose="020F0502020204030204" pitchFamily="34" charset="0"/>
              </a:rPr>
              <a:t>Điện áp phần ứng được cung cấp bởi hai bộ biến đổi ba pha đấu nối song song ngược được điều khiển bởi hai bộ điều khiển PI.</a:t>
            </a:r>
          </a:p>
          <a:p>
            <a:pPr marL="342900" indent="-342900">
              <a:buFont typeface="Arial" panose="020B0604020202020204" pitchFamily="34" charset="0"/>
              <a:buChar char="•"/>
            </a:pPr>
            <a:r>
              <a:rPr lang="en-US" sz="2000" spc="-155" dirty="0" err="1">
                <a:latin typeface="Arial" panose="020B0604020202020204" pitchFamily="34" charset="0"/>
                <a:cs typeface="Arial" panose="020B0604020202020204" pitchFamily="34" charset="0"/>
              </a:rPr>
              <a:t>Hệ</a:t>
            </a:r>
            <a:r>
              <a:rPr lang="en-US" sz="2000" spc="-155" dirty="0">
                <a:latin typeface="Arial" panose="020B0604020202020204" pitchFamily="34" charset="0"/>
                <a:cs typeface="Arial" panose="020B0604020202020204" pitchFamily="34" charset="0"/>
              </a:rPr>
              <a:t>  </a:t>
            </a:r>
            <a:r>
              <a:rPr lang="en-US" sz="2000" spc="-114" dirty="0" err="1">
                <a:latin typeface="Arial" panose="020B0604020202020204" pitchFamily="34" charset="0"/>
                <a:cs typeface="Arial" panose="020B0604020202020204" pitchFamily="34" charset="0"/>
              </a:rPr>
              <a:t>truyền</a:t>
            </a:r>
            <a:r>
              <a:rPr lang="en-US" sz="2000" spc="-114" dirty="0">
                <a:latin typeface="Arial" panose="020B0604020202020204" pitchFamily="34" charset="0"/>
                <a:cs typeface="Arial" panose="020B0604020202020204" pitchFamily="34" charset="0"/>
              </a:rPr>
              <a:t> </a:t>
            </a:r>
            <a:r>
              <a:rPr lang="en-US" sz="2000" spc="-170" dirty="0" err="1">
                <a:latin typeface="Arial" panose="020B0604020202020204" pitchFamily="34" charset="0"/>
                <a:cs typeface="Arial" panose="020B0604020202020204" pitchFamily="34" charset="0"/>
              </a:rPr>
              <a:t>động</a:t>
            </a:r>
            <a:r>
              <a:rPr lang="en-US" sz="2000" spc="-170" dirty="0">
                <a:latin typeface="Arial" panose="020B0604020202020204" pitchFamily="34" charset="0"/>
                <a:cs typeface="Arial" panose="020B0604020202020204" pitchFamily="34" charset="0"/>
              </a:rPr>
              <a:t>  </a:t>
            </a:r>
            <a:r>
              <a:rPr lang="en-US" sz="2000" spc="-250" dirty="0" err="1">
                <a:latin typeface="Arial" panose="020B0604020202020204" pitchFamily="34" charset="0"/>
                <a:cs typeface="Arial" panose="020B0604020202020204" pitchFamily="34" charset="0"/>
              </a:rPr>
              <a:t>sử</a:t>
            </a:r>
            <a:r>
              <a:rPr lang="en-US" sz="2000" spc="-250" dirty="0">
                <a:latin typeface="Arial" panose="020B0604020202020204" pitchFamily="34" charset="0"/>
                <a:cs typeface="Arial" panose="020B0604020202020204" pitchFamily="34" charset="0"/>
              </a:rPr>
              <a:t>   </a:t>
            </a:r>
            <a:r>
              <a:rPr lang="en-US" sz="2000" spc="-190" dirty="0" err="1">
                <a:latin typeface="Arial" panose="020B0604020202020204" pitchFamily="34" charset="0"/>
                <a:cs typeface="Arial" panose="020B0604020202020204" pitchFamily="34" charset="0"/>
              </a:rPr>
              <a:t>dụng</a:t>
            </a:r>
            <a:r>
              <a:rPr lang="en-US" sz="2000" spc="-19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 </a:t>
            </a:r>
            <a:r>
              <a:rPr lang="en-US" sz="2000" spc="-10" dirty="0" err="1">
                <a:latin typeface="Arial" panose="020B0604020202020204" pitchFamily="34" charset="0"/>
                <a:cs typeface="Arial" panose="020B0604020202020204" pitchFamily="34" charset="0"/>
              </a:rPr>
              <a:t>vòng</a:t>
            </a:r>
            <a:r>
              <a:rPr lang="en-US" sz="2000" spc="-1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kín</a:t>
            </a:r>
            <a:r>
              <a:rPr lang="en-US" sz="2000" dirty="0">
                <a:latin typeface="Arial" panose="020B0604020202020204" pitchFamily="34" charset="0"/>
                <a:cs typeface="Arial" panose="020B0604020202020204" pitchFamily="34" charset="0"/>
              </a:rPr>
              <a:t> </a:t>
            </a:r>
            <a:r>
              <a:rPr lang="en-US" sz="2000" spc="-155" dirty="0" err="1">
                <a:latin typeface="Arial" panose="020B0604020202020204" pitchFamily="34" charset="0"/>
                <a:cs typeface="Arial" panose="020B0604020202020204" pitchFamily="34" charset="0"/>
              </a:rPr>
              <a:t>phản</a:t>
            </a:r>
            <a:r>
              <a:rPr lang="en-US" sz="2000" spc="-155" dirty="0">
                <a:latin typeface="Arial" panose="020B0604020202020204" pitchFamily="34" charset="0"/>
                <a:cs typeface="Arial" panose="020B0604020202020204" pitchFamily="34" charset="0"/>
              </a:rPr>
              <a:t> </a:t>
            </a:r>
            <a:r>
              <a:rPr lang="en-US" sz="2000" spc="-130" dirty="0" err="1">
                <a:latin typeface="Arial" panose="020B0604020202020204" pitchFamily="34" charset="0"/>
                <a:cs typeface="Arial" panose="020B0604020202020204" pitchFamily="34" charset="0"/>
              </a:rPr>
              <a:t>hồi</a:t>
            </a:r>
            <a:r>
              <a:rPr lang="en-US" sz="2000" spc="-130" dirty="0">
                <a:latin typeface="Arial" panose="020B0604020202020204" pitchFamily="34" charset="0"/>
                <a:cs typeface="Arial" panose="020B0604020202020204" pitchFamily="34" charset="0"/>
              </a:rPr>
              <a:t> </a:t>
            </a:r>
            <a:r>
              <a:rPr lang="en-US" sz="2000" spc="-5" dirty="0" err="1">
                <a:latin typeface="Arial" panose="020B0604020202020204" pitchFamily="34" charset="0"/>
                <a:cs typeface="Arial" panose="020B0604020202020204" pitchFamily="34" charset="0"/>
              </a:rPr>
              <a:t>âm</a:t>
            </a:r>
            <a:r>
              <a:rPr lang="en-US" sz="2000" spc="-5" dirty="0">
                <a:latin typeface="Arial" panose="020B0604020202020204" pitchFamily="34" charset="0"/>
                <a:cs typeface="Arial" panose="020B0604020202020204" pitchFamily="34" charset="0"/>
              </a:rPr>
              <a:t> </a:t>
            </a:r>
            <a:r>
              <a:rPr lang="en-US" sz="2000" spc="-110" dirty="0" err="1">
                <a:latin typeface="Arial" panose="020B0604020202020204" pitchFamily="34" charset="0"/>
                <a:cs typeface="Arial" panose="020B0604020202020204" pitchFamily="34" charset="0"/>
              </a:rPr>
              <a:t>điều</a:t>
            </a:r>
            <a:r>
              <a:rPr lang="en-US" sz="2000" spc="-110" dirty="0">
                <a:latin typeface="Arial" panose="020B0604020202020204" pitchFamily="34" charset="0"/>
                <a:cs typeface="Arial" panose="020B0604020202020204" pitchFamily="34" charset="0"/>
              </a:rPr>
              <a:t> </a:t>
            </a:r>
            <a:r>
              <a:rPr lang="en-US" sz="2000" spc="-130" dirty="0" err="1">
                <a:latin typeface="Arial" panose="020B0604020202020204" pitchFamily="34" charset="0"/>
                <a:cs typeface="Arial" panose="020B0604020202020204" pitchFamily="34" charset="0"/>
              </a:rPr>
              <a:t>khiển</a:t>
            </a:r>
            <a:r>
              <a:rPr lang="en-US" sz="2000" spc="-130" dirty="0">
                <a:latin typeface="Arial" panose="020B0604020202020204" pitchFamily="34" charset="0"/>
                <a:cs typeface="Arial" panose="020B0604020202020204" pitchFamily="34" charset="0"/>
              </a:rPr>
              <a:t> </a:t>
            </a:r>
            <a:r>
              <a:rPr lang="en-US" sz="2000" spc="-150" dirty="0" err="1">
                <a:latin typeface="Arial" panose="020B0604020202020204" pitchFamily="34" charset="0"/>
                <a:cs typeface="Arial" panose="020B0604020202020204" pitchFamily="34" charset="0"/>
              </a:rPr>
              <a:t>tốc</a:t>
            </a:r>
            <a:r>
              <a:rPr lang="en-US" sz="2000" spc="-150" dirty="0">
                <a:latin typeface="Arial" panose="020B0604020202020204" pitchFamily="34" charset="0"/>
                <a:cs typeface="Arial" panose="020B0604020202020204" pitchFamily="34" charset="0"/>
              </a:rPr>
              <a:t>  </a:t>
            </a:r>
            <a:r>
              <a:rPr lang="en-US" sz="2000" spc="-120" dirty="0" err="1">
                <a:latin typeface="Arial" panose="020B0604020202020204" pitchFamily="34" charset="0"/>
                <a:cs typeface="Arial" panose="020B0604020202020204" pitchFamily="34" charset="0"/>
              </a:rPr>
              <a:t>độ</a:t>
            </a:r>
            <a:r>
              <a:rPr lang="en-US" sz="2000" spc="-120" dirty="0">
                <a:latin typeface="Arial" panose="020B0604020202020204" pitchFamily="34" charset="0"/>
                <a:cs typeface="Arial" panose="020B0604020202020204" pitchFamily="34" charset="0"/>
              </a:rPr>
              <a:t> </a:t>
            </a:r>
            <a:r>
              <a:rPr lang="en-US" sz="2000" spc="-20" dirty="0" err="1">
                <a:latin typeface="Arial" panose="020B0604020202020204" pitchFamily="34" charset="0"/>
                <a:cs typeface="Arial" panose="020B0604020202020204" pitchFamily="34" charset="0"/>
              </a:rPr>
              <a:t>và</a:t>
            </a:r>
            <a:r>
              <a:rPr lang="en-US" sz="2000" spc="204"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 </a:t>
            </a:r>
            <a:r>
              <a:rPr lang="en-US" sz="2000" spc="-25" dirty="0" err="1">
                <a:latin typeface="Arial" panose="020B0604020202020204" pitchFamily="34" charset="0"/>
                <a:cs typeface="Arial" panose="020B0604020202020204" pitchFamily="34" charset="0"/>
              </a:rPr>
              <a:t>v</a:t>
            </a:r>
            <a:r>
              <a:rPr lang="en-US" sz="2000" dirty="0" err="1">
                <a:latin typeface="Arial" panose="020B0604020202020204" pitchFamily="34" charset="0"/>
                <a:cs typeface="Arial" panose="020B0604020202020204" pitchFamily="34" charset="0"/>
              </a:rPr>
              <a:t>òng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kín</a:t>
            </a:r>
            <a:r>
              <a:rPr lang="en-US" sz="2000" dirty="0">
                <a:latin typeface="Arial" panose="020B0604020202020204" pitchFamily="34" charset="0"/>
                <a:cs typeface="Arial" panose="020B0604020202020204" pitchFamily="34" charset="0"/>
              </a:rPr>
              <a:t> </a:t>
            </a:r>
            <a:r>
              <a:rPr lang="en-US" sz="2000" spc="-160" dirty="0" err="1">
                <a:latin typeface="Arial" panose="020B0604020202020204" pitchFamily="34" charset="0"/>
                <a:cs typeface="Arial" panose="020B0604020202020204" pitchFamily="34" charset="0"/>
              </a:rPr>
              <a:t>p</a:t>
            </a:r>
            <a:r>
              <a:rPr lang="en-US" sz="2000" spc="-170" dirty="0" err="1">
                <a:latin typeface="Arial" panose="020B0604020202020204" pitchFamily="34" charset="0"/>
                <a:cs typeface="Arial" panose="020B0604020202020204" pitchFamily="34" charset="0"/>
              </a:rPr>
              <a:t>h</a:t>
            </a:r>
            <a:r>
              <a:rPr lang="en-US" sz="2000" spc="-145" dirty="0" err="1">
                <a:latin typeface="Arial" panose="020B0604020202020204" pitchFamily="34" charset="0"/>
                <a:cs typeface="Arial" panose="020B0604020202020204" pitchFamily="34" charset="0"/>
              </a:rPr>
              <a:t>ản</a:t>
            </a:r>
            <a:r>
              <a:rPr lang="en-US" sz="2000" dirty="0">
                <a:latin typeface="Arial" panose="020B0604020202020204" pitchFamily="34" charset="0"/>
                <a:cs typeface="Arial" panose="020B0604020202020204" pitchFamily="34" charset="0"/>
              </a:rPr>
              <a:t> </a:t>
            </a:r>
            <a:r>
              <a:rPr lang="en-US" sz="2000" spc="-130" dirty="0" err="1">
                <a:latin typeface="Arial" panose="020B0604020202020204" pitchFamily="34" charset="0"/>
                <a:cs typeface="Arial" panose="020B0604020202020204" pitchFamily="34" charset="0"/>
              </a:rPr>
              <a:t>hồi</a:t>
            </a:r>
            <a:r>
              <a:rPr lang="en-US" sz="2000" dirty="0">
                <a:latin typeface="Arial" panose="020B0604020202020204" pitchFamily="34" charset="0"/>
                <a:cs typeface="Arial" panose="020B0604020202020204" pitchFamily="34" charset="0"/>
              </a:rPr>
              <a:t> </a:t>
            </a:r>
            <a:r>
              <a:rPr lang="en-US" sz="2000" spc="-5" dirty="0" err="1">
                <a:latin typeface="Arial" panose="020B0604020202020204" pitchFamily="34" charset="0"/>
                <a:cs typeface="Arial" panose="020B0604020202020204" pitchFamily="34" charset="0"/>
              </a:rPr>
              <a:t>âm</a:t>
            </a:r>
            <a:r>
              <a:rPr lang="en-US" sz="2000" spc="-5" dirty="0">
                <a:latin typeface="Arial" panose="020B0604020202020204" pitchFamily="34" charset="0"/>
                <a:cs typeface="Arial" panose="020B0604020202020204" pitchFamily="34" charset="0"/>
              </a:rPr>
              <a:t> </a:t>
            </a:r>
            <a:r>
              <a:rPr lang="en-US" sz="2000" spc="-110" dirty="0" err="1">
                <a:latin typeface="Arial" panose="020B0604020202020204" pitchFamily="34" charset="0"/>
                <a:cs typeface="Arial" panose="020B0604020202020204" pitchFamily="34" charset="0"/>
              </a:rPr>
              <a:t>điều</a:t>
            </a:r>
            <a:r>
              <a:rPr lang="en-US" sz="2000" spc="-110" dirty="0">
                <a:latin typeface="Arial" panose="020B0604020202020204" pitchFamily="34" charset="0"/>
                <a:cs typeface="Arial" panose="020B0604020202020204" pitchFamily="34" charset="0"/>
              </a:rPr>
              <a:t> </a:t>
            </a:r>
            <a:r>
              <a:rPr lang="en-US" sz="2000" spc="-130" dirty="0" err="1">
                <a:latin typeface="Arial" panose="020B0604020202020204" pitchFamily="34" charset="0"/>
                <a:cs typeface="Arial" panose="020B0604020202020204" pitchFamily="34" charset="0"/>
              </a:rPr>
              <a:t>khiển</a:t>
            </a:r>
            <a:r>
              <a:rPr lang="en-US" sz="2000" spc="-130" dirty="0">
                <a:latin typeface="Arial" panose="020B0604020202020204" pitchFamily="34" charset="0"/>
                <a:cs typeface="Arial" panose="020B0604020202020204" pitchFamily="34" charset="0"/>
              </a:rPr>
              <a:t> </a:t>
            </a:r>
            <a:r>
              <a:rPr lang="en-US" sz="2000" spc="-5"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a:t>
            </a:r>
            <a:r>
              <a:rPr lang="en-US" sz="2000" spc="-85" dirty="0" err="1">
                <a:latin typeface="Arial" panose="020B0604020202020204" pitchFamily="34" charset="0"/>
                <a:cs typeface="Arial" panose="020B0604020202020204" pitchFamily="34" charset="0"/>
              </a:rPr>
              <a:t>điện</a:t>
            </a:r>
            <a:r>
              <a:rPr lang="en-US" sz="2000" spc="-85" dirty="0">
                <a:latin typeface="Arial" panose="020B0604020202020204" pitchFamily="34" charset="0"/>
                <a:cs typeface="Arial" panose="020B0604020202020204" pitchFamily="34" charset="0"/>
              </a:rPr>
              <a:t>.</a:t>
            </a:r>
          </a:p>
          <a:p>
            <a:endParaRPr lang="en-US" sz="2000" spc="-85" dirty="0">
              <a:latin typeface="Arial" panose="020B0604020202020204" pitchFamily="34" charset="0"/>
              <a:cs typeface="Arial" panose="020B0604020202020204" pitchFamily="34" charset="0"/>
            </a:endParaRPr>
          </a:p>
          <a:p>
            <a:pPr marL="342900" indent="-342900">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Hai </a:t>
            </a:r>
            <a:r>
              <a:rPr lang="en-US" sz="2000" spc="-10" dirty="0" err="1">
                <a:latin typeface="Arial" panose="020B0604020202020204" pitchFamily="34" charset="0"/>
                <a:cs typeface="Arial" panose="020B0604020202020204" pitchFamily="34" charset="0"/>
              </a:rPr>
              <a:t>vòng</a:t>
            </a:r>
            <a:r>
              <a:rPr lang="en-US" sz="2000" spc="-10" dirty="0">
                <a:latin typeface="Arial" panose="020B0604020202020204" pitchFamily="34" charset="0"/>
                <a:cs typeface="Arial" panose="020B0604020202020204" pitchFamily="34" charset="0"/>
              </a:rPr>
              <a:t> </a:t>
            </a:r>
            <a:r>
              <a:rPr lang="en-US" sz="2000" spc="-150" dirty="0" err="1">
                <a:latin typeface="Arial" panose="020B0604020202020204" pitchFamily="34" charset="0"/>
                <a:cs typeface="Arial" panose="020B0604020202020204" pitchFamily="34" charset="0"/>
              </a:rPr>
              <a:t>phản</a:t>
            </a:r>
            <a:r>
              <a:rPr lang="en-US" sz="2000" spc="-150" dirty="0">
                <a:latin typeface="Arial" panose="020B0604020202020204" pitchFamily="34" charset="0"/>
                <a:cs typeface="Arial" panose="020B0604020202020204" pitchFamily="34" charset="0"/>
              </a:rPr>
              <a:t> </a:t>
            </a:r>
            <a:r>
              <a:rPr lang="en-US" sz="2000" spc="-130" dirty="0" err="1">
                <a:latin typeface="Arial" panose="020B0604020202020204" pitchFamily="34" charset="0"/>
                <a:cs typeface="Arial" panose="020B0604020202020204" pitchFamily="34" charset="0"/>
              </a:rPr>
              <a:t>hồi</a:t>
            </a:r>
            <a:r>
              <a:rPr lang="en-US" sz="2000" spc="-130" dirty="0">
                <a:latin typeface="Arial" panose="020B0604020202020204" pitchFamily="34" charset="0"/>
                <a:cs typeface="Arial" panose="020B0604020202020204" pitchFamily="34" charset="0"/>
              </a:rPr>
              <a:t> </a:t>
            </a:r>
            <a:r>
              <a:rPr lang="en-US" sz="2000" spc="-120" dirty="0" err="1">
                <a:latin typeface="Arial" panose="020B0604020202020204" pitchFamily="34" charset="0"/>
                <a:cs typeface="Arial" panose="020B0604020202020204" pitchFamily="34" charset="0"/>
              </a:rPr>
              <a:t>đều</a:t>
            </a:r>
            <a:r>
              <a:rPr lang="en-US" sz="2000" spc="220" dirty="0">
                <a:latin typeface="Arial" panose="020B0604020202020204" pitchFamily="34" charset="0"/>
                <a:cs typeface="Arial" panose="020B0604020202020204" pitchFamily="34" charset="0"/>
              </a:rPr>
              <a:t> </a:t>
            </a:r>
            <a:r>
              <a:rPr lang="en-US" sz="2000" spc="-250" dirty="0" err="1">
                <a:latin typeface="Arial" panose="020B0604020202020204" pitchFamily="34" charset="0"/>
                <a:cs typeface="Arial" panose="020B0604020202020204" pitchFamily="34" charset="0"/>
              </a:rPr>
              <a:t>sử</a:t>
            </a:r>
            <a:r>
              <a:rPr lang="en-US" sz="2000" spc="-250" dirty="0">
                <a:latin typeface="Arial" panose="020B0604020202020204" pitchFamily="34" charset="0"/>
                <a:cs typeface="Arial" panose="020B0604020202020204" pitchFamily="34" charset="0"/>
              </a:rPr>
              <a:t>  </a:t>
            </a:r>
            <a:r>
              <a:rPr lang="en-US" sz="2000" spc="-190" dirty="0" err="1">
                <a:latin typeface="Arial" panose="020B0604020202020204" pitchFamily="34" charset="0"/>
                <a:cs typeface="Arial" panose="020B0604020202020204" pitchFamily="34" charset="0"/>
              </a:rPr>
              <a:t>dụng</a:t>
            </a:r>
            <a:r>
              <a:rPr lang="en-US" sz="2000" spc="-190" dirty="0">
                <a:latin typeface="Arial" panose="020B0604020202020204" pitchFamily="34" charset="0"/>
                <a:cs typeface="Arial" panose="020B0604020202020204" pitchFamily="34" charset="0"/>
              </a:rPr>
              <a:t>  </a:t>
            </a:r>
            <a:r>
              <a:rPr lang="en-US" sz="2000" spc="-285" dirty="0" err="1">
                <a:latin typeface="Arial" panose="020B0604020202020204" pitchFamily="34" charset="0"/>
                <a:cs typeface="Arial" panose="020B0604020202020204" pitchFamily="34" charset="0"/>
              </a:rPr>
              <a:t>b</a:t>
            </a:r>
            <a:r>
              <a:rPr lang="en-US" sz="2000" spc="-229" dirty="0" err="1">
                <a:latin typeface="Arial" panose="020B0604020202020204" pitchFamily="34" charset="0"/>
                <a:cs typeface="Arial" panose="020B0604020202020204" pitchFamily="34" charset="0"/>
              </a:rPr>
              <a:t>ộ</a:t>
            </a:r>
            <a:r>
              <a:rPr lang="en-US" sz="2000" dirty="0">
                <a:latin typeface="Arial" panose="020B0604020202020204" pitchFamily="34" charset="0"/>
                <a:cs typeface="Arial" panose="020B0604020202020204" pitchFamily="34" charset="0"/>
              </a:rPr>
              <a:t> </a:t>
            </a:r>
            <a:r>
              <a:rPr lang="en-US" sz="2000" spc="-11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spc="-130" dirty="0" err="1">
                <a:latin typeface="Arial" panose="020B0604020202020204" pitchFamily="34" charset="0"/>
                <a:cs typeface="Arial" panose="020B0604020202020204" pitchFamily="34" charset="0"/>
              </a:rPr>
              <a:t>khiển</a:t>
            </a:r>
            <a:r>
              <a:rPr lang="en-US" sz="200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P</a:t>
            </a:r>
            <a:r>
              <a:rPr lang="en-US" sz="2000" spc="-15"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spc="-10" dirty="0" err="1">
                <a:latin typeface="Arial" panose="020B0604020202020204" pitchFamily="34" charset="0"/>
                <a:cs typeface="Arial" panose="020B0604020202020204" pitchFamily="34" charset="0"/>
              </a:rPr>
              <a:t>tác</a:t>
            </a:r>
            <a:r>
              <a:rPr lang="en-US" sz="2000" spc="-10" dirty="0">
                <a:latin typeface="Arial" panose="020B0604020202020204" pitchFamily="34" charset="0"/>
                <a:cs typeface="Arial" panose="020B0604020202020204" pitchFamily="34" charset="0"/>
              </a:rPr>
              <a:t> </a:t>
            </a:r>
            <a:r>
              <a:rPr lang="en-US" sz="2000" spc="-170" dirty="0" err="1">
                <a:latin typeface="Arial" panose="020B0604020202020204" pitchFamily="34" charset="0"/>
                <a:cs typeface="Arial" panose="020B0604020202020204" pitchFamily="34" charset="0"/>
              </a:rPr>
              <a:t>động</a:t>
            </a:r>
            <a:r>
              <a:rPr lang="en-US" sz="2000" spc="-170" dirty="0">
                <a:latin typeface="Arial" panose="020B0604020202020204" pitchFamily="34" charset="0"/>
                <a:cs typeface="Arial" panose="020B0604020202020204" pitchFamily="34" charset="0"/>
              </a:rPr>
              <a:t>  </a:t>
            </a:r>
            <a:r>
              <a:rPr lang="en-US" sz="2000" spc="-120" dirty="0" err="1">
                <a:latin typeface="Arial" panose="020B0604020202020204" pitchFamily="34" charset="0"/>
                <a:cs typeface="Arial" panose="020B0604020202020204" pitchFamily="34" charset="0"/>
              </a:rPr>
              <a:t>đến</a:t>
            </a:r>
            <a:r>
              <a:rPr lang="en-US" sz="2000" spc="-120" dirty="0">
                <a:latin typeface="Arial" panose="020B0604020202020204" pitchFamily="34" charset="0"/>
                <a:cs typeface="Arial" panose="020B0604020202020204" pitchFamily="34" charset="0"/>
              </a:rPr>
              <a:t> </a:t>
            </a:r>
            <a:r>
              <a:rPr lang="en-US" sz="2000" spc="-155" dirty="0" err="1">
                <a:latin typeface="Arial" panose="020B0604020202020204" pitchFamily="34" charset="0"/>
                <a:cs typeface="Arial" panose="020B0604020202020204" pitchFamily="34" charset="0"/>
              </a:rPr>
              <a:t>hệ</a:t>
            </a:r>
            <a:r>
              <a:rPr lang="en-US" sz="2000" spc="-155" dirty="0">
                <a:latin typeface="Arial" panose="020B0604020202020204" pitchFamily="34" charset="0"/>
                <a:cs typeface="Arial" panose="020B0604020202020204" pitchFamily="34" charset="0"/>
              </a:rPr>
              <a:t> </a:t>
            </a:r>
            <a:r>
              <a:rPr lang="en-US" sz="2000" spc="-245" dirty="0" err="1">
                <a:latin typeface="Arial" panose="020B0604020202020204" pitchFamily="34" charset="0"/>
                <a:cs typeface="Arial" panose="020B0604020202020204" pitchFamily="34" charset="0"/>
              </a:rPr>
              <a:t>số</a:t>
            </a:r>
            <a:r>
              <a:rPr lang="en-US" sz="2000" spc="-245" dirty="0">
                <a:latin typeface="Arial" panose="020B0604020202020204" pitchFamily="34" charset="0"/>
                <a:cs typeface="Arial" panose="020B0604020202020204" pitchFamily="34" charset="0"/>
              </a:rPr>
              <a:t>  </a:t>
            </a:r>
            <a:r>
              <a:rPr lang="en-US" sz="2000" spc="-110" dirty="0" err="1">
                <a:latin typeface="Arial" panose="020B0604020202020204" pitchFamily="34" charset="0"/>
                <a:cs typeface="Arial" panose="020B0604020202020204" pitchFamily="34" charset="0"/>
              </a:rPr>
              <a:t>điều</a:t>
            </a:r>
            <a:r>
              <a:rPr lang="en-US" sz="2000" spc="-110" dirty="0">
                <a:latin typeface="Arial" panose="020B0604020202020204" pitchFamily="34" charset="0"/>
                <a:cs typeface="Arial" panose="020B0604020202020204" pitchFamily="34" charset="0"/>
              </a:rPr>
              <a:t> </a:t>
            </a:r>
            <a:r>
              <a:rPr lang="en-US" sz="2000" spc="-190" dirty="0" err="1">
                <a:latin typeface="Arial" panose="020B0604020202020204" pitchFamily="34" charset="0"/>
                <a:cs typeface="Arial" panose="020B0604020202020204" pitchFamily="34" charset="0"/>
              </a:rPr>
              <a:t>chế</a:t>
            </a:r>
            <a:r>
              <a:rPr lang="en-US" sz="2000" spc="-19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 </a:t>
            </a:r>
            <a:r>
              <a:rPr lang="en-US" sz="2000" spc="-100" dirty="0" err="1">
                <a:latin typeface="Arial" panose="020B0604020202020204" pitchFamily="34" charset="0"/>
                <a:cs typeface="Arial" panose="020B0604020202020204" pitchFamily="34" charset="0"/>
              </a:rPr>
              <a:t>để</a:t>
            </a:r>
            <a:r>
              <a:rPr lang="en-US" sz="2000" spc="-100" dirty="0">
                <a:latin typeface="Arial" panose="020B0604020202020204" pitchFamily="34" charset="0"/>
                <a:cs typeface="Arial" panose="020B0604020202020204" pitchFamily="34" charset="0"/>
              </a:rPr>
              <a:t> </a:t>
            </a:r>
            <a:r>
              <a:rPr lang="en-US" sz="2000" spc="-110" dirty="0" err="1">
                <a:latin typeface="Arial" panose="020B0604020202020204" pitchFamily="34" charset="0"/>
                <a:cs typeface="Arial" panose="020B0604020202020204" pitchFamily="34" charset="0"/>
              </a:rPr>
              <a:t>điều</a:t>
            </a:r>
            <a:r>
              <a:rPr lang="en-US" sz="2000" spc="-110" dirty="0">
                <a:latin typeface="Arial" panose="020B0604020202020204" pitchFamily="34" charset="0"/>
                <a:cs typeface="Arial" panose="020B0604020202020204" pitchFamily="34" charset="0"/>
              </a:rPr>
              <a:t> </a:t>
            </a:r>
            <a:r>
              <a:rPr lang="en-US" sz="2000" spc="-130" dirty="0" err="1">
                <a:latin typeface="Arial" panose="020B0604020202020204" pitchFamily="34" charset="0"/>
                <a:cs typeface="Arial" panose="020B0604020202020204" pitchFamily="34" charset="0"/>
              </a:rPr>
              <a:t>khiển</a:t>
            </a:r>
            <a:r>
              <a:rPr lang="en-US" sz="2000" spc="-130" dirty="0">
                <a:latin typeface="Arial" panose="020B0604020202020204" pitchFamily="34" charset="0"/>
                <a:cs typeface="Arial" panose="020B0604020202020204" pitchFamily="34" charset="0"/>
              </a:rPr>
              <a:t> </a:t>
            </a:r>
            <a:r>
              <a:rPr lang="en-US" sz="2000" spc="-295" dirty="0" err="1">
                <a:latin typeface="Arial" panose="020B0604020202020204" pitchFamily="34" charset="0"/>
                <a:cs typeface="Arial" panose="020B0604020202020204" pitchFamily="34" charset="0"/>
              </a:rPr>
              <a:t>tốc</a:t>
            </a:r>
            <a:r>
              <a:rPr lang="en-US" sz="2000" spc="-295" dirty="0">
                <a:latin typeface="Arial" panose="020B0604020202020204" pitchFamily="34" charset="0"/>
                <a:cs typeface="Arial" panose="020B0604020202020204" pitchFamily="34" charset="0"/>
              </a:rPr>
              <a:t>   </a:t>
            </a:r>
            <a:r>
              <a:rPr lang="en-US" sz="2000" spc="-120" dirty="0" err="1">
                <a:latin typeface="Arial" panose="020B0604020202020204" pitchFamily="34" charset="0"/>
                <a:cs typeface="Arial" panose="020B0604020202020204" pitchFamily="34" charset="0"/>
              </a:rPr>
              <a:t>độ</a:t>
            </a:r>
            <a:r>
              <a:rPr lang="en-US" sz="2000" spc="-120" dirty="0">
                <a:latin typeface="Arial" panose="020B0604020202020204" pitchFamily="34" charset="0"/>
                <a:cs typeface="Arial" panose="020B0604020202020204" pitchFamily="34" charset="0"/>
              </a:rPr>
              <a:t> </a:t>
            </a:r>
            <a:r>
              <a:rPr lang="en-US" sz="2000" spc="-20" dirty="0" err="1">
                <a:latin typeface="Arial" panose="020B0604020202020204" pitchFamily="34" charset="0"/>
                <a:cs typeface="Arial" panose="020B0604020202020204" pitchFamily="34" charset="0"/>
              </a:rPr>
              <a:t>và</a:t>
            </a:r>
            <a:r>
              <a:rPr lang="en-US" sz="2000" spc="-2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spc="-5" dirty="0">
                <a:latin typeface="Arial" panose="020B0604020202020204" pitchFamily="34" charset="0"/>
                <a:cs typeface="Arial" panose="020B0604020202020204" pitchFamily="34" charset="0"/>
              </a:rPr>
              <a:t> </a:t>
            </a:r>
            <a:r>
              <a:rPr lang="en-US" sz="2000" spc="-110" dirty="0" err="1">
                <a:latin typeface="Arial" panose="020B0604020202020204" pitchFamily="34" charset="0"/>
                <a:cs typeface="Arial" panose="020B0604020202020204" pitchFamily="34" charset="0"/>
              </a:rPr>
              <a:t>điện</a:t>
            </a:r>
            <a:r>
              <a:rPr lang="en-US" sz="2000" spc="-11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3167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Cấu</a:t>
            </a:r>
            <a:r>
              <a:rPr lang="en-US" dirty="0"/>
              <a:t> </a:t>
            </a:r>
            <a:r>
              <a:rPr lang="en-US" dirty="0" err="1"/>
              <a:t>trúc</a:t>
            </a:r>
            <a:r>
              <a:rPr lang="en-US" dirty="0"/>
              <a:t> </a:t>
            </a:r>
            <a:r>
              <a:rPr lang="en-US" dirty="0" err="1"/>
              <a:t>của</a:t>
            </a:r>
            <a:r>
              <a:rPr lang="en-US" dirty="0"/>
              <a:t> </a:t>
            </a:r>
            <a:r>
              <a:rPr lang="en-US" dirty="0" err="1"/>
              <a:t>hệ</a:t>
            </a:r>
            <a:r>
              <a:rPr lang="en-US" dirty="0"/>
              <a:t> </a:t>
            </a:r>
            <a:r>
              <a:rPr lang="en-US" dirty="0" err="1"/>
              <a:t>truyền</a:t>
            </a:r>
            <a:r>
              <a:rPr lang="en-US" dirty="0"/>
              <a:t> </a:t>
            </a:r>
            <a:r>
              <a:rPr lang="en-US" dirty="0" err="1"/>
              <a:t>động</a:t>
            </a:r>
            <a:r>
              <a:rPr lang="en-US" dirty="0"/>
              <a:t> </a:t>
            </a:r>
            <a:r>
              <a:rPr lang="en-US" dirty="0" err="1"/>
              <a:t>điện</a:t>
            </a:r>
            <a:endParaRPr lang="en-US" dirty="0"/>
          </a:p>
        </p:txBody>
      </p:sp>
      <p:pic>
        <p:nvPicPr>
          <p:cNvPr id="5" name="Picture 4"/>
          <p:cNvPicPr>
            <a:picLocks noChangeAspect="1"/>
          </p:cNvPicPr>
          <p:nvPr/>
        </p:nvPicPr>
        <p:blipFill>
          <a:blip r:embed="rId2"/>
          <a:stretch>
            <a:fillRect/>
          </a:stretch>
        </p:blipFill>
        <p:spPr>
          <a:xfrm>
            <a:off x="4991100" y="1136159"/>
            <a:ext cx="7200900" cy="2524125"/>
          </a:xfrm>
          <a:prstGeom prst="rect">
            <a:avLst/>
          </a:prstGeom>
        </p:spPr>
      </p:pic>
      <p:pic>
        <p:nvPicPr>
          <p:cNvPr id="6" name="Picture 5"/>
          <p:cNvPicPr>
            <a:picLocks noChangeAspect="1"/>
          </p:cNvPicPr>
          <p:nvPr/>
        </p:nvPicPr>
        <p:blipFill>
          <a:blip r:embed="rId3"/>
          <a:stretch>
            <a:fillRect/>
          </a:stretch>
        </p:blipFill>
        <p:spPr>
          <a:xfrm>
            <a:off x="4991100" y="3660284"/>
            <a:ext cx="7200900" cy="3190875"/>
          </a:xfrm>
          <a:prstGeom prst="rect">
            <a:avLst/>
          </a:prstGeom>
        </p:spPr>
      </p:pic>
      <p:sp>
        <p:nvSpPr>
          <p:cNvPr id="7" name="TextBox 6"/>
          <p:cNvSpPr txBox="1"/>
          <p:nvPr/>
        </p:nvSpPr>
        <p:spPr>
          <a:xfrm>
            <a:off x="0" y="1136159"/>
            <a:ext cx="4991100" cy="2523768"/>
          </a:xfrm>
          <a:prstGeom prst="rect">
            <a:avLst/>
          </a:prstGeom>
          <a:noFill/>
        </p:spPr>
        <p:txBody>
          <a:bodyPr wrap="square" rtlCol="0">
            <a:spAutoFit/>
          </a:bodyPr>
          <a:lstStyle/>
          <a:p>
            <a:pPr fontAlgn="base"/>
            <a:r>
              <a:rPr lang="en-US" sz="3200" spc="-155" dirty="0">
                <a:latin typeface="Calibri" panose="020F0502020204030204" pitchFamily="34" charset="0"/>
                <a:cs typeface="Calibri" panose="020F0502020204030204" pitchFamily="34" charset="0"/>
              </a:rPr>
              <a:t>·</a:t>
            </a:r>
            <a:r>
              <a:rPr lang="en-US" spc="-155" dirty="0">
                <a:latin typeface="Calibri" panose="020F0502020204030204" pitchFamily="34" charset="0"/>
                <a:cs typeface="Calibri" panose="020F0502020204030204" pitchFamily="34" charset="0"/>
              </a:rPr>
              <a:t>  </a:t>
            </a:r>
            <a:r>
              <a:rPr lang="vi-VN" sz="2000" b="1" dirty="0">
                <a:latin typeface="Calibri" panose="020F0502020204030204" pitchFamily="34" charset="0"/>
                <a:cs typeface="Calibri" panose="020F0502020204030204" pitchFamily="34" charset="0"/>
              </a:rPr>
              <a:t>Bộ điều khiển</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tốc</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độ</a:t>
            </a:r>
            <a:r>
              <a:rPr lang="en-US" sz="2000" b="1" dirty="0">
                <a:latin typeface="Calibri" panose="020F0502020204030204" pitchFamily="34" charset="0"/>
                <a:cs typeface="Calibri" panose="020F0502020204030204" pitchFamily="34" charset="0"/>
              </a:rPr>
              <a:t> </a:t>
            </a:r>
            <a:r>
              <a:rPr lang="en-US" dirty="0"/>
              <a:t>(</a:t>
            </a:r>
            <a:r>
              <a:rPr lang="en-US" dirty="0" err="1"/>
              <a:t>sử</a:t>
            </a:r>
            <a:r>
              <a:rPr lang="en-US" dirty="0"/>
              <a:t> </a:t>
            </a:r>
            <a:r>
              <a:rPr lang="en-US" dirty="0" err="1"/>
              <a:t>dụng</a:t>
            </a:r>
            <a:r>
              <a:rPr lang="en-US" dirty="0"/>
              <a:t> </a:t>
            </a:r>
            <a:r>
              <a:rPr lang="en-US" dirty="0" err="1"/>
              <a:t>khâu</a:t>
            </a:r>
            <a:r>
              <a:rPr lang="en-US" dirty="0"/>
              <a:t> PI)</a:t>
            </a:r>
            <a:r>
              <a:rPr lang="vi-VN" dirty="0"/>
              <a:t> xuất ra tham chiếu dòng điện phần ứng (tính bằng pu) được bộ điều khiển dòng điện sử dụng để thu được mômen điện từ cần thiết để đạt được tốc độ mong muốn. </a:t>
            </a:r>
            <a:endParaRPr lang="en-US" dirty="0"/>
          </a:p>
          <a:p>
            <a:pPr fontAlgn="base"/>
            <a:r>
              <a:rPr lang="en-US" sz="3200" spc="-155" dirty="0">
                <a:latin typeface="Calibri" panose="020F0502020204030204" pitchFamily="34" charset="0"/>
                <a:cs typeface="Calibri" panose="020F0502020204030204" pitchFamily="34" charset="0"/>
              </a:rPr>
              <a:t>·</a:t>
            </a:r>
            <a:r>
              <a:rPr lang="en-US" sz="2800" spc="-155" dirty="0">
                <a:latin typeface="Calibri" panose="020F0502020204030204" pitchFamily="34" charset="0"/>
                <a:cs typeface="Calibri" panose="020F0502020204030204" pitchFamily="34" charset="0"/>
              </a:rPr>
              <a:t> </a:t>
            </a:r>
            <a:r>
              <a:rPr lang="vi-VN" dirty="0"/>
              <a:t>Trong quá trình điều chỉnh mô-men xoắn, bộ điều khiển tốc độ bị vô hiệu hóa.</a:t>
            </a:r>
          </a:p>
        </p:txBody>
      </p:sp>
      <p:sp>
        <p:nvSpPr>
          <p:cNvPr id="10" name="TextBox 9"/>
          <p:cNvSpPr txBox="1"/>
          <p:nvPr/>
        </p:nvSpPr>
        <p:spPr>
          <a:xfrm>
            <a:off x="0" y="3782291"/>
            <a:ext cx="4896196" cy="2185214"/>
          </a:xfrm>
          <a:prstGeom prst="rect">
            <a:avLst/>
          </a:prstGeom>
          <a:noFill/>
        </p:spPr>
        <p:txBody>
          <a:bodyPr wrap="square" rtlCol="0">
            <a:spAutoFit/>
          </a:bodyPr>
          <a:lstStyle/>
          <a:p>
            <a:r>
              <a:rPr lang="en-US" sz="3200" spc="-155" dirty="0">
                <a:latin typeface="Calibri" panose="020F0502020204030204" pitchFamily="34" charset="0"/>
                <a:cs typeface="Calibri" panose="020F0502020204030204" pitchFamily="34" charset="0"/>
              </a:rPr>
              <a:t>·</a:t>
            </a:r>
            <a:r>
              <a:rPr lang="en-US" spc="-155" dirty="0">
                <a:latin typeface="Calibri" panose="020F0502020204030204" pitchFamily="34" charset="0"/>
                <a:cs typeface="Calibri" panose="020F0502020204030204" pitchFamily="34" charset="0"/>
              </a:rPr>
              <a:t> </a:t>
            </a:r>
            <a:r>
              <a:rPr lang="en-US" sz="2000" b="1" dirty="0" err="1"/>
              <a:t>Bộ</a:t>
            </a:r>
            <a:r>
              <a:rPr lang="en-US" sz="2000" b="1" dirty="0"/>
              <a:t> </a:t>
            </a:r>
            <a:r>
              <a:rPr lang="en-US" sz="2000" b="1" dirty="0" err="1"/>
              <a:t>điều</a:t>
            </a:r>
            <a:r>
              <a:rPr lang="en-US" sz="2000" b="1" dirty="0"/>
              <a:t> </a:t>
            </a:r>
            <a:r>
              <a:rPr lang="en-US" sz="2000" b="1" dirty="0" err="1"/>
              <a:t>khiển</a:t>
            </a:r>
            <a:r>
              <a:rPr lang="en-US" sz="2000" b="1" dirty="0"/>
              <a:t> </a:t>
            </a:r>
            <a:r>
              <a:rPr lang="en-US" sz="2000" b="1" dirty="0" err="1"/>
              <a:t>dòng</a:t>
            </a:r>
            <a:r>
              <a:rPr lang="en-US" sz="2000" b="1" dirty="0"/>
              <a:t> </a:t>
            </a:r>
            <a:r>
              <a:rPr lang="en-US" sz="2000" b="1" dirty="0" err="1"/>
              <a:t>điện</a:t>
            </a:r>
            <a:r>
              <a:rPr lang="en-US" sz="2000" b="1" dirty="0"/>
              <a:t> </a:t>
            </a:r>
            <a:r>
              <a:rPr lang="en-US" dirty="0" err="1"/>
              <a:t>phần</a:t>
            </a:r>
            <a:r>
              <a:rPr lang="en-US" dirty="0"/>
              <a:t> </a:t>
            </a:r>
            <a:r>
              <a:rPr lang="en-US" dirty="0" err="1"/>
              <a:t>ứng</a:t>
            </a:r>
            <a:r>
              <a:rPr lang="en-US" dirty="0"/>
              <a:t> </a:t>
            </a:r>
            <a:r>
              <a:rPr lang="en-US" dirty="0" err="1"/>
              <a:t>bằng</a:t>
            </a:r>
            <a:r>
              <a:rPr lang="en-US" dirty="0"/>
              <a:t> </a:t>
            </a:r>
            <a:r>
              <a:rPr lang="en-US" dirty="0" err="1"/>
              <a:t>cách</a:t>
            </a:r>
            <a:r>
              <a:rPr lang="en-US" dirty="0"/>
              <a:t> </a:t>
            </a:r>
            <a:r>
              <a:rPr lang="en-US" dirty="0" err="1"/>
              <a:t>tính</a:t>
            </a:r>
            <a:r>
              <a:rPr lang="en-US" dirty="0"/>
              <a:t> </a:t>
            </a:r>
            <a:r>
              <a:rPr lang="en-US" dirty="0" err="1"/>
              <a:t>toán</a:t>
            </a:r>
            <a:r>
              <a:rPr lang="en-US" dirty="0"/>
              <a:t> </a:t>
            </a:r>
            <a:r>
              <a:rPr lang="en-US" dirty="0" err="1"/>
              <a:t>các</a:t>
            </a:r>
            <a:r>
              <a:rPr lang="en-US" dirty="0"/>
              <a:t> </a:t>
            </a:r>
            <a:r>
              <a:rPr lang="en-US" dirty="0" err="1"/>
              <a:t>góc</a:t>
            </a:r>
            <a:r>
              <a:rPr lang="en-US" dirty="0"/>
              <a:t> </a:t>
            </a:r>
            <a:r>
              <a:rPr lang="en-US" dirty="0" err="1"/>
              <a:t>bắn</a:t>
            </a:r>
            <a:r>
              <a:rPr lang="en-US" dirty="0"/>
              <a:t> </a:t>
            </a:r>
            <a:r>
              <a:rPr lang="en-US" dirty="0" err="1"/>
              <a:t>thyristor</a:t>
            </a:r>
            <a:r>
              <a:rPr lang="en-US" dirty="0"/>
              <a:t> </a:t>
            </a:r>
            <a:r>
              <a:rPr lang="en-US" dirty="0" err="1"/>
              <a:t>thích</a:t>
            </a:r>
            <a:r>
              <a:rPr lang="en-US" dirty="0"/>
              <a:t> </a:t>
            </a:r>
            <a:r>
              <a:rPr lang="en-US" dirty="0" err="1"/>
              <a:t>hợp</a:t>
            </a:r>
            <a:r>
              <a:rPr lang="en-US" dirty="0"/>
              <a:t> </a:t>
            </a:r>
            <a:r>
              <a:rPr lang="en-US" dirty="0" err="1"/>
              <a:t>của</a:t>
            </a:r>
            <a:r>
              <a:rPr lang="en-US" dirty="0"/>
              <a:t> </a:t>
            </a:r>
            <a:r>
              <a:rPr lang="en-US" dirty="0" err="1"/>
              <a:t>hai</a:t>
            </a:r>
            <a:r>
              <a:rPr lang="en-US" dirty="0"/>
              <a:t> </a:t>
            </a:r>
            <a:r>
              <a:rPr lang="en-US" dirty="0" err="1"/>
              <a:t>bộ</a:t>
            </a:r>
            <a:r>
              <a:rPr lang="en-US" dirty="0"/>
              <a:t> </a:t>
            </a:r>
            <a:r>
              <a:rPr lang="en-US" dirty="0" err="1"/>
              <a:t>biến</a:t>
            </a:r>
            <a:r>
              <a:rPr lang="en-US" dirty="0"/>
              <a:t> </a:t>
            </a:r>
            <a:r>
              <a:rPr lang="en-US" dirty="0" err="1"/>
              <a:t>đổi</a:t>
            </a:r>
            <a:r>
              <a:rPr lang="en-US" dirty="0"/>
              <a:t> </a:t>
            </a:r>
            <a:r>
              <a:rPr lang="en-US" dirty="0" err="1"/>
              <a:t>đầy</a:t>
            </a:r>
            <a:r>
              <a:rPr lang="en-US" dirty="0"/>
              <a:t> </a:t>
            </a:r>
            <a:r>
              <a:rPr lang="en-US" dirty="0" err="1"/>
              <a:t>đủ</a:t>
            </a:r>
            <a:r>
              <a:rPr lang="en-US" dirty="0"/>
              <a:t>. </a:t>
            </a:r>
            <a:r>
              <a:rPr lang="vi-VN" dirty="0"/>
              <a:t> </a:t>
            </a:r>
            <a:endParaRPr lang="en-US" dirty="0"/>
          </a:p>
          <a:p>
            <a:r>
              <a:rPr lang="en-US" sz="3200" spc="-155" dirty="0">
                <a:latin typeface="Calibri" panose="020F0502020204030204" pitchFamily="34" charset="0"/>
                <a:cs typeface="Calibri" panose="020F0502020204030204" pitchFamily="34" charset="0"/>
              </a:rPr>
              <a:t>· </a:t>
            </a:r>
            <a:r>
              <a:rPr lang="vi-VN" dirty="0"/>
              <a:t>Bộ điều khiển lấy tham chiếu dòng điện (tính bằng pu) và dòng điện phần ứng chạy qua động cơ làm đầu vào. </a:t>
            </a:r>
            <a:endParaRPr lang="en-US" dirty="0"/>
          </a:p>
        </p:txBody>
      </p:sp>
    </p:spTree>
    <p:extLst>
      <p:ext uri="{BB962C8B-B14F-4D97-AF65-F5344CB8AC3E}">
        <p14:creationId xmlns:p14="http://schemas.microsoft.com/office/powerpoint/2010/main" val="325006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Cấu</a:t>
            </a:r>
            <a:r>
              <a:rPr lang="en-US" dirty="0"/>
              <a:t> </a:t>
            </a:r>
            <a:r>
              <a:rPr lang="en-US" dirty="0" err="1"/>
              <a:t>trúc</a:t>
            </a:r>
            <a:r>
              <a:rPr lang="en-US" dirty="0"/>
              <a:t> </a:t>
            </a:r>
            <a:r>
              <a:rPr lang="en-US" dirty="0" err="1"/>
              <a:t>của</a:t>
            </a:r>
            <a:r>
              <a:rPr lang="en-US" dirty="0"/>
              <a:t> </a:t>
            </a:r>
            <a:r>
              <a:rPr lang="en-US" dirty="0" err="1"/>
              <a:t>hệ</a:t>
            </a:r>
            <a:r>
              <a:rPr lang="en-US" dirty="0"/>
              <a:t> </a:t>
            </a:r>
            <a:r>
              <a:rPr lang="en-US" dirty="0" err="1"/>
              <a:t>truyền</a:t>
            </a:r>
            <a:r>
              <a:rPr lang="en-US" dirty="0"/>
              <a:t> </a:t>
            </a:r>
            <a:r>
              <a:rPr lang="en-US" dirty="0" err="1"/>
              <a:t>động</a:t>
            </a:r>
            <a:r>
              <a:rPr lang="en-US" dirty="0"/>
              <a:t> </a:t>
            </a:r>
            <a:r>
              <a:rPr lang="en-US" dirty="0" err="1"/>
              <a:t>điện</a:t>
            </a:r>
            <a:endParaRPr lang="en-US" dirty="0"/>
          </a:p>
        </p:txBody>
      </p:sp>
      <p:pic>
        <p:nvPicPr>
          <p:cNvPr id="4" name="Picture 3"/>
          <p:cNvPicPr>
            <a:picLocks noChangeAspect="1"/>
          </p:cNvPicPr>
          <p:nvPr/>
        </p:nvPicPr>
        <p:blipFill>
          <a:blip r:embed="rId2"/>
          <a:stretch>
            <a:fillRect/>
          </a:stretch>
        </p:blipFill>
        <p:spPr>
          <a:xfrm>
            <a:off x="7031734" y="1122477"/>
            <a:ext cx="5160265" cy="4089603"/>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1289" y="1122478"/>
                <a:ext cx="7223761" cy="4616648"/>
              </a:xfrm>
              <a:prstGeom prst="rect">
                <a:avLst/>
              </a:prstGeom>
              <a:noFill/>
            </p:spPr>
            <p:txBody>
              <a:bodyPr wrap="square" rtlCol="0">
                <a:spAutoFit/>
              </a:bodyPr>
              <a:lstStyle/>
              <a:p>
                <a:r>
                  <a:rPr lang="en-US" sz="3200" spc="-155" dirty="0">
                    <a:latin typeface="Calibri" panose="020F0502020204030204" pitchFamily="34" charset="0"/>
                    <a:cs typeface="Calibri" panose="020F0502020204030204" pitchFamily="34" charset="0"/>
                  </a:rPr>
                  <a:t>· </a:t>
                </a:r>
                <a:r>
                  <a:rPr lang="vi-VN" b="1" dirty="0"/>
                  <a:t>Bộ chỉnh lưu ba pha giá trị trung bình</a:t>
                </a:r>
                <a:r>
                  <a:rPr lang="en-US" b="1" dirty="0"/>
                  <a:t>: </a:t>
                </a:r>
                <a:r>
                  <a:rPr lang="vi-VN" dirty="0"/>
                  <a:t>bao gồm hai nguồn dòng điện được kiểm soát ở phía AC và một nguồn điện áp và dòng điện được kiểm soát ở phía DC. </a:t>
                </a:r>
                <a:r>
                  <a:rPr lang="el-GR" dirty="0"/>
                  <a:t> </a:t>
                </a:r>
                <a:endParaRPr lang="en-US" dirty="0"/>
              </a:p>
              <a:p>
                <a:r>
                  <a:rPr lang="en-US" sz="3200" spc="-155" dirty="0">
                    <a:latin typeface="Calibri" panose="020F0502020204030204" pitchFamily="34" charset="0"/>
                    <a:cs typeface="Calibri" panose="020F0502020204030204" pitchFamily="34" charset="0"/>
                  </a:rPr>
                  <a:t>· </a:t>
                </a:r>
                <a:r>
                  <a:rPr lang="el-GR" i="1" dirty="0"/>
                  <a:t>α</a:t>
                </a:r>
                <a:r>
                  <a:rPr lang="el-GR" dirty="0"/>
                  <a:t> </a:t>
                </a:r>
                <a:r>
                  <a:rPr lang="vi-VN" dirty="0"/>
                  <a:t>là giá trị góc bắn, </a:t>
                </a:r>
                <a:r>
                  <a:rPr lang="el-GR" i="1" dirty="0"/>
                  <a:t>α </a:t>
                </a:r>
                <a:r>
                  <a:rPr lang="el-GR" baseline="-25000" dirty="0"/>
                  <a:t>0</a:t>
                </a:r>
                <a:r>
                  <a:rPr lang="el-GR" dirty="0"/>
                  <a:t> </a:t>
                </a:r>
                <a:r>
                  <a:rPr lang="vi-VN" dirty="0"/>
                  <a:t>là góc pha của pha A, </a:t>
                </a:r>
                <a:r>
                  <a:rPr lang="vi-VN" i="1" dirty="0"/>
                  <a:t>f</a:t>
                </a:r>
                <a:r>
                  <a:rPr lang="vi-VN" dirty="0"/>
                  <a:t> là tần số xoay chiều và </a:t>
                </a:r>
                <a:r>
                  <a:rPr lang="vi-VN" i="1" dirty="0"/>
                  <a:t>I </a:t>
                </a:r>
                <a:r>
                  <a:rPr lang="vi-VN" i="1" baseline="-25000" dirty="0"/>
                  <a:t>d</a:t>
                </a:r>
                <a:r>
                  <a:rPr lang="vi-VN" dirty="0"/>
                  <a:t> là giá trị dòng điện ra chỉnh lưu. </a:t>
                </a:r>
                <a:endParaRPr lang="en-US" dirty="0"/>
              </a:p>
              <a:p>
                <a:endParaRPr lang="en-US" dirty="0"/>
              </a:p>
              <a:p>
                <a:r>
                  <a:rPr lang="en-US" sz="3200" spc="-155" dirty="0">
                    <a:latin typeface="Calibri" panose="020F0502020204030204" pitchFamily="34" charset="0"/>
                    <a:cs typeface="Calibri" panose="020F0502020204030204" pitchFamily="34" charset="0"/>
                  </a:rPr>
                  <a:t>· </a:t>
                </a:r>
                <a:r>
                  <a:rPr lang="vi-VN" dirty="0"/>
                  <a:t>Nguồn điện áp một chiều biểu diễn giá trị điện áp trung bình của dạng sóng điện áp chỉnh lưu theo phương trình</a:t>
                </a:r>
                <a:r>
                  <a:rPr lang="en-US" dirty="0"/>
                  <a:t> </a:t>
                </a:r>
              </a:p>
              <a:p>
                <a:endParaRPr lang="en-US" dirty="0"/>
              </a:p>
              <a:p>
                <a:endParaRPr lang="vi-VN" b="1" dirty="0"/>
              </a:p>
              <a:p>
                <a:r>
                  <a:rPr lang="en-US" sz="3200" spc="-155" dirty="0">
                    <a:latin typeface="Calibri" panose="020F0502020204030204" pitchFamily="34" charset="0"/>
                    <a:cs typeface="Calibri" panose="020F0502020204030204" pitchFamily="34" charset="0"/>
                  </a:rPr>
                  <a:t>· </a:t>
                </a:r>
                <a:r>
                  <a:rPr lang="vi-VN" dirty="0"/>
                  <a:t>Nguồn dòng điện được điều khiển đại diện cho dòng điện tuần hoàn do sự chênh lệch điện áp tức thời giữa cả hai đầu ra của bộ biến đổi</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𝑐𝑖𝑟𝑐</m:t>
                        </m:r>
                      </m:sub>
                    </m:sSub>
                  </m:oMath>
                </a14:m>
                <a:r>
                  <a:rPr lang="en-US" dirty="0"/>
                  <a:t>)</a:t>
                </a:r>
              </a:p>
            </p:txBody>
          </p:sp>
        </mc:Choice>
        <mc:Fallback xmlns="">
          <p:sp>
            <p:nvSpPr>
              <p:cNvPr id="11" name="TextBox 10"/>
              <p:cNvSpPr txBox="1">
                <a:spLocks noRot="1" noChangeAspect="1" noMove="1" noResize="1" noEditPoints="1" noAdjustHandles="1" noChangeArrowheads="1" noChangeShapeType="1" noTextEdit="1"/>
              </p:cNvSpPr>
              <p:nvPr/>
            </p:nvSpPr>
            <p:spPr>
              <a:xfrm>
                <a:off x="1289" y="1122478"/>
                <a:ext cx="7223761" cy="4616648"/>
              </a:xfrm>
              <a:prstGeom prst="rect">
                <a:avLst/>
              </a:prstGeom>
              <a:blipFill>
                <a:blip r:embed="rId3"/>
                <a:stretch>
                  <a:fillRect l="-2110" t="-1717"/>
                </a:stretch>
              </a:blipFill>
            </p:spPr>
            <p:txBody>
              <a:bodyPr/>
              <a:lstStyle/>
              <a:p>
                <a:r>
                  <a:rPr lang="en-US">
                    <a:noFill/>
                  </a:rPr>
                  <a:t> </a:t>
                </a:r>
              </a:p>
            </p:txBody>
          </p:sp>
        </mc:Fallback>
      </mc:AlternateContent>
      <p:pic>
        <p:nvPicPr>
          <p:cNvPr id="13" name="Picture 12"/>
          <p:cNvPicPr>
            <a:picLocks noChangeAspect="1"/>
          </p:cNvPicPr>
          <p:nvPr/>
        </p:nvPicPr>
        <p:blipFill>
          <a:blip r:embed="rId4"/>
          <a:stretch>
            <a:fillRect/>
          </a:stretch>
        </p:blipFill>
        <p:spPr>
          <a:xfrm>
            <a:off x="2269461" y="4118350"/>
            <a:ext cx="2066925" cy="466725"/>
          </a:xfrm>
          <a:prstGeom prst="rect">
            <a:avLst/>
          </a:prstGeom>
        </p:spPr>
      </p:pic>
    </p:spTree>
    <p:extLst>
      <p:ext uri="{BB962C8B-B14F-4D97-AF65-F5344CB8AC3E}">
        <p14:creationId xmlns:p14="http://schemas.microsoft.com/office/powerpoint/2010/main" val="399901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Cấu</a:t>
            </a:r>
            <a:r>
              <a:rPr lang="en-US" dirty="0"/>
              <a:t> </a:t>
            </a:r>
            <a:r>
              <a:rPr lang="en-US" dirty="0" err="1"/>
              <a:t>trúc</a:t>
            </a:r>
            <a:r>
              <a:rPr lang="en-US" dirty="0"/>
              <a:t> </a:t>
            </a:r>
            <a:r>
              <a:rPr lang="en-US" dirty="0" err="1"/>
              <a:t>của</a:t>
            </a:r>
            <a:r>
              <a:rPr lang="en-US" dirty="0"/>
              <a:t> </a:t>
            </a:r>
            <a:r>
              <a:rPr lang="en-US" dirty="0" err="1"/>
              <a:t>hệ</a:t>
            </a:r>
            <a:r>
              <a:rPr lang="en-US" dirty="0"/>
              <a:t> </a:t>
            </a:r>
            <a:r>
              <a:rPr lang="en-US" dirty="0" err="1"/>
              <a:t>truyền</a:t>
            </a:r>
            <a:r>
              <a:rPr lang="en-US" dirty="0"/>
              <a:t> </a:t>
            </a:r>
            <a:r>
              <a:rPr lang="en-US" dirty="0" err="1"/>
              <a:t>động</a:t>
            </a:r>
            <a:r>
              <a:rPr lang="en-US" dirty="0"/>
              <a:t> </a:t>
            </a:r>
            <a:r>
              <a:rPr lang="en-US" dirty="0" err="1"/>
              <a:t>điện</a:t>
            </a:r>
            <a:endParaRPr lang="en-US" dirty="0"/>
          </a:p>
        </p:txBody>
      </p:sp>
      <p:pic>
        <p:nvPicPr>
          <p:cNvPr id="4" name="Picture 3"/>
          <p:cNvPicPr>
            <a:picLocks noChangeAspect="1"/>
          </p:cNvPicPr>
          <p:nvPr/>
        </p:nvPicPr>
        <p:blipFill>
          <a:blip r:embed="rId2"/>
          <a:stretch>
            <a:fillRect/>
          </a:stretch>
        </p:blipFill>
        <p:spPr>
          <a:xfrm>
            <a:off x="5652654" y="1330036"/>
            <a:ext cx="6472844" cy="4596361"/>
          </a:xfrm>
          <a:prstGeom prst="rect">
            <a:avLst/>
          </a:prstGeom>
        </p:spPr>
      </p:pic>
      <p:sp>
        <p:nvSpPr>
          <p:cNvPr id="5" name="Rectangle 4"/>
          <p:cNvSpPr/>
          <p:nvPr/>
        </p:nvSpPr>
        <p:spPr>
          <a:xfrm>
            <a:off x="6184668" y="3740727"/>
            <a:ext cx="1367343" cy="980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52012" y="3969250"/>
            <a:ext cx="1186911" cy="584775"/>
          </a:xfrm>
          <a:prstGeom prst="rect">
            <a:avLst/>
          </a:prstGeom>
          <a:noFill/>
        </p:spPr>
        <p:txBody>
          <a:bodyPr wrap="square" rtlCol="0">
            <a:spAutoFit/>
          </a:bodyPr>
          <a:lstStyle/>
          <a:p>
            <a:pPr algn="ctr"/>
            <a:r>
              <a:rPr lang="en-US" sz="1600" b="1" dirty="0" err="1">
                <a:solidFill>
                  <a:srgbClr val="FF0000"/>
                </a:solidFill>
              </a:rPr>
              <a:t>Bộ</a:t>
            </a:r>
            <a:r>
              <a:rPr lang="en-US" sz="1600" b="1" dirty="0">
                <a:solidFill>
                  <a:srgbClr val="FF0000"/>
                </a:solidFill>
              </a:rPr>
              <a:t> </a:t>
            </a:r>
            <a:r>
              <a:rPr lang="en-US" sz="1600" b="1" dirty="0" err="1">
                <a:solidFill>
                  <a:srgbClr val="FF0000"/>
                </a:solidFill>
              </a:rPr>
              <a:t>tạo</a:t>
            </a:r>
            <a:r>
              <a:rPr lang="en-US" sz="1600" b="1" dirty="0">
                <a:solidFill>
                  <a:srgbClr val="FF0000"/>
                </a:solidFill>
              </a:rPr>
              <a:t> </a:t>
            </a:r>
            <a:r>
              <a:rPr lang="en-US" sz="1600" b="1" dirty="0" err="1">
                <a:solidFill>
                  <a:srgbClr val="FF0000"/>
                </a:solidFill>
              </a:rPr>
              <a:t>xung</a:t>
            </a:r>
            <a:r>
              <a:rPr lang="en-US" sz="1600" b="1" dirty="0">
                <a:solidFill>
                  <a:srgbClr val="FF0000"/>
                </a:solidFill>
              </a:rPr>
              <a:t> </a:t>
            </a:r>
            <a:r>
              <a:rPr lang="en-US" sz="1600" b="1" dirty="0" err="1">
                <a:solidFill>
                  <a:srgbClr val="FF0000"/>
                </a:solidFill>
              </a:rPr>
              <a:t>các</a:t>
            </a:r>
            <a:r>
              <a:rPr lang="en-US" sz="1600" b="1" dirty="0">
                <a:solidFill>
                  <a:srgbClr val="FF0000"/>
                </a:solidFill>
              </a:rPr>
              <a:t> </a:t>
            </a:r>
            <a:r>
              <a:rPr lang="en-US" sz="1600" b="1" dirty="0" err="1">
                <a:solidFill>
                  <a:srgbClr val="FF0000"/>
                </a:solidFill>
              </a:rPr>
              <a:t>góc</a:t>
            </a:r>
            <a:r>
              <a:rPr lang="en-US" sz="1600" b="1" dirty="0">
                <a:solidFill>
                  <a:srgbClr val="FF0000"/>
                </a:solidFill>
              </a:rPr>
              <a:t> </a:t>
            </a:r>
            <a:r>
              <a:rPr lang="en-US" sz="1600" b="1" dirty="0" err="1">
                <a:solidFill>
                  <a:srgbClr val="FF0000"/>
                </a:solidFill>
              </a:rPr>
              <a:t>bắn</a:t>
            </a:r>
            <a:endParaRPr lang="en-US" sz="1600" b="1" dirty="0">
              <a:solidFill>
                <a:srgbClr val="FF0000"/>
              </a:solidFill>
            </a:endParaRPr>
          </a:p>
        </p:txBody>
      </p:sp>
      <p:sp>
        <p:nvSpPr>
          <p:cNvPr id="7" name="TextBox 6"/>
          <p:cNvSpPr txBox="1"/>
          <p:nvPr/>
        </p:nvSpPr>
        <p:spPr>
          <a:xfrm>
            <a:off x="0" y="1155469"/>
            <a:ext cx="5652654" cy="4555093"/>
          </a:xfrm>
          <a:prstGeom prst="rect">
            <a:avLst/>
          </a:prstGeom>
          <a:noFill/>
        </p:spPr>
        <p:txBody>
          <a:bodyPr wrap="square" rtlCol="0">
            <a:spAutoFit/>
          </a:bodyPr>
          <a:lstStyle/>
          <a:p>
            <a:r>
              <a:rPr lang="en-US" sz="3200" spc="-155" dirty="0">
                <a:latin typeface="Calibri" panose="020F0502020204030204" pitchFamily="34" charset="0"/>
                <a:cs typeface="Calibri" panose="020F0502020204030204" pitchFamily="34" charset="0"/>
              </a:rPr>
              <a:t>· </a:t>
            </a:r>
            <a:r>
              <a:rPr lang="vi-VN" b="1" dirty="0">
                <a:latin typeface="Calibri" panose="020F0502020204030204" pitchFamily="34" charset="0"/>
                <a:cs typeface="Calibri" panose="020F0502020204030204" pitchFamily="34" charset="0"/>
              </a:rPr>
              <a:t>Bộ </a:t>
            </a:r>
            <a:r>
              <a:rPr lang="en-US" b="1" dirty="0" err="1">
                <a:latin typeface="Calibri" panose="020F0502020204030204" pitchFamily="34" charset="0"/>
                <a:cs typeface="Calibri" panose="020F0502020204030204" pitchFamily="34" charset="0"/>
              </a:rPr>
              <a:t>cầu</a:t>
            </a:r>
            <a:r>
              <a:rPr lang="vi-VN" b="1" dirty="0">
                <a:latin typeface="Calibri" panose="020F0502020204030204" pitchFamily="34" charset="0"/>
                <a:cs typeface="Calibri" panose="020F0502020204030204" pitchFamily="34" charset="0"/>
              </a:rPr>
              <a:t> chuyển đổi các góc bắn</a:t>
            </a:r>
            <a:r>
              <a:rPr lang="vi-VN" dirty="0">
                <a:latin typeface="Calibri" panose="020F0502020204030204" pitchFamily="34" charset="0"/>
                <a:cs typeface="Calibri" panose="020F0502020204030204" pitchFamily="34" charset="0"/>
              </a:rPr>
              <a:t>, được cung cấp bởi bộ điều khiển </a:t>
            </a:r>
            <a:r>
              <a:rPr lang="en-US" dirty="0" err="1">
                <a:latin typeface="Calibri" panose="020F0502020204030204" pitchFamily="34" charset="0"/>
                <a:cs typeface="Calibri" panose="020F0502020204030204" pitchFamily="34" charset="0"/>
              </a:rPr>
              <a:t>dòng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điện</a:t>
            </a:r>
            <a:r>
              <a:rPr lang="vi-VN" dirty="0">
                <a:latin typeface="Calibri" panose="020F0502020204030204" pitchFamily="34" charset="0"/>
                <a:cs typeface="Calibri" panose="020F0502020204030204" pitchFamily="34" charset="0"/>
              </a:rPr>
              <a:t>, thành hai chuỗi sáu xung được áp dụng tương ứng cho các cửa thyristor của mỗi bộ chuyển đổi.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sz="3200" spc="-155" dirty="0">
                <a:latin typeface="Calibri" panose="020F0502020204030204" pitchFamily="34" charset="0"/>
                <a:cs typeface="Calibri" panose="020F0502020204030204" pitchFamily="34" charset="0"/>
              </a:rPr>
              <a:t>·</a:t>
            </a:r>
            <a:r>
              <a:rPr lang="en-US" spc="-15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a:t>
            </a:r>
            <a:r>
              <a:rPr lang="vi-VN" dirty="0">
                <a:latin typeface="Calibri" panose="020F0502020204030204" pitchFamily="34" charset="0"/>
                <a:cs typeface="Calibri" panose="020F0502020204030204" pitchFamily="34" charset="0"/>
              </a:rPr>
              <a:t>hứa bộ lọc băng thông đo điện áp để loại bỏ sóng hài điện áp.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sz="3200" spc="-155" dirty="0">
                <a:latin typeface="Calibri" panose="020F0502020204030204" pitchFamily="34" charset="0"/>
                <a:cs typeface="Calibri" panose="020F0502020204030204" pitchFamily="34" charset="0"/>
              </a:rPr>
              <a:t>·</a:t>
            </a:r>
            <a:r>
              <a:rPr lang="en-US" spc="-15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a:t>
            </a:r>
            <a:r>
              <a:rPr lang="vi-VN" dirty="0">
                <a:latin typeface="Calibri" panose="020F0502020204030204" pitchFamily="34" charset="0"/>
                <a:cs typeface="Calibri" panose="020F0502020204030204" pitchFamily="34" charset="0"/>
              </a:rPr>
              <a:t>ạo 6 xung đồng bộ rời rạc tạo ra các xung.</a:t>
            </a:r>
            <a:r>
              <a:rPr lang="en-US" dirty="0">
                <a:latin typeface="Calibri" panose="020F0502020204030204" pitchFamily="34" charset="0"/>
                <a:cs typeface="Calibri" panose="020F0502020204030204" pitchFamily="34" charset="0"/>
              </a:rPr>
              <a:t> </a:t>
            </a:r>
          </a:p>
          <a:p>
            <a:endParaRPr lang="en-US" dirty="0">
              <a:latin typeface="Calibri" panose="020F0502020204030204" pitchFamily="34" charset="0"/>
              <a:cs typeface="Calibri" panose="020F0502020204030204" pitchFamily="34" charset="0"/>
            </a:endParaRPr>
          </a:p>
          <a:p>
            <a:r>
              <a:rPr lang="en-US" sz="3200" spc="-155" dirty="0">
                <a:latin typeface="Calibri" panose="020F0502020204030204" pitchFamily="34" charset="0"/>
                <a:cs typeface="Calibri" panose="020F0502020204030204" pitchFamily="34" charset="0"/>
              </a:rPr>
              <a:t>·</a:t>
            </a:r>
            <a:r>
              <a:rPr lang="en-US" spc="-155"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dụng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chuyển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đổi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trung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tạo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xung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góc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bắn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chỉ</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xuất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góc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bắn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chuyển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đổi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cần</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9288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831" y="1632967"/>
            <a:ext cx="10878187" cy="5225033"/>
          </a:xfrm>
        </p:spPr>
      </p:pic>
      <p:sp>
        <p:nvSpPr>
          <p:cNvPr id="5" name="Title 1">
            <a:extLst>
              <a:ext uri="{FF2B5EF4-FFF2-40B4-BE49-F238E27FC236}">
                <a16:creationId xmlns:a16="http://schemas.microsoft.com/office/drawing/2014/main" id="{A92FCC1C-FE32-4777-AC37-84A1E892B6A3}"/>
              </a:ext>
            </a:extLst>
          </p:cNvPr>
          <p:cNvSpPr>
            <a:spLocks noGrp="1"/>
          </p:cNvSpPr>
          <p:nvPr>
            <p:ph type="title"/>
          </p:nvPr>
        </p:nvSpPr>
        <p:spPr/>
        <p:txBody>
          <a:bodyPr>
            <a:noAutofit/>
          </a:bodyPr>
          <a:lstStyle/>
          <a:p>
            <a:r>
              <a:rPr lang="en-US" dirty="0" err="1"/>
              <a:t>Phần</a:t>
            </a:r>
            <a:r>
              <a:rPr lang="en-US" dirty="0"/>
              <a:t> 3. CÁC THÔNG SỐ ẢNH HƯỞNG ĐẾN ĐẶC TÍNH CƠ</a:t>
            </a:r>
          </a:p>
        </p:txBody>
      </p:sp>
      <p:sp>
        <p:nvSpPr>
          <p:cNvPr id="6" name="TextBox 5"/>
          <p:cNvSpPr txBox="1"/>
          <p:nvPr/>
        </p:nvSpPr>
        <p:spPr>
          <a:xfrm>
            <a:off x="1078173" y="1238248"/>
            <a:ext cx="5936776" cy="584775"/>
          </a:xfrm>
          <a:prstGeom prst="rect">
            <a:avLst/>
          </a:prstGeom>
          <a:noFill/>
        </p:spPr>
        <p:txBody>
          <a:bodyPr wrap="square" rtlCol="0">
            <a:spAutoFit/>
          </a:bodyPr>
          <a:lstStyle/>
          <a:p>
            <a:r>
              <a:rPr lang="en-US" sz="3200" dirty="0" err="1"/>
              <a:t>Mô</a:t>
            </a:r>
            <a:r>
              <a:rPr lang="en-US" sz="3200" dirty="0"/>
              <a:t> </a:t>
            </a:r>
            <a:r>
              <a:rPr lang="en-US" sz="3200" dirty="0" err="1"/>
              <a:t>hình</a:t>
            </a:r>
            <a:r>
              <a:rPr lang="en-US" sz="3200" dirty="0"/>
              <a:t> </a:t>
            </a:r>
            <a:r>
              <a:rPr lang="en-US" sz="3200" dirty="0" err="1"/>
              <a:t>Simscape</a:t>
            </a:r>
            <a:endParaRPr lang="en-US" sz="3200" dirty="0"/>
          </a:p>
        </p:txBody>
      </p:sp>
    </p:spTree>
    <p:extLst>
      <p:ext uri="{BB962C8B-B14F-4D97-AF65-F5344CB8AC3E}">
        <p14:creationId xmlns:p14="http://schemas.microsoft.com/office/powerpoint/2010/main" val="41073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933" y="1346201"/>
            <a:ext cx="10748434" cy="5220855"/>
          </a:xfrm>
        </p:spPr>
        <p:txBody>
          <a:bodyPr>
            <a:noAutofit/>
          </a:bodyPr>
          <a:lstStyle/>
          <a:p>
            <a:pPr marL="0" indent="0">
              <a:buNone/>
            </a:pPr>
            <a:r>
              <a:rPr lang="en-US" sz="2400" dirty="0"/>
              <a:t>     </a:t>
            </a:r>
            <a:r>
              <a:rPr lang="en-US" sz="2800" dirty="0"/>
              <a:t>3.1. </a:t>
            </a:r>
            <a:r>
              <a:rPr lang="en-US" sz="2800" dirty="0" err="1"/>
              <a:t>Điện</a:t>
            </a:r>
            <a:r>
              <a:rPr lang="en-US" sz="2800" dirty="0"/>
              <a:t> </a:t>
            </a:r>
            <a:r>
              <a:rPr lang="en-US" sz="2800" dirty="0" err="1"/>
              <a:t>trở</a:t>
            </a:r>
            <a:r>
              <a:rPr lang="en-US" sz="2800" dirty="0"/>
              <a:t> </a:t>
            </a:r>
            <a:r>
              <a:rPr lang="en-US" sz="2800" dirty="0" err="1"/>
              <a:t>phần</a:t>
            </a:r>
            <a:r>
              <a:rPr lang="en-US" sz="2800" dirty="0"/>
              <a:t> </a:t>
            </a:r>
            <a:r>
              <a:rPr lang="en-US" sz="2800" dirty="0" err="1"/>
              <a:t>ứng</a:t>
            </a:r>
            <a:endParaRPr lang="en-US" sz="2800" dirty="0"/>
          </a:p>
          <a:p>
            <a:pPr marL="0" indent="0">
              <a:buNone/>
            </a:pPr>
            <a:r>
              <a:rPr lang="en-US" sz="2400" dirty="0"/>
              <a:t>	  3.1.1. </a:t>
            </a:r>
            <a:r>
              <a:rPr lang="en-US" sz="2400" dirty="0" err="1"/>
              <a:t>Ảnh</a:t>
            </a:r>
            <a:r>
              <a:rPr lang="en-US" sz="2400" dirty="0"/>
              <a:t> </a:t>
            </a:r>
            <a:r>
              <a:rPr lang="en-US" sz="2400" dirty="0" err="1"/>
              <a:t>hưởng</a:t>
            </a:r>
            <a:endParaRPr lang="en-US" sz="2400" dirty="0"/>
          </a:p>
          <a:p>
            <a:pPr marL="0" indent="0">
              <a:buNone/>
            </a:pPr>
            <a:endParaRPr lang="en-US" sz="2400" dirty="0"/>
          </a:p>
          <a:p>
            <a:pPr marL="1146175" lvl="1" indent="-803275">
              <a:buNone/>
            </a:pPr>
            <a:r>
              <a:rPr lang="en-US" sz="2100" dirty="0"/>
              <a:t>	- </a:t>
            </a:r>
            <a:r>
              <a:rPr lang="en-US" sz="2100" dirty="0" err="1"/>
              <a:t>Tốc</a:t>
            </a:r>
            <a:r>
              <a:rPr lang="en-US" sz="2100" dirty="0"/>
              <a:t> </a:t>
            </a:r>
            <a:r>
              <a:rPr lang="en-US" sz="2100" dirty="0" err="1"/>
              <a:t>độ</a:t>
            </a:r>
            <a:r>
              <a:rPr lang="en-US" sz="2100" dirty="0"/>
              <a:t> </a:t>
            </a:r>
            <a:r>
              <a:rPr lang="en-US" sz="2100" dirty="0" err="1"/>
              <a:t>không</a:t>
            </a:r>
            <a:r>
              <a:rPr lang="en-US" sz="2100" dirty="0"/>
              <a:t> </a:t>
            </a:r>
            <a:r>
              <a:rPr lang="en-US" sz="2100" dirty="0" err="1"/>
              <a:t>tải</a:t>
            </a:r>
            <a:r>
              <a:rPr lang="en-US" sz="2100" dirty="0"/>
              <a:t> </a:t>
            </a:r>
            <a:r>
              <a:rPr lang="en-US" sz="2100" dirty="0" err="1"/>
              <a:t>lý</a:t>
            </a:r>
            <a:r>
              <a:rPr lang="en-US" sz="2100" dirty="0"/>
              <a:t> </a:t>
            </a:r>
            <a:r>
              <a:rPr lang="en-US" sz="2100" dirty="0" err="1"/>
              <a:t>tưởng</a:t>
            </a:r>
            <a:r>
              <a:rPr lang="en-US" sz="2100" dirty="0"/>
              <a:t> </a:t>
            </a:r>
            <a:r>
              <a:rPr lang="en-US" sz="2100" dirty="0" err="1"/>
              <a:t>giữ</a:t>
            </a:r>
            <a:r>
              <a:rPr lang="en-US" sz="2100" dirty="0"/>
              <a:t> </a:t>
            </a:r>
            <a:r>
              <a:rPr lang="en-US" sz="2100" dirty="0" err="1"/>
              <a:t>nguyên</a:t>
            </a:r>
            <a:r>
              <a:rPr lang="en-US" sz="2100" dirty="0"/>
              <a:t>.</a:t>
            </a:r>
          </a:p>
          <a:p>
            <a:pPr marL="1146175" lvl="1" indent="-803275">
              <a:buFontTx/>
              <a:buChar char="-"/>
            </a:pPr>
            <a:endParaRPr lang="en-US" sz="2100" dirty="0"/>
          </a:p>
          <a:p>
            <a:pPr marL="1146175" lvl="1" indent="-803275">
              <a:buNone/>
            </a:pPr>
            <a:r>
              <a:rPr lang="en-US" sz="2100" dirty="0"/>
              <a:t>	-  </a:t>
            </a:r>
            <a:r>
              <a:rPr lang="en-US" sz="2100" dirty="0" err="1"/>
              <a:t>Giảm</a:t>
            </a:r>
            <a:r>
              <a:rPr lang="en-US" sz="2100" dirty="0"/>
              <a:t> </a:t>
            </a:r>
            <a:r>
              <a:rPr lang="en-US" sz="2100" dirty="0" err="1"/>
              <a:t>dòng</a:t>
            </a:r>
            <a:r>
              <a:rPr lang="en-US" sz="2100" dirty="0"/>
              <a:t> </a:t>
            </a:r>
            <a:r>
              <a:rPr lang="en-US" sz="2100" dirty="0" err="1"/>
              <a:t>khởi</a:t>
            </a:r>
            <a:r>
              <a:rPr lang="en-US" sz="2100" dirty="0"/>
              <a:t> </a:t>
            </a:r>
            <a:r>
              <a:rPr lang="en-US" sz="2100" dirty="0" err="1"/>
              <a:t>động</a:t>
            </a:r>
            <a:r>
              <a:rPr lang="en-US" sz="2100" dirty="0"/>
              <a:t>.</a:t>
            </a:r>
          </a:p>
          <a:p>
            <a:pPr marL="1146175" lvl="1" indent="-803275">
              <a:buFontTx/>
              <a:buChar char="-"/>
            </a:pPr>
            <a:endParaRPr lang="en-US" sz="2100" dirty="0"/>
          </a:p>
          <a:p>
            <a:pPr marL="1146175" lvl="1" indent="-803275">
              <a:buNone/>
            </a:pPr>
            <a:r>
              <a:rPr lang="en-US" sz="2100" dirty="0"/>
              <a:t>	-  </a:t>
            </a:r>
            <a:r>
              <a:rPr lang="en-US" sz="2100" dirty="0" err="1"/>
              <a:t>Thay</a:t>
            </a:r>
            <a:r>
              <a:rPr lang="en-US" sz="2100" dirty="0"/>
              <a:t> </a:t>
            </a:r>
            <a:r>
              <a:rPr lang="en-US" sz="2100" dirty="0" err="1"/>
              <a:t>đổi</a:t>
            </a:r>
            <a:r>
              <a:rPr lang="en-US" sz="2100" dirty="0"/>
              <a:t> </a:t>
            </a:r>
            <a:r>
              <a:rPr lang="en-US" sz="2100" dirty="0" err="1"/>
              <a:t>độ</a:t>
            </a:r>
            <a:r>
              <a:rPr lang="en-US" sz="2100" dirty="0"/>
              <a:t> </a:t>
            </a:r>
            <a:r>
              <a:rPr lang="en-US" sz="2100" dirty="0" err="1"/>
              <a:t>cứng</a:t>
            </a:r>
            <a:r>
              <a:rPr lang="en-US" sz="2100" dirty="0"/>
              <a:t> </a:t>
            </a:r>
            <a:r>
              <a:rPr lang="en-US" sz="2100" dirty="0" err="1"/>
              <a:t>đặc</a:t>
            </a:r>
            <a:r>
              <a:rPr lang="en-US" sz="2100" dirty="0"/>
              <a:t> </a:t>
            </a:r>
            <a:r>
              <a:rPr lang="en-US" sz="2100" dirty="0" err="1"/>
              <a:t>tính</a:t>
            </a:r>
            <a:r>
              <a:rPr lang="en-US" sz="2100" dirty="0"/>
              <a:t> </a:t>
            </a:r>
            <a:r>
              <a:rPr lang="en-US" sz="2100" dirty="0" err="1"/>
              <a:t>cơ</a:t>
            </a:r>
            <a:endParaRPr lang="en-US" sz="2100" dirty="0"/>
          </a:p>
          <a:p>
            <a:pPr marL="457200" indent="-457200">
              <a:buFont typeface="+mj-lt"/>
              <a:buAutoNum type="arabicPeriod"/>
            </a:pPr>
            <a:endParaRPr lang="en-US" sz="2400" dirty="0"/>
          </a:p>
          <a:p>
            <a:pPr marL="0" indent="0">
              <a:buNone/>
            </a:pPr>
            <a:endParaRPr lang="en-US" sz="2400" dirty="0"/>
          </a:p>
        </p:txBody>
      </p:sp>
      <p:sp>
        <p:nvSpPr>
          <p:cNvPr id="5" name="Title 1">
            <a:extLst>
              <a:ext uri="{FF2B5EF4-FFF2-40B4-BE49-F238E27FC236}">
                <a16:creationId xmlns:a16="http://schemas.microsoft.com/office/drawing/2014/main" id="{A92FCC1C-FE32-4777-AC37-84A1E892B6A3}"/>
              </a:ext>
            </a:extLst>
          </p:cNvPr>
          <p:cNvSpPr txBox="1">
            <a:spLocks/>
          </p:cNvSpPr>
          <p:nvPr/>
        </p:nvSpPr>
        <p:spPr>
          <a:xfrm>
            <a:off x="804333" y="65086"/>
            <a:ext cx="10701867" cy="91755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a:lstStyle>
          <a:p>
            <a:r>
              <a:rPr lang="en-US" dirty="0" err="1"/>
              <a:t>Phần</a:t>
            </a:r>
            <a:r>
              <a:rPr lang="en-US" dirty="0"/>
              <a:t> 3. CÁC THÔNG SỐ ẢNH HƯỞNG ĐẾN ĐẶC TÍNH CƠ</a:t>
            </a:r>
          </a:p>
        </p:txBody>
      </p:sp>
    </p:spTree>
    <p:extLst>
      <p:ext uri="{BB962C8B-B14F-4D97-AF65-F5344CB8AC3E}">
        <p14:creationId xmlns:p14="http://schemas.microsoft.com/office/powerpoint/2010/main" val="5221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934" y="1238249"/>
            <a:ext cx="10841374" cy="4902199"/>
          </a:xfrm>
        </p:spPr>
        <p:txBody>
          <a:bodyPr>
            <a:normAutofit/>
          </a:bodyPr>
          <a:lstStyle/>
          <a:p>
            <a:pPr marL="0" indent="0">
              <a:buNone/>
            </a:pPr>
            <a:r>
              <a:rPr lang="en-US" sz="2400" dirty="0"/>
              <a:t>		3.1.2. </a:t>
            </a:r>
            <a:r>
              <a:rPr lang="en-US" sz="2400" dirty="0" err="1"/>
              <a:t>Các</a:t>
            </a:r>
            <a:r>
              <a:rPr lang="en-US" sz="2400" dirty="0"/>
              <a:t> </a:t>
            </a:r>
            <a:r>
              <a:rPr lang="en-US" sz="2400" dirty="0" err="1"/>
              <a:t>công</a:t>
            </a:r>
            <a:r>
              <a:rPr lang="en-US" sz="2400" dirty="0"/>
              <a:t> </a:t>
            </a:r>
            <a:r>
              <a:rPr lang="en-US" sz="2400" dirty="0" err="1"/>
              <a:t>thức</a:t>
            </a:r>
            <a:r>
              <a:rPr lang="en-US" sz="2400" dirty="0"/>
              <a:t> </a:t>
            </a:r>
            <a:r>
              <a:rPr lang="en-US" sz="2400" dirty="0" err="1"/>
              <a:t>cần</a:t>
            </a:r>
            <a:r>
              <a:rPr lang="en-US" sz="2400" dirty="0"/>
              <a:t> </a:t>
            </a:r>
            <a:r>
              <a:rPr lang="en-US" sz="2400" dirty="0" err="1"/>
              <a:t>thiết</a:t>
            </a:r>
            <a:endParaRPr lang="en-US" sz="2400" dirty="0"/>
          </a:p>
          <a:p>
            <a:pPr marL="0" indent="0">
              <a:buNone/>
            </a:pPr>
            <a:r>
              <a:rPr lang="en-US" sz="2400" dirty="0"/>
              <a:t>	</a:t>
            </a:r>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2400" dirty="0"/>
              <a:t>	</a:t>
            </a:r>
          </a:p>
        </p:txBody>
      </p:sp>
      <p:grpSp>
        <p:nvGrpSpPr>
          <p:cNvPr id="12" name="Group 11">
            <a:extLst>
              <a:ext uri="{FF2B5EF4-FFF2-40B4-BE49-F238E27FC236}">
                <a16:creationId xmlns:a16="http://schemas.microsoft.com/office/drawing/2014/main" id="{A15BBD99-F97F-4154-A36B-F85A0826D721}"/>
              </a:ext>
            </a:extLst>
          </p:cNvPr>
          <p:cNvGrpSpPr/>
          <p:nvPr/>
        </p:nvGrpSpPr>
        <p:grpSpPr>
          <a:xfrm>
            <a:off x="710509" y="2232394"/>
            <a:ext cx="10724224" cy="3697889"/>
            <a:chOff x="2628973" y="2023093"/>
            <a:chExt cx="7464216" cy="2273747"/>
          </a:xfrm>
        </p:grpSpPr>
        <p:pic>
          <p:nvPicPr>
            <p:cNvPr id="4" name="Picture 3"/>
            <p:cNvPicPr>
              <a:picLocks noChangeAspect="1"/>
            </p:cNvPicPr>
            <p:nvPr/>
          </p:nvPicPr>
          <p:blipFill>
            <a:blip r:embed="rId3"/>
            <a:stretch>
              <a:fillRect/>
            </a:stretch>
          </p:blipFill>
          <p:spPr>
            <a:xfrm>
              <a:off x="2628973" y="2023093"/>
              <a:ext cx="2434912" cy="1051651"/>
            </a:xfrm>
            <a:prstGeom prst="rect">
              <a:avLst/>
            </a:prstGeom>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4"/>
            <a:stretch>
              <a:fillRect/>
            </a:stretch>
          </p:blipFill>
          <p:spPr>
            <a:xfrm>
              <a:off x="5446386" y="2023094"/>
              <a:ext cx="4646803" cy="1051650"/>
            </a:xfrm>
            <a:prstGeom prst="rect">
              <a:avLst/>
            </a:prstGeom>
          </p:spPr>
          <p:style>
            <a:lnRef idx="2">
              <a:schemeClr val="dk1"/>
            </a:lnRef>
            <a:fillRef idx="1">
              <a:schemeClr val="lt1"/>
            </a:fillRef>
            <a:effectRef idx="0">
              <a:schemeClr val="dk1"/>
            </a:effectRef>
            <a:fontRef idx="minor">
              <a:schemeClr val="dk1"/>
            </a:fontRef>
          </p:style>
        </p:pic>
        <p:pic>
          <p:nvPicPr>
            <p:cNvPr id="8" name="Picture 7"/>
            <p:cNvPicPr>
              <a:picLocks noChangeAspect="1"/>
            </p:cNvPicPr>
            <p:nvPr/>
          </p:nvPicPr>
          <p:blipFill>
            <a:blip r:embed="rId5"/>
            <a:stretch>
              <a:fillRect/>
            </a:stretch>
          </p:blipFill>
          <p:spPr>
            <a:xfrm>
              <a:off x="4593686" y="3208886"/>
              <a:ext cx="2792901" cy="1087954"/>
            </a:xfrm>
            <a:prstGeom prst="rect">
              <a:avLst/>
            </a:prstGeom>
          </p:spPr>
          <p:style>
            <a:lnRef idx="2">
              <a:schemeClr val="dk1"/>
            </a:lnRef>
            <a:fillRef idx="1">
              <a:schemeClr val="lt1"/>
            </a:fillRef>
            <a:effectRef idx="0">
              <a:schemeClr val="dk1"/>
            </a:effectRef>
            <a:fontRef idx="minor">
              <a:schemeClr val="dk1"/>
            </a:fontRef>
          </p:style>
        </p:pic>
      </p:grpSp>
      <p:sp>
        <p:nvSpPr>
          <p:cNvPr id="9" name="Title 1">
            <a:extLst>
              <a:ext uri="{FF2B5EF4-FFF2-40B4-BE49-F238E27FC236}">
                <a16:creationId xmlns:a16="http://schemas.microsoft.com/office/drawing/2014/main" id="{A92FCC1C-FE32-4777-AC37-84A1E892B6A3}"/>
              </a:ext>
            </a:extLst>
          </p:cNvPr>
          <p:cNvSpPr>
            <a:spLocks noGrp="1"/>
          </p:cNvSpPr>
          <p:nvPr>
            <p:ph type="title"/>
          </p:nvPr>
        </p:nvSpPr>
        <p:spPr>
          <a:xfrm>
            <a:off x="651933" y="-87315"/>
            <a:ext cx="10701867" cy="1325563"/>
          </a:xfrm>
        </p:spPr>
        <p:txBody>
          <a:bodyPr>
            <a:noAutofit/>
          </a:bodyPr>
          <a:lstStyle/>
          <a:p>
            <a:r>
              <a:rPr lang="en-US" dirty="0" err="1"/>
              <a:t>Phần</a:t>
            </a:r>
            <a:r>
              <a:rPr lang="en-US" dirty="0"/>
              <a:t> 3. CÁC THÔNG SỐ ẢNH HƯỞNG ĐẾN ĐẶC TÍNH CƠ</a:t>
            </a:r>
          </a:p>
        </p:txBody>
      </p:sp>
    </p:spTree>
    <p:extLst>
      <p:ext uri="{BB962C8B-B14F-4D97-AF65-F5344CB8AC3E}">
        <p14:creationId xmlns:p14="http://schemas.microsoft.com/office/powerpoint/2010/main" val="3608003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92FCC1C-FE32-4777-AC37-84A1E892B6A3}"/>
              </a:ext>
            </a:extLst>
          </p:cNvPr>
          <p:cNvSpPr>
            <a:spLocks noGrp="1"/>
          </p:cNvSpPr>
          <p:nvPr>
            <p:ph type="title"/>
          </p:nvPr>
        </p:nvSpPr>
        <p:spPr>
          <a:xfrm>
            <a:off x="651933" y="115092"/>
            <a:ext cx="10942304" cy="989015"/>
          </a:xfrm>
        </p:spPr>
        <p:txBody>
          <a:bodyPr>
            <a:noAutofit/>
          </a:bodyPr>
          <a:lstStyle/>
          <a:p>
            <a:r>
              <a:rPr lang="en-US" dirty="0" err="1"/>
              <a:t>Phần</a:t>
            </a:r>
            <a:r>
              <a:rPr lang="en-US" dirty="0"/>
              <a:t> 3. CÁC THÔNG SỐ ẢNH HƯỞNG ĐẾN ĐẶC TÍNH CƠ</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8615" y="1346201"/>
                <a:ext cx="11341289" cy="5341201"/>
              </a:xfrm>
            </p:spPr>
            <p:txBody>
              <a:bodyPr>
                <a:normAutofit lnSpcReduction="10000"/>
              </a:bodyPr>
              <a:lstStyle/>
              <a:p>
                <a:pPr marL="0" indent="0">
                  <a:buNone/>
                </a:pPr>
                <a:r>
                  <a:rPr lang="en-US" sz="2400" dirty="0"/>
                  <a:t>           3.1.3. </a:t>
                </a:r>
                <a:r>
                  <a:rPr lang="en-US" sz="2400" dirty="0" err="1"/>
                  <a:t>Đường</a:t>
                </a:r>
                <a:r>
                  <a:rPr lang="en-US" sz="2400" dirty="0"/>
                  <a:t> </a:t>
                </a:r>
                <a:r>
                  <a:rPr lang="en-US" sz="2400" dirty="0" err="1"/>
                  <a:t>đặc</a:t>
                </a:r>
                <a:r>
                  <a:rPr lang="en-US" sz="2400" dirty="0"/>
                  <a:t> </a:t>
                </a:r>
                <a:r>
                  <a:rPr lang="en-US" sz="2400" dirty="0" err="1"/>
                  <a:t>tính</a:t>
                </a:r>
                <a:r>
                  <a:rPr lang="en-US" sz="2400" dirty="0"/>
                  <a:t> </a:t>
                </a:r>
                <a:r>
                  <a:rPr lang="en-US" sz="2400" dirty="0" err="1"/>
                  <a:t>cơ</a:t>
                </a:r>
                <a:endParaRPr lang="en-US" sz="2400" dirty="0"/>
              </a:p>
              <a:p>
                <a:pPr marL="1309688" indent="-1309688">
                  <a:buNone/>
                </a:pPr>
                <a:r>
                  <a:rPr lang="en-US" sz="2400" dirty="0"/>
                  <a:t>                   3.1.3.1 </a:t>
                </a:r>
                <a:r>
                  <a:rPr lang="en-US" sz="2400" dirty="0" err="1"/>
                  <a:t>Lý</a:t>
                </a:r>
                <a:r>
                  <a:rPr lang="en-US" sz="2400" dirty="0"/>
                  <a:t> </a:t>
                </a:r>
                <a:r>
                  <a:rPr lang="en-US" sz="2400" dirty="0" err="1"/>
                  <a:t>thuyết</a:t>
                </a:r>
                <a:r>
                  <a:rPr lang="en-US" sz="2400" dirty="0"/>
                  <a:t>:</a:t>
                </a:r>
              </a:p>
              <a:p>
                <a:pPr marL="1309688" indent="-1309688">
                  <a:buNone/>
                </a:pPr>
                <a:r>
                  <a:rPr lang="en-US" sz="2400" dirty="0"/>
                  <a:t>                 Ta </a:t>
                </a:r>
                <a:r>
                  <a:rPr lang="en-US" sz="2400" dirty="0" err="1"/>
                  <a:t>có</a:t>
                </a:r>
                <a:r>
                  <a:rPr lang="en-US" sz="2400" dirty="0"/>
                  <a:t> </a:t>
                </a:r>
                <a:r>
                  <a:rPr lang="en-US" sz="2400" dirty="0" err="1"/>
                  <a:t>phương</a:t>
                </a:r>
                <a:r>
                  <a:rPr lang="en-US" sz="2400" dirty="0"/>
                  <a:t> </a:t>
                </a:r>
                <a:r>
                  <a:rPr lang="en-US" sz="2400" dirty="0" err="1"/>
                  <a:t>trình</a:t>
                </a:r>
                <a:r>
                  <a:rPr lang="en-US" sz="2400" dirty="0"/>
                  <a:t> </a:t>
                </a:r>
              </a:p>
              <a:p>
                <a:pPr marL="1309688" indent="-1309688">
                  <a:buNone/>
                </a:pPr>
                <a:r>
                  <a:rPr lang="en-US" sz="2400" dirty="0"/>
                  <a:t>                    w= </a:t>
                </a:r>
                <a14:m>
                  <m:oMath xmlns:m="http://schemas.openxmlformats.org/officeDocument/2006/math">
                    <m:f>
                      <m:fPr>
                        <m:ctrlPr>
                          <a:rPr lang="en-US" sz="2400" i="1" dirty="0" smtClean="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𝑉</m:t>
                            </m:r>
                          </m:e>
                          <m:sub>
                            <m:r>
                              <a:rPr lang="en-US" sz="2400" i="1" dirty="0">
                                <a:latin typeface="Cambria Math" panose="02040503050406030204" pitchFamily="18" charset="0"/>
                              </a:rPr>
                              <m:t>𝑎</m:t>
                            </m:r>
                          </m:sub>
                        </m:sSub>
                      </m:num>
                      <m:den>
                        <m:r>
                          <a:rPr lang="en-US" sz="2400" i="1" dirty="0">
                            <a:latin typeface="Cambria Math" panose="02040503050406030204" pitchFamily="18" charset="0"/>
                          </a:rPr>
                          <m:t>𝑘</m:t>
                        </m:r>
                        <m:r>
                          <a:rPr lang="en-US" sz="2400" i="1" dirty="0">
                            <a:latin typeface="Cambria Math" panose="02040503050406030204" pitchFamily="18" charset="0"/>
                          </a:rPr>
                          <m:t>𝜙</m:t>
                        </m:r>
                      </m:den>
                    </m:f>
                    <m:r>
                      <a:rPr lang="en-US" sz="2400" i="0" dirty="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m:rPr>
                                <m:sty m:val="p"/>
                              </m:rPr>
                              <a:rPr lang="en-US" sz="2400" b="0" i="0" dirty="0" smtClean="0">
                                <a:latin typeface="Cambria Math" panose="02040503050406030204" pitchFamily="18" charset="0"/>
                              </a:rPr>
                              <m:t>R</m:t>
                            </m:r>
                          </m:e>
                          <m:sub>
                            <m:r>
                              <a:rPr lang="en-US" sz="2400" i="1" dirty="0">
                                <a:latin typeface="Cambria Math" panose="02040503050406030204" pitchFamily="18" charset="0"/>
                              </a:rPr>
                              <m:t>𝑎</m:t>
                            </m:r>
                          </m:sub>
                        </m:sSub>
                      </m:num>
                      <m:den>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𝑘</m:t>
                                </m:r>
                                <m:r>
                                  <a:rPr lang="en-US" sz="2400" i="1" dirty="0">
                                    <a:latin typeface="Cambria Math" panose="02040503050406030204" pitchFamily="18" charset="0"/>
                                  </a:rPr>
                                  <m:t>𝜙</m:t>
                                </m:r>
                              </m:e>
                            </m:d>
                          </m:e>
                          <m:sup>
                            <m:r>
                              <a:rPr lang="en-US" sz="2400" i="0" dirty="0">
                                <a:latin typeface="Cambria Math" panose="02040503050406030204" pitchFamily="18" charset="0"/>
                              </a:rPr>
                              <m:t>2</m:t>
                            </m:r>
                          </m:sup>
                        </m:sSup>
                      </m:den>
                    </m:f>
                    <m:r>
                      <a:rPr lang="en-US" sz="2400" i="1" dirty="0">
                        <a:latin typeface="Cambria Math" panose="02040503050406030204" pitchFamily="18" charset="0"/>
                      </a:rPr>
                      <m:t>𝑇</m:t>
                    </m:r>
                    <m:r>
                      <a:rPr lang="en-US" sz="2400" i="0" dirty="0">
                        <a:latin typeface="Cambria Math" panose="02040503050406030204" pitchFamily="18" charset="0"/>
                      </a:rPr>
                      <m:t>ⅇ</m:t>
                    </m:r>
                  </m:oMath>
                </a14:m>
                <a:endParaRPr lang="en-US" sz="2400" dirty="0"/>
              </a:p>
              <a:p>
                <a:pPr marL="1309688" indent="-1309688">
                  <a:buNone/>
                </a:pPr>
                <a:r>
                  <a:rPr lang="en-US" sz="2400" dirty="0" err="1"/>
                  <a:t>Trong</a:t>
                </a:r>
                <a:r>
                  <a:rPr lang="en-US" sz="2400" dirty="0"/>
                  <a:t> </a:t>
                </a:r>
                <a:r>
                  <a:rPr lang="en-US" sz="2400" dirty="0" err="1"/>
                  <a:t>đó</a:t>
                </a:r>
                <a:r>
                  <a:rPr lang="en-US" sz="2400" dirty="0"/>
                  <a:t>, </a:t>
                </a:r>
                <a:r>
                  <a:rPr lang="en-US" sz="2400" dirty="0" err="1"/>
                  <a:t>Va</a:t>
                </a:r>
                <a:r>
                  <a:rPr lang="en-US" sz="2400" dirty="0"/>
                  <a:t> = 440V, </a:t>
                </a:r>
                <a14:m>
                  <m:oMath xmlns:m="http://schemas.openxmlformats.org/officeDocument/2006/math">
                    <m:r>
                      <a:rPr lang="en-US" sz="2400" i="1" dirty="0">
                        <a:latin typeface="Cambria Math" panose="02040503050406030204" pitchFamily="18" charset="0"/>
                      </a:rPr>
                      <m:t>𝑘</m:t>
                    </m:r>
                    <m:r>
                      <a:rPr lang="en-US" sz="2400" i="1" dirty="0">
                        <a:latin typeface="Cambria Math" panose="02040503050406030204" pitchFamily="18" charset="0"/>
                      </a:rPr>
                      <m:t>𝜙</m:t>
                    </m:r>
                  </m:oMath>
                </a14:m>
                <a:r>
                  <a:rPr lang="en-US" sz="2400" dirty="0"/>
                  <a:t> =3.33 </a:t>
                </a:r>
                <a:r>
                  <a:rPr lang="en-US" sz="2400" dirty="0" err="1"/>
                  <a:t>Wb</a:t>
                </a:r>
                <a14:m>
                  <m:oMath xmlns:m="http://schemas.openxmlformats.org/officeDocument/2006/math">
                    <m:r>
                      <a:rPr lang="en-US" sz="2400" b="0" i="0" dirty="0" smtClean="0">
                        <a:latin typeface="Cambria Math" panose="02040503050406030204" pitchFamily="18" charset="0"/>
                      </a:rPr>
                      <m:t> </m:t>
                    </m:r>
                  </m:oMath>
                </a14:m>
                <a:endParaRPr lang="en-US" sz="2400" b="0" i="0" dirty="0">
                  <a:latin typeface="Cambria Math" panose="02040503050406030204" pitchFamily="18" charset="0"/>
                </a:endParaRPr>
              </a:p>
              <a:p>
                <a:pPr marL="1309688" indent="-1309688">
                  <a:buNone/>
                </a:pPr>
                <a:r>
                  <a:rPr lang="en-US" sz="2400" dirty="0"/>
                  <a:t>              </a:t>
                </a:r>
                <a14:m>
                  <m:oMath xmlns:m="http://schemas.openxmlformats.org/officeDocument/2006/math">
                    <m:r>
                      <a:rPr lang="en-US" sz="2400" dirty="0" smtClean="0">
                        <a:latin typeface="Cambria Math" panose="02040503050406030204" pitchFamily="18" charset="0"/>
                      </a:rPr>
                      <m:t>⇒</m:t>
                    </m:r>
                  </m:oMath>
                </a14:m>
                <a:r>
                  <a:rPr lang="en-US" sz="2400" dirty="0"/>
                  <a: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𝑤</m:t>
                        </m:r>
                      </m:e>
                      <m:sub>
                        <m:r>
                          <a:rPr lang="en-US" sz="2400" i="0" dirty="0" smtClean="0">
                            <a:latin typeface="Cambria Math" panose="02040503050406030204" pitchFamily="18" charset="0"/>
                          </a:rPr>
                          <m:t>0</m:t>
                        </m:r>
                      </m:sub>
                    </m:sSub>
                  </m:oMath>
                </a14:m>
                <a:r>
                  <a:rPr lang="en-US" sz="2400" dirty="0"/>
                  <a:t> = 132.132 </a:t>
                </a:r>
                <a:r>
                  <a:rPr lang="en-US" sz="2400" dirty="0" err="1"/>
                  <a:t>Wb</a:t>
                </a:r>
                <a:endParaRPr lang="en-US" sz="2400" dirty="0"/>
              </a:p>
              <a:p>
                <a:pPr marL="1309688" indent="-1309688">
                  <a:buNone/>
                </a:pPr>
                <a:r>
                  <a:rPr lang="en-US" sz="2400" dirty="0" err="1"/>
                  <a:t>Với</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tự</a:t>
                </a:r>
                <a:r>
                  <a:rPr lang="en-US" sz="2400" dirty="0"/>
                  <a:t> </a:t>
                </a:r>
                <a:r>
                  <a:rPr lang="en-US" sz="2400" dirty="0" err="1"/>
                  <a:t>nhiên</a:t>
                </a:r>
                <a:r>
                  <a:rPr lang="en-US" sz="2400" dirty="0"/>
                  <a:t>, Ra= 0.076 ohm</a:t>
                </a:r>
              </a:p>
              <a:p>
                <a:pPr marL="1309688" indent="-1309688">
                  <a:buNone/>
                </a:pPr>
                <a:r>
                  <a:rPr lang="en-US" sz="2400" dirty="0"/>
                  <a:t>            w1 = 132.132 – 0.00685</a:t>
                </a:r>
                <a14:m>
                  <m:oMath xmlns:m="http://schemas.openxmlformats.org/officeDocument/2006/math">
                    <m:r>
                      <a:rPr lang="en-US" sz="2400" i="1" dirty="0" smtClean="0">
                        <a:latin typeface="Cambria Math" panose="02040503050406030204" pitchFamily="18" charset="0"/>
                      </a:rPr>
                      <m:t>𝑇</m:t>
                    </m:r>
                    <m:r>
                      <a:rPr lang="en-US" sz="2400" i="0" dirty="0" smtClean="0">
                        <a:latin typeface="Cambria Math" panose="02040503050406030204" pitchFamily="18" charset="0"/>
                      </a:rPr>
                      <m:t>ⅇ</m:t>
                    </m:r>
                  </m:oMath>
                </a14:m>
                <a:endParaRPr lang="en-US" sz="2400" dirty="0"/>
              </a:p>
              <a:p>
                <a:pPr marL="1309688" indent="-1309688">
                  <a:buNone/>
                </a:pPr>
                <a:r>
                  <a:rPr lang="en-US" sz="2400" dirty="0" err="1"/>
                  <a:t>Với</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biến</a:t>
                </a:r>
                <a:r>
                  <a:rPr lang="en-US" sz="2400" dirty="0"/>
                  <a:t> </a:t>
                </a:r>
                <a:r>
                  <a:rPr lang="en-US" sz="2400" dirty="0" err="1"/>
                  <a:t>trở</a:t>
                </a:r>
                <a:r>
                  <a:rPr lang="en-US" sz="2400" dirty="0"/>
                  <a:t> 1, Ra = 0.176 ohm</a:t>
                </a:r>
              </a:p>
              <a:p>
                <a:pPr marL="1309688" indent="-1309688">
                  <a:buNone/>
                </a:pPr>
                <a:r>
                  <a:rPr lang="en-US" sz="2400" dirty="0"/>
                  <a:t>             w2= 132.132 – 0.016</a:t>
                </a:r>
                <a14:m>
                  <m:oMath xmlns:m="http://schemas.openxmlformats.org/officeDocument/2006/math">
                    <m:r>
                      <a:rPr lang="en-US" sz="2400" i="1" dirty="0" smtClean="0">
                        <a:latin typeface="Cambria Math" panose="02040503050406030204" pitchFamily="18" charset="0"/>
                      </a:rPr>
                      <m:t>𝑇</m:t>
                    </m:r>
                    <m:r>
                      <a:rPr lang="en-US" sz="2400" i="0" dirty="0" smtClean="0">
                        <a:latin typeface="Cambria Math" panose="02040503050406030204" pitchFamily="18" charset="0"/>
                      </a:rPr>
                      <m:t>ⅇ</m:t>
                    </m:r>
                  </m:oMath>
                </a14:m>
                <a:endParaRPr lang="en-US" sz="2400" dirty="0"/>
              </a:p>
              <a:p>
                <a:pPr marL="1309688" indent="-1309688">
                  <a:buNone/>
                </a:pPr>
                <a:r>
                  <a:rPr lang="en-US" sz="2400" dirty="0" err="1"/>
                  <a:t>Với</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biến</a:t>
                </a:r>
                <a:r>
                  <a:rPr lang="en-US" sz="2400" dirty="0"/>
                  <a:t> </a:t>
                </a:r>
                <a:r>
                  <a:rPr lang="en-US" sz="2400" dirty="0" err="1"/>
                  <a:t>trở</a:t>
                </a:r>
                <a:r>
                  <a:rPr lang="en-US" sz="2400" dirty="0"/>
                  <a:t> 2, Ra = 0.226 ohm</a:t>
                </a:r>
              </a:p>
              <a:p>
                <a:pPr marL="1309688" indent="-1309688">
                  <a:buNone/>
                </a:pPr>
                <a:r>
                  <a:rPr lang="en-US" sz="2400" dirty="0"/>
                  <a:t>             w3= 132.132 – 0.02</a:t>
                </a:r>
                <a14:m>
                  <m:oMath xmlns:m="http://schemas.openxmlformats.org/officeDocument/2006/math">
                    <m:r>
                      <a:rPr lang="en-US" sz="2400" i="1" dirty="0" smtClean="0">
                        <a:latin typeface="Cambria Math" panose="02040503050406030204" pitchFamily="18" charset="0"/>
                      </a:rPr>
                      <m:t>𝑇</m:t>
                    </m:r>
                    <m:r>
                      <a:rPr lang="en-US" sz="2400" i="0" dirty="0">
                        <a:latin typeface="Cambria Math" panose="02040503050406030204" pitchFamily="18" charset="0"/>
                      </a:rPr>
                      <m:t>ⅇ</m:t>
                    </m:r>
                  </m:oMath>
                </a14:m>
                <a:endParaRPr lang="en-US" sz="2400" dirty="0"/>
              </a:p>
              <a:p>
                <a:pPr marL="1309688" indent="-1309688">
                  <a:buNone/>
                </a:pPr>
                <a:endParaRPr lang="en-US" sz="2400" dirty="0"/>
              </a:p>
              <a:p>
                <a:pPr marL="1309688" indent="-1309688">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8615" y="1346201"/>
                <a:ext cx="11341289" cy="5341201"/>
              </a:xfrm>
              <a:blipFill>
                <a:blip r:embed="rId3"/>
                <a:stretch>
                  <a:fillRect l="-806" t="-2169"/>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8F268F8A-A2CC-4CDB-A25F-718C488DD6C4}"/>
              </a:ext>
            </a:extLst>
          </p:cNvPr>
          <p:cNvGrpSpPr/>
          <p:nvPr/>
        </p:nvGrpSpPr>
        <p:grpSpPr>
          <a:xfrm>
            <a:off x="6264322" y="2442564"/>
            <a:ext cx="5339424" cy="3316791"/>
            <a:chOff x="3900888" y="2053499"/>
            <a:chExt cx="8236890" cy="3878916"/>
          </a:xfrm>
        </p:grpSpPr>
        <p:pic>
          <p:nvPicPr>
            <p:cNvPr id="5" name="Picture 4"/>
            <p:cNvPicPr>
              <a:picLocks noChangeAspect="1"/>
            </p:cNvPicPr>
            <p:nvPr/>
          </p:nvPicPr>
          <p:blipFill>
            <a:blip r:embed="rId4"/>
            <a:stretch>
              <a:fillRect/>
            </a:stretch>
          </p:blipFill>
          <p:spPr>
            <a:xfrm>
              <a:off x="4056520" y="2053499"/>
              <a:ext cx="4883906" cy="3878916"/>
            </a:xfrm>
            <a:prstGeom prst="rect">
              <a:avLst/>
            </a:prstGeom>
          </p:spPr>
          <p:style>
            <a:lnRef idx="2">
              <a:schemeClr val="dk1"/>
            </a:lnRef>
            <a:fillRef idx="1">
              <a:schemeClr val="lt1"/>
            </a:fillRef>
            <a:effectRef idx="0">
              <a:schemeClr val="dk1"/>
            </a:effectRef>
            <a:fontRef idx="minor">
              <a:schemeClr val="dk1"/>
            </a:fontRef>
          </p:style>
        </p:pic>
        <p:sp>
          <p:nvSpPr>
            <p:cNvPr id="54" name="TextBox 53"/>
            <p:cNvSpPr txBox="1"/>
            <p:nvPr/>
          </p:nvSpPr>
          <p:spPr>
            <a:xfrm>
              <a:off x="8852650" y="2361868"/>
              <a:ext cx="3285128" cy="400110"/>
            </a:xfrm>
            <a:prstGeom prst="rect">
              <a:avLst/>
            </a:prstGeom>
            <a:noFill/>
          </p:spPr>
          <p:txBody>
            <a:bodyPr wrap="square" rtlCol="0">
              <a:spAutoFit/>
            </a:bodyPr>
            <a:lstStyle/>
            <a:p>
              <a:pPr>
                <a:defRPr/>
              </a:pPr>
              <a:r>
                <a:rPr lang="en-US" sz="2000" dirty="0" err="1">
                  <a:solidFill>
                    <a:prstClr val="black"/>
                  </a:solidFill>
                  <a:latin typeface="Calibri" panose="020F0502020204030204"/>
                </a:rPr>
                <a:t>Đường</a:t>
              </a:r>
              <a:r>
                <a:rPr lang="en-US" sz="2000" dirty="0">
                  <a:solidFill>
                    <a:prstClr val="black"/>
                  </a:solidFill>
                  <a:latin typeface="Calibri" panose="020F0502020204030204"/>
                </a:rPr>
                <a:t> đ</a:t>
              </a:r>
              <a:r>
                <a:rPr lang="en-US" sz="2000" dirty="0" err="1">
                  <a:solidFill>
                    <a:prstClr val="black"/>
                  </a:solidFill>
                  <a:latin typeface="Calibri" panose="020F0502020204030204"/>
                </a:rPr>
                <a:t>ặc</a:t>
              </a:r>
              <a:r>
                <a:rPr lang="en-US" sz="2000" dirty="0">
                  <a:solidFill>
                    <a:prstClr val="black"/>
                  </a:solidFill>
                  <a:latin typeface="Calibri" panose="020F0502020204030204"/>
                </a:rPr>
                <a:t> </a:t>
              </a:r>
              <a:r>
                <a:rPr lang="en-US" sz="2000" dirty="0" err="1">
                  <a:solidFill>
                    <a:prstClr val="black"/>
                  </a:solidFill>
                  <a:latin typeface="Calibri" panose="020F0502020204030204"/>
                </a:rPr>
                <a:t>tính</a:t>
              </a:r>
              <a:r>
                <a:rPr lang="en-US" sz="2000" dirty="0">
                  <a:solidFill>
                    <a:prstClr val="black"/>
                  </a:solidFill>
                  <a:latin typeface="Calibri" panose="020F0502020204030204"/>
                </a:rPr>
                <a:t> </a:t>
              </a:r>
              <a:r>
                <a:rPr lang="en-US" sz="2000" dirty="0" err="1">
                  <a:solidFill>
                    <a:prstClr val="black"/>
                  </a:solidFill>
                  <a:latin typeface="Calibri" panose="020F0502020204030204"/>
                </a:rPr>
                <a:t>cơ</a:t>
              </a:r>
              <a:r>
                <a:rPr lang="en-US" sz="2000" dirty="0">
                  <a:solidFill>
                    <a:prstClr val="black"/>
                  </a:solidFill>
                  <a:latin typeface="Calibri" panose="020F0502020204030204"/>
                </a:rPr>
                <a:t> </a:t>
              </a:r>
              <a:r>
                <a:rPr lang="en-US" sz="2000" dirty="0" err="1">
                  <a:solidFill>
                    <a:prstClr val="black"/>
                  </a:solidFill>
                  <a:latin typeface="Calibri" panose="020F0502020204030204"/>
                </a:rPr>
                <a:t>tự</a:t>
              </a:r>
              <a:r>
                <a:rPr lang="en-US" sz="2000" dirty="0">
                  <a:solidFill>
                    <a:prstClr val="black"/>
                  </a:solidFill>
                  <a:latin typeface="Calibri" panose="020F0502020204030204"/>
                </a:rPr>
                <a:t> </a:t>
              </a:r>
              <a:r>
                <a:rPr lang="en-US" sz="2000" dirty="0" err="1">
                  <a:solidFill>
                    <a:prstClr val="black"/>
                  </a:solidFill>
                  <a:latin typeface="Calibri" panose="020F0502020204030204"/>
                </a:rPr>
                <a:t>nhiên</a:t>
              </a:r>
              <a:endParaRPr lang="en-US" sz="2000" dirty="0">
                <a:solidFill>
                  <a:prstClr val="black"/>
                </a:solidFill>
                <a:latin typeface="Calibri" panose="020F0502020204030204"/>
              </a:endParaRPr>
            </a:p>
          </p:txBody>
        </p:sp>
        <p:sp>
          <p:nvSpPr>
            <p:cNvPr id="57" name="TextBox 56"/>
            <p:cNvSpPr txBox="1"/>
            <p:nvPr/>
          </p:nvSpPr>
          <p:spPr>
            <a:xfrm>
              <a:off x="8940425" y="4188412"/>
              <a:ext cx="3186546" cy="400110"/>
            </a:xfrm>
            <a:prstGeom prst="rect">
              <a:avLst/>
            </a:prstGeom>
            <a:noFill/>
          </p:spPr>
          <p:txBody>
            <a:bodyPr wrap="square" rtlCol="0">
              <a:spAutoFit/>
            </a:bodyPr>
            <a:lstStyle/>
            <a:p>
              <a:pPr>
                <a:defRPr/>
              </a:pPr>
              <a:r>
                <a:rPr lang="en-US" sz="2000" dirty="0" err="1">
                  <a:solidFill>
                    <a:prstClr val="black"/>
                  </a:solidFill>
                  <a:latin typeface="Calibri" panose="020F0502020204030204"/>
                </a:rPr>
                <a:t>Đường</a:t>
              </a:r>
              <a:r>
                <a:rPr lang="en-US" sz="2000" dirty="0">
                  <a:solidFill>
                    <a:prstClr val="black"/>
                  </a:solidFill>
                  <a:latin typeface="Calibri" panose="020F0502020204030204"/>
                </a:rPr>
                <a:t> đ</a:t>
              </a:r>
              <a:r>
                <a:rPr lang="en-US" sz="2000" dirty="0" err="1">
                  <a:solidFill>
                    <a:prstClr val="black"/>
                  </a:solidFill>
                  <a:latin typeface="Calibri" panose="020F0502020204030204"/>
                </a:rPr>
                <a:t>ặc</a:t>
              </a:r>
              <a:r>
                <a:rPr lang="en-US" sz="2000" dirty="0">
                  <a:solidFill>
                    <a:prstClr val="black"/>
                  </a:solidFill>
                  <a:latin typeface="Calibri" panose="020F0502020204030204"/>
                </a:rPr>
                <a:t> </a:t>
              </a:r>
              <a:r>
                <a:rPr lang="en-US" sz="2000" dirty="0" err="1">
                  <a:solidFill>
                    <a:prstClr val="black"/>
                  </a:solidFill>
                  <a:latin typeface="Calibri" panose="020F0502020204030204"/>
                </a:rPr>
                <a:t>tính</a:t>
              </a:r>
              <a:r>
                <a:rPr lang="en-US" sz="2000" dirty="0">
                  <a:solidFill>
                    <a:prstClr val="black"/>
                  </a:solidFill>
                  <a:latin typeface="Calibri" panose="020F0502020204030204"/>
                </a:rPr>
                <a:t> </a:t>
              </a:r>
              <a:r>
                <a:rPr lang="en-US" sz="2000" dirty="0" err="1">
                  <a:solidFill>
                    <a:prstClr val="black"/>
                  </a:solidFill>
                  <a:latin typeface="Calibri" panose="020F0502020204030204"/>
                </a:rPr>
                <a:t>cơ</a:t>
              </a:r>
              <a:r>
                <a:rPr lang="en-US" sz="2000" dirty="0">
                  <a:solidFill>
                    <a:prstClr val="black"/>
                  </a:solidFill>
                  <a:latin typeface="Calibri" panose="020F0502020204030204"/>
                </a:rPr>
                <a:t> </a:t>
              </a:r>
              <a:r>
                <a:rPr lang="en-US" sz="2000" dirty="0" err="1">
                  <a:solidFill>
                    <a:prstClr val="black"/>
                  </a:solidFill>
                  <a:latin typeface="Calibri" panose="020F0502020204030204"/>
                </a:rPr>
                <a:t>nhân</a:t>
              </a:r>
              <a:r>
                <a:rPr lang="en-US" sz="2000" dirty="0">
                  <a:solidFill>
                    <a:prstClr val="black"/>
                  </a:solidFill>
                  <a:latin typeface="Calibri" panose="020F0502020204030204"/>
                </a:rPr>
                <a:t> </a:t>
              </a:r>
              <a:r>
                <a:rPr lang="en-US" sz="2000" dirty="0" err="1">
                  <a:solidFill>
                    <a:prstClr val="black"/>
                  </a:solidFill>
                  <a:latin typeface="Calibri" panose="020F0502020204030204"/>
                </a:rPr>
                <a:t>tạo</a:t>
              </a:r>
              <a:endParaRPr lang="en-US" sz="2000" dirty="0">
                <a:solidFill>
                  <a:prstClr val="black"/>
                </a:solidFill>
                <a:latin typeface="Calibri" panose="020F0502020204030204"/>
              </a:endParaRPr>
            </a:p>
          </p:txBody>
        </p:sp>
        <p:cxnSp>
          <p:nvCxnSpPr>
            <p:cNvPr id="13" name="Straight Arrow Connector 12"/>
            <p:cNvCxnSpPr/>
            <p:nvPr/>
          </p:nvCxnSpPr>
          <p:spPr>
            <a:xfrm flipV="1">
              <a:off x="6003637" y="2761978"/>
              <a:ext cx="2849013" cy="341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7227118" y="3929542"/>
              <a:ext cx="2441228" cy="2120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5273965" y="3177309"/>
              <a:ext cx="1062181" cy="15794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6" name="Picture 25"/>
            <p:cNvPicPr>
              <a:picLocks noChangeAspect="1"/>
            </p:cNvPicPr>
            <p:nvPr/>
          </p:nvPicPr>
          <p:blipFill>
            <a:blip r:embed="rId5"/>
            <a:stretch>
              <a:fillRect/>
            </a:stretch>
          </p:blipFill>
          <p:spPr>
            <a:xfrm>
              <a:off x="3900888" y="4801981"/>
              <a:ext cx="2664183" cy="542591"/>
            </a:xfrm>
            <a:prstGeom prst="rect">
              <a:avLst/>
            </a:prstGeom>
          </p:spPr>
        </p:pic>
      </p:grpSp>
    </p:spTree>
    <p:extLst>
      <p:ext uri="{BB962C8B-B14F-4D97-AF65-F5344CB8AC3E}">
        <p14:creationId xmlns:p14="http://schemas.microsoft.com/office/powerpoint/2010/main" val="28277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B19F-824E-463A-9F7A-ECC65EBC9E21}"/>
              </a:ext>
            </a:extLst>
          </p:cNvPr>
          <p:cNvSpPr>
            <a:spLocks noGrp="1"/>
          </p:cNvSpPr>
          <p:nvPr>
            <p:ph type="title"/>
          </p:nvPr>
        </p:nvSpPr>
        <p:spPr/>
        <p:txBody>
          <a:bodyPr>
            <a:normAutofit/>
          </a:bodyPr>
          <a:lstStyle/>
          <a:p>
            <a:r>
              <a:rPr lang="en-US" sz="4400" dirty="0"/>
              <a:t>NỘI DUNG BÁO CÁO</a:t>
            </a:r>
          </a:p>
        </p:txBody>
      </p:sp>
      <p:sp>
        <p:nvSpPr>
          <p:cNvPr id="3" name="Content Placeholder 2"/>
          <p:cNvSpPr>
            <a:spLocks noGrp="1"/>
          </p:cNvSpPr>
          <p:nvPr>
            <p:ph idx="1"/>
          </p:nvPr>
        </p:nvSpPr>
        <p:spPr>
          <a:xfrm>
            <a:off x="651933" y="1346201"/>
            <a:ext cx="11235267" cy="4902199"/>
          </a:xfrm>
        </p:spPr>
        <p:txBody>
          <a:bodyPr/>
          <a:lstStyle/>
          <a:p>
            <a:pPr algn="just">
              <a:buFont typeface="Wingdings" panose="05000000000000000000" pitchFamily="2" charset="2"/>
              <a:buChar char="q"/>
            </a:pPr>
            <a:r>
              <a:rPr lang="en-US" sz="2800" dirty="0" err="1"/>
              <a:t>Phần</a:t>
            </a:r>
            <a:r>
              <a:rPr lang="en-US" sz="2800" dirty="0"/>
              <a:t> 1: </a:t>
            </a:r>
            <a:r>
              <a:rPr lang="en-US" sz="2800" dirty="0" err="1"/>
              <a:t>Mô</a:t>
            </a:r>
            <a:r>
              <a:rPr lang="en-US" sz="2800" dirty="0"/>
              <a:t> </a:t>
            </a:r>
            <a:r>
              <a:rPr lang="en-US" sz="2800" dirty="0" err="1"/>
              <a:t>hình</a:t>
            </a:r>
            <a:r>
              <a:rPr lang="en-US" sz="2800" dirty="0"/>
              <a:t> </a:t>
            </a:r>
            <a:r>
              <a:rPr lang="en-US" sz="2800" dirty="0" err="1"/>
              <a:t>hóa</a:t>
            </a:r>
            <a:r>
              <a:rPr lang="en-US" sz="2800" dirty="0"/>
              <a:t> </a:t>
            </a:r>
            <a:r>
              <a:rPr lang="en-US" sz="2800" dirty="0" err="1"/>
              <a:t>động</a:t>
            </a:r>
            <a:r>
              <a:rPr lang="en-US" sz="2800" dirty="0"/>
              <a:t> </a:t>
            </a:r>
            <a:r>
              <a:rPr lang="en-US" sz="2800" dirty="0" err="1"/>
              <a:t>cơ</a:t>
            </a:r>
            <a:r>
              <a:rPr lang="en-US" sz="2800" dirty="0"/>
              <a:t> </a:t>
            </a:r>
            <a:r>
              <a:rPr lang="en-US" sz="2800" dirty="0" err="1"/>
              <a:t>một</a:t>
            </a:r>
            <a:r>
              <a:rPr lang="en-US" sz="2800" dirty="0"/>
              <a:t> </a:t>
            </a:r>
            <a:r>
              <a:rPr lang="en-US" sz="2800" dirty="0" err="1"/>
              <a:t>chiều</a:t>
            </a:r>
            <a:endParaRPr lang="en-US" sz="2800" dirty="0"/>
          </a:p>
          <a:p>
            <a:pPr algn="just">
              <a:buFont typeface="Wingdings" panose="05000000000000000000" pitchFamily="2" charset="2"/>
              <a:buChar char="q"/>
            </a:pPr>
            <a:r>
              <a:rPr lang="en-US" sz="2800" dirty="0" err="1"/>
              <a:t>Phần</a:t>
            </a:r>
            <a:r>
              <a:rPr lang="en-US" sz="2800" dirty="0"/>
              <a:t> 2: </a:t>
            </a:r>
            <a:r>
              <a:rPr lang="en-US" sz="2800" dirty="0" err="1"/>
              <a:t>Mô</a:t>
            </a:r>
            <a:r>
              <a:rPr lang="en-US" sz="2800" dirty="0"/>
              <a:t> </a:t>
            </a:r>
            <a:r>
              <a:rPr lang="en-US" sz="2800" dirty="0" err="1"/>
              <a:t>tả</a:t>
            </a:r>
            <a:r>
              <a:rPr lang="en-US" sz="2800" dirty="0"/>
              <a:t> </a:t>
            </a:r>
            <a:r>
              <a:rPr lang="en-US" sz="2800" dirty="0" err="1"/>
              <a:t>cấu</a:t>
            </a:r>
            <a:r>
              <a:rPr lang="en-US" sz="2800" dirty="0"/>
              <a:t> </a:t>
            </a:r>
            <a:r>
              <a:rPr lang="en-US" sz="2800" dirty="0" err="1"/>
              <a:t>trúc</a:t>
            </a:r>
            <a:r>
              <a:rPr lang="en-US" sz="2800" dirty="0"/>
              <a:t> </a:t>
            </a:r>
            <a:r>
              <a:rPr lang="en-US" sz="2800" dirty="0" err="1"/>
              <a:t>hệ</a:t>
            </a:r>
            <a:r>
              <a:rPr lang="en-US" sz="2800" dirty="0"/>
              <a:t> </a:t>
            </a:r>
            <a:r>
              <a:rPr lang="en-US" sz="2800" dirty="0" err="1"/>
              <a:t>truyền</a:t>
            </a:r>
            <a:r>
              <a:rPr lang="en-US" sz="2800" dirty="0"/>
              <a:t> </a:t>
            </a:r>
            <a:r>
              <a:rPr lang="en-US" sz="2800" dirty="0" err="1"/>
              <a:t>động</a:t>
            </a:r>
            <a:r>
              <a:rPr lang="en-US" sz="2800" dirty="0"/>
              <a:t> </a:t>
            </a:r>
            <a:r>
              <a:rPr lang="en-US" sz="2800" dirty="0" err="1"/>
              <a:t>động</a:t>
            </a:r>
            <a:r>
              <a:rPr lang="en-US" sz="2800" dirty="0"/>
              <a:t> </a:t>
            </a:r>
            <a:r>
              <a:rPr lang="en-US" sz="2800" dirty="0" err="1"/>
              <a:t>cơ</a:t>
            </a:r>
            <a:r>
              <a:rPr lang="en-US" sz="2800" dirty="0"/>
              <a:t> </a:t>
            </a:r>
            <a:r>
              <a:rPr lang="en-US" sz="2800" dirty="0" err="1"/>
              <a:t>một</a:t>
            </a:r>
            <a:r>
              <a:rPr lang="en-US" sz="2800" dirty="0"/>
              <a:t> </a:t>
            </a:r>
            <a:r>
              <a:rPr lang="en-US" sz="2800" dirty="0" err="1"/>
              <a:t>chiều</a:t>
            </a:r>
            <a:endParaRPr lang="en-US" sz="2800" dirty="0"/>
          </a:p>
          <a:p>
            <a:pPr algn="just">
              <a:buFont typeface="Wingdings" panose="05000000000000000000" pitchFamily="2" charset="2"/>
              <a:buChar char="q"/>
            </a:pPr>
            <a:r>
              <a:rPr lang="en-US" sz="2800" dirty="0" err="1"/>
              <a:t>Phần</a:t>
            </a:r>
            <a:r>
              <a:rPr lang="en-US" sz="2800" dirty="0"/>
              <a:t> 3: </a:t>
            </a:r>
            <a:r>
              <a:rPr lang="en-US" sz="2800" dirty="0" err="1"/>
              <a:t>Khảo</a:t>
            </a:r>
            <a:r>
              <a:rPr lang="en-US" sz="2800" dirty="0"/>
              <a:t> </a:t>
            </a:r>
            <a:r>
              <a:rPr lang="en-US" sz="2800" dirty="0" err="1"/>
              <a:t>sát</a:t>
            </a:r>
            <a:r>
              <a:rPr lang="en-US" sz="2800" dirty="0"/>
              <a:t> </a:t>
            </a:r>
            <a:r>
              <a:rPr lang="en-US" sz="2800" dirty="0" err="1"/>
              <a:t>ảnh</a:t>
            </a:r>
            <a:r>
              <a:rPr lang="en-US" sz="2800" dirty="0"/>
              <a:t> </a:t>
            </a:r>
            <a:r>
              <a:rPr lang="en-US" sz="2800" dirty="0" err="1"/>
              <a:t>hưởng</a:t>
            </a:r>
            <a:r>
              <a:rPr lang="en-US" sz="2800" dirty="0"/>
              <a:t> </a:t>
            </a:r>
            <a:r>
              <a:rPr lang="en-US" sz="2800" dirty="0" err="1"/>
              <a:t>của</a:t>
            </a:r>
            <a:r>
              <a:rPr lang="en-US" sz="2800" dirty="0"/>
              <a:t> </a:t>
            </a:r>
            <a:r>
              <a:rPr lang="en-US" sz="2800" dirty="0" err="1"/>
              <a:t>các</a:t>
            </a:r>
            <a:r>
              <a:rPr lang="en-US" sz="2800" dirty="0"/>
              <a:t> </a:t>
            </a:r>
            <a:r>
              <a:rPr lang="en-US" sz="2800" dirty="0" err="1"/>
              <a:t>tham</a:t>
            </a:r>
            <a:r>
              <a:rPr lang="en-US" sz="2800" dirty="0"/>
              <a:t> </a:t>
            </a:r>
            <a:r>
              <a:rPr lang="en-US" sz="2800" dirty="0" err="1"/>
              <a:t>số</a:t>
            </a:r>
            <a:r>
              <a:rPr lang="en-US" sz="2800" dirty="0"/>
              <a:t> </a:t>
            </a:r>
            <a:r>
              <a:rPr lang="en-US" sz="2800" dirty="0" err="1"/>
              <a:t>đến</a:t>
            </a:r>
            <a:r>
              <a:rPr lang="en-US" sz="2800" dirty="0"/>
              <a:t> </a:t>
            </a:r>
            <a:r>
              <a:rPr lang="en-US" sz="2800" dirty="0" err="1"/>
              <a:t>đường</a:t>
            </a:r>
            <a:r>
              <a:rPr lang="en-US" sz="2800" dirty="0"/>
              <a:t> </a:t>
            </a:r>
            <a:r>
              <a:rPr lang="en-US" sz="2800" dirty="0" err="1"/>
              <a:t>đặc</a:t>
            </a:r>
            <a:r>
              <a:rPr lang="en-US" sz="2800" dirty="0"/>
              <a:t> </a:t>
            </a:r>
            <a:r>
              <a:rPr lang="en-US" sz="2800" dirty="0" err="1"/>
              <a:t>tính</a:t>
            </a:r>
            <a:r>
              <a:rPr lang="en-US" sz="2800" dirty="0"/>
              <a:t> </a:t>
            </a:r>
            <a:r>
              <a:rPr lang="en-US" sz="2800" dirty="0" err="1"/>
              <a:t>cơ</a:t>
            </a:r>
            <a:endParaRPr lang="en-US" sz="2800" dirty="0"/>
          </a:p>
          <a:p>
            <a:pPr algn="just">
              <a:buFont typeface="Wingdings" panose="05000000000000000000" pitchFamily="2" charset="2"/>
              <a:buChar char="q"/>
            </a:pPr>
            <a:r>
              <a:rPr lang="en-US" sz="2800" dirty="0" err="1"/>
              <a:t>Phần</a:t>
            </a:r>
            <a:r>
              <a:rPr lang="en-US" sz="2800" dirty="0"/>
              <a:t> 4: </a:t>
            </a:r>
            <a:r>
              <a:rPr lang="en-US" sz="2800" dirty="0" err="1"/>
              <a:t>Khảo</a:t>
            </a:r>
            <a:r>
              <a:rPr lang="en-US" sz="2800" dirty="0"/>
              <a:t> </a:t>
            </a:r>
            <a:r>
              <a:rPr lang="en-US" sz="2800" dirty="0" err="1"/>
              <a:t>sát</a:t>
            </a:r>
            <a:r>
              <a:rPr lang="en-US" sz="2800" dirty="0"/>
              <a:t> </a:t>
            </a:r>
            <a:r>
              <a:rPr lang="en-US" sz="2800" dirty="0" err="1"/>
              <a:t>chế</a:t>
            </a:r>
            <a:r>
              <a:rPr lang="en-US" sz="2800" dirty="0"/>
              <a:t> </a:t>
            </a:r>
            <a:r>
              <a:rPr lang="en-US" sz="2800" dirty="0" err="1"/>
              <a:t>độ</a:t>
            </a:r>
            <a:r>
              <a:rPr lang="en-US" sz="2800" dirty="0"/>
              <a:t> </a:t>
            </a:r>
            <a:r>
              <a:rPr lang="en-US" sz="2800" dirty="0" err="1"/>
              <a:t>hãm</a:t>
            </a:r>
            <a:r>
              <a:rPr lang="en-US" sz="2800" dirty="0"/>
              <a:t> </a:t>
            </a:r>
            <a:r>
              <a:rPr lang="en-US" sz="2800" dirty="0" err="1"/>
              <a:t>dừng</a:t>
            </a:r>
            <a:r>
              <a:rPr lang="en-US" sz="2800" dirty="0"/>
              <a:t> </a:t>
            </a:r>
            <a:r>
              <a:rPr lang="en-US" sz="2800" dirty="0" err="1"/>
              <a:t>động</a:t>
            </a:r>
            <a:r>
              <a:rPr lang="en-US" sz="2800" dirty="0"/>
              <a:t> </a:t>
            </a:r>
            <a:r>
              <a:rPr lang="en-US" sz="2800" dirty="0" err="1"/>
              <a:t>cơ</a:t>
            </a:r>
            <a:endParaRPr lang="en-US" sz="2800" dirty="0"/>
          </a:p>
          <a:p>
            <a:pPr algn="just">
              <a:buFont typeface="Wingdings" panose="05000000000000000000" pitchFamily="2" charset="2"/>
              <a:buChar char="q"/>
            </a:pPr>
            <a:r>
              <a:rPr lang="en-US" sz="2800" dirty="0" err="1"/>
              <a:t>Phần</a:t>
            </a:r>
            <a:r>
              <a:rPr lang="en-US" sz="2800" dirty="0"/>
              <a:t> 5: </a:t>
            </a:r>
            <a:r>
              <a:rPr lang="en-US" sz="2800" dirty="0" err="1"/>
              <a:t>Nguyên</a:t>
            </a:r>
            <a:r>
              <a:rPr lang="en-US" sz="2800" dirty="0"/>
              <a:t> </a:t>
            </a:r>
            <a:r>
              <a:rPr lang="en-US" sz="2800" dirty="0" err="1"/>
              <a:t>lý</a:t>
            </a:r>
            <a:r>
              <a:rPr lang="en-US" sz="2800" dirty="0"/>
              <a:t> </a:t>
            </a:r>
            <a:r>
              <a:rPr lang="en-US" sz="2800" dirty="0" err="1"/>
              <a:t>tổng</a:t>
            </a:r>
            <a:r>
              <a:rPr lang="en-US" sz="2800" dirty="0"/>
              <a:t> </a:t>
            </a:r>
            <a:r>
              <a:rPr lang="en-US" sz="2800" dirty="0" err="1"/>
              <a:t>hợp</a:t>
            </a:r>
            <a:r>
              <a:rPr lang="en-US" sz="2800" dirty="0"/>
              <a:t> </a:t>
            </a:r>
            <a:r>
              <a:rPr lang="en-US" sz="2800" dirty="0" err="1"/>
              <a:t>các</a:t>
            </a:r>
            <a:r>
              <a:rPr lang="en-US" sz="2800" dirty="0"/>
              <a:t> </a:t>
            </a:r>
            <a:r>
              <a:rPr lang="en-US" sz="2800" dirty="0" err="1"/>
              <a:t>tham</a:t>
            </a:r>
            <a:r>
              <a:rPr lang="en-US" sz="2800" dirty="0"/>
              <a:t> </a:t>
            </a:r>
            <a:r>
              <a:rPr lang="en-US" sz="2800" dirty="0" err="1"/>
              <a:t>số</a:t>
            </a:r>
            <a:r>
              <a:rPr lang="en-US" sz="2800" dirty="0"/>
              <a:t> </a:t>
            </a:r>
            <a:r>
              <a:rPr lang="en-US" sz="2800" dirty="0" err="1"/>
              <a:t>điều</a:t>
            </a:r>
            <a:r>
              <a:rPr lang="en-US" sz="2800" dirty="0"/>
              <a:t> </a:t>
            </a:r>
            <a:r>
              <a:rPr lang="en-US" sz="2800" dirty="0" err="1"/>
              <a:t>chỉnh</a:t>
            </a:r>
            <a:r>
              <a:rPr lang="en-US" sz="2800" dirty="0"/>
              <a:t> </a:t>
            </a:r>
            <a:r>
              <a:rPr lang="en-US" sz="2800" dirty="0" err="1"/>
              <a:t>dòng</a:t>
            </a:r>
            <a:r>
              <a:rPr lang="en-US" sz="2800" dirty="0"/>
              <a:t> </a:t>
            </a:r>
            <a:r>
              <a:rPr lang="en-US" sz="2800" dirty="0" err="1"/>
              <a:t>điện</a:t>
            </a:r>
            <a:r>
              <a:rPr lang="en-US" sz="2800" dirty="0"/>
              <a:t> </a:t>
            </a:r>
            <a:r>
              <a:rPr lang="en-US" sz="2800" dirty="0" err="1"/>
              <a:t>và</a:t>
            </a:r>
            <a:r>
              <a:rPr lang="en-US" sz="2800" dirty="0"/>
              <a:t> </a:t>
            </a:r>
            <a:r>
              <a:rPr lang="en-US" sz="2800" dirty="0" err="1"/>
              <a:t>tốc</a:t>
            </a:r>
            <a:r>
              <a:rPr lang="en-US" sz="2800" dirty="0"/>
              <a:t> </a:t>
            </a:r>
            <a:r>
              <a:rPr lang="en-US" sz="2800" dirty="0" err="1"/>
              <a:t>độ</a:t>
            </a:r>
            <a:endParaRPr lang="en-US" sz="2800" dirty="0"/>
          </a:p>
          <a:p>
            <a:pPr algn="just">
              <a:buFont typeface="Wingdings" panose="05000000000000000000" pitchFamily="2" charset="2"/>
              <a:buChar char="q"/>
            </a:pPr>
            <a:r>
              <a:rPr lang="en-US" sz="2800" dirty="0" err="1"/>
              <a:t>Phần</a:t>
            </a:r>
            <a:r>
              <a:rPr lang="en-US" sz="2800" dirty="0"/>
              <a:t> 6: </a:t>
            </a:r>
            <a:r>
              <a:rPr lang="en-US" sz="2800" dirty="0" err="1"/>
              <a:t>Khảo</a:t>
            </a:r>
            <a:r>
              <a:rPr lang="en-US" sz="2800" dirty="0"/>
              <a:t> </a:t>
            </a:r>
            <a:r>
              <a:rPr lang="en-US" sz="2800" dirty="0" err="1"/>
              <a:t>sát</a:t>
            </a:r>
            <a:r>
              <a:rPr lang="en-US" sz="2800" dirty="0"/>
              <a:t> </a:t>
            </a:r>
            <a:r>
              <a:rPr lang="en-US" sz="2800" dirty="0" err="1"/>
              <a:t>đáp</a:t>
            </a:r>
            <a:r>
              <a:rPr lang="en-US" sz="2800" dirty="0"/>
              <a:t> </a:t>
            </a:r>
            <a:r>
              <a:rPr lang="en-US" sz="2800" dirty="0" err="1"/>
              <a:t>ứng</a:t>
            </a:r>
            <a:r>
              <a:rPr lang="en-US" sz="2800" dirty="0"/>
              <a:t> </a:t>
            </a:r>
            <a:r>
              <a:rPr lang="en-US" sz="2800" dirty="0" err="1"/>
              <a:t>động</a:t>
            </a:r>
            <a:r>
              <a:rPr lang="en-US" sz="2800" dirty="0"/>
              <a:t> </a:t>
            </a:r>
            <a:r>
              <a:rPr lang="en-US" sz="2800" dirty="0" err="1"/>
              <a:t>của</a:t>
            </a:r>
            <a:r>
              <a:rPr lang="en-US" sz="2800" dirty="0"/>
              <a:t> </a:t>
            </a:r>
            <a:r>
              <a:rPr lang="en-US" sz="2800" dirty="0" err="1"/>
              <a:t>hệ</a:t>
            </a:r>
            <a:r>
              <a:rPr lang="en-US" sz="2800" dirty="0"/>
              <a:t> </a:t>
            </a:r>
            <a:r>
              <a:rPr lang="en-US" sz="2800" dirty="0" err="1"/>
              <a:t>thống</a:t>
            </a:r>
            <a:endParaRPr lang="en-US" sz="2800" dirty="0"/>
          </a:p>
          <a:p>
            <a:endParaRPr lang="en-US" dirty="0"/>
          </a:p>
        </p:txBody>
      </p:sp>
    </p:spTree>
    <p:extLst>
      <p:ext uri="{BB962C8B-B14F-4D97-AF65-F5344CB8AC3E}">
        <p14:creationId xmlns:p14="http://schemas.microsoft.com/office/powerpoint/2010/main" val="1190671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CA25B2B5-3008-4F57-AB6F-25264D7732EF}"/>
              </a:ext>
            </a:extLst>
          </p:cNvPr>
          <p:cNvSpPr>
            <a:spLocks noGrp="1"/>
          </p:cNvSpPr>
          <p:nvPr>
            <p:ph type="title"/>
          </p:nvPr>
        </p:nvSpPr>
        <p:spPr>
          <a:xfrm>
            <a:off x="651933" y="115092"/>
            <a:ext cx="10942304" cy="989015"/>
          </a:xfrm>
        </p:spPr>
        <p:txBody>
          <a:bodyPr>
            <a:noAutofit/>
          </a:bodyPr>
          <a:lstStyle/>
          <a:p>
            <a:r>
              <a:rPr lang="en-US" dirty="0" err="1"/>
              <a:t>Phần</a:t>
            </a:r>
            <a:r>
              <a:rPr lang="en-US" dirty="0"/>
              <a:t> 3. CÁC THÔNG SỐ ẢNH HƯỞNG ĐẾN ĐẶC TÍNH CƠ</a:t>
            </a:r>
          </a:p>
        </p:txBody>
      </p:sp>
      <p:sp>
        <p:nvSpPr>
          <p:cNvPr id="3" name="Content Placeholder 2"/>
          <p:cNvSpPr>
            <a:spLocks noGrp="1"/>
          </p:cNvSpPr>
          <p:nvPr>
            <p:ph idx="1"/>
          </p:nvPr>
        </p:nvSpPr>
        <p:spPr>
          <a:xfrm>
            <a:off x="651934" y="1179581"/>
            <a:ext cx="8765022" cy="4902199"/>
          </a:xfrm>
        </p:spPr>
        <p:txBody>
          <a:bodyPr>
            <a:normAutofit/>
          </a:bodyPr>
          <a:lstStyle/>
          <a:p>
            <a:pPr marL="1377950" indent="-1377950">
              <a:buNone/>
            </a:pPr>
            <a:r>
              <a:rPr lang="en-US" sz="2800" dirty="0"/>
              <a:t>	</a:t>
            </a:r>
            <a:r>
              <a:rPr lang="en-US" sz="2400" dirty="0"/>
              <a:t>3.1.3.2. </a:t>
            </a:r>
            <a:r>
              <a:rPr lang="en-US" sz="2400" dirty="0" err="1"/>
              <a:t>Kết</a:t>
            </a:r>
            <a:r>
              <a:rPr lang="en-US" sz="2400" dirty="0"/>
              <a:t> </a:t>
            </a:r>
            <a:r>
              <a:rPr lang="en-US" sz="2400" dirty="0" err="1"/>
              <a:t>quả</a:t>
            </a:r>
            <a:r>
              <a:rPr lang="en-US" sz="2400" dirty="0"/>
              <a:t> </a:t>
            </a:r>
            <a:r>
              <a:rPr lang="en-US" sz="2400" dirty="0" err="1"/>
              <a:t>mô</a:t>
            </a:r>
            <a:r>
              <a:rPr lang="en-US" sz="2400" dirty="0"/>
              <a:t> </a:t>
            </a:r>
            <a:r>
              <a:rPr lang="en-US" sz="2400" dirty="0" err="1"/>
              <a:t>phỏng</a:t>
            </a:r>
            <a:r>
              <a:rPr lang="en-US" sz="2400" dirty="0"/>
              <a:t> </a:t>
            </a:r>
            <a:r>
              <a:rPr lang="en-US" sz="2400" dirty="0" err="1"/>
              <a:t>từ</a:t>
            </a:r>
            <a:r>
              <a:rPr lang="en-US" sz="2400" dirty="0"/>
              <a:t> </a:t>
            </a:r>
            <a:r>
              <a:rPr lang="en-US" sz="2400" dirty="0" err="1"/>
              <a:t>Matlab</a:t>
            </a:r>
            <a:r>
              <a:rPr lang="en-US" sz="2400" dirty="0"/>
              <a:t>-Simulink</a:t>
            </a:r>
          </a:p>
          <a:p>
            <a:pPr marL="1377950" indent="-1377950">
              <a:buNone/>
            </a:pPr>
            <a:r>
              <a:rPr lang="en-US" sz="2800"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51380"/>
            <a:ext cx="9526135" cy="5017570"/>
          </a:xfrm>
          <a:prstGeom prst="rect">
            <a:avLst/>
          </a:prstGeom>
        </p:spPr>
      </p:pic>
      <mc:AlternateContent xmlns:mc="http://schemas.openxmlformats.org/markup-compatibility/2006" xmlns:a14="http://schemas.microsoft.com/office/drawing/2010/main">
        <mc:Choice Requires="a14">
          <p:sp>
            <p:nvSpPr>
              <p:cNvPr id="5" name="object 9"/>
              <p:cNvSpPr txBox="1"/>
              <p:nvPr/>
            </p:nvSpPr>
            <p:spPr>
              <a:xfrm>
                <a:off x="9526136" y="1848235"/>
                <a:ext cx="2665863" cy="3992118"/>
              </a:xfrm>
              <a:prstGeom prst="rect">
                <a:avLst/>
              </a:prstGeom>
            </p:spPr>
            <p:txBody>
              <a:bodyPr vert="horz" wrap="square" lIns="0" tIns="100330" rIns="0" bIns="0" rtlCol="0">
                <a:spAutoFit/>
              </a:bodyPr>
              <a:lstStyle/>
              <a:p>
                <a:pPr marL="53975">
                  <a:lnSpc>
                    <a:spcPct val="100000"/>
                  </a:lnSpc>
                  <a:spcBef>
                    <a:spcPts val="790"/>
                  </a:spcBef>
                </a:pPr>
                <a:r>
                  <a:rPr sz="2100" b="1" spc="-45" dirty="0">
                    <a:solidFill>
                      <a:srgbClr val="171717"/>
                    </a:solidFill>
                    <a:latin typeface="Carlito"/>
                    <a:cs typeface="Carlito"/>
                  </a:rPr>
                  <a:t>Lý</a:t>
                </a:r>
                <a:r>
                  <a:rPr sz="2100" b="1" dirty="0">
                    <a:solidFill>
                      <a:srgbClr val="171717"/>
                    </a:solidFill>
                    <a:latin typeface="Carlito"/>
                    <a:cs typeface="Carlito"/>
                  </a:rPr>
                  <a:t> </a:t>
                </a:r>
                <a:r>
                  <a:rPr sz="2100" b="1" spc="-85" dirty="0" err="1">
                    <a:solidFill>
                      <a:srgbClr val="171717"/>
                    </a:solidFill>
                    <a:latin typeface="Arial"/>
                    <a:cs typeface="Arial"/>
                  </a:rPr>
                  <a:t>thuyết</a:t>
                </a:r>
                <a:r>
                  <a:rPr sz="2100" b="1" spc="-85" dirty="0">
                    <a:solidFill>
                      <a:srgbClr val="171717"/>
                    </a:solidFill>
                    <a:latin typeface="Carlito"/>
                    <a:cs typeface="Carlito"/>
                  </a:rPr>
                  <a:t>:</a:t>
                </a:r>
                <a:endParaRPr lang="en-US" sz="2100" b="1" spc="-85" dirty="0">
                  <a:solidFill>
                    <a:srgbClr val="171717"/>
                  </a:solidFill>
                  <a:latin typeface="Carlito"/>
                  <a:cs typeface="Carlito"/>
                </a:endParaRPr>
              </a:p>
              <a:p>
                <a:pPr marL="53975">
                  <a:spcBef>
                    <a:spcPts val="790"/>
                  </a:spcBef>
                </a:pPr>
                <a:r>
                  <a:rPr lang="en-US" dirty="0"/>
                  <a:t>w1 = 132.132 – 0.00685</a:t>
                </a:r>
                <a14:m>
                  <m:oMath xmlns:m="http://schemas.openxmlformats.org/officeDocument/2006/math">
                    <m:r>
                      <a:rPr lang="en-US" i="1" dirty="0">
                        <a:latin typeface="Cambria Math" panose="02040503050406030204" pitchFamily="18" charset="0"/>
                      </a:rPr>
                      <m:t>𝑇</m:t>
                    </m:r>
                    <m:r>
                      <a:rPr lang="en-US" dirty="0">
                        <a:latin typeface="Cambria Math" panose="02040503050406030204" pitchFamily="18" charset="0"/>
                      </a:rPr>
                      <m:t>ⅇ</m:t>
                    </m:r>
                  </m:oMath>
                </a14:m>
                <a:endParaRPr lang="en-US" dirty="0"/>
              </a:p>
              <a:p>
                <a:pPr marL="53975">
                  <a:spcBef>
                    <a:spcPts val="790"/>
                  </a:spcBef>
                </a:pPr>
                <a:r>
                  <a:rPr lang="en-US" dirty="0"/>
                  <a:t>w2 = 132.132 – 0.016</a:t>
                </a:r>
                <a14:m>
                  <m:oMath xmlns:m="http://schemas.openxmlformats.org/officeDocument/2006/math">
                    <m:r>
                      <a:rPr lang="en-US" i="1" dirty="0">
                        <a:latin typeface="Cambria Math" panose="02040503050406030204" pitchFamily="18" charset="0"/>
                      </a:rPr>
                      <m:t>𝑇</m:t>
                    </m:r>
                    <m:r>
                      <a:rPr lang="en-US" dirty="0">
                        <a:latin typeface="Cambria Math" panose="02040503050406030204" pitchFamily="18" charset="0"/>
                      </a:rPr>
                      <m:t>ⅇ</m:t>
                    </m:r>
                  </m:oMath>
                </a14:m>
                <a:endParaRPr lang="en-US" dirty="0"/>
              </a:p>
              <a:p>
                <a:pPr marL="53975">
                  <a:spcBef>
                    <a:spcPts val="790"/>
                  </a:spcBef>
                </a:pPr>
                <a:r>
                  <a:rPr lang="en-US" dirty="0"/>
                  <a:t>w3 = 132.132 – 0.02</a:t>
                </a:r>
                <a14:m>
                  <m:oMath xmlns:m="http://schemas.openxmlformats.org/officeDocument/2006/math">
                    <m:r>
                      <a:rPr lang="en-US" i="1" dirty="0">
                        <a:latin typeface="Cambria Math" panose="02040503050406030204" pitchFamily="18" charset="0"/>
                      </a:rPr>
                      <m:t>𝑇</m:t>
                    </m:r>
                    <m:r>
                      <a:rPr lang="en-US" dirty="0">
                        <a:latin typeface="Cambria Math" panose="02040503050406030204" pitchFamily="18" charset="0"/>
                      </a:rPr>
                      <m:t>ⅇ</m:t>
                    </m:r>
                  </m:oMath>
                </a14:m>
                <a:endParaRPr lang="en-US" dirty="0"/>
              </a:p>
              <a:p>
                <a:pPr marL="53975">
                  <a:lnSpc>
                    <a:spcPct val="100000"/>
                  </a:lnSpc>
                  <a:spcBef>
                    <a:spcPts val="975"/>
                  </a:spcBef>
                </a:pPr>
                <a:endParaRPr lang="en-US" sz="2100" b="1" spc="-170" dirty="0">
                  <a:solidFill>
                    <a:srgbClr val="171717"/>
                  </a:solidFill>
                  <a:latin typeface="Arial"/>
                  <a:cs typeface="Arial"/>
                </a:endParaRPr>
              </a:p>
              <a:p>
                <a:pPr marL="53975">
                  <a:lnSpc>
                    <a:spcPct val="100000"/>
                  </a:lnSpc>
                  <a:spcBef>
                    <a:spcPts val="975"/>
                  </a:spcBef>
                </a:pPr>
                <a:r>
                  <a:rPr sz="2100" b="1" spc="-170" dirty="0" err="1">
                    <a:solidFill>
                      <a:srgbClr val="171717"/>
                    </a:solidFill>
                    <a:latin typeface="Arial"/>
                    <a:cs typeface="Arial"/>
                  </a:rPr>
                  <a:t>Kết</a:t>
                </a:r>
                <a:r>
                  <a:rPr sz="2100" b="1" spc="-170" dirty="0">
                    <a:solidFill>
                      <a:srgbClr val="171717"/>
                    </a:solidFill>
                    <a:latin typeface="Arial"/>
                    <a:cs typeface="Arial"/>
                  </a:rPr>
                  <a:t> </a:t>
                </a:r>
                <a:r>
                  <a:rPr sz="2100" b="1" spc="-150" dirty="0">
                    <a:solidFill>
                      <a:srgbClr val="171717"/>
                    </a:solidFill>
                    <a:latin typeface="Arial"/>
                    <a:cs typeface="Arial"/>
                  </a:rPr>
                  <a:t>quả </a:t>
                </a:r>
                <a:r>
                  <a:rPr sz="2100" b="1" spc="-5" dirty="0">
                    <a:solidFill>
                      <a:srgbClr val="171717"/>
                    </a:solidFill>
                    <a:latin typeface="Carlito"/>
                    <a:cs typeface="Carlito"/>
                  </a:rPr>
                  <a:t>mô</a:t>
                </a:r>
                <a:r>
                  <a:rPr sz="2100" b="1" spc="45" dirty="0">
                    <a:solidFill>
                      <a:srgbClr val="171717"/>
                    </a:solidFill>
                    <a:latin typeface="Carlito"/>
                    <a:cs typeface="Carlito"/>
                  </a:rPr>
                  <a:t> </a:t>
                </a:r>
                <a:r>
                  <a:rPr sz="2100" b="1" spc="-155" dirty="0">
                    <a:solidFill>
                      <a:srgbClr val="171717"/>
                    </a:solidFill>
                    <a:latin typeface="Arial"/>
                    <a:cs typeface="Arial"/>
                  </a:rPr>
                  <a:t>phỏng</a:t>
                </a:r>
                <a:r>
                  <a:rPr sz="2100" b="1" spc="-155" dirty="0">
                    <a:solidFill>
                      <a:srgbClr val="171717"/>
                    </a:solidFill>
                    <a:latin typeface="Carlito"/>
                    <a:cs typeface="Carlito"/>
                  </a:rPr>
                  <a:t>:</a:t>
                </a:r>
                <a:endParaRPr sz="2100" dirty="0">
                  <a:latin typeface="Carlito"/>
                  <a:cs typeface="Carlito"/>
                </a:endParaRPr>
              </a:p>
              <a:p>
                <a:pPr marL="53975">
                  <a:lnSpc>
                    <a:spcPts val="2280"/>
                  </a:lnSpc>
                  <a:spcBef>
                    <a:spcPts val="570"/>
                  </a:spcBef>
                </a:pPr>
                <a:r>
                  <a:rPr sz="2000" spc="-114" dirty="0">
                    <a:solidFill>
                      <a:srgbClr val="171717"/>
                    </a:solidFill>
                    <a:latin typeface="Arial"/>
                    <a:cs typeface="Arial"/>
                  </a:rPr>
                  <a:t>Kết </a:t>
                </a:r>
                <a:r>
                  <a:rPr sz="2000" spc="-95" dirty="0">
                    <a:solidFill>
                      <a:srgbClr val="171717"/>
                    </a:solidFill>
                    <a:latin typeface="Arial"/>
                    <a:cs typeface="Arial"/>
                  </a:rPr>
                  <a:t>quả </a:t>
                </a:r>
                <a:r>
                  <a:rPr sz="2000" dirty="0">
                    <a:solidFill>
                      <a:srgbClr val="171717"/>
                    </a:solidFill>
                    <a:latin typeface="Carlito"/>
                    <a:cs typeface="Carlito"/>
                  </a:rPr>
                  <a:t>mô</a:t>
                </a:r>
                <a:r>
                  <a:rPr sz="2000" spc="-50" dirty="0">
                    <a:solidFill>
                      <a:srgbClr val="171717"/>
                    </a:solidFill>
                    <a:latin typeface="Carlito"/>
                    <a:cs typeface="Carlito"/>
                  </a:rPr>
                  <a:t> </a:t>
                </a:r>
                <a:r>
                  <a:rPr sz="2000" spc="-85" dirty="0">
                    <a:solidFill>
                      <a:srgbClr val="171717"/>
                    </a:solidFill>
                    <a:latin typeface="Arial"/>
                    <a:cs typeface="Arial"/>
                  </a:rPr>
                  <a:t>phỏng</a:t>
                </a:r>
                <a:endParaRPr sz="2000" dirty="0">
                  <a:latin typeface="Arial"/>
                  <a:cs typeface="Arial"/>
                </a:endParaRPr>
              </a:p>
              <a:p>
                <a:pPr marL="53975">
                  <a:lnSpc>
                    <a:spcPts val="2160"/>
                  </a:lnSpc>
                </a:pPr>
                <a:r>
                  <a:rPr sz="2000" spc="-5" dirty="0">
                    <a:solidFill>
                      <a:srgbClr val="171717"/>
                    </a:solidFill>
                    <a:latin typeface="Carlito"/>
                    <a:cs typeface="Carlito"/>
                  </a:rPr>
                  <a:t>trên </a:t>
                </a:r>
                <a:r>
                  <a:rPr sz="2000" spc="-25" dirty="0">
                    <a:solidFill>
                      <a:srgbClr val="171717"/>
                    </a:solidFill>
                    <a:latin typeface="Carlito"/>
                    <a:cs typeface="Carlito"/>
                  </a:rPr>
                  <a:t>MATLAB</a:t>
                </a:r>
                <a:r>
                  <a:rPr sz="2000" spc="-40" dirty="0">
                    <a:solidFill>
                      <a:srgbClr val="171717"/>
                    </a:solidFill>
                    <a:latin typeface="Carlito"/>
                    <a:cs typeface="Carlito"/>
                  </a:rPr>
                  <a:t> </a:t>
                </a:r>
                <a:r>
                  <a:rPr sz="2000" spc="-15" dirty="0">
                    <a:solidFill>
                      <a:srgbClr val="171717"/>
                    </a:solidFill>
                    <a:latin typeface="Arial"/>
                    <a:cs typeface="Arial"/>
                  </a:rPr>
                  <a:t>đối</a:t>
                </a:r>
                <a:endParaRPr sz="2000" dirty="0">
                  <a:latin typeface="Arial"/>
                  <a:cs typeface="Arial"/>
                </a:endParaRPr>
              </a:p>
              <a:p>
                <a:pPr marL="53975" marR="195580">
                  <a:lnSpc>
                    <a:spcPts val="2160"/>
                  </a:lnSpc>
                  <a:spcBef>
                    <a:spcPts val="155"/>
                  </a:spcBef>
                </a:pPr>
                <a:r>
                  <a:rPr sz="2000" spc="-75" dirty="0">
                    <a:solidFill>
                      <a:srgbClr val="171717"/>
                    </a:solidFill>
                    <a:latin typeface="Arial"/>
                    <a:cs typeface="Arial"/>
                  </a:rPr>
                  <a:t>chiếu </a:t>
                </a:r>
                <a:r>
                  <a:rPr sz="2000" spc="-90" dirty="0">
                    <a:solidFill>
                      <a:srgbClr val="171717"/>
                    </a:solidFill>
                    <a:latin typeface="Arial"/>
                    <a:cs typeface="Arial"/>
                  </a:rPr>
                  <a:t>với </a:t>
                </a:r>
                <a:r>
                  <a:rPr sz="2000" dirty="0">
                    <a:solidFill>
                      <a:srgbClr val="171717"/>
                    </a:solidFill>
                    <a:latin typeface="Carlito"/>
                    <a:cs typeface="Carlito"/>
                  </a:rPr>
                  <a:t>tính</a:t>
                </a:r>
                <a:r>
                  <a:rPr sz="2000" spc="-125" dirty="0">
                    <a:solidFill>
                      <a:srgbClr val="171717"/>
                    </a:solidFill>
                    <a:latin typeface="Carlito"/>
                    <a:cs typeface="Carlito"/>
                  </a:rPr>
                  <a:t> </a:t>
                </a:r>
                <a:r>
                  <a:rPr sz="2000" spc="-10" dirty="0">
                    <a:solidFill>
                      <a:srgbClr val="171717"/>
                    </a:solidFill>
                    <a:latin typeface="Carlito"/>
                    <a:cs typeface="Carlito"/>
                  </a:rPr>
                  <a:t>toán  </a:t>
                </a:r>
                <a:r>
                  <a:rPr sz="2000" spc="-5" dirty="0">
                    <a:solidFill>
                      <a:srgbClr val="171717"/>
                    </a:solidFill>
                    <a:latin typeface="Carlito"/>
                    <a:cs typeface="Carlito"/>
                  </a:rPr>
                  <a:t>lý </a:t>
                </a:r>
                <a:r>
                  <a:rPr sz="2000" spc="-25" dirty="0">
                    <a:solidFill>
                      <a:srgbClr val="171717"/>
                    </a:solidFill>
                    <a:latin typeface="Arial"/>
                    <a:cs typeface="Arial"/>
                  </a:rPr>
                  <a:t>thuyết </a:t>
                </a:r>
                <a:r>
                  <a:rPr sz="2000" dirty="0">
                    <a:solidFill>
                      <a:srgbClr val="171717"/>
                    </a:solidFill>
                    <a:latin typeface="Carlito"/>
                    <a:cs typeface="Carlito"/>
                  </a:rPr>
                  <a:t>khi </a:t>
                </a:r>
                <a:r>
                  <a:rPr sz="2000" spc="-10" dirty="0">
                    <a:solidFill>
                      <a:srgbClr val="171717"/>
                    </a:solidFill>
                    <a:latin typeface="Carlito"/>
                    <a:cs typeface="Carlito"/>
                  </a:rPr>
                  <a:t>thay  </a:t>
                </a:r>
                <a:r>
                  <a:rPr sz="2000" spc="-20" dirty="0">
                    <a:solidFill>
                      <a:srgbClr val="171717"/>
                    </a:solidFill>
                    <a:latin typeface="Arial"/>
                    <a:cs typeface="Arial"/>
                  </a:rPr>
                  <a:t>đổi </a:t>
                </a:r>
                <a:r>
                  <a:rPr sz="2000" spc="-45" dirty="0">
                    <a:solidFill>
                      <a:srgbClr val="171717"/>
                    </a:solidFill>
                    <a:latin typeface="Arial"/>
                    <a:cs typeface="Arial"/>
                  </a:rPr>
                  <a:t>điện </a:t>
                </a:r>
                <a:r>
                  <a:rPr sz="2000" spc="-15" dirty="0">
                    <a:solidFill>
                      <a:srgbClr val="171717"/>
                    </a:solidFill>
                    <a:latin typeface="Arial"/>
                    <a:cs typeface="Arial"/>
                  </a:rPr>
                  <a:t>trở </a:t>
                </a:r>
                <a:r>
                  <a:rPr sz="2000" spc="-85" dirty="0">
                    <a:solidFill>
                      <a:srgbClr val="171717"/>
                    </a:solidFill>
                    <a:latin typeface="Arial"/>
                    <a:cs typeface="Arial"/>
                  </a:rPr>
                  <a:t>phần  </a:t>
                </a:r>
                <a:r>
                  <a:rPr sz="2000" spc="-120" dirty="0">
                    <a:solidFill>
                      <a:srgbClr val="171717"/>
                    </a:solidFill>
                    <a:latin typeface="Arial"/>
                    <a:cs typeface="Arial"/>
                  </a:rPr>
                  <a:t>ứng</a:t>
                </a:r>
                <a:r>
                  <a:rPr sz="2000" spc="-140" dirty="0">
                    <a:solidFill>
                      <a:srgbClr val="171717"/>
                    </a:solidFill>
                    <a:latin typeface="Arial"/>
                    <a:cs typeface="Arial"/>
                  </a:rPr>
                  <a:t> </a:t>
                </a:r>
                <a:r>
                  <a:rPr sz="2000" spc="-620" dirty="0">
                    <a:solidFill>
                      <a:srgbClr val="171717"/>
                    </a:solidFill>
                    <a:latin typeface="Arial"/>
                    <a:cs typeface="Arial"/>
                  </a:rPr>
                  <a:t>…</a:t>
                </a:r>
                <a:endParaRPr sz="2000" dirty="0">
                  <a:latin typeface="Arial"/>
                  <a:cs typeface="Arial"/>
                </a:endParaRPr>
              </a:p>
            </p:txBody>
          </p:sp>
        </mc:Choice>
        <mc:Fallback xmlns="">
          <p:sp>
            <p:nvSpPr>
              <p:cNvPr id="5" name="object 9"/>
              <p:cNvSpPr txBox="1">
                <a:spLocks noRot="1" noChangeAspect="1" noMove="1" noResize="1" noEditPoints="1" noAdjustHandles="1" noChangeArrowheads="1" noChangeShapeType="1" noTextEdit="1"/>
              </p:cNvSpPr>
              <p:nvPr/>
            </p:nvSpPr>
            <p:spPr>
              <a:xfrm>
                <a:off x="9526136" y="1848235"/>
                <a:ext cx="2665863" cy="3992118"/>
              </a:xfrm>
              <a:prstGeom prst="rect">
                <a:avLst/>
              </a:prstGeom>
              <a:blipFill>
                <a:blip r:embed="rId4"/>
                <a:stretch>
                  <a:fillRect l="-4119" b="-3053"/>
                </a:stretch>
              </a:blipFill>
            </p:spPr>
            <p:txBody>
              <a:bodyPr/>
              <a:lstStyle/>
              <a:p>
                <a:r>
                  <a:rPr lang="en-US">
                    <a:noFill/>
                  </a:rPr>
                  <a:t> </a:t>
                </a:r>
              </a:p>
            </p:txBody>
          </p:sp>
        </mc:Fallback>
      </mc:AlternateContent>
    </p:spTree>
    <p:extLst>
      <p:ext uri="{BB962C8B-B14F-4D97-AF65-F5344CB8AC3E}">
        <p14:creationId xmlns:p14="http://schemas.microsoft.com/office/powerpoint/2010/main" val="1422922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CCA48-EC78-448B-86A5-67C3A1DC8823}"/>
              </a:ext>
            </a:extLst>
          </p:cNvPr>
          <p:cNvSpPr>
            <a:spLocks noGrp="1"/>
          </p:cNvSpPr>
          <p:nvPr>
            <p:ph type="title"/>
          </p:nvPr>
        </p:nvSpPr>
        <p:spPr>
          <a:xfrm>
            <a:off x="651933" y="115092"/>
            <a:ext cx="10942304" cy="989015"/>
          </a:xfrm>
        </p:spPr>
        <p:txBody>
          <a:bodyPr>
            <a:noAutofit/>
          </a:bodyPr>
          <a:lstStyle/>
          <a:p>
            <a:r>
              <a:rPr lang="en-US" dirty="0" err="1"/>
              <a:t>Phần</a:t>
            </a:r>
            <a:r>
              <a:rPr lang="en-US" dirty="0"/>
              <a:t> 3. CÁC THÔNG SỐ ẢNH HƯỞNG ĐẾN ĐẶC TÍNH CƠ</a:t>
            </a:r>
          </a:p>
        </p:txBody>
      </p:sp>
      <p:sp>
        <p:nvSpPr>
          <p:cNvPr id="3" name="Content Placeholder 2"/>
          <p:cNvSpPr>
            <a:spLocks noGrp="1"/>
          </p:cNvSpPr>
          <p:nvPr>
            <p:ph idx="1"/>
          </p:nvPr>
        </p:nvSpPr>
        <p:spPr/>
        <p:txBody>
          <a:bodyPr/>
          <a:lstStyle/>
          <a:p>
            <a:pPr marL="0" indent="0">
              <a:buNone/>
            </a:pPr>
            <a:r>
              <a:rPr lang="en-US" sz="2400" dirty="0"/>
              <a:t>                    </a:t>
            </a:r>
            <a:r>
              <a:rPr lang="en-US" sz="2800" dirty="0"/>
              <a:t>3.1.3.3. </a:t>
            </a:r>
            <a:r>
              <a:rPr lang="en-US" sz="2800" dirty="0" err="1"/>
              <a:t>Nhận</a:t>
            </a:r>
            <a:r>
              <a:rPr lang="en-US" sz="2800" dirty="0"/>
              <a:t> </a:t>
            </a:r>
            <a:r>
              <a:rPr lang="en-US" sz="2800" dirty="0" err="1"/>
              <a:t>xét</a:t>
            </a:r>
            <a:endParaRPr lang="en-US" sz="2800" dirty="0"/>
          </a:p>
          <a:p>
            <a:pPr marL="298450" indent="438150">
              <a:lnSpc>
                <a:spcPct val="100000"/>
              </a:lnSpc>
              <a:spcBef>
                <a:spcPts val="355"/>
              </a:spcBef>
              <a:tabLst>
                <a:tab pos="298450" algn="l"/>
                <a:tab pos="914400" algn="l"/>
              </a:tabLst>
            </a:pPr>
            <a:r>
              <a:rPr lang="vi-VN" sz="2200" spc="-110" dirty="0">
                <a:cs typeface="Arial"/>
              </a:rPr>
              <a:t>Kết </a:t>
            </a:r>
            <a:r>
              <a:rPr lang="vi-VN" sz="2200" spc="-85" dirty="0">
                <a:cs typeface="Arial"/>
              </a:rPr>
              <a:t>quả </a:t>
            </a:r>
            <a:r>
              <a:rPr lang="vi-VN" sz="2200" dirty="0">
                <a:cs typeface="Carlito"/>
              </a:rPr>
              <a:t>mô </a:t>
            </a:r>
            <a:r>
              <a:rPr lang="vi-VN" sz="2200" spc="-80" dirty="0">
                <a:cs typeface="Arial"/>
              </a:rPr>
              <a:t>phỏng</a:t>
            </a:r>
            <a:r>
              <a:rPr lang="en-US" sz="2200" dirty="0">
                <a:cs typeface="Arial"/>
              </a:rPr>
              <a:t> </a:t>
            </a:r>
            <a:r>
              <a:rPr lang="vi-VN" sz="2200" dirty="0">
                <a:cs typeface="Carlito"/>
              </a:rPr>
              <a:t>khá </a:t>
            </a:r>
            <a:r>
              <a:rPr lang="vi-VN" sz="2200" spc="-5" dirty="0">
                <a:cs typeface="Carlito"/>
              </a:rPr>
              <a:t>sát </a:t>
            </a:r>
            <a:r>
              <a:rPr lang="vi-VN" sz="2200" spc="-80" dirty="0">
                <a:cs typeface="Arial"/>
              </a:rPr>
              <a:t>với </a:t>
            </a:r>
            <a:r>
              <a:rPr lang="vi-VN" sz="2200" spc="-5" dirty="0">
                <a:cs typeface="Carlito"/>
              </a:rPr>
              <a:t>lý</a:t>
            </a:r>
            <a:r>
              <a:rPr lang="vi-VN" sz="2200" spc="-80" dirty="0">
                <a:cs typeface="Carlito"/>
              </a:rPr>
              <a:t> </a:t>
            </a:r>
            <a:r>
              <a:rPr lang="vi-VN" sz="2200" spc="-20" dirty="0">
                <a:cs typeface="Arial"/>
              </a:rPr>
              <a:t>thuyết</a:t>
            </a:r>
            <a:r>
              <a:rPr lang="vi-VN" sz="2200" spc="-20" dirty="0">
                <a:cs typeface="Carlito"/>
              </a:rPr>
              <a:t>.</a:t>
            </a:r>
            <a:endParaRPr lang="vi-VN" sz="2200" dirty="0">
              <a:cs typeface="Carlito"/>
            </a:endParaRPr>
          </a:p>
          <a:p>
            <a:pPr marL="298450" marR="5080" indent="438150">
              <a:lnSpc>
                <a:spcPct val="100000"/>
              </a:lnSpc>
              <a:spcBef>
                <a:spcPts val="1200"/>
              </a:spcBef>
              <a:buFont typeface="Arial"/>
              <a:buChar char="•"/>
              <a:tabLst>
                <a:tab pos="298450" algn="l"/>
                <a:tab pos="914400" algn="l"/>
              </a:tabLst>
            </a:pPr>
            <a:r>
              <a:rPr lang="vi-VN" sz="2200" dirty="0">
                <a:cs typeface="Carlito"/>
              </a:rPr>
              <a:t>Khi </a:t>
            </a:r>
            <a:r>
              <a:rPr lang="vi-VN" sz="2200" spc="-70" dirty="0">
                <a:cs typeface="Arial"/>
              </a:rPr>
              <a:t>tăng </a:t>
            </a:r>
            <a:r>
              <a:rPr lang="vi-VN" sz="2200" spc="-40" dirty="0">
                <a:cs typeface="Arial"/>
              </a:rPr>
              <a:t>điện </a:t>
            </a:r>
            <a:r>
              <a:rPr lang="vi-VN" sz="2200" spc="-15" dirty="0">
                <a:cs typeface="Arial"/>
              </a:rPr>
              <a:t>trở  </a:t>
            </a:r>
            <a:r>
              <a:rPr lang="vi-VN" sz="2200" spc="-80" dirty="0">
                <a:cs typeface="Arial"/>
              </a:rPr>
              <a:t>phần </a:t>
            </a:r>
            <a:r>
              <a:rPr lang="vi-VN" sz="2200" spc="-110" dirty="0">
                <a:cs typeface="Arial"/>
              </a:rPr>
              <a:t>ứng </a:t>
            </a:r>
            <a:r>
              <a:rPr lang="vi-VN" sz="2200" dirty="0">
                <a:cs typeface="Carlito"/>
              </a:rPr>
              <a:t>thì </a:t>
            </a:r>
            <a:r>
              <a:rPr lang="vi-VN" sz="2200" spc="-30" dirty="0">
                <a:cs typeface="Arial"/>
              </a:rPr>
              <a:t>độ</a:t>
            </a:r>
            <a:r>
              <a:rPr lang="vi-VN" sz="2200" spc="-155" dirty="0">
                <a:cs typeface="Arial"/>
              </a:rPr>
              <a:t> </a:t>
            </a:r>
            <a:r>
              <a:rPr lang="vi-VN" sz="2200" spc="-120" dirty="0">
                <a:cs typeface="Arial"/>
              </a:rPr>
              <a:t>cứng  </a:t>
            </a:r>
            <a:r>
              <a:rPr lang="vi-VN" sz="2200" spc="-70" dirty="0">
                <a:cs typeface="Arial"/>
              </a:rPr>
              <a:t>giảm</a:t>
            </a:r>
            <a:r>
              <a:rPr lang="vi-VN" sz="2200" spc="-70" dirty="0">
                <a:cs typeface="Carlito"/>
              </a:rPr>
              <a:t>, </a:t>
            </a:r>
            <a:r>
              <a:rPr lang="vi-VN" sz="2200" spc="-40" dirty="0">
                <a:cs typeface="Arial"/>
              </a:rPr>
              <a:t>tốc </a:t>
            </a:r>
            <a:r>
              <a:rPr lang="vi-VN" sz="2200" spc="-30" dirty="0">
                <a:cs typeface="Arial"/>
              </a:rPr>
              <a:t>độ </a:t>
            </a:r>
            <a:r>
              <a:rPr lang="vi-VN" sz="2200" dirty="0">
                <a:cs typeface="Carlito"/>
              </a:rPr>
              <a:t>không  </a:t>
            </a:r>
            <a:r>
              <a:rPr lang="vi-VN" sz="2200" spc="-20" dirty="0">
                <a:cs typeface="Arial"/>
              </a:rPr>
              <a:t>tải </a:t>
            </a:r>
            <a:r>
              <a:rPr lang="vi-VN" sz="2200" dirty="0">
                <a:cs typeface="Carlito"/>
              </a:rPr>
              <a:t>không </a:t>
            </a:r>
            <a:r>
              <a:rPr lang="vi-VN" sz="2200" spc="-10" dirty="0">
                <a:cs typeface="Carlito"/>
              </a:rPr>
              <a:t>thay</a:t>
            </a:r>
            <a:r>
              <a:rPr lang="vi-VN" sz="2200" spc="-80" dirty="0">
                <a:cs typeface="Carlito"/>
              </a:rPr>
              <a:t> </a:t>
            </a:r>
            <a:r>
              <a:rPr lang="vi-VN" sz="2200" spc="-15" dirty="0">
                <a:cs typeface="Arial"/>
              </a:rPr>
              <a:t>đổi</a:t>
            </a:r>
            <a:r>
              <a:rPr lang="vi-VN" sz="2200" spc="-15" dirty="0">
                <a:cs typeface="Carlito"/>
              </a:rPr>
              <a:t>.</a:t>
            </a:r>
            <a:endParaRPr lang="vi-VN" sz="2200" dirty="0">
              <a:cs typeface="Carlito"/>
            </a:endParaRPr>
          </a:p>
          <a:p>
            <a:pPr marL="298450" indent="438150">
              <a:lnSpc>
                <a:spcPct val="100000"/>
              </a:lnSpc>
              <a:spcBef>
                <a:spcPts val="1200"/>
              </a:spcBef>
              <a:buFont typeface="Arial"/>
              <a:buChar char="•"/>
              <a:tabLst>
                <a:tab pos="298450" algn="l"/>
                <a:tab pos="914400" algn="l"/>
              </a:tabLst>
            </a:pPr>
            <a:r>
              <a:rPr lang="vi-VN" sz="2200" spc="-5" dirty="0">
                <a:cs typeface="Carlito"/>
              </a:rPr>
              <a:t>Sai </a:t>
            </a:r>
            <a:r>
              <a:rPr lang="vi-VN" sz="2200" spc="-125" dirty="0">
                <a:cs typeface="Arial"/>
              </a:rPr>
              <a:t>số </a:t>
            </a:r>
            <a:r>
              <a:rPr lang="vi-VN" sz="2200" spc="-10" dirty="0">
                <a:cs typeface="Carlito"/>
              </a:rPr>
              <a:t>có </a:t>
            </a:r>
            <a:r>
              <a:rPr lang="vi-VN" sz="2200" spc="-20" dirty="0">
                <a:cs typeface="Arial"/>
              </a:rPr>
              <a:t>thể</a:t>
            </a:r>
            <a:r>
              <a:rPr lang="vi-VN" sz="2200" spc="-110" dirty="0">
                <a:cs typeface="Arial"/>
              </a:rPr>
              <a:t> </a:t>
            </a:r>
            <a:r>
              <a:rPr lang="vi-VN" sz="2200" spc="-5" dirty="0">
                <a:cs typeface="Carlito"/>
              </a:rPr>
              <a:t>do</a:t>
            </a:r>
            <a:r>
              <a:rPr lang="en-US" sz="2200" dirty="0">
                <a:cs typeface="Carlito"/>
              </a:rPr>
              <a:t> </a:t>
            </a:r>
            <a:r>
              <a:rPr lang="vi-VN" sz="2200" spc="-55" dirty="0">
                <a:cs typeface="Arial"/>
              </a:rPr>
              <a:t>nhiều </a:t>
            </a:r>
            <a:r>
              <a:rPr lang="vi-VN" sz="2200" spc="-95" dirty="0">
                <a:cs typeface="Arial"/>
              </a:rPr>
              <a:t>yếu </a:t>
            </a:r>
            <a:r>
              <a:rPr lang="vi-VN" sz="2200" spc="15" dirty="0">
                <a:cs typeface="Arial"/>
              </a:rPr>
              <a:t>tố </a:t>
            </a:r>
            <a:r>
              <a:rPr lang="vi-VN" sz="2200" dirty="0">
                <a:cs typeface="Carlito"/>
              </a:rPr>
              <a:t>: </a:t>
            </a:r>
            <a:r>
              <a:rPr lang="vi-VN" sz="2200" spc="-90" dirty="0">
                <a:cs typeface="Arial"/>
              </a:rPr>
              <a:t>Ảnh  </a:t>
            </a:r>
            <a:r>
              <a:rPr lang="vi-VN" sz="2200" spc="-110" dirty="0">
                <a:cs typeface="Arial"/>
              </a:rPr>
              <a:t>hưởng </a:t>
            </a:r>
            <a:r>
              <a:rPr lang="vi-VN" sz="2200" spc="-65" dirty="0">
                <a:cs typeface="Arial"/>
              </a:rPr>
              <a:t>bởi </a:t>
            </a:r>
            <a:r>
              <a:rPr lang="vi-VN" sz="2200" spc="-40" dirty="0">
                <a:cs typeface="Arial"/>
              </a:rPr>
              <a:t>điện</a:t>
            </a:r>
            <a:r>
              <a:rPr lang="vi-VN" sz="2200" spc="-165" dirty="0">
                <a:cs typeface="Arial"/>
              </a:rPr>
              <a:t> </a:t>
            </a:r>
            <a:r>
              <a:rPr lang="vi-VN" sz="2200" spc="-90" dirty="0">
                <a:cs typeface="Arial"/>
              </a:rPr>
              <a:t>cảm</a:t>
            </a:r>
            <a:r>
              <a:rPr lang="vi-VN" sz="2200" spc="-90" dirty="0">
                <a:cs typeface="Carlito"/>
              </a:rPr>
              <a:t>,  </a:t>
            </a:r>
            <a:r>
              <a:rPr lang="vi-VN" sz="2200" spc="-10" dirty="0">
                <a:cs typeface="Carlito"/>
              </a:rPr>
              <a:t>công </a:t>
            </a:r>
            <a:r>
              <a:rPr lang="vi-VN" sz="2200" spc="-80" dirty="0">
                <a:cs typeface="Arial"/>
              </a:rPr>
              <a:t>suất </a:t>
            </a:r>
            <a:r>
              <a:rPr lang="vi-VN" sz="2200" spc="-70" dirty="0">
                <a:cs typeface="Arial"/>
              </a:rPr>
              <a:t>động </a:t>
            </a:r>
            <a:r>
              <a:rPr lang="vi-VN" sz="2200" spc="-100" dirty="0">
                <a:cs typeface="Arial"/>
              </a:rPr>
              <a:t>cơ</a:t>
            </a:r>
            <a:r>
              <a:rPr lang="vi-VN" sz="2200" spc="-100" dirty="0">
                <a:cs typeface="Carlito"/>
              </a:rPr>
              <a:t>,  </a:t>
            </a:r>
            <a:r>
              <a:rPr lang="vi-VN" sz="2200" spc="-105" dirty="0">
                <a:cs typeface="Arial"/>
              </a:rPr>
              <a:t>chế </a:t>
            </a:r>
            <a:r>
              <a:rPr lang="vi-VN" sz="2200" spc="-30" dirty="0">
                <a:cs typeface="Arial"/>
              </a:rPr>
              <a:t>độ</a:t>
            </a:r>
            <a:r>
              <a:rPr lang="vi-VN" sz="2200" spc="-70" dirty="0">
                <a:cs typeface="Arial"/>
              </a:rPr>
              <a:t> </a:t>
            </a:r>
            <a:r>
              <a:rPr lang="vi-VN" sz="2200" spc="-140" dirty="0">
                <a:cs typeface="Arial"/>
              </a:rPr>
              <a:t>tải,…</a:t>
            </a:r>
            <a:endParaRPr lang="vi-VN" sz="2200" dirty="0">
              <a:cs typeface="Arial"/>
            </a:endParaRPr>
          </a:p>
          <a:p>
            <a:pPr marL="0" indent="0">
              <a:buNone/>
            </a:pPr>
            <a:r>
              <a:rPr lang="en-US" sz="2400" dirty="0"/>
              <a:t>	</a:t>
            </a:r>
            <a:br>
              <a:rPr lang="en-US" sz="2400" dirty="0"/>
            </a:br>
            <a:endParaRPr lang="en-US" sz="2400" dirty="0"/>
          </a:p>
          <a:p>
            <a:pPr marL="0" indent="0">
              <a:buNone/>
            </a:pPr>
            <a:endParaRPr lang="en-US" dirty="0"/>
          </a:p>
        </p:txBody>
      </p:sp>
    </p:spTree>
    <p:extLst>
      <p:ext uri="{BB962C8B-B14F-4D97-AF65-F5344CB8AC3E}">
        <p14:creationId xmlns:p14="http://schemas.microsoft.com/office/powerpoint/2010/main" val="4100954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EA61707D-3320-4381-B85D-A197C47D87E4}"/>
              </a:ext>
            </a:extLst>
          </p:cNvPr>
          <p:cNvSpPr>
            <a:spLocks noGrp="1"/>
          </p:cNvSpPr>
          <p:nvPr>
            <p:ph type="title"/>
          </p:nvPr>
        </p:nvSpPr>
        <p:spPr>
          <a:xfrm>
            <a:off x="651933" y="115092"/>
            <a:ext cx="10942304" cy="989015"/>
          </a:xfrm>
        </p:spPr>
        <p:txBody>
          <a:bodyPr>
            <a:noAutofit/>
          </a:bodyPr>
          <a:lstStyle/>
          <a:p>
            <a:r>
              <a:rPr lang="en-US" dirty="0" err="1"/>
              <a:t>Phần</a:t>
            </a:r>
            <a:r>
              <a:rPr lang="en-US" dirty="0"/>
              <a:t> 3. CÁC THÔNG SỐ ẢNH HƯỞNG ĐẾN ĐẶC TÍNH CƠ</a:t>
            </a:r>
          </a:p>
        </p:txBody>
      </p:sp>
      <p:sp>
        <p:nvSpPr>
          <p:cNvPr id="14" name="Content Placeholder 13">
            <a:extLst>
              <a:ext uri="{FF2B5EF4-FFF2-40B4-BE49-F238E27FC236}">
                <a16:creationId xmlns:a16="http://schemas.microsoft.com/office/drawing/2014/main" id="{352DE22C-A31F-4CDC-A392-1307CB8148A3}"/>
              </a:ext>
            </a:extLst>
          </p:cNvPr>
          <p:cNvSpPr>
            <a:spLocks noGrp="1"/>
          </p:cNvSpPr>
          <p:nvPr>
            <p:ph idx="1"/>
          </p:nvPr>
        </p:nvSpPr>
        <p:spPr/>
        <p:txBody>
          <a:bodyPr>
            <a:normAutofit/>
          </a:bodyPr>
          <a:lstStyle/>
          <a:p>
            <a:pPr marL="0" indent="0">
              <a:buNone/>
            </a:pPr>
            <a:r>
              <a:rPr lang="en-US" sz="2800" dirty="0"/>
              <a:t>3.2 </a:t>
            </a:r>
            <a:r>
              <a:rPr lang="en-US" sz="2800" dirty="0" err="1"/>
              <a:t>Điện</a:t>
            </a:r>
            <a:r>
              <a:rPr lang="en-US" sz="2800" dirty="0"/>
              <a:t> </a:t>
            </a:r>
            <a:r>
              <a:rPr lang="en-US" sz="2800" dirty="0" err="1"/>
              <a:t>áp</a:t>
            </a:r>
            <a:r>
              <a:rPr lang="en-US" sz="2800" dirty="0"/>
              <a:t> </a:t>
            </a:r>
            <a:r>
              <a:rPr lang="en-US" sz="2800" dirty="0" err="1"/>
              <a:t>phần</a:t>
            </a:r>
            <a:r>
              <a:rPr lang="en-US" sz="2800" dirty="0"/>
              <a:t> </a:t>
            </a:r>
            <a:r>
              <a:rPr lang="en-US" sz="2800" dirty="0" err="1"/>
              <a:t>ứng</a:t>
            </a:r>
            <a:endParaRPr lang="en-US" sz="2800" dirty="0"/>
          </a:p>
          <a:p>
            <a:pPr marL="0" indent="0">
              <a:buNone/>
            </a:pPr>
            <a:r>
              <a:rPr lang="en-US" sz="2400" dirty="0"/>
              <a:t>	3.2.1. </a:t>
            </a:r>
            <a:r>
              <a:rPr lang="en-US" sz="2400" dirty="0" err="1"/>
              <a:t>Ảnh</a:t>
            </a:r>
            <a:r>
              <a:rPr lang="en-US" sz="2400" dirty="0"/>
              <a:t> </a:t>
            </a:r>
            <a:r>
              <a:rPr lang="en-US" sz="2400" dirty="0" err="1"/>
              <a:t>hưởng</a:t>
            </a:r>
            <a:endParaRPr lang="en-US" sz="2400" dirty="0"/>
          </a:p>
          <a:p>
            <a:pPr marL="0" indent="0">
              <a:buNone/>
            </a:pPr>
            <a:r>
              <a:rPr lang="en-US" sz="2400" dirty="0"/>
              <a:t>		+) </a:t>
            </a:r>
            <a:r>
              <a:rPr lang="en-US" sz="2400" dirty="0" err="1"/>
              <a:t>Độ</a:t>
            </a:r>
            <a:r>
              <a:rPr lang="en-US" sz="2400" dirty="0"/>
              <a:t> </a:t>
            </a:r>
            <a:r>
              <a:rPr lang="en-US" sz="2400" dirty="0" err="1"/>
              <a:t>cứng</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giữ</a:t>
            </a:r>
            <a:r>
              <a:rPr lang="en-US" sz="2400" dirty="0"/>
              <a:t> </a:t>
            </a:r>
            <a:r>
              <a:rPr lang="en-US" sz="2400" dirty="0" err="1"/>
              <a:t>nguyên</a:t>
            </a:r>
            <a:r>
              <a:rPr lang="en-US" sz="2400" dirty="0"/>
              <a:t>  </a:t>
            </a:r>
          </a:p>
          <a:p>
            <a:pPr marL="0" indent="0">
              <a:buNone/>
            </a:pPr>
            <a:endParaRPr lang="en-US" sz="2400" dirty="0"/>
          </a:p>
          <a:p>
            <a:pPr marL="0" indent="0">
              <a:buNone/>
            </a:pPr>
            <a:r>
              <a:rPr lang="en-US" sz="2400" dirty="0"/>
              <a:t>		+) </a:t>
            </a:r>
            <a:r>
              <a:rPr lang="en-US" sz="2400" dirty="0" err="1"/>
              <a:t>Tốc</a:t>
            </a:r>
            <a:r>
              <a:rPr lang="en-US" sz="2400" dirty="0"/>
              <a:t> </a:t>
            </a:r>
            <a:r>
              <a:rPr lang="en-US" sz="2400" dirty="0" err="1"/>
              <a:t>độ</a:t>
            </a:r>
            <a:r>
              <a:rPr lang="en-US" sz="2400" dirty="0"/>
              <a:t> </a:t>
            </a:r>
            <a:r>
              <a:rPr lang="en-US" sz="2400" dirty="0" err="1"/>
              <a:t>không</a:t>
            </a:r>
            <a:r>
              <a:rPr lang="en-US" sz="2400" dirty="0"/>
              <a:t> </a:t>
            </a:r>
            <a:r>
              <a:rPr lang="en-US" sz="2400" dirty="0" err="1"/>
              <a:t>tải</a:t>
            </a:r>
            <a:r>
              <a:rPr lang="en-US" sz="2400" dirty="0"/>
              <a:t> </a:t>
            </a:r>
            <a:r>
              <a:rPr lang="en-US" sz="2400" dirty="0" err="1"/>
              <a:t>lý</a:t>
            </a:r>
            <a:r>
              <a:rPr lang="en-US" sz="2400" dirty="0"/>
              <a:t> </a:t>
            </a:r>
            <a:r>
              <a:rPr lang="en-US" sz="2400" dirty="0" err="1"/>
              <a:t>tưởng</a:t>
            </a:r>
            <a:r>
              <a:rPr lang="en-US" sz="2400" dirty="0"/>
              <a:t> </a:t>
            </a:r>
            <a:r>
              <a:rPr lang="en-US" sz="2400" dirty="0" err="1"/>
              <a:t>thay</a:t>
            </a:r>
            <a:r>
              <a:rPr lang="en-US" sz="2400" dirty="0"/>
              <a:t> </a:t>
            </a:r>
            <a:r>
              <a:rPr lang="en-US" sz="2400" dirty="0" err="1"/>
              <a:t>đổi</a:t>
            </a:r>
            <a:r>
              <a:rPr lang="en-US" sz="2400" dirty="0"/>
              <a:t> </a:t>
            </a:r>
          </a:p>
          <a:p>
            <a:pPr marL="0" indent="0">
              <a:buNone/>
            </a:pPr>
            <a:endParaRPr lang="en-US" sz="2400" dirty="0"/>
          </a:p>
          <a:p>
            <a:pPr marL="0" indent="0">
              <a:buNone/>
            </a:pPr>
            <a:r>
              <a:rPr lang="en-US" sz="2400" dirty="0"/>
              <a:t>		+) </a:t>
            </a:r>
            <a:r>
              <a:rPr lang="en-US" sz="2400" dirty="0" err="1"/>
              <a:t>Mô</a:t>
            </a:r>
            <a:r>
              <a:rPr lang="en-US" sz="2400" dirty="0"/>
              <a:t> men </a:t>
            </a:r>
            <a:r>
              <a:rPr lang="en-US" sz="2400" dirty="0" err="1"/>
              <a:t>và</a:t>
            </a:r>
            <a:r>
              <a:rPr lang="en-US" sz="2400" dirty="0"/>
              <a:t> </a:t>
            </a:r>
            <a:r>
              <a:rPr lang="en-US" sz="2400" dirty="0" err="1"/>
              <a:t>dòng</a:t>
            </a:r>
            <a:r>
              <a:rPr lang="en-US" sz="2400" dirty="0"/>
              <a:t> </a:t>
            </a:r>
            <a:r>
              <a:rPr lang="en-US" sz="2400" dirty="0" err="1"/>
              <a:t>khởi</a:t>
            </a:r>
            <a:r>
              <a:rPr lang="en-US" sz="2400" dirty="0"/>
              <a:t> </a:t>
            </a:r>
            <a:r>
              <a:rPr lang="en-US" sz="2400" dirty="0" err="1"/>
              <a:t>động</a:t>
            </a:r>
            <a:r>
              <a:rPr lang="en-US" sz="2400" dirty="0"/>
              <a:t> </a:t>
            </a:r>
            <a:r>
              <a:rPr lang="en-US" sz="2400" dirty="0" err="1"/>
              <a:t>tỉ</a:t>
            </a:r>
            <a:r>
              <a:rPr lang="en-US" sz="2400" dirty="0"/>
              <a:t> </a:t>
            </a:r>
            <a:r>
              <a:rPr lang="en-US" sz="2400" dirty="0" err="1"/>
              <a:t>lệ</a:t>
            </a:r>
            <a:r>
              <a:rPr lang="en-US" sz="2400" dirty="0"/>
              <a:t> </a:t>
            </a:r>
            <a:r>
              <a:rPr lang="en-US" sz="2400" dirty="0" err="1"/>
              <a:t>với</a:t>
            </a:r>
            <a:r>
              <a:rPr lang="en-US" sz="2400" dirty="0"/>
              <a:t> </a:t>
            </a:r>
            <a:r>
              <a:rPr lang="en-US" sz="2400" dirty="0" err="1"/>
              <a:t>Va</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226773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49C0CB1-9DB9-4E02-B3D3-866DA7914D5B}"/>
              </a:ext>
            </a:extLst>
          </p:cNvPr>
          <p:cNvSpPr txBox="1"/>
          <p:nvPr/>
        </p:nvSpPr>
        <p:spPr>
          <a:xfrm>
            <a:off x="1214485" y="1316936"/>
            <a:ext cx="9018538" cy="1107996"/>
          </a:xfrm>
          <a:prstGeom prst="rect">
            <a:avLst/>
          </a:prstGeom>
          <a:noFill/>
        </p:spPr>
        <p:txBody>
          <a:bodyPr wrap="square" rtlCol="0">
            <a:spAutoFit/>
          </a:bodyPr>
          <a:lstStyle/>
          <a:p>
            <a:r>
              <a:rPr lang="en-US" sz="2400" dirty="0"/>
              <a:t>3.2.2. </a:t>
            </a:r>
            <a:r>
              <a:rPr lang="en-US" sz="2400" dirty="0" err="1"/>
              <a:t>Đường</a:t>
            </a:r>
            <a:r>
              <a:rPr lang="en-US" sz="2400" dirty="0"/>
              <a:t> </a:t>
            </a:r>
            <a:r>
              <a:rPr lang="en-US" sz="2400" dirty="0" err="1"/>
              <a:t>đặc</a:t>
            </a:r>
            <a:r>
              <a:rPr lang="en-US" sz="2400" dirty="0"/>
              <a:t> </a:t>
            </a:r>
            <a:r>
              <a:rPr lang="en-US" sz="2400" dirty="0" err="1"/>
              <a:t>tính</a:t>
            </a:r>
            <a:r>
              <a:rPr lang="en-US" sz="2400" dirty="0"/>
              <a:t> </a:t>
            </a:r>
            <a:r>
              <a:rPr lang="en-US" sz="2400" dirty="0" err="1"/>
              <a:t>cơ</a:t>
            </a:r>
            <a:endParaRPr lang="en-US" sz="2400" dirty="0">
              <a:latin typeface="Cambria Math" panose="02040503050406030204" pitchFamily="18" charset="0"/>
              <a:ea typeface="Cambria Math" panose="02040503050406030204" pitchFamily="18" charset="0"/>
            </a:endParaRPr>
          </a:p>
          <a:p>
            <a:r>
              <a:rPr lang="en-US" sz="2400" dirty="0"/>
              <a:t>	3.2.2.1 </a:t>
            </a:r>
            <a:r>
              <a:rPr lang="en-US" sz="2400" dirty="0" err="1"/>
              <a:t>Lý</a:t>
            </a:r>
            <a:r>
              <a:rPr lang="en-US" sz="2400" dirty="0"/>
              <a:t> </a:t>
            </a:r>
            <a:r>
              <a:rPr lang="en-US" sz="2400" dirty="0" err="1"/>
              <a:t>thuyết</a:t>
            </a:r>
            <a:endParaRPr lang="en-US" sz="2400" dirty="0"/>
          </a:p>
          <a:p>
            <a:endParaRPr lang="en-US" dirty="0">
              <a:latin typeface="Cambria Math" panose="02040503050406030204" pitchFamily="18" charset="0"/>
              <a:ea typeface="Cambria Math" panose="02040503050406030204" pitchFamily="18" charset="0"/>
            </a:endParaRPr>
          </a:p>
        </p:txBody>
      </p:sp>
      <p:grpSp>
        <p:nvGrpSpPr>
          <p:cNvPr id="6" name="Group 5">
            <a:extLst>
              <a:ext uri="{FF2B5EF4-FFF2-40B4-BE49-F238E27FC236}">
                <a16:creationId xmlns:a16="http://schemas.microsoft.com/office/drawing/2014/main" id="{44B8F60A-1163-4208-B15F-C13F4AE9662E}"/>
              </a:ext>
            </a:extLst>
          </p:cNvPr>
          <p:cNvGrpSpPr/>
          <p:nvPr/>
        </p:nvGrpSpPr>
        <p:grpSpPr>
          <a:xfrm>
            <a:off x="6667651" y="2169994"/>
            <a:ext cx="5524349" cy="3945856"/>
            <a:chOff x="3875787" y="1780236"/>
            <a:chExt cx="6825818" cy="4447004"/>
          </a:xfrm>
        </p:grpSpPr>
        <p:pic>
          <p:nvPicPr>
            <p:cNvPr id="10" name="Picture 9"/>
            <p:cNvPicPr/>
            <p:nvPr/>
          </p:nvPicPr>
          <p:blipFill>
            <a:blip r:embed="rId2"/>
            <a:stretch>
              <a:fillRect/>
            </a:stretch>
          </p:blipFill>
          <p:spPr>
            <a:xfrm>
              <a:off x="3875787" y="1995056"/>
              <a:ext cx="4428742" cy="3678187"/>
            </a:xfrm>
            <a:prstGeom prst="rect">
              <a:avLst/>
            </a:prstGeom>
          </p:spPr>
        </p:pic>
        <p:sp>
          <p:nvSpPr>
            <p:cNvPr id="7" name="TextBox 6"/>
            <p:cNvSpPr txBox="1"/>
            <p:nvPr/>
          </p:nvSpPr>
          <p:spPr>
            <a:xfrm>
              <a:off x="7749309" y="1780236"/>
              <a:ext cx="2807855" cy="369332"/>
            </a:xfrm>
            <a:prstGeom prst="rect">
              <a:avLst/>
            </a:prstGeom>
            <a:noFill/>
          </p:spPr>
          <p:txBody>
            <a:bodyPr wrap="square" rtlCol="0">
              <a:spAutoFit/>
            </a:bodyPr>
            <a:lstStyle/>
            <a:p>
              <a:r>
                <a:rPr lang="en-US" dirty="0" err="1"/>
                <a:t>Đường</a:t>
              </a:r>
              <a:r>
                <a:rPr lang="en-US" dirty="0"/>
                <a:t> </a:t>
              </a:r>
              <a:r>
                <a:rPr lang="en-US" dirty="0" err="1"/>
                <a:t>đặc</a:t>
              </a:r>
              <a:r>
                <a:rPr lang="en-US" dirty="0"/>
                <a:t> </a:t>
              </a:r>
              <a:r>
                <a:rPr lang="en-US" dirty="0" err="1"/>
                <a:t>tính</a:t>
              </a:r>
              <a:r>
                <a:rPr lang="en-US" dirty="0"/>
                <a:t> </a:t>
              </a:r>
              <a:r>
                <a:rPr lang="en-US" dirty="0" err="1"/>
                <a:t>cơ</a:t>
              </a:r>
              <a:r>
                <a:rPr lang="en-US" dirty="0"/>
                <a:t> </a:t>
              </a:r>
              <a:r>
                <a:rPr lang="en-US" dirty="0" err="1"/>
                <a:t>tự</a:t>
              </a:r>
              <a:r>
                <a:rPr lang="en-US" dirty="0"/>
                <a:t> </a:t>
              </a:r>
              <a:r>
                <a:rPr lang="en-US" dirty="0" err="1"/>
                <a:t>nhiên</a:t>
              </a:r>
              <a:endParaRPr lang="en-US" dirty="0"/>
            </a:p>
          </p:txBody>
        </p:sp>
        <p:sp>
          <p:nvSpPr>
            <p:cNvPr id="13" name="TextBox 12"/>
            <p:cNvSpPr txBox="1"/>
            <p:nvPr/>
          </p:nvSpPr>
          <p:spPr>
            <a:xfrm>
              <a:off x="7408082" y="5673242"/>
              <a:ext cx="3293523" cy="387787"/>
            </a:xfrm>
            <a:prstGeom prst="rect">
              <a:avLst/>
            </a:prstGeom>
            <a:noFill/>
          </p:spPr>
          <p:txBody>
            <a:bodyPr wrap="square" rtlCol="0">
              <a:spAutoFit/>
            </a:bodyPr>
            <a:lstStyle/>
            <a:p>
              <a:r>
                <a:rPr lang="en-US" dirty="0" err="1"/>
                <a:t>Các</a:t>
              </a:r>
              <a:r>
                <a:rPr lang="en-US" dirty="0"/>
                <a:t> </a:t>
              </a:r>
              <a:r>
                <a:rPr lang="en-US" dirty="0" err="1"/>
                <a:t>đường</a:t>
              </a:r>
              <a:r>
                <a:rPr lang="en-US" dirty="0"/>
                <a:t> </a:t>
              </a:r>
              <a:r>
                <a:rPr lang="en-US" dirty="0" err="1"/>
                <a:t>đặc</a:t>
              </a:r>
              <a:r>
                <a:rPr lang="en-US" dirty="0"/>
                <a:t> </a:t>
              </a:r>
              <a:r>
                <a:rPr lang="en-US" dirty="0" err="1"/>
                <a:t>tính</a:t>
              </a:r>
              <a:r>
                <a:rPr lang="en-US" dirty="0"/>
                <a:t> </a:t>
              </a:r>
              <a:r>
                <a:rPr lang="en-US" dirty="0" err="1"/>
                <a:t>cơ</a:t>
              </a:r>
              <a:r>
                <a:rPr lang="en-US" dirty="0"/>
                <a:t> </a:t>
              </a:r>
              <a:r>
                <a:rPr lang="en-US" dirty="0" err="1"/>
                <a:t>nhân</a:t>
              </a:r>
              <a:r>
                <a:rPr lang="en-US" dirty="0"/>
                <a:t> </a:t>
              </a:r>
              <a:r>
                <a:rPr lang="en-US" dirty="0" err="1"/>
                <a:t>tạo</a:t>
              </a:r>
              <a:endParaRPr lang="en-US" dirty="0"/>
            </a:p>
          </p:txBody>
        </p:sp>
        <p:sp>
          <p:nvSpPr>
            <p:cNvPr id="16" name="TextBox 15"/>
            <p:cNvSpPr txBox="1"/>
            <p:nvPr/>
          </p:nvSpPr>
          <p:spPr>
            <a:xfrm>
              <a:off x="4304146" y="5857908"/>
              <a:ext cx="2309609" cy="369332"/>
            </a:xfrm>
            <a:prstGeom prst="rect">
              <a:avLst/>
            </a:prstGeom>
            <a:noFill/>
          </p:spPr>
          <p:txBody>
            <a:bodyPr wrap="square" rtlCol="0">
              <a:spAutoFit/>
            </a:bodyPr>
            <a:lstStyle/>
            <a:p>
              <a:r>
                <a:rPr lang="en-US" dirty="0" err="1"/>
                <a:t>Tốc</a:t>
              </a:r>
              <a:r>
                <a:rPr lang="en-US" dirty="0"/>
                <a:t> </a:t>
              </a:r>
              <a:r>
                <a:rPr lang="en-US" dirty="0" err="1"/>
                <a:t>độ</a:t>
              </a:r>
              <a:r>
                <a:rPr lang="en-US" dirty="0"/>
                <a:t> </a:t>
              </a:r>
              <a:r>
                <a:rPr lang="en-US" dirty="0" err="1"/>
                <a:t>định</a:t>
              </a:r>
              <a:r>
                <a:rPr lang="en-US" dirty="0"/>
                <a:t> </a:t>
              </a:r>
              <a:r>
                <a:rPr lang="en-US" dirty="0" err="1"/>
                <a:t>mức</a:t>
              </a:r>
              <a:endParaRPr lang="en-US" dirty="0"/>
            </a:p>
          </p:txBody>
        </p:sp>
        <p:cxnSp>
          <p:nvCxnSpPr>
            <p:cNvPr id="21" name="Straight Arrow Connector 20"/>
            <p:cNvCxnSpPr/>
            <p:nvPr/>
          </p:nvCxnSpPr>
          <p:spPr>
            <a:xfrm flipH="1">
              <a:off x="6456219" y="2216727"/>
              <a:ext cx="2493297" cy="160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flipV="1">
              <a:off x="6954982" y="4636656"/>
              <a:ext cx="794326" cy="1036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5237019" y="3823856"/>
              <a:ext cx="1043709" cy="1967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4" name="Title 1">
            <a:extLst>
              <a:ext uri="{FF2B5EF4-FFF2-40B4-BE49-F238E27FC236}">
                <a16:creationId xmlns:a16="http://schemas.microsoft.com/office/drawing/2014/main" id="{12878390-9F09-4B18-B595-DC9C27C75DA1}"/>
              </a:ext>
            </a:extLst>
          </p:cNvPr>
          <p:cNvSpPr>
            <a:spLocks noGrp="1"/>
          </p:cNvSpPr>
          <p:nvPr>
            <p:ph type="title"/>
          </p:nvPr>
        </p:nvSpPr>
        <p:spPr>
          <a:xfrm>
            <a:off x="651933" y="115092"/>
            <a:ext cx="10942304" cy="989015"/>
          </a:xfrm>
        </p:spPr>
        <p:txBody>
          <a:bodyPr>
            <a:noAutofit/>
          </a:bodyPr>
          <a:lstStyle/>
          <a:p>
            <a:r>
              <a:rPr lang="en-US" dirty="0" err="1"/>
              <a:t>Phần</a:t>
            </a:r>
            <a:r>
              <a:rPr lang="en-US" dirty="0"/>
              <a:t> 3. CÁC THÔNG SỐ ẢNH HƯỞNG ĐẾN ĐẶC TÍNH CƠ</a:t>
            </a:r>
          </a:p>
        </p:txBody>
      </p:sp>
      <mc:AlternateContent xmlns:mc="http://schemas.openxmlformats.org/markup-compatibility/2006" xmlns:a14="http://schemas.microsoft.com/office/drawing/2010/main">
        <mc:Choice Requires="a14">
          <p:sp>
            <p:nvSpPr>
              <p:cNvPr id="2" name="TextBox 1"/>
              <p:cNvSpPr txBox="1"/>
              <p:nvPr/>
            </p:nvSpPr>
            <p:spPr>
              <a:xfrm>
                <a:off x="191069" y="2169994"/>
                <a:ext cx="6722931" cy="3623877"/>
              </a:xfrm>
              <a:prstGeom prst="rect">
                <a:avLst/>
              </a:prstGeom>
              <a:noFill/>
            </p:spPr>
            <p:txBody>
              <a:bodyPr wrap="square" rtlCol="0">
                <a:spAutoFit/>
              </a:bodyPr>
              <a:lstStyle/>
              <a:p>
                <a:pPr marL="1309688" indent="-1309688">
                  <a:buNone/>
                </a:pPr>
                <a:r>
                  <a:rPr lang="en-US" sz="2400" dirty="0"/>
                  <a:t> Ta </a:t>
                </a:r>
                <a:r>
                  <a:rPr lang="en-US" sz="2400" dirty="0" err="1"/>
                  <a:t>có</a:t>
                </a:r>
                <a:r>
                  <a:rPr lang="en-US" sz="2400" dirty="0"/>
                  <a:t> </a:t>
                </a:r>
                <a:r>
                  <a:rPr lang="en-US" sz="2400" dirty="0" err="1"/>
                  <a:t>phương</a:t>
                </a:r>
                <a:r>
                  <a:rPr lang="en-US" sz="2400" dirty="0"/>
                  <a:t> </a:t>
                </a:r>
                <a:r>
                  <a:rPr lang="en-US" sz="2400" dirty="0" err="1"/>
                  <a:t>trình</a:t>
                </a:r>
                <a:r>
                  <a:rPr lang="en-US" sz="2400" dirty="0"/>
                  <a:t> </a:t>
                </a:r>
              </a:p>
              <a:p>
                <a:pPr marL="1309688" indent="-1309688">
                  <a:buNone/>
                </a:pPr>
                <a:r>
                  <a:rPr lang="en-US" sz="2400" dirty="0"/>
                  <a:t>                    w= </a:t>
                </a:r>
                <a14:m>
                  <m:oMath xmlns:m="http://schemas.openxmlformats.org/officeDocument/2006/math">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panose="02040503050406030204" pitchFamily="18" charset="0"/>
                              </a:rPr>
                              <m:t>𝑉</m:t>
                            </m:r>
                          </m:e>
                          <m:sub>
                            <m:r>
                              <a:rPr lang="en-US" sz="2400" i="1" dirty="0">
                                <a:latin typeface="Cambria Math" panose="02040503050406030204" pitchFamily="18" charset="0"/>
                              </a:rPr>
                              <m:t>𝑎</m:t>
                            </m:r>
                          </m:sub>
                        </m:sSub>
                      </m:num>
                      <m:den>
                        <m:r>
                          <a:rPr lang="en-US" sz="2400" i="1" dirty="0">
                            <a:latin typeface="Cambria Math" panose="02040503050406030204" pitchFamily="18" charset="0"/>
                          </a:rPr>
                          <m:t>𝑘</m:t>
                        </m:r>
                        <m:r>
                          <a:rPr lang="en-US" sz="2400" i="1" dirty="0">
                            <a:latin typeface="Cambria Math" panose="02040503050406030204" pitchFamily="18" charset="0"/>
                          </a:rPr>
                          <m:t>𝜙</m:t>
                        </m:r>
                      </m:den>
                    </m:f>
                    <m:r>
                      <a:rPr lang="en-US" sz="2400" dirty="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m:rPr>
                                <m:sty m:val="p"/>
                              </m:rPr>
                              <a:rPr lang="en-US" sz="2400" dirty="0">
                                <a:latin typeface="Cambria Math" panose="02040503050406030204" pitchFamily="18" charset="0"/>
                              </a:rPr>
                              <m:t>R</m:t>
                            </m:r>
                          </m:e>
                          <m:sub>
                            <m:r>
                              <a:rPr lang="en-US" sz="2400" i="1" dirty="0">
                                <a:latin typeface="Cambria Math" panose="02040503050406030204" pitchFamily="18" charset="0"/>
                              </a:rPr>
                              <m:t>𝑎</m:t>
                            </m:r>
                          </m:sub>
                        </m:sSub>
                      </m:num>
                      <m:den>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𝑘</m:t>
                                </m:r>
                                <m:r>
                                  <a:rPr lang="en-US" sz="2400" i="1" dirty="0">
                                    <a:latin typeface="Cambria Math" panose="02040503050406030204" pitchFamily="18" charset="0"/>
                                  </a:rPr>
                                  <m:t>𝜙</m:t>
                                </m:r>
                              </m:e>
                            </m:d>
                          </m:e>
                          <m:sup>
                            <m:r>
                              <a:rPr lang="en-US" sz="2400" dirty="0">
                                <a:latin typeface="Cambria Math" panose="02040503050406030204" pitchFamily="18" charset="0"/>
                              </a:rPr>
                              <m:t>2</m:t>
                            </m:r>
                          </m:sup>
                        </m:sSup>
                      </m:den>
                    </m:f>
                    <m:r>
                      <a:rPr lang="en-US" sz="2400" i="1" dirty="0">
                        <a:latin typeface="Cambria Math" panose="02040503050406030204" pitchFamily="18" charset="0"/>
                      </a:rPr>
                      <m:t>𝑇</m:t>
                    </m:r>
                    <m:r>
                      <a:rPr lang="en-US" sz="2400" dirty="0">
                        <a:latin typeface="Cambria Math" panose="02040503050406030204" pitchFamily="18" charset="0"/>
                      </a:rPr>
                      <m:t>ⅇ</m:t>
                    </m:r>
                  </m:oMath>
                </a14:m>
                <a:endParaRPr lang="en-US" sz="2400" dirty="0"/>
              </a:p>
              <a:p>
                <a:pPr marL="1309688" indent="-1309688">
                  <a:buNone/>
                </a:pPr>
                <a:r>
                  <a:rPr lang="en-US" sz="2400" dirty="0"/>
                  <a:t>     </a:t>
                </a:r>
                <a:r>
                  <a:rPr lang="en-US" sz="2400" dirty="0" err="1"/>
                  <a:t>Trong</a:t>
                </a:r>
                <a:r>
                  <a:rPr lang="en-US" sz="2400" dirty="0"/>
                  <a:t> </a:t>
                </a:r>
                <a:r>
                  <a:rPr lang="en-US" sz="2400" dirty="0" err="1"/>
                  <a:t>đó</a:t>
                </a:r>
                <a:r>
                  <a:rPr lang="en-US" sz="2400" dirty="0"/>
                  <a:t>, Ra = 0.076ohm, </a:t>
                </a:r>
                <a14:m>
                  <m:oMath xmlns:m="http://schemas.openxmlformats.org/officeDocument/2006/math">
                    <m:r>
                      <a:rPr lang="en-US" sz="2400" i="1" dirty="0">
                        <a:latin typeface="Cambria Math" panose="02040503050406030204" pitchFamily="18" charset="0"/>
                      </a:rPr>
                      <m:t>𝑘</m:t>
                    </m:r>
                    <m:r>
                      <a:rPr lang="en-US" sz="2400" i="1" dirty="0">
                        <a:latin typeface="Cambria Math" panose="02040503050406030204" pitchFamily="18" charset="0"/>
                      </a:rPr>
                      <m:t>𝜙</m:t>
                    </m:r>
                  </m:oMath>
                </a14:m>
                <a:r>
                  <a:rPr lang="en-US" sz="2400" dirty="0"/>
                  <a:t> =3.33 </a:t>
                </a:r>
                <a:r>
                  <a:rPr lang="en-US" sz="2400" dirty="0" err="1"/>
                  <a:t>Wb</a:t>
                </a:r>
                <a14:m>
                  <m:oMath xmlns:m="http://schemas.openxmlformats.org/officeDocument/2006/math">
                    <m:r>
                      <a:rPr lang="en-US" sz="2400" dirty="0">
                        <a:latin typeface="Cambria Math" panose="02040503050406030204" pitchFamily="18" charset="0"/>
                      </a:rPr>
                      <m:t> </m:t>
                    </m:r>
                  </m:oMath>
                </a14:m>
                <a:endParaRPr lang="en-US" sz="2400" dirty="0">
                  <a:latin typeface="Cambria Math" panose="02040503050406030204" pitchFamily="18" charset="0"/>
                </a:endParaRPr>
              </a:p>
              <a:p>
                <a:pPr marL="1309688" indent="-1309688">
                  <a:buNone/>
                </a:pPr>
                <a:r>
                  <a:rPr lang="en-US" sz="2400" dirty="0"/>
                  <a:t>- </a:t>
                </a:r>
                <a:r>
                  <a:rPr lang="en-US" sz="2400" dirty="0" err="1"/>
                  <a:t>Với</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tự</a:t>
                </a:r>
                <a:r>
                  <a:rPr lang="en-US" sz="2400" dirty="0"/>
                  <a:t> </a:t>
                </a:r>
                <a:r>
                  <a:rPr lang="en-US" sz="2400" dirty="0" err="1"/>
                  <a:t>nhiên</a:t>
                </a:r>
                <a:r>
                  <a:rPr lang="en-US" sz="2400" dirty="0"/>
                  <a:t>, </a:t>
                </a:r>
                <a:r>
                  <a:rPr lang="en-US" sz="2400" dirty="0" err="1"/>
                  <a:t>Va</a:t>
                </a:r>
                <a:r>
                  <a:rPr lang="en-US" sz="2400" dirty="0"/>
                  <a:t>= 440V</a:t>
                </a:r>
              </a:p>
              <a:p>
                <a:pPr marL="1309688" indent="-1309688">
                  <a:buNone/>
                </a:pPr>
                <a:r>
                  <a:rPr lang="en-US" sz="2400" dirty="0"/>
                  <a:t>   w1 = 132.132 – 0.00685</a:t>
                </a:r>
                <a14:m>
                  <m:oMath xmlns:m="http://schemas.openxmlformats.org/officeDocument/2006/math">
                    <m:r>
                      <a:rPr lang="en-US" sz="2400" i="1" dirty="0">
                        <a:latin typeface="Cambria Math" panose="02040503050406030204" pitchFamily="18" charset="0"/>
                      </a:rPr>
                      <m:t>𝑇</m:t>
                    </m:r>
                    <m:r>
                      <a:rPr lang="en-US" sz="2400" dirty="0">
                        <a:latin typeface="Cambria Math" panose="02040503050406030204" pitchFamily="18" charset="0"/>
                      </a:rPr>
                      <m:t>ⅇ</m:t>
                    </m:r>
                  </m:oMath>
                </a14:m>
                <a:r>
                  <a:rPr lang="en-US" sz="2400" dirty="0"/>
                  <a:t>  </a:t>
                </a:r>
                <a14:m>
                  <m:oMath xmlns:m="http://schemas.openxmlformats.org/officeDocument/2006/math">
                    <m:r>
                      <a:rPr lang="en-US" sz="2400" dirty="0" smtClean="0">
                        <a:latin typeface="Cambria Math" panose="02040503050406030204" pitchFamily="18" charset="0"/>
                      </a:rPr>
                      <m:t>⇒</m:t>
                    </m:r>
                  </m:oMath>
                </a14:m>
                <a:r>
                  <a:rPr lang="en-US" sz="2400" dirty="0"/>
                  <a: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𝑤</m:t>
                        </m:r>
                      </m:e>
                      <m:sub>
                        <m:r>
                          <a:rPr lang="en-US" sz="2400" i="0" dirty="0" smtClean="0">
                            <a:latin typeface="Cambria Math" panose="02040503050406030204" pitchFamily="18" charset="0"/>
                          </a:rPr>
                          <m:t>0</m:t>
                        </m:r>
                      </m:sub>
                    </m:sSub>
                    <m:r>
                      <a:rPr lang="en-US" sz="2400" b="0" i="1" dirty="0" smtClean="0">
                        <a:latin typeface="Cambria Math" panose="02040503050406030204" pitchFamily="18" charset="0"/>
                      </a:rPr>
                      <m:t>=132.132 </m:t>
                    </m:r>
                    <m:r>
                      <a:rPr lang="en-US" sz="2400" b="0" i="1" dirty="0" smtClean="0">
                        <a:latin typeface="Cambria Math" panose="02040503050406030204" pitchFamily="18" charset="0"/>
                      </a:rPr>
                      <m:t>𝑊𝑏</m:t>
                    </m:r>
                  </m:oMath>
                </a14:m>
                <a:r>
                  <a:rPr lang="en-US" sz="2400" dirty="0"/>
                  <a:t> </a:t>
                </a:r>
              </a:p>
              <a:p>
                <a:pPr marL="1309688" indent="-1309688">
                  <a:buNone/>
                </a:pPr>
                <a:r>
                  <a:rPr lang="en-US" sz="2400" dirty="0"/>
                  <a:t>- </a:t>
                </a:r>
                <a:r>
                  <a:rPr lang="en-US" sz="2400" dirty="0" err="1"/>
                  <a:t>Với</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tdđapư</a:t>
                </a:r>
                <a:r>
                  <a:rPr lang="en-US" sz="2400" dirty="0"/>
                  <a:t> 1, </a:t>
                </a:r>
                <a:r>
                  <a:rPr lang="en-US" sz="2400" dirty="0" err="1"/>
                  <a:t>Va</a:t>
                </a:r>
                <a:r>
                  <a:rPr lang="en-US" sz="2400" dirty="0"/>
                  <a:t> = 380V</a:t>
                </a:r>
              </a:p>
              <a:p>
                <a:pPr marL="1309688" indent="-1309688">
                  <a:buNone/>
                </a:pPr>
                <a:r>
                  <a:rPr lang="en-US" sz="2400" dirty="0"/>
                  <a:t>   w2= 114.114 – 0.00685</a:t>
                </a:r>
                <a14:m>
                  <m:oMath xmlns:m="http://schemas.openxmlformats.org/officeDocument/2006/math">
                    <m:r>
                      <a:rPr lang="en-US" sz="2400" i="1" dirty="0">
                        <a:latin typeface="Cambria Math" panose="02040503050406030204" pitchFamily="18" charset="0"/>
                      </a:rPr>
                      <m:t>𝑇</m:t>
                    </m:r>
                    <m:r>
                      <a:rPr lang="en-US" sz="2400" dirty="0">
                        <a:latin typeface="Cambria Math" panose="02040503050406030204" pitchFamily="18" charset="0"/>
                      </a:rPr>
                      <m:t>ⅇ</m:t>
                    </m:r>
                  </m:oMath>
                </a14:m>
                <a:r>
                  <a:rPr lang="en-US" sz="2400" dirty="0"/>
                  <a:t>  </a:t>
                </a:r>
                <a14:m>
                  <m:oMath xmlns:m="http://schemas.openxmlformats.org/officeDocument/2006/math">
                    <m:r>
                      <a:rPr lang="en-US" sz="2400" dirty="0">
                        <a:latin typeface="Cambria Math" panose="02040503050406030204" pitchFamily="18" charset="0"/>
                      </a:rPr>
                      <m:t>⇒</m:t>
                    </m:r>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𝑤</m:t>
                        </m:r>
                      </m:e>
                      <m:sub>
                        <m:r>
                          <a:rPr lang="en-US" sz="2400" dirty="0">
                            <a:latin typeface="Cambria Math" panose="02040503050406030204" pitchFamily="18" charset="0"/>
                          </a:rPr>
                          <m:t>0</m:t>
                        </m:r>
                        <m:r>
                          <a:rPr lang="en-US" sz="2400" b="0" i="1" dirty="0" smtClean="0">
                            <a:latin typeface="Cambria Math" panose="02040503050406030204" pitchFamily="18" charset="0"/>
                          </a:rPr>
                          <m:t>1</m:t>
                        </m:r>
                      </m:sub>
                    </m:sSub>
                    <m:r>
                      <a:rPr lang="en-US" sz="2400" i="1" dirty="0">
                        <a:latin typeface="Cambria Math" panose="02040503050406030204" pitchFamily="18" charset="0"/>
                      </a:rPr>
                      <m:t>=1</m:t>
                    </m:r>
                    <m:r>
                      <a:rPr lang="en-US" sz="2400" b="0" i="1" dirty="0" smtClean="0">
                        <a:latin typeface="Cambria Math" panose="02040503050406030204" pitchFamily="18" charset="0"/>
                      </a:rPr>
                      <m:t>14.114</m:t>
                    </m:r>
                    <m:r>
                      <a:rPr lang="en-US" sz="2400" i="1" dirty="0">
                        <a:latin typeface="Cambria Math" panose="02040503050406030204" pitchFamily="18" charset="0"/>
                      </a:rPr>
                      <m:t> </m:t>
                    </m:r>
                    <m:r>
                      <a:rPr lang="en-US" sz="2400" i="1" dirty="0">
                        <a:latin typeface="Cambria Math" panose="02040503050406030204" pitchFamily="18" charset="0"/>
                      </a:rPr>
                      <m:t>𝑊𝑏</m:t>
                    </m:r>
                  </m:oMath>
                </a14:m>
                <a:r>
                  <a:rPr lang="en-US" sz="2400" dirty="0"/>
                  <a:t> </a:t>
                </a:r>
              </a:p>
              <a:p>
                <a:pPr marL="1309688" indent="-1309688">
                  <a:buNone/>
                </a:pPr>
                <a:r>
                  <a:rPr lang="en-US" sz="2400" dirty="0"/>
                  <a:t>- </a:t>
                </a:r>
                <a:r>
                  <a:rPr lang="en-US" sz="2400" dirty="0" err="1"/>
                  <a:t>Với</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tdđapư</a:t>
                </a:r>
                <a:r>
                  <a:rPr lang="en-US" sz="2400" dirty="0"/>
                  <a:t> 2, </a:t>
                </a:r>
                <a:r>
                  <a:rPr lang="en-US" sz="2400" dirty="0" err="1"/>
                  <a:t>Va</a:t>
                </a:r>
                <a:r>
                  <a:rPr lang="en-US" sz="2400" dirty="0"/>
                  <a:t> = 330V</a:t>
                </a:r>
              </a:p>
              <a:p>
                <a:pPr marL="1309688" indent="-1309688">
                  <a:buNone/>
                </a:pPr>
                <a:r>
                  <a:rPr lang="en-US" sz="2400" dirty="0"/>
                  <a:t>    w3= 99.099 – 0.00685</a:t>
                </a:r>
                <a14:m>
                  <m:oMath xmlns:m="http://schemas.openxmlformats.org/officeDocument/2006/math">
                    <m:r>
                      <a:rPr lang="en-US" sz="2400" i="1" dirty="0">
                        <a:latin typeface="Cambria Math" panose="02040503050406030204" pitchFamily="18" charset="0"/>
                      </a:rPr>
                      <m:t>𝑇</m:t>
                    </m:r>
                    <m:r>
                      <a:rPr lang="en-US" sz="2400" dirty="0">
                        <a:latin typeface="Cambria Math" panose="02040503050406030204" pitchFamily="18" charset="0"/>
                      </a:rPr>
                      <m:t>ⅇ</m:t>
                    </m:r>
                  </m:oMath>
                </a14:m>
                <a:r>
                  <a:rPr lang="en-US" sz="2400" dirty="0"/>
                  <a:t>  </a:t>
                </a:r>
                <a14:m>
                  <m:oMath xmlns:m="http://schemas.openxmlformats.org/officeDocument/2006/math">
                    <m:r>
                      <a:rPr lang="en-US" sz="2400" dirty="0">
                        <a:latin typeface="Cambria Math" panose="02040503050406030204" pitchFamily="18" charset="0"/>
                      </a:rPr>
                      <m:t>⇒</m:t>
                    </m:r>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𝑤</m:t>
                        </m:r>
                      </m:e>
                      <m:sub>
                        <m:r>
                          <a:rPr lang="en-US" sz="2400" dirty="0">
                            <a:latin typeface="Cambria Math" panose="02040503050406030204" pitchFamily="18" charset="0"/>
                          </a:rPr>
                          <m:t>0</m:t>
                        </m:r>
                        <m:r>
                          <a:rPr lang="en-US" sz="2400" b="0" i="0" dirty="0" smtClean="0">
                            <a:latin typeface="Cambria Math" panose="02040503050406030204" pitchFamily="18" charset="0"/>
                          </a:rPr>
                          <m:t>2</m:t>
                        </m:r>
                      </m:sub>
                    </m:sSub>
                    <m:r>
                      <a:rPr lang="en-US" sz="2400" i="1" dirty="0">
                        <a:latin typeface="Cambria Math" panose="02040503050406030204" pitchFamily="18" charset="0"/>
                      </a:rPr>
                      <m:t>=</m:t>
                    </m:r>
                    <m:r>
                      <a:rPr lang="en-US" sz="2400" b="0" i="1" dirty="0" smtClean="0">
                        <a:latin typeface="Cambria Math" panose="02040503050406030204" pitchFamily="18" charset="0"/>
                      </a:rPr>
                      <m:t>99.099</m:t>
                    </m:r>
                    <m:r>
                      <a:rPr lang="en-US" sz="2400" i="1" dirty="0">
                        <a:latin typeface="Cambria Math" panose="02040503050406030204" pitchFamily="18" charset="0"/>
                      </a:rPr>
                      <m:t> </m:t>
                    </m:r>
                    <m:r>
                      <a:rPr lang="en-US" sz="2400" i="1" dirty="0">
                        <a:latin typeface="Cambria Math" panose="02040503050406030204" pitchFamily="18" charset="0"/>
                      </a:rPr>
                      <m:t>𝑊𝑏</m:t>
                    </m:r>
                  </m:oMath>
                </a14:m>
                <a:r>
                  <a:rPr lang="en-US" sz="2400"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191069" y="2169994"/>
                <a:ext cx="6722931" cy="3623877"/>
              </a:xfrm>
              <a:prstGeom prst="rect">
                <a:avLst/>
              </a:prstGeom>
              <a:blipFill>
                <a:blip r:embed="rId3"/>
                <a:stretch>
                  <a:fillRect l="-1360" t="-1347" b="-3030"/>
                </a:stretch>
              </a:blipFill>
            </p:spPr>
            <p:txBody>
              <a:bodyPr/>
              <a:lstStyle/>
              <a:p>
                <a:r>
                  <a:rPr lang="en-US">
                    <a:noFill/>
                  </a:rPr>
                  <a:t> </a:t>
                </a:r>
              </a:p>
            </p:txBody>
          </p:sp>
        </mc:Fallback>
      </mc:AlternateContent>
    </p:spTree>
    <p:extLst>
      <p:ext uri="{BB962C8B-B14F-4D97-AF65-F5344CB8AC3E}">
        <p14:creationId xmlns:p14="http://schemas.microsoft.com/office/powerpoint/2010/main" val="247457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49C0CB1-9DB9-4E02-B3D3-866DA7914D5B}"/>
              </a:ext>
            </a:extLst>
          </p:cNvPr>
          <p:cNvSpPr txBox="1"/>
          <p:nvPr/>
        </p:nvSpPr>
        <p:spPr>
          <a:xfrm>
            <a:off x="651933" y="1264039"/>
            <a:ext cx="10016067"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3.2.2.2 </a:t>
            </a:r>
            <a:r>
              <a:rPr lang="en-US" sz="2400" dirty="0" err="1">
                <a:latin typeface="Cambria Math" panose="02040503050406030204" pitchFamily="18" charset="0"/>
                <a:ea typeface="Cambria Math" panose="02040503050406030204" pitchFamily="18" charset="0"/>
              </a:rPr>
              <a:t>Kết</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quả</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mô</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phỏng</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từ</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Matlab</a:t>
            </a:r>
            <a:r>
              <a:rPr lang="en-US" sz="2400" dirty="0">
                <a:latin typeface="Cambria Math" panose="02040503050406030204" pitchFamily="18" charset="0"/>
                <a:ea typeface="Cambria Math" panose="02040503050406030204" pitchFamily="18" charset="0"/>
              </a:rPr>
              <a:t>- Simulink</a:t>
            </a:r>
          </a:p>
        </p:txBody>
      </p:sp>
      <p:sp>
        <p:nvSpPr>
          <p:cNvPr id="12" name="TextBox 11"/>
          <p:cNvSpPr txBox="1"/>
          <p:nvPr/>
        </p:nvSpPr>
        <p:spPr>
          <a:xfrm>
            <a:off x="8560971" y="6326878"/>
            <a:ext cx="638447" cy="307777"/>
          </a:xfrm>
          <a:prstGeom prst="rect">
            <a:avLst/>
          </a:prstGeom>
          <a:noFill/>
        </p:spPr>
        <p:txBody>
          <a:bodyPr wrap="square" rtlCol="0">
            <a:spAutoFit/>
          </a:bodyPr>
          <a:lstStyle/>
          <a:p>
            <a:r>
              <a:rPr lang="en-US" sz="1400" dirty="0"/>
              <a:t>T(Nm)</a:t>
            </a:r>
          </a:p>
        </p:txBody>
      </p:sp>
      <p:sp>
        <p:nvSpPr>
          <p:cNvPr id="13" name="Title 1">
            <a:extLst>
              <a:ext uri="{FF2B5EF4-FFF2-40B4-BE49-F238E27FC236}">
                <a16:creationId xmlns:a16="http://schemas.microsoft.com/office/drawing/2014/main" id="{2F8F92B8-21FD-439B-97E6-E9DBEBD97750}"/>
              </a:ext>
            </a:extLst>
          </p:cNvPr>
          <p:cNvSpPr>
            <a:spLocks noGrp="1"/>
          </p:cNvSpPr>
          <p:nvPr>
            <p:ph type="title"/>
          </p:nvPr>
        </p:nvSpPr>
        <p:spPr>
          <a:xfrm>
            <a:off x="651933" y="115092"/>
            <a:ext cx="10942304" cy="989015"/>
          </a:xfrm>
        </p:spPr>
        <p:txBody>
          <a:bodyPr>
            <a:noAutofit/>
          </a:bodyPr>
          <a:lstStyle/>
          <a:p>
            <a:r>
              <a:rPr lang="en-US" dirty="0" err="1"/>
              <a:t>Phần</a:t>
            </a:r>
            <a:r>
              <a:rPr lang="en-US" dirty="0"/>
              <a:t> 3. CÁC THÔNG SỐ ẢNH HƯỞNG ĐẾN ĐẶC TÍNH CƠ</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57" y="1885636"/>
            <a:ext cx="9103057" cy="4834252"/>
          </a:xfrm>
          <a:prstGeom prst="rect">
            <a:avLst/>
          </a:prstGeom>
        </p:spPr>
      </p:pic>
      <mc:AlternateContent xmlns:mc="http://schemas.openxmlformats.org/markup-compatibility/2006" xmlns:a14="http://schemas.microsoft.com/office/drawing/2010/main">
        <mc:Choice Requires="a14">
          <p:sp>
            <p:nvSpPr>
              <p:cNvPr id="6" name="object 9"/>
              <p:cNvSpPr txBox="1"/>
              <p:nvPr/>
            </p:nvSpPr>
            <p:spPr>
              <a:xfrm>
                <a:off x="9357814" y="1885636"/>
                <a:ext cx="2620371" cy="3992118"/>
              </a:xfrm>
              <a:prstGeom prst="rect">
                <a:avLst/>
              </a:prstGeom>
            </p:spPr>
            <p:txBody>
              <a:bodyPr vert="horz" wrap="square" lIns="0" tIns="100330" rIns="0" bIns="0" rtlCol="0">
                <a:spAutoFit/>
              </a:bodyPr>
              <a:lstStyle/>
              <a:p>
                <a:pPr marL="53975">
                  <a:lnSpc>
                    <a:spcPct val="100000"/>
                  </a:lnSpc>
                  <a:spcBef>
                    <a:spcPts val="790"/>
                  </a:spcBef>
                </a:pPr>
                <a:r>
                  <a:rPr sz="2100" b="1" spc="-45" dirty="0">
                    <a:solidFill>
                      <a:srgbClr val="171717"/>
                    </a:solidFill>
                    <a:latin typeface="Carlito"/>
                    <a:cs typeface="Carlito"/>
                  </a:rPr>
                  <a:t>Lý</a:t>
                </a:r>
                <a:r>
                  <a:rPr sz="2100" b="1" dirty="0">
                    <a:solidFill>
                      <a:srgbClr val="171717"/>
                    </a:solidFill>
                    <a:latin typeface="Carlito"/>
                    <a:cs typeface="Carlito"/>
                  </a:rPr>
                  <a:t> </a:t>
                </a:r>
                <a:r>
                  <a:rPr sz="2100" b="1" spc="-85" dirty="0" err="1">
                    <a:solidFill>
                      <a:srgbClr val="171717"/>
                    </a:solidFill>
                    <a:latin typeface="Arial"/>
                    <a:cs typeface="Arial"/>
                  </a:rPr>
                  <a:t>thuyết</a:t>
                </a:r>
                <a:r>
                  <a:rPr sz="2100" b="1" spc="-85" dirty="0">
                    <a:solidFill>
                      <a:srgbClr val="171717"/>
                    </a:solidFill>
                    <a:latin typeface="Carlito"/>
                    <a:cs typeface="Carlito"/>
                  </a:rPr>
                  <a:t>:</a:t>
                </a:r>
                <a:endParaRPr lang="en-US" sz="2100" b="1" spc="-85" dirty="0">
                  <a:solidFill>
                    <a:srgbClr val="171717"/>
                  </a:solidFill>
                  <a:latin typeface="Carlito"/>
                  <a:cs typeface="Carlito"/>
                </a:endParaRPr>
              </a:p>
              <a:p>
                <a:pPr marL="53975">
                  <a:spcBef>
                    <a:spcPts val="790"/>
                  </a:spcBef>
                </a:pPr>
                <a:r>
                  <a:rPr lang="en-US" dirty="0"/>
                  <a:t>w1 = 132.132 – 0.00685</a:t>
                </a:r>
                <a14:m>
                  <m:oMath xmlns:m="http://schemas.openxmlformats.org/officeDocument/2006/math">
                    <m:r>
                      <a:rPr lang="en-US" i="1" dirty="0">
                        <a:latin typeface="Cambria Math" panose="02040503050406030204" pitchFamily="18" charset="0"/>
                      </a:rPr>
                      <m:t>𝑇</m:t>
                    </m:r>
                    <m:r>
                      <a:rPr lang="en-US" dirty="0">
                        <a:latin typeface="Cambria Math" panose="02040503050406030204" pitchFamily="18" charset="0"/>
                      </a:rPr>
                      <m:t>ⅇ</m:t>
                    </m:r>
                  </m:oMath>
                </a14:m>
                <a:endParaRPr lang="en-US" dirty="0"/>
              </a:p>
              <a:p>
                <a:pPr marL="53975">
                  <a:spcBef>
                    <a:spcPts val="790"/>
                  </a:spcBef>
                </a:pPr>
                <a:r>
                  <a:rPr lang="en-US" dirty="0"/>
                  <a:t>w2 = 114.114 – 0.00685</a:t>
                </a:r>
                <a14:m>
                  <m:oMath xmlns:m="http://schemas.openxmlformats.org/officeDocument/2006/math">
                    <m:r>
                      <a:rPr lang="en-US" i="1" dirty="0">
                        <a:latin typeface="Cambria Math" panose="02040503050406030204" pitchFamily="18" charset="0"/>
                      </a:rPr>
                      <m:t>𝑇</m:t>
                    </m:r>
                    <m:r>
                      <a:rPr lang="en-US" dirty="0">
                        <a:latin typeface="Cambria Math" panose="02040503050406030204" pitchFamily="18" charset="0"/>
                      </a:rPr>
                      <m:t>ⅇ</m:t>
                    </m:r>
                  </m:oMath>
                </a14:m>
                <a:endParaRPr lang="en-US" dirty="0"/>
              </a:p>
              <a:p>
                <a:pPr marL="53975">
                  <a:spcBef>
                    <a:spcPts val="790"/>
                  </a:spcBef>
                </a:pPr>
                <a:r>
                  <a:rPr lang="en-US" dirty="0"/>
                  <a:t>w3 = 99.099 – 0.00685</a:t>
                </a:r>
                <a14:m>
                  <m:oMath xmlns:m="http://schemas.openxmlformats.org/officeDocument/2006/math">
                    <m:r>
                      <a:rPr lang="en-US" dirty="0">
                        <a:latin typeface="Cambria Math" panose="02040503050406030204" pitchFamily="18" charset="0"/>
                      </a:rPr>
                      <m:t>ⅇ</m:t>
                    </m:r>
                  </m:oMath>
                </a14:m>
                <a:endParaRPr lang="en-US" dirty="0"/>
              </a:p>
              <a:p>
                <a:pPr marL="53975">
                  <a:lnSpc>
                    <a:spcPct val="100000"/>
                  </a:lnSpc>
                  <a:spcBef>
                    <a:spcPts val="975"/>
                  </a:spcBef>
                </a:pPr>
                <a:endParaRPr lang="en-US" sz="2100" b="1" spc="-170" dirty="0">
                  <a:solidFill>
                    <a:srgbClr val="171717"/>
                  </a:solidFill>
                  <a:latin typeface="Arial"/>
                  <a:cs typeface="Arial"/>
                </a:endParaRPr>
              </a:p>
              <a:p>
                <a:pPr marL="53975">
                  <a:lnSpc>
                    <a:spcPct val="100000"/>
                  </a:lnSpc>
                  <a:spcBef>
                    <a:spcPts val="975"/>
                  </a:spcBef>
                </a:pPr>
                <a:r>
                  <a:rPr sz="2100" b="1" spc="-170" dirty="0" err="1">
                    <a:solidFill>
                      <a:srgbClr val="171717"/>
                    </a:solidFill>
                    <a:latin typeface="Arial"/>
                    <a:cs typeface="Arial"/>
                  </a:rPr>
                  <a:t>Kết</a:t>
                </a:r>
                <a:r>
                  <a:rPr sz="2100" b="1" spc="-170" dirty="0">
                    <a:solidFill>
                      <a:srgbClr val="171717"/>
                    </a:solidFill>
                    <a:latin typeface="Arial"/>
                    <a:cs typeface="Arial"/>
                  </a:rPr>
                  <a:t> </a:t>
                </a:r>
                <a:r>
                  <a:rPr sz="2100" b="1" spc="-150" dirty="0">
                    <a:solidFill>
                      <a:srgbClr val="171717"/>
                    </a:solidFill>
                    <a:latin typeface="Arial"/>
                    <a:cs typeface="Arial"/>
                  </a:rPr>
                  <a:t>quả </a:t>
                </a:r>
                <a:r>
                  <a:rPr sz="2100" b="1" spc="-5" dirty="0">
                    <a:solidFill>
                      <a:srgbClr val="171717"/>
                    </a:solidFill>
                    <a:latin typeface="Carlito"/>
                    <a:cs typeface="Carlito"/>
                  </a:rPr>
                  <a:t>mô</a:t>
                </a:r>
                <a:r>
                  <a:rPr sz="2100" b="1" spc="45" dirty="0">
                    <a:solidFill>
                      <a:srgbClr val="171717"/>
                    </a:solidFill>
                    <a:latin typeface="Carlito"/>
                    <a:cs typeface="Carlito"/>
                  </a:rPr>
                  <a:t> </a:t>
                </a:r>
                <a:r>
                  <a:rPr sz="2100" b="1" spc="-155" dirty="0">
                    <a:solidFill>
                      <a:srgbClr val="171717"/>
                    </a:solidFill>
                    <a:latin typeface="Arial"/>
                    <a:cs typeface="Arial"/>
                  </a:rPr>
                  <a:t>phỏng</a:t>
                </a:r>
                <a:r>
                  <a:rPr sz="2100" b="1" spc="-155" dirty="0">
                    <a:solidFill>
                      <a:srgbClr val="171717"/>
                    </a:solidFill>
                    <a:latin typeface="Carlito"/>
                    <a:cs typeface="Carlito"/>
                  </a:rPr>
                  <a:t>:</a:t>
                </a:r>
                <a:endParaRPr sz="2100" dirty="0">
                  <a:latin typeface="Carlito"/>
                  <a:cs typeface="Carlito"/>
                </a:endParaRPr>
              </a:p>
              <a:p>
                <a:pPr marL="53975">
                  <a:lnSpc>
                    <a:spcPts val="2280"/>
                  </a:lnSpc>
                  <a:spcBef>
                    <a:spcPts val="570"/>
                  </a:spcBef>
                </a:pPr>
                <a:r>
                  <a:rPr sz="2000" spc="-114" dirty="0">
                    <a:solidFill>
                      <a:srgbClr val="171717"/>
                    </a:solidFill>
                    <a:latin typeface="Arial"/>
                    <a:cs typeface="Arial"/>
                  </a:rPr>
                  <a:t>Kết </a:t>
                </a:r>
                <a:r>
                  <a:rPr sz="2000" spc="-95" dirty="0">
                    <a:solidFill>
                      <a:srgbClr val="171717"/>
                    </a:solidFill>
                    <a:latin typeface="Arial"/>
                    <a:cs typeface="Arial"/>
                  </a:rPr>
                  <a:t>quả </a:t>
                </a:r>
                <a:r>
                  <a:rPr sz="2000" dirty="0">
                    <a:solidFill>
                      <a:srgbClr val="171717"/>
                    </a:solidFill>
                    <a:latin typeface="Carlito"/>
                    <a:cs typeface="Carlito"/>
                  </a:rPr>
                  <a:t>mô</a:t>
                </a:r>
                <a:r>
                  <a:rPr sz="2000" spc="-50" dirty="0">
                    <a:solidFill>
                      <a:srgbClr val="171717"/>
                    </a:solidFill>
                    <a:latin typeface="Carlito"/>
                    <a:cs typeface="Carlito"/>
                  </a:rPr>
                  <a:t> </a:t>
                </a:r>
                <a:r>
                  <a:rPr sz="2000" spc="-85" dirty="0">
                    <a:solidFill>
                      <a:srgbClr val="171717"/>
                    </a:solidFill>
                    <a:latin typeface="Arial"/>
                    <a:cs typeface="Arial"/>
                  </a:rPr>
                  <a:t>phỏng</a:t>
                </a:r>
                <a:endParaRPr sz="2000" dirty="0">
                  <a:latin typeface="Arial"/>
                  <a:cs typeface="Arial"/>
                </a:endParaRPr>
              </a:p>
              <a:p>
                <a:pPr marL="53975">
                  <a:lnSpc>
                    <a:spcPts val="2160"/>
                  </a:lnSpc>
                </a:pPr>
                <a:r>
                  <a:rPr sz="2000" spc="-5" dirty="0">
                    <a:solidFill>
                      <a:srgbClr val="171717"/>
                    </a:solidFill>
                    <a:latin typeface="Carlito"/>
                    <a:cs typeface="Carlito"/>
                  </a:rPr>
                  <a:t>trên </a:t>
                </a:r>
                <a:r>
                  <a:rPr sz="2000" spc="-25" dirty="0">
                    <a:solidFill>
                      <a:srgbClr val="171717"/>
                    </a:solidFill>
                    <a:latin typeface="Carlito"/>
                    <a:cs typeface="Carlito"/>
                  </a:rPr>
                  <a:t>MATLAB</a:t>
                </a:r>
                <a:r>
                  <a:rPr sz="2000" spc="-40" dirty="0">
                    <a:solidFill>
                      <a:srgbClr val="171717"/>
                    </a:solidFill>
                    <a:latin typeface="Carlito"/>
                    <a:cs typeface="Carlito"/>
                  </a:rPr>
                  <a:t> </a:t>
                </a:r>
                <a:r>
                  <a:rPr sz="2000" spc="-15" dirty="0">
                    <a:solidFill>
                      <a:srgbClr val="171717"/>
                    </a:solidFill>
                    <a:latin typeface="Arial"/>
                    <a:cs typeface="Arial"/>
                  </a:rPr>
                  <a:t>đối</a:t>
                </a:r>
                <a:endParaRPr sz="2000" dirty="0">
                  <a:latin typeface="Arial"/>
                  <a:cs typeface="Arial"/>
                </a:endParaRPr>
              </a:p>
              <a:p>
                <a:pPr marL="53975" marR="195580">
                  <a:lnSpc>
                    <a:spcPts val="2160"/>
                  </a:lnSpc>
                  <a:spcBef>
                    <a:spcPts val="155"/>
                  </a:spcBef>
                </a:pPr>
                <a:r>
                  <a:rPr sz="2000" spc="-75" dirty="0">
                    <a:solidFill>
                      <a:srgbClr val="171717"/>
                    </a:solidFill>
                    <a:latin typeface="Arial"/>
                    <a:cs typeface="Arial"/>
                  </a:rPr>
                  <a:t>chiếu </a:t>
                </a:r>
                <a:r>
                  <a:rPr sz="2000" spc="-90" dirty="0">
                    <a:solidFill>
                      <a:srgbClr val="171717"/>
                    </a:solidFill>
                    <a:latin typeface="Arial"/>
                    <a:cs typeface="Arial"/>
                  </a:rPr>
                  <a:t>với </a:t>
                </a:r>
                <a:r>
                  <a:rPr sz="2000" dirty="0">
                    <a:solidFill>
                      <a:srgbClr val="171717"/>
                    </a:solidFill>
                    <a:latin typeface="Carlito"/>
                    <a:cs typeface="Carlito"/>
                  </a:rPr>
                  <a:t>tính</a:t>
                </a:r>
                <a:r>
                  <a:rPr sz="2000" spc="-125" dirty="0">
                    <a:solidFill>
                      <a:srgbClr val="171717"/>
                    </a:solidFill>
                    <a:latin typeface="Carlito"/>
                    <a:cs typeface="Carlito"/>
                  </a:rPr>
                  <a:t> </a:t>
                </a:r>
                <a:r>
                  <a:rPr sz="2000" spc="-10" dirty="0">
                    <a:solidFill>
                      <a:srgbClr val="171717"/>
                    </a:solidFill>
                    <a:latin typeface="Carlito"/>
                    <a:cs typeface="Carlito"/>
                  </a:rPr>
                  <a:t>toán  </a:t>
                </a:r>
                <a:r>
                  <a:rPr sz="2000" spc="-5" dirty="0">
                    <a:solidFill>
                      <a:srgbClr val="171717"/>
                    </a:solidFill>
                    <a:latin typeface="Carlito"/>
                    <a:cs typeface="Carlito"/>
                  </a:rPr>
                  <a:t>lý </a:t>
                </a:r>
                <a:r>
                  <a:rPr sz="2000" spc="-25" dirty="0">
                    <a:solidFill>
                      <a:srgbClr val="171717"/>
                    </a:solidFill>
                    <a:latin typeface="Arial"/>
                    <a:cs typeface="Arial"/>
                  </a:rPr>
                  <a:t>thuyết </a:t>
                </a:r>
                <a:r>
                  <a:rPr sz="2000" dirty="0">
                    <a:solidFill>
                      <a:srgbClr val="171717"/>
                    </a:solidFill>
                    <a:latin typeface="Carlito"/>
                    <a:cs typeface="Carlito"/>
                  </a:rPr>
                  <a:t>khi </a:t>
                </a:r>
                <a:r>
                  <a:rPr sz="2000" spc="-10" dirty="0">
                    <a:solidFill>
                      <a:srgbClr val="171717"/>
                    </a:solidFill>
                    <a:latin typeface="Carlito"/>
                    <a:cs typeface="Carlito"/>
                  </a:rPr>
                  <a:t>thay  </a:t>
                </a:r>
                <a:r>
                  <a:rPr sz="2000" spc="-20" dirty="0">
                    <a:solidFill>
                      <a:srgbClr val="171717"/>
                    </a:solidFill>
                    <a:latin typeface="Arial"/>
                    <a:cs typeface="Arial"/>
                  </a:rPr>
                  <a:t>đổi </a:t>
                </a:r>
                <a:r>
                  <a:rPr sz="2000" spc="-45" dirty="0">
                    <a:solidFill>
                      <a:srgbClr val="171717"/>
                    </a:solidFill>
                    <a:latin typeface="Arial"/>
                    <a:cs typeface="Arial"/>
                  </a:rPr>
                  <a:t>điện </a:t>
                </a:r>
                <a:r>
                  <a:rPr sz="2000" spc="-15" dirty="0">
                    <a:solidFill>
                      <a:srgbClr val="171717"/>
                    </a:solidFill>
                    <a:latin typeface="Arial"/>
                    <a:cs typeface="Arial"/>
                  </a:rPr>
                  <a:t>trở </a:t>
                </a:r>
                <a:r>
                  <a:rPr sz="2000" spc="-85" dirty="0">
                    <a:solidFill>
                      <a:srgbClr val="171717"/>
                    </a:solidFill>
                    <a:latin typeface="Arial"/>
                    <a:cs typeface="Arial"/>
                  </a:rPr>
                  <a:t>phần  </a:t>
                </a:r>
                <a:r>
                  <a:rPr sz="2000" spc="-120" dirty="0">
                    <a:solidFill>
                      <a:srgbClr val="171717"/>
                    </a:solidFill>
                    <a:latin typeface="Arial"/>
                    <a:cs typeface="Arial"/>
                  </a:rPr>
                  <a:t>ứng</a:t>
                </a:r>
                <a:r>
                  <a:rPr sz="2000" spc="-140" dirty="0">
                    <a:solidFill>
                      <a:srgbClr val="171717"/>
                    </a:solidFill>
                    <a:latin typeface="Arial"/>
                    <a:cs typeface="Arial"/>
                  </a:rPr>
                  <a:t> </a:t>
                </a:r>
                <a:r>
                  <a:rPr sz="2000" spc="-620" dirty="0">
                    <a:solidFill>
                      <a:srgbClr val="171717"/>
                    </a:solidFill>
                    <a:latin typeface="Arial"/>
                    <a:cs typeface="Arial"/>
                  </a:rPr>
                  <a:t>…</a:t>
                </a:r>
                <a:endParaRPr sz="2000" dirty="0">
                  <a:latin typeface="Arial"/>
                  <a:cs typeface="Arial"/>
                </a:endParaRPr>
              </a:p>
            </p:txBody>
          </p:sp>
        </mc:Choice>
        <mc:Fallback xmlns="">
          <p:sp>
            <p:nvSpPr>
              <p:cNvPr id="6" name="object 9"/>
              <p:cNvSpPr txBox="1">
                <a:spLocks noRot="1" noChangeAspect="1" noMove="1" noResize="1" noEditPoints="1" noAdjustHandles="1" noChangeArrowheads="1" noChangeShapeType="1" noTextEdit="1"/>
              </p:cNvSpPr>
              <p:nvPr/>
            </p:nvSpPr>
            <p:spPr>
              <a:xfrm>
                <a:off x="9357814" y="1885636"/>
                <a:ext cx="2620371" cy="3992118"/>
              </a:xfrm>
              <a:prstGeom prst="rect">
                <a:avLst/>
              </a:prstGeom>
              <a:blipFill>
                <a:blip r:embed="rId3"/>
                <a:stretch>
                  <a:fillRect l="-4186" b="-3053"/>
                </a:stretch>
              </a:blipFill>
            </p:spPr>
            <p:txBody>
              <a:bodyPr/>
              <a:lstStyle/>
              <a:p>
                <a:r>
                  <a:rPr lang="en-US">
                    <a:noFill/>
                  </a:rPr>
                  <a:t> </a:t>
                </a:r>
              </a:p>
            </p:txBody>
          </p:sp>
        </mc:Fallback>
      </mc:AlternateContent>
    </p:spTree>
    <p:extLst>
      <p:ext uri="{BB962C8B-B14F-4D97-AF65-F5344CB8AC3E}">
        <p14:creationId xmlns:p14="http://schemas.microsoft.com/office/powerpoint/2010/main" val="4055706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49C0CB1-9DB9-4E02-B3D3-866DA7914D5B}"/>
              </a:ext>
            </a:extLst>
          </p:cNvPr>
          <p:cNvSpPr txBox="1"/>
          <p:nvPr/>
        </p:nvSpPr>
        <p:spPr>
          <a:xfrm>
            <a:off x="651932" y="1324575"/>
            <a:ext cx="11190879" cy="4247317"/>
          </a:xfrm>
          <a:prstGeom prst="rect">
            <a:avLst/>
          </a:prstGeom>
          <a:noFill/>
        </p:spPr>
        <p:txBody>
          <a:bodyPr wrap="square" rtlCol="0">
            <a:spAutoFit/>
          </a:bodyPr>
          <a:lstStyle/>
          <a:p>
            <a:pPr>
              <a:lnSpc>
                <a:spcPct val="150000"/>
              </a:lnSpc>
            </a:pPr>
            <a:r>
              <a:rPr lang="en-US" sz="2400" dirty="0"/>
              <a:t>3.2.2.3. </a:t>
            </a:r>
            <a:r>
              <a:rPr lang="en-US" sz="2400" dirty="0" err="1"/>
              <a:t>Nhận</a:t>
            </a:r>
            <a:r>
              <a:rPr lang="en-US" sz="2400" dirty="0"/>
              <a:t> </a:t>
            </a:r>
            <a:r>
              <a:rPr lang="en-US" sz="2400" dirty="0" err="1"/>
              <a:t>xét</a:t>
            </a:r>
            <a:endParaRPr lang="en-US" sz="2400" dirty="0"/>
          </a:p>
          <a:p>
            <a:pPr>
              <a:lnSpc>
                <a:spcPct val="150000"/>
              </a:lnSpc>
            </a:pPr>
            <a:r>
              <a:rPr lang="en-US" sz="2400" dirty="0"/>
              <a:t>		+ </a:t>
            </a:r>
            <a:r>
              <a:rPr lang="en-US" sz="2200" dirty="0" err="1"/>
              <a:t>Kết</a:t>
            </a:r>
            <a:r>
              <a:rPr lang="en-US" sz="2200" dirty="0"/>
              <a:t> </a:t>
            </a:r>
            <a:r>
              <a:rPr lang="en-US" sz="2200" dirty="0" err="1"/>
              <a:t>quả</a:t>
            </a:r>
            <a:r>
              <a:rPr lang="en-US" sz="2200" dirty="0"/>
              <a:t> </a:t>
            </a:r>
            <a:r>
              <a:rPr lang="en-US" sz="2200" dirty="0" err="1"/>
              <a:t>mô</a:t>
            </a:r>
            <a:r>
              <a:rPr lang="en-US" sz="2200" dirty="0"/>
              <a:t> </a:t>
            </a:r>
            <a:r>
              <a:rPr lang="en-US" sz="2200" dirty="0" err="1"/>
              <a:t>phỏng</a:t>
            </a:r>
            <a:r>
              <a:rPr lang="en-US" sz="2200" dirty="0"/>
              <a:t> </a:t>
            </a:r>
            <a:r>
              <a:rPr lang="en-US" sz="2200" dirty="0" err="1"/>
              <a:t>gần</a:t>
            </a:r>
            <a:r>
              <a:rPr lang="en-US" sz="2200" dirty="0"/>
              <a:t> </a:t>
            </a:r>
            <a:r>
              <a:rPr lang="en-US" sz="2200" dirty="0" err="1"/>
              <a:t>với</a:t>
            </a:r>
            <a:r>
              <a:rPr lang="en-US" sz="2200" dirty="0"/>
              <a:t> </a:t>
            </a:r>
            <a:r>
              <a:rPr lang="en-US" sz="2200" dirty="0" err="1"/>
              <a:t>lí</a:t>
            </a:r>
            <a:r>
              <a:rPr lang="en-US" sz="2200" dirty="0"/>
              <a:t> </a:t>
            </a:r>
            <a:r>
              <a:rPr lang="en-US" sz="2200" dirty="0" err="1"/>
              <a:t>thuyết</a:t>
            </a:r>
            <a:r>
              <a:rPr lang="en-US" sz="2200" dirty="0"/>
              <a:t>.</a:t>
            </a:r>
          </a:p>
          <a:p>
            <a:pPr>
              <a:lnSpc>
                <a:spcPct val="150000"/>
              </a:lnSpc>
            </a:pPr>
            <a:r>
              <a:rPr lang="en-US" sz="2200" dirty="0"/>
              <a:t>		+ </a:t>
            </a:r>
            <a:r>
              <a:rPr lang="en-US" sz="2200" dirty="0" err="1"/>
              <a:t>Thay</a:t>
            </a:r>
            <a:r>
              <a:rPr lang="en-US" sz="2200" dirty="0"/>
              <a:t> </a:t>
            </a:r>
            <a:r>
              <a:rPr lang="en-US" sz="2200" dirty="0" err="1"/>
              <a:t>đổi</a:t>
            </a:r>
            <a:r>
              <a:rPr lang="en-US" sz="2200" dirty="0"/>
              <a:t> </a:t>
            </a:r>
            <a:r>
              <a:rPr lang="en-US" sz="2200" dirty="0" err="1"/>
              <a:t>Va</a:t>
            </a:r>
            <a:r>
              <a:rPr lang="en-US" sz="2200" dirty="0"/>
              <a:t> </a:t>
            </a:r>
            <a:r>
              <a:rPr lang="en-US" sz="2200" dirty="0" err="1"/>
              <a:t>không</a:t>
            </a:r>
            <a:r>
              <a:rPr lang="en-US" sz="2200" dirty="0"/>
              <a:t> </a:t>
            </a:r>
            <a:r>
              <a:rPr lang="en-US" sz="2200" dirty="0" err="1"/>
              <a:t>làm</a:t>
            </a:r>
            <a:r>
              <a:rPr lang="en-US" sz="2200" dirty="0"/>
              <a:t> </a:t>
            </a:r>
            <a:r>
              <a:rPr lang="en-US" sz="2200" dirty="0" err="1"/>
              <a:t>thay</a:t>
            </a:r>
            <a:r>
              <a:rPr lang="en-US" sz="2200" dirty="0"/>
              <a:t> </a:t>
            </a:r>
            <a:r>
              <a:rPr lang="en-US" sz="2200" dirty="0" err="1"/>
              <a:t>đổi</a:t>
            </a:r>
            <a:r>
              <a:rPr lang="en-US" sz="2200" dirty="0"/>
              <a:t> </a:t>
            </a:r>
            <a:r>
              <a:rPr lang="en-US" sz="2200" dirty="0" err="1"/>
              <a:t>độ</a:t>
            </a:r>
            <a:r>
              <a:rPr lang="en-US" sz="2200" dirty="0"/>
              <a:t> </a:t>
            </a:r>
            <a:r>
              <a:rPr lang="en-US" sz="2200" dirty="0" err="1"/>
              <a:t>cứng</a:t>
            </a:r>
            <a:r>
              <a:rPr lang="en-US" sz="2200" dirty="0"/>
              <a:t> </a:t>
            </a:r>
            <a:r>
              <a:rPr lang="en-US" sz="2200" dirty="0" err="1"/>
              <a:t>của</a:t>
            </a:r>
            <a:r>
              <a:rPr lang="en-US" sz="2200" dirty="0"/>
              <a:t> </a:t>
            </a:r>
            <a:r>
              <a:rPr lang="en-US" sz="2200" dirty="0" err="1"/>
              <a:t>đặc</a:t>
            </a:r>
            <a:r>
              <a:rPr lang="en-US" sz="2200" dirty="0"/>
              <a:t> </a:t>
            </a:r>
            <a:r>
              <a:rPr lang="en-US" sz="2200" dirty="0" err="1"/>
              <a:t>tính</a:t>
            </a:r>
            <a:r>
              <a:rPr lang="en-US" sz="2200" dirty="0"/>
              <a:t> </a:t>
            </a:r>
            <a:r>
              <a:rPr lang="en-US" sz="2200" dirty="0" err="1"/>
              <a:t>cơ</a:t>
            </a:r>
            <a:r>
              <a:rPr lang="en-US" sz="2200" dirty="0"/>
              <a:t>.</a:t>
            </a:r>
          </a:p>
          <a:p>
            <a:pPr>
              <a:lnSpc>
                <a:spcPct val="150000"/>
              </a:lnSpc>
            </a:pPr>
            <a:r>
              <a:rPr lang="en-US" sz="2200" dirty="0"/>
              <a:t>		+ </a:t>
            </a:r>
            <a:r>
              <a:rPr lang="en-US" sz="2200" dirty="0" err="1"/>
              <a:t>Tốc</a:t>
            </a:r>
            <a:r>
              <a:rPr lang="en-US" sz="2200" dirty="0"/>
              <a:t> </a:t>
            </a:r>
            <a:r>
              <a:rPr lang="en-US" sz="2200" dirty="0" err="1"/>
              <a:t>độ</a:t>
            </a:r>
            <a:r>
              <a:rPr lang="en-US" sz="2200" dirty="0"/>
              <a:t> </a:t>
            </a:r>
            <a:r>
              <a:rPr lang="en-US" sz="2200" dirty="0" err="1"/>
              <a:t>động</a:t>
            </a:r>
            <a:r>
              <a:rPr lang="en-US" sz="2200" dirty="0"/>
              <a:t> </a:t>
            </a:r>
            <a:r>
              <a:rPr lang="en-US" sz="2200" dirty="0" err="1"/>
              <a:t>cơ</a:t>
            </a:r>
            <a:r>
              <a:rPr lang="en-US" sz="2200" dirty="0"/>
              <a:t> </a:t>
            </a:r>
            <a:r>
              <a:rPr lang="en-US" sz="2200" dirty="0" err="1"/>
              <a:t>thay</a:t>
            </a:r>
            <a:r>
              <a:rPr lang="en-US" sz="2200" dirty="0"/>
              <a:t> </a:t>
            </a:r>
            <a:r>
              <a:rPr lang="en-US" sz="2200" dirty="0" err="1"/>
              <a:t>đổi</a:t>
            </a:r>
            <a:r>
              <a:rPr lang="en-US" sz="2200" dirty="0"/>
              <a:t> </a:t>
            </a:r>
            <a:r>
              <a:rPr lang="en-US" sz="2200" dirty="0" err="1"/>
              <a:t>trong</a:t>
            </a:r>
            <a:r>
              <a:rPr lang="en-US" sz="2200" dirty="0"/>
              <a:t> </a:t>
            </a:r>
            <a:r>
              <a:rPr lang="en-US" sz="2200" dirty="0" err="1"/>
              <a:t>đó</a:t>
            </a:r>
            <a:r>
              <a:rPr lang="en-US" sz="2200" dirty="0"/>
              <a:t> </a:t>
            </a:r>
            <a:r>
              <a:rPr lang="en-US" sz="2200" dirty="0" err="1"/>
              <a:t>tốc</a:t>
            </a:r>
            <a:r>
              <a:rPr lang="en-US" sz="2200" dirty="0"/>
              <a:t> </a:t>
            </a:r>
            <a:r>
              <a:rPr lang="en-US" sz="2200" dirty="0" err="1"/>
              <a:t>độ</a:t>
            </a:r>
            <a:r>
              <a:rPr lang="en-US" sz="2200" dirty="0"/>
              <a:t> </a:t>
            </a:r>
            <a:r>
              <a:rPr lang="en-US" sz="2200" dirty="0" err="1"/>
              <a:t>không</a:t>
            </a:r>
            <a:r>
              <a:rPr lang="en-US" sz="2200" dirty="0"/>
              <a:t> </a:t>
            </a:r>
            <a:r>
              <a:rPr lang="en-US" sz="2200" dirty="0" err="1"/>
              <a:t>tải</a:t>
            </a:r>
            <a:r>
              <a:rPr lang="en-US" sz="2200" dirty="0"/>
              <a:t> </a:t>
            </a:r>
            <a:r>
              <a:rPr lang="en-US" sz="2200" dirty="0" err="1"/>
              <a:t>sẽ</a:t>
            </a:r>
            <a:r>
              <a:rPr lang="en-US" sz="2200" dirty="0"/>
              <a:t> </a:t>
            </a:r>
            <a:r>
              <a:rPr lang="en-US" sz="2200" dirty="0" err="1"/>
              <a:t>tỉ</a:t>
            </a:r>
            <a:r>
              <a:rPr lang="en-US" sz="2200" dirty="0"/>
              <a:t> </a:t>
            </a:r>
            <a:r>
              <a:rPr lang="en-US" sz="2200" dirty="0" err="1"/>
              <a:t>lệ</a:t>
            </a:r>
            <a:r>
              <a:rPr lang="en-US" sz="2200" dirty="0"/>
              <a:t> </a:t>
            </a:r>
            <a:r>
              <a:rPr lang="en-US" sz="2200" dirty="0" err="1"/>
              <a:t>với</a:t>
            </a:r>
            <a:r>
              <a:rPr lang="en-US" sz="2200" dirty="0"/>
              <a:t> Va.</a:t>
            </a:r>
          </a:p>
          <a:p>
            <a:pPr>
              <a:lnSpc>
                <a:spcPct val="150000"/>
              </a:lnSpc>
            </a:pPr>
            <a:r>
              <a:rPr lang="en-US" sz="2200" dirty="0"/>
              <a:t>		+ </a:t>
            </a:r>
            <a:r>
              <a:rPr lang="en-US" sz="2200" dirty="0" err="1"/>
              <a:t>Đường</a:t>
            </a:r>
            <a:r>
              <a:rPr lang="en-US" sz="2200" dirty="0"/>
              <a:t> </a:t>
            </a:r>
            <a:r>
              <a:rPr lang="en-US" sz="2200" dirty="0" err="1"/>
              <a:t>đặc</a:t>
            </a:r>
            <a:r>
              <a:rPr lang="en-US" sz="2200" dirty="0"/>
              <a:t> </a:t>
            </a:r>
            <a:r>
              <a:rPr lang="en-US" sz="2200" dirty="0" err="1"/>
              <a:t>tính</a:t>
            </a:r>
            <a:r>
              <a:rPr lang="en-US" sz="2200" dirty="0"/>
              <a:t> </a:t>
            </a:r>
            <a:r>
              <a:rPr lang="en-US" sz="2200" dirty="0" err="1"/>
              <a:t>cơ</a:t>
            </a:r>
            <a:r>
              <a:rPr lang="en-US" sz="2200" dirty="0"/>
              <a:t> </a:t>
            </a:r>
            <a:r>
              <a:rPr lang="en-US" sz="2200" dirty="0" err="1"/>
              <a:t>mềm</a:t>
            </a:r>
            <a:r>
              <a:rPr lang="en-US" sz="2200" dirty="0"/>
              <a:t> </a:t>
            </a:r>
            <a:r>
              <a:rPr lang="en-US" sz="2200" dirty="0" err="1"/>
              <a:t>hơn</a:t>
            </a:r>
            <a:r>
              <a:rPr lang="en-US" sz="2200" dirty="0"/>
              <a:t> </a:t>
            </a:r>
            <a:r>
              <a:rPr lang="en-US" sz="2200" dirty="0" err="1"/>
              <a:t>đường</a:t>
            </a:r>
            <a:r>
              <a:rPr lang="en-US" sz="2200" dirty="0"/>
              <a:t> </a:t>
            </a:r>
            <a:r>
              <a:rPr lang="en-US" sz="2200" dirty="0" err="1"/>
              <a:t>đặc</a:t>
            </a:r>
            <a:r>
              <a:rPr lang="en-US" sz="2200" dirty="0"/>
              <a:t> </a:t>
            </a:r>
            <a:r>
              <a:rPr lang="en-US" sz="2200" dirty="0" err="1"/>
              <a:t>tính</a:t>
            </a:r>
            <a:r>
              <a:rPr lang="en-US" sz="2200" dirty="0"/>
              <a:t> </a:t>
            </a:r>
            <a:r>
              <a:rPr lang="en-US" sz="2200" dirty="0" err="1"/>
              <a:t>cơ</a:t>
            </a:r>
            <a:r>
              <a:rPr lang="en-US" sz="2200" dirty="0"/>
              <a:t> </a:t>
            </a:r>
            <a:r>
              <a:rPr lang="en-US" sz="2200" dirty="0" err="1"/>
              <a:t>tự</a:t>
            </a:r>
            <a:r>
              <a:rPr lang="en-US" sz="2200" dirty="0"/>
              <a:t> </a:t>
            </a:r>
            <a:r>
              <a:rPr lang="en-US" sz="2200" dirty="0" err="1"/>
              <a:t>nhiên</a:t>
            </a:r>
            <a:r>
              <a:rPr lang="en-US" sz="2200" dirty="0"/>
              <a:t>.</a:t>
            </a:r>
          </a:p>
          <a:p>
            <a:endParaRPr lang="en-US" sz="2400" dirty="0"/>
          </a:p>
          <a:p>
            <a:endParaRPr lang="en-US" sz="2400" dirty="0"/>
          </a:p>
          <a:p>
            <a:endParaRPr lang="en-US" sz="2400"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p:txBody>
      </p:sp>
      <p:sp>
        <p:nvSpPr>
          <p:cNvPr id="14" name="Title 1">
            <a:extLst>
              <a:ext uri="{FF2B5EF4-FFF2-40B4-BE49-F238E27FC236}">
                <a16:creationId xmlns:a16="http://schemas.microsoft.com/office/drawing/2014/main" id="{12878390-9F09-4B18-B595-DC9C27C75DA1}"/>
              </a:ext>
            </a:extLst>
          </p:cNvPr>
          <p:cNvSpPr>
            <a:spLocks noGrp="1"/>
          </p:cNvSpPr>
          <p:nvPr>
            <p:ph type="title"/>
          </p:nvPr>
        </p:nvSpPr>
        <p:spPr>
          <a:xfrm>
            <a:off x="651933" y="115092"/>
            <a:ext cx="10942304" cy="989015"/>
          </a:xfrm>
        </p:spPr>
        <p:txBody>
          <a:bodyPr>
            <a:noAutofit/>
          </a:bodyPr>
          <a:lstStyle/>
          <a:p>
            <a:r>
              <a:rPr lang="en-US" dirty="0" err="1"/>
              <a:t>Phần</a:t>
            </a:r>
            <a:r>
              <a:rPr lang="en-US" dirty="0"/>
              <a:t> 3. CÁC THÔNG SỐ ẢNH HƯỞNG ĐẾN ĐẶC TÍNH CƠ</a:t>
            </a:r>
          </a:p>
        </p:txBody>
      </p:sp>
    </p:spTree>
    <p:extLst>
      <p:ext uri="{BB962C8B-B14F-4D97-AF65-F5344CB8AC3E}">
        <p14:creationId xmlns:p14="http://schemas.microsoft.com/office/powerpoint/2010/main" val="566528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B76B86-5C88-4827-B2BB-7C77B9DFBFA3}"/>
              </a:ext>
            </a:extLst>
          </p:cNvPr>
          <p:cNvSpPr txBox="1"/>
          <p:nvPr/>
        </p:nvSpPr>
        <p:spPr>
          <a:xfrm>
            <a:off x="1373655" y="1402022"/>
            <a:ext cx="8811469" cy="3847207"/>
          </a:xfrm>
          <a:prstGeom prst="rect">
            <a:avLst/>
          </a:prstGeom>
          <a:noFill/>
        </p:spPr>
        <p:txBody>
          <a:bodyPr wrap="square" rtlCol="0">
            <a:spAutoFit/>
          </a:bodyPr>
          <a:lstStyle/>
          <a:p>
            <a:r>
              <a:rPr lang="en-US" sz="2800" dirty="0"/>
              <a:t>3.3. </a:t>
            </a:r>
            <a:r>
              <a:rPr lang="en-US" sz="2800" dirty="0" err="1"/>
              <a:t>Từ</a:t>
            </a:r>
            <a:r>
              <a:rPr lang="en-US" sz="2800" dirty="0"/>
              <a:t> </a:t>
            </a:r>
            <a:r>
              <a:rPr lang="en-US" sz="2800" dirty="0" err="1"/>
              <a:t>thông</a:t>
            </a:r>
            <a:r>
              <a:rPr lang="en-US" sz="2800" dirty="0"/>
              <a:t> </a:t>
            </a:r>
            <a:r>
              <a:rPr lang="en-US" sz="2800" dirty="0" err="1"/>
              <a:t>kích</a:t>
            </a:r>
            <a:r>
              <a:rPr lang="en-US" sz="2800" dirty="0"/>
              <a:t> </a:t>
            </a:r>
            <a:r>
              <a:rPr lang="en-US" sz="2800" dirty="0" err="1"/>
              <a:t>từ</a:t>
            </a:r>
            <a:endParaRPr lang="en-US" sz="2800" dirty="0"/>
          </a:p>
          <a:p>
            <a:r>
              <a:rPr lang="en-US" sz="2400" dirty="0"/>
              <a:t>	3.3.1 </a:t>
            </a:r>
            <a:r>
              <a:rPr lang="en-US" sz="2400" dirty="0" err="1"/>
              <a:t>Ảnh</a:t>
            </a:r>
            <a:r>
              <a:rPr lang="en-US" sz="2400" dirty="0"/>
              <a:t> </a:t>
            </a:r>
            <a:r>
              <a:rPr lang="en-US" sz="2400" dirty="0" err="1"/>
              <a:t>hưởng</a:t>
            </a:r>
            <a:endParaRPr lang="en-US" sz="2400" dirty="0"/>
          </a:p>
          <a:p>
            <a:r>
              <a:rPr lang="en-US" sz="2400" dirty="0"/>
              <a:t>                     </a:t>
            </a:r>
          </a:p>
          <a:p>
            <a:pPr lvl="3"/>
            <a:r>
              <a:rPr lang="en-US" sz="2400" dirty="0"/>
              <a:t>+) </a:t>
            </a:r>
            <a:r>
              <a:rPr lang="en-US" sz="2400" dirty="0" err="1"/>
              <a:t>Thay</a:t>
            </a:r>
            <a:r>
              <a:rPr lang="en-US" sz="2400" dirty="0"/>
              <a:t> </a:t>
            </a:r>
            <a:r>
              <a:rPr lang="en-US" sz="2400" dirty="0" err="1"/>
              <a:t>đổi</a:t>
            </a:r>
            <a:r>
              <a:rPr lang="en-US" sz="2400" dirty="0"/>
              <a:t> </a:t>
            </a:r>
            <a:r>
              <a:rPr lang="en-US" sz="2400" dirty="0" err="1"/>
              <a:t>tốc</a:t>
            </a:r>
            <a:r>
              <a:rPr lang="en-US" sz="2400" dirty="0"/>
              <a:t> </a:t>
            </a:r>
            <a:r>
              <a:rPr lang="en-US" sz="2400" dirty="0" err="1"/>
              <a:t>độ</a:t>
            </a:r>
            <a:r>
              <a:rPr lang="en-US" sz="2400" dirty="0"/>
              <a:t> </a:t>
            </a:r>
            <a:r>
              <a:rPr lang="en-US" sz="2400" dirty="0" err="1"/>
              <a:t>không</a:t>
            </a:r>
            <a:r>
              <a:rPr lang="en-US" sz="2400" dirty="0"/>
              <a:t> </a:t>
            </a:r>
            <a:r>
              <a:rPr lang="en-US" sz="2400" dirty="0" err="1"/>
              <a:t>tải</a:t>
            </a:r>
            <a:r>
              <a:rPr lang="en-US" sz="2400" dirty="0"/>
              <a:t> </a:t>
            </a:r>
            <a:r>
              <a:rPr lang="en-US" sz="2400" dirty="0" err="1"/>
              <a:t>lý</a:t>
            </a:r>
            <a:r>
              <a:rPr lang="en-US" sz="2400" dirty="0"/>
              <a:t> </a:t>
            </a:r>
            <a:r>
              <a:rPr lang="en-US" sz="2400" dirty="0" err="1"/>
              <a:t>tưởng</a:t>
            </a:r>
            <a:endParaRPr lang="en-US" sz="2400" dirty="0"/>
          </a:p>
          <a:p>
            <a:pPr lvl="3"/>
            <a:endParaRPr lang="en-US" sz="2400" dirty="0"/>
          </a:p>
          <a:p>
            <a:pPr lvl="3"/>
            <a:r>
              <a:rPr lang="en-US" sz="2400" dirty="0"/>
              <a:t>+) </a:t>
            </a:r>
            <a:r>
              <a:rPr lang="en-US" sz="2400" dirty="0" err="1"/>
              <a:t>Thay</a:t>
            </a:r>
            <a:r>
              <a:rPr lang="en-US" sz="2400" dirty="0"/>
              <a:t> </a:t>
            </a:r>
            <a:r>
              <a:rPr lang="en-US" sz="2400" dirty="0" err="1"/>
              <a:t>đổi</a:t>
            </a:r>
            <a:r>
              <a:rPr lang="en-US" sz="2400" dirty="0"/>
              <a:t> </a:t>
            </a:r>
            <a:r>
              <a:rPr lang="en-US" sz="2400" dirty="0" err="1"/>
              <a:t>độ</a:t>
            </a:r>
            <a:r>
              <a:rPr lang="en-US" sz="2400" dirty="0"/>
              <a:t> </a:t>
            </a:r>
            <a:r>
              <a:rPr lang="en-US" sz="2400" dirty="0" err="1"/>
              <a:t>cứng</a:t>
            </a:r>
            <a:r>
              <a:rPr lang="en-US" sz="2400" dirty="0"/>
              <a:t> </a:t>
            </a:r>
            <a:r>
              <a:rPr lang="en-US" sz="2400" dirty="0" err="1"/>
              <a:t>của</a:t>
            </a:r>
            <a:r>
              <a:rPr lang="en-US" sz="2400" dirty="0"/>
              <a:t> </a:t>
            </a:r>
            <a:r>
              <a:rPr lang="en-US" sz="2400" dirty="0" err="1"/>
              <a:t>đặc</a:t>
            </a:r>
            <a:r>
              <a:rPr lang="en-US" sz="2400" dirty="0"/>
              <a:t> </a:t>
            </a:r>
            <a:r>
              <a:rPr lang="en-US" sz="2400" dirty="0" err="1"/>
              <a:t>tính</a:t>
            </a:r>
            <a:r>
              <a:rPr lang="en-US" sz="2400" dirty="0"/>
              <a:t> </a:t>
            </a:r>
            <a:r>
              <a:rPr lang="en-US" sz="2400" dirty="0" err="1"/>
              <a:t>cơ</a:t>
            </a:r>
            <a:endParaRPr lang="en-US" sz="2400" dirty="0"/>
          </a:p>
          <a:p>
            <a:pPr lvl="3"/>
            <a:endParaRPr lang="en-US" sz="2400" dirty="0"/>
          </a:p>
          <a:p>
            <a:pPr lvl="3"/>
            <a:r>
              <a:rPr lang="en-US" sz="2400" dirty="0"/>
              <a:t>+) Moment </a:t>
            </a:r>
            <a:r>
              <a:rPr lang="en-US" sz="2400" dirty="0" err="1"/>
              <a:t>khởi</a:t>
            </a:r>
            <a:r>
              <a:rPr lang="en-US" sz="2400" dirty="0"/>
              <a:t> </a:t>
            </a:r>
            <a:r>
              <a:rPr lang="en-US" sz="2400" dirty="0" err="1"/>
              <a:t>động</a:t>
            </a:r>
            <a:r>
              <a:rPr lang="en-US" sz="2400" dirty="0"/>
              <a:t> </a:t>
            </a:r>
            <a:r>
              <a:rPr lang="en-US" sz="2400" dirty="0" err="1"/>
              <a:t>thay</a:t>
            </a:r>
            <a:r>
              <a:rPr lang="en-US" sz="2400" dirty="0"/>
              <a:t> </a:t>
            </a:r>
            <a:r>
              <a:rPr lang="en-US" sz="2400" dirty="0" err="1"/>
              <a:t>đổi</a:t>
            </a:r>
            <a:endParaRPr lang="en-US" sz="2400" dirty="0"/>
          </a:p>
          <a:p>
            <a:pPr lvl="3"/>
            <a:endParaRPr lang="en-US" sz="2400" dirty="0"/>
          </a:p>
          <a:p>
            <a:pPr lvl="3"/>
            <a:r>
              <a:rPr lang="en-US" sz="2400" dirty="0"/>
              <a:t>+) </a:t>
            </a:r>
            <a:r>
              <a:rPr lang="en-US" sz="2400" dirty="0" err="1"/>
              <a:t>Dòng</a:t>
            </a:r>
            <a:r>
              <a:rPr lang="en-US" sz="2400" dirty="0"/>
              <a:t> </a:t>
            </a:r>
            <a:r>
              <a:rPr lang="en-US" sz="2400" dirty="0" err="1"/>
              <a:t>khởi</a:t>
            </a:r>
            <a:r>
              <a:rPr lang="en-US" sz="2400" dirty="0"/>
              <a:t> </a:t>
            </a:r>
            <a:r>
              <a:rPr lang="en-US" sz="2400" dirty="0" err="1"/>
              <a:t>động</a:t>
            </a:r>
            <a:r>
              <a:rPr lang="en-US" sz="2400" dirty="0"/>
              <a:t> </a:t>
            </a:r>
            <a:r>
              <a:rPr lang="en-US" sz="2400" dirty="0" err="1"/>
              <a:t>không</a:t>
            </a:r>
            <a:r>
              <a:rPr lang="en-US" sz="2400" dirty="0"/>
              <a:t> </a:t>
            </a:r>
            <a:r>
              <a:rPr lang="en-US" sz="2400" dirty="0" err="1"/>
              <a:t>đổi</a:t>
            </a:r>
            <a:endParaRPr lang="en-US" dirty="0"/>
          </a:p>
        </p:txBody>
      </p:sp>
      <p:sp>
        <p:nvSpPr>
          <p:cNvPr id="8" name="Title 1">
            <a:extLst>
              <a:ext uri="{FF2B5EF4-FFF2-40B4-BE49-F238E27FC236}">
                <a16:creationId xmlns:a16="http://schemas.microsoft.com/office/drawing/2014/main" id="{D793C3FA-9FA9-405E-851A-BBD33F2922EE}"/>
              </a:ext>
            </a:extLst>
          </p:cNvPr>
          <p:cNvSpPr>
            <a:spLocks noGrp="1"/>
          </p:cNvSpPr>
          <p:nvPr>
            <p:ph type="title"/>
          </p:nvPr>
        </p:nvSpPr>
        <p:spPr>
          <a:xfrm>
            <a:off x="651933" y="115092"/>
            <a:ext cx="10942304" cy="989015"/>
          </a:xfrm>
        </p:spPr>
        <p:txBody>
          <a:bodyPr>
            <a:noAutofit/>
          </a:bodyPr>
          <a:lstStyle/>
          <a:p>
            <a:r>
              <a:rPr lang="en-US" dirty="0" err="1"/>
              <a:t>Phần</a:t>
            </a:r>
            <a:r>
              <a:rPr lang="en-US" dirty="0"/>
              <a:t> 3. CÁC THÔNG SỐ ẢNH HƯỞNG ĐẾN ĐẶC TÍNH CƠ</a:t>
            </a:r>
          </a:p>
        </p:txBody>
      </p:sp>
    </p:spTree>
    <p:extLst>
      <p:ext uri="{BB962C8B-B14F-4D97-AF65-F5344CB8AC3E}">
        <p14:creationId xmlns:p14="http://schemas.microsoft.com/office/powerpoint/2010/main" val="1755249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B76B86-5C88-4827-B2BB-7C77B9DFBFA3}"/>
              </a:ext>
            </a:extLst>
          </p:cNvPr>
          <p:cNvSpPr txBox="1"/>
          <p:nvPr/>
        </p:nvSpPr>
        <p:spPr>
          <a:xfrm>
            <a:off x="1187355" y="1076767"/>
            <a:ext cx="9161541" cy="1200329"/>
          </a:xfrm>
          <a:prstGeom prst="rect">
            <a:avLst/>
          </a:prstGeom>
          <a:noFill/>
        </p:spPr>
        <p:txBody>
          <a:bodyPr wrap="square" rtlCol="0">
            <a:spAutoFit/>
          </a:bodyPr>
          <a:lstStyle/>
          <a:p>
            <a:r>
              <a:rPr lang="en-US" sz="2400" dirty="0"/>
              <a:t>3.3.2 </a:t>
            </a:r>
            <a:r>
              <a:rPr lang="en-US" sz="2400" dirty="0" err="1"/>
              <a:t>Đường</a:t>
            </a:r>
            <a:r>
              <a:rPr lang="en-US" sz="2400" dirty="0"/>
              <a:t> </a:t>
            </a:r>
            <a:r>
              <a:rPr lang="en-US" sz="2400" dirty="0" err="1"/>
              <a:t>đặc</a:t>
            </a:r>
            <a:r>
              <a:rPr lang="en-US" sz="2400" dirty="0"/>
              <a:t> </a:t>
            </a:r>
            <a:r>
              <a:rPr lang="en-US" sz="2400" dirty="0" err="1"/>
              <a:t>tính</a:t>
            </a:r>
            <a:r>
              <a:rPr lang="en-US" sz="2400" dirty="0"/>
              <a:t> </a:t>
            </a:r>
            <a:r>
              <a:rPr lang="en-US" sz="2400" dirty="0" err="1"/>
              <a:t>cơ</a:t>
            </a:r>
            <a:endParaRPr lang="en-US" sz="2400" dirty="0"/>
          </a:p>
          <a:p>
            <a:r>
              <a:rPr lang="en-US" sz="2400" dirty="0"/>
              <a:t>	3.3.2.1. </a:t>
            </a:r>
            <a:r>
              <a:rPr lang="en-US" sz="2400" dirty="0" err="1"/>
              <a:t>Lý</a:t>
            </a:r>
            <a:r>
              <a:rPr lang="en-US" sz="2400" dirty="0"/>
              <a:t> </a:t>
            </a:r>
            <a:r>
              <a:rPr lang="en-US" sz="2400" dirty="0" err="1"/>
              <a:t>thuyết</a:t>
            </a:r>
            <a:endParaRPr lang="en-US" sz="2400" dirty="0"/>
          </a:p>
          <a:p>
            <a:r>
              <a:rPr lang="en-US" sz="2400" dirty="0"/>
              <a:t>	-</a:t>
            </a:r>
            <a:endParaRPr lang="en-US" dirty="0"/>
          </a:p>
        </p:txBody>
      </p:sp>
      <p:pic>
        <p:nvPicPr>
          <p:cNvPr id="9" name="Picture 8" descr="Chart, diagram, scatter chart&#10;&#10;Description automatically generated">
            <a:extLst>
              <a:ext uri="{FF2B5EF4-FFF2-40B4-BE49-F238E27FC236}">
                <a16:creationId xmlns:a16="http://schemas.microsoft.com/office/drawing/2014/main" id="{AD51528D-EFD0-41ED-A828-498C320B5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185" y="1936254"/>
            <a:ext cx="5199798" cy="3393078"/>
          </a:xfrm>
          <a:prstGeom prst="rect">
            <a:avLst/>
          </a:prstGeom>
        </p:spPr>
      </p:pic>
      <p:sp>
        <p:nvSpPr>
          <p:cNvPr id="8" name="Title 1">
            <a:extLst>
              <a:ext uri="{FF2B5EF4-FFF2-40B4-BE49-F238E27FC236}">
                <a16:creationId xmlns:a16="http://schemas.microsoft.com/office/drawing/2014/main" id="{D793C3FA-9FA9-405E-851A-BBD33F2922EE}"/>
              </a:ext>
            </a:extLst>
          </p:cNvPr>
          <p:cNvSpPr>
            <a:spLocks noGrp="1"/>
          </p:cNvSpPr>
          <p:nvPr>
            <p:ph type="title"/>
          </p:nvPr>
        </p:nvSpPr>
        <p:spPr>
          <a:xfrm>
            <a:off x="651933" y="115092"/>
            <a:ext cx="10942304" cy="989015"/>
          </a:xfrm>
        </p:spPr>
        <p:txBody>
          <a:bodyPr>
            <a:noAutofit/>
          </a:bodyPr>
          <a:lstStyle/>
          <a:p>
            <a:r>
              <a:rPr lang="en-US" dirty="0" err="1"/>
              <a:t>Phần</a:t>
            </a:r>
            <a:r>
              <a:rPr lang="en-US" dirty="0"/>
              <a:t> 2. CÁC THÔNG SỐ ẢNH HƯỞNG ĐẾN ĐẶC TÍNH CƠ</a:t>
            </a:r>
          </a:p>
        </p:txBody>
      </p:sp>
      <mc:AlternateContent xmlns:mc="http://schemas.openxmlformats.org/markup-compatibility/2006" xmlns:a14="http://schemas.microsoft.com/office/drawing/2010/main">
        <mc:Choice Requires="a14">
          <p:sp>
            <p:nvSpPr>
              <p:cNvPr id="6" name="TextBox 5"/>
              <p:cNvSpPr txBox="1"/>
              <p:nvPr/>
            </p:nvSpPr>
            <p:spPr>
              <a:xfrm>
                <a:off x="532263" y="1936254"/>
                <a:ext cx="6722931" cy="4362541"/>
              </a:xfrm>
              <a:prstGeom prst="rect">
                <a:avLst/>
              </a:prstGeom>
              <a:noFill/>
            </p:spPr>
            <p:txBody>
              <a:bodyPr wrap="square" rtlCol="0">
                <a:spAutoFit/>
              </a:bodyPr>
              <a:lstStyle/>
              <a:p>
                <a:pPr marL="1309688" indent="-1309688">
                  <a:buNone/>
                </a:pPr>
                <a:r>
                  <a:rPr lang="en-US" sz="2400" dirty="0"/>
                  <a:t> Ta </a:t>
                </a:r>
                <a:r>
                  <a:rPr lang="en-US" sz="2400" dirty="0" err="1"/>
                  <a:t>có</a:t>
                </a:r>
                <a:r>
                  <a:rPr lang="en-US" sz="2400" dirty="0"/>
                  <a:t> </a:t>
                </a:r>
                <a:r>
                  <a:rPr lang="en-US" sz="2400" dirty="0" err="1"/>
                  <a:t>phương</a:t>
                </a:r>
                <a:r>
                  <a:rPr lang="en-US" sz="2400" dirty="0"/>
                  <a:t> </a:t>
                </a:r>
                <a:r>
                  <a:rPr lang="en-US" sz="2400" dirty="0" err="1"/>
                  <a:t>trình</a:t>
                </a:r>
                <a:r>
                  <a:rPr lang="en-US" sz="2400" dirty="0"/>
                  <a:t> </a:t>
                </a:r>
              </a:p>
              <a:p>
                <a:pPr marL="1309688" indent="-1309688">
                  <a:buNone/>
                </a:pPr>
                <a:r>
                  <a:rPr lang="en-US" sz="2400" dirty="0"/>
                  <a:t>                    w= </a:t>
                </a:r>
                <a14:m>
                  <m:oMath xmlns:m="http://schemas.openxmlformats.org/officeDocument/2006/math">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panose="02040503050406030204" pitchFamily="18" charset="0"/>
                              </a:rPr>
                              <m:t>𝑉</m:t>
                            </m:r>
                          </m:e>
                          <m:sub>
                            <m:r>
                              <a:rPr lang="en-US" sz="2400" i="1" dirty="0">
                                <a:latin typeface="Cambria Math" panose="02040503050406030204" pitchFamily="18" charset="0"/>
                              </a:rPr>
                              <m:t>𝑎</m:t>
                            </m:r>
                          </m:sub>
                        </m:sSub>
                      </m:num>
                      <m:den>
                        <m:r>
                          <a:rPr lang="en-US" sz="2400" i="1" dirty="0">
                            <a:latin typeface="Cambria Math" panose="02040503050406030204" pitchFamily="18" charset="0"/>
                          </a:rPr>
                          <m:t>𝑘</m:t>
                        </m:r>
                        <m:r>
                          <a:rPr lang="en-US" sz="2400" i="1" dirty="0">
                            <a:latin typeface="Cambria Math" panose="02040503050406030204" pitchFamily="18" charset="0"/>
                          </a:rPr>
                          <m:t>𝜙</m:t>
                        </m:r>
                      </m:den>
                    </m:f>
                    <m:r>
                      <a:rPr lang="en-US" sz="2400" dirty="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m:rPr>
                                <m:sty m:val="p"/>
                              </m:rPr>
                              <a:rPr lang="en-US" sz="2400" dirty="0">
                                <a:latin typeface="Cambria Math" panose="02040503050406030204" pitchFamily="18" charset="0"/>
                              </a:rPr>
                              <m:t>R</m:t>
                            </m:r>
                          </m:e>
                          <m:sub>
                            <m:r>
                              <a:rPr lang="en-US" sz="2400" i="1" dirty="0">
                                <a:latin typeface="Cambria Math" panose="02040503050406030204" pitchFamily="18" charset="0"/>
                              </a:rPr>
                              <m:t>𝑎</m:t>
                            </m:r>
                          </m:sub>
                        </m:sSub>
                      </m:num>
                      <m:den>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𝑘</m:t>
                                </m:r>
                                <m:r>
                                  <a:rPr lang="en-US" sz="2400" i="1" dirty="0">
                                    <a:latin typeface="Cambria Math" panose="02040503050406030204" pitchFamily="18" charset="0"/>
                                  </a:rPr>
                                  <m:t>𝜙</m:t>
                                </m:r>
                              </m:e>
                            </m:d>
                          </m:e>
                          <m:sup>
                            <m:r>
                              <a:rPr lang="en-US" sz="2400" dirty="0">
                                <a:latin typeface="Cambria Math" panose="02040503050406030204" pitchFamily="18" charset="0"/>
                              </a:rPr>
                              <m:t>2</m:t>
                            </m:r>
                          </m:sup>
                        </m:sSup>
                      </m:den>
                    </m:f>
                    <m:r>
                      <a:rPr lang="en-US" sz="2400" i="1" dirty="0">
                        <a:latin typeface="Cambria Math" panose="02040503050406030204" pitchFamily="18" charset="0"/>
                      </a:rPr>
                      <m:t>𝑇</m:t>
                    </m:r>
                    <m:r>
                      <a:rPr lang="en-US" sz="2400" dirty="0">
                        <a:latin typeface="Cambria Math" panose="02040503050406030204" pitchFamily="18" charset="0"/>
                      </a:rPr>
                      <m:t>ⅇ</m:t>
                    </m:r>
                  </m:oMath>
                </a14:m>
                <a:endParaRPr lang="en-US" sz="2400" dirty="0"/>
              </a:p>
              <a:p>
                <a:pPr marL="1309688" indent="-1309688">
                  <a:buNone/>
                </a:pPr>
                <a:r>
                  <a:rPr lang="en-US" sz="2400" dirty="0" err="1"/>
                  <a:t>Trong</a:t>
                </a:r>
                <a:r>
                  <a:rPr lang="en-US" sz="2400" dirty="0"/>
                  <a:t> </a:t>
                </a:r>
                <a:r>
                  <a:rPr lang="en-US" sz="2400" dirty="0" err="1"/>
                  <a:t>đó</a:t>
                </a:r>
                <a:r>
                  <a:rPr lang="en-US" sz="2400" dirty="0"/>
                  <a:t>, Ra = 0.076ohm, </a:t>
                </a:r>
                <a:r>
                  <a:rPr lang="en-US" sz="2400" dirty="0" err="1"/>
                  <a:t>Va</a:t>
                </a:r>
                <a:r>
                  <a:rPr lang="en-US" sz="2400" dirty="0"/>
                  <a:t> = 440ohm</a:t>
                </a:r>
              </a:p>
              <a:p>
                <a:pPr>
                  <a:buNone/>
                </a:pPr>
                <a:r>
                  <a:rPr lang="en-US" sz="2400" dirty="0" err="1">
                    <a:latin typeface="Cambria Math" panose="02040503050406030204" pitchFamily="18" charset="0"/>
                  </a:rPr>
                  <a:t>Thay</a:t>
                </a:r>
                <a:r>
                  <a:rPr lang="en-US" sz="2400" dirty="0">
                    <a:latin typeface="Cambria Math" panose="02040503050406030204" pitchFamily="18" charset="0"/>
                  </a:rPr>
                  <a:t> </a:t>
                </a:r>
                <a:r>
                  <a:rPr lang="en-US" sz="2400" dirty="0" err="1">
                    <a:latin typeface="Cambria Math" panose="02040503050406030204" pitchFamily="18" charset="0"/>
                  </a:rPr>
                  <a:t>đổi</a:t>
                </a:r>
                <a:r>
                  <a:rPr lang="en-US" sz="2400" dirty="0">
                    <a:latin typeface="Cambria Math" panose="02040503050406030204" pitchFamily="18" charset="0"/>
                  </a:rPr>
                  <a:t> </a:t>
                </a:r>
                <a:r>
                  <a:rPr lang="en-US" sz="2400" dirty="0" err="1">
                    <a:latin typeface="Cambria Math" panose="02040503050406030204" pitchFamily="18" charset="0"/>
                  </a:rPr>
                  <a:t>từ</a:t>
                </a:r>
                <a:r>
                  <a:rPr lang="en-US" sz="2400" dirty="0">
                    <a:latin typeface="Cambria Math" panose="02040503050406030204" pitchFamily="18" charset="0"/>
                  </a:rPr>
                  <a:t> </a:t>
                </a:r>
                <a:r>
                  <a:rPr lang="en-US" sz="2400" dirty="0" err="1">
                    <a:latin typeface="Cambria Math" panose="02040503050406030204" pitchFamily="18" charset="0"/>
                  </a:rPr>
                  <a:t>thông</a:t>
                </a:r>
                <a:r>
                  <a:rPr lang="en-US" sz="2400" dirty="0">
                    <a:latin typeface="Cambria Math" panose="02040503050406030204" pitchFamily="18" charset="0"/>
                  </a:rPr>
                  <a:t> </a:t>
                </a:r>
                <a:r>
                  <a:rPr lang="en-US" sz="2400" dirty="0" err="1">
                    <a:latin typeface="Cambria Math" panose="02040503050406030204" pitchFamily="18" charset="0"/>
                  </a:rPr>
                  <a:t>kích</a:t>
                </a:r>
                <a:r>
                  <a:rPr lang="en-US" sz="2400" dirty="0">
                    <a:latin typeface="Cambria Math" panose="02040503050406030204" pitchFamily="18" charset="0"/>
                  </a:rPr>
                  <a:t> </a:t>
                </a:r>
                <a:r>
                  <a:rPr lang="en-US" sz="2400" dirty="0" err="1">
                    <a:latin typeface="Cambria Math" panose="02040503050406030204" pitchFamily="18" charset="0"/>
                  </a:rPr>
                  <a:t>từ</a:t>
                </a:r>
                <a:r>
                  <a:rPr lang="en-US" sz="2400" dirty="0">
                    <a:latin typeface="Cambria Math" panose="02040503050406030204" pitchFamily="18" charset="0"/>
                  </a:rPr>
                  <a:t> </a:t>
                </a:r>
                <a:r>
                  <a:rPr lang="en-US" sz="2400" dirty="0" err="1">
                    <a:latin typeface="Cambria Math" panose="02040503050406030204" pitchFamily="18" charset="0"/>
                  </a:rPr>
                  <a:t>bằng</a:t>
                </a:r>
                <a:r>
                  <a:rPr lang="en-US" sz="2400" dirty="0">
                    <a:latin typeface="Cambria Math" panose="02040503050406030204" pitchFamily="18" charset="0"/>
                  </a:rPr>
                  <a:t> </a:t>
                </a:r>
                <a:r>
                  <a:rPr lang="en-US" sz="2400" dirty="0" err="1">
                    <a:latin typeface="Cambria Math" panose="02040503050406030204" pitchFamily="18" charset="0"/>
                  </a:rPr>
                  <a:t>cách</a:t>
                </a:r>
                <a:r>
                  <a:rPr lang="en-US" sz="2400" dirty="0">
                    <a:latin typeface="Cambria Math" panose="02040503050406030204" pitchFamily="18" charset="0"/>
                  </a:rPr>
                  <a:t> </a:t>
                </a:r>
                <a:r>
                  <a:rPr lang="en-US" sz="2400" dirty="0" err="1">
                    <a:latin typeface="Cambria Math" panose="02040503050406030204" pitchFamily="18" charset="0"/>
                  </a:rPr>
                  <a:t>thay</a:t>
                </a:r>
                <a:r>
                  <a:rPr lang="en-US" sz="2400" dirty="0">
                    <a:latin typeface="Cambria Math" panose="02040503050406030204" pitchFamily="18" charset="0"/>
                  </a:rPr>
                  <a:t> </a:t>
                </a:r>
                <a:r>
                  <a:rPr lang="en-US" sz="2400" dirty="0" err="1">
                    <a:latin typeface="Cambria Math" panose="02040503050406030204" pitchFamily="18" charset="0"/>
                  </a:rPr>
                  <a:t>đổi</a:t>
                </a:r>
                <a:r>
                  <a:rPr lang="en-US" sz="2400" dirty="0">
                    <a:latin typeface="Cambria Math" panose="02040503050406030204" pitchFamily="18" charset="0"/>
                  </a:rPr>
                  <a:t> </a:t>
                </a:r>
                <a:r>
                  <a:rPr lang="en-US" sz="2400" dirty="0" err="1">
                    <a:latin typeface="Cambria Math" panose="02040503050406030204" pitchFamily="18" charset="0"/>
                  </a:rPr>
                  <a:t>điện</a:t>
                </a:r>
                <a:r>
                  <a:rPr lang="en-US" sz="2400" dirty="0">
                    <a:latin typeface="Cambria Math" panose="02040503050406030204" pitchFamily="18" charset="0"/>
                  </a:rPr>
                  <a:t> </a:t>
                </a:r>
                <a:r>
                  <a:rPr lang="en-US" sz="2400" dirty="0" err="1">
                    <a:latin typeface="Cambria Math" panose="02040503050406030204" pitchFamily="18" charset="0"/>
                  </a:rPr>
                  <a:t>áp</a:t>
                </a:r>
                <a:r>
                  <a:rPr lang="en-US" sz="2400" dirty="0">
                    <a:latin typeface="Cambria Math" panose="02040503050406030204" pitchFamily="18" charset="0"/>
                  </a:rPr>
                  <a:t> </a:t>
                </a:r>
                <a:r>
                  <a:rPr lang="en-US" sz="2400" dirty="0" err="1">
                    <a:latin typeface="Cambria Math" panose="02040503050406030204" pitchFamily="18" charset="0"/>
                  </a:rPr>
                  <a:t>kích</a:t>
                </a:r>
                <a:r>
                  <a:rPr lang="en-US" sz="2400" dirty="0">
                    <a:latin typeface="Cambria Math" panose="02040503050406030204" pitchFamily="18" charset="0"/>
                  </a:rPr>
                  <a:t> </a:t>
                </a:r>
                <a:r>
                  <a:rPr lang="en-US" sz="2400" dirty="0" err="1">
                    <a:latin typeface="Cambria Math" panose="02040503050406030204" pitchFamily="18" charset="0"/>
                  </a:rPr>
                  <a:t>từ</a:t>
                </a:r>
                <a:endParaRPr lang="en-US" sz="2400" dirty="0">
                  <a:latin typeface="Cambria Math" panose="02040503050406030204" pitchFamily="18" charset="0"/>
                </a:endParaRPr>
              </a:p>
              <a:p>
                <a:pPr marL="1309688" indent="-1309688">
                  <a:buNone/>
                </a:pPr>
                <a:r>
                  <a:rPr lang="en-US" sz="2400" dirty="0"/>
                  <a:t>-</a:t>
                </a:r>
                <a:r>
                  <a:rPr lang="en-US" sz="2400" dirty="0" err="1"/>
                  <a:t>Với</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tự</a:t>
                </a:r>
                <a:r>
                  <a:rPr lang="en-US" sz="2400" dirty="0"/>
                  <a:t> </a:t>
                </a:r>
                <a:r>
                  <a:rPr lang="en-US" sz="2400" dirty="0" err="1"/>
                  <a:t>nhiên,Ukt</a:t>
                </a:r>
                <a:r>
                  <a:rPr lang="en-US" sz="2400" dirty="0"/>
                  <a:t> = 310V, </a:t>
                </a:r>
                <a14:m>
                  <m:oMath xmlns:m="http://schemas.openxmlformats.org/officeDocument/2006/math">
                    <m:r>
                      <a:rPr lang="en-US" sz="2400" i="1" dirty="0">
                        <a:latin typeface="Cambria Math" panose="02040503050406030204" pitchFamily="18" charset="0"/>
                      </a:rPr>
                      <m:t>𝑘</m:t>
                    </m:r>
                    <m:r>
                      <a:rPr lang="en-US" sz="2400" i="1" dirty="0">
                        <a:latin typeface="Cambria Math" panose="02040503050406030204" pitchFamily="18" charset="0"/>
                      </a:rPr>
                      <m:t>𝜙</m:t>
                    </m:r>
                    <m:r>
                      <a:rPr lang="en-US" sz="2400" b="0" i="0" dirty="0" smtClean="0">
                        <a:latin typeface="Cambria Math" panose="02040503050406030204" pitchFamily="18" charset="0"/>
                      </a:rPr>
                      <m:t>=3.33 </m:t>
                    </m:r>
                    <m:r>
                      <m:rPr>
                        <m:sty m:val="p"/>
                      </m:rPr>
                      <a:rPr lang="en-US" sz="2400" b="0" i="0" dirty="0" smtClean="0">
                        <a:latin typeface="Cambria Math" panose="02040503050406030204" pitchFamily="18" charset="0"/>
                      </a:rPr>
                      <m:t>Wb</m:t>
                    </m:r>
                  </m:oMath>
                </a14:m>
                <a:endParaRPr lang="en-US" sz="2400" dirty="0"/>
              </a:p>
              <a:p>
                <a:pPr marL="1309688" indent="-1309688">
                  <a:buNone/>
                </a:pPr>
                <a:r>
                  <a:rPr lang="en-US" sz="2400" dirty="0"/>
                  <a:t> 	  w1 = 132.132 – 0.00685</a:t>
                </a:r>
                <a14:m>
                  <m:oMath xmlns:m="http://schemas.openxmlformats.org/officeDocument/2006/math">
                    <m:r>
                      <a:rPr lang="en-US" sz="2400" i="1" dirty="0">
                        <a:latin typeface="Cambria Math" panose="02040503050406030204" pitchFamily="18" charset="0"/>
                      </a:rPr>
                      <m:t>𝑇</m:t>
                    </m:r>
                    <m:r>
                      <a:rPr lang="en-US" sz="2400" dirty="0">
                        <a:latin typeface="Cambria Math" panose="02040503050406030204" pitchFamily="18" charset="0"/>
                      </a:rPr>
                      <m:t>ⅇ</m:t>
                    </m:r>
                  </m:oMath>
                </a14:m>
                <a:r>
                  <a:rPr lang="en-US" sz="2400" dirty="0"/>
                  <a:t>  </a:t>
                </a:r>
              </a:p>
              <a:p>
                <a:pPr marL="1309688" indent="-1309688">
                  <a:buNone/>
                </a:pPr>
                <a:r>
                  <a:rPr lang="en-US" sz="2400" dirty="0"/>
                  <a:t>-</a:t>
                </a:r>
                <a:r>
                  <a:rPr lang="en-US" sz="2400" dirty="0" err="1"/>
                  <a:t>Với</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tđtt</a:t>
                </a:r>
                <a:r>
                  <a:rPr lang="en-US" sz="2400" dirty="0"/>
                  <a:t> 1, </a:t>
                </a:r>
                <a:r>
                  <a:rPr lang="en-US" sz="2400" dirty="0" err="1"/>
                  <a:t>Ukt</a:t>
                </a:r>
                <a:r>
                  <a:rPr lang="en-US" sz="2400" dirty="0"/>
                  <a:t> =200V </a:t>
                </a:r>
                <a14:m>
                  <m:oMath xmlns:m="http://schemas.openxmlformats.org/officeDocument/2006/math">
                    <m:r>
                      <a:rPr lang="en-US" sz="2400" dirty="0">
                        <a:latin typeface="Cambria Math" panose="02040503050406030204" pitchFamily="18" charset="0"/>
                      </a:rPr>
                      <m:t>⇒</m:t>
                    </m:r>
                  </m:oMath>
                </a14:m>
                <a:r>
                  <a:rPr lang="en-US" sz="2400" dirty="0"/>
                  <a:t> </a:t>
                </a:r>
                <a14:m>
                  <m:oMath xmlns:m="http://schemas.openxmlformats.org/officeDocument/2006/math">
                    <m:r>
                      <a:rPr lang="en-US" sz="2400" i="1" dirty="0">
                        <a:latin typeface="Cambria Math" panose="02040503050406030204" pitchFamily="18" charset="0"/>
                      </a:rPr>
                      <m:t>𝑘</m:t>
                    </m:r>
                    <m:r>
                      <a:rPr lang="en-US" sz="2400" i="1" dirty="0">
                        <a:latin typeface="Cambria Math" panose="02040503050406030204" pitchFamily="18" charset="0"/>
                      </a:rPr>
                      <m:t>𝜙</m:t>
                    </m:r>
                    <m:r>
                      <a:rPr lang="en-US" sz="2400" i="1" dirty="0">
                        <a:latin typeface="Cambria Math" panose="02040503050406030204" pitchFamily="18" charset="0"/>
                      </a:rPr>
                      <m:t> </m:t>
                    </m:r>
                  </m:oMath>
                </a14:m>
                <a:r>
                  <a:rPr lang="en-US" sz="2400" dirty="0"/>
                  <a:t>=2.15Wb</a:t>
                </a:r>
              </a:p>
              <a:p>
                <a:pPr marL="1309688" indent="-1309688">
                  <a:buNone/>
                </a:pPr>
                <a:r>
                  <a:rPr lang="en-US" sz="2400" dirty="0"/>
                  <a:t>  	 w2= 204.65 – 0.0164</a:t>
                </a:r>
                <a14:m>
                  <m:oMath xmlns:m="http://schemas.openxmlformats.org/officeDocument/2006/math">
                    <m:r>
                      <a:rPr lang="en-US" sz="2400" i="1" dirty="0">
                        <a:latin typeface="Cambria Math" panose="02040503050406030204" pitchFamily="18" charset="0"/>
                      </a:rPr>
                      <m:t>𝑇</m:t>
                    </m:r>
                    <m:r>
                      <a:rPr lang="en-US" sz="2400" dirty="0">
                        <a:latin typeface="Cambria Math" panose="02040503050406030204" pitchFamily="18" charset="0"/>
                      </a:rPr>
                      <m:t>ⅇ</m:t>
                    </m:r>
                  </m:oMath>
                </a14:m>
                <a:endParaRPr lang="en-US" sz="2400" dirty="0"/>
              </a:p>
              <a:p>
                <a:pPr marL="1309688" indent="-1309688">
                  <a:buNone/>
                </a:pPr>
                <a:r>
                  <a:rPr lang="en-US" sz="2400" dirty="0"/>
                  <a:t>-</a:t>
                </a:r>
                <a:r>
                  <a:rPr lang="en-US" sz="2400" dirty="0" err="1"/>
                  <a:t>Với</a:t>
                </a:r>
                <a:r>
                  <a:rPr lang="en-US" sz="2400" dirty="0"/>
                  <a:t> </a:t>
                </a:r>
                <a:r>
                  <a:rPr lang="en-US" sz="2400" dirty="0" err="1"/>
                  <a:t>đặc</a:t>
                </a:r>
                <a:r>
                  <a:rPr lang="en-US" sz="2400" dirty="0"/>
                  <a:t> </a:t>
                </a:r>
                <a:r>
                  <a:rPr lang="en-US" sz="2400" dirty="0" err="1"/>
                  <a:t>tính</a:t>
                </a:r>
                <a:r>
                  <a:rPr lang="en-US" sz="2400" dirty="0"/>
                  <a:t> </a:t>
                </a:r>
                <a:r>
                  <a:rPr lang="en-US" sz="2400" dirty="0" err="1"/>
                  <a:t>cơ</a:t>
                </a:r>
                <a:r>
                  <a:rPr lang="en-US" sz="2400" dirty="0"/>
                  <a:t> </a:t>
                </a:r>
                <a:r>
                  <a:rPr lang="en-US" sz="2400" dirty="0" err="1"/>
                  <a:t>tđtt</a:t>
                </a:r>
                <a:r>
                  <a:rPr lang="en-US" sz="2400" dirty="0"/>
                  <a:t> 2, </a:t>
                </a:r>
                <a:r>
                  <a:rPr lang="en-US" sz="2400" dirty="0" err="1"/>
                  <a:t>Ukt</a:t>
                </a:r>
                <a:r>
                  <a:rPr lang="en-US" sz="2400" dirty="0"/>
                  <a:t> =100V </a:t>
                </a:r>
                <a14:m>
                  <m:oMath xmlns:m="http://schemas.openxmlformats.org/officeDocument/2006/math">
                    <m:r>
                      <a:rPr lang="en-US" sz="2400" dirty="0">
                        <a:latin typeface="Cambria Math" panose="02040503050406030204" pitchFamily="18" charset="0"/>
                      </a:rPr>
                      <m:t>⇒</m:t>
                    </m:r>
                  </m:oMath>
                </a14:m>
                <a:r>
                  <a:rPr lang="en-US" sz="2400" dirty="0"/>
                  <a:t> </a:t>
                </a:r>
                <a14:m>
                  <m:oMath xmlns:m="http://schemas.openxmlformats.org/officeDocument/2006/math">
                    <m:r>
                      <a:rPr lang="en-US" sz="2400" i="1" dirty="0">
                        <a:latin typeface="Cambria Math" panose="02040503050406030204" pitchFamily="18" charset="0"/>
                      </a:rPr>
                      <m:t>𝑘</m:t>
                    </m:r>
                    <m:r>
                      <a:rPr lang="en-US" sz="2400" i="1" dirty="0">
                        <a:latin typeface="Cambria Math" panose="02040503050406030204" pitchFamily="18" charset="0"/>
                      </a:rPr>
                      <m:t>𝜙</m:t>
                    </m:r>
                    <m:r>
                      <a:rPr lang="en-US" sz="2400" i="1" dirty="0">
                        <a:latin typeface="Cambria Math" panose="02040503050406030204" pitchFamily="18" charset="0"/>
                      </a:rPr>
                      <m:t> </m:t>
                    </m:r>
                  </m:oMath>
                </a14:m>
                <a:r>
                  <a:rPr lang="en-US" sz="2400" dirty="0"/>
                  <a:t>=1.07 </a:t>
                </a:r>
                <a:r>
                  <a:rPr lang="en-US" sz="2400" dirty="0" err="1"/>
                  <a:t>Wb</a:t>
                </a:r>
                <a:endParaRPr lang="en-US" sz="2400" dirty="0"/>
              </a:p>
              <a:p>
                <a:pPr marL="1309688" indent="-1309688">
                  <a:buNone/>
                </a:pPr>
                <a:r>
                  <a:rPr lang="en-US" sz="2400" dirty="0"/>
                  <a:t>   	 w3= 411.21 – 0.0664</a:t>
                </a:r>
                <a14:m>
                  <m:oMath xmlns:m="http://schemas.openxmlformats.org/officeDocument/2006/math">
                    <m:r>
                      <a:rPr lang="en-US" sz="2400" i="1" dirty="0">
                        <a:latin typeface="Cambria Math" panose="02040503050406030204" pitchFamily="18" charset="0"/>
                      </a:rPr>
                      <m:t>𝑇</m:t>
                    </m:r>
                    <m:r>
                      <a:rPr lang="en-US" sz="2400" dirty="0">
                        <a:latin typeface="Cambria Math" panose="02040503050406030204" pitchFamily="18" charset="0"/>
                      </a:rPr>
                      <m:t>ⅇ</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32263" y="1936254"/>
                <a:ext cx="6722931" cy="4362541"/>
              </a:xfrm>
              <a:prstGeom prst="rect">
                <a:avLst/>
              </a:prstGeom>
              <a:blipFill>
                <a:blip r:embed="rId4"/>
                <a:stretch>
                  <a:fillRect l="-1360" t="-1119" b="-2378"/>
                </a:stretch>
              </a:blipFill>
            </p:spPr>
            <p:txBody>
              <a:bodyPr/>
              <a:lstStyle/>
              <a:p>
                <a:r>
                  <a:rPr lang="en-US">
                    <a:noFill/>
                  </a:rPr>
                  <a:t> </a:t>
                </a:r>
              </a:p>
            </p:txBody>
          </p:sp>
        </mc:Fallback>
      </mc:AlternateContent>
    </p:spTree>
    <p:extLst>
      <p:ext uri="{BB962C8B-B14F-4D97-AF65-F5344CB8AC3E}">
        <p14:creationId xmlns:p14="http://schemas.microsoft.com/office/powerpoint/2010/main" val="4206540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5FA2D0C-52F7-4C2F-824E-A7ACBDBF10D4}"/>
              </a:ext>
            </a:extLst>
          </p:cNvPr>
          <p:cNvSpPr txBox="1"/>
          <p:nvPr/>
        </p:nvSpPr>
        <p:spPr>
          <a:xfrm>
            <a:off x="1214650" y="1238249"/>
            <a:ext cx="9453351" cy="461665"/>
          </a:xfrm>
          <a:prstGeom prst="rect">
            <a:avLst/>
          </a:prstGeom>
          <a:noFill/>
        </p:spPr>
        <p:txBody>
          <a:bodyPr wrap="square" rtlCol="0">
            <a:spAutoFit/>
          </a:bodyPr>
          <a:lstStyle/>
          <a:p>
            <a:r>
              <a:rPr lang="en-US" sz="2400" dirty="0"/>
              <a:t>3.3.2.2.Kết </a:t>
            </a:r>
            <a:r>
              <a:rPr lang="en-US" sz="2400" dirty="0" err="1"/>
              <a:t>quả</a:t>
            </a:r>
            <a:r>
              <a:rPr lang="en-US" sz="2400" dirty="0"/>
              <a:t> </a:t>
            </a:r>
            <a:r>
              <a:rPr lang="en-US" sz="2400" dirty="0" err="1"/>
              <a:t>mô</a:t>
            </a:r>
            <a:r>
              <a:rPr lang="en-US" sz="2400" dirty="0"/>
              <a:t> </a:t>
            </a:r>
            <a:r>
              <a:rPr lang="en-US" sz="2400" dirty="0" err="1"/>
              <a:t>phỏng</a:t>
            </a:r>
            <a:r>
              <a:rPr lang="en-US" sz="2400" dirty="0"/>
              <a:t> </a:t>
            </a:r>
            <a:r>
              <a:rPr lang="en-US" sz="2400" dirty="0" err="1"/>
              <a:t>trên</a:t>
            </a:r>
            <a:r>
              <a:rPr lang="en-US" sz="2400" dirty="0"/>
              <a:t> </a:t>
            </a:r>
            <a:r>
              <a:rPr lang="en-US" sz="2400" dirty="0" err="1"/>
              <a:t>Matlab</a:t>
            </a:r>
            <a:r>
              <a:rPr lang="en-US" sz="2400" dirty="0"/>
              <a:t>-Simulink</a:t>
            </a:r>
            <a:endParaRPr lang="en-US" sz="2400" dirty="0">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DB5E1767-E122-460D-8346-EB9EAA9E342D}"/>
              </a:ext>
            </a:extLst>
          </p:cNvPr>
          <p:cNvSpPr>
            <a:spLocks noGrp="1"/>
          </p:cNvSpPr>
          <p:nvPr>
            <p:ph type="title"/>
          </p:nvPr>
        </p:nvSpPr>
        <p:spPr>
          <a:xfrm>
            <a:off x="651933" y="115092"/>
            <a:ext cx="10942304" cy="989015"/>
          </a:xfrm>
        </p:spPr>
        <p:txBody>
          <a:bodyPr>
            <a:noAutofit/>
          </a:bodyPr>
          <a:lstStyle/>
          <a:p>
            <a:r>
              <a:rPr lang="en-US" dirty="0" err="1"/>
              <a:t>Phần</a:t>
            </a:r>
            <a:r>
              <a:rPr lang="en-US" dirty="0"/>
              <a:t> 2. CÁC THÔNG SỐ ẢNH HƯỞNG ĐẾN ĐẶC TÍNH CƠ</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99" y="2069246"/>
            <a:ext cx="9141936" cy="4472496"/>
          </a:xfrm>
          <a:prstGeom prst="rect">
            <a:avLst/>
          </a:prstGeom>
        </p:spPr>
      </p:pic>
      <mc:AlternateContent xmlns:mc="http://schemas.openxmlformats.org/markup-compatibility/2006" xmlns:a14="http://schemas.microsoft.com/office/drawing/2010/main">
        <mc:Choice Requires="a14">
          <p:sp>
            <p:nvSpPr>
              <p:cNvPr id="5" name="object 9"/>
              <p:cNvSpPr txBox="1"/>
              <p:nvPr/>
            </p:nvSpPr>
            <p:spPr>
              <a:xfrm>
                <a:off x="9357816" y="2157231"/>
                <a:ext cx="2620371" cy="3966470"/>
              </a:xfrm>
              <a:prstGeom prst="rect">
                <a:avLst/>
              </a:prstGeom>
            </p:spPr>
            <p:txBody>
              <a:bodyPr vert="horz" wrap="square" lIns="0" tIns="100330" rIns="0" bIns="0" rtlCol="0">
                <a:spAutoFit/>
              </a:bodyPr>
              <a:lstStyle/>
              <a:p>
                <a:pPr marL="53975">
                  <a:lnSpc>
                    <a:spcPct val="100000"/>
                  </a:lnSpc>
                  <a:spcBef>
                    <a:spcPts val="790"/>
                  </a:spcBef>
                </a:pPr>
                <a:r>
                  <a:rPr sz="2100" b="1" spc="-45" dirty="0">
                    <a:solidFill>
                      <a:srgbClr val="171717"/>
                    </a:solidFill>
                    <a:latin typeface="Carlito"/>
                    <a:cs typeface="Carlito"/>
                  </a:rPr>
                  <a:t>Lý</a:t>
                </a:r>
                <a:r>
                  <a:rPr sz="2100" b="1" dirty="0">
                    <a:solidFill>
                      <a:srgbClr val="171717"/>
                    </a:solidFill>
                    <a:latin typeface="Carlito"/>
                    <a:cs typeface="Carlito"/>
                  </a:rPr>
                  <a:t> </a:t>
                </a:r>
                <a:r>
                  <a:rPr sz="2100" b="1" spc="-85" dirty="0" err="1">
                    <a:solidFill>
                      <a:srgbClr val="171717"/>
                    </a:solidFill>
                    <a:latin typeface="Arial"/>
                    <a:cs typeface="Arial"/>
                  </a:rPr>
                  <a:t>thuyết</a:t>
                </a:r>
                <a:r>
                  <a:rPr sz="2100" b="1" spc="-85" dirty="0">
                    <a:solidFill>
                      <a:srgbClr val="171717"/>
                    </a:solidFill>
                    <a:latin typeface="Carlito"/>
                    <a:cs typeface="Carlito"/>
                  </a:rPr>
                  <a:t>:</a:t>
                </a:r>
                <a:endParaRPr lang="en-US" sz="2100" b="1" spc="-85" dirty="0">
                  <a:solidFill>
                    <a:srgbClr val="171717"/>
                  </a:solidFill>
                  <a:latin typeface="Carlito"/>
                  <a:cs typeface="Carlito"/>
                </a:endParaRPr>
              </a:p>
              <a:p>
                <a:pPr marL="53975">
                  <a:spcBef>
                    <a:spcPts val="790"/>
                  </a:spcBef>
                </a:pPr>
                <a:r>
                  <a:rPr lang="en-US" dirty="0"/>
                  <a:t>w1 = 132.132 – 0.00685</a:t>
                </a:r>
                <a14:m>
                  <m:oMath xmlns:m="http://schemas.openxmlformats.org/officeDocument/2006/math">
                    <m:r>
                      <a:rPr lang="en-US" i="1" dirty="0">
                        <a:latin typeface="Cambria Math" panose="02040503050406030204" pitchFamily="18" charset="0"/>
                      </a:rPr>
                      <m:t>𝑇</m:t>
                    </m:r>
                    <m:r>
                      <a:rPr lang="en-US" dirty="0">
                        <a:latin typeface="Cambria Math" panose="02040503050406030204" pitchFamily="18" charset="0"/>
                      </a:rPr>
                      <m:t>ⅇ</m:t>
                    </m:r>
                  </m:oMath>
                </a14:m>
                <a:endParaRPr lang="en-US" dirty="0"/>
              </a:p>
              <a:p>
                <a:pPr marL="53975">
                  <a:spcBef>
                    <a:spcPts val="790"/>
                  </a:spcBef>
                </a:pPr>
                <a:r>
                  <a:rPr lang="en-US" dirty="0"/>
                  <a:t>w2 = 204.65 – 0.0164</a:t>
                </a:r>
                <a14:m>
                  <m:oMath xmlns:m="http://schemas.openxmlformats.org/officeDocument/2006/math">
                    <m:r>
                      <a:rPr lang="en-US" i="1" dirty="0">
                        <a:latin typeface="Cambria Math" panose="02040503050406030204" pitchFamily="18" charset="0"/>
                      </a:rPr>
                      <m:t>𝑇</m:t>
                    </m:r>
                    <m:r>
                      <a:rPr lang="en-US" dirty="0">
                        <a:latin typeface="Cambria Math" panose="02040503050406030204" pitchFamily="18" charset="0"/>
                      </a:rPr>
                      <m:t>ⅇ</m:t>
                    </m:r>
                  </m:oMath>
                </a14:m>
                <a:endParaRPr lang="en-US" dirty="0"/>
              </a:p>
              <a:p>
                <a:pPr marL="53975">
                  <a:spcBef>
                    <a:spcPts val="790"/>
                  </a:spcBef>
                </a:pPr>
                <a:r>
                  <a:rPr lang="en-US" dirty="0"/>
                  <a:t>w3 = 411.21 – 0.0664</a:t>
                </a:r>
                <a:r>
                  <a:rPr lang="en-US" dirty="0">
                    <a:solidFill>
                      <a:prstClr val="black"/>
                    </a:solidFill>
                  </a:rPr>
                  <a:t> </a:t>
                </a:r>
                <a14:m>
                  <m:oMath xmlns:m="http://schemas.openxmlformats.org/officeDocument/2006/math">
                    <m:r>
                      <a:rPr lang="en-US" i="1" dirty="0">
                        <a:solidFill>
                          <a:prstClr val="black"/>
                        </a:solidFill>
                        <a:latin typeface="Cambria Math" panose="02040503050406030204" pitchFamily="18" charset="0"/>
                      </a:rPr>
                      <m:t>𝑇</m:t>
                    </m:r>
                    <m:r>
                      <a:rPr lang="en-US" dirty="0">
                        <a:solidFill>
                          <a:prstClr val="black"/>
                        </a:solidFill>
                        <a:latin typeface="Cambria Math" panose="02040503050406030204" pitchFamily="18" charset="0"/>
                      </a:rPr>
                      <m:t>ⅇ</m:t>
                    </m:r>
                  </m:oMath>
                </a14:m>
                <a:endParaRPr lang="en-US" sz="2400" dirty="0"/>
              </a:p>
              <a:p>
                <a:pPr marL="53975">
                  <a:spcBef>
                    <a:spcPts val="790"/>
                  </a:spcBef>
                </a:pPr>
                <a:endParaRPr lang="en-US" sz="2100" b="1" spc="-170" dirty="0">
                  <a:solidFill>
                    <a:srgbClr val="171717"/>
                  </a:solidFill>
                  <a:latin typeface="Arial"/>
                  <a:cs typeface="Arial"/>
                </a:endParaRPr>
              </a:p>
              <a:p>
                <a:pPr marL="53975">
                  <a:lnSpc>
                    <a:spcPct val="100000"/>
                  </a:lnSpc>
                  <a:spcBef>
                    <a:spcPts val="975"/>
                  </a:spcBef>
                </a:pPr>
                <a:r>
                  <a:rPr sz="2100" b="1" spc="-170" dirty="0" err="1">
                    <a:solidFill>
                      <a:srgbClr val="171717"/>
                    </a:solidFill>
                    <a:latin typeface="Arial"/>
                    <a:cs typeface="Arial"/>
                  </a:rPr>
                  <a:t>Kết</a:t>
                </a:r>
                <a:r>
                  <a:rPr sz="2100" b="1" spc="-170" dirty="0">
                    <a:solidFill>
                      <a:srgbClr val="171717"/>
                    </a:solidFill>
                    <a:latin typeface="Arial"/>
                    <a:cs typeface="Arial"/>
                  </a:rPr>
                  <a:t> </a:t>
                </a:r>
                <a:r>
                  <a:rPr sz="2100" b="1" spc="-150" dirty="0">
                    <a:solidFill>
                      <a:srgbClr val="171717"/>
                    </a:solidFill>
                    <a:latin typeface="Arial"/>
                    <a:cs typeface="Arial"/>
                  </a:rPr>
                  <a:t>quả </a:t>
                </a:r>
                <a:r>
                  <a:rPr sz="2100" b="1" spc="-5" dirty="0">
                    <a:solidFill>
                      <a:srgbClr val="171717"/>
                    </a:solidFill>
                    <a:latin typeface="Carlito"/>
                    <a:cs typeface="Carlito"/>
                  </a:rPr>
                  <a:t>mô</a:t>
                </a:r>
                <a:r>
                  <a:rPr sz="2100" b="1" spc="45" dirty="0">
                    <a:solidFill>
                      <a:srgbClr val="171717"/>
                    </a:solidFill>
                    <a:latin typeface="Carlito"/>
                    <a:cs typeface="Carlito"/>
                  </a:rPr>
                  <a:t> </a:t>
                </a:r>
                <a:r>
                  <a:rPr sz="2100" b="1" spc="-155" dirty="0">
                    <a:solidFill>
                      <a:srgbClr val="171717"/>
                    </a:solidFill>
                    <a:latin typeface="Arial"/>
                    <a:cs typeface="Arial"/>
                  </a:rPr>
                  <a:t>phỏng</a:t>
                </a:r>
                <a:r>
                  <a:rPr sz="2100" b="1" spc="-155" dirty="0">
                    <a:solidFill>
                      <a:srgbClr val="171717"/>
                    </a:solidFill>
                    <a:latin typeface="Carlito"/>
                    <a:cs typeface="Carlito"/>
                  </a:rPr>
                  <a:t>:</a:t>
                </a:r>
                <a:endParaRPr sz="2100" dirty="0">
                  <a:latin typeface="Carlito"/>
                  <a:cs typeface="Carlito"/>
                </a:endParaRPr>
              </a:p>
              <a:p>
                <a:pPr marL="53975">
                  <a:lnSpc>
                    <a:spcPts val="2280"/>
                  </a:lnSpc>
                  <a:spcBef>
                    <a:spcPts val="570"/>
                  </a:spcBef>
                </a:pPr>
                <a:r>
                  <a:rPr sz="2000" spc="-114" dirty="0">
                    <a:solidFill>
                      <a:srgbClr val="171717"/>
                    </a:solidFill>
                    <a:latin typeface="Arial"/>
                    <a:cs typeface="Arial"/>
                  </a:rPr>
                  <a:t>Kết </a:t>
                </a:r>
                <a:r>
                  <a:rPr sz="2000" spc="-95" dirty="0">
                    <a:solidFill>
                      <a:srgbClr val="171717"/>
                    </a:solidFill>
                    <a:latin typeface="Arial"/>
                    <a:cs typeface="Arial"/>
                  </a:rPr>
                  <a:t>quả </a:t>
                </a:r>
                <a:r>
                  <a:rPr sz="2000" dirty="0">
                    <a:solidFill>
                      <a:srgbClr val="171717"/>
                    </a:solidFill>
                    <a:latin typeface="Carlito"/>
                    <a:cs typeface="Carlito"/>
                  </a:rPr>
                  <a:t>mô</a:t>
                </a:r>
                <a:r>
                  <a:rPr sz="2000" spc="-50" dirty="0">
                    <a:solidFill>
                      <a:srgbClr val="171717"/>
                    </a:solidFill>
                    <a:latin typeface="Carlito"/>
                    <a:cs typeface="Carlito"/>
                  </a:rPr>
                  <a:t> </a:t>
                </a:r>
                <a:r>
                  <a:rPr sz="2000" spc="-85" dirty="0">
                    <a:solidFill>
                      <a:srgbClr val="171717"/>
                    </a:solidFill>
                    <a:latin typeface="Arial"/>
                    <a:cs typeface="Arial"/>
                  </a:rPr>
                  <a:t>phỏng</a:t>
                </a:r>
                <a:endParaRPr sz="2000" dirty="0">
                  <a:latin typeface="Arial"/>
                  <a:cs typeface="Arial"/>
                </a:endParaRPr>
              </a:p>
              <a:p>
                <a:pPr marL="53975">
                  <a:lnSpc>
                    <a:spcPts val="2160"/>
                  </a:lnSpc>
                </a:pPr>
                <a:r>
                  <a:rPr sz="2000" spc="-5" dirty="0">
                    <a:solidFill>
                      <a:srgbClr val="171717"/>
                    </a:solidFill>
                    <a:latin typeface="Carlito"/>
                    <a:cs typeface="Carlito"/>
                  </a:rPr>
                  <a:t>trên </a:t>
                </a:r>
                <a:r>
                  <a:rPr sz="2000" spc="-25" dirty="0">
                    <a:solidFill>
                      <a:srgbClr val="171717"/>
                    </a:solidFill>
                    <a:latin typeface="Carlito"/>
                    <a:cs typeface="Carlito"/>
                  </a:rPr>
                  <a:t>MATLAB</a:t>
                </a:r>
                <a:r>
                  <a:rPr sz="2000" spc="-40" dirty="0">
                    <a:solidFill>
                      <a:srgbClr val="171717"/>
                    </a:solidFill>
                    <a:latin typeface="Carlito"/>
                    <a:cs typeface="Carlito"/>
                  </a:rPr>
                  <a:t> </a:t>
                </a:r>
                <a:r>
                  <a:rPr sz="2000" spc="-15" dirty="0">
                    <a:solidFill>
                      <a:srgbClr val="171717"/>
                    </a:solidFill>
                    <a:latin typeface="Arial"/>
                    <a:cs typeface="Arial"/>
                  </a:rPr>
                  <a:t>đối</a:t>
                </a:r>
                <a:endParaRPr sz="2000" dirty="0">
                  <a:latin typeface="Arial"/>
                  <a:cs typeface="Arial"/>
                </a:endParaRPr>
              </a:p>
              <a:p>
                <a:pPr marL="53975" marR="195580">
                  <a:lnSpc>
                    <a:spcPts val="2160"/>
                  </a:lnSpc>
                  <a:spcBef>
                    <a:spcPts val="155"/>
                  </a:spcBef>
                </a:pPr>
                <a:r>
                  <a:rPr sz="2000" spc="-75" dirty="0">
                    <a:solidFill>
                      <a:srgbClr val="171717"/>
                    </a:solidFill>
                    <a:latin typeface="Arial"/>
                    <a:cs typeface="Arial"/>
                  </a:rPr>
                  <a:t>chiếu </a:t>
                </a:r>
                <a:r>
                  <a:rPr sz="2000" spc="-90" dirty="0">
                    <a:solidFill>
                      <a:srgbClr val="171717"/>
                    </a:solidFill>
                    <a:latin typeface="Arial"/>
                    <a:cs typeface="Arial"/>
                  </a:rPr>
                  <a:t>với </a:t>
                </a:r>
                <a:r>
                  <a:rPr sz="2000" dirty="0">
                    <a:solidFill>
                      <a:srgbClr val="171717"/>
                    </a:solidFill>
                    <a:latin typeface="Carlito"/>
                    <a:cs typeface="Carlito"/>
                  </a:rPr>
                  <a:t>tính</a:t>
                </a:r>
                <a:r>
                  <a:rPr sz="2000" spc="-125" dirty="0">
                    <a:solidFill>
                      <a:srgbClr val="171717"/>
                    </a:solidFill>
                    <a:latin typeface="Carlito"/>
                    <a:cs typeface="Carlito"/>
                  </a:rPr>
                  <a:t> </a:t>
                </a:r>
                <a:r>
                  <a:rPr sz="2000" spc="-10" dirty="0">
                    <a:solidFill>
                      <a:srgbClr val="171717"/>
                    </a:solidFill>
                    <a:latin typeface="Carlito"/>
                    <a:cs typeface="Carlito"/>
                  </a:rPr>
                  <a:t>toán  </a:t>
                </a:r>
                <a:r>
                  <a:rPr sz="2000" spc="-5" dirty="0">
                    <a:solidFill>
                      <a:srgbClr val="171717"/>
                    </a:solidFill>
                    <a:latin typeface="Carlito"/>
                    <a:cs typeface="Carlito"/>
                  </a:rPr>
                  <a:t>lý </a:t>
                </a:r>
                <a:r>
                  <a:rPr sz="2000" spc="-25" dirty="0">
                    <a:solidFill>
                      <a:srgbClr val="171717"/>
                    </a:solidFill>
                    <a:latin typeface="Arial"/>
                    <a:cs typeface="Arial"/>
                  </a:rPr>
                  <a:t>thuyết </a:t>
                </a:r>
                <a:r>
                  <a:rPr sz="2000" dirty="0">
                    <a:solidFill>
                      <a:srgbClr val="171717"/>
                    </a:solidFill>
                    <a:latin typeface="Carlito"/>
                    <a:cs typeface="Carlito"/>
                  </a:rPr>
                  <a:t>khi </a:t>
                </a:r>
                <a:r>
                  <a:rPr sz="2000" spc="-10" dirty="0">
                    <a:solidFill>
                      <a:srgbClr val="171717"/>
                    </a:solidFill>
                    <a:latin typeface="Carlito"/>
                    <a:cs typeface="Carlito"/>
                  </a:rPr>
                  <a:t>thay  </a:t>
                </a:r>
                <a:r>
                  <a:rPr sz="2000" spc="-20" dirty="0">
                    <a:solidFill>
                      <a:srgbClr val="171717"/>
                    </a:solidFill>
                    <a:latin typeface="Arial"/>
                    <a:cs typeface="Arial"/>
                  </a:rPr>
                  <a:t>đổi </a:t>
                </a:r>
                <a:r>
                  <a:rPr sz="2000" spc="-45" dirty="0">
                    <a:solidFill>
                      <a:srgbClr val="171717"/>
                    </a:solidFill>
                    <a:latin typeface="Arial"/>
                    <a:cs typeface="Arial"/>
                  </a:rPr>
                  <a:t>điện </a:t>
                </a:r>
                <a:r>
                  <a:rPr sz="2000" spc="-15" dirty="0">
                    <a:solidFill>
                      <a:srgbClr val="171717"/>
                    </a:solidFill>
                    <a:latin typeface="Arial"/>
                    <a:cs typeface="Arial"/>
                  </a:rPr>
                  <a:t>trở </a:t>
                </a:r>
                <a:r>
                  <a:rPr sz="2000" spc="-85" dirty="0">
                    <a:solidFill>
                      <a:srgbClr val="171717"/>
                    </a:solidFill>
                    <a:latin typeface="Arial"/>
                    <a:cs typeface="Arial"/>
                  </a:rPr>
                  <a:t>phần  </a:t>
                </a:r>
                <a:r>
                  <a:rPr sz="2000" spc="-120" dirty="0">
                    <a:solidFill>
                      <a:srgbClr val="171717"/>
                    </a:solidFill>
                    <a:latin typeface="Arial"/>
                    <a:cs typeface="Arial"/>
                  </a:rPr>
                  <a:t>ứng</a:t>
                </a:r>
                <a:r>
                  <a:rPr sz="2000" spc="-140" dirty="0">
                    <a:solidFill>
                      <a:srgbClr val="171717"/>
                    </a:solidFill>
                    <a:latin typeface="Arial"/>
                    <a:cs typeface="Arial"/>
                  </a:rPr>
                  <a:t> </a:t>
                </a:r>
                <a:r>
                  <a:rPr sz="2000" spc="-620" dirty="0">
                    <a:solidFill>
                      <a:srgbClr val="171717"/>
                    </a:solidFill>
                    <a:latin typeface="Arial"/>
                    <a:cs typeface="Arial"/>
                  </a:rPr>
                  <a:t>…</a:t>
                </a:r>
                <a:endParaRPr sz="2000" dirty="0">
                  <a:latin typeface="Arial"/>
                  <a:cs typeface="Arial"/>
                </a:endParaRPr>
              </a:p>
            </p:txBody>
          </p:sp>
        </mc:Choice>
        <mc:Fallback xmlns="">
          <p:sp>
            <p:nvSpPr>
              <p:cNvPr id="5" name="object 9"/>
              <p:cNvSpPr txBox="1">
                <a:spLocks noRot="1" noChangeAspect="1" noMove="1" noResize="1" noEditPoints="1" noAdjustHandles="1" noChangeArrowheads="1" noChangeShapeType="1" noTextEdit="1"/>
              </p:cNvSpPr>
              <p:nvPr/>
            </p:nvSpPr>
            <p:spPr>
              <a:xfrm>
                <a:off x="9357816" y="2157231"/>
                <a:ext cx="2620371" cy="3966470"/>
              </a:xfrm>
              <a:prstGeom prst="rect">
                <a:avLst/>
              </a:prstGeom>
              <a:blipFill>
                <a:blip r:embed="rId4"/>
                <a:stretch>
                  <a:fillRect l="-4186" b="-2919"/>
                </a:stretch>
              </a:blipFill>
            </p:spPr>
            <p:txBody>
              <a:bodyPr/>
              <a:lstStyle/>
              <a:p>
                <a:r>
                  <a:rPr lang="en-US">
                    <a:noFill/>
                  </a:rPr>
                  <a:t> </a:t>
                </a:r>
              </a:p>
            </p:txBody>
          </p:sp>
        </mc:Fallback>
      </mc:AlternateContent>
    </p:spTree>
    <p:extLst>
      <p:ext uri="{BB962C8B-B14F-4D97-AF65-F5344CB8AC3E}">
        <p14:creationId xmlns:p14="http://schemas.microsoft.com/office/powerpoint/2010/main" val="334897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F5EF8D-FA92-47C7-B93E-3C98C408EEBF}"/>
              </a:ext>
            </a:extLst>
          </p:cNvPr>
          <p:cNvSpPr>
            <a:spLocks noGrp="1"/>
          </p:cNvSpPr>
          <p:nvPr>
            <p:ph type="title"/>
          </p:nvPr>
        </p:nvSpPr>
        <p:spPr>
          <a:xfrm>
            <a:off x="651933" y="115092"/>
            <a:ext cx="10942304" cy="989015"/>
          </a:xfrm>
        </p:spPr>
        <p:txBody>
          <a:bodyPr>
            <a:noAutofit/>
          </a:bodyPr>
          <a:lstStyle/>
          <a:p>
            <a:r>
              <a:rPr lang="en-US" dirty="0" err="1"/>
              <a:t>Phần</a:t>
            </a:r>
            <a:r>
              <a:rPr lang="en-US" dirty="0"/>
              <a:t> 2. CÁC THÔNG SỐ ẢNH HƯỞNG ĐẾN ĐẶC TÍNH CƠ</a:t>
            </a:r>
          </a:p>
        </p:txBody>
      </p:sp>
      <p:sp>
        <p:nvSpPr>
          <p:cNvPr id="3" name="Content Placeholder 2"/>
          <p:cNvSpPr>
            <a:spLocks noGrp="1"/>
          </p:cNvSpPr>
          <p:nvPr>
            <p:ph idx="1"/>
          </p:nvPr>
        </p:nvSpPr>
        <p:spPr>
          <a:xfrm>
            <a:off x="651933" y="1346201"/>
            <a:ext cx="9343229" cy="4902199"/>
          </a:xfrm>
        </p:spPr>
        <p:txBody>
          <a:bodyPr/>
          <a:lstStyle/>
          <a:p>
            <a:pPr marL="0" indent="0">
              <a:buNone/>
            </a:pPr>
            <a:r>
              <a:rPr lang="en-US" dirty="0"/>
              <a:t>	3.3.3.3.Nhận </a:t>
            </a:r>
            <a:r>
              <a:rPr lang="en-US" dirty="0" err="1"/>
              <a:t>xét</a:t>
            </a:r>
            <a:br>
              <a:rPr lang="en-US" dirty="0"/>
            </a:br>
            <a:r>
              <a:rPr lang="vi-VN" dirty="0"/>
              <a:t>    </a:t>
            </a:r>
            <a:r>
              <a:rPr lang="en-US" dirty="0"/>
              <a:t>		+ </a:t>
            </a:r>
            <a:r>
              <a:rPr lang="vi-VN" dirty="0"/>
              <a:t>Kết quả mô phỏng gần đúng so với lí thuyết.</a:t>
            </a:r>
            <a:endParaRPr lang="en-US" dirty="0"/>
          </a:p>
          <a:p>
            <a:pPr marL="0" indent="0">
              <a:buNone/>
            </a:pPr>
            <a:r>
              <a:rPr lang="en-US" dirty="0"/>
              <a:t>		+ </a:t>
            </a:r>
            <a:r>
              <a:rPr lang="vi-VN" dirty="0"/>
              <a:t>Độ cứng đặc tính cơ giảm theo từ thông.</a:t>
            </a:r>
          </a:p>
          <a:p>
            <a:pPr marL="0" indent="0">
              <a:buNone/>
            </a:pPr>
            <a:r>
              <a:rPr lang="en-US" dirty="0"/>
              <a:t>		+ </a:t>
            </a:r>
            <a:r>
              <a:rPr lang="vi-VN" dirty="0"/>
              <a:t>Tốc độ không tải tỉ lệ nghịch với từ thông.</a:t>
            </a:r>
          </a:p>
          <a:p>
            <a:pPr marL="0" indent="0">
              <a:buNone/>
            </a:pPr>
            <a:r>
              <a:rPr lang="en-US" dirty="0"/>
              <a:t>		+ </a:t>
            </a:r>
            <a:r>
              <a:rPr lang="vi-VN" dirty="0"/>
              <a:t>Mô men khởi động giảm theo từ thông.</a:t>
            </a:r>
          </a:p>
        </p:txBody>
      </p:sp>
    </p:spTree>
    <p:extLst>
      <p:ext uri="{BB962C8B-B14F-4D97-AF65-F5344CB8AC3E}">
        <p14:creationId xmlns:p14="http://schemas.microsoft.com/office/powerpoint/2010/main" val="205368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1. </a:t>
            </a:r>
            <a:r>
              <a:rPr lang="en-US" dirty="0" err="1"/>
              <a:t>Mô</a:t>
            </a:r>
            <a:r>
              <a:rPr lang="en-US" dirty="0"/>
              <a:t> </a:t>
            </a:r>
            <a:r>
              <a:rPr lang="en-US" dirty="0" err="1"/>
              <a:t>hình</a:t>
            </a:r>
            <a:r>
              <a:rPr lang="en-US" dirty="0"/>
              <a:t> </a:t>
            </a:r>
            <a:r>
              <a:rPr lang="en-US" dirty="0" err="1"/>
              <a:t>hóa</a:t>
            </a:r>
            <a:r>
              <a:rPr lang="en-US" dirty="0"/>
              <a:t> </a:t>
            </a:r>
            <a:r>
              <a:rPr lang="en-US" dirty="0" err="1"/>
              <a:t>động</a:t>
            </a:r>
            <a:r>
              <a:rPr lang="en-US" dirty="0"/>
              <a:t> </a:t>
            </a:r>
            <a:r>
              <a:rPr lang="en-US" dirty="0" err="1"/>
              <a:t>cơ</a:t>
            </a:r>
            <a:r>
              <a:rPr lang="en-US" dirty="0"/>
              <a:t> 1 </a:t>
            </a:r>
            <a:r>
              <a:rPr lang="en-US" dirty="0" err="1"/>
              <a:t>chiều</a:t>
            </a:r>
            <a:endParaRPr lang="en-US" dirty="0"/>
          </a:p>
        </p:txBody>
      </p:sp>
      <p:sp>
        <p:nvSpPr>
          <p:cNvPr id="6" name="Hộp Văn bản 5">
            <a:extLst>
              <a:ext uri="{FF2B5EF4-FFF2-40B4-BE49-F238E27FC236}">
                <a16:creationId xmlns:a16="http://schemas.microsoft.com/office/drawing/2014/main" id="{62648F5A-E216-4FD8-84AD-41E57E150686}"/>
              </a:ext>
            </a:extLst>
          </p:cNvPr>
          <p:cNvSpPr txBox="1"/>
          <p:nvPr/>
        </p:nvSpPr>
        <p:spPr>
          <a:xfrm>
            <a:off x="3129919" y="1204849"/>
            <a:ext cx="5973138" cy="369332"/>
          </a:xfrm>
          <a:prstGeom prst="rect">
            <a:avLst/>
          </a:prstGeom>
          <a:noFill/>
        </p:spPr>
        <p:txBody>
          <a:bodyPr wrap="square" rtlCol="0">
            <a:spAutoFit/>
          </a:bodyPr>
          <a:lstStyle/>
          <a:p>
            <a:r>
              <a:rPr lang="vi-VN" dirty="0"/>
              <a:t>                          Mô hình Matlab</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933" y="1574180"/>
            <a:ext cx="11167028" cy="5044983"/>
          </a:xfrm>
        </p:spPr>
      </p:pic>
    </p:spTree>
    <p:extLst>
      <p:ext uri="{BB962C8B-B14F-4D97-AF65-F5344CB8AC3E}">
        <p14:creationId xmlns:p14="http://schemas.microsoft.com/office/powerpoint/2010/main" val="2365241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67CB56-9189-4CF1-98E1-6E07C6D7A1FE}"/>
              </a:ext>
            </a:extLst>
          </p:cNvPr>
          <p:cNvSpPr/>
          <p:nvPr/>
        </p:nvSpPr>
        <p:spPr>
          <a:xfrm>
            <a:off x="1568235" y="1461808"/>
            <a:ext cx="6947692" cy="3139321"/>
          </a:xfrm>
          <a:prstGeom prst="rect">
            <a:avLst/>
          </a:prstGeom>
          <a:noFill/>
        </p:spPr>
        <p:txBody>
          <a:bodyPr wrap="square" lIns="91440" tIns="45720" rIns="91440" bIns="45720">
            <a:spAutoFit/>
          </a:bodyPr>
          <a:lstStyle/>
          <a:p>
            <a:pPr algn="ctr"/>
            <a:r>
              <a:rPr lang="en-US" sz="7200" b="1" i="1" cap="none" spc="0" dirty="0">
                <a:ln w="22225">
                  <a:solidFill>
                    <a:schemeClr val="accent2"/>
                  </a:solidFill>
                  <a:prstDash val="solid"/>
                </a:ln>
                <a:solidFill>
                  <a:schemeClr val="accent2">
                    <a:lumMod val="40000"/>
                    <a:lumOff val="60000"/>
                  </a:schemeClr>
                </a:solidFill>
                <a:effectLst/>
              </a:rPr>
              <a:t>THANK YOU </a:t>
            </a:r>
          </a:p>
          <a:p>
            <a:pPr algn="ctr"/>
            <a:r>
              <a:rPr lang="en-US" sz="7200" b="1" i="1" dirty="0">
                <a:ln w="22225">
                  <a:solidFill>
                    <a:schemeClr val="accent2"/>
                  </a:solidFill>
                  <a:prstDash val="solid"/>
                </a:ln>
                <a:solidFill>
                  <a:schemeClr val="accent2">
                    <a:lumMod val="40000"/>
                    <a:lumOff val="60000"/>
                  </a:schemeClr>
                </a:solidFill>
              </a:rPr>
              <a:t>FOR LISTENING!</a:t>
            </a:r>
          </a:p>
          <a:p>
            <a:pPr algn="ctr"/>
            <a:endParaRPr lang="en-US" sz="5400" b="1" i="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5803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1. </a:t>
            </a:r>
            <a:r>
              <a:rPr lang="en-US" dirty="0" err="1"/>
              <a:t>Mô</a:t>
            </a:r>
            <a:r>
              <a:rPr lang="en-US" dirty="0"/>
              <a:t> </a:t>
            </a:r>
            <a:r>
              <a:rPr lang="en-US" dirty="0" err="1"/>
              <a:t>hình</a:t>
            </a:r>
            <a:r>
              <a:rPr lang="en-US" dirty="0"/>
              <a:t> </a:t>
            </a:r>
            <a:r>
              <a:rPr lang="en-US" dirty="0" err="1"/>
              <a:t>hóa</a:t>
            </a:r>
            <a:r>
              <a:rPr lang="en-US" dirty="0"/>
              <a:t> </a:t>
            </a:r>
            <a:r>
              <a:rPr lang="en-US" dirty="0" err="1"/>
              <a:t>động</a:t>
            </a:r>
            <a:r>
              <a:rPr lang="en-US" dirty="0"/>
              <a:t> </a:t>
            </a:r>
            <a:r>
              <a:rPr lang="en-US" dirty="0" err="1"/>
              <a:t>cơ</a:t>
            </a:r>
            <a:r>
              <a:rPr lang="en-US" dirty="0"/>
              <a:t> 1 </a:t>
            </a:r>
            <a:r>
              <a:rPr lang="en-US" dirty="0" err="1"/>
              <a:t>chiều</a:t>
            </a:r>
            <a:endParaRPr lang="en-US" dirty="0"/>
          </a:p>
        </p:txBody>
      </p:sp>
      <p:sp>
        <p:nvSpPr>
          <p:cNvPr id="5" name="Content Placeholder 4">
            <a:extLst>
              <a:ext uri="{FF2B5EF4-FFF2-40B4-BE49-F238E27FC236}">
                <a16:creationId xmlns:a16="http://schemas.microsoft.com/office/drawing/2014/main" id="{7351ABA0-F74F-4854-BC1D-4E2FD5A52510}"/>
              </a:ext>
            </a:extLst>
          </p:cNvPr>
          <p:cNvSpPr>
            <a:spLocks noGrp="1"/>
          </p:cNvSpPr>
          <p:nvPr>
            <p:ph idx="1"/>
          </p:nvPr>
        </p:nvSpPr>
        <p:spPr>
          <a:xfrm>
            <a:off x="651933" y="1119116"/>
            <a:ext cx="10701867" cy="5738883"/>
          </a:xfrm>
        </p:spPr>
        <p:txBody>
          <a:bodyPr>
            <a:normAutofit/>
          </a:bodyPr>
          <a:lstStyle/>
          <a:p>
            <a:pPr marL="0" indent="0">
              <a:buNone/>
            </a:pPr>
            <a:r>
              <a:rPr lang="en-US" sz="2400" dirty="0"/>
              <a:t>1.1. </a:t>
            </a:r>
            <a:r>
              <a:rPr lang="en-US" sz="2400" dirty="0" err="1"/>
              <a:t>Thông</a:t>
            </a:r>
            <a:r>
              <a:rPr lang="en-US" sz="2400" dirty="0"/>
              <a:t> </a:t>
            </a:r>
            <a:r>
              <a:rPr lang="en-US" sz="2400" dirty="0" err="1"/>
              <a:t>số</a:t>
            </a:r>
            <a:r>
              <a:rPr lang="en-US" sz="2400" dirty="0"/>
              <a:t> </a:t>
            </a:r>
            <a:r>
              <a:rPr lang="en-US" sz="2400" dirty="0" err="1"/>
              <a:t>động</a:t>
            </a:r>
            <a:r>
              <a:rPr lang="en-US" sz="2400" dirty="0"/>
              <a:t> </a:t>
            </a:r>
            <a:r>
              <a:rPr lang="en-US" sz="2400" dirty="0" err="1"/>
              <a:t>cơ</a:t>
            </a:r>
            <a:r>
              <a:rPr lang="en-US" sz="2400"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892" y="1654693"/>
            <a:ext cx="3347666" cy="47868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846" y="1654693"/>
            <a:ext cx="3347666" cy="4786860"/>
          </a:xfrm>
          <a:prstGeom prst="rect">
            <a:avLst/>
          </a:prstGeom>
        </p:spPr>
      </p:pic>
    </p:spTree>
    <p:extLst>
      <p:ext uri="{BB962C8B-B14F-4D97-AF65-F5344CB8AC3E}">
        <p14:creationId xmlns:p14="http://schemas.microsoft.com/office/powerpoint/2010/main" val="21346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1. </a:t>
            </a:r>
            <a:r>
              <a:rPr lang="en-US" dirty="0" err="1"/>
              <a:t>Mô</a:t>
            </a:r>
            <a:r>
              <a:rPr lang="en-US" dirty="0"/>
              <a:t> </a:t>
            </a:r>
            <a:r>
              <a:rPr lang="en-US" dirty="0" err="1"/>
              <a:t>hình</a:t>
            </a:r>
            <a:r>
              <a:rPr lang="en-US" dirty="0"/>
              <a:t> </a:t>
            </a:r>
            <a:r>
              <a:rPr lang="en-US" dirty="0" err="1"/>
              <a:t>hóa</a:t>
            </a:r>
            <a:r>
              <a:rPr lang="en-US" dirty="0"/>
              <a:t> </a:t>
            </a:r>
            <a:r>
              <a:rPr lang="en-US" dirty="0" err="1"/>
              <a:t>động</a:t>
            </a:r>
            <a:r>
              <a:rPr lang="en-US" dirty="0"/>
              <a:t> </a:t>
            </a:r>
            <a:r>
              <a:rPr lang="en-US" dirty="0" err="1"/>
              <a:t>cơ</a:t>
            </a:r>
            <a:r>
              <a:rPr lang="en-US" dirty="0"/>
              <a:t> 1 </a:t>
            </a:r>
            <a:r>
              <a:rPr lang="en-US" dirty="0" err="1"/>
              <a:t>chiều</a:t>
            </a:r>
            <a:endParaRPr lang="en-US" dirty="0"/>
          </a:p>
        </p:txBody>
      </p:sp>
      <p:graphicFrame>
        <p:nvGraphicFramePr>
          <p:cNvPr id="7" name="Content Placeholder 6">
            <a:extLst>
              <a:ext uri="{FF2B5EF4-FFF2-40B4-BE49-F238E27FC236}">
                <a16:creationId xmlns:a16="http://schemas.microsoft.com/office/drawing/2014/main" id="{2E8B7CDB-C9D4-4B80-AE5B-B9CAE1A8C500}"/>
              </a:ext>
            </a:extLst>
          </p:cNvPr>
          <p:cNvGraphicFramePr>
            <a:graphicFrameLocks noGrp="1"/>
          </p:cNvGraphicFramePr>
          <p:nvPr>
            <p:ph idx="1"/>
            <p:extLst>
              <p:ext uri="{D42A27DB-BD31-4B8C-83A1-F6EECF244321}">
                <p14:modId xmlns:p14="http://schemas.microsoft.com/office/powerpoint/2010/main" val="698363301"/>
              </p:ext>
            </p:extLst>
          </p:nvPr>
        </p:nvGraphicFramePr>
        <p:xfrm>
          <a:off x="127000" y="1837266"/>
          <a:ext cx="11942727" cy="4510026"/>
        </p:xfrm>
        <a:graphic>
          <a:graphicData uri="http://schemas.openxmlformats.org/drawingml/2006/table">
            <a:tbl>
              <a:tblPr firstRow="1" firstCol="1" bandRow="1">
                <a:tableStyleId>{5C22544A-7EE6-4342-B048-85BDC9FD1C3A}</a:tableStyleId>
              </a:tblPr>
              <a:tblGrid>
                <a:gridCol w="3894666">
                  <a:extLst>
                    <a:ext uri="{9D8B030D-6E8A-4147-A177-3AD203B41FA5}">
                      <a16:colId xmlns:a16="http://schemas.microsoft.com/office/drawing/2014/main" val="3418586197"/>
                    </a:ext>
                  </a:extLst>
                </a:gridCol>
                <a:gridCol w="2392870">
                  <a:extLst>
                    <a:ext uri="{9D8B030D-6E8A-4147-A177-3AD203B41FA5}">
                      <a16:colId xmlns:a16="http://schemas.microsoft.com/office/drawing/2014/main" val="866758759"/>
                    </a:ext>
                  </a:extLst>
                </a:gridCol>
                <a:gridCol w="3027636">
                  <a:extLst>
                    <a:ext uri="{9D8B030D-6E8A-4147-A177-3AD203B41FA5}">
                      <a16:colId xmlns:a16="http://schemas.microsoft.com/office/drawing/2014/main" val="3688448062"/>
                    </a:ext>
                  </a:extLst>
                </a:gridCol>
                <a:gridCol w="2627555">
                  <a:extLst>
                    <a:ext uri="{9D8B030D-6E8A-4147-A177-3AD203B41FA5}">
                      <a16:colId xmlns:a16="http://schemas.microsoft.com/office/drawing/2014/main" val="2094931399"/>
                    </a:ext>
                  </a:extLst>
                </a:gridCol>
              </a:tblGrid>
              <a:tr h="341483">
                <a:tc>
                  <a:txBody>
                    <a:bodyPr/>
                    <a:lstStyle/>
                    <a:p>
                      <a:pPr algn="ctr"/>
                      <a:r>
                        <a:rPr lang="vi-VN" sz="2400" dirty="0">
                          <a:solidFill>
                            <a:schemeClr val="accent2">
                              <a:lumMod val="50000"/>
                            </a:schemeClr>
                          </a:solidFill>
                          <a:effectLst/>
                        </a:rPr>
                        <a:t>Thông số</a:t>
                      </a:r>
                      <a:endParaRPr lang="en-US" sz="2400" dirty="0">
                        <a:solidFill>
                          <a:schemeClr val="accent2">
                            <a:lumMod val="50000"/>
                          </a:schemeClr>
                        </a:solidFill>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solidFill>
                            <a:schemeClr val="accent2">
                              <a:lumMod val="50000"/>
                            </a:schemeClr>
                          </a:solidFill>
                          <a:effectLst/>
                        </a:rPr>
                        <a:t>Kí hiệu</a:t>
                      </a:r>
                      <a:endParaRPr lang="en-US" sz="2400" dirty="0">
                        <a:solidFill>
                          <a:schemeClr val="accent2">
                            <a:lumMod val="50000"/>
                          </a:schemeClr>
                        </a:solidFill>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solidFill>
                            <a:schemeClr val="accent2">
                              <a:lumMod val="50000"/>
                            </a:schemeClr>
                          </a:solidFill>
                          <a:effectLst/>
                        </a:rPr>
                        <a:t>Giá trị</a:t>
                      </a:r>
                      <a:endParaRPr lang="en-US" sz="2400" dirty="0">
                        <a:solidFill>
                          <a:schemeClr val="accent2">
                            <a:lumMod val="50000"/>
                          </a:schemeClr>
                        </a:solidFill>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solidFill>
                            <a:schemeClr val="accent2">
                              <a:lumMod val="50000"/>
                            </a:schemeClr>
                          </a:solidFill>
                          <a:effectLst/>
                        </a:rPr>
                        <a:t>Đơn vị</a:t>
                      </a:r>
                      <a:endParaRPr lang="en-US" sz="2400" dirty="0">
                        <a:solidFill>
                          <a:schemeClr val="accent2">
                            <a:lumMod val="50000"/>
                          </a:schemeClr>
                        </a:solidFill>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1150212423"/>
                  </a:ext>
                </a:extLst>
              </a:tr>
              <a:tr h="341483">
                <a:tc>
                  <a:txBody>
                    <a:bodyPr/>
                    <a:lstStyle/>
                    <a:p>
                      <a:pPr algn="l"/>
                      <a:r>
                        <a:rPr lang="vi-VN" sz="2400" dirty="0" err="1">
                          <a:effectLst/>
                        </a:rPr>
                        <a:t>Điện</a:t>
                      </a:r>
                      <a:r>
                        <a:rPr lang="vi-VN" sz="2400" dirty="0">
                          <a:effectLst/>
                        </a:rPr>
                        <a:t> </a:t>
                      </a:r>
                      <a:r>
                        <a:rPr lang="vi-VN" sz="2400" dirty="0" err="1">
                          <a:effectLst/>
                        </a:rPr>
                        <a:t>áp</a:t>
                      </a:r>
                      <a:r>
                        <a:rPr lang="vi-VN" sz="2400" dirty="0">
                          <a:effectLst/>
                        </a:rPr>
                        <a:t> </a:t>
                      </a:r>
                      <a:r>
                        <a:rPr lang="vi-VN" sz="2400" dirty="0" err="1">
                          <a:effectLst/>
                        </a:rPr>
                        <a:t>phần</a:t>
                      </a:r>
                      <a:r>
                        <a:rPr lang="vi-VN" sz="2400" dirty="0">
                          <a:effectLst/>
                        </a:rPr>
                        <a:t> </a:t>
                      </a:r>
                      <a:r>
                        <a:rPr lang="vi-VN" sz="2400" dirty="0" err="1">
                          <a:effectLst/>
                        </a:rPr>
                        <a:t>ứng</a:t>
                      </a:r>
                      <a:endParaRPr lang="en-US" sz="2400" dirty="0" err="1">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effectLst/>
                        </a:rPr>
                        <a:t>Va</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de-DE" sz="2400" dirty="0">
                          <a:effectLst/>
                          <a:latin typeface="Times New Roman" panose="02020603050405020304" pitchFamily="18" charset="0"/>
                          <a:ea typeface="+mn-ea"/>
                          <a:cs typeface="Times New Roman" panose="02020603050405020304" pitchFamily="18" charset="0"/>
                        </a:rPr>
                        <a:t>440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753" marR="14753" marT="0" marB="0"/>
                </a:tc>
                <a:tc>
                  <a:txBody>
                    <a:bodyPr/>
                    <a:lstStyle/>
                    <a:p>
                      <a:pPr algn="ctr"/>
                      <a:r>
                        <a:rPr lang="de-DE" sz="2400" dirty="0">
                          <a:effectLst/>
                        </a:rPr>
                        <a:t>V</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158199221"/>
                  </a:ext>
                </a:extLst>
              </a:tr>
              <a:tr h="341483">
                <a:tc>
                  <a:txBody>
                    <a:bodyPr/>
                    <a:lstStyle/>
                    <a:p>
                      <a:pPr algn="l"/>
                      <a:r>
                        <a:rPr lang="vi-VN" sz="2400" dirty="0">
                          <a:effectLst/>
                        </a:rPr>
                        <a:t>Moment quán tính</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effectLst/>
                        </a:rPr>
                        <a:t>J</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en-US" sz="2400" dirty="0">
                          <a:effectLst/>
                          <a:latin typeface="Times New Roman" panose="02020603050405020304" pitchFamily="18" charset="0"/>
                          <a:ea typeface="+mn-ea"/>
                          <a:cs typeface="Times New Roman" panose="02020603050405020304" pitchFamily="18" charset="0"/>
                        </a:rPr>
                        <a:t>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753" marR="14753" marT="0" marB="0"/>
                </a:tc>
                <a:tc>
                  <a:txBody>
                    <a:bodyPr/>
                    <a:lstStyle/>
                    <a:p>
                      <a:pPr algn="ctr"/>
                      <a:r>
                        <a:rPr lang="vi-VN" sz="2400" dirty="0">
                          <a:effectLst/>
                        </a:rPr>
                        <a:t>Kg.m^2</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1316799740"/>
                  </a:ext>
                </a:extLst>
              </a:tr>
              <a:tr h="341483">
                <a:tc>
                  <a:txBody>
                    <a:bodyPr/>
                    <a:lstStyle/>
                    <a:p>
                      <a:pPr algn="l"/>
                      <a:r>
                        <a:rPr lang="en-US" sz="2400" dirty="0" err="1">
                          <a:effectLst/>
                          <a:latin typeface="Times New Roman" panose="02020603050405020304" pitchFamily="18" charset="0"/>
                          <a:ea typeface="Times New Roman" panose="02020603050405020304" pitchFamily="18" charset="0"/>
                        </a:rPr>
                        <a:t>Hệ</a:t>
                      </a:r>
                      <a:r>
                        <a:rPr lang="en-US" sz="2400" baseline="0" dirty="0">
                          <a:effectLst/>
                          <a:latin typeface="Times New Roman" panose="02020603050405020304" pitchFamily="18" charset="0"/>
                          <a:ea typeface="Times New Roman" panose="02020603050405020304" pitchFamily="18" charset="0"/>
                        </a:rPr>
                        <a:t> </a:t>
                      </a:r>
                      <a:r>
                        <a:rPr lang="en-US" sz="2400" baseline="0" dirty="0" err="1">
                          <a:effectLst/>
                          <a:latin typeface="Times New Roman" panose="02020603050405020304" pitchFamily="18" charset="0"/>
                          <a:ea typeface="Times New Roman" panose="02020603050405020304" pitchFamily="18" charset="0"/>
                        </a:rPr>
                        <a:t>số</a:t>
                      </a:r>
                      <a:r>
                        <a:rPr lang="en-US" sz="2400" baseline="0" dirty="0">
                          <a:effectLst/>
                          <a:latin typeface="Times New Roman" panose="02020603050405020304" pitchFamily="18" charset="0"/>
                          <a:ea typeface="Times New Roman" panose="02020603050405020304" pitchFamily="18" charset="0"/>
                        </a:rPr>
                        <a:t> ma </a:t>
                      </a:r>
                      <a:r>
                        <a:rPr lang="en-US" sz="2400" baseline="0" dirty="0" err="1">
                          <a:effectLst/>
                          <a:latin typeface="Times New Roman" panose="02020603050405020304" pitchFamily="18" charset="0"/>
                          <a:ea typeface="Times New Roman" panose="02020603050405020304" pitchFamily="18" charset="0"/>
                        </a:rPr>
                        <a:t>sát</a:t>
                      </a:r>
                      <a:r>
                        <a:rPr lang="en-US" sz="2400" baseline="0" dirty="0">
                          <a:effectLst/>
                          <a:latin typeface="Times New Roman" panose="02020603050405020304" pitchFamily="18" charset="0"/>
                          <a:ea typeface="Times New Roman" panose="02020603050405020304" pitchFamily="18" charset="0"/>
                        </a:rPr>
                        <a:t> </a:t>
                      </a:r>
                      <a:r>
                        <a:rPr lang="en-US" sz="2400" baseline="0" dirty="0" err="1">
                          <a:effectLst/>
                          <a:latin typeface="Times New Roman" panose="02020603050405020304" pitchFamily="18" charset="0"/>
                          <a:ea typeface="Times New Roman" panose="02020603050405020304" pitchFamily="18" charset="0"/>
                        </a:rPr>
                        <a:t>độ</a:t>
                      </a:r>
                      <a:r>
                        <a:rPr lang="en-US" sz="2400" baseline="0" dirty="0">
                          <a:effectLst/>
                          <a:latin typeface="Times New Roman" panose="02020603050405020304" pitchFamily="18" charset="0"/>
                          <a:ea typeface="Times New Roman" panose="02020603050405020304" pitchFamily="18" charset="0"/>
                        </a:rPr>
                        <a:t> </a:t>
                      </a:r>
                      <a:r>
                        <a:rPr lang="en-US" sz="2400" baseline="0" dirty="0" err="1">
                          <a:effectLst/>
                          <a:latin typeface="Times New Roman" panose="02020603050405020304" pitchFamily="18" charset="0"/>
                          <a:ea typeface="Times New Roman" panose="02020603050405020304" pitchFamily="18" charset="0"/>
                        </a:rPr>
                        <a:t>nhớt</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en-US" sz="2400" dirty="0">
                          <a:effectLst/>
                          <a:latin typeface="Times New Roman" panose="02020603050405020304" pitchFamily="18" charset="0"/>
                          <a:ea typeface="Times New Roman" panose="02020603050405020304" pitchFamily="18" charset="0"/>
                        </a:rPr>
                        <a:t>B</a:t>
                      </a:r>
                    </a:p>
                  </a:txBody>
                  <a:tcPr marL="14753" marR="14753" marT="0" marB="0"/>
                </a:tc>
                <a:tc>
                  <a:txBody>
                    <a:bodyPr/>
                    <a:lstStyle/>
                    <a:p>
                      <a:pPr algn="ct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0.32</a:t>
                      </a:r>
                    </a:p>
                  </a:txBody>
                  <a:tcPr marL="14753" marR="14753" marT="0" marB="0"/>
                </a:tc>
                <a:tc>
                  <a:txBody>
                    <a:bodyPr/>
                    <a:lstStyle/>
                    <a:p>
                      <a:pPr algn="ctr"/>
                      <a:r>
                        <a:rPr lang="en-US" sz="2400" dirty="0" err="1">
                          <a:effectLst/>
                          <a:latin typeface="Times New Roman" panose="02020603050405020304" pitchFamily="18" charset="0"/>
                          <a:ea typeface="Times New Roman" panose="02020603050405020304" pitchFamily="18" charset="0"/>
                        </a:rPr>
                        <a:t>N.m.s</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1296423703"/>
                  </a:ext>
                </a:extLst>
              </a:tr>
              <a:tr h="368610">
                <a:tc>
                  <a:txBody>
                    <a:bodyPr/>
                    <a:lstStyle/>
                    <a:p>
                      <a:pPr algn="l"/>
                      <a:r>
                        <a:rPr lang="vi-VN" sz="2400" dirty="0">
                          <a:effectLst/>
                        </a:rPr>
                        <a:t>Tốc đ</a:t>
                      </a:r>
                      <a:r>
                        <a:rPr lang="en-US" sz="2400" dirty="0">
                          <a:effectLst/>
                        </a:rPr>
                        <a:t>ộ</a:t>
                      </a:r>
                    </a:p>
                  </a:txBody>
                  <a:tcPr marL="14753" marR="14753" marT="0" marB="0"/>
                </a:tc>
                <a:tc>
                  <a:txBody>
                    <a:bodyPr/>
                    <a:lstStyle/>
                    <a:p>
                      <a:pPr algn="ctr"/>
                      <a:r>
                        <a:rPr lang="vi-VN" sz="2400" dirty="0">
                          <a:effectLst/>
                        </a:rPr>
                        <a:t>n</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en-US" sz="2400" dirty="0">
                          <a:effectLst/>
                          <a:latin typeface="Times New Roman" panose="02020603050405020304" pitchFamily="18" charset="0"/>
                          <a:ea typeface="+mn-ea"/>
                          <a:cs typeface="Times New Roman" panose="02020603050405020304" pitchFamily="18" charset="0"/>
                        </a:rPr>
                        <a:t>1184</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753" marR="14753" marT="0" marB="0"/>
                </a:tc>
                <a:tc>
                  <a:txBody>
                    <a:bodyPr/>
                    <a:lstStyle/>
                    <a:p>
                      <a:pPr algn="ctr"/>
                      <a:r>
                        <a:rPr lang="vi-VN" sz="2400" dirty="0">
                          <a:effectLst/>
                        </a:rPr>
                        <a:t>vòng/phút</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2422456366"/>
                  </a:ext>
                </a:extLst>
              </a:tr>
              <a:tr h="341483">
                <a:tc>
                  <a:txBody>
                    <a:bodyPr/>
                    <a:lstStyle/>
                    <a:p>
                      <a:pPr algn="l"/>
                      <a:r>
                        <a:rPr lang="vi-VN" sz="2400" dirty="0">
                          <a:effectLst/>
                        </a:rPr>
                        <a:t>Công suất</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effectLst/>
                        </a:rPr>
                        <a:t>P</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en-US" sz="2400" dirty="0">
                          <a:effectLst/>
                          <a:latin typeface="Times New Roman" panose="02020603050405020304" pitchFamily="18" charset="0"/>
                          <a:ea typeface="+mn-ea"/>
                          <a:cs typeface="Times New Roman" panose="02020603050405020304" pitchFamily="18" charset="0"/>
                        </a:rPr>
                        <a:t>149.14</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753" marR="14753" marT="0" marB="0"/>
                </a:tc>
                <a:tc>
                  <a:txBody>
                    <a:bodyPr/>
                    <a:lstStyle/>
                    <a:p>
                      <a:pPr algn="ctr"/>
                      <a:r>
                        <a:rPr lang="vi-VN" sz="2400" dirty="0">
                          <a:effectLst/>
                        </a:rPr>
                        <a:t>kW</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4267914043"/>
                  </a:ext>
                </a:extLst>
              </a:tr>
              <a:tr h="341483">
                <a:tc>
                  <a:txBody>
                    <a:bodyPr/>
                    <a:lstStyle/>
                    <a:p>
                      <a:pPr algn="l"/>
                      <a:r>
                        <a:rPr lang="vi-VN" sz="2400" dirty="0" err="1">
                          <a:effectLst/>
                        </a:rPr>
                        <a:t>Điện</a:t>
                      </a:r>
                      <a:r>
                        <a:rPr lang="vi-VN" sz="2400" dirty="0">
                          <a:effectLst/>
                        </a:rPr>
                        <a:t> </a:t>
                      </a:r>
                      <a:r>
                        <a:rPr lang="vi-VN" sz="2400" dirty="0" err="1">
                          <a:effectLst/>
                        </a:rPr>
                        <a:t>trở</a:t>
                      </a:r>
                      <a:r>
                        <a:rPr lang="vi-VN" sz="2400" dirty="0">
                          <a:effectLst/>
                        </a:rPr>
                        <a:t> </a:t>
                      </a:r>
                      <a:r>
                        <a:rPr lang="vi-VN" sz="2400" dirty="0" err="1">
                          <a:effectLst/>
                        </a:rPr>
                        <a:t>phần</a:t>
                      </a:r>
                      <a:r>
                        <a:rPr lang="vi-VN" sz="2400" dirty="0">
                          <a:effectLst/>
                        </a:rPr>
                        <a:t> </a:t>
                      </a:r>
                      <a:r>
                        <a:rPr lang="vi-VN" sz="2400" dirty="0" err="1">
                          <a:effectLst/>
                        </a:rPr>
                        <a:t>ứng</a:t>
                      </a:r>
                      <a:endParaRPr lang="en-US" sz="2400" dirty="0" err="1">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effectLst/>
                        </a:rPr>
                        <a:t>Ra</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effectLst/>
                          <a:latin typeface="Times New Roman" panose="02020603050405020304" pitchFamily="18" charset="0"/>
                          <a:cs typeface="Times New Roman" panose="02020603050405020304" pitchFamily="18" charset="0"/>
                        </a:rPr>
                        <a:t>0.</a:t>
                      </a:r>
                      <a:r>
                        <a:rPr lang="en-US" sz="2400" dirty="0">
                          <a:effectLst/>
                          <a:latin typeface="Times New Roman" panose="02020603050405020304" pitchFamily="18" charset="0"/>
                          <a:cs typeface="Times New Roman" panose="02020603050405020304" pitchFamily="18" charset="0"/>
                        </a:rPr>
                        <a:t>076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753" marR="14753" marT="0" marB="0"/>
                </a:tc>
                <a:tc>
                  <a:txBody>
                    <a:bodyPr/>
                    <a:lstStyle/>
                    <a:p>
                      <a:pPr algn="ctr"/>
                      <a:r>
                        <a:rPr lang="de-DE" sz="2400" dirty="0">
                          <a:effectLst/>
                        </a:rPr>
                        <a:t>Ω</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2896935296"/>
                  </a:ext>
                </a:extLst>
              </a:tr>
              <a:tr h="341483">
                <a:tc>
                  <a:txBody>
                    <a:bodyPr/>
                    <a:lstStyle/>
                    <a:p>
                      <a:pPr algn="l"/>
                      <a:r>
                        <a:rPr lang="vi-VN" sz="2400" dirty="0" err="1">
                          <a:effectLst/>
                        </a:rPr>
                        <a:t>Điện</a:t>
                      </a:r>
                      <a:r>
                        <a:rPr lang="vi-VN" sz="2400" dirty="0">
                          <a:effectLst/>
                        </a:rPr>
                        <a:t> </a:t>
                      </a:r>
                      <a:r>
                        <a:rPr lang="vi-VN" sz="2400" dirty="0" err="1">
                          <a:effectLst/>
                        </a:rPr>
                        <a:t>cảm</a:t>
                      </a:r>
                      <a:r>
                        <a:rPr lang="vi-VN" sz="2400" dirty="0">
                          <a:effectLst/>
                        </a:rPr>
                        <a:t> </a:t>
                      </a:r>
                      <a:r>
                        <a:rPr lang="vi-VN" sz="2400" dirty="0" err="1">
                          <a:effectLst/>
                        </a:rPr>
                        <a:t>phần</a:t>
                      </a:r>
                      <a:r>
                        <a:rPr lang="vi-VN" sz="2400" dirty="0">
                          <a:effectLst/>
                        </a:rPr>
                        <a:t> </a:t>
                      </a:r>
                      <a:r>
                        <a:rPr lang="vi-VN" sz="2400" dirty="0" err="1">
                          <a:effectLst/>
                        </a:rPr>
                        <a:t>ứng</a:t>
                      </a:r>
                      <a:endParaRPr lang="en-US" sz="2400" dirty="0" err="1">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effectLst/>
                        </a:rPr>
                        <a:t>La</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vi-VN" sz="2400" dirty="0">
                          <a:effectLst/>
                          <a:latin typeface="Times New Roman" panose="02020603050405020304" pitchFamily="18" charset="0"/>
                          <a:cs typeface="Times New Roman" panose="02020603050405020304" pitchFamily="18" charset="0"/>
                        </a:rPr>
                        <a:t>0.0</a:t>
                      </a:r>
                      <a:r>
                        <a:rPr lang="en-US" sz="2400" dirty="0">
                          <a:effectLst/>
                          <a:latin typeface="Times New Roman" panose="02020603050405020304" pitchFamily="18" charset="0"/>
                          <a:cs typeface="Times New Roman" panose="02020603050405020304" pitchFamily="18" charset="0"/>
                        </a:rPr>
                        <a:t>0157</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753" marR="14753" marT="0" marB="0"/>
                </a:tc>
                <a:tc>
                  <a:txBody>
                    <a:bodyPr/>
                    <a:lstStyle/>
                    <a:p>
                      <a:pPr algn="ctr"/>
                      <a:r>
                        <a:rPr lang="vi-VN" sz="2400" dirty="0">
                          <a:effectLst/>
                        </a:rPr>
                        <a:t>H</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1405947628"/>
                  </a:ext>
                </a:extLst>
              </a:tr>
              <a:tr h="0">
                <a:tc>
                  <a:txBody>
                    <a:bodyPr/>
                    <a:lstStyle/>
                    <a:p>
                      <a:pPr algn="l"/>
                      <a:r>
                        <a:rPr lang="vi-VN" sz="2400" dirty="0">
                          <a:effectLst/>
                        </a:rPr>
                        <a:t>Điện trở kích từ</a:t>
                      </a:r>
                      <a:endParaRPr lang="en-US" sz="2400" dirty="0">
                        <a:effectLst/>
                      </a:endParaRPr>
                    </a:p>
                  </a:txBody>
                  <a:tcPr marL="14753" marR="14753" marT="0" marB="0"/>
                </a:tc>
                <a:tc>
                  <a:txBody>
                    <a:bodyPr/>
                    <a:lstStyle/>
                    <a:p>
                      <a:pPr algn="ctr"/>
                      <a:r>
                        <a:rPr lang="vi-VN" sz="2400" dirty="0" err="1">
                          <a:effectLst/>
                        </a:rPr>
                        <a:t>Rf</a:t>
                      </a:r>
                      <a:endParaRPr lang="en-US" sz="2400" dirty="0" err="1">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en-US" sz="2400" dirty="0">
                          <a:effectLst/>
                          <a:latin typeface="Times New Roman" panose="02020603050405020304" pitchFamily="18" charset="0"/>
                          <a:ea typeface="+mn-ea"/>
                          <a:cs typeface="Times New Roman" panose="02020603050405020304" pitchFamily="18" charset="0"/>
                        </a:rPr>
                        <a:t>310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753" marR="14753" marT="0" marB="0"/>
                </a:tc>
                <a:tc>
                  <a:txBody>
                    <a:bodyPr/>
                    <a:lstStyle/>
                    <a:p>
                      <a:pPr algn="ctr"/>
                      <a:r>
                        <a:rPr lang="de-DE" sz="2400" dirty="0">
                          <a:effectLst/>
                        </a:rPr>
                        <a:t>Ω</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951350065"/>
                  </a:ext>
                </a:extLst>
              </a:tr>
              <a:tr h="381740">
                <a:tc>
                  <a:txBody>
                    <a:bodyPr/>
                    <a:lstStyle/>
                    <a:p>
                      <a:pPr algn="l"/>
                      <a:r>
                        <a:rPr lang="vi-VN" sz="2400" dirty="0">
                          <a:effectLst/>
                        </a:rPr>
                        <a:t>Điện cảm kích từ</a:t>
                      </a:r>
                      <a:endParaRPr lang="en-US" sz="2400" dirty="0">
                        <a:effectLst/>
                      </a:endParaRPr>
                    </a:p>
                  </a:txBody>
                  <a:tcPr marL="14753" marR="14753" marT="0" marB="0"/>
                </a:tc>
                <a:tc>
                  <a:txBody>
                    <a:bodyPr/>
                    <a:lstStyle/>
                    <a:p>
                      <a:pPr algn="ctr"/>
                      <a:r>
                        <a:rPr lang="vi-VN" sz="2400" dirty="0" err="1">
                          <a:effectLst/>
                        </a:rPr>
                        <a:t>Lf</a:t>
                      </a:r>
                      <a:endParaRPr lang="en-US" sz="2400" dirty="0" err="1">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232.5</a:t>
                      </a:r>
                    </a:p>
                  </a:txBody>
                  <a:tcPr marL="14753" marR="14753" marT="0" marB="0"/>
                </a:tc>
                <a:tc>
                  <a:txBody>
                    <a:bodyPr/>
                    <a:lstStyle/>
                    <a:p>
                      <a:pPr algn="ctr"/>
                      <a:r>
                        <a:rPr lang="vi-VN" sz="2400" dirty="0">
                          <a:effectLst/>
                        </a:rPr>
                        <a:t>H</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2087984068"/>
                  </a:ext>
                </a:extLst>
              </a:tr>
              <a:tr h="416798">
                <a:tc>
                  <a:txBody>
                    <a:bodyPr/>
                    <a:lstStyle/>
                    <a:p>
                      <a:pPr algn="l"/>
                      <a:r>
                        <a:rPr lang="vi-VN" sz="2400" dirty="0">
                          <a:effectLst/>
                        </a:rPr>
                        <a:t>Từ thôn</a:t>
                      </a:r>
                      <a:r>
                        <a:rPr lang="en-US" sz="2400" dirty="0">
                          <a:effectLst/>
                        </a:rPr>
                        <a:t>g</a:t>
                      </a:r>
                    </a:p>
                  </a:txBody>
                  <a:tcPr marL="14753" marR="14753" marT="0" marB="0"/>
                </a:tc>
                <a:tc>
                  <a:txBody>
                    <a:bodyPr/>
                    <a:lstStyle/>
                    <a:p>
                      <a:pPr algn="ctr"/>
                      <a:r>
                        <a:rPr lang="en-US" sz="2400" dirty="0">
                          <a:effectLst/>
                        </a:rPr>
                        <a:t>KΦ</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en-US" sz="2400" dirty="0">
                          <a:effectLst/>
                          <a:latin typeface="Times New Roman" panose="02020603050405020304" pitchFamily="18" charset="0"/>
                          <a:ea typeface="+mn-ea"/>
                          <a:cs typeface="Times New Roman" panose="02020603050405020304" pitchFamily="18" charset="0"/>
                        </a:rPr>
                        <a:t>3.33</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753" marR="14753" marT="0" marB="0"/>
                </a:tc>
                <a:tc>
                  <a:txBody>
                    <a:bodyPr/>
                    <a:lstStyle/>
                    <a:p>
                      <a:pPr algn="ctr"/>
                      <a:r>
                        <a:rPr lang="vi-VN" sz="2400" dirty="0">
                          <a:effectLst/>
                        </a:rPr>
                        <a:t>Wb</a:t>
                      </a:r>
                      <a:endParaRPr lang="en-US" sz="2400" dirty="0">
                        <a:effectLst/>
                        <a:latin typeface="Times New Roman" panose="02020603050405020304" pitchFamily="18" charset="0"/>
                        <a:ea typeface="Times New Roman" panose="02020603050405020304" pitchFamily="18" charset="0"/>
                      </a:endParaRPr>
                    </a:p>
                  </a:txBody>
                  <a:tcPr marL="14753" marR="14753" marT="0" marB="0"/>
                </a:tc>
                <a:extLst>
                  <a:ext uri="{0D108BD9-81ED-4DB2-BD59-A6C34878D82A}">
                    <a16:rowId xmlns:a16="http://schemas.microsoft.com/office/drawing/2014/main" val="3651086134"/>
                  </a:ext>
                </a:extLst>
              </a:tr>
              <a:tr h="416798">
                <a:tc>
                  <a:txBody>
                    <a:bodyPr/>
                    <a:lstStyle/>
                    <a:p>
                      <a:pPr algn="l"/>
                      <a:r>
                        <a:rPr lang="en-US" sz="2400" dirty="0">
                          <a:effectLst/>
                        </a:rPr>
                        <a:t>Mo</a:t>
                      </a:r>
                      <a:r>
                        <a:rPr lang="en-US" sz="2400" baseline="0" dirty="0">
                          <a:effectLst/>
                        </a:rPr>
                        <a:t>ment </a:t>
                      </a:r>
                      <a:r>
                        <a:rPr lang="en-US" sz="2400" baseline="0" dirty="0" err="1">
                          <a:effectLst/>
                        </a:rPr>
                        <a:t>định</a:t>
                      </a:r>
                      <a:r>
                        <a:rPr lang="en-US" sz="2400" baseline="0" dirty="0">
                          <a:effectLst/>
                        </a:rPr>
                        <a:t> </a:t>
                      </a:r>
                      <a:r>
                        <a:rPr lang="en-US" sz="2400" baseline="0" dirty="0" err="1">
                          <a:effectLst/>
                        </a:rPr>
                        <a:t>mức</a:t>
                      </a:r>
                      <a:r>
                        <a:rPr lang="en-US" sz="2400" baseline="0" dirty="0">
                          <a:effectLst/>
                        </a:rPr>
                        <a:t>                                     </a:t>
                      </a:r>
                      <a:endParaRPr lang="en-US" sz="2400" dirty="0">
                        <a:effectLst/>
                      </a:endParaRPr>
                    </a:p>
                  </a:txBody>
                  <a:tcPr marL="14753" marR="14753" marT="0" marB="0"/>
                </a:tc>
                <a:tc>
                  <a:txBody>
                    <a:bodyPr/>
                    <a:lstStyle/>
                    <a:p>
                      <a:pPr algn="ctr"/>
                      <a:r>
                        <a:rPr lang="en-US" sz="2400" dirty="0" err="1">
                          <a:effectLst/>
                          <a:latin typeface="Times New Roman" panose="02020603050405020304" pitchFamily="18" charset="0"/>
                          <a:ea typeface="Times New Roman" panose="02020603050405020304" pitchFamily="18" charset="0"/>
                        </a:rPr>
                        <a:t>Te</a:t>
                      </a:r>
                      <a:endParaRPr lang="en-US" sz="2400" dirty="0">
                        <a:effectLst/>
                        <a:latin typeface="Times New Roman" panose="02020603050405020304" pitchFamily="18" charset="0"/>
                        <a:ea typeface="Times New Roman" panose="02020603050405020304" pitchFamily="18" charset="0"/>
                      </a:endParaRPr>
                    </a:p>
                  </a:txBody>
                  <a:tcPr marL="14753" marR="14753" marT="0" marB="0"/>
                </a:tc>
                <a:tc>
                  <a:txBody>
                    <a:bodyPr/>
                    <a:lstStyle/>
                    <a:p>
                      <a:pPr algn="ctr"/>
                      <a:r>
                        <a:rPr lang="en-US" sz="2400" dirty="0">
                          <a:effectLst/>
                          <a:latin typeface="Times New Roman" panose="02020603050405020304" pitchFamily="18" charset="0"/>
                          <a:ea typeface="Times New Roman" panose="02020603050405020304" pitchFamily="18" charset="0"/>
                        </a:rPr>
                        <a:t>1202.95</a:t>
                      </a:r>
                    </a:p>
                  </a:txBody>
                  <a:tcPr marL="14753" marR="14753" marT="0" marB="0"/>
                </a:tc>
                <a:tc>
                  <a:txBody>
                    <a:bodyPr/>
                    <a:lstStyle/>
                    <a:p>
                      <a:pPr algn="ctr"/>
                      <a:r>
                        <a:rPr lang="en-US" sz="2400" dirty="0">
                          <a:effectLst/>
                          <a:latin typeface="Times New Roman" panose="02020603050405020304" pitchFamily="18" charset="0"/>
                          <a:ea typeface="Times New Roman" panose="02020603050405020304" pitchFamily="18" charset="0"/>
                        </a:rPr>
                        <a:t>Kg.m^2</a:t>
                      </a:r>
                    </a:p>
                  </a:txBody>
                  <a:tcPr marL="14753" marR="14753" marT="0" marB="0"/>
                </a:tc>
                <a:extLst>
                  <a:ext uri="{0D108BD9-81ED-4DB2-BD59-A6C34878D82A}">
                    <a16:rowId xmlns:a16="http://schemas.microsoft.com/office/drawing/2014/main" val="3938288751"/>
                  </a:ext>
                </a:extLst>
              </a:tr>
            </a:tbl>
          </a:graphicData>
        </a:graphic>
      </p:graphicFrame>
      <p:sp>
        <p:nvSpPr>
          <p:cNvPr id="6" name="Content Placeholder 4">
            <a:extLst>
              <a:ext uri="{FF2B5EF4-FFF2-40B4-BE49-F238E27FC236}">
                <a16:creationId xmlns:a16="http://schemas.microsoft.com/office/drawing/2014/main" id="{B8AE43D4-76D0-41AD-AB3A-9E02FB113671}"/>
              </a:ext>
            </a:extLst>
          </p:cNvPr>
          <p:cNvSpPr txBox="1">
            <a:spLocks/>
          </p:cNvSpPr>
          <p:nvPr/>
        </p:nvSpPr>
        <p:spPr>
          <a:xfrm>
            <a:off x="651933" y="1346201"/>
            <a:ext cx="10701867" cy="490219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400" dirty="0"/>
              <a:t>1.1. </a:t>
            </a:r>
            <a:r>
              <a:rPr lang="en-US" sz="2400" dirty="0" err="1"/>
              <a:t>Thông</a:t>
            </a:r>
            <a:r>
              <a:rPr lang="en-US" sz="2400" dirty="0"/>
              <a:t> </a:t>
            </a:r>
            <a:r>
              <a:rPr lang="en-US" sz="2400" dirty="0" err="1"/>
              <a:t>số</a:t>
            </a:r>
            <a:r>
              <a:rPr lang="en-US" sz="2400" dirty="0"/>
              <a:t> </a:t>
            </a:r>
            <a:r>
              <a:rPr lang="en-US" sz="2400" dirty="0" err="1"/>
              <a:t>động</a:t>
            </a:r>
            <a:r>
              <a:rPr lang="en-US" sz="2400" dirty="0"/>
              <a:t> </a:t>
            </a:r>
            <a:r>
              <a:rPr lang="en-US" sz="2400" dirty="0" err="1"/>
              <a:t>cơ</a:t>
            </a:r>
            <a:endParaRPr lang="en-US" sz="2400" dirty="0"/>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21891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4DDC-72D6-420D-BDA2-677F27360EBC}"/>
              </a:ext>
            </a:extLst>
          </p:cNvPr>
          <p:cNvSpPr>
            <a:spLocks noGrp="1"/>
          </p:cNvSpPr>
          <p:nvPr>
            <p:ph type="title"/>
          </p:nvPr>
        </p:nvSpPr>
        <p:spPr>
          <a:xfrm>
            <a:off x="651933" y="115092"/>
            <a:ext cx="11399040" cy="989015"/>
          </a:xfrm>
        </p:spPr>
        <p:txBody>
          <a:bodyPr>
            <a:noAutofit/>
          </a:bodyPr>
          <a:lstStyle/>
          <a:p>
            <a:r>
              <a:rPr lang="en-US" dirty="0" err="1"/>
              <a:t>Phần</a:t>
            </a:r>
            <a:r>
              <a:rPr lang="en-US" dirty="0"/>
              <a:t> 1. </a:t>
            </a:r>
            <a:r>
              <a:rPr lang="en-US" dirty="0" err="1"/>
              <a:t>Mô</a:t>
            </a:r>
            <a:r>
              <a:rPr lang="en-US" dirty="0"/>
              <a:t> </a:t>
            </a:r>
            <a:r>
              <a:rPr lang="en-US" dirty="0" err="1"/>
              <a:t>hình</a:t>
            </a:r>
            <a:r>
              <a:rPr lang="en-US" dirty="0"/>
              <a:t> </a:t>
            </a:r>
            <a:r>
              <a:rPr lang="en-US" dirty="0" err="1"/>
              <a:t>hóa</a:t>
            </a:r>
            <a:r>
              <a:rPr lang="en-US" dirty="0"/>
              <a:t> </a:t>
            </a:r>
            <a:r>
              <a:rPr lang="en-US" dirty="0" err="1"/>
              <a:t>động</a:t>
            </a:r>
            <a:r>
              <a:rPr lang="en-US" dirty="0"/>
              <a:t> </a:t>
            </a:r>
            <a:r>
              <a:rPr lang="en-US" dirty="0" err="1"/>
              <a:t>cơ</a:t>
            </a:r>
            <a:r>
              <a:rPr lang="en-US" dirty="0"/>
              <a:t> 1 </a:t>
            </a:r>
            <a:r>
              <a:rPr lang="en-US" dirty="0" err="1"/>
              <a:t>chiều</a:t>
            </a:r>
            <a:endParaRPr lang="en-US" dirty="0"/>
          </a:p>
        </p:txBody>
      </p:sp>
      <p:sp>
        <p:nvSpPr>
          <p:cNvPr id="4" name="Content Placeholder 3">
            <a:extLst>
              <a:ext uri="{FF2B5EF4-FFF2-40B4-BE49-F238E27FC236}">
                <a16:creationId xmlns:a16="http://schemas.microsoft.com/office/drawing/2014/main" id="{071A3BC1-B401-4F46-8E76-EBE93A513579}"/>
              </a:ext>
            </a:extLst>
          </p:cNvPr>
          <p:cNvSpPr>
            <a:spLocks noGrp="1"/>
          </p:cNvSpPr>
          <p:nvPr>
            <p:ph idx="1"/>
          </p:nvPr>
        </p:nvSpPr>
        <p:spPr/>
        <p:txBody>
          <a:bodyPr>
            <a:normAutofit/>
          </a:bodyPr>
          <a:lstStyle/>
          <a:p>
            <a:pPr marL="0" indent="0">
              <a:buNone/>
            </a:pPr>
            <a:r>
              <a:rPr lang="en-US" sz="2400" dirty="0"/>
              <a:t>1.2 </a:t>
            </a:r>
            <a:r>
              <a:rPr lang="en-US" sz="2400" dirty="0" err="1"/>
              <a:t>Sơ</a:t>
            </a:r>
            <a:r>
              <a:rPr lang="en-US" sz="2400" dirty="0"/>
              <a:t> </a:t>
            </a:r>
            <a:r>
              <a:rPr lang="en-US" sz="2400" dirty="0" err="1"/>
              <a:t>đồ</a:t>
            </a:r>
            <a:r>
              <a:rPr lang="en-US" sz="2400" dirty="0"/>
              <a:t> </a:t>
            </a:r>
            <a:r>
              <a:rPr lang="en-US" sz="2400" dirty="0" err="1"/>
              <a:t>mạch</a:t>
            </a:r>
            <a:r>
              <a:rPr lang="en-US" sz="2400" dirty="0"/>
              <a:t> </a:t>
            </a:r>
            <a:r>
              <a:rPr lang="en-US" sz="2400" dirty="0" err="1"/>
              <a:t>tương</a:t>
            </a:r>
            <a:r>
              <a:rPr lang="en-US" sz="2400" dirty="0"/>
              <a:t> </a:t>
            </a:r>
            <a:r>
              <a:rPr lang="en-US" sz="2400" dirty="0" err="1"/>
              <a:t>đương</a:t>
            </a:r>
            <a:r>
              <a:rPr lang="en-US" sz="2400" dirty="0"/>
              <a:t> </a:t>
            </a:r>
            <a:r>
              <a:rPr lang="en-US" sz="2400" dirty="0" err="1"/>
              <a:t>của</a:t>
            </a:r>
            <a:r>
              <a:rPr lang="en-US" sz="2400" dirty="0"/>
              <a:t> </a:t>
            </a:r>
            <a:r>
              <a:rPr lang="en-US" sz="2400" dirty="0" err="1"/>
              <a:t>động</a:t>
            </a:r>
            <a:r>
              <a:rPr lang="en-US" sz="2400" dirty="0"/>
              <a:t> </a:t>
            </a:r>
            <a:r>
              <a:rPr lang="en-US" sz="2400" dirty="0" err="1"/>
              <a:t>cơ</a:t>
            </a:r>
            <a:endParaRPr lang="vi-VN" sz="2400" dirty="0"/>
          </a:p>
        </p:txBody>
      </p:sp>
      <p:pic>
        <p:nvPicPr>
          <p:cNvPr id="5" name="Picture 4">
            <a:extLst>
              <a:ext uri="{FF2B5EF4-FFF2-40B4-BE49-F238E27FC236}">
                <a16:creationId xmlns:a16="http://schemas.microsoft.com/office/drawing/2014/main" id="{6F36A66F-C0E4-41BE-96A0-F900966E5F7B}"/>
              </a:ext>
            </a:extLst>
          </p:cNvPr>
          <p:cNvPicPr>
            <a:picLocks noChangeAspect="1"/>
          </p:cNvPicPr>
          <p:nvPr/>
        </p:nvPicPr>
        <p:blipFill>
          <a:blip r:embed="rId3"/>
          <a:stretch>
            <a:fillRect/>
          </a:stretch>
        </p:blipFill>
        <p:spPr>
          <a:xfrm>
            <a:off x="1524000" y="2387349"/>
            <a:ext cx="9144000" cy="3436977"/>
          </a:xfrm>
          <a:prstGeom prst="rect">
            <a:avLst/>
          </a:prstGeom>
        </p:spPr>
      </p:pic>
    </p:spTree>
    <p:extLst>
      <p:ext uri="{BB962C8B-B14F-4D97-AF65-F5344CB8AC3E}">
        <p14:creationId xmlns:p14="http://schemas.microsoft.com/office/powerpoint/2010/main" val="36255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2758E63-2477-4628-BBB4-B33E8643428B}"/>
              </a:ext>
            </a:extLst>
          </p:cNvPr>
          <p:cNvSpPr>
            <a:spLocks noGrp="1"/>
          </p:cNvSpPr>
          <p:nvPr>
            <p:ph type="title"/>
          </p:nvPr>
        </p:nvSpPr>
        <p:spPr>
          <a:xfrm>
            <a:off x="651932" y="115092"/>
            <a:ext cx="10701867" cy="989015"/>
          </a:xfrm>
        </p:spPr>
        <p:txBody>
          <a:bodyPr>
            <a:noAutofit/>
          </a:bodyPr>
          <a:lstStyle/>
          <a:p>
            <a:r>
              <a:rPr lang="en-US" dirty="0" err="1"/>
              <a:t>Phần</a:t>
            </a:r>
            <a:r>
              <a:rPr lang="en-US" dirty="0"/>
              <a:t> 1. </a:t>
            </a:r>
            <a:r>
              <a:rPr lang="en-US" dirty="0" err="1"/>
              <a:t>Mô</a:t>
            </a:r>
            <a:r>
              <a:rPr lang="en-US" dirty="0"/>
              <a:t> </a:t>
            </a:r>
            <a:r>
              <a:rPr lang="en-US" dirty="0" err="1"/>
              <a:t>hình</a:t>
            </a:r>
            <a:r>
              <a:rPr lang="en-US" dirty="0"/>
              <a:t> </a:t>
            </a:r>
            <a:r>
              <a:rPr lang="en-US" dirty="0" err="1"/>
              <a:t>hóa</a:t>
            </a:r>
            <a:r>
              <a:rPr lang="en-US" dirty="0"/>
              <a:t> </a:t>
            </a:r>
            <a:r>
              <a:rPr lang="en-US" dirty="0" err="1"/>
              <a:t>động</a:t>
            </a:r>
            <a:r>
              <a:rPr lang="en-US" dirty="0"/>
              <a:t> </a:t>
            </a:r>
            <a:r>
              <a:rPr lang="en-US" dirty="0" err="1"/>
              <a:t>cơ</a:t>
            </a:r>
            <a:r>
              <a:rPr lang="en-US" dirty="0"/>
              <a:t> 1 </a:t>
            </a:r>
            <a:r>
              <a:rPr lang="en-US" dirty="0" err="1"/>
              <a:t>chiều</a:t>
            </a:r>
            <a:endParaRPr lang="en-US" dirty="0"/>
          </a:p>
        </p:txBody>
      </p:sp>
      <p:sp>
        <p:nvSpPr>
          <p:cNvPr id="5" name="Content Placeholder 3">
            <a:extLst>
              <a:ext uri="{FF2B5EF4-FFF2-40B4-BE49-F238E27FC236}">
                <a16:creationId xmlns:a16="http://schemas.microsoft.com/office/drawing/2014/main" id="{E4590686-5DAB-4159-9FE3-12DFFD99FDBE}"/>
              </a:ext>
            </a:extLst>
          </p:cNvPr>
          <p:cNvSpPr>
            <a:spLocks noGrp="1"/>
          </p:cNvSpPr>
          <p:nvPr>
            <p:ph idx="1"/>
          </p:nvPr>
        </p:nvSpPr>
        <p:spPr/>
        <p:txBody>
          <a:bodyPr>
            <a:normAutofit/>
          </a:bodyPr>
          <a:lstStyle/>
          <a:p>
            <a:pPr marL="0" indent="0">
              <a:lnSpc>
                <a:spcPct val="120000"/>
              </a:lnSpc>
              <a:spcBef>
                <a:spcPts val="0"/>
              </a:spcBef>
              <a:buNone/>
            </a:pPr>
            <a:r>
              <a:rPr lang="en-US" sz="2400" dirty="0"/>
              <a:t>1.3. </a:t>
            </a:r>
            <a:r>
              <a:rPr lang="en-US" sz="2400" dirty="0" err="1"/>
              <a:t>Mô</a:t>
            </a:r>
            <a:r>
              <a:rPr lang="en-US" sz="2400" dirty="0"/>
              <a:t> </a:t>
            </a:r>
            <a:r>
              <a:rPr lang="en-US" sz="2400" dirty="0" err="1"/>
              <a:t>hình</a:t>
            </a:r>
            <a:r>
              <a:rPr lang="en-US" sz="2400" dirty="0"/>
              <a:t> </a:t>
            </a:r>
            <a:r>
              <a:rPr lang="en-US" sz="2400" dirty="0" err="1"/>
              <a:t>toán</a:t>
            </a:r>
            <a:r>
              <a:rPr lang="en-US" sz="2400" dirty="0"/>
              <a:t> </a:t>
            </a:r>
            <a:r>
              <a:rPr lang="en-US" sz="2400" dirty="0" err="1"/>
              <a:t>học</a:t>
            </a:r>
            <a:r>
              <a:rPr lang="en-US" sz="2400" dirty="0"/>
              <a:t> </a:t>
            </a:r>
            <a:r>
              <a:rPr lang="en-US" sz="2400" dirty="0" err="1"/>
              <a:t>của</a:t>
            </a:r>
            <a:r>
              <a:rPr lang="en-US" sz="2400" dirty="0"/>
              <a:t> </a:t>
            </a:r>
            <a:r>
              <a:rPr lang="en-US" sz="2400" dirty="0" err="1"/>
              <a:t>động</a:t>
            </a:r>
            <a:r>
              <a:rPr lang="en-US" sz="2400" dirty="0"/>
              <a:t> </a:t>
            </a:r>
            <a:r>
              <a:rPr lang="en-US" sz="2400" dirty="0" err="1"/>
              <a:t>cơ</a:t>
            </a:r>
            <a:endParaRPr lang="en-US" sz="2400" dirty="0"/>
          </a:p>
          <a:p>
            <a:pPr marL="0" indent="0">
              <a:lnSpc>
                <a:spcPct val="120000"/>
              </a:lnSpc>
              <a:spcBef>
                <a:spcPts val="0"/>
              </a:spcBef>
              <a:buNone/>
            </a:pPr>
            <a:r>
              <a:rPr lang="en-US" sz="2400" dirty="0">
                <a:solidFill>
                  <a:schemeClr val="tx1"/>
                </a:solidFill>
                <a:latin typeface="Cambria Math" panose="02040503050406030204" pitchFamily="18" charset="0"/>
                <a:ea typeface="Cambria Math" panose="02040503050406030204" pitchFamily="18" charset="0"/>
              </a:rPr>
              <a:t>	</a:t>
            </a:r>
            <a:r>
              <a:rPr lang="en-US" sz="2400" dirty="0"/>
              <a:t>1.3.1. </a:t>
            </a:r>
            <a:r>
              <a:rPr lang="en-US" sz="2400" dirty="0" err="1"/>
              <a:t>Mô</a:t>
            </a:r>
            <a:r>
              <a:rPr lang="en-US" sz="2400" dirty="0"/>
              <a:t> </a:t>
            </a:r>
            <a:r>
              <a:rPr lang="en-US" sz="2400" dirty="0" err="1"/>
              <a:t>hình</a:t>
            </a:r>
            <a:r>
              <a:rPr lang="en-US" sz="2400" dirty="0"/>
              <a:t> </a:t>
            </a:r>
            <a:r>
              <a:rPr lang="en-US" sz="2400" dirty="0" err="1"/>
              <a:t>toán</a:t>
            </a:r>
            <a:r>
              <a:rPr lang="en-US" sz="2400" dirty="0"/>
              <a:t>	</a:t>
            </a:r>
          </a:p>
          <a:p>
            <a:pPr>
              <a:lnSpc>
                <a:spcPct val="120000"/>
              </a:lnSpc>
              <a:spcBef>
                <a:spcPts val="0"/>
              </a:spcBef>
              <a:buFont typeface="Wingdings" panose="05000000000000000000" pitchFamily="2" charset="2"/>
              <a:buChar char="v"/>
            </a:pPr>
            <a:r>
              <a:rPr lang="en-US" sz="2000" dirty="0">
                <a:solidFill>
                  <a:schemeClr val="tx1"/>
                </a:solidFill>
                <a:latin typeface="Cambria Math" panose="02040503050406030204" pitchFamily="18" charset="0"/>
                <a:ea typeface="Cambria Math" panose="02040503050406030204" pitchFamily="18" charset="0"/>
              </a:rPr>
              <a:t> </a:t>
            </a:r>
            <a:r>
              <a:rPr lang="en-US" sz="2400" dirty="0" err="1"/>
              <a:t>Phương</a:t>
            </a:r>
            <a:r>
              <a:rPr lang="en-US" sz="2400" dirty="0"/>
              <a:t> </a:t>
            </a:r>
            <a:r>
              <a:rPr lang="en-US" sz="2400" dirty="0" err="1"/>
              <a:t>trình</a:t>
            </a:r>
            <a:r>
              <a:rPr lang="en-US" sz="2400" dirty="0"/>
              <a:t> </a:t>
            </a:r>
            <a:r>
              <a:rPr lang="en-US" sz="2400" dirty="0" err="1"/>
              <a:t>cho</a:t>
            </a:r>
            <a:r>
              <a:rPr lang="en-US" sz="2400" dirty="0"/>
              <a:t> </a:t>
            </a:r>
            <a:r>
              <a:rPr lang="en-US" sz="2400" dirty="0" err="1"/>
              <a:t>mạch</a:t>
            </a:r>
            <a:r>
              <a:rPr lang="en-US" sz="2400" dirty="0"/>
              <a:t> </a:t>
            </a:r>
            <a:r>
              <a:rPr lang="en-US" sz="2400" dirty="0" err="1"/>
              <a:t>phần</a:t>
            </a:r>
            <a:r>
              <a:rPr lang="en-US" sz="2400" dirty="0"/>
              <a:t> </a:t>
            </a:r>
            <a:r>
              <a:rPr lang="en-US" sz="2400" dirty="0" err="1"/>
              <a:t>ứng</a:t>
            </a:r>
            <a:endParaRPr lang="en-US" sz="2400" dirty="0"/>
          </a:p>
          <a:p>
            <a:pPr>
              <a:lnSpc>
                <a:spcPct val="120000"/>
              </a:lnSpc>
              <a:spcBef>
                <a:spcPts val="0"/>
              </a:spcBef>
              <a:buFont typeface="Wingdings" panose="05000000000000000000" pitchFamily="2" charset="2"/>
              <a:buChar char="v"/>
            </a:pPr>
            <a:endParaRPr lang="en-US" sz="2400" dirty="0"/>
          </a:p>
          <a:p>
            <a:pPr>
              <a:lnSpc>
                <a:spcPct val="120000"/>
              </a:lnSpc>
              <a:spcBef>
                <a:spcPts val="0"/>
              </a:spcBef>
              <a:buFont typeface="Wingdings" panose="05000000000000000000" pitchFamily="2" charset="2"/>
              <a:buChar char="v"/>
            </a:pPr>
            <a:endParaRPr lang="en-US" sz="2000" dirty="0">
              <a:solidFill>
                <a:schemeClr val="tx1"/>
              </a:solidFill>
              <a:latin typeface="Cambria Math" panose="02040503050406030204" pitchFamily="18" charset="0"/>
              <a:ea typeface="Cambria Math" panose="02040503050406030204" pitchFamily="18" charset="0"/>
            </a:endParaRPr>
          </a:p>
          <a:p>
            <a:pPr>
              <a:lnSpc>
                <a:spcPct val="120000"/>
              </a:lnSpc>
              <a:spcBef>
                <a:spcPts val="0"/>
              </a:spcBef>
              <a:buFont typeface="Wingdings" panose="05000000000000000000" pitchFamily="2" charset="2"/>
              <a:buChar char="Ø"/>
            </a:pPr>
            <a:endParaRPr lang="en-US" sz="2000" dirty="0">
              <a:solidFill>
                <a:schemeClr val="tx1"/>
              </a:solidFill>
              <a:latin typeface="Cambria Math" panose="02040503050406030204" pitchFamily="18" charset="0"/>
              <a:ea typeface="Cambria Math" panose="02040503050406030204" pitchFamily="18" charset="0"/>
            </a:endParaRPr>
          </a:p>
          <a:p>
            <a:pPr>
              <a:lnSpc>
                <a:spcPct val="120000"/>
              </a:lnSpc>
              <a:spcBef>
                <a:spcPts val="0"/>
              </a:spcBef>
              <a:buFont typeface="Wingdings" panose="05000000000000000000" pitchFamily="2" charset="2"/>
              <a:buChar char="Ø"/>
            </a:pPr>
            <a:endParaRPr lang="en-US" sz="2000" dirty="0">
              <a:solidFill>
                <a:schemeClr val="tx1"/>
              </a:solidFill>
              <a:latin typeface="Cambria Math" panose="02040503050406030204" pitchFamily="18" charset="0"/>
              <a:ea typeface="Cambria Math" panose="02040503050406030204" pitchFamily="18" charset="0"/>
            </a:endParaRPr>
          </a:p>
          <a:p>
            <a:pPr>
              <a:lnSpc>
                <a:spcPct val="120000"/>
              </a:lnSpc>
              <a:spcBef>
                <a:spcPts val="0"/>
              </a:spcBef>
              <a:buFont typeface="Wingdings" panose="05000000000000000000" pitchFamily="2" charset="2"/>
              <a:buChar char="Ø"/>
            </a:pPr>
            <a:endParaRPr lang="en-US" sz="2000" dirty="0">
              <a:solidFill>
                <a:schemeClr val="tx1"/>
              </a:solidFill>
              <a:latin typeface="Cambria Math" panose="02040503050406030204" pitchFamily="18" charset="0"/>
              <a:ea typeface="Cambria Math" panose="02040503050406030204" pitchFamily="18" charset="0"/>
            </a:endParaRPr>
          </a:p>
          <a:p>
            <a:pPr>
              <a:lnSpc>
                <a:spcPct val="120000"/>
              </a:lnSpc>
              <a:spcBef>
                <a:spcPts val="0"/>
              </a:spcBef>
              <a:buFont typeface="Wingdings" panose="05000000000000000000" pitchFamily="2" charset="2"/>
              <a:buChar char="Ø"/>
            </a:pPr>
            <a:endParaRPr lang="en-US" sz="2000" dirty="0">
              <a:solidFill>
                <a:schemeClr val="tx1"/>
              </a:solidFill>
              <a:latin typeface="Cambria Math" panose="02040503050406030204" pitchFamily="18" charset="0"/>
              <a:ea typeface="Cambria Math" panose="02040503050406030204" pitchFamily="18" charset="0"/>
            </a:endParaRPr>
          </a:p>
          <a:p>
            <a:pPr>
              <a:lnSpc>
                <a:spcPct val="120000"/>
              </a:lnSpc>
              <a:spcBef>
                <a:spcPts val="0"/>
              </a:spcBef>
              <a:buFont typeface="Wingdings" panose="05000000000000000000" pitchFamily="2" charset="2"/>
              <a:buChar char="v"/>
            </a:pPr>
            <a:r>
              <a:rPr lang="en-US" sz="2000" dirty="0">
                <a:solidFill>
                  <a:schemeClr val="tx1"/>
                </a:solidFill>
                <a:latin typeface="Cambria Math" panose="02040503050406030204" pitchFamily="18" charset="0"/>
                <a:ea typeface="Cambria Math" panose="02040503050406030204" pitchFamily="18" charset="0"/>
              </a:rPr>
              <a:t>  </a:t>
            </a:r>
            <a:r>
              <a:rPr lang="en-US" sz="2400" dirty="0" err="1"/>
              <a:t>Phương</a:t>
            </a:r>
            <a:r>
              <a:rPr lang="en-US" sz="2400" dirty="0"/>
              <a:t> </a:t>
            </a:r>
            <a:r>
              <a:rPr lang="en-US" sz="2400" dirty="0" err="1"/>
              <a:t>trình</a:t>
            </a:r>
            <a:r>
              <a:rPr lang="en-US" sz="2400" dirty="0"/>
              <a:t> </a:t>
            </a:r>
            <a:r>
              <a:rPr lang="en-US" sz="2400" dirty="0" err="1"/>
              <a:t>cho</a:t>
            </a:r>
            <a:r>
              <a:rPr lang="en-US" sz="2400" dirty="0"/>
              <a:t> </a:t>
            </a:r>
            <a:r>
              <a:rPr lang="en-US" sz="2400" dirty="0" err="1"/>
              <a:t>mạch</a:t>
            </a:r>
            <a:r>
              <a:rPr lang="en-US" sz="2400" dirty="0"/>
              <a:t> </a:t>
            </a:r>
            <a:r>
              <a:rPr lang="en-US" sz="2400" dirty="0" err="1"/>
              <a:t>kích</a:t>
            </a:r>
            <a:r>
              <a:rPr lang="en-US" sz="2400" dirty="0"/>
              <a:t> </a:t>
            </a:r>
            <a:r>
              <a:rPr lang="en-US" sz="2400" dirty="0" err="1"/>
              <a:t>từ</a:t>
            </a:r>
            <a:endParaRPr lang="en-US" sz="2400"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A78E67CB-8577-4F15-8467-3449C9C58631}"/>
                  </a:ext>
                </a:extLst>
              </p:cNvPr>
              <p:cNvGraphicFramePr>
                <a:graphicFrameLocks noGrp="1"/>
              </p:cNvGraphicFramePr>
              <p:nvPr/>
            </p:nvGraphicFramePr>
            <p:xfrm>
              <a:off x="2099163" y="2617050"/>
              <a:ext cx="8166100" cy="1900990"/>
            </p:xfrm>
            <a:graphic>
              <a:graphicData uri="http://schemas.openxmlformats.org/drawingml/2006/table">
                <a:tbl>
                  <a:tblPr firstRow="1" bandRow="1">
                    <a:tableStyleId>{5940675A-B579-460E-94D1-54222C63F5DA}</a:tableStyleId>
                  </a:tblPr>
                  <a:tblGrid>
                    <a:gridCol w="4074258">
                      <a:extLst>
                        <a:ext uri="{9D8B030D-6E8A-4147-A177-3AD203B41FA5}">
                          <a16:colId xmlns:a16="http://schemas.microsoft.com/office/drawing/2014/main" val="265483911"/>
                        </a:ext>
                      </a:extLst>
                    </a:gridCol>
                    <a:gridCol w="4091842">
                      <a:extLst>
                        <a:ext uri="{9D8B030D-6E8A-4147-A177-3AD203B41FA5}">
                          <a16:colId xmlns:a16="http://schemas.microsoft.com/office/drawing/2014/main" val="1089212436"/>
                        </a:ext>
                      </a:extLst>
                    </a:gridCol>
                  </a:tblGrid>
                  <a:tr h="1900990">
                    <a:tc>
                      <a:txBody>
                        <a:bodyPr/>
                        <a:lstStyle/>
                        <a:p>
                          <a:pPr>
                            <a:lnSpc>
                              <a:spcPct val="120000"/>
                            </a:lnSpc>
                            <a:buFont typeface="Wingdings" panose="05000000000000000000" pitchFamily="2" charset="2"/>
                            <a:buChar char="§"/>
                          </a:pPr>
                          <a:r>
                            <a:rPr lang="en-US" sz="16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𝑉</m:t>
                                  </m:r>
                                </m:e>
                                <m:sub>
                                  <m:r>
                                    <a:rPr lang="en-US" sz="1600" b="0" i="1" smtClean="0">
                                      <a:latin typeface="Cambria Math" panose="02040503050406030204" pitchFamily="18" charset="0"/>
                                      <a:ea typeface="Cambria Math" panose="02040503050406030204" pitchFamily="18" charset="0"/>
                                    </a:rPr>
                                    <m:t>𝑎</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𝑎</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𝑖</m:t>
                                  </m:r>
                                </m:e>
                                <m:sub>
                                  <m:r>
                                    <a:rPr lang="en-US" sz="1600" b="0" i="1" smtClean="0">
                                      <a:latin typeface="Cambria Math" panose="02040503050406030204" pitchFamily="18" charset="0"/>
                                      <a:ea typeface="Cambria Math" panose="02040503050406030204" pitchFamily="18" charset="0"/>
                                    </a:rPr>
                                    <m:t>𝑎</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𝑎</m:t>
                                  </m:r>
                                </m:sub>
                              </m:sSub>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𝑑</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𝑖</m:t>
                                      </m:r>
                                    </m:e>
                                    <m:sub>
                                      <m:r>
                                        <a:rPr lang="en-US" sz="1600" b="0" i="1" smtClean="0">
                                          <a:latin typeface="Cambria Math" panose="02040503050406030204" pitchFamily="18" charset="0"/>
                                          <a:ea typeface="Cambria Math" panose="02040503050406030204" pitchFamily="18" charset="0"/>
                                        </a:rPr>
                                        <m:t>𝑎</m:t>
                                      </m:r>
                                    </m:sub>
                                  </m:sSub>
                                </m:num>
                                <m:den>
                                  <m:r>
                                    <a:rPr lang="en-US" sz="1600" b="0" i="1" smtClean="0">
                                      <a:latin typeface="Cambria Math" panose="02040503050406030204" pitchFamily="18" charset="0"/>
                                      <a:ea typeface="Cambria Math" panose="02040503050406030204" pitchFamily="18" charset="0"/>
                                    </a:rPr>
                                    <m:t>𝑑𝑡</m:t>
                                  </m:r>
                                </m:den>
                              </m:f>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𝑒</m:t>
                                  </m:r>
                                </m:e>
                                <m:sub>
                                  <m:r>
                                    <a:rPr lang="en-US" sz="1600" b="0" i="1" smtClean="0">
                                      <a:latin typeface="Cambria Math" panose="02040503050406030204" pitchFamily="18" charset="0"/>
                                      <a:ea typeface="Cambria Math" panose="02040503050406030204" pitchFamily="18" charset="0"/>
                                    </a:rPr>
                                    <m:t>𝑎</m:t>
                                  </m:r>
                                </m:sub>
                              </m:sSub>
                            </m:oMath>
                          </a14:m>
                          <a:endParaRPr lang="en-US" sz="1600" b="0" i="1" dirty="0">
                            <a:latin typeface="Cambria Math" panose="02040503050406030204" pitchFamily="18" charset="0"/>
                            <a:ea typeface="Cambria Math" panose="02040503050406030204" pitchFamily="18" charset="0"/>
                          </a:endParaRPr>
                        </a:p>
                        <a:p>
                          <a:pPr>
                            <a:lnSpc>
                              <a:spcPct val="120000"/>
                            </a:lnSpc>
                            <a:buFont typeface="Symbol" panose="05050102010706020507" pitchFamily="18" charset="2"/>
                            <a:buChar char="Þ"/>
                          </a:pPr>
                          <a:r>
                            <a:rPr lang="en-US" sz="16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𝑉</m:t>
                                  </m:r>
                                </m:e>
                                <m:sub>
                                  <m:r>
                                    <a:rPr lang="en-US" sz="1600" i="1">
                                      <a:latin typeface="Cambria Math" panose="02040503050406030204" pitchFamily="18" charset="0"/>
                                      <a:ea typeface="Cambria Math" panose="02040503050406030204" pitchFamily="18" charset="0"/>
                                    </a:rPr>
                                    <m:t>𝑎</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𝑅</m:t>
                                  </m:r>
                                </m:e>
                                <m:sub>
                                  <m:r>
                                    <a:rPr lang="en-US" sz="1600" i="1">
                                      <a:latin typeface="Cambria Math" panose="02040503050406030204" pitchFamily="18" charset="0"/>
                                      <a:ea typeface="Cambria Math" panose="02040503050406030204" pitchFamily="18" charset="0"/>
                                    </a:rPr>
                                    <m:t>𝑎</m:t>
                                  </m:r>
                                </m:sub>
                              </m:sSub>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𝐼</m:t>
                                  </m:r>
                                </m:e>
                                <m:sub>
                                  <m:r>
                                    <a:rPr lang="en-US" sz="1600" i="1">
                                      <a:latin typeface="Cambria Math" panose="02040503050406030204" pitchFamily="18" charset="0"/>
                                      <a:ea typeface="Cambria Math" panose="02040503050406030204" pitchFamily="18" charset="0"/>
                                    </a:rPr>
                                    <m:t>𝑎</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r>
                                    <a:rPr lang="en-US" sz="1600" i="1">
                                      <a:latin typeface="Cambria Math" panose="02040503050406030204" pitchFamily="18" charset="0"/>
                                      <a:ea typeface="Cambria Math" panose="02040503050406030204" pitchFamily="18" charset="0"/>
                                    </a:rPr>
                                    <m:t>𝐿</m:t>
                                  </m:r>
                                </m:e>
                                <m:sub>
                                  <m:r>
                                    <a:rPr lang="en-US" sz="1600" i="1">
                                      <a:latin typeface="Cambria Math" panose="02040503050406030204" pitchFamily="18" charset="0"/>
                                      <a:ea typeface="Cambria Math" panose="02040503050406030204" pitchFamily="18" charset="0"/>
                                    </a:rPr>
                                    <m:t>𝑎</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𝐼</m:t>
                                  </m:r>
                                </m:e>
                                <m:sub>
                                  <m:r>
                                    <a:rPr lang="en-US" sz="1600" i="1">
                                      <a:latin typeface="Cambria Math" panose="02040503050406030204" pitchFamily="18" charset="0"/>
                                      <a:ea typeface="Cambria Math" panose="02040503050406030204" pitchFamily="18" charset="0"/>
                                    </a:rPr>
                                    <m:t>𝑎</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𝑎</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oMath>
                          </a14:m>
                          <a:endParaRPr lang="en-US" sz="1600" i="1" dirty="0">
                            <a:latin typeface="Cambria Math" panose="02040503050406030204" pitchFamily="18" charset="0"/>
                            <a:ea typeface="Cambria Math" panose="02040503050406030204" pitchFamily="18" charset="0"/>
                          </a:endParaRPr>
                        </a:p>
                        <a:p>
                          <a:pPr>
                            <a:lnSpc>
                              <a:spcPct val="120000"/>
                            </a:lnSpc>
                            <a:buFont typeface="Symbol" panose="05050102010706020507" pitchFamily="18" charset="2"/>
                            <a:buChar char="Þ"/>
                          </a:pPr>
                          <a:r>
                            <a:rPr lang="en-US" sz="16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𝐼</m:t>
                                  </m:r>
                                </m:e>
                                <m:sub>
                                  <m:r>
                                    <a:rPr lang="en-US" sz="1600" i="1">
                                      <a:latin typeface="Cambria Math" panose="02040503050406030204" pitchFamily="18" charset="0"/>
                                      <a:ea typeface="Cambria Math" panose="02040503050406030204" pitchFamily="18" charset="0"/>
                                    </a:rPr>
                                    <m:t>𝑎</m:t>
                                  </m:r>
                                </m:sub>
                              </m:sSub>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𝑠</m:t>
                                  </m:r>
                                </m:e>
                              </m:d>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𝑅</m:t>
                                      </m:r>
                                    </m:e>
                                    <m:sub>
                                      <m:r>
                                        <a:rPr lang="en-US" sz="1600" i="1">
                                          <a:latin typeface="Cambria Math" panose="02040503050406030204" pitchFamily="18" charset="0"/>
                                          <a:ea typeface="Cambria Math" panose="02040503050406030204" pitchFamily="18" charset="0"/>
                                        </a:rPr>
                                        <m:t>𝑎</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𝑠𝐿</m:t>
                                      </m:r>
                                    </m:e>
                                    <m:sub>
                                      <m:r>
                                        <a:rPr lang="en-US" sz="1600" i="1">
                                          <a:latin typeface="Cambria Math" panose="02040503050406030204" pitchFamily="18" charset="0"/>
                                          <a:ea typeface="Cambria Math" panose="02040503050406030204" pitchFamily="18" charset="0"/>
                                        </a:rPr>
                                        <m:t>𝑎</m:t>
                                      </m:r>
                                    </m:sub>
                                  </m:sSub>
                                </m:den>
                              </m:f>
                              <m:d>
                                <m:dPr>
                                  <m:ctrlPr>
                                    <a:rPr lang="en-US" sz="1600" i="1" smtClean="0">
                                      <a:latin typeface="Cambria Math" panose="02040503050406030204" pitchFamily="18" charset="0"/>
                                      <a:ea typeface="Cambria Math" panose="02040503050406030204" pitchFamily="18" charset="0"/>
                                    </a:rPr>
                                  </m:ctrlPr>
                                </m:dPr>
                                <m:e>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𝑉</m:t>
                                      </m:r>
                                    </m:e>
                                    <m:sub>
                                      <m:r>
                                        <a:rPr lang="en-US" sz="1600" i="1">
                                          <a:latin typeface="Cambria Math" panose="02040503050406030204" pitchFamily="18" charset="0"/>
                                          <a:ea typeface="Cambria Math" panose="02040503050406030204" pitchFamily="18" charset="0"/>
                                        </a:rPr>
                                        <m:t>𝑎</m:t>
                                      </m:r>
                                    </m:sub>
                                  </m:sSub>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𝑠</m:t>
                                      </m:r>
                                    </m:e>
                                  </m:d>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𝑎</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m:t>
                                  </m:r>
                                  <m:r>
                                    <a:rPr lang="en-US" sz="1600" i="1">
                                      <a:latin typeface="Cambria Math" panose="02040503050406030204" pitchFamily="18" charset="0"/>
                                      <a:ea typeface="Cambria Math" panose="02040503050406030204" pitchFamily="18" charset="0"/>
                                    </a:rPr>
                                    <m:t>)</m:t>
                                  </m:r>
                                </m:e>
                              </m:d>
                            </m:oMath>
                          </a14:m>
                          <a:r>
                            <a:rPr lang="en-US" sz="1600" i="1" dirty="0">
                              <a:latin typeface="Cambria Math" panose="02040503050406030204" pitchFamily="18" charset="0"/>
                              <a:ea typeface="Cambria Math" panose="02040503050406030204" pitchFamily="18" charset="0"/>
                            </a:rPr>
                            <a:t> </a:t>
                          </a:r>
                        </a:p>
                        <a:p>
                          <a:pPr indent="0">
                            <a:lnSpc>
                              <a:spcPct val="120000"/>
                            </a:lnSpc>
                            <a:buFont typeface="Wingdings" panose="05000000000000000000" pitchFamily="2" charset="2"/>
                            <a:buChar char="§"/>
                          </a:pPr>
                          <a:r>
                            <a:rPr lang="en-US" sz="1600" b="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𝑒</m:t>
                                  </m:r>
                                </m:e>
                                <m:sub>
                                  <m:r>
                                    <a:rPr lang="en-US" sz="1600" i="1">
                                      <a:latin typeface="Cambria Math" panose="02040503050406030204" pitchFamily="18" charset="0"/>
                                      <a:ea typeface="Cambria Math" panose="02040503050406030204" pitchFamily="18" charset="0"/>
                                    </a:rPr>
                                    <m:t>𝑎</m:t>
                                  </m:r>
                                </m:sub>
                              </m:sSub>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𝐾</m:t>
                                  </m:r>
                                </m:e>
                                <m:sub>
                                  <m:r>
                                    <a:rPr lang="en-US" sz="1600" i="1">
                                      <a:latin typeface="Cambria Math" panose="02040503050406030204" pitchFamily="18" charset="0"/>
                                      <a:ea typeface="Cambria Math" panose="02040503050406030204" pitchFamily="18" charset="0"/>
                                    </a:rPr>
                                    <m:t>𝑇</m:t>
                                  </m:r>
                                </m:sub>
                              </m:sSub>
                              <m:sSub>
                                <m:sSubPr>
                                  <m:ctrlPr>
                                    <a:rPr lang="en-US" sz="1600" i="1">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ea typeface="Cambria Math" panose="02040503050406030204" pitchFamily="18" charset="0"/>
                                    </a:rPr>
                                    <m:t>𝑓</m:t>
                                  </m:r>
                                </m:sub>
                              </m:sSub>
                              <m:sSub>
                                <m:sSubPr>
                                  <m:ctrlPr>
                                    <a:rPr lang="en-US" sz="1600" i="1">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𝑚</m:t>
                                  </m:r>
                                </m:sub>
                              </m:sSub>
                            </m:oMath>
                          </a14:m>
                          <a:endParaRPr lang="en-US" sz="1600" i="1" dirty="0">
                            <a:latin typeface="Cambria Math" panose="02040503050406030204" pitchFamily="18" charset="0"/>
                            <a:ea typeface="Cambria Math" panose="02040503050406030204" pitchFamily="18" charset="0"/>
                          </a:endParaRPr>
                        </a:p>
                        <a:p>
                          <a:pPr marL="0" indent="0">
                            <a:lnSpc>
                              <a:spcPct val="120000"/>
                            </a:lnSpc>
                            <a:buFont typeface="Symbol" panose="05050102010706020507" pitchFamily="18" charset="2"/>
                            <a:buChar char="Þ"/>
                          </a:pPr>
                          <a:r>
                            <a:rPr lang="en-US" sz="1600" i="1"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𝑎</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𝐾</m:t>
                                  </m:r>
                                </m:e>
                                <m:sub>
                                  <m:r>
                                    <a:rPr lang="en-US" sz="1600" i="1">
                                      <a:latin typeface="Cambria Math" panose="02040503050406030204" pitchFamily="18" charset="0"/>
                                      <a:ea typeface="Cambria Math" panose="02040503050406030204" pitchFamily="18" charset="0"/>
                                    </a:rPr>
                                    <m:t>𝑇</m:t>
                                  </m:r>
                                </m:sub>
                              </m:sSub>
                              <m:sSub>
                                <m:sSubPr>
                                  <m:ctrlPr>
                                    <a:rPr lang="en-US" sz="1600" i="1">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ea typeface="Cambria Math" panose="02040503050406030204" pitchFamily="18" charset="0"/>
                                    </a:rPr>
                                    <m:t>𝑓</m:t>
                                  </m:r>
                                </m:sub>
                              </m:sSub>
                              <m:sSub>
                                <m:sSubPr>
                                  <m:ctrlPr>
                                    <a:rPr lang="en-US" sz="1600" i="1">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𝑚</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oMath>
                          </a14:m>
                          <a:endParaRPr lang="en-US" sz="1600" i="1" dirty="0">
                            <a:latin typeface="Cambria Math" panose="02040503050406030204" pitchFamily="18" charset="0"/>
                            <a:ea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nSpc>
                              <a:spcPct val="120000"/>
                            </a:lnSpc>
                            <a:buFont typeface="Wingdings" panose="05000000000000000000" pitchFamily="2" charset="2"/>
                            <a:buChar char="§"/>
                          </a:pPr>
                          <a:r>
                            <a:rPr lang="en-US" sz="1600" b="0" i="1" dirty="0">
                              <a:latin typeface="Cambria Math" panose="02040503050406030204" pitchFamily="18" charset="0"/>
                              <a:ea typeface="Cambria Math" panose="02040503050406030204" pitchFamily="18" charset="0"/>
                            </a:rPr>
                            <a:t> </a:t>
                          </a:r>
                          <a:r>
                            <a:rPr lang="en-US" sz="16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𝑒</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𝐽</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𝑑</m:t>
                                  </m:r>
                                  <m:sSub>
                                    <m:sSubPr>
                                      <m:ctrlPr>
                                        <a:rPr lang="en-US" sz="1600" i="1">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𝑚</m:t>
                                      </m:r>
                                    </m:sub>
                                  </m:sSub>
                                </m:num>
                                <m:den>
                                  <m:r>
                                    <a:rPr lang="en-US" sz="1600" b="0" i="1" smtClean="0">
                                      <a:latin typeface="Cambria Math" panose="02040503050406030204" pitchFamily="18" charset="0"/>
                                      <a:ea typeface="Cambria Math" panose="02040503050406030204" pitchFamily="18" charset="0"/>
                                    </a:rPr>
                                    <m:t>𝑑𝑡</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𝐵</m:t>
                              </m:r>
                              <m:sSub>
                                <m:sSubPr>
                                  <m:ctrlPr>
                                    <a:rPr lang="en-US" sz="1600" i="1">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𝑚</m:t>
                                  </m:r>
                                </m:sub>
                              </m:sSub>
                              <m:r>
                                <a:rPr lang="en-US" sz="1600" i="1">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𝐿</m:t>
                                  </m:r>
                                </m:sub>
                              </m:sSub>
                            </m:oMath>
                          </a14:m>
                          <a:endParaRPr lang="en-US" sz="1600" i="1" dirty="0">
                            <a:latin typeface="Cambria Math" panose="02040503050406030204" pitchFamily="18" charset="0"/>
                            <a:ea typeface="Cambria Math" panose="02040503050406030204" pitchFamily="18" charset="0"/>
                          </a:endParaRPr>
                        </a:p>
                        <a:p>
                          <a:pPr>
                            <a:lnSpc>
                              <a:spcPct val="120000"/>
                            </a:lnSpc>
                            <a:buFont typeface="Symbol" panose="05050102010706020507" pitchFamily="18" charset="2"/>
                            <a:buChar char="Þ"/>
                          </a:pPr>
                          <a:r>
                            <a:rPr lang="en-US" sz="16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𝑇</m:t>
                                  </m:r>
                                </m:e>
                                <m:sub>
                                  <m:r>
                                    <a:rPr lang="en-US" sz="1600" i="1">
                                      <a:latin typeface="Cambria Math" panose="02040503050406030204" pitchFamily="18" charset="0"/>
                                      <a:ea typeface="Cambria Math" panose="02040503050406030204" pitchFamily="18" charset="0"/>
                                    </a:rPr>
                                    <m:t>𝑒</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𝑠𝐽</m:t>
                              </m:r>
                              <m:sSub>
                                <m:sSubPr>
                                  <m:ctrlPr>
                                    <a:rPr lang="en-US" sz="1600" i="1" smtClean="0">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𝑚</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𝐵</m:t>
                              </m:r>
                              <m:sSub>
                                <m:sSubPr>
                                  <m:ctrlPr>
                                    <a:rPr lang="en-US" sz="1600" i="1">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𝑚</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𝑇</m:t>
                                  </m:r>
                                </m:e>
                                <m:sub>
                                  <m:r>
                                    <a:rPr lang="en-US" sz="1600" i="1">
                                      <a:latin typeface="Cambria Math" panose="02040503050406030204" pitchFamily="18" charset="0"/>
                                      <a:ea typeface="Cambria Math" panose="02040503050406030204" pitchFamily="18" charset="0"/>
                                    </a:rPr>
                                    <m:t>𝐿</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oMath>
                          </a14:m>
                          <a:r>
                            <a:rPr lang="en-US" sz="1600" i="1" dirty="0">
                              <a:latin typeface="Cambria Math" panose="02040503050406030204" pitchFamily="18" charset="0"/>
                              <a:ea typeface="Cambria Math" panose="02040503050406030204" pitchFamily="18" charset="0"/>
                            </a:rPr>
                            <a:t> </a:t>
                          </a:r>
                        </a:p>
                        <a:p>
                          <a:pPr>
                            <a:lnSpc>
                              <a:spcPct val="120000"/>
                            </a:lnSpc>
                            <a:buFont typeface="Symbol" panose="05050102010706020507" pitchFamily="18" charset="2"/>
                            <a:buChar char="Þ"/>
                          </a:pPr>
                          <a:r>
                            <a:rPr lang="en-US" sz="1600" i="1"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𝑚</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𝑠</m:t>
                                  </m:r>
                                </m:e>
                              </m:d>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dirty="0" smtClean="0">
                                      <a:latin typeface="Cambria Math" panose="02040503050406030204" pitchFamily="18" charset="0"/>
                                      <a:ea typeface="Cambria Math" panose="02040503050406030204" pitchFamily="18" charset="0"/>
                                    </a:rPr>
                                    <m:t>𝐵</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𝑠𝐽</m:t>
                                  </m:r>
                                </m:den>
                              </m:f>
                              <m:d>
                                <m:dPr>
                                  <m:ctrlPr>
                                    <a:rPr lang="en-US" sz="1600" i="1" smtClean="0">
                                      <a:latin typeface="Cambria Math" panose="02040503050406030204" pitchFamily="18" charset="0"/>
                                      <a:ea typeface="Cambria Math" panose="02040503050406030204" pitchFamily="18" charset="0"/>
                                    </a:rPr>
                                  </m:ctrlPr>
                                </m:dPr>
                                <m:e>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𝑒</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𝐿</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m:rPr>
                                      <m:nor/>
                                    </m:rPr>
                                    <a:rPr lang="en-US" sz="1600" i="1" dirty="0">
                                      <a:latin typeface="Cambria Math" panose="02040503050406030204" pitchFamily="18" charset="0"/>
                                      <a:ea typeface="Cambria Math" panose="02040503050406030204" pitchFamily="18" charset="0"/>
                                    </a:rPr>
                                    <m:t> </m:t>
                                  </m:r>
                                </m:e>
                              </m:d>
                            </m:oMath>
                          </a14:m>
                          <a:endParaRPr lang="en-US" sz="1600" i="1" dirty="0">
                            <a:latin typeface="Cambria Math" panose="02040503050406030204" pitchFamily="18" charset="0"/>
                            <a:ea typeface="Cambria Math" panose="02040503050406030204" pitchFamily="18" charset="0"/>
                          </a:endParaRPr>
                        </a:p>
                        <a:p>
                          <a:pPr marL="285750" indent="-285750">
                            <a:lnSpc>
                              <a:spcPct val="120000"/>
                            </a:lnSpc>
                            <a:buFont typeface="Wingdings" panose="05000000000000000000" pitchFamily="2" charset="2"/>
                            <a:buChar char="§"/>
                          </a:pP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𝑒</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𝐾</m:t>
                                  </m:r>
                                </m:e>
                                <m:sub>
                                  <m:r>
                                    <a:rPr lang="en-US" sz="1600" b="0" i="1" smtClean="0">
                                      <a:latin typeface="Cambria Math" panose="02040503050406030204" pitchFamily="18" charset="0"/>
                                      <a:ea typeface="Cambria Math" panose="02040503050406030204" pitchFamily="18" charset="0"/>
                                    </a:rPr>
                                    <m:t>𝑒</m:t>
                                  </m:r>
                                </m:sub>
                              </m:sSub>
                              <m:sSub>
                                <m:sSubPr>
                                  <m:ctrlPr>
                                    <a:rPr lang="en-US" sz="1600" i="1">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ea typeface="Cambria Math" panose="02040503050406030204" pitchFamily="18" charset="0"/>
                                    </a:rPr>
                                    <m:t>𝑓</m:t>
                                  </m:r>
                                </m:sub>
                              </m:sSub>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𝑖</m:t>
                                  </m:r>
                                </m:e>
                                <m:sub>
                                  <m:r>
                                    <a:rPr lang="en-US" sz="1600" b="0" i="1" smtClean="0">
                                      <a:latin typeface="Cambria Math" panose="02040503050406030204" pitchFamily="18" charset="0"/>
                                      <a:ea typeface="Cambria Math" panose="02040503050406030204" pitchFamily="18" charset="0"/>
                                    </a:rPr>
                                    <m:t>𝑎</m:t>
                                  </m:r>
                                </m:sub>
                              </m:sSub>
                            </m:oMath>
                          </a14:m>
                          <a:r>
                            <a:rPr lang="en-US" sz="1600" i="1" dirty="0">
                              <a:latin typeface="Cambria Math" panose="02040503050406030204" pitchFamily="18" charset="0"/>
                              <a:ea typeface="Cambria Math" panose="02040503050406030204" pitchFamily="18" charset="0"/>
                            </a:rPr>
                            <a:t> </a:t>
                          </a:r>
                        </a:p>
                        <a:p>
                          <a:pPr>
                            <a:lnSpc>
                              <a:spcPct val="120000"/>
                            </a:lnSpc>
                            <a:buFont typeface="Symbol" panose="05050102010706020507" pitchFamily="18" charset="2"/>
                            <a:buChar char="Þ"/>
                          </a:pPr>
                          <a:r>
                            <a:rPr lang="en-US" sz="1600" i="1"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𝑒</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𝐾</m:t>
                                  </m:r>
                                </m:e>
                                <m:sub>
                                  <m:r>
                                    <a:rPr lang="en-US" sz="1600" b="0" i="1" smtClean="0">
                                      <a:latin typeface="Cambria Math" panose="02040503050406030204" pitchFamily="18" charset="0"/>
                                      <a:ea typeface="Cambria Math" panose="02040503050406030204" pitchFamily="18" charset="0"/>
                                    </a:rPr>
                                    <m:t>𝑒</m:t>
                                  </m:r>
                                </m:sub>
                              </m:sSub>
                              <m:sSub>
                                <m:sSubPr>
                                  <m:ctrlPr>
                                    <a:rPr lang="en-US" sz="1600" i="1">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ea typeface="Cambria Math" panose="02040503050406030204" pitchFamily="18" charset="0"/>
                                    </a:rPr>
                                    <m:t>𝑓</m:t>
                                  </m:r>
                                </m:sub>
                              </m:sSub>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𝐼</m:t>
                                  </m:r>
                                </m:e>
                                <m:sub>
                                  <m:r>
                                    <a:rPr lang="en-US" sz="1600" b="0" i="1" smtClean="0">
                                      <a:latin typeface="Cambria Math" panose="02040503050406030204" pitchFamily="18" charset="0"/>
                                      <a:ea typeface="Cambria Math" panose="02040503050406030204" pitchFamily="18" charset="0"/>
                                    </a:rPr>
                                    <m:t>𝑎</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oMath>
                          </a14:m>
                          <a:endParaRPr lang="vi-VN" sz="1600" i="1"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065254"/>
                      </a:ext>
                    </a:extLst>
                  </a:tr>
                </a:tbl>
              </a:graphicData>
            </a:graphic>
          </p:graphicFrame>
        </mc:Choice>
        <mc:Fallback xmlns="">
          <p:graphicFrame>
            <p:nvGraphicFramePr>
              <p:cNvPr id="6" name="Table 6">
                <a:extLst>
                  <a:ext uri="{FF2B5EF4-FFF2-40B4-BE49-F238E27FC236}">
                    <a16:creationId xmlns:a16="http://schemas.microsoft.com/office/drawing/2014/main" id="{A78E67CB-8577-4F15-8467-3449C9C58631}"/>
                  </a:ext>
                </a:extLst>
              </p:cNvPr>
              <p:cNvGraphicFramePr>
                <a:graphicFrameLocks noGrp="1"/>
              </p:cNvGraphicFramePr>
              <p:nvPr/>
            </p:nvGraphicFramePr>
            <p:xfrm>
              <a:off x="2099163" y="2617050"/>
              <a:ext cx="8166100" cy="1900990"/>
            </p:xfrm>
            <a:graphic>
              <a:graphicData uri="http://schemas.openxmlformats.org/drawingml/2006/table">
                <a:tbl>
                  <a:tblPr firstRow="1" bandRow="1">
                    <a:tableStyleId>{5940675A-B579-460E-94D1-54222C63F5DA}</a:tableStyleId>
                  </a:tblPr>
                  <a:tblGrid>
                    <a:gridCol w="4074258">
                      <a:extLst>
                        <a:ext uri="{9D8B030D-6E8A-4147-A177-3AD203B41FA5}">
                          <a16:colId xmlns:a16="http://schemas.microsoft.com/office/drawing/2014/main" val="265483911"/>
                        </a:ext>
                      </a:extLst>
                    </a:gridCol>
                    <a:gridCol w="4091842">
                      <a:extLst>
                        <a:ext uri="{9D8B030D-6E8A-4147-A177-3AD203B41FA5}">
                          <a16:colId xmlns:a16="http://schemas.microsoft.com/office/drawing/2014/main" val="1089212436"/>
                        </a:ext>
                      </a:extLst>
                    </a:gridCol>
                  </a:tblGrid>
                  <a:tr h="190099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r="-100299" b="-127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2"/>
                          <a:stretch>
                            <a:fillRect l="-99702" b="-1278"/>
                          </a:stretch>
                        </a:blipFill>
                      </a:tcPr>
                    </a:tc>
                    <a:extLst>
                      <a:ext uri="{0D108BD9-81ED-4DB2-BD59-A6C34878D82A}">
                        <a16:rowId xmlns:a16="http://schemas.microsoft.com/office/drawing/2014/main" val="3906525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7" name="Table 6">
                <a:extLst>
                  <a:ext uri="{FF2B5EF4-FFF2-40B4-BE49-F238E27FC236}">
                    <a16:creationId xmlns:a16="http://schemas.microsoft.com/office/drawing/2014/main" id="{041BC050-4707-453E-B778-B0DF83FF82EB}"/>
                  </a:ext>
                </a:extLst>
              </p:cNvPr>
              <p:cNvGraphicFramePr>
                <a:graphicFrameLocks noGrp="1"/>
              </p:cNvGraphicFramePr>
              <p:nvPr/>
            </p:nvGraphicFramePr>
            <p:xfrm>
              <a:off x="2099163" y="5189620"/>
              <a:ext cx="8166100" cy="1334897"/>
            </p:xfrm>
            <a:graphic>
              <a:graphicData uri="http://schemas.openxmlformats.org/drawingml/2006/table">
                <a:tbl>
                  <a:tblPr firstRow="1" bandRow="1">
                    <a:tableStyleId>{5940675A-B579-460E-94D1-54222C63F5DA}</a:tableStyleId>
                  </a:tblPr>
                  <a:tblGrid>
                    <a:gridCol w="4074258">
                      <a:extLst>
                        <a:ext uri="{9D8B030D-6E8A-4147-A177-3AD203B41FA5}">
                          <a16:colId xmlns:a16="http://schemas.microsoft.com/office/drawing/2014/main" val="265483911"/>
                        </a:ext>
                      </a:extLst>
                    </a:gridCol>
                    <a:gridCol w="4091842">
                      <a:extLst>
                        <a:ext uri="{9D8B030D-6E8A-4147-A177-3AD203B41FA5}">
                          <a16:colId xmlns:a16="http://schemas.microsoft.com/office/drawing/2014/main" val="1089212436"/>
                        </a:ext>
                      </a:extLst>
                    </a:gridCol>
                  </a:tblGrid>
                  <a:tr h="954507">
                    <a:tc>
                      <a:txBody>
                        <a:bodyPr/>
                        <a:lstStyle/>
                        <a:p>
                          <a:pPr>
                            <a:lnSpc>
                              <a:spcPct val="120000"/>
                            </a:lnSpc>
                            <a:buFont typeface="Wingdings" panose="05000000000000000000" pitchFamily="2" charset="2"/>
                            <a:buChar char="§"/>
                          </a:pPr>
                          <a:r>
                            <a:rPr lang="en-US" sz="16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𝑈</m:t>
                                  </m:r>
                                </m:e>
                                <m:sub>
                                  <m:r>
                                    <a:rPr lang="en-US" sz="1600" b="0" i="1" smtClean="0">
                                      <a:latin typeface="Cambria Math" panose="02040503050406030204" pitchFamily="18" charset="0"/>
                                      <a:ea typeface="Cambria Math" panose="02040503050406030204" pitchFamily="18" charset="0"/>
                                    </a:rPr>
                                    <m:t>𝑓</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𝑓</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𝑖</m:t>
                                  </m:r>
                                </m:e>
                                <m:sub>
                                  <m:r>
                                    <a:rPr lang="en-US" sz="1600" b="0" i="1" smtClean="0">
                                      <a:latin typeface="Cambria Math" panose="02040503050406030204" pitchFamily="18" charset="0"/>
                                      <a:ea typeface="Cambria Math" panose="02040503050406030204" pitchFamily="18" charset="0"/>
                                    </a:rPr>
                                    <m:t>𝑓</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𝑓</m:t>
                                  </m:r>
                                </m:sub>
                              </m:sSub>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𝑑</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𝑖</m:t>
                                      </m:r>
                                    </m:e>
                                    <m:sub>
                                      <m:r>
                                        <a:rPr lang="en-US" sz="1600" b="0" i="1" smtClean="0">
                                          <a:latin typeface="Cambria Math" panose="02040503050406030204" pitchFamily="18" charset="0"/>
                                          <a:ea typeface="Cambria Math" panose="02040503050406030204" pitchFamily="18" charset="0"/>
                                        </a:rPr>
                                        <m:t>𝑓</m:t>
                                      </m:r>
                                    </m:sub>
                                  </m:sSub>
                                </m:num>
                                <m:den>
                                  <m:r>
                                    <a:rPr lang="en-US" sz="1600" b="0" i="1" smtClean="0">
                                      <a:latin typeface="Cambria Math" panose="02040503050406030204" pitchFamily="18" charset="0"/>
                                      <a:ea typeface="Cambria Math" panose="02040503050406030204" pitchFamily="18" charset="0"/>
                                    </a:rPr>
                                    <m:t>𝑑𝑡</m:t>
                                  </m:r>
                                </m:den>
                              </m:f>
                            </m:oMath>
                          </a14:m>
                          <a:endParaRPr lang="en-US" sz="1600" b="0" i="1" dirty="0">
                            <a:latin typeface="Cambria Math" panose="02040503050406030204" pitchFamily="18" charset="0"/>
                            <a:ea typeface="Cambria Math" panose="02040503050406030204" pitchFamily="18" charset="0"/>
                          </a:endParaRPr>
                        </a:p>
                        <a:p>
                          <a:pPr>
                            <a:lnSpc>
                              <a:spcPct val="120000"/>
                            </a:lnSpc>
                            <a:buFont typeface="Symbol" panose="05050102010706020507" pitchFamily="18" charset="2"/>
                            <a:buChar char="Þ"/>
                          </a:pPr>
                          <a:r>
                            <a:rPr lang="en-US" sz="16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𝑈</m:t>
                                  </m:r>
                                </m:e>
                                <m:sub>
                                  <m:r>
                                    <a:rPr lang="en-US" sz="1600" b="0" i="1" smtClean="0">
                                      <a:latin typeface="Cambria Math" panose="02040503050406030204" pitchFamily="18" charset="0"/>
                                      <a:ea typeface="Cambria Math" panose="02040503050406030204" pitchFamily="18" charset="0"/>
                                    </a:rPr>
                                    <m:t>𝑓</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𝑓</m:t>
                                  </m:r>
                                </m:sub>
                              </m:sSub>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𝐼</m:t>
                                  </m:r>
                                </m:e>
                                <m:sub>
                                  <m:r>
                                    <a:rPr lang="en-US" sz="1600" b="0" i="1" smtClean="0">
                                      <a:latin typeface="Cambria Math" panose="02040503050406030204" pitchFamily="18" charset="0"/>
                                      <a:ea typeface="Cambria Math" panose="02040503050406030204" pitchFamily="18" charset="0"/>
                                    </a:rPr>
                                    <m:t>𝑓</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r>
                                    <a:rPr lang="en-US" sz="1600" i="1">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𝑓</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𝐼</m:t>
                                  </m:r>
                                </m:e>
                                <m:sub>
                                  <m:r>
                                    <a:rPr lang="en-US" sz="1600" b="0" i="1" smtClean="0">
                                      <a:latin typeface="Cambria Math" panose="02040503050406030204" pitchFamily="18" charset="0"/>
                                      <a:ea typeface="Cambria Math" panose="02040503050406030204" pitchFamily="18" charset="0"/>
                                    </a:rPr>
                                    <m:t>𝑓</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oMath>
                          </a14:m>
                          <a:endParaRPr lang="en-US" sz="1600" i="1" dirty="0">
                            <a:latin typeface="Cambria Math" panose="02040503050406030204" pitchFamily="18" charset="0"/>
                            <a:ea typeface="Cambria Math" panose="02040503050406030204" pitchFamily="18" charset="0"/>
                          </a:endParaRPr>
                        </a:p>
                        <a:p>
                          <a:pPr marL="0" marR="0" lvl="0" indent="0" algn="l" defTabSz="685800" rtl="0" eaLnBrk="1" fontAlgn="auto" latinLnBrk="0" hangingPunct="1">
                            <a:lnSpc>
                              <a:spcPct val="120000"/>
                            </a:lnSpc>
                            <a:spcBef>
                              <a:spcPts val="0"/>
                            </a:spcBef>
                            <a:spcAft>
                              <a:spcPts val="0"/>
                            </a:spcAft>
                            <a:buClrTx/>
                            <a:buSzTx/>
                            <a:buFont typeface="Symbol" panose="05050102010706020507" pitchFamily="18" charset="2"/>
                            <a:buChar char="Þ"/>
                            <a:tabLst/>
                            <a:defRPr/>
                          </a:pPr>
                          <a:r>
                            <a:rPr lang="en-US" sz="1600"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𝐼</m:t>
                                  </m:r>
                                </m:e>
                                <m:sub>
                                  <m:r>
                                    <a:rPr lang="en-US" sz="1600" b="0" i="1" smtClean="0">
                                      <a:latin typeface="Cambria Math" panose="02040503050406030204" pitchFamily="18" charset="0"/>
                                      <a:ea typeface="Cambria Math" panose="02040503050406030204" pitchFamily="18" charset="0"/>
                                    </a:rPr>
                                    <m:t>𝑓</m:t>
                                  </m:r>
                                </m:sub>
                              </m:sSub>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𝑠</m:t>
                                  </m:r>
                                </m:e>
                              </m:d>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𝑓</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r>
                                        <a:rPr lang="en-US" sz="1600" i="1">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𝑓</m:t>
                                      </m:r>
                                    </m:sub>
                                  </m:sSub>
                                </m:den>
                              </m:f>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𝑈</m:t>
                                  </m:r>
                                </m:e>
                                <m:sub>
                                  <m:r>
                                    <a:rPr lang="en-US" sz="1600" b="0" i="1" smtClean="0">
                                      <a:latin typeface="Cambria Math" panose="02040503050406030204" pitchFamily="18" charset="0"/>
                                      <a:ea typeface="Cambria Math" panose="02040503050406030204" pitchFamily="18" charset="0"/>
                                    </a:rPr>
                                    <m:t>𝑓</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oMath>
                          </a14:m>
                          <a:endParaRPr lang="en-US" sz="1600" i="1" dirty="0">
                            <a:latin typeface="Cambria Math" panose="02040503050406030204" pitchFamily="18" charset="0"/>
                            <a:ea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nSpc>
                              <a:spcPct val="120000"/>
                            </a:lnSpc>
                            <a:buFont typeface="Wingdings" panose="05000000000000000000" pitchFamily="2" charset="2"/>
                            <a:buChar char="§"/>
                          </a:pPr>
                          <a:r>
                            <a:rPr lang="en-US" sz="1600" b="0" i="1" dirty="0">
                              <a:latin typeface="Cambria Math" panose="02040503050406030204" pitchFamily="18" charset="0"/>
                              <a:ea typeface="Cambria Math" panose="02040503050406030204" pitchFamily="18" charset="0"/>
                            </a:rPr>
                            <a:t> </a:t>
                          </a:r>
                          <a:r>
                            <a:rPr lang="en-US" sz="16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ea typeface="Cambria Math" panose="02040503050406030204" pitchFamily="18" charset="0"/>
                                    </a:rPr>
                                    <m:t>𝑓</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𝑓</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𝑖</m:t>
                                  </m:r>
                                </m:e>
                                <m:sub>
                                  <m:r>
                                    <a:rPr lang="en-US" sz="1600" b="0" i="1" smtClean="0">
                                      <a:latin typeface="Cambria Math" panose="02040503050406030204" pitchFamily="18" charset="0"/>
                                      <a:ea typeface="Cambria Math" panose="02040503050406030204" pitchFamily="18" charset="0"/>
                                    </a:rPr>
                                    <m:t>𝑓</m:t>
                                  </m:r>
                                </m:sub>
                              </m:sSub>
                            </m:oMath>
                          </a14:m>
                          <a:endParaRPr lang="en-US" sz="1600" i="1" dirty="0">
                            <a:latin typeface="Cambria Math" panose="02040503050406030204" pitchFamily="18" charset="0"/>
                            <a:ea typeface="Cambria Math" panose="02040503050406030204" pitchFamily="18" charset="0"/>
                          </a:endParaRPr>
                        </a:p>
                        <a:p>
                          <a:pPr>
                            <a:lnSpc>
                              <a:spcPct val="120000"/>
                            </a:lnSpc>
                            <a:buFont typeface="Symbol" panose="05050102010706020507" pitchFamily="18" charset="2"/>
                            <a:buChar char="Þ"/>
                          </a:pPr>
                          <a:r>
                            <a:rPr lang="en-US" sz="1600"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ea typeface="Cambria Math" panose="02040503050406030204" pitchFamily="18" charset="0"/>
                                    </a:rPr>
                                    <m:t>𝑓</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𝑓</m:t>
                                  </m:r>
                                </m:sub>
                              </m:sSub>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𝐼</m:t>
                                  </m:r>
                                </m:e>
                                <m:sub>
                                  <m:r>
                                    <a:rPr lang="en-US" sz="1600" b="0" i="1" smtClean="0">
                                      <a:latin typeface="Cambria Math" panose="02040503050406030204" pitchFamily="18" charset="0"/>
                                      <a:ea typeface="Cambria Math" panose="02040503050406030204" pitchFamily="18" charset="0"/>
                                    </a:rPr>
                                    <m:t>𝑓</m:t>
                                  </m:r>
                                </m:sub>
                              </m:sSub>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𝑠</m:t>
                                  </m:r>
                                </m:e>
                              </m:d>
                            </m:oMath>
                          </a14:m>
                          <a:endParaRPr lang="en-US" sz="1600" i="1"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065254"/>
                      </a:ext>
                    </a:extLst>
                  </a:tr>
                </a:tbl>
              </a:graphicData>
            </a:graphic>
          </p:graphicFrame>
        </mc:Choice>
        <mc:Fallback xmlns="">
          <p:graphicFrame>
            <p:nvGraphicFramePr>
              <p:cNvPr id="67" name="Table 6">
                <a:extLst>
                  <a:ext uri="{FF2B5EF4-FFF2-40B4-BE49-F238E27FC236}">
                    <a16:creationId xmlns:a16="http://schemas.microsoft.com/office/drawing/2014/main" id="{041BC050-4707-453E-B778-B0DF83FF82EB}"/>
                  </a:ext>
                </a:extLst>
              </p:cNvPr>
              <p:cNvGraphicFramePr>
                <a:graphicFrameLocks noGrp="1"/>
              </p:cNvGraphicFramePr>
              <p:nvPr/>
            </p:nvGraphicFramePr>
            <p:xfrm>
              <a:off x="2099163" y="5189620"/>
              <a:ext cx="8166100" cy="1334897"/>
            </p:xfrm>
            <a:graphic>
              <a:graphicData uri="http://schemas.openxmlformats.org/drawingml/2006/table">
                <a:tbl>
                  <a:tblPr firstRow="1" bandRow="1">
                    <a:tableStyleId>{5940675A-B579-460E-94D1-54222C63F5DA}</a:tableStyleId>
                  </a:tblPr>
                  <a:tblGrid>
                    <a:gridCol w="4074258">
                      <a:extLst>
                        <a:ext uri="{9D8B030D-6E8A-4147-A177-3AD203B41FA5}">
                          <a16:colId xmlns:a16="http://schemas.microsoft.com/office/drawing/2014/main" val="265483911"/>
                        </a:ext>
                      </a:extLst>
                    </a:gridCol>
                    <a:gridCol w="4091842">
                      <a:extLst>
                        <a:ext uri="{9D8B030D-6E8A-4147-A177-3AD203B41FA5}">
                          <a16:colId xmlns:a16="http://schemas.microsoft.com/office/drawing/2014/main" val="1089212436"/>
                        </a:ext>
                      </a:extLst>
                    </a:gridCol>
                  </a:tblGrid>
                  <a:tr h="1334897">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r="-100299" b="-45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3"/>
                          <a:stretch>
                            <a:fillRect l="-99702" b="-455"/>
                          </a:stretch>
                        </a:blipFill>
                      </a:tcPr>
                    </a:tc>
                    <a:extLst>
                      <a:ext uri="{0D108BD9-81ED-4DB2-BD59-A6C34878D82A}">
                        <a16:rowId xmlns:a16="http://schemas.microsoft.com/office/drawing/2014/main" val="39065254"/>
                      </a:ext>
                    </a:extLst>
                  </a:tr>
                </a:tbl>
              </a:graphicData>
            </a:graphic>
          </p:graphicFrame>
        </mc:Fallback>
      </mc:AlternateContent>
    </p:spTree>
    <p:extLst>
      <p:ext uri="{BB962C8B-B14F-4D97-AF65-F5344CB8AC3E}">
        <p14:creationId xmlns:p14="http://schemas.microsoft.com/office/powerpoint/2010/main" val="124753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DCD2A6A1-4A17-46CD-9897-25D25A7A0FC2}"/>
              </a:ext>
            </a:extLst>
          </p:cNvPr>
          <p:cNvSpPr>
            <a:spLocks noGrp="1"/>
          </p:cNvSpPr>
          <p:nvPr>
            <p:ph type="title"/>
          </p:nvPr>
        </p:nvSpPr>
        <p:spPr>
          <a:xfrm>
            <a:off x="651933" y="115092"/>
            <a:ext cx="10825834" cy="989015"/>
          </a:xfrm>
        </p:spPr>
        <p:txBody>
          <a:bodyPr>
            <a:noAutofit/>
          </a:bodyPr>
          <a:lstStyle/>
          <a:p>
            <a:r>
              <a:rPr lang="en-US" dirty="0" err="1"/>
              <a:t>Phần</a:t>
            </a:r>
            <a:r>
              <a:rPr lang="en-US" dirty="0"/>
              <a:t> 1. </a:t>
            </a:r>
            <a:r>
              <a:rPr lang="en-US" dirty="0" err="1"/>
              <a:t>Mô</a:t>
            </a:r>
            <a:r>
              <a:rPr lang="en-US" dirty="0"/>
              <a:t> </a:t>
            </a:r>
            <a:r>
              <a:rPr lang="en-US" dirty="0" err="1"/>
              <a:t>hình</a:t>
            </a:r>
            <a:r>
              <a:rPr lang="en-US" dirty="0"/>
              <a:t> </a:t>
            </a:r>
            <a:r>
              <a:rPr lang="en-US" dirty="0" err="1"/>
              <a:t>hóa</a:t>
            </a:r>
            <a:r>
              <a:rPr lang="en-US" dirty="0"/>
              <a:t> </a:t>
            </a:r>
            <a:r>
              <a:rPr lang="en-US" dirty="0" err="1"/>
              <a:t>động</a:t>
            </a:r>
            <a:r>
              <a:rPr lang="en-US" dirty="0"/>
              <a:t> </a:t>
            </a:r>
            <a:r>
              <a:rPr lang="en-US" dirty="0" err="1"/>
              <a:t>cơ</a:t>
            </a:r>
            <a:r>
              <a:rPr lang="en-US" dirty="0"/>
              <a:t> 1 </a:t>
            </a:r>
            <a:r>
              <a:rPr lang="en-US" dirty="0" err="1"/>
              <a:t>chiều</a:t>
            </a:r>
            <a:endParaRPr lang="en-US" dirty="0"/>
          </a:p>
        </p:txBody>
      </p:sp>
      <p:sp>
        <p:nvSpPr>
          <p:cNvPr id="46" name="Content Placeholder 3">
            <a:extLst>
              <a:ext uri="{FF2B5EF4-FFF2-40B4-BE49-F238E27FC236}">
                <a16:creationId xmlns:a16="http://schemas.microsoft.com/office/drawing/2014/main" id="{B2F8FCB0-B4DF-4319-AAC9-E6E2008D3A3E}"/>
              </a:ext>
            </a:extLst>
          </p:cNvPr>
          <p:cNvSpPr>
            <a:spLocks noGrp="1"/>
          </p:cNvSpPr>
          <p:nvPr>
            <p:ph idx="1"/>
          </p:nvPr>
        </p:nvSpPr>
        <p:spPr>
          <a:xfrm>
            <a:off x="651933" y="1104108"/>
            <a:ext cx="10701867" cy="5255750"/>
          </a:xfrm>
        </p:spPr>
        <p:txBody>
          <a:bodyPr>
            <a:normAutofit/>
          </a:bodyPr>
          <a:lstStyle/>
          <a:p>
            <a:pPr marL="0" indent="0">
              <a:lnSpc>
                <a:spcPct val="120000"/>
              </a:lnSpc>
              <a:spcBef>
                <a:spcPts val="0"/>
              </a:spcBef>
              <a:buNone/>
            </a:pPr>
            <a:r>
              <a:rPr lang="en-US" sz="2400" dirty="0"/>
              <a:t>1.3. </a:t>
            </a:r>
            <a:r>
              <a:rPr lang="en-US" sz="2400" dirty="0" err="1"/>
              <a:t>Mô</a:t>
            </a:r>
            <a:r>
              <a:rPr lang="en-US" sz="2400" dirty="0"/>
              <a:t> </a:t>
            </a:r>
            <a:r>
              <a:rPr lang="en-US" sz="2400" dirty="0" err="1"/>
              <a:t>hình</a:t>
            </a:r>
            <a:r>
              <a:rPr lang="en-US" sz="2400" dirty="0"/>
              <a:t> </a:t>
            </a:r>
            <a:r>
              <a:rPr lang="en-US" sz="2400" dirty="0" err="1"/>
              <a:t>toán</a:t>
            </a:r>
            <a:r>
              <a:rPr lang="en-US" sz="2400" dirty="0"/>
              <a:t> </a:t>
            </a:r>
            <a:r>
              <a:rPr lang="en-US" sz="1800" dirty="0">
                <a:solidFill>
                  <a:schemeClr val="tx1"/>
                </a:solidFill>
                <a:latin typeface="Cambria Math" panose="02040503050406030204" pitchFamily="18" charset="0"/>
                <a:ea typeface="Cambria Math" panose="02040503050406030204" pitchFamily="18" charset="0"/>
              </a:rPr>
              <a:t>	</a:t>
            </a:r>
          </a:p>
          <a:p>
            <a:pPr marL="0" indent="0">
              <a:lnSpc>
                <a:spcPct val="120000"/>
              </a:lnSpc>
              <a:spcBef>
                <a:spcPts val="0"/>
              </a:spcBef>
              <a:buNone/>
            </a:pPr>
            <a:r>
              <a:rPr lang="en-US" sz="2000" dirty="0">
                <a:solidFill>
                  <a:schemeClr val="tx1"/>
                </a:solidFill>
                <a:latin typeface="Cambria Math" panose="02040503050406030204" pitchFamily="18" charset="0"/>
                <a:ea typeface="Cambria Math" panose="02040503050406030204" pitchFamily="18" charset="0"/>
              </a:rPr>
              <a:t> 	1.</a:t>
            </a:r>
            <a:r>
              <a:rPr lang="en-US" sz="2400" dirty="0"/>
              <a:t>3.2. </a:t>
            </a:r>
            <a:r>
              <a:rPr lang="en-US" sz="2400" dirty="0" err="1"/>
              <a:t>Sơ</a:t>
            </a:r>
            <a:r>
              <a:rPr lang="en-US" sz="2400" dirty="0"/>
              <a:t> </a:t>
            </a:r>
            <a:r>
              <a:rPr lang="en-US" sz="2400" dirty="0" err="1"/>
              <a:t>đồ</a:t>
            </a:r>
            <a:r>
              <a:rPr lang="en-US" sz="2400" dirty="0"/>
              <a:t> </a:t>
            </a:r>
            <a:r>
              <a:rPr lang="en-US" sz="2400" dirty="0" err="1"/>
              <a:t>tương</a:t>
            </a:r>
            <a:r>
              <a:rPr lang="en-US" sz="2400" dirty="0"/>
              <a:t> </a:t>
            </a:r>
            <a:r>
              <a:rPr lang="en-US" sz="2400" dirty="0" err="1"/>
              <a:t>đương</a:t>
            </a:r>
            <a:r>
              <a:rPr lang="en-US" sz="2400" dirty="0"/>
              <a:t> </a:t>
            </a:r>
            <a:r>
              <a:rPr lang="en-US" sz="2400" dirty="0" err="1"/>
              <a:t>của</a:t>
            </a:r>
            <a:r>
              <a:rPr lang="en-US" sz="2400" dirty="0"/>
              <a:t> </a:t>
            </a:r>
            <a:r>
              <a:rPr lang="en-US" sz="2400" dirty="0" err="1"/>
              <a:t>động</a:t>
            </a:r>
            <a:r>
              <a:rPr lang="en-US" sz="2400" dirty="0"/>
              <a:t> </a:t>
            </a:r>
            <a:r>
              <a:rPr lang="en-US" sz="2400" dirty="0" err="1"/>
              <a:t>cơ</a:t>
            </a:r>
            <a:r>
              <a:rPr lang="en-US" sz="2400" dirty="0"/>
              <a:t> </a:t>
            </a:r>
          </a:p>
          <a:p>
            <a:pPr marL="0" indent="0">
              <a:lnSpc>
                <a:spcPct val="120000"/>
              </a:lnSpc>
              <a:spcBef>
                <a:spcPts val="0"/>
              </a:spcBef>
              <a:buNone/>
            </a:pPr>
            <a:endParaRPr lang="en-US" sz="2400" dirty="0"/>
          </a:p>
          <a:p>
            <a:pPr marL="0" indent="0">
              <a:lnSpc>
                <a:spcPct val="120000"/>
              </a:lnSpc>
              <a:spcBef>
                <a:spcPts val="0"/>
              </a:spcBef>
              <a:buNone/>
            </a:pPr>
            <a:endParaRPr lang="en-US" sz="2400" dirty="0"/>
          </a:p>
          <a:p>
            <a:pPr marL="0" indent="0">
              <a:lnSpc>
                <a:spcPct val="120000"/>
              </a:lnSpc>
              <a:spcBef>
                <a:spcPts val="0"/>
              </a:spcBef>
              <a:buNone/>
            </a:pPr>
            <a:endParaRPr lang="en-US" sz="2400" dirty="0"/>
          </a:p>
          <a:p>
            <a:pPr marL="0" indent="0">
              <a:lnSpc>
                <a:spcPct val="120000"/>
              </a:lnSpc>
              <a:spcBef>
                <a:spcPts val="0"/>
              </a:spcBef>
              <a:buNone/>
            </a:pPr>
            <a:endParaRPr lang="en-US" sz="2400" dirty="0"/>
          </a:p>
          <a:p>
            <a:pPr marL="0" indent="0">
              <a:lnSpc>
                <a:spcPct val="120000"/>
              </a:lnSpc>
              <a:spcBef>
                <a:spcPts val="0"/>
              </a:spcBef>
              <a:buNone/>
            </a:pPr>
            <a:endParaRPr lang="en-US" sz="2400" dirty="0"/>
          </a:p>
          <a:p>
            <a:pPr marL="0" indent="0">
              <a:lnSpc>
                <a:spcPct val="120000"/>
              </a:lnSpc>
              <a:spcBef>
                <a:spcPts val="0"/>
              </a:spcBef>
              <a:buNone/>
            </a:pPr>
            <a:r>
              <a:rPr lang="en-US" sz="2400" dirty="0"/>
              <a:t>	1.3.3. </a:t>
            </a:r>
            <a:r>
              <a:rPr lang="en-US" sz="2400" dirty="0" err="1"/>
              <a:t>Các</a:t>
            </a:r>
            <a:r>
              <a:rPr lang="en-US" sz="2400" dirty="0"/>
              <a:t> </a:t>
            </a:r>
            <a:r>
              <a:rPr lang="en-US" sz="2400" dirty="0" err="1"/>
              <a:t>tham</a:t>
            </a:r>
            <a:r>
              <a:rPr lang="en-US" sz="2400" dirty="0"/>
              <a:t> </a:t>
            </a:r>
            <a:r>
              <a:rPr lang="en-US" sz="2400" dirty="0" err="1"/>
              <a:t>số</a:t>
            </a:r>
            <a:r>
              <a:rPr lang="en-US" sz="2400" dirty="0"/>
              <a:t> </a:t>
            </a:r>
            <a:r>
              <a:rPr lang="en-US" sz="2400" dirty="0" err="1"/>
              <a:t>của</a:t>
            </a:r>
            <a:r>
              <a:rPr lang="en-US" sz="2400" dirty="0"/>
              <a:t> </a:t>
            </a:r>
            <a:r>
              <a:rPr lang="en-US" sz="2400" dirty="0" err="1"/>
              <a:t>động</a:t>
            </a:r>
            <a:r>
              <a:rPr lang="en-US" sz="2400" dirty="0"/>
              <a:t> </a:t>
            </a:r>
            <a:r>
              <a:rPr lang="en-US" sz="2400" dirty="0" err="1"/>
              <a:t>cơ</a:t>
            </a:r>
            <a:r>
              <a:rPr lang="en-US" sz="2400" dirty="0"/>
              <a:t>		</a:t>
            </a:r>
          </a:p>
          <a:p>
            <a:pPr marL="0" indent="0">
              <a:lnSpc>
                <a:spcPct val="120000"/>
              </a:lnSpc>
              <a:spcBef>
                <a:spcPts val="0"/>
              </a:spcBef>
              <a:buNone/>
            </a:pPr>
            <a:endParaRPr lang="en-US" sz="2400" dirty="0"/>
          </a:p>
          <a:p>
            <a:pPr marL="0" indent="0">
              <a:lnSpc>
                <a:spcPct val="120000"/>
              </a:lnSpc>
              <a:spcBef>
                <a:spcPts val="0"/>
              </a:spcBef>
              <a:buNone/>
            </a:pPr>
            <a:r>
              <a:rPr lang="en-US" sz="2400" dirty="0"/>
              <a:t>	</a:t>
            </a:r>
          </a:p>
        </p:txBody>
      </p:sp>
      <p:sp>
        <p:nvSpPr>
          <p:cNvPr id="45" name="object 9"/>
          <p:cNvSpPr/>
          <p:nvPr/>
        </p:nvSpPr>
        <p:spPr>
          <a:xfrm>
            <a:off x="1713173" y="1959607"/>
            <a:ext cx="8705066" cy="2193103"/>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532" y="4941829"/>
            <a:ext cx="4711999" cy="1275533"/>
          </a:xfrm>
          <a:prstGeom prst="rect">
            <a:avLst/>
          </a:prstGeom>
        </p:spPr>
      </p:pic>
    </p:spTree>
    <p:extLst>
      <p:ext uri="{BB962C8B-B14F-4D97-AF65-F5344CB8AC3E}">
        <p14:creationId xmlns:p14="http://schemas.microsoft.com/office/powerpoint/2010/main" val="322463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1. </a:t>
            </a:r>
            <a:r>
              <a:rPr lang="en-US" dirty="0" err="1"/>
              <a:t>Mô</a:t>
            </a:r>
            <a:r>
              <a:rPr lang="en-US" dirty="0"/>
              <a:t> </a:t>
            </a:r>
            <a:r>
              <a:rPr lang="en-US" dirty="0" err="1"/>
              <a:t>hình</a:t>
            </a:r>
            <a:r>
              <a:rPr lang="en-US" dirty="0"/>
              <a:t> </a:t>
            </a:r>
            <a:r>
              <a:rPr lang="en-US" dirty="0" err="1"/>
              <a:t>hóa</a:t>
            </a:r>
            <a:r>
              <a:rPr lang="en-US" dirty="0"/>
              <a:t> </a:t>
            </a:r>
            <a:r>
              <a:rPr lang="en-US" dirty="0" err="1"/>
              <a:t>động</a:t>
            </a:r>
            <a:r>
              <a:rPr lang="en-US" dirty="0"/>
              <a:t> </a:t>
            </a:r>
            <a:r>
              <a:rPr lang="en-US" dirty="0" err="1"/>
              <a:t>cơ</a:t>
            </a:r>
            <a:r>
              <a:rPr lang="en-US" dirty="0"/>
              <a:t> 1 </a:t>
            </a:r>
            <a:r>
              <a:rPr lang="en-US" dirty="0" err="1"/>
              <a:t>chiều</a:t>
            </a:r>
            <a:endParaRPr lang="en-US" dirty="0"/>
          </a:p>
        </p:txBody>
      </p:sp>
      <p:sp>
        <p:nvSpPr>
          <p:cNvPr id="3" name="Content Placeholder 2"/>
          <p:cNvSpPr>
            <a:spLocks noGrp="1"/>
          </p:cNvSpPr>
          <p:nvPr>
            <p:ph idx="1"/>
          </p:nvPr>
        </p:nvSpPr>
        <p:spPr>
          <a:xfrm>
            <a:off x="651933" y="1238249"/>
            <a:ext cx="10701867" cy="5517394"/>
          </a:xfrm>
        </p:spPr>
        <p:txBody>
          <a:bodyPr/>
          <a:lstStyle/>
          <a:p>
            <a:pPr marL="342900" lvl="1" indent="0">
              <a:buNone/>
            </a:pPr>
            <a:r>
              <a:rPr lang="en-US" dirty="0"/>
              <a:t>     		</a:t>
            </a:r>
            <a:r>
              <a:rPr lang="en-US" sz="2400" dirty="0"/>
              <a:t>1.3.4 </a:t>
            </a:r>
            <a:r>
              <a:rPr lang="en-US" sz="2400" dirty="0" err="1"/>
              <a:t>Triển</a:t>
            </a:r>
            <a:r>
              <a:rPr lang="en-US" sz="2400" dirty="0"/>
              <a:t> </a:t>
            </a:r>
            <a:r>
              <a:rPr lang="en-US" sz="2400" dirty="0" err="1"/>
              <a:t>khai</a:t>
            </a:r>
            <a:r>
              <a:rPr lang="en-US" sz="2400" dirty="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trên</a:t>
            </a:r>
            <a:r>
              <a:rPr lang="en-US" sz="2400" dirty="0"/>
              <a:t> </a:t>
            </a:r>
            <a:r>
              <a:rPr lang="en-US" sz="2400" dirty="0" err="1"/>
              <a:t>Matlab</a:t>
            </a:r>
            <a:r>
              <a:rPr lang="en-US" sz="2400" dirty="0"/>
              <a:t>- Simulink</a:t>
            </a:r>
          </a:p>
          <a:p>
            <a:pPr lvl="1"/>
            <a:endParaRPr lang="en-US" sz="2400"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63" y="1705970"/>
            <a:ext cx="11505061" cy="4885899"/>
          </a:xfrm>
          <a:prstGeom prst="rect">
            <a:avLst/>
          </a:prstGeom>
        </p:spPr>
      </p:pic>
    </p:spTree>
    <p:extLst>
      <p:ext uri="{BB962C8B-B14F-4D97-AF65-F5344CB8AC3E}">
        <p14:creationId xmlns:p14="http://schemas.microsoft.com/office/powerpoint/2010/main" val="3210911443"/>
      </p:ext>
    </p:extLst>
  </p:cSld>
  <p:clrMapOvr>
    <a:masterClrMapping/>
  </p:clrMapOvr>
</p:sld>
</file>

<file path=ppt/theme/theme1.xml><?xml version="1.0" encoding="utf-8"?>
<a:theme xmlns:a="http://schemas.openxmlformats.org/drawingml/2006/main" name="P2_TuanChi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flat">
          <a:solidFill>
            <a:schemeClr val="tx1"/>
          </a:solidFill>
          <a:round/>
          <a:headEnd type="none"/>
          <a:tailEnd type="triangle" w="med"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181308F314B55D4297E425E22CE189C8" ma:contentTypeVersion="8" ma:contentTypeDescription="Tạo tài liệu mới." ma:contentTypeScope="" ma:versionID="8ecbb4b66f2364f0e7ba53c86605dd1a">
  <xsd:schema xmlns:xsd="http://www.w3.org/2001/XMLSchema" xmlns:xs="http://www.w3.org/2001/XMLSchema" xmlns:p="http://schemas.microsoft.com/office/2006/metadata/properties" xmlns:ns2="4faa5f80-5df2-4d1a-be9d-7385fbe8f069" xmlns:ns3="79cd7505-492c-4cc7-991f-ce15574c9f59" targetNamespace="http://schemas.microsoft.com/office/2006/metadata/properties" ma:root="true" ma:fieldsID="80ccc3eca32270cb6964d8b64dc58c2a" ns2:_="" ns3:_="">
    <xsd:import namespace="4faa5f80-5df2-4d1a-be9d-7385fbe8f069"/>
    <xsd:import namespace="79cd7505-492c-4cc7-991f-ce15574c9f5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aa5f80-5df2-4d1a-be9d-7385fbe8f069"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cd7505-492c-4cc7-991f-ce15574c9f5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005B6A-A109-4CE2-9291-87C3373666F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199D3A-D459-47A3-A5CF-55C95604C44A}">
  <ds:schemaRefs>
    <ds:schemaRef ds:uri="http://schemas.microsoft.com/sharepoint/v3/contenttype/forms"/>
  </ds:schemaRefs>
</ds:datastoreItem>
</file>

<file path=customXml/itemProps3.xml><?xml version="1.0" encoding="utf-8"?>
<ds:datastoreItem xmlns:ds="http://schemas.openxmlformats.org/officeDocument/2006/customXml" ds:itemID="{D5F087AB-C492-46E4-B841-661FFDCFD8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aa5f80-5df2-4d1a-be9d-7385fbe8f069"/>
    <ds:schemaRef ds:uri="79cd7505-492c-4cc7-991f-ce15574c9f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877</TotalTime>
  <Words>1305</Words>
  <Application>Microsoft Office PowerPoint</Application>
  <PresentationFormat>Widescreen</PresentationFormat>
  <Paragraphs>316</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P2_TuanChien</vt:lpstr>
      <vt:lpstr>DC4 Four-Quadrant Three-Phase Rectifier 200 HP DC Drive </vt:lpstr>
      <vt:lpstr>NỘI DUNG BÁO CÁO</vt:lpstr>
      <vt:lpstr>Phần 1. Mô hình hóa động cơ 1 chiều</vt:lpstr>
      <vt:lpstr>Phần 1. Mô hình hóa động cơ 1 chiều</vt:lpstr>
      <vt:lpstr>Phần 1. Mô hình hóa động cơ 1 chiều</vt:lpstr>
      <vt:lpstr>Phần 1. Mô hình hóa động cơ 1 chiều</vt:lpstr>
      <vt:lpstr>Phần 1. Mô hình hóa động cơ 1 chiều</vt:lpstr>
      <vt:lpstr>Phần 1. Mô hình hóa động cơ 1 chiều</vt:lpstr>
      <vt:lpstr>Phần 1. Mô hình hóa động cơ 1 chiều</vt:lpstr>
      <vt:lpstr>Phần 1. Mô hình hóa động cơ 1 chiều</vt:lpstr>
      <vt:lpstr> </vt:lpstr>
      <vt:lpstr>Phần 2. Cấu trúc của hệ truyền động điện</vt:lpstr>
      <vt:lpstr>Phần 2. Cấu trúc của hệ truyền động điện</vt:lpstr>
      <vt:lpstr>Phần 2. Cấu trúc của hệ truyền động điện</vt:lpstr>
      <vt:lpstr>Phần 2. Cấu trúc của hệ truyền động điện</vt:lpstr>
      <vt:lpstr>Phần 3. CÁC THÔNG SỐ ẢNH HƯỞNG ĐẾN ĐẶC TÍNH CƠ</vt:lpstr>
      <vt:lpstr>PowerPoint Presentation</vt:lpstr>
      <vt:lpstr>Phần 3. CÁC THÔNG SỐ ẢNH HƯỞNG ĐẾN ĐẶC TÍNH CƠ</vt:lpstr>
      <vt:lpstr>Phần 3. CÁC THÔNG SỐ ẢNH HƯỞNG ĐẾN ĐẶC TÍNH CƠ</vt:lpstr>
      <vt:lpstr>Phần 3. CÁC THÔNG SỐ ẢNH HƯỞNG ĐẾN ĐẶC TÍNH CƠ</vt:lpstr>
      <vt:lpstr>Phần 3. CÁC THÔNG SỐ ẢNH HƯỞNG ĐẾN ĐẶC TÍNH CƠ</vt:lpstr>
      <vt:lpstr>Phần 3. CÁC THÔNG SỐ ẢNH HƯỞNG ĐẾN ĐẶC TÍNH CƠ</vt:lpstr>
      <vt:lpstr>Phần 3. CÁC THÔNG SỐ ẢNH HƯỞNG ĐẾN ĐẶC TÍNH CƠ</vt:lpstr>
      <vt:lpstr>Phần 3. CÁC THÔNG SỐ ẢNH HƯỞNG ĐẾN ĐẶC TÍNH CƠ</vt:lpstr>
      <vt:lpstr>Phần 3. CÁC THÔNG SỐ ẢNH HƯỞNG ĐẾN ĐẶC TÍNH CƠ</vt:lpstr>
      <vt:lpstr>Phần 3. CÁC THÔNG SỐ ẢNH HƯỞNG ĐẾN ĐẶC TÍNH CƠ</vt:lpstr>
      <vt:lpstr>Phần 2. CÁC THÔNG SỐ ẢNH HƯỞNG ĐẾN ĐẶC TÍNH CƠ</vt:lpstr>
      <vt:lpstr>Phần 2. CÁC THÔNG SỐ ẢNH HƯỞNG ĐẾN ĐẶC TÍNH CƠ</vt:lpstr>
      <vt:lpstr>Phần 2. CÁC THÔNG SỐ ẢNH HƯỞNG ĐẾN ĐẶC TÍNH CƠ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quốc cường nguyễn</dc:creator>
  <cp:lastModifiedBy>Dell Precision</cp:lastModifiedBy>
  <cp:revision>74</cp:revision>
  <dcterms:created xsi:type="dcterms:W3CDTF">2021-05-18T14:07:31Z</dcterms:created>
  <dcterms:modified xsi:type="dcterms:W3CDTF">2022-05-29T09:06:54Z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0x010100181308F314B55D4297E425E22CE189C8</vt:lpwstr>
  </property>
</Properties>
</file>