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96" r:id="rId7"/>
    <p:sldId id="287" r:id="rId8"/>
    <p:sldId id="288" r:id="rId9"/>
    <p:sldId id="289" r:id="rId10"/>
    <p:sldId id="291" r:id="rId11"/>
    <p:sldId id="290" r:id="rId12"/>
    <p:sldId id="300" r:id="rId13"/>
    <p:sldId id="261" r:id="rId14"/>
    <p:sldId id="292" r:id="rId15"/>
    <p:sldId id="262" r:id="rId16"/>
    <p:sldId id="286" r:id="rId17"/>
    <p:sldId id="264" r:id="rId18"/>
    <p:sldId id="293" r:id="rId19"/>
    <p:sldId id="294" r:id="rId20"/>
    <p:sldId id="265" r:id="rId21"/>
    <p:sldId id="295" r:id="rId22"/>
    <p:sldId id="297" r:id="rId23"/>
    <p:sldId id="298" r:id="rId24"/>
    <p:sldId id="299"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t4BnLZZPHO0qto13rUqGV/12B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4" d="100"/>
          <a:sy n="114" d="100"/>
        </p:scale>
        <p:origin x="15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85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78699d15b_1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78699d15b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78699d15b_1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78699d15b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47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78699d15b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78699d15b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78699d15b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78699d15b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893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78699d15b_1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78699d15b_1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78699d15b_1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78699d15b_1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652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78699d15b_1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78699d15b_1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838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78699d15b_1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78699d15b_1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78699d15b_1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78699d15b_1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703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78699d15b_1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78699d15b_1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428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78699d15b_1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78699d15b_1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477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78699d15b_1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78699d15b_1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97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79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6891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60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427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2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6" name="Google Shape;76;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6" name="Google Shape;56;p2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7" name="Google Shape;57;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a:spLocks noGrp="1"/>
          </p:cNvSpPr>
          <p:nvPr>
            <p:ph type="pic" idx="2"/>
          </p:nvPr>
        </p:nvSpPr>
        <p:spPr>
          <a:xfrm>
            <a:off x="3887391" y="987426"/>
            <a:ext cx="4629150" cy="4873625"/>
          </a:xfrm>
          <a:prstGeom prst="rect">
            <a:avLst/>
          </a:prstGeom>
          <a:noFill/>
          <a:ln>
            <a:noFill/>
          </a:ln>
        </p:spPr>
      </p:sp>
      <p:sp>
        <p:nvSpPr>
          <p:cNvPr id="63" name="Google Shape;63;p2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4" name="Google Shape;64;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2"/>
          <p:cNvSpPr txBox="1">
            <a:spLocks noGrp="1"/>
          </p:cNvSpPr>
          <p:nvPr>
            <p:ph type="body" idx="1"/>
          </p:nvPr>
        </p:nvSpPr>
        <p:spPr>
          <a:xfrm rot="5400000">
            <a:off x="2051051"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0" name="Google Shape;70;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a:spLocks noGrp="1"/>
          </p:cNvSpPr>
          <p:nvPr>
            <p:ph type="ctrTitle"/>
          </p:nvPr>
        </p:nvSpPr>
        <p:spPr>
          <a:xfrm>
            <a:off x="1143000" y="819117"/>
            <a:ext cx="6858000" cy="23876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3F3F3F"/>
              </a:buClr>
              <a:buSzPts val="4400"/>
              <a:buFont typeface="Calibri"/>
              <a:buNone/>
            </a:pPr>
            <a:r>
              <a:rPr lang="en-US"/>
              <a:t>Mạch cộng 2 số nhị phân 4 Bit</a:t>
            </a:r>
            <a:endParaRPr/>
          </a:p>
        </p:txBody>
      </p:sp>
      <p:sp>
        <p:nvSpPr>
          <p:cNvPr id="3" name="TextBox 2">
            <a:extLst>
              <a:ext uri="{FF2B5EF4-FFF2-40B4-BE49-F238E27FC236}">
                <a16:creationId xmlns:a16="http://schemas.microsoft.com/office/drawing/2014/main" id="{A0C7B667-8538-7E46-ABF1-048725DA7606}"/>
              </a:ext>
            </a:extLst>
          </p:cNvPr>
          <p:cNvSpPr txBox="1"/>
          <p:nvPr/>
        </p:nvSpPr>
        <p:spPr>
          <a:xfrm>
            <a:off x="5057422" y="4714377"/>
            <a:ext cx="3708066" cy="1631216"/>
          </a:xfrm>
          <a:prstGeom prst="rect">
            <a:avLst/>
          </a:prstGeom>
          <a:noFill/>
        </p:spPr>
        <p:txBody>
          <a:bodyPr wrap="none" rtlCol="0">
            <a:spAutoFit/>
          </a:bodyPr>
          <a:lstStyle/>
          <a:p>
            <a:r>
              <a:rPr lang="en-VN" sz="2000" b="1" dirty="0">
                <a:solidFill>
                  <a:schemeClr val="bg1"/>
                </a:solidFill>
              </a:rPr>
              <a:t>Lê Thanh Hải 20191813</a:t>
            </a:r>
          </a:p>
          <a:p>
            <a:r>
              <a:rPr lang="en-VN" sz="2000" b="1" dirty="0">
                <a:solidFill>
                  <a:schemeClr val="bg1"/>
                </a:solidFill>
              </a:rPr>
              <a:t>Nguyễn Nhật Dũng 20191775</a:t>
            </a:r>
          </a:p>
          <a:p>
            <a:r>
              <a:rPr lang="en-VN" sz="2000" b="1" dirty="0">
                <a:solidFill>
                  <a:schemeClr val="bg1"/>
                </a:solidFill>
              </a:rPr>
              <a:t>Đào Văn Việt 20192172</a:t>
            </a:r>
          </a:p>
          <a:p>
            <a:r>
              <a:rPr lang="en-VN" sz="2000" b="1" dirty="0">
                <a:solidFill>
                  <a:schemeClr val="bg1"/>
                </a:solidFill>
              </a:rPr>
              <a:t>Ngô Duy Long 20191937</a:t>
            </a:r>
          </a:p>
          <a:p>
            <a:r>
              <a:rPr lang="en-VN" sz="2000" b="1" dirty="0">
                <a:solidFill>
                  <a:schemeClr val="bg1"/>
                </a:solidFill>
              </a:rPr>
              <a:t>Trần Huy Hoàng 20191858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5330" y="-156908"/>
            <a:ext cx="8026400" cy="1325563"/>
          </a:xfrm>
          <a:prstGeom prst="rect">
            <a:avLst/>
          </a:prstGeom>
          <a:noFill/>
          <a:ln>
            <a:noFill/>
          </a:ln>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sp>
        <p:nvSpPr>
          <p:cNvPr id="6" name="TextBox 5">
            <a:extLst>
              <a:ext uri="{FF2B5EF4-FFF2-40B4-BE49-F238E27FC236}">
                <a16:creationId xmlns:a16="http://schemas.microsoft.com/office/drawing/2014/main" id="{F003517A-9C0B-DFE6-EABC-45D935777371}"/>
              </a:ext>
            </a:extLst>
          </p:cNvPr>
          <p:cNvSpPr txBox="1"/>
          <p:nvPr/>
        </p:nvSpPr>
        <p:spPr>
          <a:xfrm>
            <a:off x="152400" y="1168655"/>
            <a:ext cx="8483600" cy="317009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Chức năng các chân: </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98B85BE-98E9-F2C5-278D-272EA7E17C22}"/>
              </a:ext>
            </a:extLst>
          </p:cNvPr>
          <p:cNvSpPr txBox="1"/>
          <p:nvPr/>
        </p:nvSpPr>
        <p:spPr>
          <a:xfrm>
            <a:off x="152400" y="1621899"/>
            <a:ext cx="8189330" cy="2308324"/>
          </a:xfrm>
          <a:prstGeom prst="rect">
            <a:avLst/>
          </a:prstGeom>
          <a:noFill/>
        </p:spPr>
        <p:txBody>
          <a:bodyPr wrap="square">
            <a:spAutoFit/>
          </a:bodyPr>
          <a:lstStyle/>
          <a:p>
            <a:r>
              <a:rPr lang="vi-VN" sz="1800">
                <a:latin typeface="+mj-lt"/>
              </a:rPr>
              <a:t>Chân 16: Vcc nối +5V. </a:t>
            </a:r>
            <a:endParaRPr lang="en-US" sz="1800">
              <a:latin typeface="+mj-lt"/>
            </a:endParaRPr>
          </a:p>
          <a:p>
            <a:pPr marL="285750" indent="-285750">
              <a:buFont typeface="Arial" panose="020B0604020202020204" pitchFamily="34" charset="0"/>
              <a:buChar char="•"/>
            </a:pPr>
            <a:r>
              <a:rPr lang="vi-VN" sz="1800">
                <a:latin typeface="+mj-lt"/>
              </a:rPr>
              <a:t>Chân 8: GND nối Mass.</a:t>
            </a:r>
            <a:endParaRPr lang="en-US" sz="1800">
              <a:latin typeface="+mj-lt"/>
            </a:endParaRPr>
          </a:p>
          <a:p>
            <a:pPr marL="285750" indent="-285750">
              <a:buFont typeface="Arial" panose="020B0604020202020204" pitchFamily="34" charset="0"/>
              <a:buChar char="•"/>
            </a:pPr>
            <a:r>
              <a:rPr lang="vi-VN" sz="1800">
                <a:latin typeface="+mj-lt"/>
              </a:rPr>
              <a:t>Chân 4: BI/RBO ( Blanking Input or Ripple Blanking Output): Xóa gợn sóng. </a:t>
            </a:r>
            <a:endParaRPr lang="en-US" sz="1800">
              <a:latin typeface="+mj-lt"/>
            </a:endParaRPr>
          </a:p>
          <a:p>
            <a:pPr marL="285750" indent="-285750">
              <a:buFont typeface="Arial" panose="020B0604020202020204" pitchFamily="34" charset="0"/>
              <a:buChar char="•"/>
            </a:pPr>
            <a:r>
              <a:rPr lang="vi-VN" sz="1800">
                <a:latin typeface="+mj-lt"/>
              </a:rPr>
              <a:t>Chân 3 LT_L ( Lamp Test input): Kiểm tra Led.</a:t>
            </a:r>
            <a:endParaRPr lang="en-US" sz="1800">
              <a:latin typeface="+mj-lt"/>
            </a:endParaRPr>
          </a:p>
          <a:p>
            <a:pPr marL="285750" indent="-285750">
              <a:buFont typeface="Arial" panose="020B0604020202020204" pitchFamily="34" charset="0"/>
              <a:buChar char="•"/>
            </a:pPr>
            <a:r>
              <a:rPr lang="vi-VN" sz="1800">
                <a:latin typeface="+mj-lt"/>
              </a:rPr>
              <a:t>Chân 7,6,1,2 Các chân đầu vào mã nhị phân BDC. </a:t>
            </a:r>
            <a:endParaRPr lang="en-US" sz="1800">
              <a:latin typeface="+mj-lt"/>
            </a:endParaRPr>
          </a:p>
          <a:p>
            <a:pPr marL="285750" indent="-285750">
              <a:buFont typeface="Arial" panose="020B0604020202020204" pitchFamily="34" charset="0"/>
              <a:buChar char="•"/>
            </a:pPr>
            <a:r>
              <a:rPr lang="vi-VN" sz="1800">
                <a:latin typeface="+mj-lt"/>
              </a:rPr>
              <a:t>Chân 13, 12, 11, 10, 9, 15, 14 là 7 chân đầu ra tích cực mức thấp tương ứng với các thanh a,b,c,d,e,f,g của Led 7 đoạn.</a:t>
            </a:r>
            <a:endParaRPr lang="en-US" sz="1800">
              <a:latin typeface="+mj-lt"/>
            </a:endParaRPr>
          </a:p>
          <a:p>
            <a:pPr marL="285750" indent="-285750">
              <a:buFont typeface="Arial" panose="020B0604020202020204" pitchFamily="34" charset="0"/>
              <a:buChar char="•"/>
            </a:pPr>
            <a:r>
              <a:rPr lang="vi-VN" sz="1800">
                <a:latin typeface="+mj-lt"/>
              </a:rPr>
              <a:t> Chân 5 RBI_L (Ripple-Blanking Input): Xóa gợn sóng ngõ vào</a:t>
            </a:r>
            <a:endParaRPr lang="en-US" sz="1800">
              <a:latin typeface="+mj-lt"/>
            </a:endParaRPr>
          </a:p>
        </p:txBody>
      </p:sp>
    </p:spTree>
    <p:extLst>
      <p:ext uri="{BB962C8B-B14F-4D97-AF65-F5344CB8AC3E}">
        <p14:creationId xmlns:p14="http://schemas.microsoft.com/office/powerpoint/2010/main" val="379962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5330" y="-156908"/>
            <a:ext cx="8026400" cy="1325563"/>
          </a:xfrm>
          <a:prstGeom prst="rect">
            <a:avLst/>
          </a:prstGeom>
          <a:noFill/>
          <a:ln>
            <a:noFill/>
          </a:ln>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sp>
        <p:nvSpPr>
          <p:cNvPr id="5" name="TextBox 4">
            <a:extLst>
              <a:ext uri="{FF2B5EF4-FFF2-40B4-BE49-F238E27FC236}">
                <a16:creationId xmlns:a16="http://schemas.microsoft.com/office/drawing/2014/main" id="{92F0017E-C2F4-7E01-F54E-84C7B2D23713}"/>
              </a:ext>
            </a:extLst>
          </p:cNvPr>
          <p:cNvSpPr txBox="1"/>
          <p:nvPr/>
        </p:nvSpPr>
        <p:spPr>
          <a:xfrm>
            <a:off x="152400" y="1168655"/>
            <a:ext cx="4681090" cy="400110"/>
          </a:xfrm>
          <a:prstGeom prst="rect">
            <a:avLst/>
          </a:prstGeom>
          <a:noFill/>
        </p:spPr>
        <p:txBody>
          <a:bodyPr wrap="none" rtlCol="0">
            <a:spAutoFit/>
          </a:bodyPr>
          <a:lstStyle/>
          <a:p>
            <a:pPr marL="285750" indent="-285750">
              <a:buFont typeface="Arial" panose="020B0604020202020204" pitchFamily="34" charset="0"/>
              <a:buChar char="•"/>
            </a:pPr>
            <a:r>
              <a:rPr lang="vi-VN" sz="2000">
                <a:latin typeface="+mj-lt"/>
              </a:rPr>
              <a:t>Sơ đồ cấu trúc bên trong của IC 74LS47:</a:t>
            </a:r>
            <a:endParaRPr lang="en-US" sz="1600">
              <a:latin typeface="+mj-lt"/>
              <a:cs typeface="Times New Roman" panose="02020603050405020304" pitchFamily="18" charset="0"/>
            </a:endParaRPr>
          </a:p>
        </p:txBody>
      </p:sp>
      <p:pic>
        <p:nvPicPr>
          <p:cNvPr id="3" name="Picture 2">
            <a:extLst>
              <a:ext uri="{FF2B5EF4-FFF2-40B4-BE49-F238E27FC236}">
                <a16:creationId xmlns:a16="http://schemas.microsoft.com/office/drawing/2014/main" id="{B49DC7E9-FA4D-D435-9730-B97FB91C2FEE}"/>
              </a:ext>
            </a:extLst>
          </p:cNvPr>
          <p:cNvPicPr>
            <a:picLocks noChangeAspect="1"/>
          </p:cNvPicPr>
          <p:nvPr/>
        </p:nvPicPr>
        <p:blipFill>
          <a:blip r:embed="rId3"/>
          <a:stretch>
            <a:fillRect/>
          </a:stretch>
        </p:blipFill>
        <p:spPr>
          <a:xfrm>
            <a:off x="549010" y="1768903"/>
            <a:ext cx="4681090" cy="4608402"/>
          </a:xfrm>
          <a:prstGeom prst="rect">
            <a:avLst/>
          </a:prstGeom>
        </p:spPr>
      </p:pic>
    </p:spTree>
    <p:extLst>
      <p:ext uri="{BB962C8B-B14F-4D97-AF65-F5344CB8AC3E}">
        <p14:creationId xmlns:p14="http://schemas.microsoft.com/office/powerpoint/2010/main" val="416220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CDE083-025A-476D-0C8B-D8F40EE1C5BA}"/>
              </a:ext>
            </a:extLst>
          </p:cNvPr>
          <p:cNvSpPr>
            <a:spLocks noGrp="1"/>
          </p:cNvSpPr>
          <p:nvPr>
            <p:ph type="title"/>
          </p:nvPr>
        </p:nvSpPr>
        <p:spPr/>
        <p:txBody>
          <a:bodyPr/>
          <a:lstStyle/>
          <a:p>
            <a:endParaRPr lang="en-US" dirty="0"/>
          </a:p>
        </p:txBody>
      </p:sp>
      <p:sp>
        <p:nvSpPr>
          <p:cNvPr id="3" name="Chỗ dành sẵn cho Văn bản 2">
            <a:extLst>
              <a:ext uri="{FF2B5EF4-FFF2-40B4-BE49-F238E27FC236}">
                <a16:creationId xmlns:a16="http://schemas.microsoft.com/office/drawing/2014/main" id="{66559C6F-218D-6DAD-83FD-4FF59E2BB5AE}"/>
              </a:ext>
            </a:extLst>
          </p:cNvPr>
          <p:cNvSpPr>
            <a:spLocks noGrp="1"/>
          </p:cNvSpPr>
          <p:nvPr>
            <p:ph type="body" idx="1"/>
          </p:nvPr>
        </p:nvSpPr>
        <p:spPr/>
        <p:txBody>
          <a:bodyPr/>
          <a:lstStyle/>
          <a:p>
            <a:r>
              <a:rPr lang="en-US" dirty="0" err="1"/>
              <a:t>Bảng</a:t>
            </a:r>
            <a:r>
              <a:rPr lang="en-US" dirty="0"/>
              <a:t> </a:t>
            </a:r>
            <a:r>
              <a:rPr lang="en-US" dirty="0" err="1"/>
              <a:t>trạng</a:t>
            </a:r>
            <a:r>
              <a:rPr lang="en-US" dirty="0"/>
              <a:t> </a:t>
            </a:r>
            <a:r>
              <a:rPr lang="en-US" dirty="0" err="1"/>
              <a:t>thái</a:t>
            </a:r>
            <a:r>
              <a:rPr lang="en-US" dirty="0"/>
              <a:t> </a:t>
            </a:r>
            <a:r>
              <a:rPr lang="en-US" dirty="0" err="1"/>
              <a:t>của</a:t>
            </a:r>
            <a:r>
              <a:rPr lang="en-US" dirty="0"/>
              <a:t> 74LS47</a:t>
            </a:r>
          </a:p>
          <a:p>
            <a:endParaRPr lang="en-US" dirty="0"/>
          </a:p>
        </p:txBody>
      </p:sp>
      <p:pic>
        <p:nvPicPr>
          <p:cNvPr id="11" name="Hình ảnh 10">
            <a:extLst>
              <a:ext uri="{FF2B5EF4-FFF2-40B4-BE49-F238E27FC236}">
                <a16:creationId xmlns:a16="http://schemas.microsoft.com/office/drawing/2014/main" id="{AE020297-2DA2-DB21-5297-422006AAC2F9}"/>
              </a:ext>
            </a:extLst>
          </p:cNvPr>
          <p:cNvPicPr>
            <a:picLocks noChangeAspect="1"/>
          </p:cNvPicPr>
          <p:nvPr/>
        </p:nvPicPr>
        <p:blipFill>
          <a:blip r:embed="rId2"/>
          <a:stretch>
            <a:fillRect/>
          </a:stretch>
        </p:blipFill>
        <p:spPr>
          <a:xfrm>
            <a:off x="1732366" y="2069822"/>
            <a:ext cx="5932686" cy="4178577"/>
          </a:xfrm>
          <a:prstGeom prst="rect">
            <a:avLst/>
          </a:prstGeom>
        </p:spPr>
      </p:pic>
    </p:spTree>
    <p:extLst>
      <p:ext uri="{BB962C8B-B14F-4D97-AF65-F5344CB8AC3E}">
        <p14:creationId xmlns:p14="http://schemas.microsoft.com/office/powerpoint/2010/main" val="62062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278699d15b_13_0"/>
          <p:cNvSpPr txBox="1">
            <a:spLocks noGrp="1"/>
          </p:cNvSpPr>
          <p:nvPr>
            <p:ph type="title"/>
          </p:nvPr>
        </p:nvSpPr>
        <p:spPr>
          <a:xfrm>
            <a:off x="280605" y="-279596"/>
            <a:ext cx="8026500" cy="1325700"/>
          </a:xfrm>
          <a:prstGeom prst="rect">
            <a:avLst/>
          </a:prstGeom>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II. Thiết kế mạch và nguyên lí </a:t>
            </a:r>
            <a:endParaRPr lang="en-US"/>
          </a:p>
        </p:txBody>
      </p:sp>
      <p:sp>
        <p:nvSpPr>
          <p:cNvPr id="4" name="TextBox 3">
            <a:extLst>
              <a:ext uri="{FF2B5EF4-FFF2-40B4-BE49-F238E27FC236}">
                <a16:creationId xmlns:a16="http://schemas.microsoft.com/office/drawing/2014/main" id="{BD43995A-4D9D-B4C3-D755-197BBDF6F8D0}"/>
              </a:ext>
            </a:extLst>
          </p:cNvPr>
          <p:cNvSpPr txBox="1"/>
          <p:nvPr/>
        </p:nvSpPr>
        <p:spPr>
          <a:xfrm>
            <a:off x="323350" y="1064633"/>
            <a:ext cx="1374094"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Sơ đồ khối:</a:t>
            </a:r>
          </a:p>
        </p:txBody>
      </p:sp>
      <p:pic>
        <p:nvPicPr>
          <p:cNvPr id="6" name="Picture 5">
            <a:extLst>
              <a:ext uri="{FF2B5EF4-FFF2-40B4-BE49-F238E27FC236}">
                <a16:creationId xmlns:a16="http://schemas.microsoft.com/office/drawing/2014/main" id="{DC2847AE-5B36-BE05-F377-9BAA89817F51}"/>
              </a:ext>
            </a:extLst>
          </p:cNvPr>
          <p:cNvPicPr>
            <a:picLocks noChangeAspect="1"/>
          </p:cNvPicPr>
          <p:nvPr/>
        </p:nvPicPr>
        <p:blipFill>
          <a:blip r:embed="rId3"/>
          <a:stretch>
            <a:fillRect/>
          </a:stretch>
        </p:blipFill>
        <p:spPr>
          <a:xfrm>
            <a:off x="0" y="1764347"/>
            <a:ext cx="8753475" cy="2943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278699d15b_13_0"/>
          <p:cNvSpPr txBox="1">
            <a:spLocks noGrp="1"/>
          </p:cNvSpPr>
          <p:nvPr>
            <p:ph type="title"/>
          </p:nvPr>
        </p:nvSpPr>
        <p:spPr>
          <a:xfrm>
            <a:off x="280605" y="-279596"/>
            <a:ext cx="8026500" cy="1325700"/>
          </a:xfrm>
          <a:prstGeom prst="rect">
            <a:avLst/>
          </a:prstGeom>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II. Thiết kế mạch và nguyên lí </a:t>
            </a:r>
            <a:endParaRPr lang="en-US"/>
          </a:p>
        </p:txBody>
      </p:sp>
      <p:sp>
        <p:nvSpPr>
          <p:cNvPr id="4" name="TextBox 3">
            <a:extLst>
              <a:ext uri="{FF2B5EF4-FFF2-40B4-BE49-F238E27FC236}">
                <a16:creationId xmlns:a16="http://schemas.microsoft.com/office/drawing/2014/main" id="{BD43995A-4D9D-B4C3-D755-197BBDF6F8D0}"/>
              </a:ext>
            </a:extLst>
          </p:cNvPr>
          <p:cNvSpPr txBox="1"/>
          <p:nvPr/>
        </p:nvSpPr>
        <p:spPr>
          <a:xfrm>
            <a:off x="323350" y="1064633"/>
            <a:ext cx="8319906" cy="1938992"/>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Nhiệm vụ các khối: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Input (Các nút bấm): Nhập 2 số</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Khối cộng (sử dụng IC 4008):  Cộng 2 số 4 bit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Khối giải mã (IC 74LS47): Giải mã BCD để đưa ra khối hiển thị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Khối hiển thị (2 LED 7 thanh Anot chung):  Hiển thị số tổng (dạng HEXA)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Khối nguồn: Cấp nguồn 5V cho toàn mạch </a:t>
            </a:r>
          </a:p>
        </p:txBody>
      </p:sp>
    </p:spTree>
    <p:extLst>
      <p:ext uri="{BB962C8B-B14F-4D97-AF65-F5344CB8AC3E}">
        <p14:creationId xmlns:p14="http://schemas.microsoft.com/office/powerpoint/2010/main" val="149942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g1278699d15b_10_0"/>
          <p:cNvSpPr txBox="1">
            <a:spLocks noGrp="1"/>
          </p:cNvSpPr>
          <p:nvPr>
            <p:ph type="body" idx="1"/>
          </p:nvPr>
        </p:nvSpPr>
        <p:spPr>
          <a:xfrm>
            <a:off x="488950" y="2026250"/>
            <a:ext cx="8026500" cy="41535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1800">
                <a:solidFill>
                  <a:schemeClr val="dk1"/>
                </a:solidFill>
                <a:latin typeface="Arial"/>
                <a:ea typeface="Arial"/>
                <a:cs typeface="Arial"/>
                <a:sym typeface="Arial"/>
              </a:rPr>
              <a:t>.</a:t>
            </a:r>
            <a:endParaRPr/>
          </a:p>
        </p:txBody>
      </p:sp>
      <p:sp>
        <p:nvSpPr>
          <p:cNvPr id="124" name="Google Shape;124;g1278699d15b_10_0"/>
          <p:cNvSpPr txBox="1"/>
          <p:nvPr/>
        </p:nvSpPr>
        <p:spPr>
          <a:xfrm>
            <a:off x="906700" y="412150"/>
            <a:ext cx="115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0480E0AF-AE1C-FC65-8D24-D624EAED1D5E}"/>
              </a:ext>
            </a:extLst>
          </p:cNvPr>
          <p:cNvSpPr txBox="1"/>
          <p:nvPr/>
        </p:nvSpPr>
        <p:spPr>
          <a:xfrm>
            <a:off x="488950" y="1545441"/>
            <a:ext cx="7733207"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CD 4008 hoạt động dựa trên sự kết hợp của 4 bộ cộng toàn phần (đầy đủ)</a:t>
            </a:r>
          </a:p>
        </p:txBody>
      </p:sp>
      <p:sp>
        <p:nvSpPr>
          <p:cNvPr id="8" name="TextBox 7">
            <a:extLst>
              <a:ext uri="{FF2B5EF4-FFF2-40B4-BE49-F238E27FC236}">
                <a16:creationId xmlns:a16="http://schemas.microsoft.com/office/drawing/2014/main" id="{59E562FE-33FD-887F-9524-9E24F825DEC8}"/>
              </a:ext>
            </a:extLst>
          </p:cNvPr>
          <p:cNvSpPr txBox="1"/>
          <p:nvPr/>
        </p:nvSpPr>
        <p:spPr>
          <a:xfrm>
            <a:off x="323350" y="1064633"/>
            <a:ext cx="4546437"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1 Tìm hiểu mạch cộng toàn phần (đầy đủ) </a:t>
            </a:r>
          </a:p>
        </p:txBody>
      </p:sp>
      <p:pic>
        <p:nvPicPr>
          <p:cNvPr id="9" name="Picture 8" descr="Diagram&#10;&#10;Description automatically generated">
            <a:extLst>
              <a:ext uri="{FF2B5EF4-FFF2-40B4-BE49-F238E27FC236}">
                <a16:creationId xmlns:a16="http://schemas.microsoft.com/office/drawing/2014/main" id="{E5F5C7E3-030A-2A70-D284-0CA5B80E3B2C}"/>
              </a:ext>
            </a:extLst>
          </p:cNvPr>
          <p:cNvPicPr>
            <a:picLocks noChangeAspect="1"/>
          </p:cNvPicPr>
          <p:nvPr/>
        </p:nvPicPr>
        <p:blipFill>
          <a:blip r:embed="rId3"/>
          <a:stretch>
            <a:fillRect/>
          </a:stretch>
        </p:blipFill>
        <p:spPr>
          <a:xfrm>
            <a:off x="120387" y="2106120"/>
            <a:ext cx="4381813" cy="2252498"/>
          </a:xfrm>
          <a:prstGeom prst="rect">
            <a:avLst/>
          </a:prstGeom>
        </p:spPr>
      </p:pic>
      <p:sp>
        <p:nvSpPr>
          <p:cNvPr id="3" name="TextBox 2">
            <a:extLst>
              <a:ext uri="{FF2B5EF4-FFF2-40B4-BE49-F238E27FC236}">
                <a16:creationId xmlns:a16="http://schemas.microsoft.com/office/drawing/2014/main" id="{136CA034-738F-333A-A6B1-A020F295FC3C}"/>
              </a:ext>
            </a:extLst>
          </p:cNvPr>
          <p:cNvSpPr txBox="1"/>
          <p:nvPr/>
        </p:nvSpPr>
        <p:spPr>
          <a:xfrm>
            <a:off x="1157469" y="4371812"/>
            <a:ext cx="217604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1 mạch cộng đầy đủ</a:t>
            </a:r>
          </a:p>
        </p:txBody>
      </p:sp>
      <p:sp>
        <p:nvSpPr>
          <p:cNvPr id="10" name="TextBox 9">
            <a:extLst>
              <a:ext uri="{FF2B5EF4-FFF2-40B4-BE49-F238E27FC236}">
                <a16:creationId xmlns:a16="http://schemas.microsoft.com/office/drawing/2014/main" id="{0FC4C5C9-A934-2114-D74A-D69AABCC5FA8}"/>
              </a:ext>
            </a:extLst>
          </p:cNvPr>
          <p:cNvSpPr txBox="1"/>
          <p:nvPr/>
        </p:nvSpPr>
        <p:spPr>
          <a:xfrm>
            <a:off x="3943425" y="2207351"/>
            <a:ext cx="5130800" cy="2443298"/>
          </a:xfrm>
          <a:prstGeom prst="rect">
            <a:avLst/>
          </a:prstGeom>
          <a:noFill/>
        </p:spPr>
        <p:txBody>
          <a:bodyPr wrap="square">
            <a:spAutoFit/>
          </a:bodyPr>
          <a:lstStyle/>
          <a:p>
            <a:pPr marL="342900" lvl="0" indent="-342900">
              <a:lnSpc>
                <a:spcPct val="107000"/>
              </a:lnSpc>
              <a:buClr>
                <a:srgbClr val="222222"/>
              </a:buClr>
              <a:buSzPts val="1800"/>
              <a:buFont typeface="Roboto" panose="02000000000000000000" pitchFamily="2" charset="0"/>
              <a:buChar char="-"/>
            </a:pPr>
            <a:r>
              <a:rPr lang="en-US" sz="18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Bộ cộng được tạo bằng một OR, hai </a:t>
            </a:r>
            <a:r>
              <a:rPr lang="en-US" sz="1800">
                <a:effectLst/>
                <a:latin typeface="Times New Roman" panose="02020603050405020304" pitchFamily="18" charset="0"/>
                <a:ea typeface="Calibri" panose="020F0502020204030204" pitchFamily="34" charset="0"/>
                <a:cs typeface="Times New Roman" panose="02020603050405020304" pitchFamily="18" charset="0"/>
              </a:rPr>
              <a:t>XOR và một cổng AND . Nó có ba đầu vào và hai đầu ra. Hai đầu vào đầu tiên sử dụng như hai bit dữ liệu đầu vào và đầu vào thứ ba được sử dụng làm bit nhớ, </a:t>
            </a:r>
          </a:p>
          <a:p>
            <a:pPr marL="342900" lvl="0" indent="-342900">
              <a:lnSpc>
                <a:spcPct val="107000"/>
              </a:lnSpc>
              <a:spcAft>
                <a:spcPts val="800"/>
              </a:spcAft>
              <a:buClr>
                <a:srgbClr val="222222"/>
              </a:buClr>
              <a:buSzPts val="1800"/>
              <a:buFont typeface="Roboto" panose="02000000000000000000" pitchFamily="2" charset="0"/>
              <a:buChar char="-"/>
            </a:pPr>
            <a:r>
              <a:rPr lang="en-US" sz="18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Đầu ra mang một bit ở mạch cộng chuyển đổi bit nhớ đến bộ cộng tiếp theo và nó thực hiện phép cộng bằng cách xem xét ba giá trị đầu vào.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Google Shape;114;g1278699d15b_13_0">
            <a:extLst>
              <a:ext uri="{FF2B5EF4-FFF2-40B4-BE49-F238E27FC236}">
                <a16:creationId xmlns:a16="http://schemas.microsoft.com/office/drawing/2014/main" id="{B6D1BA39-1A22-8F4E-41D9-86383AFFDACE}"/>
              </a:ext>
            </a:extLst>
          </p:cNvPr>
          <p:cNvSpPr txBox="1">
            <a:spLocks noGrp="1"/>
          </p:cNvSpPr>
          <p:nvPr>
            <p:ph type="title"/>
          </p:nvPr>
        </p:nvSpPr>
        <p:spPr>
          <a:xfrm>
            <a:off x="88880" y="-196181"/>
            <a:ext cx="8026500" cy="1325700"/>
          </a:xfrm>
          <a:prstGeom prst="rect">
            <a:avLst/>
          </a:prstGeom>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II. Thiết kế mạch và nguyên lí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g1278699d15b_10_0"/>
          <p:cNvSpPr txBox="1">
            <a:spLocks noGrp="1"/>
          </p:cNvSpPr>
          <p:nvPr>
            <p:ph type="body" idx="1"/>
          </p:nvPr>
        </p:nvSpPr>
        <p:spPr>
          <a:xfrm>
            <a:off x="488950" y="2026250"/>
            <a:ext cx="8026500" cy="41535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1800">
                <a:solidFill>
                  <a:schemeClr val="dk1"/>
                </a:solidFill>
                <a:latin typeface="Arial"/>
                <a:ea typeface="Arial"/>
                <a:cs typeface="Arial"/>
                <a:sym typeface="Arial"/>
              </a:rPr>
              <a:t>.</a:t>
            </a:r>
            <a:endParaRPr/>
          </a:p>
        </p:txBody>
      </p:sp>
      <p:sp>
        <p:nvSpPr>
          <p:cNvPr id="124" name="Google Shape;124;g1278699d15b_10_0"/>
          <p:cNvSpPr txBox="1"/>
          <p:nvPr/>
        </p:nvSpPr>
        <p:spPr>
          <a:xfrm>
            <a:off x="906700" y="412150"/>
            <a:ext cx="115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0480E0AF-AE1C-FC65-8D24-D624EAED1D5E}"/>
              </a:ext>
            </a:extLst>
          </p:cNvPr>
          <p:cNvSpPr txBox="1"/>
          <p:nvPr/>
        </p:nvSpPr>
        <p:spPr>
          <a:xfrm>
            <a:off x="488950" y="1545441"/>
            <a:ext cx="7733207"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CD 4008 hoạt động dựa trên sự kết hợp của 4 bộ cộng toàn phần (đầy đủ)</a:t>
            </a:r>
          </a:p>
        </p:txBody>
      </p:sp>
      <p:sp>
        <p:nvSpPr>
          <p:cNvPr id="8" name="TextBox 7">
            <a:extLst>
              <a:ext uri="{FF2B5EF4-FFF2-40B4-BE49-F238E27FC236}">
                <a16:creationId xmlns:a16="http://schemas.microsoft.com/office/drawing/2014/main" id="{59E562FE-33FD-887F-9524-9E24F825DEC8}"/>
              </a:ext>
            </a:extLst>
          </p:cNvPr>
          <p:cNvSpPr txBox="1"/>
          <p:nvPr/>
        </p:nvSpPr>
        <p:spPr>
          <a:xfrm>
            <a:off x="323350" y="1064633"/>
            <a:ext cx="2611612"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1 Cấu trúc bên trong IC</a:t>
            </a:r>
          </a:p>
        </p:txBody>
      </p:sp>
      <p:pic>
        <p:nvPicPr>
          <p:cNvPr id="11" name="Picture 10" descr="Shape&#10;&#10;Description automatically generated with medium confidence">
            <a:extLst>
              <a:ext uri="{FF2B5EF4-FFF2-40B4-BE49-F238E27FC236}">
                <a16:creationId xmlns:a16="http://schemas.microsoft.com/office/drawing/2014/main" id="{6A2D2B5E-0BB0-8622-8CEE-D13C8EFD059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00" y="2256218"/>
            <a:ext cx="6256139" cy="2345563"/>
          </a:xfrm>
          <a:prstGeom prst="rect">
            <a:avLst/>
          </a:prstGeom>
          <a:noFill/>
          <a:ln>
            <a:noFill/>
          </a:ln>
        </p:spPr>
      </p:pic>
      <p:sp>
        <p:nvSpPr>
          <p:cNvPr id="9" name="Google Shape;114;g1278699d15b_13_0">
            <a:extLst>
              <a:ext uri="{FF2B5EF4-FFF2-40B4-BE49-F238E27FC236}">
                <a16:creationId xmlns:a16="http://schemas.microsoft.com/office/drawing/2014/main" id="{3EAE5463-A268-9DEC-90C8-3CB6CCAC7521}"/>
              </a:ext>
            </a:extLst>
          </p:cNvPr>
          <p:cNvSpPr txBox="1">
            <a:spLocks noGrp="1"/>
          </p:cNvSpPr>
          <p:nvPr>
            <p:ph type="title"/>
          </p:nvPr>
        </p:nvSpPr>
        <p:spPr>
          <a:xfrm>
            <a:off x="0" y="-190204"/>
            <a:ext cx="8026500" cy="1325700"/>
          </a:xfrm>
          <a:prstGeom prst="rect">
            <a:avLst/>
          </a:prstGeom>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II. Thiết kế mạch và nguyên lí </a:t>
            </a:r>
            <a:endParaRPr lang="en-US"/>
          </a:p>
        </p:txBody>
      </p:sp>
    </p:spTree>
    <p:extLst>
      <p:ext uri="{BB962C8B-B14F-4D97-AF65-F5344CB8AC3E}">
        <p14:creationId xmlns:p14="http://schemas.microsoft.com/office/powerpoint/2010/main" val="14368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5" name="TextBox 4">
            <a:extLst>
              <a:ext uri="{FF2B5EF4-FFF2-40B4-BE49-F238E27FC236}">
                <a16:creationId xmlns:a16="http://schemas.microsoft.com/office/drawing/2014/main" id="{375E7B6B-B72A-916A-2B3F-15B9E356D287}"/>
              </a:ext>
            </a:extLst>
          </p:cNvPr>
          <p:cNvSpPr txBox="1"/>
          <p:nvPr/>
        </p:nvSpPr>
        <p:spPr>
          <a:xfrm>
            <a:off x="203200" y="1168400"/>
            <a:ext cx="8666480" cy="2308324"/>
          </a:xfrm>
          <a:prstGeom prst="rect">
            <a:avLst/>
          </a:prstGeom>
          <a:noFill/>
        </p:spPr>
        <p:txBody>
          <a:bodyPr wrap="square">
            <a:spAutoFit/>
          </a:bodyPr>
          <a:lstStyle/>
          <a:p>
            <a:pPr algn="l"/>
            <a:r>
              <a:rPr lang="vi-VN" sz="1800" b="0" i="0">
                <a:solidFill>
                  <a:srgbClr val="222222"/>
                </a:solidFill>
                <a:effectLst/>
                <a:latin typeface="+mj-lt"/>
              </a:rPr>
              <a:t>Trong CD4008 mỗi bộ cộng sẽ tuân theo bảng sự thật ở các đầu vào cụ thể. Cấu trúc bên trong của CD4008 sẽ là sự kết hợp của bốn bộ cộng đầy đủ.</a:t>
            </a:r>
          </a:p>
          <a:p>
            <a:pPr algn="l"/>
            <a:r>
              <a:rPr lang="vi-VN" sz="1800" b="0" i="0">
                <a:solidFill>
                  <a:srgbClr val="222222"/>
                </a:solidFill>
                <a:effectLst/>
                <a:latin typeface="+mj-lt"/>
              </a:rPr>
              <a:t>Ở bộ cộng đầu tiên, mỗi bộ sẽ lấy hai đầu vào từ người dùng hoặc từ một linh kiện khác và đầu vào thứ ba sẽ sử dụng giá trị của bộ cộng trước đó.</a:t>
            </a:r>
          </a:p>
          <a:p>
            <a:pPr algn="l"/>
            <a:r>
              <a:rPr lang="vi-VN" sz="1800" b="0" i="0">
                <a:solidFill>
                  <a:srgbClr val="222222"/>
                </a:solidFill>
                <a:effectLst/>
                <a:latin typeface="+mj-lt"/>
              </a:rPr>
              <a:t>Bộ cộng đầu tiên sẽ nhận đầu vào đầu tiên từ bên ngoài IC và bộ cộng cuối cùng sẽ được thực hiện giá trị đầu ra. Sự kết hợp của 4 bộ cộng này sẽ hoạt động theo chuỗi.</a:t>
            </a:r>
          </a:p>
          <a:p>
            <a:pPr algn="l"/>
            <a:r>
              <a:rPr lang="vi-VN" sz="1800" b="0" i="0">
                <a:solidFill>
                  <a:srgbClr val="222222"/>
                </a:solidFill>
                <a:effectLst/>
                <a:latin typeface="+mj-lt"/>
              </a:rPr>
              <a:t>Mạch cộng đủ 4 bit bắt đầu công từ bit có chỉ số thấp nhất (LSB) đến bit chỉ số lớn nhất (MSB). Nó có khả năng cộng bit nhớ. </a:t>
            </a:r>
          </a:p>
        </p:txBody>
      </p:sp>
      <p:sp>
        <p:nvSpPr>
          <p:cNvPr id="4" name="Google Shape;114;g1278699d15b_13_0">
            <a:extLst>
              <a:ext uri="{FF2B5EF4-FFF2-40B4-BE49-F238E27FC236}">
                <a16:creationId xmlns:a16="http://schemas.microsoft.com/office/drawing/2014/main" id="{5DD42F96-7BC0-EE18-4CC3-1D1BF58FFFB6}"/>
              </a:ext>
            </a:extLst>
          </p:cNvPr>
          <p:cNvSpPr txBox="1">
            <a:spLocks noGrp="1"/>
          </p:cNvSpPr>
          <p:nvPr>
            <p:ph type="title"/>
          </p:nvPr>
        </p:nvSpPr>
        <p:spPr>
          <a:xfrm>
            <a:off x="107885" y="-198316"/>
            <a:ext cx="8026500" cy="1325700"/>
          </a:xfrm>
          <a:prstGeom prst="rect">
            <a:avLst/>
          </a:prstGeom>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II. Thiết kế mạch và nguyên lí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5" name="TextBox 4">
            <a:extLst>
              <a:ext uri="{FF2B5EF4-FFF2-40B4-BE49-F238E27FC236}">
                <a16:creationId xmlns:a16="http://schemas.microsoft.com/office/drawing/2014/main" id="{375E7B6B-B72A-916A-2B3F-15B9E356D287}"/>
              </a:ext>
            </a:extLst>
          </p:cNvPr>
          <p:cNvSpPr txBox="1"/>
          <p:nvPr/>
        </p:nvSpPr>
        <p:spPr>
          <a:xfrm>
            <a:off x="203200" y="1168400"/>
            <a:ext cx="8666480" cy="2585323"/>
          </a:xfrm>
          <a:prstGeom prst="rect">
            <a:avLst/>
          </a:prstGeom>
          <a:noFill/>
        </p:spPr>
        <p:txBody>
          <a:bodyPr wrap="square">
            <a:spAutoFit/>
          </a:bodyPr>
          <a:lstStyle/>
          <a:p>
            <a:pPr algn="l"/>
            <a:r>
              <a:rPr lang="vi-VN" sz="1800">
                <a:latin typeface="+mj-lt"/>
              </a:rPr>
              <a:t>Khái niệm mạch giải mã: </a:t>
            </a:r>
            <a:endParaRPr lang="en-US" sz="1800">
              <a:latin typeface="+mj-lt"/>
            </a:endParaRPr>
          </a:p>
          <a:p>
            <a:pPr marL="285750" indent="-285750" algn="l">
              <a:buFont typeface="Arial" panose="020B0604020202020204" pitchFamily="34" charset="0"/>
              <a:buChar char="•"/>
            </a:pPr>
            <a:r>
              <a:rPr lang="en-US" sz="1800">
                <a:latin typeface="+mj-lt"/>
              </a:rPr>
              <a:t> </a:t>
            </a:r>
            <a:r>
              <a:rPr lang="vi-VN" sz="1800">
                <a:latin typeface="+mj-lt"/>
              </a:rPr>
              <a:t>Mạch giải là mạch có chức năng ngược lại với mạch mã hoá. Mục đích sử dụng phổ biến nhất của mạch giải mã là làm sáng tỏ các đèn để hiển thị kết quả ở dạng chữ số. Do có nhiều loại đèn hiển thị và có nhiều loại mã số khác nhau nên có nhiều mạch giải mã khác nhau. </a:t>
            </a:r>
            <a:endParaRPr lang="en-US" sz="1800">
              <a:latin typeface="+mj-lt"/>
            </a:endParaRPr>
          </a:p>
          <a:p>
            <a:pPr marL="285750" indent="-285750" algn="l">
              <a:buFont typeface="Arial" panose="020B0604020202020204" pitchFamily="34" charset="0"/>
              <a:buChar char="•"/>
            </a:pPr>
            <a:r>
              <a:rPr lang="vi-VN" sz="1800">
                <a:latin typeface="+mj-lt"/>
              </a:rPr>
              <a:t> IC 74LS47 là loại IC giải mã BCD sang led 7 đoạn. Mạch giải mã BCD sang led 7 đoạn là mạch giải mã phức tạp vì mạch phải cho nhiều ngõ ra lên cao hoặc xuống thấp (tuỳ vào loại đèn led là anod chung hay catod chung) để làm các đèn cần thiết sáng nên các số hoặc ký tự.</a:t>
            </a:r>
            <a:endParaRPr lang="vi-VN" b="0" i="0">
              <a:solidFill>
                <a:srgbClr val="222222"/>
              </a:solidFill>
              <a:effectLst/>
              <a:latin typeface="+mj-lt"/>
            </a:endParaRPr>
          </a:p>
        </p:txBody>
      </p:sp>
      <p:sp>
        <p:nvSpPr>
          <p:cNvPr id="4" name="Google Shape;114;g1278699d15b_13_0">
            <a:extLst>
              <a:ext uri="{FF2B5EF4-FFF2-40B4-BE49-F238E27FC236}">
                <a16:creationId xmlns:a16="http://schemas.microsoft.com/office/drawing/2014/main" id="{816678FE-4E47-B731-5845-0B4F20AD714D}"/>
              </a:ext>
            </a:extLst>
          </p:cNvPr>
          <p:cNvSpPr txBox="1">
            <a:spLocks noGrp="1"/>
          </p:cNvSpPr>
          <p:nvPr>
            <p:ph type="title"/>
          </p:nvPr>
        </p:nvSpPr>
        <p:spPr>
          <a:xfrm>
            <a:off x="36765" y="-188156"/>
            <a:ext cx="8026500" cy="1325700"/>
          </a:xfrm>
          <a:prstGeom prst="rect">
            <a:avLst/>
          </a:prstGeom>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II. Thiết kế mạch và nguyên lí </a:t>
            </a:r>
            <a:endParaRPr lang="en-US"/>
          </a:p>
        </p:txBody>
      </p:sp>
    </p:spTree>
    <p:extLst>
      <p:ext uri="{BB962C8B-B14F-4D97-AF65-F5344CB8AC3E}">
        <p14:creationId xmlns:p14="http://schemas.microsoft.com/office/powerpoint/2010/main" val="391163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6" name="TextBox 5">
            <a:extLst>
              <a:ext uri="{FF2B5EF4-FFF2-40B4-BE49-F238E27FC236}">
                <a16:creationId xmlns:a16="http://schemas.microsoft.com/office/drawing/2014/main" id="{E2F8C8B1-9DBE-DE31-BFD8-21F7051EBBD1}"/>
              </a:ext>
            </a:extLst>
          </p:cNvPr>
          <p:cNvSpPr txBox="1"/>
          <p:nvPr/>
        </p:nvSpPr>
        <p:spPr>
          <a:xfrm>
            <a:off x="0" y="1159361"/>
            <a:ext cx="8995500" cy="3416320"/>
          </a:xfrm>
          <a:prstGeom prst="rect">
            <a:avLst/>
          </a:prstGeom>
          <a:noFill/>
        </p:spPr>
        <p:txBody>
          <a:bodyPr wrap="square">
            <a:spAutoFit/>
          </a:bodyPr>
          <a:lstStyle/>
          <a:p>
            <a:r>
              <a:rPr lang="vi-VN" sz="1800">
                <a:latin typeface="+mj-lt"/>
              </a:rPr>
              <a:t>Nguyên tắc hoạt động: </a:t>
            </a:r>
            <a:endParaRPr lang="en-US" sz="1800">
              <a:latin typeface="+mj-lt"/>
            </a:endParaRPr>
          </a:p>
          <a:p>
            <a:pPr marL="285750" indent="-285750">
              <a:buFont typeface="Arial" panose="020B0604020202020204" pitchFamily="34" charset="0"/>
              <a:buChar char="•"/>
            </a:pPr>
            <a:r>
              <a:rPr lang="vi-VN" sz="1800">
                <a:latin typeface="+mj-lt"/>
              </a:rPr>
              <a:t> IC 74LS47 là IC tác động mức thấp nên các ngõ ra mức 1 là tắt, mức 0 là sáng, tương ứng với các thanh a, b, c, d, e, f, g của led 7 đoạn loại anode chung, trạng thái ngõ ra cũng tương ứng với các số thập phân (các số từ 10 đến 15 không được dùng tới). – </a:t>
            </a:r>
            <a:endParaRPr lang="en-US" sz="1800">
              <a:latin typeface="+mj-lt"/>
            </a:endParaRPr>
          </a:p>
          <a:p>
            <a:pPr marL="285750" indent="-285750">
              <a:buFont typeface="Arial" panose="020B0604020202020204" pitchFamily="34" charset="0"/>
              <a:buChar char="•"/>
            </a:pPr>
            <a:r>
              <a:rPr lang="vi-VN" sz="1800">
                <a:latin typeface="+mj-lt"/>
              </a:rPr>
              <a:t>Ngõ vào xoá BI được để không hay nối lên mức 1 cho hoạt động giải mã bình thường. Nếu nối lên mức 0 thì các ngõ ra đều tắt bất chấp trạng thái ngõ ra. – </a:t>
            </a:r>
            <a:endParaRPr lang="en-US" sz="1800">
              <a:latin typeface="+mj-lt"/>
            </a:endParaRPr>
          </a:p>
          <a:p>
            <a:pPr marL="285750" indent="-285750">
              <a:buFont typeface="Arial" panose="020B0604020202020204" pitchFamily="34" charset="0"/>
              <a:buChar char="•"/>
            </a:pPr>
            <a:r>
              <a:rPr lang="vi-VN" sz="1800">
                <a:latin typeface="+mj-lt"/>
              </a:rPr>
              <a:t>Ngõ vào RBI được để không hay nối lên mức 1 dùng để xoá số 0 (số 0 thừa phía sau số thập phân hay số 0 trước số có nghĩa). Khi RBI và các ngõ vào D, C, B, A ở mức 0 nhưng ngõ vào LT ở mức 1 thì các ngõ ra đều tắt và ngõ vào xoá dợn sóng RBO xuống mức thấp. </a:t>
            </a:r>
            <a:endParaRPr lang="en-US" sz="1800">
              <a:latin typeface="+mj-lt"/>
            </a:endParaRPr>
          </a:p>
          <a:p>
            <a:pPr marL="285750" indent="-285750">
              <a:buFont typeface="Arial" panose="020B0604020202020204" pitchFamily="34" charset="0"/>
              <a:buChar char="•"/>
            </a:pPr>
            <a:r>
              <a:rPr lang="vi-VN" sz="1800">
                <a:latin typeface="+mj-lt"/>
              </a:rPr>
              <a:t>Khi ngõ vào BI/RBO nối lên mức 1 và LT ở mức 0 thì ngõ ra đều sáng. </a:t>
            </a:r>
            <a:endParaRPr lang="en-US" sz="1800">
              <a:latin typeface="+mj-lt"/>
            </a:endParaRPr>
          </a:p>
          <a:p>
            <a:pPr marL="285750" indent="-285750">
              <a:buFont typeface="Arial" panose="020B0604020202020204" pitchFamily="34" charset="0"/>
              <a:buChar char="•"/>
            </a:pPr>
            <a:r>
              <a:rPr lang="vi-VN" sz="1800">
                <a:latin typeface="+mj-lt"/>
              </a:rPr>
              <a:t>Kết quả là khi mã số nhị phân 4 bit vào có giá trị thập phân từ 0 đến 15 đèn led hiển thị lên các số như ở hình bên dưới. </a:t>
            </a:r>
            <a:r>
              <a:rPr lang="en-US" sz="1800">
                <a:latin typeface="+mj-lt"/>
              </a:rPr>
              <a:t>(</a:t>
            </a:r>
            <a:r>
              <a:rPr lang="vi-VN" sz="1800">
                <a:latin typeface="+mj-lt"/>
              </a:rPr>
              <a:t>Chú ý là khi mã số nhị phân vào là 1111= 1510 thì đèn led tắt</a:t>
            </a:r>
            <a:r>
              <a:rPr lang="en-US" sz="1800">
                <a:latin typeface="+mj-lt"/>
              </a:rPr>
              <a:t>)</a:t>
            </a:r>
          </a:p>
        </p:txBody>
      </p:sp>
      <p:pic>
        <p:nvPicPr>
          <p:cNvPr id="4" name="Picture 3">
            <a:extLst>
              <a:ext uri="{FF2B5EF4-FFF2-40B4-BE49-F238E27FC236}">
                <a16:creationId xmlns:a16="http://schemas.microsoft.com/office/drawing/2014/main" id="{973D97F3-07A3-BC2F-B69C-26C0554C7E9F}"/>
              </a:ext>
            </a:extLst>
          </p:cNvPr>
          <p:cNvPicPr>
            <a:picLocks noChangeAspect="1"/>
          </p:cNvPicPr>
          <p:nvPr/>
        </p:nvPicPr>
        <p:blipFill>
          <a:blip r:embed="rId3"/>
          <a:stretch>
            <a:fillRect/>
          </a:stretch>
        </p:blipFill>
        <p:spPr>
          <a:xfrm>
            <a:off x="628933" y="4852428"/>
            <a:ext cx="7550502" cy="1565348"/>
          </a:xfrm>
          <a:prstGeom prst="rect">
            <a:avLst/>
          </a:prstGeom>
        </p:spPr>
      </p:pic>
      <p:sp>
        <p:nvSpPr>
          <p:cNvPr id="5" name="Google Shape;114;g1278699d15b_13_0">
            <a:extLst>
              <a:ext uri="{FF2B5EF4-FFF2-40B4-BE49-F238E27FC236}">
                <a16:creationId xmlns:a16="http://schemas.microsoft.com/office/drawing/2014/main" id="{36C2C5E1-3247-FB55-96D1-F5922F517899}"/>
              </a:ext>
            </a:extLst>
          </p:cNvPr>
          <p:cNvSpPr txBox="1">
            <a:spLocks noGrp="1"/>
          </p:cNvSpPr>
          <p:nvPr>
            <p:ph type="title"/>
          </p:nvPr>
        </p:nvSpPr>
        <p:spPr>
          <a:xfrm>
            <a:off x="46925" y="-177996"/>
            <a:ext cx="8026500" cy="1325700"/>
          </a:xfrm>
          <a:prstGeom prst="rect">
            <a:avLst/>
          </a:prstGeom>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II. Thiết kế mạch và nguyên lí </a:t>
            </a:r>
            <a:endParaRPr lang="en-US"/>
          </a:p>
        </p:txBody>
      </p:sp>
    </p:spTree>
    <p:extLst>
      <p:ext uri="{BB962C8B-B14F-4D97-AF65-F5344CB8AC3E}">
        <p14:creationId xmlns:p14="http://schemas.microsoft.com/office/powerpoint/2010/main" val="221677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NỘI DUNG</a:t>
            </a:r>
            <a:endParaRPr/>
          </a:p>
        </p:txBody>
      </p:sp>
      <p:sp>
        <p:nvSpPr>
          <p:cNvPr id="89" name="Google Shape;89;p2"/>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100"/>
              <a:buNone/>
            </a:pPr>
            <a:r>
              <a:rPr lang="en-US">
                <a:latin typeface="Times New Roman"/>
                <a:ea typeface="Times New Roman"/>
                <a:cs typeface="Times New Roman"/>
                <a:sym typeface="Times New Roman"/>
              </a:rPr>
              <a:t>I. Linh kiện sử dụng </a:t>
            </a:r>
            <a:endParaRP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1. IC CD 4008</a:t>
            </a: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2. LED 7 thanh </a:t>
            </a: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3. IC 74LS47 </a:t>
            </a: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III. Nguyên lí hoạt động của IC </a:t>
            </a:r>
            <a:endParaRPr>
              <a:latin typeface="Times New Roman"/>
              <a:ea typeface="Times New Roman"/>
              <a:cs typeface="Times New Roman"/>
              <a:sym typeface="Times New Roman"/>
            </a:endParaRP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1. Mạch cộng toàn phần </a:t>
            </a: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2. Sơ đồ khối</a:t>
            </a:r>
          </a:p>
          <a:p>
            <a:pPr marL="0" lvl="0" indent="0" algn="l" rtl="0">
              <a:lnSpc>
                <a:spcPct val="90000"/>
              </a:lnSpc>
              <a:spcBef>
                <a:spcPts val="750"/>
              </a:spcBef>
              <a:spcAft>
                <a:spcPts val="0"/>
              </a:spcAft>
              <a:buClr>
                <a:srgbClr val="3F3F3F"/>
              </a:buClr>
              <a:buSzPts val="2100"/>
              <a:buNone/>
            </a:pPr>
            <a:r>
              <a:rPr lang="en-US">
                <a:latin typeface="Times New Roman"/>
                <a:cs typeface="Times New Roman"/>
                <a:sym typeface="Times New Roman"/>
              </a:rPr>
              <a:t>      2.  Cấu trúc bên trong của CD 4008  </a:t>
            </a:r>
          </a:p>
          <a:p>
            <a:pPr marL="0" lvl="0" indent="0" algn="l" rtl="0">
              <a:lnSpc>
                <a:spcPct val="90000"/>
              </a:lnSpc>
              <a:spcBef>
                <a:spcPts val="750"/>
              </a:spcBef>
              <a:spcAft>
                <a:spcPts val="0"/>
              </a:spcAft>
              <a:buClr>
                <a:srgbClr val="3F3F3F"/>
              </a:buClr>
              <a:buSzPts val="2100"/>
              <a:buNone/>
            </a:pPr>
            <a:r>
              <a:rPr lang="en-US">
                <a:latin typeface="Times New Roman"/>
                <a:cs typeface="Times New Roman"/>
                <a:sym typeface="Times New Roman"/>
              </a:rPr>
              <a:t>IV. Mô phỏng Proteus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278699d15b_10_17"/>
          <p:cNvSpPr txBox="1">
            <a:spLocks noGrp="1"/>
          </p:cNvSpPr>
          <p:nvPr>
            <p:ph type="title"/>
          </p:nvPr>
        </p:nvSpPr>
        <p:spPr>
          <a:xfrm>
            <a:off x="438150" y="-271981"/>
            <a:ext cx="80265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III.  Mô phỏng và Thi công mạch thật</a:t>
            </a:r>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DBEFE0E-0CED-9073-6F9C-397A35C2D417}"/>
              </a:ext>
            </a:extLst>
          </p:cNvPr>
          <p:cNvPicPr>
            <a:picLocks noChangeAspect="1"/>
          </p:cNvPicPr>
          <p:nvPr/>
        </p:nvPicPr>
        <p:blipFill>
          <a:blip r:embed="rId3"/>
          <a:stretch>
            <a:fillRect/>
          </a:stretch>
        </p:blipFill>
        <p:spPr>
          <a:xfrm>
            <a:off x="235430" y="1482225"/>
            <a:ext cx="8735849" cy="5126476"/>
          </a:xfrm>
          <a:prstGeom prst="rect">
            <a:avLst/>
          </a:prstGeom>
        </p:spPr>
      </p:pic>
      <p:sp>
        <p:nvSpPr>
          <p:cNvPr id="4" name="TextBox 3">
            <a:extLst>
              <a:ext uri="{FF2B5EF4-FFF2-40B4-BE49-F238E27FC236}">
                <a16:creationId xmlns:a16="http://schemas.microsoft.com/office/drawing/2014/main" id="{0C4834BB-D80E-1A94-ACCF-31F6AF4F126B}"/>
              </a:ext>
            </a:extLst>
          </p:cNvPr>
          <p:cNvSpPr txBox="1"/>
          <p:nvPr/>
        </p:nvSpPr>
        <p:spPr>
          <a:xfrm>
            <a:off x="174470" y="1053719"/>
            <a:ext cx="5198859" cy="369332"/>
          </a:xfrm>
          <a:prstGeom prst="rect">
            <a:avLst/>
          </a:prstGeom>
          <a:noFill/>
        </p:spPr>
        <p:txBody>
          <a:bodyPr wrap="none" rtlCol="0">
            <a:spAutoFit/>
          </a:bodyPr>
          <a:lstStyle/>
          <a:p>
            <a:r>
              <a:rPr lang="en-US" sz="1800">
                <a:latin typeface="Times New Roman" panose="02020603050405020304" pitchFamily="18" charset="0"/>
                <a:ea typeface="Tahoma" panose="020B0604030504040204" pitchFamily="34" charset="0"/>
                <a:cs typeface="Times New Roman" panose="02020603050405020304" pitchFamily="18" charset="0"/>
              </a:rPr>
              <a:t>Hình ảnh mô phỏng mạch bằng phần mềm PROTEUS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278699d15b_10_17"/>
          <p:cNvSpPr txBox="1">
            <a:spLocks noGrp="1"/>
          </p:cNvSpPr>
          <p:nvPr>
            <p:ph type="title"/>
          </p:nvPr>
        </p:nvSpPr>
        <p:spPr>
          <a:xfrm>
            <a:off x="488950" y="-148275"/>
            <a:ext cx="80265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III.  THI CÔNG MẠCH THẬT</a:t>
            </a:r>
            <a:endParaRPr/>
          </a:p>
        </p:txBody>
      </p:sp>
      <p:sp>
        <p:nvSpPr>
          <p:cNvPr id="5" name="TextBox 4">
            <a:extLst>
              <a:ext uri="{FF2B5EF4-FFF2-40B4-BE49-F238E27FC236}">
                <a16:creationId xmlns:a16="http://schemas.microsoft.com/office/drawing/2014/main" id="{ABDD6D92-8243-62BF-7DFA-1651EA79D681}"/>
              </a:ext>
            </a:extLst>
          </p:cNvPr>
          <p:cNvSpPr txBox="1"/>
          <p:nvPr/>
        </p:nvSpPr>
        <p:spPr>
          <a:xfrm>
            <a:off x="284480" y="1177425"/>
            <a:ext cx="4572000" cy="2308324"/>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Linh kiện cần mua gồm:</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2 IC 74LS47</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IC 74LS83 thay cho IC CD 4008 vì không mua được IC CD 4008</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2 LED 7 thanh Anot chung </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Các công tắc </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8 LED BLUE </a:t>
            </a:r>
          </a:p>
          <a:p>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173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278699d15b_10_17"/>
          <p:cNvSpPr txBox="1">
            <a:spLocks noGrp="1"/>
          </p:cNvSpPr>
          <p:nvPr>
            <p:ph type="title"/>
          </p:nvPr>
        </p:nvSpPr>
        <p:spPr>
          <a:xfrm>
            <a:off x="488950" y="-148275"/>
            <a:ext cx="80265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III.  THI CÔNG MẠCH THẬT</a:t>
            </a:r>
            <a:endParaRPr/>
          </a:p>
        </p:txBody>
      </p:sp>
      <p:sp>
        <p:nvSpPr>
          <p:cNvPr id="5" name="TextBox 4">
            <a:extLst>
              <a:ext uri="{FF2B5EF4-FFF2-40B4-BE49-F238E27FC236}">
                <a16:creationId xmlns:a16="http://schemas.microsoft.com/office/drawing/2014/main" id="{ABDD6D92-8243-62BF-7DFA-1651EA79D681}"/>
              </a:ext>
            </a:extLst>
          </p:cNvPr>
          <p:cNvSpPr txBox="1"/>
          <p:nvPr/>
        </p:nvSpPr>
        <p:spPr>
          <a:xfrm>
            <a:off x="284480" y="1177425"/>
            <a:ext cx="4572000" cy="369332"/>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Mạch in:</a:t>
            </a:r>
          </a:p>
        </p:txBody>
      </p:sp>
      <p:pic>
        <p:nvPicPr>
          <p:cNvPr id="3" name="Picture 2">
            <a:extLst>
              <a:ext uri="{FF2B5EF4-FFF2-40B4-BE49-F238E27FC236}">
                <a16:creationId xmlns:a16="http://schemas.microsoft.com/office/drawing/2014/main" id="{FD11CD0F-0651-BA27-CDDA-4D62B9A31B32}"/>
              </a:ext>
            </a:extLst>
          </p:cNvPr>
          <p:cNvPicPr>
            <a:picLocks noChangeAspect="1"/>
          </p:cNvPicPr>
          <p:nvPr/>
        </p:nvPicPr>
        <p:blipFill>
          <a:blip r:embed="rId3"/>
          <a:stretch>
            <a:fillRect/>
          </a:stretch>
        </p:blipFill>
        <p:spPr>
          <a:xfrm>
            <a:off x="488950" y="1546757"/>
            <a:ext cx="3638955" cy="5165466"/>
          </a:xfrm>
          <a:prstGeom prst="rect">
            <a:avLst/>
          </a:prstGeom>
        </p:spPr>
      </p:pic>
    </p:spTree>
    <p:extLst>
      <p:ext uri="{BB962C8B-B14F-4D97-AF65-F5344CB8AC3E}">
        <p14:creationId xmlns:p14="http://schemas.microsoft.com/office/powerpoint/2010/main" val="696190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278699d15b_10_17"/>
          <p:cNvSpPr txBox="1">
            <a:spLocks noGrp="1"/>
          </p:cNvSpPr>
          <p:nvPr>
            <p:ph type="title"/>
          </p:nvPr>
        </p:nvSpPr>
        <p:spPr>
          <a:xfrm>
            <a:off x="488950" y="-148275"/>
            <a:ext cx="80265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III.  THI CÔNG MẠCH THẬT</a:t>
            </a:r>
            <a:endParaRPr/>
          </a:p>
        </p:txBody>
      </p:sp>
      <p:sp>
        <p:nvSpPr>
          <p:cNvPr id="5" name="TextBox 4">
            <a:extLst>
              <a:ext uri="{FF2B5EF4-FFF2-40B4-BE49-F238E27FC236}">
                <a16:creationId xmlns:a16="http://schemas.microsoft.com/office/drawing/2014/main" id="{ABDD6D92-8243-62BF-7DFA-1651EA79D681}"/>
              </a:ext>
            </a:extLst>
          </p:cNvPr>
          <p:cNvSpPr txBox="1"/>
          <p:nvPr/>
        </p:nvSpPr>
        <p:spPr>
          <a:xfrm>
            <a:off x="284480" y="1177425"/>
            <a:ext cx="4572000" cy="369332"/>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Mạch thật:</a:t>
            </a:r>
          </a:p>
        </p:txBody>
      </p:sp>
      <p:pic>
        <p:nvPicPr>
          <p:cNvPr id="4" name="Picture 3">
            <a:extLst>
              <a:ext uri="{FF2B5EF4-FFF2-40B4-BE49-F238E27FC236}">
                <a16:creationId xmlns:a16="http://schemas.microsoft.com/office/drawing/2014/main" id="{02570714-19CB-CB59-B1C0-23FEAB640EC2}"/>
              </a:ext>
            </a:extLst>
          </p:cNvPr>
          <p:cNvPicPr>
            <a:picLocks noChangeAspect="1"/>
          </p:cNvPicPr>
          <p:nvPr/>
        </p:nvPicPr>
        <p:blipFill>
          <a:blip r:embed="rId3"/>
          <a:stretch>
            <a:fillRect/>
          </a:stretch>
        </p:blipFill>
        <p:spPr>
          <a:xfrm>
            <a:off x="284480" y="1693860"/>
            <a:ext cx="3524250" cy="4295775"/>
          </a:xfrm>
          <a:prstGeom prst="rect">
            <a:avLst/>
          </a:prstGeom>
        </p:spPr>
      </p:pic>
      <p:pic>
        <p:nvPicPr>
          <p:cNvPr id="7" name="Picture 6">
            <a:extLst>
              <a:ext uri="{FF2B5EF4-FFF2-40B4-BE49-F238E27FC236}">
                <a16:creationId xmlns:a16="http://schemas.microsoft.com/office/drawing/2014/main" id="{845B50F5-CC87-56F3-FAA4-438B23C11BE6}"/>
              </a:ext>
            </a:extLst>
          </p:cNvPr>
          <p:cNvPicPr>
            <a:picLocks noChangeAspect="1"/>
          </p:cNvPicPr>
          <p:nvPr/>
        </p:nvPicPr>
        <p:blipFill>
          <a:blip r:embed="rId4"/>
          <a:stretch>
            <a:fillRect/>
          </a:stretch>
        </p:blipFill>
        <p:spPr>
          <a:xfrm>
            <a:off x="4420816" y="1642613"/>
            <a:ext cx="3409950" cy="4398267"/>
          </a:xfrm>
          <a:prstGeom prst="rect">
            <a:avLst/>
          </a:prstGeom>
        </p:spPr>
      </p:pic>
    </p:spTree>
    <p:extLst>
      <p:ext uri="{BB962C8B-B14F-4D97-AF65-F5344CB8AC3E}">
        <p14:creationId xmlns:p14="http://schemas.microsoft.com/office/powerpoint/2010/main" val="214953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91743" y="-15978"/>
            <a:ext cx="5360514" cy="5876916"/>
            <a:chOff x="329184" y="-99107"/>
            <a:chExt cx="524256" cy="5876916"/>
          </a:xfrm>
        </p:grpSpPr>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1055718"/>
            <a:ext cx="8249304"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BDD6D92-8243-62BF-7DFA-1651EA79D681}"/>
              </a:ext>
            </a:extLst>
          </p:cNvPr>
          <p:cNvSpPr txBox="1"/>
          <p:nvPr/>
        </p:nvSpPr>
        <p:spPr>
          <a:xfrm>
            <a:off x="1143000" y="1584683"/>
            <a:ext cx="6858000" cy="25518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700" kern="1200">
                <a:solidFill>
                  <a:schemeClr val="tx1"/>
                </a:solidFill>
                <a:latin typeface="Times New Roman" panose="02020603050405020304" pitchFamily="18" charset="0"/>
                <a:ea typeface="+mj-ea"/>
                <a:cs typeface="Times New Roman" panose="02020603050405020304" pitchFamily="18" charset="0"/>
              </a:rPr>
              <a:t>Cảm ơn thầy và các bạn đã lắng nghe</a:t>
            </a:r>
          </a:p>
        </p:txBody>
      </p:sp>
    </p:spTree>
    <p:extLst>
      <p:ext uri="{BB962C8B-B14F-4D97-AF65-F5344CB8AC3E}">
        <p14:creationId xmlns:p14="http://schemas.microsoft.com/office/powerpoint/2010/main" val="8024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I. Giới thiệu linh kiện </a:t>
            </a:r>
            <a:endParaRPr/>
          </a:p>
        </p:txBody>
      </p:sp>
      <p:sp>
        <p:nvSpPr>
          <p:cNvPr id="95" name="Google Shape;95;p3"/>
          <p:cNvSpPr txBox="1">
            <a:spLocks noGrp="1"/>
          </p:cNvSpPr>
          <p:nvPr>
            <p:ph type="body" idx="1"/>
          </p:nvPr>
        </p:nvSpPr>
        <p:spPr>
          <a:xfrm>
            <a:off x="488950" y="1346200"/>
            <a:ext cx="8540100" cy="4902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100"/>
              <a:buNone/>
            </a:pPr>
            <a:r>
              <a:rPr lang="en-US" dirty="0">
                <a:latin typeface="Times New Roman" panose="02020603050405020304" pitchFamily="18" charset="0"/>
                <a:ea typeface="Times New Roman"/>
                <a:cs typeface="Times New Roman" panose="02020603050405020304" pitchFamily="18" charset="0"/>
                <a:sym typeface="Times New Roman"/>
              </a:rPr>
              <a:t>1. IC CD 4008</a:t>
            </a:r>
            <a:endParaRPr dirty="0">
              <a:latin typeface="Times New Roman" panose="02020603050405020304" pitchFamily="18" charset="0"/>
              <a:cs typeface="Times New Roman" panose="02020603050405020304" pitchFamily="18" charset="0"/>
            </a:endParaRPr>
          </a:p>
          <a:p>
            <a:r>
              <a:rPr lang="en-US" sz="1800" b="0" i="0" dirty="0">
                <a:solidFill>
                  <a:srgbClr val="222222"/>
                </a:solidFill>
                <a:effectLst/>
                <a:latin typeface="Times New Roman" panose="02020603050405020304" pitchFamily="18" charset="0"/>
                <a:cs typeface="Times New Roman" panose="02020603050405020304" pitchFamily="18" charset="0"/>
              </a:rPr>
              <a:t>IC CD4008 </a:t>
            </a:r>
            <a:r>
              <a:rPr lang="en-US" sz="1800" b="0" i="0" dirty="0" err="1">
                <a:solidFill>
                  <a:srgbClr val="222222"/>
                </a:solidFill>
                <a:effectLst/>
                <a:latin typeface="Times New Roman" panose="02020603050405020304" pitchFamily="18" charset="0"/>
                <a:cs typeface="Times New Roman" panose="02020603050405020304" pitchFamily="18" charset="0"/>
              </a:rPr>
              <a:t>là</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một</a:t>
            </a:r>
            <a:r>
              <a:rPr lang="en-US" sz="1800" b="0" i="0" dirty="0">
                <a:solidFill>
                  <a:srgbClr val="222222"/>
                </a:solidFill>
                <a:effectLst/>
                <a:latin typeface="Times New Roman" panose="02020603050405020304" pitchFamily="18" charset="0"/>
                <a:cs typeface="Times New Roman" panose="02020603050405020304" pitchFamily="18" charset="0"/>
              </a:rPr>
              <a:t> mạch </a:t>
            </a:r>
            <a:r>
              <a:rPr lang="en-US" sz="1800" b="0" i="0" dirty="0" err="1">
                <a:solidFill>
                  <a:srgbClr val="222222"/>
                </a:solidFill>
                <a:effectLst/>
                <a:latin typeface="Times New Roman" panose="02020603050405020304" pitchFamily="18" charset="0"/>
                <a:cs typeface="Times New Roman" panose="02020603050405020304" pitchFamily="18" charset="0"/>
              </a:rPr>
              <a:t>cộng</a:t>
            </a:r>
            <a:r>
              <a:rPr lang="en-US" sz="1800" b="0" i="0" dirty="0">
                <a:solidFill>
                  <a:srgbClr val="222222"/>
                </a:solidFill>
                <a:effectLst/>
                <a:latin typeface="Times New Roman" panose="02020603050405020304" pitchFamily="18" charset="0"/>
                <a:cs typeface="Times New Roman" panose="02020603050405020304" pitchFamily="18" charset="0"/>
              </a:rPr>
              <a:t> 4 bit đi </a:t>
            </a:r>
            <a:r>
              <a:rPr lang="en-US" sz="1800" b="0" i="0" dirty="0" err="1">
                <a:solidFill>
                  <a:srgbClr val="222222"/>
                </a:solidFill>
                <a:effectLst/>
                <a:latin typeface="Times New Roman" panose="02020603050405020304" pitchFamily="18" charset="0"/>
                <a:cs typeface="Times New Roman" panose="02020603050405020304" pitchFamily="18" charset="0"/>
              </a:rPr>
              <a:t>kèm</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với</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sự</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kết</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hợp</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của</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bốn</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bộ</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cộng</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đủ</a:t>
            </a:r>
            <a:r>
              <a:rPr lang="en-US" sz="1800" b="0" i="0" dirty="0">
                <a:solidFill>
                  <a:srgbClr val="222222"/>
                </a:solidFill>
                <a:effectLst/>
                <a:latin typeface="Times New Roman" panose="02020603050405020304" pitchFamily="18" charset="0"/>
                <a:cs typeface="Times New Roman" panose="02020603050405020304" pitchFamily="18" charset="0"/>
              </a:rPr>
              <a:t>. </a:t>
            </a:r>
          </a:p>
          <a:p>
            <a:r>
              <a:rPr lang="en-US" sz="1800" b="0" i="0" dirty="0" err="1">
                <a:solidFill>
                  <a:srgbClr val="222222"/>
                </a:solidFill>
                <a:effectLst/>
                <a:latin typeface="Times New Roman" panose="02020603050405020304" pitchFamily="18" charset="0"/>
                <a:cs typeface="Times New Roman" panose="02020603050405020304" pitchFamily="18" charset="0"/>
              </a:rPr>
              <a:t>Nó</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có</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thể</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cộng</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bốn</a:t>
            </a:r>
            <a:r>
              <a:rPr lang="en-US" sz="1800" b="0" i="0" dirty="0">
                <a:solidFill>
                  <a:srgbClr val="222222"/>
                </a:solidFill>
                <a:effectLst/>
                <a:latin typeface="Times New Roman" panose="02020603050405020304" pitchFamily="18" charset="0"/>
                <a:cs typeface="Times New Roman" panose="02020603050405020304" pitchFamily="18" charset="0"/>
              </a:rPr>
              <a:t> bit </a:t>
            </a:r>
            <a:r>
              <a:rPr lang="en-US" sz="1800" b="0" i="0" dirty="0" err="1">
                <a:solidFill>
                  <a:srgbClr val="222222"/>
                </a:solidFill>
                <a:effectLst/>
                <a:latin typeface="Times New Roman" panose="02020603050405020304" pitchFamily="18" charset="0"/>
                <a:cs typeface="Times New Roman" panose="02020603050405020304" pitchFamily="18" charset="0"/>
              </a:rPr>
              <a:t>nhiều</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lần</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mà</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không</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có</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bất</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kỳ</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lỗi</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nào</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Nó</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cộng</a:t>
            </a:r>
            <a:r>
              <a:rPr lang="en-US" sz="1800" b="0" i="0" dirty="0">
                <a:solidFill>
                  <a:srgbClr val="222222"/>
                </a:solidFill>
                <a:effectLst/>
                <a:latin typeface="Times New Roman" panose="02020603050405020304" pitchFamily="18" charset="0"/>
                <a:cs typeface="Times New Roman" panose="02020603050405020304" pitchFamily="18" charset="0"/>
              </a:rPr>
              <a:t> bit </a:t>
            </a:r>
            <a:r>
              <a:rPr lang="en-US" sz="1800" b="0" i="0" dirty="0" err="1">
                <a:solidFill>
                  <a:srgbClr val="222222"/>
                </a:solidFill>
                <a:effectLst/>
                <a:latin typeface="Times New Roman" panose="02020603050405020304" pitchFamily="18" charset="0"/>
                <a:cs typeface="Times New Roman" panose="02020603050405020304" pitchFamily="18" charset="0"/>
              </a:rPr>
              <a:t>này</a:t>
            </a:r>
            <a:r>
              <a:rPr lang="en-US" sz="1800" b="0" i="0" dirty="0">
                <a:solidFill>
                  <a:srgbClr val="222222"/>
                </a:solidFill>
                <a:effectLst/>
                <a:latin typeface="Times New Roman" panose="02020603050405020304" pitchFamily="18" charset="0"/>
                <a:cs typeface="Times New Roman" panose="02020603050405020304" pitchFamily="18" charset="0"/>
              </a:rPr>
              <a:t> sang bit    </a:t>
            </a:r>
            <a:r>
              <a:rPr lang="en-US" sz="1800" b="0" i="0" dirty="0" err="1">
                <a:solidFill>
                  <a:srgbClr val="222222"/>
                </a:solidFill>
                <a:effectLst/>
                <a:latin typeface="Times New Roman" panose="02020603050405020304" pitchFamily="18" charset="0"/>
                <a:cs typeface="Times New Roman" panose="02020603050405020304" pitchFamily="18" charset="0"/>
              </a:rPr>
              <a:t>khác</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và</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thực</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hiện</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việc</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cộng</a:t>
            </a:r>
            <a:r>
              <a:rPr lang="en-US" sz="1800" b="0" i="0" dirty="0">
                <a:solidFill>
                  <a:srgbClr val="222222"/>
                </a:solidFill>
                <a:effectLst/>
                <a:latin typeface="Times New Roman" panose="02020603050405020304" pitchFamily="18" charset="0"/>
                <a:cs typeface="Times New Roman" panose="02020603050405020304" pitchFamily="18" charset="0"/>
              </a:rPr>
              <a:t>. CD4008 </a:t>
            </a:r>
            <a:r>
              <a:rPr lang="en-US" sz="1800" b="0" i="0" dirty="0" err="1">
                <a:solidFill>
                  <a:srgbClr val="222222"/>
                </a:solidFill>
                <a:effectLst/>
                <a:latin typeface="Times New Roman" panose="02020603050405020304" pitchFamily="18" charset="0"/>
                <a:cs typeface="Times New Roman" panose="02020603050405020304" pitchFamily="18" charset="0"/>
              </a:rPr>
              <a:t>là</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một</a:t>
            </a:r>
            <a:r>
              <a:rPr lang="en-US" sz="1800" b="0" i="0" dirty="0">
                <a:solidFill>
                  <a:srgbClr val="222222"/>
                </a:solidFill>
                <a:effectLst/>
                <a:latin typeface="Times New Roman" panose="02020603050405020304" pitchFamily="18" charset="0"/>
                <a:cs typeface="Times New Roman" panose="02020603050405020304" pitchFamily="18" charset="0"/>
              </a:rPr>
              <a:t> trong </a:t>
            </a:r>
            <a:r>
              <a:rPr lang="en-US" sz="1800" b="0" i="0" dirty="0" err="1">
                <a:solidFill>
                  <a:srgbClr val="222222"/>
                </a:solidFill>
                <a:effectLst/>
                <a:latin typeface="Times New Roman" panose="02020603050405020304" pitchFamily="18" charset="0"/>
                <a:cs typeface="Times New Roman" panose="02020603050405020304" pitchFamily="18" charset="0"/>
              </a:rPr>
              <a:t>những</a:t>
            </a:r>
            <a:r>
              <a:rPr lang="en-US" sz="1800" b="0" i="0" dirty="0">
                <a:solidFill>
                  <a:srgbClr val="222222"/>
                </a:solidFill>
                <a:effectLst/>
                <a:latin typeface="Times New Roman" panose="02020603050405020304" pitchFamily="18" charset="0"/>
                <a:cs typeface="Times New Roman" panose="02020603050405020304" pitchFamily="18" charset="0"/>
              </a:rPr>
              <a:t> mạch </a:t>
            </a:r>
            <a:r>
              <a:rPr lang="en-US" sz="1800" b="0" i="0" dirty="0" err="1">
                <a:solidFill>
                  <a:srgbClr val="222222"/>
                </a:solidFill>
                <a:effectLst/>
                <a:latin typeface="Times New Roman" panose="02020603050405020304" pitchFamily="18" charset="0"/>
                <a:cs typeface="Times New Roman" panose="02020603050405020304" pitchFamily="18" charset="0"/>
              </a:rPr>
              <a:t>cộng</a:t>
            </a:r>
            <a:r>
              <a:rPr lang="en-US" sz="1800" b="0" i="0" dirty="0">
                <a:solidFill>
                  <a:srgbClr val="222222"/>
                </a:solidFill>
                <a:effectLst/>
                <a:latin typeface="Times New Roman" panose="02020603050405020304" pitchFamily="18" charset="0"/>
                <a:cs typeface="Times New Roman" panose="02020603050405020304" pitchFamily="18" charset="0"/>
              </a:rPr>
              <a:t> điện </a:t>
            </a:r>
            <a:r>
              <a:rPr lang="en-US" sz="1800" b="0" i="0" dirty="0" err="1">
                <a:solidFill>
                  <a:srgbClr val="222222"/>
                </a:solidFill>
                <a:effectLst/>
                <a:latin typeface="Times New Roman" panose="02020603050405020304" pitchFamily="18" charset="0"/>
                <a:cs typeface="Times New Roman" panose="02020603050405020304" pitchFamily="18" charset="0"/>
              </a:rPr>
              <a:t>áp</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cao</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và</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thực</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hiện</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nhanh</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chóng</a:t>
            </a:r>
            <a:r>
              <a:rPr lang="en-US" sz="1800" b="0" i="0" dirty="0">
                <a:solidFill>
                  <a:srgbClr val="222222"/>
                </a:solidFill>
                <a:effectLst/>
                <a:latin typeface="Times New Roman" panose="02020603050405020304" pitchFamily="18" charset="0"/>
                <a:cs typeface="Times New Roman" panose="02020603050405020304" pitchFamily="18" charset="0"/>
              </a:rPr>
              <a:t>.</a:t>
            </a:r>
          </a:p>
          <a:p>
            <a:pPr marL="457200" lvl="0" indent="0" algn="l" rtl="0">
              <a:lnSpc>
                <a:spcPct val="90000"/>
              </a:lnSpc>
              <a:spcBef>
                <a:spcPts val="750"/>
              </a:spcBef>
              <a:spcAft>
                <a:spcPts val="0"/>
              </a:spcAft>
              <a:buNone/>
            </a:pPr>
            <a:endParaRPr lang="en-US" sz="2000"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90000"/>
              </a:lnSpc>
              <a:spcBef>
                <a:spcPts val="750"/>
              </a:spcBef>
              <a:spcAft>
                <a:spcPts val="0"/>
              </a:spcAft>
              <a:buNone/>
            </a:pP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5"/>
          <p:cNvSpPr txBox="1">
            <a:spLocks noGrp="1"/>
          </p:cNvSpPr>
          <p:nvPr>
            <p:ph type="body" idx="1"/>
          </p:nvPr>
        </p:nvSpPr>
        <p:spPr>
          <a:xfrm>
            <a:off x="488950" y="1346200"/>
            <a:ext cx="8026500" cy="520980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0"/>
              </a:spcBef>
              <a:spcAft>
                <a:spcPts val="0"/>
              </a:spcAft>
              <a:buClr>
                <a:schemeClr val="dk1"/>
              </a:buClr>
              <a:buSzPts val="1800"/>
              <a:buNone/>
            </a:pPr>
            <a:r>
              <a:rPr lang="en-US">
                <a:solidFill>
                  <a:schemeClr val="dk1"/>
                </a:solidFill>
                <a:latin typeface="Times New Roman"/>
                <a:ea typeface="Times New Roman"/>
                <a:cs typeface="Times New Roman"/>
                <a:sym typeface="Times New Roman"/>
              </a:rPr>
              <a:t>-Thông Số Kỹ Thuật:</a:t>
            </a:r>
            <a:endParaRPr sz="1800"/>
          </a:p>
          <a:p>
            <a:pPr algn="l">
              <a:buFont typeface="Arial" panose="020B0604020202020204" pitchFamily="34" charset="0"/>
              <a:buChar char="•"/>
            </a:pPr>
            <a:r>
              <a:rPr lang="vi-VN" sz="2000" b="0" i="0">
                <a:solidFill>
                  <a:srgbClr val="222222"/>
                </a:solidFill>
                <a:effectLst/>
                <a:latin typeface="+mj-lt"/>
              </a:rPr>
              <a:t>Tổng thời gian cần thiết cho ra giá trị là 160ns.</a:t>
            </a:r>
          </a:p>
          <a:p>
            <a:pPr algn="l">
              <a:buFont typeface="Arial" panose="020B0604020202020204" pitchFamily="34" charset="0"/>
              <a:buChar char="•"/>
            </a:pPr>
            <a:r>
              <a:rPr lang="vi-VN" sz="2000" b="0" i="0">
                <a:solidFill>
                  <a:srgbClr val="222222"/>
                </a:solidFill>
                <a:effectLst/>
                <a:latin typeface="+mj-lt"/>
              </a:rPr>
              <a:t>Nó có biên độ nhiễu ở các điện áp khác nhau:</a:t>
            </a:r>
          </a:p>
          <a:p>
            <a:pPr algn="l">
              <a:buFont typeface="Arial" panose="020B0604020202020204" pitchFamily="34" charset="0"/>
              <a:buChar char="•"/>
            </a:pPr>
            <a:r>
              <a:rPr lang="vi-VN" sz="2000" b="0" i="0">
                <a:solidFill>
                  <a:srgbClr val="222222"/>
                </a:solidFill>
                <a:effectLst/>
                <a:latin typeface="+mj-lt"/>
              </a:rPr>
              <a:t>Ở 5V sẽ là khoảng 1V.</a:t>
            </a:r>
          </a:p>
          <a:p>
            <a:pPr algn="l">
              <a:buFont typeface="Arial" panose="020B0604020202020204" pitchFamily="34" charset="0"/>
              <a:buChar char="•"/>
            </a:pPr>
            <a:r>
              <a:rPr lang="vi-VN" sz="2000" b="0" i="0">
                <a:solidFill>
                  <a:srgbClr val="222222"/>
                </a:solidFill>
                <a:effectLst/>
                <a:latin typeface="+mj-lt"/>
              </a:rPr>
              <a:t>Ở 10 volt sẽ là khoảng 2V.</a:t>
            </a:r>
          </a:p>
          <a:p>
            <a:pPr algn="l">
              <a:buFont typeface="Arial" panose="020B0604020202020204" pitchFamily="34" charset="0"/>
              <a:buChar char="•"/>
            </a:pPr>
            <a:r>
              <a:rPr lang="vi-VN" sz="2000" b="0" i="0">
                <a:solidFill>
                  <a:srgbClr val="222222"/>
                </a:solidFill>
                <a:effectLst/>
                <a:latin typeface="+mj-lt"/>
              </a:rPr>
              <a:t>Ở 15 Volt sẽ là khoảng 2,5V</a:t>
            </a:r>
          </a:p>
          <a:p>
            <a:pPr algn="l">
              <a:buFont typeface="Arial" panose="020B0604020202020204" pitchFamily="34" charset="0"/>
              <a:buChar char="•"/>
            </a:pPr>
            <a:r>
              <a:rPr lang="vi-VN" sz="2000" b="0" i="0">
                <a:solidFill>
                  <a:srgbClr val="222222"/>
                </a:solidFill>
                <a:effectLst/>
                <a:latin typeface="+mj-lt"/>
              </a:rPr>
              <a:t>CD4008 điện áp hoạt động bình thường là 5- 15V, nó cũng có thể hoạt động tối đa ở 20V</a:t>
            </a:r>
          </a:p>
          <a:p>
            <a:pPr algn="l">
              <a:buFont typeface="Arial" panose="020B0604020202020204" pitchFamily="34" charset="0"/>
              <a:buChar char="•"/>
            </a:pPr>
            <a:r>
              <a:rPr lang="vi-VN" sz="2000" b="0" i="0">
                <a:solidFill>
                  <a:srgbClr val="222222"/>
                </a:solidFill>
                <a:effectLst/>
                <a:latin typeface="+mj-lt"/>
              </a:rPr>
              <a:t>Dòng đầu vào tối đa phải là 1uA ở 18V.</a:t>
            </a:r>
          </a:p>
          <a:p>
            <a:pPr algn="l">
              <a:buFont typeface="Arial" panose="020B0604020202020204" pitchFamily="34" charset="0"/>
              <a:buChar char="•"/>
            </a:pPr>
            <a:r>
              <a:rPr lang="vi-VN" sz="2000" b="0" i="0">
                <a:solidFill>
                  <a:srgbClr val="222222"/>
                </a:solidFill>
                <a:effectLst/>
                <a:latin typeface="+mj-lt"/>
              </a:rPr>
              <a:t>Nhiệt độ phải là 25 độ ở 18V và 1uA</a:t>
            </a:r>
          </a:p>
          <a:p>
            <a:pPr algn="l">
              <a:buFont typeface="Arial" panose="020B0604020202020204" pitchFamily="34" charset="0"/>
              <a:buChar char="•"/>
            </a:pPr>
            <a:r>
              <a:rPr lang="vi-VN" sz="2000" b="0" i="0">
                <a:solidFill>
                  <a:srgbClr val="222222"/>
                </a:solidFill>
                <a:effectLst/>
                <a:latin typeface="+mj-lt"/>
              </a:rPr>
              <a:t>Hầu hết các thông số kỹ thuật và các tính năng chỉ hoạt động khi IC ở mức 5V chính xác.</a:t>
            </a:r>
          </a:p>
        </p:txBody>
      </p:sp>
      <p:sp>
        <p:nvSpPr>
          <p:cNvPr id="5" name="Google Shape;94;p3">
            <a:extLst>
              <a:ext uri="{FF2B5EF4-FFF2-40B4-BE49-F238E27FC236}">
                <a16:creationId xmlns:a16="http://schemas.microsoft.com/office/drawing/2014/main" id="{292A8196-5DEA-9F6E-C6DA-5A0CE397036B}"/>
              </a:ext>
            </a:extLst>
          </p:cNvPr>
          <p:cNvSpPr txBox="1">
            <a:spLocks/>
          </p:cNvSpPr>
          <p:nvPr/>
        </p:nvSpPr>
        <p:spPr>
          <a:xfrm>
            <a:off x="396353" y="-278228"/>
            <a:ext cx="80264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5330" y="-156908"/>
            <a:ext cx="8026400" cy="1325563"/>
          </a:xfrm>
          <a:prstGeom prst="rect">
            <a:avLst/>
          </a:prstGeom>
          <a:noFill/>
          <a:ln>
            <a:noFill/>
          </a:ln>
        </p:spPr>
        <p:txBody>
          <a:bodyPr spcFirstLastPara="1" wrap="square" lIns="91425" tIns="45700" rIns="91425" bIns="45700" anchor="ctr" anchorCtr="0">
            <a:normAutofit/>
          </a:bodyPr>
          <a:lstStyle/>
          <a:p>
            <a:pPr>
              <a:buSzPts val="3600"/>
              <a:buFont typeface="Times New Roman"/>
              <a:buNone/>
            </a:pPr>
            <a:r>
              <a:rPr lang="en-US" dirty="0">
                <a:latin typeface="Times New Roman"/>
                <a:ea typeface="Times New Roman"/>
                <a:cs typeface="Times New Roman"/>
                <a:sym typeface="Times New Roman"/>
              </a:rPr>
              <a:t>I. </a:t>
            </a:r>
            <a:r>
              <a:rPr lang="en-US" dirty="0" err="1">
                <a:latin typeface="Times New Roman"/>
                <a:ea typeface="Times New Roman"/>
                <a:cs typeface="Times New Roman"/>
                <a:sym typeface="Times New Roman"/>
              </a:rPr>
              <a:t>Giới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thiệu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kiện</a:t>
            </a:r>
            <a:r>
              <a:rPr lang="en-US" dirty="0">
                <a:latin typeface="Times New Roman"/>
                <a:ea typeface="Times New Roman"/>
                <a:cs typeface="Times New Roman"/>
                <a:sym typeface="Times New Roman"/>
              </a:rPr>
              <a:t> </a:t>
            </a:r>
            <a:endParaRPr lang="en-US" dirty="0"/>
          </a:p>
        </p:txBody>
      </p:sp>
      <p:sp>
        <p:nvSpPr>
          <p:cNvPr id="108" name="Google Shape;108;p6"/>
          <p:cNvSpPr txBox="1">
            <a:spLocks noGrp="1"/>
          </p:cNvSpPr>
          <p:nvPr>
            <p:ph type="body" idx="1"/>
          </p:nvPr>
        </p:nvSpPr>
        <p:spPr>
          <a:xfrm>
            <a:off x="488950" y="1346200"/>
            <a:ext cx="8026500" cy="4902300"/>
          </a:xfrm>
          <a:prstGeom prst="rect">
            <a:avLst/>
          </a:prstGeom>
          <a:noFill/>
          <a:ln>
            <a:noFill/>
          </a:ln>
        </p:spPr>
        <p:txBody>
          <a:bodyPr spcFirstLastPara="1" wrap="square" lIns="91425" tIns="45700" rIns="91425" bIns="45700" anchor="t" anchorCtr="0">
            <a:normAutofit/>
          </a:bodyPr>
          <a:lstStyle/>
          <a:p>
            <a:pPr marL="457200" lvl="0" indent="-361950" algn="l" rtl="0">
              <a:lnSpc>
                <a:spcPct val="90000"/>
              </a:lnSpc>
              <a:spcBef>
                <a:spcPts val="0"/>
              </a:spcBef>
              <a:spcAft>
                <a:spcPts val="0"/>
              </a:spcAft>
              <a:buClr>
                <a:schemeClr val="dk1"/>
              </a:buClr>
              <a:buSzPts val="2100"/>
              <a:buFont typeface="Times New Roman"/>
              <a:buChar char="-"/>
            </a:pPr>
            <a:r>
              <a:rPr lang="en-US">
                <a:solidFill>
                  <a:schemeClr val="dk1"/>
                </a:solidFill>
                <a:latin typeface="Times New Roman"/>
                <a:ea typeface="Times New Roman"/>
                <a:cs typeface="Times New Roman"/>
                <a:sym typeface="Times New Roman"/>
              </a:rPr>
              <a:t>Các Chân Tín Hiệu:</a:t>
            </a:r>
          </a:p>
          <a:p>
            <a:pPr marL="95250" lvl="0" indent="0" algn="l" rtl="0">
              <a:lnSpc>
                <a:spcPct val="90000"/>
              </a:lnSpc>
              <a:spcBef>
                <a:spcPts val="0"/>
              </a:spcBef>
              <a:spcAft>
                <a:spcPts val="0"/>
              </a:spcAft>
              <a:buClr>
                <a:schemeClr val="dk1"/>
              </a:buClr>
              <a:buSzPts val="2100"/>
              <a:buNone/>
            </a:pPr>
            <a:r>
              <a:rPr lang="en-US" sz="1800">
                <a:solidFill>
                  <a:schemeClr val="dk1"/>
                </a:solidFill>
                <a:latin typeface="Times New Roman"/>
                <a:cs typeface="Times New Roman"/>
                <a:sym typeface="Times New Roman"/>
              </a:rPr>
              <a:t>IC CD 4008 gồm có 16 chân  </a:t>
            </a:r>
          </a:p>
          <a:p>
            <a:pPr marL="95250" lvl="0" indent="0" algn="l" rtl="0">
              <a:lnSpc>
                <a:spcPct val="90000"/>
              </a:lnSpc>
              <a:spcBef>
                <a:spcPts val="0"/>
              </a:spcBef>
              <a:spcAft>
                <a:spcPts val="0"/>
              </a:spcAft>
              <a:buClr>
                <a:schemeClr val="dk1"/>
              </a:buClr>
              <a:buSzPts val="2100"/>
              <a:buNone/>
            </a:pPr>
            <a:endParaRPr sz="1800"/>
          </a:p>
        </p:txBody>
      </p:sp>
      <p:pic>
        <p:nvPicPr>
          <p:cNvPr id="3" name="Picture 2">
            <a:extLst>
              <a:ext uri="{FF2B5EF4-FFF2-40B4-BE49-F238E27FC236}">
                <a16:creationId xmlns:a16="http://schemas.microsoft.com/office/drawing/2014/main" id="{5D3BF09F-802A-F211-DEFD-355E233948DF}"/>
              </a:ext>
            </a:extLst>
          </p:cNvPr>
          <p:cNvPicPr>
            <a:picLocks noChangeAspect="1"/>
          </p:cNvPicPr>
          <p:nvPr/>
        </p:nvPicPr>
        <p:blipFill>
          <a:blip r:embed="rId3"/>
          <a:stretch>
            <a:fillRect/>
          </a:stretch>
        </p:blipFill>
        <p:spPr>
          <a:xfrm>
            <a:off x="488950" y="2103312"/>
            <a:ext cx="3043237" cy="29613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FE0D17-8850-9C0A-5F55-31861CBD7CBB}"/>
              </a:ext>
            </a:extLst>
          </p:cNvPr>
          <p:cNvSpPr>
            <a:spLocks noGrp="1"/>
          </p:cNvSpPr>
          <p:nvPr>
            <p:ph type="title"/>
          </p:nvPr>
        </p:nvSpPr>
        <p:spPr/>
        <p:txBody>
          <a:bodyPr/>
          <a:lstStyle/>
          <a:p>
            <a:r>
              <a:rPr lang="en-US" dirty="0">
                <a:latin typeface="Times New Roman"/>
                <a:ea typeface="Times New Roman"/>
                <a:cs typeface="Times New Roman"/>
                <a:sym typeface="Times New Roman"/>
              </a:rPr>
              <a:t>I. </a:t>
            </a:r>
            <a:r>
              <a:rPr lang="en-US" dirty="0" err="1">
                <a:latin typeface="Times New Roman"/>
                <a:ea typeface="Times New Roman"/>
                <a:cs typeface="Times New Roman"/>
                <a:sym typeface="Times New Roman"/>
              </a:rPr>
              <a:t>Giới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thiệu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kiện</a:t>
            </a:r>
            <a:r>
              <a:rPr lang="en-US" dirty="0">
                <a:latin typeface="Times New Roman"/>
                <a:ea typeface="Times New Roman"/>
                <a:cs typeface="Times New Roman"/>
                <a:sym typeface="Times New Roman"/>
              </a:rPr>
              <a:t> </a:t>
            </a:r>
            <a:endParaRPr lang="en-US" dirty="0"/>
          </a:p>
        </p:txBody>
      </p:sp>
      <p:sp>
        <p:nvSpPr>
          <p:cNvPr id="3" name="Chỗ dành sẵn cho Văn bản 2">
            <a:extLst>
              <a:ext uri="{FF2B5EF4-FFF2-40B4-BE49-F238E27FC236}">
                <a16:creationId xmlns:a16="http://schemas.microsoft.com/office/drawing/2014/main" id="{296EE80B-172F-843B-1D7B-0041B4F5396C}"/>
              </a:ext>
            </a:extLst>
          </p:cNvPr>
          <p:cNvSpPr>
            <a:spLocks noGrp="1"/>
          </p:cNvSpPr>
          <p:nvPr>
            <p:ph type="body" idx="1"/>
          </p:nvPr>
        </p:nvSpPr>
        <p:spPr>
          <a:xfrm>
            <a:off x="488950" y="1402672"/>
            <a:ext cx="8026400" cy="4845727"/>
          </a:xfrm>
        </p:spPr>
        <p:txBody>
          <a:bodyPr/>
          <a:lstStyle/>
          <a:p>
            <a:pPr marL="114300" indent="0">
              <a:buNone/>
            </a:pPr>
            <a:r>
              <a:rPr lang="en-US" dirty="0" err="1"/>
              <a:t>Bảng</a:t>
            </a:r>
            <a:r>
              <a:rPr lang="en-US" dirty="0"/>
              <a:t> </a:t>
            </a:r>
            <a:r>
              <a:rPr lang="en-US" dirty="0" err="1"/>
              <a:t>chân</a:t>
            </a:r>
            <a:r>
              <a:rPr lang="en-US" dirty="0"/>
              <a:t> </a:t>
            </a:r>
            <a:r>
              <a:rPr lang="en-US" dirty="0" err="1"/>
              <a:t>lý</a:t>
            </a:r>
            <a:r>
              <a:rPr lang="en-US" dirty="0"/>
              <a:t> </a:t>
            </a:r>
            <a:r>
              <a:rPr lang="en-US" dirty="0" err="1"/>
              <a:t>của</a:t>
            </a:r>
            <a:r>
              <a:rPr lang="en-US" dirty="0"/>
              <a:t>  </a:t>
            </a:r>
            <a:r>
              <a:rPr lang="en-US" dirty="0">
                <a:latin typeface="Times New Roman" panose="02020603050405020304" pitchFamily="18" charset="0"/>
                <a:ea typeface="Times New Roman"/>
                <a:cs typeface="Times New Roman" panose="02020603050405020304" pitchFamily="18" charset="0"/>
                <a:sym typeface="Times New Roman"/>
              </a:rPr>
              <a:t>IC CD 4008</a:t>
            </a:r>
            <a:endParaRPr lang="en-US" dirty="0">
              <a:latin typeface="Times New Roman" panose="02020603050405020304" pitchFamily="18" charset="0"/>
              <a:cs typeface="Times New Roman" panose="02020603050405020304" pitchFamily="18" charset="0"/>
            </a:endParaRPr>
          </a:p>
          <a:p>
            <a:pPr marL="114300" indent="0">
              <a:buNone/>
            </a:pPr>
            <a:endParaRPr lang="en-US" dirty="0"/>
          </a:p>
        </p:txBody>
      </p:sp>
      <p:pic>
        <p:nvPicPr>
          <p:cNvPr id="5" name="Hình ảnh 4">
            <a:extLst>
              <a:ext uri="{FF2B5EF4-FFF2-40B4-BE49-F238E27FC236}">
                <a16:creationId xmlns:a16="http://schemas.microsoft.com/office/drawing/2014/main" id="{42B09D65-57E2-1B2A-1D24-10AFD701E0B4}"/>
              </a:ext>
            </a:extLst>
          </p:cNvPr>
          <p:cNvPicPr>
            <a:picLocks noChangeAspect="1"/>
          </p:cNvPicPr>
          <p:nvPr/>
        </p:nvPicPr>
        <p:blipFill>
          <a:blip r:embed="rId2"/>
          <a:stretch>
            <a:fillRect/>
          </a:stretch>
        </p:blipFill>
        <p:spPr>
          <a:xfrm>
            <a:off x="488950" y="2086980"/>
            <a:ext cx="7525800" cy="3477110"/>
          </a:xfrm>
          <a:prstGeom prst="rect">
            <a:avLst/>
          </a:prstGeom>
        </p:spPr>
      </p:pic>
    </p:spTree>
    <p:extLst>
      <p:ext uri="{BB962C8B-B14F-4D97-AF65-F5344CB8AC3E}">
        <p14:creationId xmlns:p14="http://schemas.microsoft.com/office/powerpoint/2010/main" val="309921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5330" y="-156908"/>
            <a:ext cx="8026400" cy="1325563"/>
          </a:xfrm>
          <a:prstGeom prst="rect">
            <a:avLst/>
          </a:prstGeom>
          <a:noFill/>
          <a:ln>
            <a:noFill/>
          </a:ln>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sp>
        <p:nvSpPr>
          <p:cNvPr id="4" name="Text Placeholder 3">
            <a:extLst>
              <a:ext uri="{FF2B5EF4-FFF2-40B4-BE49-F238E27FC236}">
                <a16:creationId xmlns:a16="http://schemas.microsoft.com/office/drawing/2014/main" id="{A0BA5B8E-327B-7A39-E389-DC08E17298D6}"/>
              </a:ext>
            </a:extLst>
          </p:cNvPr>
          <p:cNvSpPr>
            <a:spLocks noGrp="1"/>
          </p:cNvSpPr>
          <p:nvPr>
            <p:ph type="body" idx="1"/>
          </p:nvPr>
        </p:nvSpPr>
        <p:spPr/>
        <p:txBody>
          <a:bodyPr>
            <a:normAutofit/>
          </a:bodyPr>
          <a:lstStyle/>
          <a:p>
            <a:r>
              <a:rPr lang="en-US" sz="1800" b="1">
                <a:solidFill>
                  <a:schemeClr val="tx1"/>
                </a:solidFill>
                <a:latin typeface="Times New Roman" panose="02020603050405020304" pitchFamily="18" charset="0"/>
                <a:cs typeface="Times New Roman" panose="02020603050405020304" pitchFamily="18" charset="0"/>
              </a:rPr>
              <a:t>Giới thiệu LED 7 đoạn </a:t>
            </a:r>
          </a:p>
          <a:p>
            <a:pPr marL="114300" indent="0">
              <a:buNone/>
            </a:pPr>
            <a:r>
              <a:rPr lang="vi-VN" sz="2000">
                <a:latin typeface="+mj-lt"/>
              </a:rPr>
              <a:t>LED 7 thanh là một loại đèn hiển thị. Trong thực tế, LED 7 thanh dùng làm cơ cấu quan sát hiển thị các con số trong hệ thập phân. Trong một số trường hợp đặc biệt có thể dùng để hiển thị các hệ HEX và các kí tự. Cấu tạo của LED 7 thanh bao gồm 8 LED phát quang được gọi là các thanh, lần lượt là a, b, c, d, e, f, g, dp ( dấu chấm). LED 7 thanh có 2 loại là Anode chung và Cathode chung. LED 7 thanh còn được phân biệt bởi mằu sắc và kích cỡ của các đoạn hiển thị. * Sơ đồ, vị trí Các thanh LED 7 thanh</a:t>
            </a:r>
            <a:endParaRPr lang="en-US" sz="2800" b="1">
              <a:solidFill>
                <a:schemeClr val="tx1"/>
              </a:solidFill>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B770C5A4-E2C0-DFEE-FBE4-B6F17B8A8CB2}"/>
              </a:ext>
            </a:extLst>
          </p:cNvPr>
          <p:cNvPicPr>
            <a:picLocks noChangeAspect="1"/>
          </p:cNvPicPr>
          <p:nvPr/>
        </p:nvPicPr>
        <p:blipFill>
          <a:blip r:embed="rId3"/>
          <a:stretch>
            <a:fillRect/>
          </a:stretch>
        </p:blipFill>
        <p:spPr>
          <a:xfrm>
            <a:off x="3258185" y="3806569"/>
            <a:ext cx="2343150" cy="2619375"/>
          </a:xfrm>
          <a:prstGeom prst="rect">
            <a:avLst/>
          </a:prstGeom>
        </p:spPr>
      </p:pic>
    </p:spTree>
    <p:extLst>
      <p:ext uri="{BB962C8B-B14F-4D97-AF65-F5344CB8AC3E}">
        <p14:creationId xmlns:p14="http://schemas.microsoft.com/office/powerpoint/2010/main" val="16893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5330" y="-156908"/>
            <a:ext cx="8026400" cy="1325563"/>
          </a:xfrm>
          <a:prstGeom prst="rect">
            <a:avLst/>
          </a:prstGeom>
          <a:noFill/>
          <a:ln>
            <a:noFill/>
          </a:ln>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sp>
        <p:nvSpPr>
          <p:cNvPr id="5" name="TextBox 4">
            <a:extLst>
              <a:ext uri="{FF2B5EF4-FFF2-40B4-BE49-F238E27FC236}">
                <a16:creationId xmlns:a16="http://schemas.microsoft.com/office/drawing/2014/main" id="{92F0017E-C2F4-7E01-F54E-84C7B2D23713}"/>
              </a:ext>
            </a:extLst>
          </p:cNvPr>
          <p:cNvSpPr txBox="1"/>
          <p:nvPr/>
        </p:nvSpPr>
        <p:spPr>
          <a:xfrm>
            <a:off x="152400" y="1168655"/>
            <a:ext cx="2589170" cy="369332"/>
          </a:xfrm>
          <a:prstGeom prst="rect">
            <a:avLst/>
          </a:prstGeom>
          <a:noFill/>
        </p:spPr>
        <p:txBody>
          <a:bodyPr wrap="none" rtlCol="0">
            <a:spAutoFit/>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Các dạng LED 7 thanh</a:t>
            </a:r>
          </a:p>
        </p:txBody>
      </p:sp>
      <p:pic>
        <p:nvPicPr>
          <p:cNvPr id="7" name="Picture 6">
            <a:extLst>
              <a:ext uri="{FF2B5EF4-FFF2-40B4-BE49-F238E27FC236}">
                <a16:creationId xmlns:a16="http://schemas.microsoft.com/office/drawing/2014/main" id="{1E7BDB09-24D5-1571-C558-FDD27803BF95}"/>
              </a:ext>
            </a:extLst>
          </p:cNvPr>
          <p:cNvPicPr>
            <a:picLocks noChangeAspect="1"/>
          </p:cNvPicPr>
          <p:nvPr/>
        </p:nvPicPr>
        <p:blipFill>
          <a:blip r:embed="rId3"/>
          <a:stretch>
            <a:fillRect/>
          </a:stretch>
        </p:blipFill>
        <p:spPr>
          <a:xfrm>
            <a:off x="315330" y="1537987"/>
            <a:ext cx="4104270" cy="1524443"/>
          </a:xfrm>
          <a:prstGeom prst="rect">
            <a:avLst/>
          </a:prstGeom>
        </p:spPr>
      </p:pic>
      <p:pic>
        <p:nvPicPr>
          <p:cNvPr id="9" name="Picture 8">
            <a:extLst>
              <a:ext uri="{FF2B5EF4-FFF2-40B4-BE49-F238E27FC236}">
                <a16:creationId xmlns:a16="http://schemas.microsoft.com/office/drawing/2014/main" id="{0209F435-541B-B26E-1E42-CB50A3D7EFC7}"/>
              </a:ext>
            </a:extLst>
          </p:cNvPr>
          <p:cNvPicPr>
            <a:picLocks noChangeAspect="1"/>
          </p:cNvPicPr>
          <p:nvPr/>
        </p:nvPicPr>
        <p:blipFill>
          <a:blip r:embed="rId4"/>
          <a:stretch>
            <a:fillRect/>
          </a:stretch>
        </p:blipFill>
        <p:spPr>
          <a:xfrm>
            <a:off x="4694290" y="1292362"/>
            <a:ext cx="3647440" cy="1888742"/>
          </a:xfrm>
          <a:prstGeom prst="rect">
            <a:avLst/>
          </a:prstGeom>
        </p:spPr>
      </p:pic>
      <p:sp>
        <p:nvSpPr>
          <p:cNvPr id="12" name="TextBox 11">
            <a:extLst>
              <a:ext uri="{FF2B5EF4-FFF2-40B4-BE49-F238E27FC236}">
                <a16:creationId xmlns:a16="http://schemas.microsoft.com/office/drawing/2014/main" id="{36570C38-62DE-8309-1252-57BD4AC592EF}"/>
              </a:ext>
            </a:extLst>
          </p:cNvPr>
          <p:cNvSpPr txBox="1"/>
          <p:nvPr/>
        </p:nvSpPr>
        <p:spPr>
          <a:xfrm>
            <a:off x="315330" y="3429000"/>
            <a:ext cx="8513340" cy="1015663"/>
          </a:xfrm>
          <a:prstGeom prst="rect">
            <a:avLst/>
          </a:prstGeom>
          <a:noFill/>
        </p:spPr>
        <p:txBody>
          <a:bodyPr wrap="square">
            <a:spAutoFit/>
          </a:bodyPr>
          <a:lstStyle/>
          <a:p>
            <a:r>
              <a:rPr lang="vi-VN" sz="2000">
                <a:latin typeface="+mj-lt"/>
              </a:rPr>
              <a:t>Cấu tạo chung: gồm các diode phát quang được đấu chung các đầu anode hoặc cathode lại với nhau và được sắp xếp theo hình số 8, các đầu còn lại được đưa ra ngoài làm các đầu vào.</a:t>
            </a:r>
            <a:endParaRPr lang="en-US" sz="2000">
              <a:latin typeface="+mj-lt"/>
            </a:endParaRPr>
          </a:p>
        </p:txBody>
      </p:sp>
    </p:spTree>
    <p:extLst>
      <p:ext uri="{BB962C8B-B14F-4D97-AF65-F5344CB8AC3E}">
        <p14:creationId xmlns:p14="http://schemas.microsoft.com/office/powerpoint/2010/main" val="29840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5330" y="-156908"/>
            <a:ext cx="8026400" cy="1325563"/>
          </a:xfrm>
          <a:prstGeom prst="rect">
            <a:avLst/>
          </a:prstGeom>
          <a:noFill/>
          <a:ln>
            <a:noFill/>
          </a:ln>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sp>
        <p:nvSpPr>
          <p:cNvPr id="11" name="TextBox 10">
            <a:extLst>
              <a:ext uri="{FF2B5EF4-FFF2-40B4-BE49-F238E27FC236}">
                <a16:creationId xmlns:a16="http://schemas.microsoft.com/office/drawing/2014/main" id="{0CC78393-E5DE-75FE-3179-641EAA751D66}"/>
              </a:ext>
            </a:extLst>
          </p:cNvPr>
          <p:cNvSpPr txBox="1"/>
          <p:nvPr/>
        </p:nvSpPr>
        <p:spPr>
          <a:xfrm>
            <a:off x="152400" y="1168655"/>
            <a:ext cx="2228495" cy="400110"/>
          </a:xfrm>
          <a:prstGeom prst="rect">
            <a:avLst/>
          </a:prstGeom>
          <a:noFill/>
        </p:spPr>
        <p:txBody>
          <a:bodyPr wrap="none" rtlCol="0">
            <a:spAutoFit/>
          </a:bodyPr>
          <a:lstStyle/>
          <a:p>
            <a:r>
              <a:rPr lang="en-US" sz="2000" b="1">
                <a:latin typeface="Times New Roman" panose="02020603050405020304" pitchFamily="18" charset="0"/>
                <a:cs typeface="Times New Roman" panose="02020603050405020304" pitchFamily="18" charset="0"/>
              </a:rPr>
              <a:t>IC giải mã 74LS47</a:t>
            </a:r>
          </a:p>
        </p:txBody>
      </p:sp>
      <p:sp>
        <p:nvSpPr>
          <p:cNvPr id="12" name="TextBox 11">
            <a:extLst>
              <a:ext uri="{FF2B5EF4-FFF2-40B4-BE49-F238E27FC236}">
                <a16:creationId xmlns:a16="http://schemas.microsoft.com/office/drawing/2014/main" id="{588F5F98-5C11-CB22-846E-4A3DE79BA953}"/>
              </a:ext>
            </a:extLst>
          </p:cNvPr>
          <p:cNvSpPr txBox="1"/>
          <p:nvPr/>
        </p:nvSpPr>
        <p:spPr>
          <a:xfrm>
            <a:off x="152400" y="1568765"/>
            <a:ext cx="8839200" cy="1754326"/>
          </a:xfrm>
          <a:prstGeom prst="rect">
            <a:avLst/>
          </a:prstGeom>
          <a:noFill/>
        </p:spPr>
        <p:txBody>
          <a:bodyPr wrap="square">
            <a:spAutoFit/>
          </a:bodyPr>
          <a:lstStyle/>
          <a:p>
            <a:pPr marL="285750" indent="-285750">
              <a:buFontTx/>
              <a:buChar char="-"/>
            </a:pPr>
            <a:r>
              <a:rPr lang="vi-VN" sz="1800">
                <a:latin typeface="+mj-lt"/>
              </a:rPr>
              <a:t>IC 74LS47 là IC giải mãgiành riêng cho LED 7 thanh có Anot chung. Khi đầu vào IC tác động mức thấp tất cả các đầu ra đều thấp. Khi đầu vào RB OUTPUT thấp tất cả các đầu ra đều cao. Khi các đầu vào D, C, B , A là thấp (số 0 hệ 10) và RB INPUT thấp tất cả các đầu ra đều cao. Điều này cho phép xoá bỏ tất cả các trạng thái 0 không mong muốn theo trong một dăy các digit. </a:t>
            </a:r>
            <a:endParaRPr lang="en-US" sz="1800">
              <a:latin typeface="+mj-lt"/>
            </a:endParaRPr>
          </a:p>
          <a:p>
            <a:r>
              <a:rPr lang="vi-VN" sz="1800">
                <a:latin typeface="+mj-lt"/>
              </a:rPr>
              <a:t>- Sơ đồ c</a:t>
            </a:r>
            <a:r>
              <a:rPr lang="en-US" sz="1800">
                <a:latin typeface="Times New Roman" panose="02020603050405020304" pitchFamily="18" charset="0"/>
                <a:cs typeface="Times New Roman" panose="02020603050405020304" pitchFamily="18" charset="0"/>
              </a:rPr>
              <a:t>hân</a:t>
            </a:r>
          </a:p>
        </p:txBody>
      </p:sp>
      <p:pic>
        <p:nvPicPr>
          <p:cNvPr id="13" name="Picture 12">
            <a:extLst>
              <a:ext uri="{FF2B5EF4-FFF2-40B4-BE49-F238E27FC236}">
                <a16:creationId xmlns:a16="http://schemas.microsoft.com/office/drawing/2014/main" id="{344F196B-E3D7-6ADF-50B2-D95752AB548A}"/>
              </a:ext>
            </a:extLst>
          </p:cNvPr>
          <p:cNvPicPr>
            <a:picLocks noChangeAspect="1"/>
          </p:cNvPicPr>
          <p:nvPr/>
        </p:nvPicPr>
        <p:blipFill>
          <a:blip r:embed="rId3"/>
          <a:stretch>
            <a:fillRect/>
          </a:stretch>
        </p:blipFill>
        <p:spPr>
          <a:xfrm>
            <a:off x="799745" y="3389131"/>
            <a:ext cx="3162300" cy="3057525"/>
          </a:xfrm>
          <a:prstGeom prst="rect">
            <a:avLst/>
          </a:prstGeom>
        </p:spPr>
      </p:pic>
    </p:spTree>
    <p:extLst>
      <p:ext uri="{BB962C8B-B14F-4D97-AF65-F5344CB8AC3E}">
        <p14:creationId xmlns:p14="http://schemas.microsoft.com/office/powerpoint/2010/main" val="16590494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3341</TotalTime>
  <Words>1700</Words>
  <Application>Microsoft Office PowerPoint</Application>
  <PresentationFormat>Trình chiếu Trên màn hình (4:3)</PresentationFormat>
  <Paragraphs>115</Paragraphs>
  <Slides>24</Slides>
  <Notes>22</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24</vt:i4>
      </vt:variant>
    </vt:vector>
  </HeadingPairs>
  <TitlesOfParts>
    <vt:vector size="29" baseType="lpstr">
      <vt:lpstr>Roboto</vt:lpstr>
      <vt:lpstr>Arial</vt:lpstr>
      <vt:lpstr>Calibri</vt:lpstr>
      <vt:lpstr>Times New Roman</vt:lpstr>
      <vt:lpstr>Office Theme</vt:lpstr>
      <vt:lpstr>Mạch cộng 2 số nhị phân 4 Bit</vt:lpstr>
      <vt:lpstr>NỘI DUNG</vt:lpstr>
      <vt:lpstr>I. Giới thiệu linh kiện </vt:lpstr>
      <vt:lpstr>Bản trình bày PowerPoint</vt:lpstr>
      <vt:lpstr>I. Giới thiệu linh kiện </vt:lpstr>
      <vt:lpstr>I. Giới thiệu linh kiện </vt:lpstr>
      <vt:lpstr>I. Giới thiệu linh kiện </vt:lpstr>
      <vt:lpstr>I. Giới thiệu linh kiện </vt:lpstr>
      <vt:lpstr>I. Giới thiệu linh kiện </vt:lpstr>
      <vt:lpstr>I. Giới thiệu linh kiện </vt:lpstr>
      <vt:lpstr>I. Giới thiệu linh kiện </vt:lpstr>
      <vt:lpstr>Bản trình bày PowerPoint</vt:lpstr>
      <vt:lpstr>II. Thiết kế mạch và nguyên lí </vt:lpstr>
      <vt:lpstr>II. Thiết kế mạch và nguyên lí </vt:lpstr>
      <vt:lpstr>II. Thiết kế mạch và nguyên lí </vt:lpstr>
      <vt:lpstr>II. Thiết kế mạch và nguyên lí </vt:lpstr>
      <vt:lpstr>II. Thiết kế mạch và nguyên lí </vt:lpstr>
      <vt:lpstr>II. Thiết kế mạch và nguyên lí </vt:lpstr>
      <vt:lpstr>II. Thiết kế mạch và nguyên lí </vt:lpstr>
      <vt:lpstr>III.  Mô phỏng và Thi công mạch thật</vt:lpstr>
      <vt:lpstr>III.  THI CÔNG MẠCH THẬT</vt:lpstr>
      <vt:lpstr>III.  THI CÔNG MẠCH THẬT</vt:lpstr>
      <vt:lpstr>III.  THI CÔNG MẠCH THẬT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Mạch cộng 2 số nhị phân 4 Bit</dc:title>
  <dc:creator>Hang</dc:creator>
  <cp:lastModifiedBy>NGO DUY LONG 20191937</cp:lastModifiedBy>
  <cp:revision>14</cp:revision>
  <dcterms:created xsi:type="dcterms:W3CDTF">2016-07-25T07:53:11Z</dcterms:created>
  <dcterms:modified xsi:type="dcterms:W3CDTF">2022-07-17T08:45:25Z</dcterms:modified>
</cp:coreProperties>
</file>