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4610100" cy="3460750"/>
  <p:notesSz cx="4610100" cy="346075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211" d="100"/>
          <a:sy n="211" d="100"/>
        </p:scale>
        <p:origin x="180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3108" y="746559"/>
            <a:ext cx="3643883" cy="549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3D1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25485" y="1810290"/>
            <a:ext cx="1559128" cy="834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LM Roman 8"/>
                <a:cs typeface="LM Roman 8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3D1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LM Roman 8"/>
                <a:cs typeface="LM Roman 8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3D1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LM Roman 8"/>
                <a:cs typeface="LM Roman 8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3D1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LM Roman 8"/>
                <a:cs typeface="LM Roman 8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LM Roman 8"/>
                <a:cs typeface="LM Roman 8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39"/>
                </a:lnTo>
                <a:lnTo>
                  <a:pt x="4608004" y="376339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451138"/>
            <a:ext cx="3915511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003D1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516" y="739353"/>
            <a:ext cx="3703066" cy="2033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99902" y="3206048"/>
            <a:ext cx="320039" cy="12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LM Roman 8"/>
                <a:cs typeface="LM Roman 8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2390">
              <a:lnSpc>
                <a:spcPct val="122800"/>
              </a:lnSpc>
              <a:spcBef>
                <a:spcPts val="90"/>
              </a:spcBef>
            </a:pPr>
            <a:r>
              <a:rPr spc="40" dirty="0"/>
              <a:t>Hệ </a:t>
            </a:r>
            <a:r>
              <a:rPr spc="-25" dirty="0"/>
              <a:t>thống </a:t>
            </a:r>
            <a:r>
              <a:rPr spc="-5" dirty="0"/>
              <a:t>tự </a:t>
            </a:r>
            <a:r>
              <a:rPr spc="-60" dirty="0"/>
              <a:t>động </a:t>
            </a:r>
            <a:r>
              <a:rPr spc="-50" dirty="0"/>
              <a:t>hóa </a:t>
            </a:r>
            <a:r>
              <a:rPr spc="-55" dirty="0"/>
              <a:t>ngôi </a:t>
            </a:r>
            <a:r>
              <a:rPr spc="-45" dirty="0"/>
              <a:t>nhà </a:t>
            </a:r>
            <a:r>
              <a:rPr spc="35" dirty="0"/>
              <a:t>tiết </a:t>
            </a:r>
            <a:r>
              <a:rPr spc="-25" dirty="0"/>
              <a:t>kiệm  </a:t>
            </a:r>
            <a:r>
              <a:rPr spc="-50" dirty="0"/>
              <a:t>năng </a:t>
            </a:r>
            <a:r>
              <a:rPr spc="-95" dirty="0"/>
              <a:t>lượng </a:t>
            </a:r>
            <a:r>
              <a:rPr spc="-25" dirty="0"/>
              <a:t>thông </a:t>
            </a:r>
            <a:r>
              <a:rPr spc="-35" dirty="0"/>
              <a:t>minh </a:t>
            </a:r>
            <a:r>
              <a:rPr spc="-150" dirty="0"/>
              <a:t>sử </a:t>
            </a:r>
            <a:r>
              <a:rPr spc="-55" dirty="0"/>
              <a:t>dụng nhúng</a:t>
            </a:r>
            <a:r>
              <a:rPr spc="105" dirty="0"/>
              <a:t> </a:t>
            </a:r>
            <a:r>
              <a:rPr spc="60" dirty="0"/>
              <a:t>IoT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539627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4" y="0"/>
                </a:lnTo>
                <a:lnTo>
                  <a:pt x="388805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3384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5485" y="1810290"/>
            <a:ext cx="1557655" cy="83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599"/>
              </a:lnSpc>
              <a:spcBef>
                <a:spcPts val="100"/>
              </a:spcBef>
            </a:pPr>
            <a:r>
              <a:rPr sz="1000" spc="-5" dirty="0">
                <a:solidFill>
                  <a:srgbClr val="22373A"/>
                </a:solidFill>
                <a:latin typeface="LM Sans 10"/>
                <a:cs typeface="CMU Bright Roman" panose="02000603000000000000" pitchFamily="2" charset="0"/>
              </a:rPr>
              <a:t>Lê Thanh Hải - </a:t>
            </a:r>
            <a:r>
              <a:rPr sz="1000" spc="-10" dirty="0">
                <a:solidFill>
                  <a:srgbClr val="22373A"/>
                </a:solidFill>
                <a:latin typeface="LM Sans 10"/>
                <a:cs typeface="CMU Bright Roman" panose="02000603000000000000" pitchFamily="2" charset="0"/>
              </a:rPr>
              <a:t>20191813  GVHD: </a:t>
            </a:r>
            <a:r>
              <a:rPr sz="1000" spc="-5" dirty="0">
                <a:solidFill>
                  <a:srgbClr val="22373A"/>
                </a:solidFill>
                <a:latin typeface="LM Sans 10"/>
                <a:cs typeface="CMU Bright Roman" panose="02000603000000000000" pitchFamily="2" charset="0"/>
              </a:rPr>
              <a:t>TS. </a:t>
            </a:r>
            <a:r>
              <a:rPr sz="1000" spc="-30" dirty="0">
                <a:solidFill>
                  <a:srgbClr val="22373A"/>
                </a:solidFill>
                <a:latin typeface="LM Sans 10"/>
                <a:cs typeface="CMU Bright Roman" panose="02000603000000000000" pitchFamily="2" charset="0"/>
              </a:rPr>
              <a:t>Trần </a:t>
            </a:r>
            <a:r>
              <a:rPr sz="1000" spc="-5" dirty="0">
                <a:solidFill>
                  <a:srgbClr val="22373A"/>
                </a:solidFill>
                <a:latin typeface="LM Sans 10"/>
                <a:cs typeface="CMU Bright Roman" panose="02000603000000000000" pitchFamily="2" charset="0"/>
              </a:rPr>
              <a:t>Thanh</a:t>
            </a:r>
            <a:r>
              <a:rPr sz="1000" spc="-10" dirty="0">
                <a:solidFill>
                  <a:srgbClr val="22373A"/>
                </a:solidFill>
                <a:latin typeface="LM Sans 10"/>
                <a:cs typeface="CMU Bright Roman" panose="02000603000000000000" pitchFamily="2" charset="0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LM Sans 10"/>
                <a:cs typeface="CMU Bright Roman" panose="02000603000000000000" pitchFamily="2" charset="0"/>
              </a:rPr>
              <a:t>Sơn</a:t>
            </a:r>
            <a:endParaRPr sz="1000">
              <a:latin typeface="LM Sans 10"/>
              <a:cs typeface="CMU Bright Roman" panose="02000603000000000000" pitchFamily="2" charset="0"/>
            </a:endParaRPr>
          </a:p>
          <a:p>
            <a:pPr>
              <a:lnSpc>
                <a:spcPct val="100000"/>
              </a:lnSpc>
            </a:pPr>
            <a:endParaRPr sz="1000">
              <a:latin typeface="LM Sans 10"/>
              <a:cs typeface="CMU Bright Roman" panose="02000603000000000000" pitchFamily="2" charset="0"/>
            </a:endParaRPr>
          </a:p>
          <a:p>
            <a:pPr>
              <a:lnSpc>
                <a:spcPct val="100000"/>
              </a:lnSpc>
            </a:pPr>
            <a:endParaRPr sz="650">
              <a:latin typeface="LM Sans 10"/>
              <a:cs typeface="CMU Bright Roman" panose="02000603000000000000" pitchFamily="2" charset="0"/>
            </a:endParaRPr>
          </a:p>
          <a:p>
            <a:pPr algn="ctr">
              <a:lnSpc>
                <a:spcPct val="100000"/>
              </a:lnSpc>
            </a:pPr>
            <a:r>
              <a:rPr sz="1000" spc="-10" dirty="0">
                <a:solidFill>
                  <a:srgbClr val="22373A"/>
                </a:solidFill>
                <a:latin typeface="LM Sans 10"/>
                <a:cs typeface="CMU Bright Roman" panose="02000603000000000000" pitchFamily="2" charset="0"/>
              </a:rPr>
              <a:t>Ngày </a:t>
            </a:r>
            <a:r>
              <a:rPr sz="1000" spc="-5" dirty="0">
                <a:solidFill>
                  <a:srgbClr val="22373A"/>
                </a:solidFill>
                <a:latin typeface="LM Sans 10"/>
                <a:cs typeface="CMU Bright Roman" panose="02000603000000000000" pitchFamily="2" charset="0"/>
              </a:rPr>
              <a:t>28 tháng 11 </a:t>
            </a:r>
            <a:r>
              <a:rPr sz="1000" spc="-10" dirty="0">
                <a:solidFill>
                  <a:srgbClr val="22373A"/>
                </a:solidFill>
                <a:latin typeface="LM Sans 10"/>
                <a:cs typeface="CMU Bright Roman" panose="02000603000000000000" pitchFamily="2" charset="0"/>
              </a:rPr>
              <a:t>năm</a:t>
            </a:r>
            <a:r>
              <a:rPr sz="1000" spc="-60" dirty="0">
                <a:solidFill>
                  <a:srgbClr val="22373A"/>
                </a:solidFill>
                <a:latin typeface="LM Sans 10"/>
                <a:cs typeface="CMU Bright Roman" panose="02000603000000000000" pitchFamily="2" charset="0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LM Sans 10"/>
                <a:cs typeface="CMU Bright Roman" panose="02000603000000000000" pitchFamily="2" charset="0"/>
              </a:rPr>
              <a:t>2022</a:t>
            </a:r>
            <a:endParaRPr sz="1000">
              <a:latin typeface="LM Sans 10"/>
              <a:cs typeface="CMU Bright Roman" panose="02000603000000000000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3661" y="3206048"/>
            <a:ext cx="26606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sz="800" spc="-5" dirty="0">
                <a:solidFill>
                  <a:srgbClr val="22373A"/>
                </a:solidFill>
                <a:latin typeface="LM Roman 8"/>
                <a:cs typeface="CMU Bright Roman" panose="02000603000000000000" pitchFamily="2" charset="0"/>
              </a:rPr>
              <a:t>1</a:t>
            </a:fld>
            <a:r>
              <a:rPr sz="800" spc="-5" dirty="0">
                <a:solidFill>
                  <a:srgbClr val="22373A"/>
                </a:solidFill>
                <a:latin typeface="LM Roman 8"/>
                <a:cs typeface="CMU Bright Roman" panose="02000603000000000000" pitchFamily="2" charset="0"/>
              </a:rPr>
              <a:t>/16</a:t>
            </a:r>
            <a:endParaRPr sz="800">
              <a:latin typeface="LM Roman 8"/>
              <a:cs typeface="CMU Bright Roman" panose="02000603000000000000" pitchFamily="2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676" y="1430043"/>
            <a:ext cx="17252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vi-VN" sz="1400">
                <a:solidFill>
                  <a:srgbClr val="208040"/>
                </a:solidFill>
                <a:effectLst/>
                <a:latin typeface="Helvetica" pitchFamily="2" charset="0"/>
              </a:rPr>
              <a:t> 4 Cấu trúc hệ thống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0376" y="1798288"/>
            <a:ext cx="3047365" cy="5080"/>
            <a:chOff x="780376" y="1798288"/>
            <a:chExt cx="3047365" cy="5080"/>
          </a:xfrm>
        </p:grpSpPr>
        <p:sp>
          <p:nvSpPr>
            <p:cNvPr id="4" name="object 4"/>
            <p:cNvSpPr/>
            <p:nvPr/>
          </p:nvSpPr>
          <p:spPr>
            <a:xfrm>
              <a:off x="780376" y="1798288"/>
              <a:ext cx="3047365" cy="5080"/>
            </a:xfrm>
            <a:custGeom>
              <a:avLst/>
              <a:gdLst/>
              <a:ahLst/>
              <a:cxnLst/>
              <a:rect l="l" t="t" r="r" b="b"/>
              <a:pathLst>
                <a:path w="3047365" h="5080">
                  <a:moveTo>
                    <a:pt x="0" y="5060"/>
                  </a:moveTo>
                  <a:lnTo>
                    <a:pt x="0" y="0"/>
                  </a:lnTo>
                  <a:lnTo>
                    <a:pt x="3047288" y="0"/>
                  </a:lnTo>
                  <a:lnTo>
                    <a:pt x="30472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AC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0376" y="1798288"/>
              <a:ext cx="1143000" cy="5080"/>
            </a:xfrm>
            <a:custGeom>
              <a:avLst/>
              <a:gdLst/>
              <a:ahLst/>
              <a:cxnLst/>
              <a:rect l="l" t="t" r="r" b="b"/>
              <a:pathLst>
                <a:path w="1143000" h="5080">
                  <a:moveTo>
                    <a:pt x="0" y="5060"/>
                  </a:moveTo>
                  <a:lnTo>
                    <a:pt x="0" y="0"/>
                  </a:lnTo>
                  <a:lnTo>
                    <a:pt x="1142733" y="0"/>
                  </a:lnTo>
                  <a:lnTo>
                    <a:pt x="114273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33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49"/>
            <a:ext cx="14420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0" dirty="0">
                <a:solidFill>
                  <a:srgbClr val="003D1E"/>
                </a:solidFill>
                <a:latin typeface="Arial"/>
                <a:cs typeface="Arial"/>
              </a:rPr>
              <a:t>4 </a:t>
            </a:r>
            <a:r>
              <a:rPr sz="1200" b="1" spc="-50" dirty="0">
                <a:solidFill>
                  <a:srgbClr val="003D1E"/>
                </a:solidFill>
                <a:latin typeface="Arial"/>
                <a:cs typeface="Arial"/>
              </a:rPr>
              <a:t>Cấu </a:t>
            </a:r>
            <a:r>
              <a:rPr sz="1200" b="1" spc="-25" dirty="0">
                <a:solidFill>
                  <a:srgbClr val="003D1E"/>
                </a:solidFill>
                <a:latin typeface="Arial"/>
                <a:cs typeface="Arial"/>
              </a:rPr>
              <a:t>trúc </a:t>
            </a:r>
            <a:r>
              <a:rPr sz="1200" b="1" spc="-60" dirty="0">
                <a:solidFill>
                  <a:srgbClr val="003D1E"/>
                </a:solidFill>
                <a:latin typeface="Arial"/>
                <a:cs typeface="Arial"/>
              </a:rPr>
              <a:t>hệ</a:t>
            </a:r>
            <a:r>
              <a:rPr sz="1200" b="1" spc="-155" dirty="0">
                <a:solidFill>
                  <a:srgbClr val="003D1E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003D1E"/>
                </a:solidFill>
                <a:latin typeface="Arial"/>
                <a:cs typeface="Arial"/>
              </a:rPr>
              <a:t>thống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339"/>
            <a:ext cx="4608195" cy="5080"/>
            <a:chOff x="0" y="37633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86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BAC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45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AC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45"/>
              <a:ext cx="2016125" cy="5080"/>
            </a:xfrm>
            <a:custGeom>
              <a:avLst/>
              <a:gdLst/>
              <a:ahLst/>
              <a:cxnLst/>
              <a:rect l="l" t="t" r="r" b="b"/>
              <a:pathLst>
                <a:path w="2016125" h="5079">
                  <a:moveTo>
                    <a:pt x="0" y="5060"/>
                  </a:moveTo>
                  <a:lnTo>
                    <a:pt x="0" y="0"/>
                  </a:lnTo>
                  <a:lnTo>
                    <a:pt x="2016023" y="0"/>
                  </a:lnTo>
                  <a:lnTo>
                    <a:pt x="201602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33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19999" y="535283"/>
            <a:ext cx="3528048" cy="2200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1769" y="2814883"/>
            <a:ext cx="327850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" dirty="0">
                <a:solidFill>
                  <a:srgbClr val="1F7F3F"/>
                </a:solidFill>
                <a:latin typeface="Arial"/>
                <a:cs typeface="Arial"/>
              </a:rPr>
              <a:t>Hình </a:t>
            </a:r>
            <a:r>
              <a:rPr sz="1000" b="1" spc="-25" dirty="0">
                <a:solidFill>
                  <a:srgbClr val="1F7F3F"/>
                </a:solidFill>
                <a:latin typeface="Arial"/>
                <a:cs typeface="Arial"/>
              </a:rPr>
              <a:t>1:</a:t>
            </a:r>
            <a:r>
              <a:rPr lang="en-GB" sz="1000" b="1" spc="-25" dirty="0">
                <a:solidFill>
                  <a:srgbClr val="1F7F3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22373A"/>
                </a:solidFill>
                <a:latin typeface="Arial"/>
                <a:cs typeface="Arial"/>
              </a:rPr>
              <a:t>Kiến </a:t>
            </a:r>
            <a:r>
              <a:rPr sz="1000" b="1" spc="-20" dirty="0">
                <a:solidFill>
                  <a:srgbClr val="22373A"/>
                </a:solidFill>
                <a:latin typeface="Arial"/>
                <a:cs typeface="Arial"/>
              </a:rPr>
              <a:t>trúc </a:t>
            </a:r>
            <a:r>
              <a:rPr sz="1000" b="1" spc="-50" dirty="0">
                <a:solidFill>
                  <a:srgbClr val="22373A"/>
                </a:solidFill>
                <a:latin typeface="Arial"/>
                <a:cs typeface="Arial"/>
              </a:rPr>
              <a:t>hệ </a:t>
            </a:r>
            <a:r>
              <a:rPr sz="1000" b="1" spc="-35" dirty="0">
                <a:solidFill>
                  <a:srgbClr val="22373A"/>
                </a:solidFill>
                <a:latin typeface="Arial"/>
                <a:cs typeface="Arial"/>
              </a:rPr>
              <a:t>thống </a:t>
            </a:r>
            <a:r>
              <a:rPr sz="1000" b="1" spc="-20" dirty="0">
                <a:solidFill>
                  <a:srgbClr val="22373A"/>
                </a:solidFill>
                <a:latin typeface="Arial"/>
                <a:cs typeface="Arial"/>
              </a:rPr>
              <a:t>tự </a:t>
            </a:r>
            <a:r>
              <a:rPr sz="1000" b="1" spc="-60" dirty="0">
                <a:solidFill>
                  <a:srgbClr val="22373A"/>
                </a:solidFill>
                <a:latin typeface="Arial"/>
                <a:cs typeface="Arial"/>
              </a:rPr>
              <a:t>động </a:t>
            </a:r>
            <a:r>
              <a:rPr sz="1000" b="1" spc="-50" dirty="0">
                <a:solidFill>
                  <a:srgbClr val="22373A"/>
                </a:solidFill>
                <a:latin typeface="Arial"/>
                <a:cs typeface="Arial"/>
              </a:rPr>
              <a:t>hóa nhà </a:t>
            </a:r>
            <a:r>
              <a:rPr sz="1000" b="1" spc="-35" dirty="0">
                <a:solidFill>
                  <a:srgbClr val="22373A"/>
                </a:solidFill>
                <a:latin typeface="Arial"/>
                <a:cs typeface="Arial"/>
              </a:rPr>
              <a:t>thông</a:t>
            </a:r>
            <a:r>
              <a:rPr sz="1000" b="1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22373A"/>
                </a:solidFill>
                <a:latin typeface="Arial"/>
                <a:cs typeface="Arial"/>
              </a:rPr>
              <a:t>minh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14420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/>
              <a:t>4 </a:t>
            </a:r>
            <a:r>
              <a:rPr sz="1200" spc="-50" dirty="0"/>
              <a:t>Cấu </a:t>
            </a:r>
            <a:r>
              <a:rPr sz="1200" spc="-25" dirty="0"/>
              <a:t>trúc </a:t>
            </a:r>
            <a:r>
              <a:rPr sz="1200" spc="-60" dirty="0"/>
              <a:t>hệ</a:t>
            </a:r>
            <a:r>
              <a:rPr sz="1200" spc="-155" dirty="0"/>
              <a:t> </a:t>
            </a:r>
            <a:r>
              <a:rPr sz="1200" spc="-40" dirty="0"/>
              <a:t>thống</a:t>
            </a:r>
            <a:endParaRPr sz="1200"/>
          </a:p>
        </p:txBody>
      </p:sp>
      <p:grpSp>
        <p:nvGrpSpPr>
          <p:cNvPr id="3" name="object 3"/>
          <p:cNvGrpSpPr/>
          <p:nvPr/>
        </p:nvGrpSpPr>
        <p:grpSpPr>
          <a:xfrm>
            <a:off x="0" y="376339"/>
            <a:ext cx="4608195" cy="5080"/>
            <a:chOff x="0" y="37633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86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BAC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45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AC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45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4034" y="0"/>
                  </a:lnTo>
                  <a:lnTo>
                    <a:pt x="230403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33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637653"/>
            <a:ext cx="3353435" cy="2258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Yêu </a:t>
            </a:r>
            <a:r>
              <a:rPr sz="1100" b="1" spc="-65" dirty="0">
                <a:solidFill>
                  <a:srgbClr val="22373A"/>
                </a:solidFill>
                <a:latin typeface="Arial"/>
                <a:cs typeface="Arial"/>
              </a:rPr>
              <a:t>cầu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hệ</a:t>
            </a:r>
            <a:r>
              <a:rPr sz="1100" b="1" spc="-1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thống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289560" indent="-139065">
              <a:lnSpc>
                <a:spcPct val="100000"/>
              </a:lnSpc>
              <a:spcBef>
                <a:spcPts val="910"/>
              </a:spcBef>
              <a:buClr>
                <a:srgbClr val="1F7F3F"/>
              </a:buClr>
              <a:buFont typeface="Arial"/>
              <a:buChar char="•"/>
              <a:tabLst>
                <a:tab pos="290195" algn="l"/>
              </a:tabLst>
            </a:pPr>
            <a:r>
              <a:rPr sz="1100" i="1" spc="5" dirty="0">
                <a:solidFill>
                  <a:srgbClr val="22373A"/>
                </a:solidFill>
                <a:latin typeface="LM Sans 10"/>
                <a:cs typeface="LM Sans 10"/>
              </a:rPr>
              <a:t>NodeMCU</a:t>
            </a:r>
            <a:r>
              <a:rPr sz="1100" spc="5" dirty="0">
                <a:solidFill>
                  <a:srgbClr val="22373A"/>
                </a:solidFill>
                <a:latin typeface="LM Sans 10"/>
                <a:cs typeface="LM Sans 10"/>
              </a:rPr>
              <a:t>: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Nền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tảng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mã nguồn</a:t>
            </a:r>
            <a:r>
              <a:rPr sz="1100" spc="-1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mở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F7F3F"/>
              </a:buClr>
              <a:buFont typeface="Arial"/>
              <a:buChar char="•"/>
            </a:pPr>
            <a:endParaRPr sz="1250">
              <a:latin typeface="LM Sans 10"/>
              <a:cs typeface="LM Sans 10"/>
            </a:endParaRPr>
          </a:p>
          <a:p>
            <a:pPr marL="289560" indent="-139065">
              <a:lnSpc>
                <a:spcPct val="100000"/>
              </a:lnSpc>
              <a:spcBef>
                <a:spcPts val="5"/>
              </a:spcBef>
              <a:buClr>
                <a:srgbClr val="1F7F3F"/>
              </a:buClr>
              <a:buFont typeface="Arial"/>
              <a:buChar char="•"/>
              <a:tabLst>
                <a:tab pos="290195" algn="l"/>
              </a:tabLst>
            </a:pPr>
            <a:r>
              <a:rPr sz="1100" i="1" spc="-10" dirty="0">
                <a:solidFill>
                  <a:srgbClr val="22373A"/>
                </a:solidFill>
                <a:latin typeface="LM Sans 10"/>
                <a:cs typeface="LM Sans 10"/>
              </a:rPr>
              <a:t>IFTTT(If </a:t>
            </a:r>
            <a:r>
              <a:rPr sz="1100" i="1" spc="-5" dirty="0">
                <a:solidFill>
                  <a:srgbClr val="22373A"/>
                </a:solidFill>
                <a:latin typeface="LM Sans 10"/>
                <a:cs typeface="LM Sans 10"/>
              </a:rPr>
              <a:t>This </a:t>
            </a:r>
            <a:r>
              <a:rPr sz="1100" i="1" spc="-10" dirty="0">
                <a:solidFill>
                  <a:srgbClr val="22373A"/>
                </a:solidFill>
                <a:latin typeface="LM Sans 10"/>
                <a:cs typeface="LM Sans 10"/>
              </a:rPr>
              <a:t>Then </a:t>
            </a:r>
            <a:r>
              <a:rPr sz="1100" i="1" spc="-5" dirty="0">
                <a:solidFill>
                  <a:srgbClr val="22373A"/>
                </a:solidFill>
                <a:latin typeface="LM Sans 10"/>
                <a:cs typeface="LM Sans 10"/>
              </a:rPr>
              <a:t>That)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: Dịch vụ trung</a:t>
            </a:r>
            <a:r>
              <a:rPr sz="1100" spc="-1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gian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F7F3F"/>
              </a:buClr>
              <a:buFont typeface="Arial"/>
              <a:buChar char="•"/>
            </a:pPr>
            <a:endParaRPr sz="1250">
              <a:latin typeface="LM Sans 10"/>
              <a:cs typeface="LM Sans 10"/>
            </a:endParaRPr>
          </a:p>
          <a:p>
            <a:pPr marL="289560" indent="-139065">
              <a:lnSpc>
                <a:spcPct val="100000"/>
              </a:lnSpc>
              <a:spcBef>
                <a:spcPts val="5"/>
              </a:spcBef>
              <a:buClr>
                <a:srgbClr val="1F7F3F"/>
              </a:buClr>
              <a:buFont typeface="Arial"/>
              <a:buChar char="•"/>
              <a:tabLst>
                <a:tab pos="290195" algn="l"/>
              </a:tabLst>
            </a:pPr>
            <a:r>
              <a:rPr sz="1100" i="1" spc="-5" dirty="0">
                <a:solidFill>
                  <a:srgbClr val="22373A"/>
                </a:solidFill>
                <a:latin typeface="LM Sans 10"/>
                <a:cs typeface="LM Sans 10"/>
              </a:rPr>
              <a:t>Adafruit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: </a:t>
            </a:r>
            <a:r>
              <a:rPr sz="1100" spc="-20" dirty="0">
                <a:solidFill>
                  <a:srgbClr val="22373A"/>
                </a:solidFill>
                <a:latin typeface="LM Sans 10"/>
                <a:cs typeface="LM Sans 10"/>
              </a:rPr>
              <a:t>Máy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chủ server,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nơi lưu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trữ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dữ liệu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thiết</a:t>
            </a:r>
            <a:r>
              <a:rPr sz="1100" spc="2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bị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F7F3F"/>
              </a:buClr>
              <a:buFont typeface="Arial"/>
              <a:buChar char="•"/>
            </a:pPr>
            <a:endParaRPr sz="1250">
              <a:latin typeface="LM Sans 10"/>
              <a:cs typeface="LM Sans 10"/>
            </a:endParaRPr>
          </a:p>
          <a:p>
            <a:pPr marL="289560" indent="-139065">
              <a:lnSpc>
                <a:spcPct val="100000"/>
              </a:lnSpc>
              <a:buClr>
                <a:srgbClr val="1F7F3F"/>
              </a:buClr>
              <a:buFont typeface="Arial"/>
              <a:buChar char="•"/>
              <a:tabLst>
                <a:tab pos="290195" algn="l"/>
              </a:tabLst>
            </a:pPr>
            <a:r>
              <a:rPr sz="1100" i="1" spc="-10" dirty="0">
                <a:solidFill>
                  <a:srgbClr val="22373A"/>
                </a:solidFill>
                <a:latin typeface="LM Sans 10"/>
                <a:cs typeface="LM Sans 10"/>
              </a:rPr>
              <a:t>Arduino IDE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: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Phần mềm lập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trình</a:t>
            </a:r>
            <a:r>
              <a:rPr sz="1100" spc="-23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Arduino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F7F3F"/>
              </a:buClr>
              <a:buFont typeface="Arial"/>
              <a:buChar char="•"/>
            </a:pPr>
            <a:endParaRPr sz="1250">
              <a:latin typeface="LM Sans 10"/>
              <a:cs typeface="LM Sans 10"/>
            </a:endParaRPr>
          </a:p>
          <a:p>
            <a:pPr marL="289560" indent="-139065">
              <a:lnSpc>
                <a:spcPct val="100000"/>
              </a:lnSpc>
              <a:buClr>
                <a:srgbClr val="1F7F3F"/>
              </a:buClr>
              <a:buFont typeface="Arial"/>
              <a:buChar char="•"/>
              <a:tabLst>
                <a:tab pos="290195" algn="l"/>
              </a:tabLst>
            </a:pPr>
            <a:r>
              <a:rPr sz="1100" i="1" spc="-15" dirty="0">
                <a:solidFill>
                  <a:srgbClr val="22373A"/>
                </a:solidFill>
                <a:latin typeface="LM Sans 10"/>
                <a:cs typeface="LM Sans 10"/>
              </a:rPr>
              <a:t>Sensor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: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Các cảm</a:t>
            </a:r>
            <a:r>
              <a:rPr sz="1100" spc="-24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biến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14420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/>
              <a:t>4 </a:t>
            </a:r>
            <a:r>
              <a:rPr sz="1200" spc="-50" dirty="0"/>
              <a:t>Cấu </a:t>
            </a:r>
            <a:r>
              <a:rPr sz="1200" spc="-25" dirty="0"/>
              <a:t>trúc </a:t>
            </a:r>
            <a:r>
              <a:rPr sz="1200" spc="-60" dirty="0"/>
              <a:t>hệ</a:t>
            </a:r>
            <a:r>
              <a:rPr sz="1200" spc="-155" dirty="0"/>
              <a:t> </a:t>
            </a:r>
            <a:r>
              <a:rPr sz="1200" spc="-40" dirty="0"/>
              <a:t>thống</a:t>
            </a:r>
            <a:endParaRPr sz="1200"/>
          </a:p>
        </p:txBody>
      </p:sp>
      <p:grpSp>
        <p:nvGrpSpPr>
          <p:cNvPr id="3" name="object 3"/>
          <p:cNvGrpSpPr/>
          <p:nvPr/>
        </p:nvGrpSpPr>
        <p:grpSpPr>
          <a:xfrm>
            <a:off x="0" y="376339"/>
            <a:ext cx="4608195" cy="5080"/>
            <a:chOff x="0" y="37633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86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BAC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45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AC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45"/>
              <a:ext cx="2592070" cy="5080"/>
            </a:xfrm>
            <a:custGeom>
              <a:avLst/>
              <a:gdLst/>
              <a:ahLst/>
              <a:cxnLst/>
              <a:rect l="l" t="t" r="r" b="b"/>
              <a:pathLst>
                <a:path w="2592070" h="5079">
                  <a:moveTo>
                    <a:pt x="0" y="5060"/>
                  </a:moveTo>
                  <a:lnTo>
                    <a:pt x="0" y="0"/>
                  </a:lnTo>
                  <a:lnTo>
                    <a:pt x="2592031" y="0"/>
                  </a:lnTo>
                  <a:lnTo>
                    <a:pt x="259203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33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7304" y="614386"/>
            <a:ext cx="1492885" cy="2190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5" dirty="0">
                <a:solidFill>
                  <a:srgbClr val="22373A"/>
                </a:solidFill>
                <a:latin typeface="Arial"/>
                <a:cs typeface="Arial"/>
              </a:rPr>
              <a:t>ESP8266</a:t>
            </a:r>
            <a:r>
              <a:rPr sz="1100" b="1" spc="7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10" dirty="0">
                <a:solidFill>
                  <a:srgbClr val="22373A"/>
                </a:solidFill>
                <a:latin typeface="Arial"/>
                <a:cs typeface="Arial"/>
              </a:rPr>
              <a:t>NodeMCU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Arial"/>
              <a:cs typeface="Arial"/>
            </a:endParaRPr>
          </a:p>
          <a:p>
            <a:pPr marL="12700" marR="26670">
              <a:lnSpc>
                <a:spcPct val="118000"/>
              </a:lnSpc>
            </a:pP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ESP8266 là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một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mạch</a:t>
            </a:r>
            <a:r>
              <a:rPr sz="1100" spc="-3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vi 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điều khiển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có thể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giúp 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chúng ta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điều khiển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các  thiết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bị điện</a:t>
            </a:r>
            <a:r>
              <a:rPr sz="1100" spc="-1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tử.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LM Sans 10"/>
              <a:cs typeface="LM Sans 10"/>
            </a:endParaRPr>
          </a:p>
          <a:p>
            <a:pPr marL="12700" marR="5080">
              <a:lnSpc>
                <a:spcPct val="118000"/>
              </a:lnSpc>
            </a:pP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Điều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đặc biệt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của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nó, đó  là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sự </a:t>
            </a:r>
            <a:r>
              <a:rPr sz="1100" spc="-20" dirty="0">
                <a:solidFill>
                  <a:srgbClr val="22373A"/>
                </a:solidFill>
                <a:latin typeface="LM Sans 10"/>
                <a:cs typeface="LM Sans 10"/>
              </a:rPr>
              <a:t>kết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hợp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của module  Wifi tích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hợp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sẵn </a:t>
            </a:r>
            <a:r>
              <a:rPr sz="1100" spc="5" dirty="0">
                <a:solidFill>
                  <a:srgbClr val="22373A"/>
                </a:solidFill>
                <a:latin typeface="LM Sans 10"/>
                <a:cs typeface="LM Sans 10"/>
              </a:rPr>
              <a:t>bên 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trong con vi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điều</a:t>
            </a:r>
            <a:r>
              <a:rPr sz="1100" spc="-5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khiển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04" y="2810889"/>
            <a:ext cx="374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chính.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47152" y="803146"/>
            <a:ext cx="2108908" cy="1735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14384" y="2890296"/>
            <a:ext cx="21278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" dirty="0">
                <a:solidFill>
                  <a:srgbClr val="1F7F3F"/>
                </a:solidFill>
                <a:latin typeface="Arial"/>
                <a:cs typeface="Arial"/>
              </a:rPr>
              <a:t>Hình 2:</a:t>
            </a:r>
            <a:r>
              <a:rPr lang="en-GB" sz="1000" b="1" spc="-15" dirty="0">
                <a:solidFill>
                  <a:srgbClr val="1F7F3F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22373A"/>
                </a:solidFill>
                <a:latin typeface="Arial"/>
                <a:cs typeface="Arial"/>
              </a:rPr>
              <a:t>Module </a:t>
            </a:r>
            <a:r>
              <a:rPr sz="1000" b="1" spc="-20" dirty="0">
                <a:solidFill>
                  <a:srgbClr val="22373A"/>
                </a:solidFill>
                <a:latin typeface="Arial"/>
                <a:cs typeface="Arial"/>
              </a:rPr>
              <a:t>ESP8266</a:t>
            </a:r>
            <a:r>
              <a:rPr sz="1000" b="1" spc="-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22373A"/>
                </a:solidFill>
                <a:latin typeface="Arial"/>
                <a:cs typeface="Arial"/>
              </a:rPr>
              <a:t>NodeMCU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14420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/>
              <a:t>4 </a:t>
            </a:r>
            <a:r>
              <a:rPr sz="1200" spc="-50" dirty="0"/>
              <a:t>Cấu </a:t>
            </a:r>
            <a:r>
              <a:rPr sz="1200" spc="-25" dirty="0"/>
              <a:t>trúc </a:t>
            </a:r>
            <a:r>
              <a:rPr sz="1200" spc="-60" dirty="0"/>
              <a:t>hệ</a:t>
            </a:r>
            <a:r>
              <a:rPr sz="1200" spc="-155" dirty="0"/>
              <a:t> </a:t>
            </a:r>
            <a:r>
              <a:rPr sz="1200" spc="-40" dirty="0"/>
              <a:t>thống</a:t>
            </a:r>
            <a:endParaRPr sz="1200"/>
          </a:p>
        </p:txBody>
      </p:sp>
      <p:grpSp>
        <p:nvGrpSpPr>
          <p:cNvPr id="3" name="object 3"/>
          <p:cNvGrpSpPr/>
          <p:nvPr/>
        </p:nvGrpSpPr>
        <p:grpSpPr>
          <a:xfrm>
            <a:off x="0" y="376339"/>
            <a:ext cx="4608195" cy="5080"/>
            <a:chOff x="0" y="37633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86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BAC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45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AC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45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42" y="0"/>
                  </a:lnTo>
                  <a:lnTo>
                    <a:pt x="28800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33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7304" y="619174"/>
            <a:ext cx="2164080" cy="2388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Nguyên lý </a:t>
            </a:r>
            <a:r>
              <a:rPr sz="1100" b="1" spc="-25" dirty="0">
                <a:solidFill>
                  <a:srgbClr val="22373A"/>
                </a:solidFill>
                <a:latin typeface="Arial"/>
                <a:cs typeface="Arial"/>
              </a:rPr>
              <a:t>hoạt</a:t>
            </a:r>
            <a:r>
              <a:rPr sz="1100" b="1" spc="-1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70" dirty="0">
                <a:solidFill>
                  <a:srgbClr val="22373A"/>
                </a:solidFill>
                <a:latin typeface="Arial"/>
                <a:cs typeface="Arial"/>
              </a:rPr>
              <a:t>động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22373A"/>
                </a:solidFill>
                <a:latin typeface="LM Sans 10"/>
                <a:cs typeface="LM Sans 10"/>
              </a:rPr>
              <a:t>Bước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1: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Kiểm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tra </a:t>
            </a:r>
            <a:r>
              <a:rPr sz="1100" spc="-20" dirty="0">
                <a:solidFill>
                  <a:srgbClr val="22373A"/>
                </a:solidFill>
                <a:latin typeface="LM Sans 10"/>
                <a:cs typeface="LM Sans 10"/>
              </a:rPr>
              <a:t>kết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nối</a:t>
            </a:r>
            <a:r>
              <a:rPr sz="1100" spc="-1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Internet</a:t>
            </a:r>
            <a:endParaRPr sz="1100">
              <a:latin typeface="LM Sans 10"/>
              <a:cs typeface="LM Sans 10"/>
            </a:endParaRPr>
          </a:p>
          <a:p>
            <a:pPr marL="12700" marR="137795">
              <a:lnSpc>
                <a:spcPct val="118000"/>
              </a:lnSpc>
              <a:spcBef>
                <a:spcPts val="545"/>
              </a:spcBef>
            </a:pPr>
            <a:r>
              <a:rPr sz="1100" dirty="0">
                <a:solidFill>
                  <a:srgbClr val="22373A"/>
                </a:solidFill>
                <a:latin typeface="LM Sans 10"/>
                <a:cs typeface="LM Sans 10"/>
              </a:rPr>
              <a:t>Bước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2: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Kết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nối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ứng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dụng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tới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điện  thoại/Web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của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người</a:t>
            </a:r>
            <a:r>
              <a:rPr sz="1100" spc="-2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dùng</a:t>
            </a:r>
            <a:endParaRPr sz="1100">
              <a:latin typeface="LM Sans 10"/>
              <a:cs typeface="LM Sans 10"/>
            </a:endParaRPr>
          </a:p>
          <a:p>
            <a:pPr marL="12700" marR="68580">
              <a:lnSpc>
                <a:spcPct val="118000"/>
              </a:lnSpc>
              <a:spcBef>
                <a:spcPts val="545"/>
              </a:spcBef>
            </a:pPr>
            <a:r>
              <a:rPr sz="1100" dirty="0">
                <a:solidFill>
                  <a:srgbClr val="22373A"/>
                </a:solidFill>
                <a:latin typeface="LM Sans 10"/>
                <a:cs typeface="LM Sans 10"/>
              </a:rPr>
              <a:t>Bước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3: Xác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minh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người dùng bằng 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tài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khoản/mã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code/mật</a:t>
            </a:r>
            <a:r>
              <a:rPr sz="1100" spc="-2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khẩu</a:t>
            </a:r>
            <a:endParaRPr sz="1100">
              <a:latin typeface="LM Sans 10"/>
              <a:cs typeface="LM Sans 10"/>
            </a:endParaRPr>
          </a:p>
          <a:p>
            <a:pPr marL="12700" marR="237490">
              <a:lnSpc>
                <a:spcPct val="118000"/>
              </a:lnSpc>
              <a:spcBef>
                <a:spcPts val="550"/>
              </a:spcBef>
            </a:pPr>
            <a:r>
              <a:rPr sz="1100" dirty="0">
                <a:solidFill>
                  <a:srgbClr val="22373A"/>
                </a:solidFill>
                <a:latin typeface="LM Sans 10"/>
                <a:cs typeface="LM Sans 10"/>
              </a:rPr>
              <a:t>Bước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4: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Người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dùng ra lệnh điều  khiển hệ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thống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18000"/>
              </a:lnSpc>
              <a:spcBef>
                <a:spcPts val="545"/>
              </a:spcBef>
            </a:pPr>
            <a:r>
              <a:rPr sz="1100" dirty="0">
                <a:solidFill>
                  <a:srgbClr val="22373A"/>
                </a:solidFill>
                <a:latin typeface="LM Sans 10"/>
                <a:cs typeface="LM Sans 10"/>
              </a:rPr>
              <a:t>Bước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5: Hệ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thống </a:t>
            </a:r>
            <a:r>
              <a:rPr sz="1100" spc="-50" dirty="0">
                <a:solidFill>
                  <a:srgbClr val="22373A"/>
                </a:solidFill>
                <a:latin typeface="LM Sans 10"/>
                <a:cs typeface="LM Sans 10"/>
              </a:rPr>
              <a:t>BẬT/TẮT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thiết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bị 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theo </a:t>
            </a:r>
            <a:r>
              <a:rPr sz="1100" spc="-15" dirty="0">
                <a:solidFill>
                  <a:srgbClr val="22373A"/>
                </a:solidFill>
                <a:latin typeface="LM Sans 10"/>
                <a:cs typeface="LM Sans 10"/>
              </a:rPr>
              <a:t>yêu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cầu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86104" y="517169"/>
            <a:ext cx="1624663" cy="2301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77324" y="2954631"/>
            <a:ext cx="1383665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1000" b="1" spc="-15" dirty="0">
                <a:solidFill>
                  <a:srgbClr val="1F7F3F"/>
                </a:solidFill>
                <a:latin typeface="Arial"/>
                <a:cs typeface="Arial"/>
              </a:rPr>
              <a:t>Hình </a:t>
            </a:r>
            <a:r>
              <a:rPr sz="1000" b="1" spc="-70" dirty="0">
                <a:solidFill>
                  <a:srgbClr val="1F7F3F"/>
                </a:solidFill>
                <a:latin typeface="Arial"/>
                <a:cs typeface="Arial"/>
              </a:rPr>
              <a:t>3:</a:t>
            </a:r>
            <a:r>
              <a:rPr sz="1000" b="1" spc="-70" dirty="0">
                <a:solidFill>
                  <a:srgbClr val="22373A"/>
                </a:solidFill>
                <a:latin typeface="Arial"/>
                <a:cs typeface="Arial"/>
              </a:rPr>
              <a:t>Sơ </a:t>
            </a:r>
            <a:r>
              <a:rPr sz="1000" b="1" spc="-60" dirty="0">
                <a:solidFill>
                  <a:srgbClr val="22373A"/>
                </a:solidFill>
                <a:latin typeface="Arial"/>
                <a:cs typeface="Arial"/>
              </a:rPr>
              <a:t>đồ nguyên</a:t>
            </a:r>
            <a:r>
              <a:rPr sz="1000" b="1" spc="-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b="1" spc="-45" dirty="0">
                <a:solidFill>
                  <a:srgbClr val="22373A"/>
                </a:solidFill>
                <a:latin typeface="Arial"/>
                <a:cs typeface="Arial"/>
              </a:rPr>
              <a:t>lý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r>
              <a:rPr spc="-5" dirty="0"/>
              <a:t>10/16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49"/>
            <a:ext cx="14420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0" dirty="0">
                <a:solidFill>
                  <a:srgbClr val="003D1E"/>
                </a:solidFill>
                <a:latin typeface="Arial"/>
                <a:cs typeface="Arial"/>
              </a:rPr>
              <a:t>4 </a:t>
            </a:r>
            <a:r>
              <a:rPr sz="1200" b="1" spc="-50" dirty="0">
                <a:solidFill>
                  <a:srgbClr val="003D1E"/>
                </a:solidFill>
                <a:latin typeface="Arial"/>
                <a:cs typeface="Arial"/>
              </a:rPr>
              <a:t>Cấu </a:t>
            </a:r>
            <a:r>
              <a:rPr sz="1200" b="1" spc="-25" dirty="0">
                <a:solidFill>
                  <a:srgbClr val="003D1E"/>
                </a:solidFill>
                <a:latin typeface="Arial"/>
                <a:cs typeface="Arial"/>
              </a:rPr>
              <a:t>trúc </a:t>
            </a:r>
            <a:r>
              <a:rPr sz="1200" b="1" spc="-60" dirty="0">
                <a:solidFill>
                  <a:srgbClr val="003D1E"/>
                </a:solidFill>
                <a:latin typeface="Arial"/>
                <a:cs typeface="Arial"/>
              </a:rPr>
              <a:t>hệ</a:t>
            </a:r>
            <a:r>
              <a:rPr sz="1200" b="1" spc="-155" dirty="0">
                <a:solidFill>
                  <a:srgbClr val="003D1E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003D1E"/>
                </a:solidFill>
                <a:latin typeface="Arial"/>
                <a:cs typeface="Arial"/>
              </a:rPr>
              <a:t>thống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339"/>
            <a:ext cx="4608195" cy="5080"/>
            <a:chOff x="0" y="37633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86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BAC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45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AC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45"/>
              <a:ext cx="3168650" cy="5080"/>
            </a:xfrm>
            <a:custGeom>
              <a:avLst/>
              <a:gdLst/>
              <a:ahLst/>
              <a:cxnLst/>
              <a:rect l="l" t="t" r="r" b="b"/>
              <a:pathLst>
                <a:path w="3168650" h="5079">
                  <a:moveTo>
                    <a:pt x="0" y="5060"/>
                  </a:moveTo>
                  <a:lnTo>
                    <a:pt x="0" y="0"/>
                  </a:lnTo>
                  <a:lnTo>
                    <a:pt x="3168040" y="0"/>
                  </a:lnTo>
                  <a:lnTo>
                    <a:pt x="316804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33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48791" y="479279"/>
            <a:ext cx="3110427" cy="241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11947" y="2998573"/>
            <a:ext cx="153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1000" b="1" spc="-15" dirty="0">
                <a:solidFill>
                  <a:srgbClr val="1F7F3F"/>
                </a:solidFill>
                <a:latin typeface="Arial"/>
                <a:cs typeface="Arial"/>
              </a:rPr>
              <a:t>Hình </a:t>
            </a:r>
            <a:r>
              <a:rPr sz="1000" b="1" spc="-35" dirty="0">
                <a:solidFill>
                  <a:srgbClr val="1F7F3F"/>
                </a:solidFill>
                <a:latin typeface="Arial"/>
                <a:cs typeface="Arial"/>
              </a:rPr>
              <a:t>4:</a:t>
            </a:r>
            <a:r>
              <a:rPr lang="en-GB" sz="1000" b="1" spc="-35" dirty="0">
                <a:solidFill>
                  <a:srgbClr val="1F7F3F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22373A"/>
                </a:solidFill>
                <a:latin typeface="Arial"/>
                <a:cs typeface="Arial"/>
              </a:rPr>
              <a:t>Lắp ráp </a:t>
            </a:r>
            <a:r>
              <a:rPr sz="1000" b="1" spc="-50" dirty="0">
                <a:solidFill>
                  <a:srgbClr val="22373A"/>
                </a:solidFill>
                <a:latin typeface="Arial"/>
                <a:cs typeface="Arial"/>
              </a:rPr>
              <a:t>mạch</a:t>
            </a:r>
            <a:r>
              <a:rPr sz="1000" b="1" spc="-1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22373A"/>
                </a:solidFill>
                <a:latin typeface="Arial"/>
                <a:cs typeface="Arial"/>
              </a:rPr>
              <a:t>thật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r>
              <a:rPr spc="-5" dirty="0"/>
              <a:t>11/16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49"/>
            <a:ext cx="14420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0" dirty="0">
                <a:solidFill>
                  <a:srgbClr val="003D1E"/>
                </a:solidFill>
                <a:latin typeface="Arial"/>
                <a:cs typeface="Arial"/>
              </a:rPr>
              <a:t>4 </a:t>
            </a:r>
            <a:r>
              <a:rPr sz="1200" b="1" spc="-50" dirty="0">
                <a:solidFill>
                  <a:srgbClr val="003D1E"/>
                </a:solidFill>
                <a:latin typeface="Arial"/>
                <a:cs typeface="Arial"/>
              </a:rPr>
              <a:t>Cấu </a:t>
            </a:r>
            <a:r>
              <a:rPr sz="1200" b="1" spc="-25" dirty="0">
                <a:solidFill>
                  <a:srgbClr val="003D1E"/>
                </a:solidFill>
                <a:latin typeface="Arial"/>
                <a:cs typeface="Arial"/>
              </a:rPr>
              <a:t>trúc </a:t>
            </a:r>
            <a:r>
              <a:rPr sz="1200" b="1" spc="-60" dirty="0">
                <a:solidFill>
                  <a:srgbClr val="003D1E"/>
                </a:solidFill>
                <a:latin typeface="Arial"/>
                <a:cs typeface="Arial"/>
              </a:rPr>
              <a:t>hệ</a:t>
            </a:r>
            <a:r>
              <a:rPr sz="1200" b="1" spc="-155" dirty="0">
                <a:solidFill>
                  <a:srgbClr val="003D1E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003D1E"/>
                </a:solidFill>
                <a:latin typeface="Arial"/>
                <a:cs typeface="Arial"/>
              </a:rPr>
              <a:t>thống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339"/>
            <a:ext cx="4608195" cy="5080"/>
            <a:chOff x="0" y="37633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86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BAC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45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AC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45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79">
                  <a:moveTo>
                    <a:pt x="0" y="5060"/>
                  </a:moveTo>
                  <a:lnTo>
                    <a:pt x="0" y="0"/>
                  </a:lnTo>
                  <a:lnTo>
                    <a:pt x="3456051" y="0"/>
                  </a:lnTo>
                  <a:lnTo>
                    <a:pt x="345605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33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54405" y="486046"/>
            <a:ext cx="3499189" cy="2379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81772" y="2937604"/>
            <a:ext cx="17983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" dirty="0">
                <a:solidFill>
                  <a:srgbClr val="1F7F3F"/>
                </a:solidFill>
                <a:latin typeface="Arial"/>
                <a:cs typeface="Arial"/>
              </a:rPr>
              <a:t>Hình </a:t>
            </a:r>
            <a:r>
              <a:rPr sz="1000" b="1" spc="-35" dirty="0">
                <a:solidFill>
                  <a:srgbClr val="1F7F3F"/>
                </a:solidFill>
                <a:latin typeface="Arial"/>
                <a:cs typeface="Arial"/>
              </a:rPr>
              <a:t>5:</a:t>
            </a:r>
            <a:r>
              <a:rPr lang="en-GB" sz="1000" b="1" spc="-35" dirty="0">
                <a:solidFill>
                  <a:srgbClr val="1F7F3F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22373A"/>
                </a:solidFill>
                <a:latin typeface="Arial"/>
                <a:cs typeface="Arial"/>
              </a:rPr>
              <a:t>Giao </a:t>
            </a:r>
            <a:r>
              <a:rPr sz="1000" b="1" spc="-45" dirty="0">
                <a:solidFill>
                  <a:srgbClr val="22373A"/>
                </a:solidFill>
                <a:latin typeface="Arial"/>
                <a:cs typeface="Arial"/>
              </a:rPr>
              <a:t>diện </a:t>
            </a:r>
            <a:r>
              <a:rPr sz="1000" b="1" spc="-15" dirty="0">
                <a:solidFill>
                  <a:srgbClr val="22373A"/>
                </a:solidFill>
                <a:latin typeface="Arial"/>
                <a:cs typeface="Arial"/>
              </a:rPr>
              <a:t>trên</a:t>
            </a:r>
            <a:r>
              <a:rPr sz="1000" b="1" spc="-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22373A"/>
                </a:solidFill>
                <a:latin typeface="Arial"/>
                <a:cs typeface="Arial"/>
              </a:rPr>
              <a:t>Adafruit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5302" y="3206048"/>
            <a:ext cx="29464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5" dirty="0">
                <a:solidFill>
                  <a:srgbClr val="22373A"/>
                </a:solidFill>
                <a:latin typeface="LM Roman 8"/>
                <a:cs typeface="LM Roman 8"/>
              </a:rPr>
              <a:t>12/16</a:t>
            </a:r>
            <a:endParaRPr sz="800">
              <a:latin typeface="LM Roman 8"/>
              <a:cs typeface="LM Roman 8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49"/>
            <a:ext cx="14420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0" dirty="0">
                <a:solidFill>
                  <a:srgbClr val="003D1E"/>
                </a:solidFill>
                <a:latin typeface="Arial"/>
                <a:cs typeface="Arial"/>
              </a:rPr>
              <a:t>4 </a:t>
            </a:r>
            <a:r>
              <a:rPr sz="1200" b="1" spc="-50" dirty="0">
                <a:solidFill>
                  <a:srgbClr val="003D1E"/>
                </a:solidFill>
                <a:latin typeface="Arial"/>
                <a:cs typeface="Arial"/>
              </a:rPr>
              <a:t>Cấu </a:t>
            </a:r>
            <a:r>
              <a:rPr sz="1200" b="1" spc="-25" dirty="0">
                <a:solidFill>
                  <a:srgbClr val="003D1E"/>
                </a:solidFill>
                <a:latin typeface="Arial"/>
                <a:cs typeface="Arial"/>
              </a:rPr>
              <a:t>trúc </a:t>
            </a:r>
            <a:r>
              <a:rPr sz="1200" b="1" spc="-60" dirty="0">
                <a:solidFill>
                  <a:srgbClr val="003D1E"/>
                </a:solidFill>
                <a:latin typeface="Arial"/>
                <a:cs typeface="Arial"/>
              </a:rPr>
              <a:t>hệ</a:t>
            </a:r>
            <a:r>
              <a:rPr sz="1200" b="1" spc="-155" dirty="0">
                <a:solidFill>
                  <a:srgbClr val="003D1E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003D1E"/>
                </a:solidFill>
                <a:latin typeface="Arial"/>
                <a:cs typeface="Arial"/>
              </a:rPr>
              <a:t>thống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339"/>
            <a:ext cx="4608195" cy="5080"/>
            <a:chOff x="0" y="37633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86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BAC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45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AC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45"/>
              <a:ext cx="3744595" cy="5080"/>
            </a:xfrm>
            <a:custGeom>
              <a:avLst/>
              <a:gdLst/>
              <a:ahLst/>
              <a:cxnLst/>
              <a:rect l="l" t="t" r="r" b="b"/>
              <a:pathLst>
                <a:path w="3744595" h="5079">
                  <a:moveTo>
                    <a:pt x="0" y="5060"/>
                  </a:moveTo>
                  <a:lnTo>
                    <a:pt x="0" y="0"/>
                  </a:lnTo>
                  <a:lnTo>
                    <a:pt x="3744048" y="0"/>
                  </a:lnTo>
                  <a:lnTo>
                    <a:pt x="374404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33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54405" y="479296"/>
            <a:ext cx="3499277" cy="2332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27162" y="2883705"/>
            <a:ext cx="21075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" dirty="0">
                <a:solidFill>
                  <a:srgbClr val="1F7F3F"/>
                </a:solidFill>
                <a:latin typeface="Arial"/>
                <a:cs typeface="Arial"/>
              </a:rPr>
              <a:t>Hình </a:t>
            </a:r>
            <a:r>
              <a:rPr sz="1000" b="1" spc="-40" dirty="0">
                <a:solidFill>
                  <a:srgbClr val="1F7F3F"/>
                </a:solidFill>
                <a:latin typeface="Arial"/>
                <a:cs typeface="Arial"/>
              </a:rPr>
              <a:t>6:</a:t>
            </a:r>
            <a:r>
              <a:rPr lang="en-GB" sz="1000" b="1" spc="-40" dirty="0">
                <a:solidFill>
                  <a:srgbClr val="1F7F3F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22373A"/>
                </a:solidFill>
                <a:latin typeface="Arial"/>
                <a:cs typeface="Arial"/>
              </a:rPr>
              <a:t>Các </a:t>
            </a:r>
            <a:r>
              <a:rPr sz="1000" b="1" dirty="0">
                <a:solidFill>
                  <a:srgbClr val="22373A"/>
                </a:solidFill>
                <a:latin typeface="Arial"/>
                <a:cs typeface="Arial"/>
              </a:rPr>
              <a:t>thiết </a:t>
            </a:r>
            <a:r>
              <a:rPr sz="1000" b="1" spc="-40" dirty="0">
                <a:solidFill>
                  <a:srgbClr val="22373A"/>
                </a:solidFill>
                <a:latin typeface="Arial"/>
                <a:cs typeface="Arial"/>
              </a:rPr>
              <a:t>bị </a:t>
            </a:r>
            <a:r>
              <a:rPr sz="1000" b="1" spc="-95" dirty="0">
                <a:solidFill>
                  <a:srgbClr val="22373A"/>
                </a:solidFill>
                <a:latin typeface="Arial"/>
                <a:cs typeface="Arial"/>
              </a:rPr>
              <a:t>được </a:t>
            </a:r>
            <a:r>
              <a:rPr sz="1000" b="1" spc="-45" dirty="0">
                <a:solidFill>
                  <a:srgbClr val="22373A"/>
                </a:solidFill>
                <a:latin typeface="Arial"/>
                <a:cs typeface="Arial"/>
              </a:rPr>
              <a:t>điều</a:t>
            </a:r>
            <a:r>
              <a:rPr sz="1000" b="1" spc="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b="1" spc="-45" dirty="0">
                <a:solidFill>
                  <a:srgbClr val="22373A"/>
                </a:solidFill>
                <a:latin typeface="Arial"/>
                <a:cs typeface="Arial"/>
              </a:rPr>
              <a:t>khiển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r>
              <a:rPr spc="-5" dirty="0"/>
              <a:t>13/16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14420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/>
              <a:t>4 </a:t>
            </a:r>
            <a:r>
              <a:rPr sz="1200" spc="-50" dirty="0"/>
              <a:t>Cấu </a:t>
            </a:r>
            <a:r>
              <a:rPr sz="1200" spc="-25" dirty="0"/>
              <a:t>trúc </a:t>
            </a:r>
            <a:r>
              <a:rPr sz="1200" spc="-60" dirty="0"/>
              <a:t>hệ</a:t>
            </a:r>
            <a:r>
              <a:rPr sz="1200" spc="-155" dirty="0"/>
              <a:t> </a:t>
            </a:r>
            <a:r>
              <a:rPr sz="1200" spc="-40" dirty="0"/>
              <a:t>thống</a:t>
            </a:r>
            <a:endParaRPr sz="1200"/>
          </a:p>
        </p:txBody>
      </p:sp>
      <p:grpSp>
        <p:nvGrpSpPr>
          <p:cNvPr id="3" name="object 3"/>
          <p:cNvGrpSpPr/>
          <p:nvPr/>
        </p:nvGrpSpPr>
        <p:grpSpPr>
          <a:xfrm>
            <a:off x="0" y="376339"/>
            <a:ext cx="4608195" cy="5080"/>
            <a:chOff x="0" y="37633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86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BAC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45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AC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45"/>
              <a:ext cx="4032250" cy="5080"/>
            </a:xfrm>
            <a:custGeom>
              <a:avLst/>
              <a:gdLst/>
              <a:ahLst/>
              <a:cxnLst/>
              <a:rect l="l" t="t" r="r" b="b"/>
              <a:pathLst>
                <a:path w="4032250" h="5079">
                  <a:moveTo>
                    <a:pt x="0" y="5060"/>
                  </a:moveTo>
                  <a:lnTo>
                    <a:pt x="0" y="0"/>
                  </a:lnTo>
                  <a:lnTo>
                    <a:pt x="4032046" y="0"/>
                  </a:lnTo>
                  <a:lnTo>
                    <a:pt x="40320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33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805585"/>
            <a:ext cx="3914140" cy="1933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Bảo </a:t>
            </a:r>
            <a:r>
              <a:rPr sz="1100" b="1" spc="-5" dirty="0">
                <a:solidFill>
                  <a:srgbClr val="22373A"/>
                </a:solidFill>
                <a:latin typeface="Arial"/>
                <a:cs typeface="Arial"/>
              </a:rPr>
              <a:t>mật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hệ</a:t>
            </a:r>
            <a:r>
              <a:rPr sz="1100" b="1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thống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Arial"/>
              <a:cs typeface="Arial"/>
            </a:endParaRPr>
          </a:p>
          <a:p>
            <a:pPr marL="12700" marR="5715" algn="just">
              <a:lnSpc>
                <a:spcPct val="118000"/>
              </a:lnSpc>
            </a:pP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Google</a:t>
            </a:r>
            <a:r>
              <a:rPr sz="1100" spc="-4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Assistant</a:t>
            </a:r>
            <a:r>
              <a:rPr sz="1100" spc="-3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sử</a:t>
            </a:r>
            <a:r>
              <a:rPr sz="1100" spc="-3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dụng</a:t>
            </a:r>
            <a:r>
              <a:rPr sz="1100" spc="-3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để</a:t>
            </a:r>
            <a:r>
              <a:rPr sz="1100" spc="-4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điều</a:t>
            </a:r>
            <a:r>
              <a:rPr sz="1100" spc="-3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khiển/giám</a:t>
            </a:r>
            <a:r>
              <a:rPr sz="1100" spc="-3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sát</a:t>
            </a:r>
            <a:r>
              <a:rPr sz="1100" spc="-3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ngôi</a:t>
            </a:r>
            <a:r>
              <a:rPr sz="1100" spc="-4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nhà</a:t>
            </a:r>
            <a:r>
              <a:rPr sz="1100" spc="-3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và</a:t>
            </a:r>
            <a:r>
              <a:rPr sz="1100" spc="-3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trong  trường</a:t>
            </a:r>
            <a:r>
              <a:rPr sz="1100" spc="-7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hợp</a:t>
            </a:r>
            <a:r>
              <a:rPr sz="1100" spc="-7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LM Sans 10"/>
                <a:cs typeface="LM Sans 10"/>
              </a:rPr>
              <a:t>chạy</a:t>
            </a:r>
            <a:r>
              <a:rPr sz="1100" spc="-6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nền(Background),</a:t>
            </a:r>
            <a:r>
              <a:rPr sz="1100" spc="-7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hệ</a:t>
            </a:r>
            <a:r>
              <a:rPr sz="1100" spc="-7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thống</a:t>
            </a:r>
            <a:r>
              <a:rPr sz="1100" spc="-6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tự</a:t>
            </a:r>
            <a:r>
              <a:rPr sz="1100" spc="-7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động</a:t>
            </a:r>
            <a:r>
              <a:rPr sz="1100" spc="-7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hoá</a:t>
            </a:r>
            <a:r>
              <a:rPr sz="1100" spc="-6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có</a:t>
            </a:r>
            <a:r>
              <a:rPr sz="1100" spc="-7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thể</a:t>
            </a:r>
            <a:r>
              <a:rPr sz="1100" spc="-6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LM Sans 10"/>
                <a:cs typeface="LM Sans 10"/>
              </a:rPr>
              <a:t>kết 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nối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thông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qua dịch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vụ trên</a:t>
            </a:r>
            <a:r>
              <a:rPr sz="110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LM Sans 10"/>
                <a:cs typeface="LM Sans 10"/>
              </a:rPr>
              <a:t>web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LM Sans 10"/>
              <a:cs typeface="LM Sans 10"/>
            </a:endParaRPr>
          </a:p>
          <a:p>
            <a:pPr marL="12700" marR="5080" algn="just">
              <a:lnSpc>
                <a:spcPct val="118000"/>
              </a:lnSpc>
            </a:pP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Để đảm bảo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tính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bảo mật,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ứng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dụng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sẽ cung cấp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mã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truy cập,  Google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Assistant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sẽ </a:t>
            </a:r>
            <a:r>
              <a:rPr sz="1100" spc="-20" dirty="0">
                <a:solidFill>
                  <a:srgbClr val="22373A"/>
                </a:solidFill>
                <a:latin typeface="LM Sans 10"/>
                <a:cs typeface="LM Sans 10"/>
              </a:rPr>
              <a:t>yêu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cầu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mã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xác minh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để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tránh truy cập trái 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phép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r>
              <a:rPr spc="-5" dirty="0"/>
              <a:t>14/16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676" y="1430043"/>
            <a:ext cx="9118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vi-VN" sz="1400">
                <a:solidFill>
                  <a:srgbClr val="208040"/>
                </a:solidFill>
                <a:effectLst/>
                <a:latin typeface="Helvetica" pitchFamily="2" charset="0"/>
              </a:rPr>
              <a:t> 5 Kết luận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0376" y="1798288"/>
            <a:ext cx="3047365" cy="5080"/>
            <a:chOff x="780376" y="1798288"/>
            <a:chExt cx="3047365" cy="5080"/>
          </a:xfrm>
        </p:grpSpPr>
        <p:sp>
          <p:nvSpPr>
            <p:cNvPr id="4" name="object 4"/>
            <p:cNvSpPr/>
            <p:nvPr/>
          </p:nvSpPr>
          <p:spPr>
            <a:xfrm>
              <a:off x="780376" y="1798288"/>
              <a:ext cx="3047365" cy="5080"/>
            </a:xfrm>
            <a:custGeom>
              <a:avLst/>
              <a:gdLst/>
              <a:ahLst/>
              <a:cxnLst/>
              <a:rect l="l" t="t" r="r" b="b"/>
              <a:pathLst>
                <a:path w="3047365" h="5080">
                  <a:moveTo>
                    <a:pt x="0" y="5060"/>
                  </a:moveTo>
                  <a:lnTo>
                    <a:pt x="0" y="0"/>
                  </a:lnTo>
                  <a:lnTo>
                    <a:pt x="3047288" y="0"/>
                  </a:lnTo>
                  <a:lnTo>
                    <a:pt x="30472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AC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0376" y="1798288"/>
              <a:ext cx="2667000" cy="5080"/>
            </a:xfrm>
            <a:custGeom>
              <a:avLst/>
              <a:gdLst/>
              <a:ahLst/>
              <a:cxnLst/>
              <a:rect l="l" t="t" r="r" b="b"/>
              <a:pathLst>
                <a:path w="2667000" h="5080">
                  <a:moveTo>
                    <a:pt x="0" y="5060"/>
                  </a:moveTo>
                  <a:lnTo>
                    <a:pt x="0" y="0"/>
                  </a:lnTo>
                  <a:lnTo>
                    <a:pt x="2666377" y="0"/>
                  </a:lnTo>
                  <a:lnTo>
                    <a:pt x="266637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33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19665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/>
              <a:t>Thông </a:t>
            </a:r>
            <a:r>
              <a:rPr sz="1200" spc="-5" dirty="0"/>
              <a:t>tin </a:t>
            </a:r>
            <a:r>
              <a:rPr sz="1200" spc="-45" dirty="0"/>
              <a:t>bài </a:t>
            </a:r>
            <a:r>
              <a:rPr sz="1200" spc="-60" dirty="0"/>
              <a:t>báo </a:t>
            </a:r>
            <a:r>
              <a:rPr sz="1200" spc="-55" dirty="0"/>
              <a:t>khoa</a:t>
            </a:r>
            <a:r>
              <a:rPr sz="1200" spc="40" dirty="0"/>
              <a:t> </a:t>
            </a:r>
            <a:r>
              <a:rPr sz="1200" spc="-65" dirty="0"/>
              <a:t>học</a:t>
            </a:r>
            <a:endParaRPr sz="1200"/>
          </a:p>
        </p:txBody>
      </p:sp>
      <p:grpSp>
        <p:nvGrpSpPr>
          <p:cNvPr id="3" name="object 3"/>
          <p:cNvGrpSpPr/>
          <p:nvPr/>
        </p:nvGrpSpPr>
        <p:grpSpPr>
          <a:xfrm>
            <a:off x="0" y="376339"/>
            <a:ext cx="4608195" cy="5080"/>
            <a:chOff x="0" y="37633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86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BAC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45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AC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45"/>
              <a:ext cx="576580" cy="5080"/>
            </a:xfrm>
            <a:custGeom>
              <a:avLst/>
              <a:gdLst/>
              <a:ahLst/>
              <a:cxnLst/>
              <a:rect l="l" t="t" r="r" b="b"/>
              <a:pathLst>
                <a:path w="576580" h="5079">
                  <a:moveTo>
                    <a:pt x="0" y="5060"/>
                  </a:moveTo>
                  <a:lnTo>
                    <a:pt x="0" y="0"/>
                  </a:lnTo>
                  <a:lnTo>
                    <a:pt x="576007" y="0"/>
                  </a:lnTo>
                  <a:lnTo>
                    <a:pt x="57600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33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7304" y="524546"/>
            <a:ext cx="195072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b="1" spc="-35" dirty="0">
                <a:solidFill>
                  <a:srgbClr val="22373A"/>
                </a:solidFill>
                <a:latin typeface="Arial"/>
                <a:cs typeface="Arial"/>
              </a:rPr>
              <a:t>Tác 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giả</a:t>
            </a:r>
            <a:r>
              <a:rPr sz="1100" spc="-40" dirty="0">
                <a:solidFill>
                  <a:srgbClr val="22373A"/>
                </a:solidFill>
                <a:latin typeface="LM Sans 10"/>
                <a:cs typeface="LM Sans 10"/>
              </a:rPr>
              <a:t>: </a:t>
            </a:r>
            <a:r>
              <a:rPr sz="1100" spc="-15" dirty="0">
                <a:solidFill>
                  <a:srgbClr val="22373A"/>
                </a:solidFill>
                <a:latin typeface="LM Sans 10"/>
                <a:cs typeface="LM Sans 10"/>
              </a:rPr>
              <a:t>Satyendra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K.  </a:t>
            </a:r>
            <a:r>
              <a:rPr sz="1100" spc="-20" dirty="0">
                <a:solidFill>
                  <a:srgbClr val="22373A"/>
                </a:solidFill>
                <a:latin typeface="LM Sans 10"/>
                <a:cs typeface="LM Sans 10"/>
              </a:rPr>
              <a:t>Vishwakarma,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Prashant  </a:t>
            </a:r>
            <a:r>
              <a:rPr sz="1100" spc="-15" dirty="0">
                <a:solidFill>
                  <a:srgbClr val="22373A"/>
                </a:solidFill>
                <a:latin typeface="LM Sans 10"/>
                <a:cs typeface="LM Sans 10"/>
              </a:rPr>
              <a:t>Upadhyaya,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Babita </a:t>
            </a:r>
            <a:r>
              <a:rPr sz="1100" spc="-15" dirty="0">
                <a:solidFill>
                  <a:srgbClr val="22373A"/>
                </a:solidFill>
                <a:latin typeface="LM Sans 10"/>
                <a:cs typeface="LM Sans 10"/>
              </a:rPr>
              <a:t>Kumari,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Arun  </a:t>
            </a:r>
            <a:r>
              <a:rPr sz="1100" spc="-15" dirty="0">
                <a:solidFill>
                  <a:srgbClr val="22373A"/>
                </a:solidFill>
                <a:latin typeface="LM Sans 10"/>
                <a:cs typeface="LM Sans 10"/>
              </a:rPr>
              <a:t>Kumar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 Mishra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100" b="1" spc="30" dirty="0">
                <a:solidFill>
                  <a:srgbClr val="22373A"/>
                </a:solidFill>
                <a:latin typeface="Arial"/>
                <a:cs typeface="Arial"/>
              </a:rPr>
              <a:t>DOI</a:t>
            </a:r>
            <a:r>
              <a:rPr sz="1100" spc="30" dirty="0">
                <a:solidFill>
                  <a:srgbClr val="22373A"/>
                </a:solidFill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10.1109/IoT-SIU.2019.8777607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4281" y="642530"/>
            <a:ext cx="963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65" dirty="0">
                <a:solidFill>
                  <a:srgbClr val="22373A"/>
                </a:solidFill>
                <a:latin typeface="Arial"/>
                <a:cs typeface="Arial"/>
              </a:rPr>
              <a:t>Scan</a:t>
            </a:r>
            <a:r>
              <a:rPr sz="1100" b="1" spc="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22373A"/>
                </a:solidFill>
                <a:latin typeface="Arial"/>
                <a:cs typeface="Arial"/>
              </a:rPr>
              <a:t>QR-Code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23998" y="821080"/>
            <a:ext cx="1943976" cy="1943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7304" y="1851035"/>
            <a:ext cx="4033520" cy="136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68830">
              <a:lnSpc>
                <a:spcPct val="118000"/>
              </a:lnSpc>
              <a:spcBef>
                <a:spcPts val="100"/>
              </a:spcBef>
            </a:pPr>
            <a:r>
              <a:rPr sz="1100" i="1" spc="-10" dirty="0">
                <a:solidFill>
                  <a:srgbClr val="22373A"/>
                </a:solidFill>
                <a:latin typeface="LM Sans 10"/>
                <a:cs typeface="LM Sans 10"/>
              </a:rPr>
              <a:t>IEEE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, 2019 4th International  Conference on Internet of</a:t>
            </a:r>
            <a:r>
              <a:rPr sz="1100" spc="-14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Things:</a:t>
            </a:r>
            <a:endParaRPr sz="1100">
              <a:latin typeface="LM Sans 10"/>
              <a:cs typeface="LM Sans 10"/>
            </a:endParaRPr>
          </a:p>
          <a:p>
            <a:pPr marL="12700" marR="2313305">
              <a:lnSpc>
                <a:spcPct val="118000"/>
              </a:lnSpc>
            </a:pPr>
            <a:r>
              <a:rPr sz="1100" spc="-15" dirty="0">
                <a:solidFill>
                  <a:srgbClr val="22373A"/>
                </a:solidFill>
                <a:latin typeface="LM Sans 10"/>
                <a:cs typeface="LM Sans 10"/>
              </a:rPr>
              <a:t>Smart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Innovation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and Usages 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(IoT-SIU), 18-19 </a:t>
            </a:r>
            <a:r>
              <a:rPr sz="1100" spc="-15" dirty="0">
                <a:solidFill>
                  <a:srgbClr val="22373A"/>
                </a:solidFill>
                <a:latin typeface="LM Sans 10"/>
                <a:cs typeface="LM Sans 10"/>
              </a:rPr>
              <a:t>April</a:t>
            </a:r>
            <a:r>
              <a:rPr sz="1100" spc="-3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2019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LM Sans 10"/>
              <a:cs typeface="LM Sans 10"/>
            </a:endParaRPr>
          </a:p>
          <a:p>
            <a:pPr marL="132080" marR="5080">
              <a:lnSpc>
                <a:spcPct val="118000"/>
              </a:lnSpc>
            </a:pP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Các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tác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giả đến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từ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Khoa Kỹ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thuật Điện tử và </a:t>
            </a:r>
            <a:r>
              <a:rPr sz="1100" spc="-30" dirty="0">
                <a:solidFill>
                  <a:srgbClr val="22373A"/>
                </a:solidFill>
                <a:latin typeface="LM Sans 10"/>
                <a:cs typeface="LM Sans 10"/>
              </a:rPr>
              <a:t>Truyền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thông, </a:t>
            </a:r>
            <a:r>
              <a:rPr sz="1100" spc="5" dirty="0">
                <a:solidFill>
                  <a:srgbClr val="22373A"/>
                </a:solidFill>
                <a:latin typeface="LM Sans 10"/>
                <a:cs typeface="LM Sans 10"/>
              </a:rPr>
              <a:t>Học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viện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Công nghệ Buddha, </a:t>
            </a:r>
            <a:r>
              <a:rPr sz="1100" spc="-15" dirty="0">
                <a:solidFill>
                  <a:srgbClr val="22373A"/>
                </a:solidFill>
                <a:latin typeface="LM Sans 10"/>
                <a:cs typeface="LM Sans 10"/>
              </a:rPr>
              <a:t>Gorakhpur,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Ấn</a:t>
            </a:r>
            <a:r>
              <a:rPr sz="1100" spc="1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Độ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3661" y="3206048"/>
            <a:ext cx="26606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sz="800" spc="-5" dirty="0">
                <a:solidFill>
                  <a:srgbClr val="22373A"/>
                </a:solidFill>
                <a:latin typeface="LM Roman 8"/>
                <a:cs typeface="LM Roman 8"/>
              </a:rPr>
              <a:t>2</a:t>
            </a:fld>
            <a:r>
              <a:rPr sz="800" spc="-5" dirty="0">
                <a:solidFill>
                  <a:srgbClr val="22373A"/>
                </a:solidFill>
                <a:latin typeface="LM Roman 8"/>
                <a:cs typeface="LM Roman 8"/>
              </a:rPr>
              <a:t>/16</a:t>
            </a:r>
            <a:endParaRPr sz="800">
              <a:latin typeface="LM Roman 8"/>
              <a:cs typeface="LM Roman 8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39"/>
                </a:lnTo>
                <a:lnTo>
                  <a:pt x="4608004" y="376339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770" y="76349"/>
            <a:ext cx="7645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0" dirty="0">
                <a:solidFill>
                  <a:srgbClr val="003D1E"/>
                </a:solidFill>
                <a:latin typeface="Arial"/>
                <a:cs typeface="Arial"/>
              </a:rPr>
              <a:t>5 </a:t>
            </a:r>
            <a:r>
              <a:rPr sz="1200" b="1" spc="20" dirty="0">
                <a:solidFill>
                  <a:srgbClr val="003D1E"/>
                </a:solidFill>
                <a:latin typeface="Arial"/>
                <a:cs typeface="Arial"/>
              </a:rPr>
              <a:t>Kết</a:t>
            </a:r>
            <a:r>
              <a:rPr sz="1200" b="1" spc="140" dirty="0">
                <a:solidFill>
                  <a:srgbClr val="003D1E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003D1E"/>
                </a:solidFill>
                <a:latin typeface="Arial"/>
                <a:cs typeface="Arial"/>
              </a:rPr>
              <a:t>luận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339"/>
            <a:ext cx="4608195" cy="5080"/>
            <a:chOff x="0" y="376339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886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BAC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45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AC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345"/>
              <a:ext cx="4320540" cy="5080"/>
            </a:xfrm>
            <a:custGeom>
              <a:avLst/>
              <a:gdLst/>
              <a:ahLst/>
              <a:cxnLst/>
              <a:rect l="l" t="t" r="r" b="b"/>
              <a:pathLst>
                <a:path w="4320540" h="5079">
                  <a:moveTo>
                    <a:pt x="0" y="5060"/>
                  </a:moveTo>
                  <a:lnTo>
                    <a:pt x="0" y="0"/>
                  </a:lnTo>
                  <a:lnTo>
                    <a:pt x="4320057" y="0"/>
                  </a:lnTo>
                  <a:lnTo>
                    <a:pt x="432005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33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075726"/>
            <a:ext cx="3914775" cy="1361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8000"/>
              </a:lnSpc>
              <a:spcBef>
                <a:spcPts val="100"/>
              </a:spcBef>
            </a:pPr>
            <a:r>
              <a:rPr sz="1100" spc="-20" dirty="0">
                <a:solidFill>
                  <a:srgbClr val="22373A"/>
                </a:solidFill>
                <a:latin typeface="LM Sans 10"/>
                <a:cs typeface="LM Sans 10"/>
              </a:rPr>
              <a:t>Với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sự trợ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giúp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của </a:t>
            </a:r>
            <a:r>
              <a:rPr sz="1100" spc="10" dirty="0">
                <a:solidFill>
                  <a:srgbClr val="22373A"/>
                </a:solidFill>
                <a:latin typeface="LM Sans 10"/>
                <a:cs typeface="LM Sans 10"/>
              </a:rPr>
              <a:t>bộ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điều khiển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thiết </a:t>
            </a:r>
            <a:r>
              <a:rPr sz="1100" spc="-20" dirty="0">
                <a:solidFill>
                  <a:srgbClr val="22373A"/>
                </a:solidFill>
                <a:latin typeface="LM Sans 10"/>
                <a:cs typeface="LM Sans 10"/>
              </a:rPr>
              <a:t>kế,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thiết bị gia dụng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có thể  </a:t>
            </a:r>
            <a:r>
              <a:rPr sz="1100" dirty="0">
                <a:solidFill>
                  <a:srgbClr val="22373A"/>
                </a:solidFill>
                <a:latin typeface="LM Sans 10"/>
                <a:cs typeface="LM Sans 10"/>
              </a:rPr>
              <a:t>được</a:t>
            </a:r>
            <a:r>
              <a:rPr sz="1100" spc="-7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chuyển</a:t>
            </a:r>
            <a:r>
              <a:rPr sz="1100" spc="-7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đổi</a:t>
            </a:r>
            <a:r>
              <a:rPr sz="1100" spc="-7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thành</a:t>
            </a:r>
            <a:r>
              <a:rPr sz="1100" spc="-7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một</a:t>
            </a:r>
            <a:r>
              <a:rPr sz="1100" spc="-7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thiết</a:t>
            </a:r>
            <a:r>
              <a:rPr sz="1100" spc="-7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bị</a:t>
            </a:r>
            <a:r>
              <a:rPr sz="1100" spc="-7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thông</a:t>
            </a:r>
            <a:r>
              <a:rPr sz="1100" spc="-7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minh</a:t>
            </a:r>
            <a:r>
              <a:rPr sz="1100" spc="-7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và</a:t>
            </a:r>
            <a:r>
              <a:rPr sz="1100" spc="-7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thông</a:t>
            </a:r>
            <a:r>
              <a:rPr sz="1100" spc="-7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minh</a:t>
            </a:r>
            <a:r>
              <a:rPr sz="1100" spc="-7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bằng 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việc sử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dụng nhúng IoT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LM Sans 10"/>
              <a:cs typeface="LM Sans 10"/>
            </a:endParaRPr>
          </a:p>
          <a:p>
            <a:pPr marL="12700" marR="6985" algn="just">
              <a:lnSpc>
                <a:spcPct val="118000"/>
              </a:lnSpc>
            </a:pP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Hoạt</a:t>
            </a:r>
            <a:r>
              <a:rPr sz="1100" spc="-6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động</a:t>
            </a:r>
            <a:r>
              <a:rPr sz="1100" spc="-5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của</a:t>
            </a:r>
            <a:r>
              <a:rPr sz="1100" spc="-6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mô</a:t>
            </a:r>
            <a:r>
              <a:rPr sz="1100" spc="-5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hình</a:t>
            </a:r>
            <a:r>
              <a:rPr sz="1100" spc="-5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đề</a:t>
            </a:r>
            <a:r>
              <a:rPr sz="1100" spc="-6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xuất</a:t>
            </a:r>
            <a:r>
              <a:rPr sz="1100" spc="-5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đã</a:t>
            </a:r>
            <a:r>
              <a:rPr sz="1100" spc="-6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dirty="0">
                <a:solidFill>
                  <a:srgbClr val="22373A"/>
                </a:solidFill>
                <a:latin typeface="LM Sans 10"/>
                <a:cs typeface="LM Sans 10"/>
              </a:rPr>
              <a:t>được</a:t>
            </a:r>
            <a:r>
              <a:rPr sz="1100" spc="-5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thể</a:t>
            </a:r>
            <a:r>
              <a:rPr sz="1100" spc="-5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hiện</a:t>
            </a:r>
            <a:r>
              <a:rPr sz="1100" spc="-6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bằng</a:t>
            </a:r>
            <a:r>
              <a:rPr sz="1100" spc="-5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thực</a:t>
            </a:r>
            <a:r>
              <a:rPr sz="1100" spc="-6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nghiệm 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với sự trợ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giúp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của việc </a:t>
            </a:r>
            <a:r>
              <a:rPr sz="1100" spc="-20" dirty="0">
                <a:solidFill>
                  <a:srgbClr val="22373A"/>
                </a:solidFill>
                <a:latin typeface="LM Sans 10"/>
                <a:cs typeface="LM Sans 10"/>
              </a:rPr>
              <a:t>kết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nối ba </a:t>
            </a:r>
            <a:r>
              <a:rPr sz="1100" dirty="0">
                <a:solidFill>
                  <a:srgbClr val="22373A"/>
                </a:solidFill>
                <a:latin typeface="LM Sans 10"/>
                <a:cs typeface="LM Sans 10"/>
              </a:rPr>
              <a:t>bóng</a:t>
            </a:r>
            <a:r>
              <a:rPr sz="1100" spc="1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đèn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7645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/>
              <a:t>5 </a:t>
            </a:r>
            <a:r>
              <a:rPr sz="1200" spc="20" dirty="0"/>
              <a:t>Kết</a:t>
            </a:r>
            <a:r>
              <a:rPr sz="1200" spc="140" dirty="0"/>
              <a:t> </a:t>
            </a:r>
            <a:r>
              <a:rPr sz="1200" spc="-50" dirty="0"/>
              <a:t>luận</a:t>
            </a:r>
            <a:endParaRPr sz="1200"/>
          </a:p>
        </p:txBody>
      </p:sp>
      <p:grpSp>
        <p:nvGrpSpPr>
          <p:cNvPr id="3" name="object 3"/>
          <p:cNvGrpSpPr/>
          <p:nvPr/>
        </p:nvGrpSpPr>
        <p:grpSpPr>
          <a:xfrm>
            <a:off x="0" y="376339"/>
            <a:ext cx="4608195" cy="5080"/>
            <a:chOff x="0" y="37633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86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BAC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45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AC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45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33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629702"/>
            <a:ext cx="3798570" cy="2254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Ưu</a:t>
            </a:r>
            <a:r>
              <a:rPr sz="1100" b="1" spc="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điểm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289560" marR="36830" indent="-138430">
              <a:lnSpc>
                <a:spcPct val="118000"/>
              </a:lnSpc>
              <a:spcBef>
                <a:spcPts val="670"/>
              </a:spcBef>
              <a:buClr>
                <a:srgbClr val="1F7F3F"/>
              </a:buClr>
              <a:buFont typeface="Arial"/>
              <a:buChar char="•"/>
              <a:tabLst>
                <a:tab pos="290195" algn="l"/>
              </a:tabLst>
            </a:pP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Có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thể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giám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sát và truy cập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ngôi nhà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thông minh của mình  một cách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dễ dàng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từ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mọi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nơi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F7F3F"/>
              </a:buClr>
              <a:buFont typeface="Arial"/>
              <a:buChar char="•"/>
            </a:pPr>
            <a:endParaRPr sz="900">
              <a:latin typeface="LM Sans 10"/>
              <a:cs typeface="LM Sans 10"/>
            </a:endParaRPr>
          </a:p>
          <a:p>
            <a:pPr marL="289560" indent="-139065">
              <a:lnSpc>
                <a:spcPct val="100000"/>
              </a:lnSpc>
              <a:buClr>
                <a:srgbClr val="1F7F3F"/>
              </a:buClr>
              <a:buFont typeface="Arial"/>
              <a:buChar char="•"/>
              <a:tabLst>
                <a:tab pos="290195" algn="l"/>
              </a:tabLst>
            </a:pP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Có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tác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dụng giúp đỡ người già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và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người </a:t>
            </a:r>
            <a:r>
              <a:rPr sz="1100" spc="-15" dirty="0">
                <a:solidFill>
                  <a:srgbClr val="22373A"/>
                </a:solidFill>
                <a:latin typeface="LM Sans 10"/>
                <a:cs typeface="LM Sans 10"/>
              </a:rPr>
              <a:t>khuyết</a:t>
            </a:r>
            <a:r>
              <a:rPr sz="1100" spc="1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tật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F7F3F"/>
              </a:buClr>
              <a:buFont typeface="Arial"/>
              <a:buChar char="•"/>
            </a:pPr>
            <a:endParaRPr sz="145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22373A"/>
                </a:solidFill>
                <a:latin typeface="Arial"/>
                <a:cs typeface="Arial"/>
              </a:rPr>
              <a:t>Hạn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70" dirty="0">
                <a:solidFill>
                  <a:srgbClr val="22373A"/>
                </a:solidFill>
                <a:latin typeface="Arial"/>
                <a:cs typeface="Arial"/>
              </a:rPr>
              <a:t>chế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289560" marR="5080" indent="-138430">
              <a:lnSpc>
                <a:spcPct val="118000"/>
              </a:lnSpc>
              <a:spcBef>
                <a:spcPts val="670"/>
              </a:spcBef>
              <a:buClr>
                <a:srgbClr val="1F7F3F"/>
              </a:buClr>
              <a:buFont typeface="Arial"/>
              <a:buChar char="•"/>
              <a:tabLst>
                <a:tab pos="290195" algn="l"/>
              </a:tabLst>
            </a:pP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Chưa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chứng minh </a:t>
            </a:r>
            <a:r>
              <a:rPr sz="1100" dirty="0">
                <a:solidFill>
                  <a:srgbClr val="22373A"/>
                </a:solidFill>
                <a:latin typeface="LM Sans 10"/>
                <a:cs typeface="LM Sans 10"/>
              </a:rPr>
              <a:t>được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sự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ổn định nếu quy mô lớn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có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nhiều 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thiết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 bị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5302" y="3206048"/>
            <a:ext cx="29464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5" dirty="0">
                <a:solidFill>
                  <a:srgbClr val="22373A"/>
                </a:solidFill>
                <a:latin typeface="LM Roman 8"/>
                <a:cs typeface="LM Roman 8"/>
              </a:rPr>
              <a:t>16/16</a:t>
            </a:r>
            <a:endParaRPr sz="800">
              <a:latin typeface="LM Roman 8"/>
              <a:cs typeface="LM Roman 8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1451138"/>
            <a:ext cx="30854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5" dirty="0"/>
              <a:t>Thanks </a:t>
            </a:r>
            <a:r>
              <a:rPr spc="-75" dirty="0"/>
              <a:t>for</a:t>
            </a:r>
            <a:r>
              <a:rPr spc="-175" dirty="0"/>
              <a:t> </a:t>
            </a:r>
            <a:r>
              <a:rPr spc="-60" dirty="0"/>
              <a:t>watching!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5302" y="3206048"/>
            <a:ext cx="29464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5" dirty="0">
                <a:solidFill>
                  <a:srgbClr val="22373A"/>
                </a:solidFill>
                <a:latin typeface="LM Roman 8"/>
                <a:cs typeface="LM Roman 8"/>
              </a:rPr>
              <a:t>16/16</a:t>
            </a:r>
            <a:endParaRPr sz="800">
              <a:latin typeface="LM Roman 8"/>
              <a:cs typeface="LM Roman 8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81635"/>
            <a:chOff x="0" y="0"/>
            <a:chExt cx="4608195" cy="381635"/>
          </a:xfrm>
        </p:grpSpPr>
        <p:sp>
          <p:nvSpPr>
            <p:cNvPr id="3" name="object 3"/>
            <p:cNvSpPr/>
            <p:nvPr/>
          </p:nvSpPr>
          <p:spPr>
            <a:xfrm>
              <a:off x="0" y="37886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BAC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76345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AC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45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79">
                  <a:moveTo>
                    <a:pt x="0" y="5060"/>
                  </a:moveTo>
                  <a:lnTo>
                    <a:pt x="0" y="0"/>
                  </a:lnTo>
                  <a:lnTo>
                    <a:pt x="864011" y="0"/>
                  </a:lnTo>
                  <a:lnTo>
                    <a:pt x="86401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33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2770" y="76349"/>
            <a:ext cx="22584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50" dirty="0">
                <a:solidFill>
                  <a:srgbClr val="003D1E"/>
                </a:solidFill>
                <a:latin typeface="Arial"/>
                <a:cs typeface="Arial"/>
              </a:rPr>
              <a:t>NỘI</a:t>
            </a:r>
            <a:r>
              <a:rPr sz="1200" b="1" spc="100" dirty="0">
                <a:solidFill>
                  <a:srgbClr val="003D1E"/>
                </a:solidFill>
                <a:latin typeface="Arial"/>
                <a:cs typeface="Arial"/>
              </a:rPr>
              <a:t> </a:t>
            </a:r>
            <a:r>
              <a:rPr sz="1200" b="1" spc="35" dirty="0">
                <a:solidFill>
                  <a:srgbClr val="003D1E"/>
                </a:solidFill>
                <a:latin typeface="Arial"/>
                <a:cs typeface="Arial"/>
              </a:rPr>
              <a:t>DUNG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3661" y="3206048"/>
            <a:ext cx="26606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sz="800" spc="-5" dirty="0">
                <a:solidFill>
                  <a:srgbClr val="22373A"/>
                </a:solidFill>
                <a:latin typeface="LM Roman 8"/>
                <a:cs typeface="LM Roman 8"/>
              </a:rPr>
              <a:t>3</a:t>
            </a:fld>
            <a:r>
              <a:rPr sz="800" spc="-5" dirty="0">
                <a:solidFill>
                  <a:srgbClr val="22373A"/>
                </a:solidFill>
                <a:latin typeface="LM Roman 8"/>
                <a:cs typeface="LM Roman 8"/>
              </a:rPr>
              <a:t>/16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5ED5289-BAC3-CA48-9948-23EC3F404124}"/>
              </a:ext>
            </a:extLst>
          </p:cNvPr>
          <p:cNvSpPr txBox="1"/>
          <p:nvPr/>
        </p:nvSpPr>
        <p:spPr>
          <a:xfrm>
            <a:off x="45617" y="478523"/>
            <a:ext cx="2258480" cy="29822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200000"/>
              </a:lnSpc>
              <a:spcBef>
                <a:spcPts val="35"/>
              </a:spcBef>
            </a:pPr>
            <a:r>
              <a:rPr lang="vi-VN" sz="1400">
                <a:solidFill>
                  <a:srgbClr val="208040"/>
                </a:solidFill>
                <a:effectLst/>
                <a:latin typeface="Helvetica" pitchFamily="2" charset="0"/>
              </a:rPr>
              <a:t>      1 Giới thiệu</a:t>
            </a:r>
            <a:br>
              <a:rPr lang="vi-VN" sz="1400">
                <a:solidFill>
                  <a:srgbClr val="208040"/>
                </a:solidFill>
                <a:effectLst/>
                <a:latin typeface="Helvetica" pitchFamily="2" charset="0"/>
              </a:rPr>
            </a:br>
            <a:r>
              <a:rPr lang="vi-VN" sz="1400">
                <a:solidFill>
                  <a:srgbClr val="208040"/>
                </a:solidFill>
                <a:effectLst/>
                <a:latin typeface="Helvetica" pitchFamily="2" charset="0"/>
              </a:rPr>
              <a:t>      2 Vấn đề đặt ra</a:t>
            </a:r>
            <a:br>
              <a:rPr lang="vi-VN" sz="1400">
                <a:solidFill>
                  <a:srgbClr val="208040"/>
                </a:solidFill>
                <a:effectLst/>
                <a:latin typeface="Helvetica" pitchFamily="2" charset="0"/>
              </a:rPr>
            </a:br>
            <a:r>
              <a:rPr lang="vi-VN" sz="1400">
                <a:solidFill>
                  <a:srgbClr val="208040"/>
                </a:solidFill>
                <a:effectLst/>
                <a:latin typeface="Helvetica" pitchFamily="2" charset="0"/>
              </a:rPr>
              <a:t>      3 Ý tưởng</a:t>
            </a:r>
            <a:br>
              <a:rPr lang="vi-VN" sz="1400">
                <a:solidFill>
                  <a:srgbClr val="208040"/>
                </a:solidFill>
                <a:effectLst/>
                <a:latin typeface="Helvetica" pitchFamily="2" charset="0"/>
              </a:rPr>
            </a:br>
            <a:r>
              <a:rPr lang="vi-VN" sz="1400">
                <a:solidFill>
                  <a:srgbClr val="208040"/>
                </a:solidFill>
                <a:effectLst/>
                <a:latin typeface="Helvetica" pitchFamily="2" charset="0"/>
              </a:rPr>
              <a:t>      4 Cấu trúc hệ thống</a:t>
            </a:r>
            <a:br>
              <a:rPr lang="vi-VN" sz="1400">
                <a:solidFill>
                  <a:srgbClr val="208040"/>
                </a:solidFill>
                <a:effectLst/>
                <a:latin typeface="Helvetica" pitchFamily="2" charset="0"/>
              </a:rPr>
            </a:br>
            <a:r>
              <a:rPr lang="vi-VN" sz="1400">
                <a:solidFill>
                  <a:srgbClr val="208040"/>
                </a:solidFill>
                <a:effectLst/>
                <a:latin typeface="Helvetica" pitchFamily="2" charset="0"/>
              </a:rPr>
              <a:t>      5 Kết luận</a:t>
            </a:r>
            <a:br>
              <a:rPr lang="vi-VN" sz="1400">
                <a:solidFill>
                  <a:srgbClr val="208040"/>
                </a:solidFill>
                <a:effectLst/>
                <a:latin typeface="Helvetica" pitchFamily="2" charset="0"/>
              </a:rPr>
            </a:br>
            <a:endParaRPr lang="vi-VN" sz="1400">
              <a:solidFill>
                <a:srgbClr val="208040"/>
              </a:solidFill>
              <a:effectLst/>
              <a:latin typeface="Helvetica" pitchFamily="2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676" y="1425509"/>
            <a:ext cx="10039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vi-VN" sz="1400">
                <a:solidFill>
                  <a:srgbClr val="208040"/>
                </a:solidFill>
                <a:effectLst/>
                <a:latin typeface="Helvetica" pitchFamily="2" charset="0"/>
              </a:rPr>
              <a:t>1 Giới thiệu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0376" y="1793767"/>
            <a:ext cx="3047365" cy="5080"/>
            <a:chOff x="780376" y="1793767"/>
            <a:chExt cx="3047365" cy="5080"/>
          </a:xfrm>
        </p:grpSpPr>
        <p:sp>
          <p:nvSpPr>
            <p:cNvPr id="4" name="object 4"/>
            <p:cNvSpPr/>
            <p:nvPr/>
          </p:nvSpPr>
          <p:spPr>
            <a:xfrm>
              <a:off x="780376" y="1793767"/>
              <a:ext cx="3047365" cy="5080"/>
            </a:xfrm>
            <a:custGeom>
              <a:avLst/>
              <a:gdLst/>
              <a:ahLst/>
              <a:cxnLst/>
              <a:rect l="l" t="t" r="r" b="b"/>
              <a:pathLst>
                <a:path w="3047365" h="5080">
                  <a:moveTo>
                    <a:pt x="0" y="5060"/>
                  </a:moveTo>
                  <a:lnTo>
                    <a:pt x="0" y="0"/>
                  </a:lnTo>
                  <a:lnTo>
                    <a:pt x="3047288" y="0"/>
                  </a:lnTo>
                  <a:lnTo>
                    <a:pt x="30472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AC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0376" y="1793767"/>
              <a:ext cx="571500" cy="5080"/>
            </a:xfrm>
            <a:custGeom>
              <a:avLst/>
              <a:gdLst/>
              <a:ahLst/>
              <a:cxnLst/>
              <a:rect l="l" t="t" r="r" b="b"/>
              <a:pathLst>
                <a:path w="571500" h="5080">
                  <a:moveTo>
                    <a:pt x="0" y="5060"/>
                  </a:moveTo>
                  <a:lnTo>
                    <a:pt x="0" y="0"/>
                  </a:lnTo>
                  <a:lnTo>
                    <a:pt x="571366" y="0"/>
                  </a:lnTo>
                  <a:lnTo>
                    <a:pt x="5713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33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8413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/>
              <a:t>1 </a:t>
            </a:r>
            <a:r>
              <a:rPr sz="1200" spc="-80" dirty="0"/>
              <a:t>Giới</a:t>
            </a:r>
            <a:r>
              <a:rPr sz="1200" spc="155" dirty="0"/>
              <a:t> </a:t>
            </a:r>
            <a:r>
              <a:rPr sz="1200" spc="-30" dirty="0"/>
              <a:t>thiệu</a:t>
            </a:r>
            <a:endParaRPr sz="1200"/>
          </a:p>
        </p:txBody>
      </p:sp>
      <p:grpSp>
        <p:nvGrpSpPr>
          <p:cNvPr id="3" name="object 3"/>
          <p:cNvGrpSpPr/>
          <p:nvPr/>
        </p:nvGrpSpPr>
        <p:grpSpPr>
          <a:xfrm>
            <a:off x="0" y="376339"/>
            <a:ext cx="4608195" cy="5080"/>
            <a:chOff x="0" y="37633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86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BAC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45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AC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45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0" y="5060"/>
                  </a:moveTo>
                  <a:lnTo>
                    <a:pt x="0" y="0"/>
                  </a:lnTo>
                  <a:lnTo>
                    <a:pt x="1152014" y="0"/>
                  </a:lnTo>
                  <a:lnTo>
                    <a:pt x="11520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33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6283" y="645335"/>
            <a:ext cx="3767454" cy="222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 marR="100965" indent="-138430">
              <a:lnSpc>
                <a:spcPct val="118000"/>
              </a:lnSpc>
              <a:spcBef>
                <a:spcPts val="100"/>
              </a:spcBef>
              <a:buClr>
                <a:srgbClr val="1F7F3F"/>
              </a:buClr>
              <a:buFont typeface="Arial"/>
              <a:buChar char="•"/>
              <a:tabLst>
                <a:tab pos="151130" algn="l"/>
              </a:tabLst>
            </a:pP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Hệ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thống tự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động hóa nhà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thông minh </a:t>
            </a:r>
            <a:r>
              <a:rPr sz="1100" dirty="0">
                <a:solidFill>
                  <a:srgbClr val="22373A"/>
                </a:solidFill>
                <a:latin typeface="LM Sans 10"/>
                <a:cs typeface="LM Sans 10"/>
              </a:rPr>
              <a:t>được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nói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tới sử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dụng 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tiết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kiệm năng lượng </a:t>
            </a:r>
            <a:r>
              <a:rPr sz="1100" dirty="0">
                <a:solidFill>
                  <a:srgbClr val="22373A"/>
                </a:solidFill>
                <a:latin typeface="LM Sans 10"/>
                <a:cs typeface="LM Sans 10"/>
              </a:rPr>
              <a:t>được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đề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xuất có thể truy cập và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điều  khiển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các thiết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bị gia đình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từ mọi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nơi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trên thế</a:t>
            </a:r>
            <a:r>
              <a:rPr sz="1100" spc="5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giới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F7F3F"/>
              </a:buClr>
              <a:buFont typeface="Arial"/>
              <a:buChar char="•"/>
            </a:pPr>
            <a:endParaRPr sz="1100">
              <a:latin typeface="LM Sans 10"/>
              <a:cs typeface="LM Sans 10"/>
            </a:endParaRPr>
          </a:p>
          <a:p>
            <a:pPr marL="150495" marR="5080" indent="-138430">
              <a:lnSpc>
                <a:spcPct val="118000"/>
              </a:lnSpc>
              <a:spcBef>
                <a:spcPts val="5"/>
              </a:spcBef>
              <a:buClr>
                <a:srgbClr val="1F7F3F"/>
              </a:buClr>
              <a:buFont typeface="Arial"/>
              <a:buChar char="•"/>
              <a:tabLst>
                <a:tab pos="151130" algn="l"/>
              </a:tabLst>
            </a:pP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Mô-đun </a:t>
            </a:r>
            <a:r>
              <a:rPr sz="1100" spc="-20" dirty="0">
                <a:solidFill>
                  <a:srgbClr val="22373A"/>
                </a:solidFill>
                <a:latin typeface="LM Sans 10"/>
                <a:cs typeface="LM Sans 10"/>
              </a:rPr>
              <a:t>kết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nối Internet </a:t>
            </a:r>
            <a:r>
              <a:rPr sz="1100" dirty="0">
                <a:solidFill>
                  <a:srgbClr val="22373A"/>
                </a:solidFill>
                <a:latin typeface="LM Sans 10"/>
                <a:cs typeface="LM Sans 10"/>
              </a:rPr>
              <a:t>được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gắn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vào thiết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bị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cung cấp chính  của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hệ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thống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gia đình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có thể </a:t>
            </a:r>
            <a:r>
              <a:rPr sz="1100" dirty="0">
                <a:solidFill>
                  <a:srgbClr val="22373A"/>
                </a:solidFill>
                <a:latin typeface="LM Sans 10"/>
                <a:cs typeface="LM Sans 10"/>
              </a:rPr>
              <a:t>được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truy cập thông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qua  Internet.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Đối với </a:t>
            </a:r>
            <a:r>
              <a:rPr sz="1100" spc="-20" dirty="0">
                <a:solidFill>
                  <a:srgbClr val="22373A"/>
                </a:solidFill>
                <a:latin typeface="LM Sans 10"/>
                <a:cs typeface="LM Sans 10"/>
              </a:rPr>
              <a:t>kết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nối không </a:t>
            </a:r>
            <a:r>
              <a:rPr sz="1100" spc="-20" dirty="0">
                <a:solidFill>
                  <a:srgbClr val="22373A"/>
                </a:solidFill>
                <a:latin typeface="LM Sans 10"/>
                <a:cs typeface="LM Sans 10"/>
              </a:rPr>
              <a:t>dây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sẽ sử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dụng địa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chỉ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IP</a:t>
            </a:r>
            <a:r>
              <a:rPr sz="1100" spc="-20" dirty="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tĩnh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F7F3F"/>
              </a:buClr>
              <a:buFont typeface="Arial"/>
              <a:buChar char="•"/>
            </a:pPr>
            <a:endParaRPr sz="1100">
              <a:latin typeface="LM Sans 10"/>
              <a:cs typeface="LM Sans 10"/>
            </a:endParaRPr>
          </a:p>
          <a:p>
            <a:pPr marL="150495" marR="43815" indent="-138430" algn="just">
              <a:lnSpc>
                <a:spcPct val="118000"/>
              </a:lnSpc>
              <a:buClr>
                <a:srgbClr val="1F7F3F"/>
              </a:buClr>
              <a:buFont typeface="Arial"/>
              <a:buChar char="•"/>
              <a:tabLst>
                <a:tab pos="151130" algn="l"/>
              </a:tabLst>
            </a:pP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Tự động hóa ngôi nhà dựa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trên ứng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dụng đa phương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thức có  thể </a:t>
            </a:r>
            <a:r>
              <a:rPr sz="1100" dirty="0">
                <a:solidFill>
                  <a:srgbClr val="22373A"/>
                </a:solidFill>
                <a:latin typeface="LM Sans 10"/>
                <a:cs typeface="LM Sans 10"/>
              </a:rPr>
              <a:t>được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vận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hành bằng lệnh nhận dạng giọng nói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của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người  dùng.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676" y="1430043"/>
            <a:ext cx="13493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vi-VN" sz="1400">
                <a:solidFill>
                  <a:srgbClr val="208040"/>
                </a:solidFill>
                <a:effectLst/>
                <a:latin typeface="Helvetica" pitchFamily="2" charset="0"/>
              </a:rPr>
              <a:t> 2 Vấn đề đặt ra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0376" y="1798288"/>
            <a:ext cx="3047365" cy="5080"/>
            <a:chOff x="780376" y="1798288"/>
            <a:chExt cx="3047365" cy="5080"/>
          </a:xfrm>
        </p:grpSpPr>
        <p:sp>
          <p:nvSpPr>
            <p:cNvPr id="4" name="object 4"/>
            <p:cNvSpPr/>
            <p:nvPr/>
          </p:nvSpPr>
          <p:spPr>
            <a:xfrm>
              <a:off x="780376" y="1798288"/>
              <a:ext cx="3047365" cy="5080"/>
            </a:xfrm>
            <a:custGeom>
              <a:avLst/>
              <a:gdLst/>
              <a:ahLst/>
              <a:cxnLst/>
              <a:rect l="l" t="t" r="r" b="b"/>
              <a:pathLst>
                <a:path w="3047365" h="5080">
                  <a:moveTo>
                    <a:pt x="0" y="5060"/>
                  </a:moveTo>
                  <a:lnTo>
                    <a:pt x="0" y="0"/>
                  </a:lnTo>
                  <a:lnTo>
                    <a:pt x="3047288" y="0"/>
                  </a:lnTo>
                  <a:lnTo>
                    <a:pt x="30472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AC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0376" y="1798288"/>
              <a:ext cx="762000" cy="5080"/>
            </a:xfrm>
            <a:custGeom>
              <a:avLst/>
              <a:gdLst/>
              <a:ahLst/>
              <a:cxnLst/>
              <a:rect l="l" t="t" r="r" b="b"/>
              <a:pathLst>
                <a:path w="762000" h="5080">
                  <a:moveTo>
                    <a:pt x="0" y="5060"/>
                  </a:moveTo>
                  <a:lnTo>
                    <a:pt x="0" y="0"/>
                  </a:lnTo>
                  <a:lnTo>
                    <a:pt x="761822" y="0"/>
                  </a:lnTo>
                  <a:lnTo>
                    <a:pt x="7618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33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11283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/>
              <a:t>2 </a:t>
            </a:r>
            <a:r>
              <a:rPr sz="1200" spc="-25" dirty="0"/>
              <a:t>Vấn </a:t>
            </a:r>
            <a:r>
              <a:rPr sz="1200" spc="-60" dirty="0"/>
              <a:t>đề </a:t>
            </a:r>
            <a:r>
              <a:rPr sz="1200" spc="-10" dirty="0"/>
              <a:t>đặt</a:t>
            </a:r>
            <a:r>
              <a:rPr sz="1200" spc="-150" dirty="0"/>
              <a:t> </a:t>
            </a:r>
            <a:r>
              <a:rPr sz="1200" spc="-35" dirty="0"/>
              <a:t>ra</a:t>
            </a:r>
            <a:endParaRPr sz="1200"/>
          </a:p>
        </p:txBody>
      </p:sp>
      <p:grpSp>
        <p:nvGrpSpPr>
          <p:cNvPr id="3" name="object 3"/>
          <p:cNvGrpSpPr/>
          <p:nvPr/>
        </p:nvGrpSpPr>
        <p:grpSpPr>
          <a:xfrm>
            <a:off x="0" y="376339"/>
            <a:ext cx="4608195" cy="5080"/>
            <a:chOff x="0" y="37633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86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BAC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45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AC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45"/>
              <a:ext cx="1440180" cy="5080"/>
            </a:xfrm>
            <a:custGeom>
              <a:avLst/>
              <a:gdLst/>
              <a:ahLst/>
              <a:cxnLst/>
              <a:rect l="l" t="t" r="r" b="b"/>
              <a:pathLst>
                <a:path w="1440180" h="5079">
                  <a:moveTo>
                    <a:pt x="0" y="5060"/>
                  </a:moveTo>
                  <a:lnTo>
                    <a:pt x="0" y="0"/>
                  </a:lnTo>
                  <a:lnTo>
                    <a:pt x="1440014" y="0"/>
                  </a:lnTo>
                  <a:lnTo>
                    <a:pt x="14400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33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6283" y="1011438"/>
            <a:ext cx="3747770" cy="149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 marR="161290" indent="-138430">
              <a:lnSpc>
                <a:spcPct val="118000"/>
              </a:lnSpc>
              <a:spcBef>
                <a:spcPts val="100"/>
              </a:spcBef>
              <a:buClr>
                <a:srgbClr val="1F7F3F"/>
              </a:buClr>
              <a:buFont typeface="Arial"/>
              <a:buChar char="•"/>
              <a:tabLst>
                <a:tab pos="151130" algn="l"/>
              </a:tabLst>
            </a:pP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Nhu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cầu sử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dụng điện </a:t>
            </a:r>
            <a:r>
              <a:rPr sz="1100" spc="-20" dirty="0">
                <a:solidFill>
                  <a:srgbClr val="22373A"/>
                </a:solidFill>
                <a:latin typeface="LM Sans 10"/>
                <a:cs typeface="LM Sans 10"/>
              </a:rPr>
              <a:t>ngày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càng tăng,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là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một trong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những 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vấn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đề lớn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trên toàn thế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giới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1F7F3F"/>
              </a:buClr>
              <a:buFont typeface="Arial"/>
              <a:buChar char="•"/>
            </a:pPr>
            <a:endParaRPr sz="1450">
              <a:latin typeface="LM Sans 10"/>
              <a:cs typeface="LM Sans 10"/>
            </a:endParaRPr>
          </a:p>
          <a:p>
            <a:pPr marL="150495" marR="5080" indent="-138430">
              <a:lnSpc>
                <a:spcPct val="118000"/>
              </a:lnSpc>
              <a:buClr>
                <a:srgbClr val="1F7F3F"/>
              </a:buClr>
              <a:buFont typeface="Arial"/>
              <a:buChar char="•"/>
              <a:tabLst>
                <a:tab pos="151130" algn="l"/>
              </a:tabLst>
            </a:pP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Tiết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kiệm năng lượng là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mối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quan tâm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chính.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Mục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tiêu của 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nghiên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cứu </a:t>
            </a:r>
            <a:r>
              <a:rPr sz="1100" spc="-20" dirty="0">
                <a:solidFill>
                  <a:srgbClr val="22373A"/>
                </a:solidFill>
                <a:latin typeface="LM Sans 10"/>
                <a:cs typeface="LM Sans 10"/>
              </a:rPr>
              <a:t>này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là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tiết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kiệm điện năng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tiêu thụ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(giảm hóa đơn 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tiền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điện) đồng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thời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đảm bảo an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toàn và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bảo mật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cho các  thiết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bị </a:t>
            </a:r>
            <a:r>
              <a:rPr sz="1100" spc="-5" dirty="0">
                <a:solidFill>
                  <a:srgbClr val="22373A"/>
                </a:solidFill>
                <a:latin typeface="LM Sans 10"/>
                <a:cs typeface="LM Sans 10"/>
              </a:rPr>
              <a:t>trong </a:t>
            </a:r>
            <a:r>
              <a:rPr sz="1100" spc="-10" dirty="0">
                <a:solidFill>
                  <a:srgbClr val="22373A"/>
                </a:solidFill>
                <a:latin typeface="LM Sans 10"/>
                <a:cs typeface="LM Sans 10"/>
              </a:rPr>
              <a:t>nhà.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676" y="1447022"/>
            <a:ext cx="8826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vi-VN" sz="1400">
                <a:solidFill>
                  <a:srgbClr val="208040"/>
                </a:solidFill>
                <a:effectLst/>
                <a:latin typeface="Helvetica" pitchFamily="2" charset="0"/>
              </a:rPr>
              <a:t> 3 Ý tưởng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0376" y="1815268"/>
            <a:ext cx="3047365" cy="5080"/>
            <a:chOff x="780376" y="1815268"/>
            <a:chExt cx="3047365" cy="5080"/>
          </a:xfrm>
        </p:grpSpPr>
        <p:sp>
          <p:nvSpPr>
            <p:cNvPr id="4" name="object 4"/>
            <p:cNvSpPr/>
            <p:nvPr/>
          </p:nvSpPr>
          <p:spPr>
            <a:xfrm>
              <a:off x="780376" y="1815268"/>
              <a:ext cx="3047365" cy="5080"/>
            </a:xfrm>
            <a:custGeom>
              <a:avLst/>
              <a:gdLst/>
              <a:ahLst/>
              <a:cxnLst/>
              <a:rect l="l" t="t" r="r" b="b"/>
              <a:pathLst>
                <a:path w="3047365" h="5080">
                  <a:moveTo>
                    <a:pt x="0" y="5060"/>
                  </a:moveTo>
                  <a:lnTo>
                    <a:pt x="0" y="0"/>
                  </a:lnTo>
                  <a:lnTo>
                    <a:pt x="3047288" y="0"/>
                  </a:lnTo>
                  <a:lnTo>
                    <a:pt x="30472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AC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0376" y="1815268"/>
              <a:ext cx="952500" cy="5080"/>
            </a:xfrm>
            <a:custGeom>
              <a:avLst/>
              <a:gdLst/>
              <a:ahLst/>
              <a:cxnLst/>
              <a:rect l="l" t="t" r="r" b="b"/>
              <a:pathLst>
                <a:path w="952500" h="5080">
                  <a:moveTo>
                    <a:pt x="0" y="5060"/>
                  </a:moveTo>
                  <a:lnTo>
                    <a:pt x="0" y="0"/>
                  </a:lnTo>
                  <a:lnTo>
                    <a:pt x="952277" y="0"/>
                  </a:lnTo>
                  <a:lnTo>
                    <a:pt x="95227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33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49"/>
            <a:ext cx="7397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/>
              <a:t>3 </a:t>
            </a:r>
            <a:r>
              <a:rPr sz="1200" spc="75" dirty="0"/>
              <a:t>Ý</a:t>
            </a:r>
            <a:r>
              <a:rPr sz="1200" spc="145" dirty="0"/>
              <a:t> </a:t>
            </a:r>
            <a:r>
              <a:rPr sz="1200" spc="-80" dirty="0"/>
              <a:t>tưởng</a:t>
            </a:r>
            <a:endParaRPr sz="1200"/>
          </a:p>
        </p:txBody>
      </p:sp>
      <p:grpSp>
        <p:nvGrpSpPr>
          <p:cNvPr id="3" name="object 3"/>
          <p:cNvGrpSpPr/>
          <p:nvPr/>
        </p:nvGrpSpPr>
        <p:grpSpPr>
          <a:xfrm>
            <a:off x="0" y="376339"/>
            <a:ext cx="4608195" cy="5080"/>
            <a:chOff x="0" y="376339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86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BAC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345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AC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345"/>
              <a:ext cx="1728470" cy="5080"/>
            </a:xfrm>
            <a:custGeom>
              <a:avLst/>
              <a:gdLst/>
              <a:ahLst/>
              <a:cxnLst/>
              <a:rect l="l" t="t" r="r" b="b"/>
              <a:pathLst>
                <a:path w="1728470" h="5079">
                  <a:moveTo>
                    <a:pt x="0" y="5060"/>
                  </a:moveTo>
                  <a:lnTo>
                    <a:pt x="0" y="0"/>
                  </a:lnTo>
                  <a:lnTo>
                    <a:pt x="1728025" y="0"/>
                  </a:lnTo>
                  <a:lnTo>
                    <a:pt x="17280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338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453516" y="739353"/>
            <a:ext cx="3703066" cy="19040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38430">
              <a:lnSpc>
                <a:spcPct val="118000"/>
              </a:lnSpc>
              <a:spcBef>
                <a:spcPts val="100"/>
              </a:spcBef>
              <a:buClr>
                <a:srgbClr val="1F7F3F"/>
              </a:buClr>
              <a:buFont typeface="Arial"/>
              <a:buChar char="•"/>
              <a:tabLst>
                <a:tab pos="184150" algn="l"/>
              </a:tabLst>
            </a:pPr>
            <a:r>
              <a:rPr spc="-10" dirty="0"/>
              <a:t>Tự động hóa gia đình </a:t>
            </a:r>
            <a:r>
              <a:rPr spc="-5" dirty="0"/>
              <a:t>sử </a:t>
            </a:r>
            <a:r>
              <a:rPr spc="-10" dirty="0"/>
              <a:t>dụng </a:t>
            </a:r>
            <a:r>
              <a:rPr spc="-15" dirty="0"/>
              <a:t>MQTT </a:t>
            </a:r>
            <a:r>
              <a:rPr spc="-10" dirty="0"/>
              <a:t>để gửi </a:t>
            </a:r>
            <a:r>
              <a:rPr spc="-5" dirty="0"/>
              <a:t>/ </a:t>
            </a:r>
            <a:r>
              <a:rPr spc="-10" dirty="0"/>
              <a:t>nhận dữ liệu  </a:t>
            </a:r>
            <a:r>
              <a:rPr spc="-5" dirty="0"/>
              <a:t>từ </a:t>
            </a:r>
            <a:r>
              <a:rPr spc="-10" dirty="0"/>
              <a:t>cảm biến</a:t>
            </a:r>
          </a:p>
          <a:p>
            <a:pPr marL="32384">
              <a:lnSpc>
                <a:spcPct val="100000"/>
              </a:lnSpc>
              <a:spcBef>
                <a:spcPts val="25"/>
              </a:spcBef>
              <a:buClr>
                <a:srgbClr val="1F7F3F"/>
              </a:buClr>
              <a:buFont typeface="Arial"/>
              <a:buChar char="•"/>
            </a:pPr>
            <a:endParaRPr spc="-10" dirty="0"/>
          </a:p>
          <a:p>
            <a:pPr marL="182880" marR="30480" indent="-138430">
              <a:lnSpc>
                <a:spcPct val="118000"/>
              </a:lnSpc>
              <a:spcBef>
                <a:spcPts val="5"/>
              </a:spcBef>
              <a:buClr>
                <a:srgbClr val="1F7F3F"/>
              </a:buClr>
              <a:buFont typeface="Arial"/>
              <a:buChar char="•"/>
              <a:tabLst>
                <a:tab pos="184150" algn="l"/>
              </a:tabLst>
            </a:pPr>
            <a:r>
              <a:rPr spc="-10" dirty="0"/>
              <a:t>IoT </a:t>
            </a:r>
            <a:r>
              <a:rPr spc="-5" dirty="0"/>
              <a:t>cung cấp các ứng </a:t>
            </a:r>
            <a:r>
              <a:rPr spc="-10" dirty="0"/>
              <a:t>dụng để biến </a:t>
            </a:r>
            <a:r>
              <a:rPr spc="-5" dirty="0"/>
              <a:t>thiết </a:t>
            </a:r>
            <a:r>
              <a:rPr spc="-10" dirty="0"/>
              <a:t>bị không </a:t>
            </a:r>
            <a:r>
              <a:rPr spc="-5" dirty="0"/>
              <a:t>thông  minh thành thiết </a:t>
            </a:r>
            <a:r>
              <a:rPr spc="-10" dirty="0"/>
              <a:t>bị </a:t>
            </a:r>
            <a:r>
              <a:rPr spc="-5" dirty="0"/>
              <a:t>thông minh, cho </a:t>
            </a:r>
            <a:r>
              <a:rPr spc="-10" dirty="0"/>
              <a:t>phép người dùng </a:t>
            </a:r>
            <a:r>
              <a:rPr spc="-5" dirty="0"/>
              <a:t>truy  cập các thiết </a:t>
            </a:r>
            <a:r>
              <a:rPr spc="-10" dirty="0"/>
              <a:t>bị </a:t>
            </a:r>
            <a:r>
              <a:rPr spc="-20" dirty="0"/>
              <a:t>này </a:t>
            </a:r>
            <a:r>
              <a:rPr spc="-5" dirty="0"/>
              <a:t>thông </a:t>
            </a:r>
            <a:r>
              <a:rPr spc="-10" dirty="0"/>
              <a:t>qua</a:t>
            </a:r>
            <a:r>
              <a:rPr dirty="0"/>
              <a:t> </a:t>
            </a:r>
            <a:r>
              <a:rPr spc="-10" dirty="0"/>
              <a:t>Internet</a:t>
            </a:r>
          </a:p>
          <a:p>
            <a:pPr marL="32384">
              <a:lnSpc>
                <a:spcPct val="100000"/>
              </a:lnSpc>
              <a:spcBef>
                <a:spcPts val="45"/>
              </a:spcBef>
              <a:buClr>
                <a:srgbClr val="1F7F3F"/>
              </a:buClr>
              <a:buFont typeface="Arial"/>
              <a:buChar char="•"/>
            </a:pPr>
            <a:endParaRPr sz="1250"/>
          </a:p>
          <a:p>
            <a:pPr marL="182880" indent="-138430">
              <a:lnSpc>
                <a:spcPct val="100000"/>
              </a:lnSpc>
              <a:buClr>
                <a:srgbClr val="1F7F3F"/>
              </a:buClr>
              <a:buFont typeface="Arial"/>
              <a:buChar char="•"/>
              <a:tabLst>
                <a:tab pos="184150" algn="l"/>
              </a:tabLst>
            </a:pPr>
            <a:r>
              <a:rPr spc="-5" dirty="0"/>
              <a:t>Điều </a:t>
            </a:r>
            <a:r>
              <a:rPr spc="-10" dirty="0"/>
              <a:t>khiển </a:t>
            </a:r>
            <a:r>
              <a:rPr spc="-5" dirty="0"/>
              <a:t>thông </a:t>
            </a:r>
            <a:r>
              <a:rPr spc="-10" dirty="0"/>
              <a:t>qua giọng nói(Google</a:t>
            </a:r>
            <a:r>
              <a:rPr spc="5" dirty="0"/>
              <a:t> </a:t>
            </a:r>
            <a:r>
              <a:rPr spc="-10" dirty="0"/>
              <a:t>Assistant)</a:t>
            </a:r>
          </a:p>
          <a:p>
            <a:pPr marL="32384">
              <a:lnSpc>
                <a:spcPct val="100000"/>
              </a:lnSpc>
              <a:spcBef>
                <a:spcPts val="45"/>
              </a:spcBef>
              <a:buClr>
                <a:srgbClr val="1F7F3F"/>
              </a:buClr>
              <a:buFont typeface="Arial"/>
              <a:buChar char="•"/>
            </a:pPr>
            <a:endParaRPr sz="1250"/>
          </a:p>
          <a:p>
            <a:pPr marL="182880" indent="-138430">
              <a:lnSpc>
                <a:spcPct val="100000"/>
              </a:lnSpc>
              <a:buClr>
                <a:srgbClr val="1F7F3F"/>
              </a:buClr>
              <a:buFont typeface="Arial"/>
              <a:buChar char="•"/>
              <a:tabLst>
                <a:tab pos="184150" algn="l"/>
              </a:tabLst>
            </a:pPr>
            <a:r>
              <a:rPr spc="-10" dirty="0"/>
              <a:t>Đảm bảo </a:t>
            </a:r>
            <a:r>
              <a:rPr spc="-5" dirty="0"/>
              <a:t>tính </a:t>
            </a:r>
            <a:r>
              <a:rPr spc="-10" dirty="0"/>
              <a:t>bảo mật trong nhà bằng cảm biến </a:t>
            </a:r>
            <a:r>
              <a:rPr spc="-5" dirty="0"/>
              <a:t>và</a:t>
            </a:r>
            <a:r>
              <a:rPr spc="35" dirty="0"/>
              <a:t> </a:t>
            </a:r>
            <a:r>
              <a:rPr spc="-5" dirty="0"/>
              <a:t>camera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869</Words>
  <Application>Microsoft Macintosh PowerPoint</Application>
  <PresentationFormat>Custom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Helvetica</vt:lpstr>
      <vt:lpstr>LM Roman 8</vt:lpstr>
      <vt:lpstr>LM Sans 10</vt:lpstr>
      <vt:lpstr>Office Theme</vt:lpstr>
      <vt:lpstr>Hệ thống tự động hóa ngôi nhà tiết kiệm  năng lượng thông minh sử dụng nhúng IoT</vt:lpstr>
      <vt:lpstr>Thông tin bài báo khoa học</vt:lpstr>
      <vt:lpstr>PowerPoint Presentation</vt:lpstr>
      <vt:lpstr>PowerPoint Presentation</vt:lpstr>
      <vt:lpstr>1 Giới thiệu</vt:lpstr>
      <vt:lpstr>PowerPoint Presentation</vt:lpstr>
      <vt:lpstr>2 Vấn đề đặt ra</vt:lpstr>
      <vt:lpstr>PowerPoint Presentation</vt:lpstr>
      <vt:lpstr>3 Ý tưởng</vt:lpstr>
      <vt:lpstr>PowerPoint Presentation</vt:lpstr>
      <vt:lpstr>PowerPoint Presentation</vt:lpstr>
      <vt:lpstr>4 Cấu trúc hệ thống</vt:lpstr>
      <vt:lpstr>4 Cấu trúc hệ thống</vt:lpstr>
      <vt:lpstr>4 Cấu trúc hệ thống</vt:lpstr>
      <vt:lpstr>PowerPoint Presentation</vt:lpstr>
      <vt:lpstr>PowerPoint Presentation</vt:lpstr>
      <vt:lpstr>PowerPoint Presentation</vt:lpstr>
      <vt:lpstr>4 Cấu trúc hệ thống</vt:lpstr>
      <vt:lpstr>PowerPoint Presentation</vt:lpstr>
      <vt:lpstr>PowerPoint Presentation</vt:lpstr>
      <vt:lpstr>5 Kết luận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tự động hóa ngôi nhà tiết kiệm năng lượng thông minh sử dụng nhúng IoT</dc:title>
  <dc:creator>Lê Thanh Hải - 20191813GVHD: TS. Trần Thanh Sơn[20pt]</dc:creator>
  <cp:lastModifiedBy>LE THANH HAI 20191813</cp:lastModifiedBy>
  <cp:revision>5</cp:revision>
  <dcterms:created xsi:type="dcterms:W3CDTF">2022-12-05T08:27:00Z</dcterms:created>
  <dcterms:modified xsi:type="dcterms:W3CDTF">2022-12-05T08:55:06Z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2022-12-05T00:00:00Z</vt:filetime>
  </property>
</Properties>
</file>