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71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3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4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9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4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5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5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6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0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1928-DB34-421D-8757-44C4E472F62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9B10-2F16-4E68-9767-14B045023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$4.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Fourier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Fourier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8600" y="1143000"/>
                <a:ext cx="8686800" cy="5562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1.1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lượng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giác</a:t>
                </a:r>
                <a:endParaRPr lang="en-US" sz="2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ĐN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𝑐𝑜𝑠𝑘𝑥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𝑠𝑖𝑛𝑘𝑥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lượng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giác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1.2 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Chuỗi Fourier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ĐN: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i)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Giả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khả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tích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đoạn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hoafn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𝑐𝑜𝑠𝑛𝑥𝑓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=0,1,2,⋯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𝑠𝑖𝑛</m:t>
                          </m:r>
                          <m:r>
                            <a:rPr lang="en-US" sz="2400" i="1">
                              <a:latin typeface="Cambria Math"/>
                            </a:rPr>
                            <m:t>𝑛𝑥𝑓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/>
                            </a:rPr>
                            <m:t>   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=1,2,⋯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𝑐𝑜𝑠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𝑠𝑖𝑛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(1)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ii)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Fourier (1)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HT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gọi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Fourier. Khi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𝑐𝑜𝑠𝑛𝑥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𝑠𝑖𝑛𝑛𝑥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8600" y="1143000"/>
                <a:ext cx="8686800" cy="5562600"/>
              </a:xfrm>
              <a:blipFill>
                <a:blip r:embed="rId2"/>
                <a:stretch>
                  <a:fillRect l="-211" t="-2522" r="-140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91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75EFA4-DDD6-4654-BE66-C65A0360A0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534400" cy="2392362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VD </a:t>
                </a:r>
                <a:r>
                  <a:rPr lang="en-US" sz="3200" dirty="0">
                    <a:solidFill>
                      <a:srgbClr val="FF0000"/>
                    </a:solidFill>
                  </a:rPr>
                  <a:t>(</a:t>
                </a:r>
                <a:r>
                  <a:rPr lang="en-US" sz="3200" dirty="0" err="1">
                    <a:solidFill>
                      <a:srgbClr val="FF0000"/>
                    </a:solidFill>
                  </a:rPr>
                  <a:t>tiếp</a:t>
                </a:r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r>
                  <a:rPr lang="en-US" sz="3200" dirty="0"/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v</m:t>
                    </m:r>
                    <m:r>
                      <a:rPr lang="en-US" sz="3200">
                        <a:latin typeface="Cambria Math"/>
                      </a:rPr>
                      <m:t>ớ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i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𝑙</m:t>
                    </m:r>
                    <m:r>
                      <a:rPr lang="en-US" sz="3200" i="1">
                        <a:latin typeface="Cambria Math"/>
                      </a:rPr>
                      <m:t>=1,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bi</m:t>
                    </m:r>
                    <m:r>
                      <a:rPr lang="en-US" sz="3200">
                        <a:latin typeface="Cambria Math"/>
                      </a:rPr>
                      <m:t>ế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t</m:t>
                    </m:r>
                    <m:r>
                      <a:rPr lang="en-US" sz="3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r</m:t>
                    </m:r>
                    <m:r>
                      <a:rPr lang="en-US" sz="3200">
                        <a:latin typeface="Cambria Math"/>
                      </a:rPr>
                      <m:t>ằ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ng</m:t>
                    </m:r>
                  </m:oMath>
                </a14:m>
                <a:br>
                  <a:rPr lang="en-US" sz="3200" dirty="0"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v</m:t>
                    </m:r>
                    <m:r>
                      <a:rPr lang="en-US" sz="3200">
                        <a:latin typeface="Cambria Math"/>
                      </a:rPr>
                      <m:t>ớ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   −1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≤1.</m:t>
                    </m:r>
                  </m:oMath>
                </a14:m>
                <a:r>
                  <a:rPr lang="en-US" sz="3200" dirty="0"/>
                  <a:t> Tính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/>
                          </a:rPr>
                          <m:t>𝑛</m:t>
                        </m:r>
                        <m:r>
                          <a:rPr lang="en-US" sz="3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75EFA4-DDD6-4654-BE66-C65A0360A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534400" cy="2392362"/>
              </a:xfrm>
              <a:blipFill>
                <a:blip r:embed="rId2"/>
                <a:stretch>
                  <a:fillRect l="-429" t="-763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6555B-3AC9-4776-B4FE-23A43A145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819400"/>
                <a:ext cx="8229600" cy="3763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6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/>
                            </a:rPr>
                            <m:t>𝑛</m:t>
                          </m:r>
                          <m:r>
                            <a:rPr lang="en-US" sz="2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/>
                            </a:rPr>
                            <m:t>+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/>
                                </a:rPr>
                                <m:t>𝑐𝑜𝑠𝑛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600" i="1">
                              <a:latin typeface="Cambria Math"/>
                            </a:rPr>
                            <m:t>        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0=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𝑐𝑜𝑠𝑛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en-US" sz="2800" i="1">
                            <a:latin typeface="Cambria Math"/>
                          </a:rPr>
                          <m:t>       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.</m:t>
                        </m:r>
                      </m:e>
                    </m:nary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→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6555B-3AC9-4776-B4FE-23A43A145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819400"/>
                <a:ext cx="8229600" cy="3763962"/>
              </a:xfrm>
              <a:blipFill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F516-1D4A-4B13-9344-91ED4E50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C18C9C-8A55-4E5C-9AEC-412D8612D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610600" cy="5592762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$ 1.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Khái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niệm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mở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đầu</a:t>
                </a:r>
                <a:endParaRPr lang="en-US" sz="32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32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ĐN PTVP: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vi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dạng: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 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,……,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=0 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(1) </a:t>
                </a:r>
              </a:p>
              <a:p>
                <a:pPr algn="l"/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l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bi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n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độ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l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ậ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p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l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h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m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ph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ả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t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ì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m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",…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đạo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32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n+2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Dạng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khác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PTVP: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",…..,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−1)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  (2).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VD 1)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𝑥𝑦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(5)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p>
                    </m:sSup>
                    <m:func>
                      <m:func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.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"+6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𝑥𝑦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2)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"=4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′−(3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+1)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−2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𝑥𝑠𝑖𝑛𝑦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32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3200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32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PTV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P: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vi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cao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đạo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y(x)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mặt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trinh</a:t>
                </a:r>
                <a:endParaRPr lang="en-US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VD:                    1)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"−3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𝑥𝑦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′=0      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  <a:latin typeface="Cambria Math"/>
                    <a:cs typeface="Times New Roman" pitchFamily="18" charset="0"/>
                  </a:rPr>
                  <a:t>PTVP </a:t>
                </a:r>
                <a:r>
                  <a:rPr lang="en-US" sz="3200" b="0" dirty="0" err="1">
                    <a:solidFill>
                      <a:schemeClr val="tx1"/>
                    </a:solidFill>
                    <a:latin typeface="Cambria Math"/>
                    <a:cs typeface="Times New Roman" pitchFamily="18" charset="0"/>
                  </a:rPr>
                  <a:t>cấp</a:t>
                </a:r>
                <a:r>
                  <a:rPr lang="en-US" sz="3200" b="0" dirty="0">
                    <a:solidFill>
                      <a:schemeClr val="tx1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ambria Math"/>
                    <a:cs typeface="Times New Roman" pitchFamily="18" charset="0"/>
                  </a:rPr>
                  <a:t>2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               2)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𝑑𝑥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+(2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𝑑𝑦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PTVP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1</a:t>
                </a:r>
              </a:p>
              <a:p>
                <a:pPr algn="l"/>
                <a:r>
                  <a:rPr lang="en-US" sz="3200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Ghi</a:t>
                </a:r>
                <a:r>
                  <a:rPr lang="en-US" sz="3200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chú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C18C9C-8A55-4E5C-9AEC-412D8612D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610600" cy="5592762"/>
              </a:xfrm>
              <a:blipFill>
                <a:blip r:embed="rId2"/>
                <a:stretch>
                  <a:fillRect l="-991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36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$1. </a:t>
            </a:r>
            <a:r>
              <a:rPr lang="en-US" sz="3200" dirty="0" err="1">
                <a:solidFill>
                  <a:srgbClr val="00B0F0"/>
                </a:solidFill>
              </a:rPr>
              <a:t>Khái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err="1">
                <a:solidFill>
                  <a:srgbClr val="00B0F0"/>
                </a:solidFill>
              </a:rPr>
              <a:t>niệm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err="1">
                <a:solidFill>
                  <a:srgbClr val="00B0F0"/>
                </a:solidFill>
              </a:rPr>
              <a:t>mở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err="1">
                <a:solidFill>
                  <a:srgbClr val="00B0F0"/>
                </a:solidFill>
              </a:rPr>
              <a:t>đầu</a:t>
            </a:r>
            <a:r>
              <a:rPr lang="en-US" sz="3200" dirty="0">
                <a:solidFill>
                  <a:srgbClr val="00B0F0"/>
                </a:solidFill>
              </a:rPr>
              <a:t> (</a:t>
            </a:r>
            <a:r>
              <a:rPr lang="en-US" sz="3200" dirty="0" err="1">
                <a:solidFill>
                  <a:srgbClr val="00B0F0"/>
                </a:solidFill>
              </a:rPr>
              <a:t>tiếp</a:t>
            </a:r>
            <a:r>
              <a:rPr lang="en-US" sz="3200" dirty="0">
                <a:solidFill>
                  <a:srgbClr val="00B0F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763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3. </a:t>
                </a:r>
                <a:r>
                  <a:rPr lang="en-US" sz="2400" u="sng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u="sng" dirty="0">
                    <a:latin typeface="Times New Roman" pitchFamily="18" charset="0"/>
                    <a:cs typeface="Times New Roman" pitchFamily="18" charset="0"/>
                  </a:rPr>
                  <a:t> PTVP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PTVP (1)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(1) 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đồng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thức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VD: 1) CM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PTVP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"−5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′+6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b="0" dirty="0"/>
                  <a:t>.</a:t>
                </a:r>
                <a:endParaRPr lang="vi-VN" sz="2400" b="0" dirty="0"/>
              </a:p>
              <a:p>
                <a:pPr marL="0" indent="0">
                  <a:buNone/>
                </a:pPr>
                <a:r>
                  <a:rPr lang="vi-VN" sz="2400" i="1" dirty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=3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;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vi-VN" sz="2400" b="0" i="0" smtClean="0">
                        <a:latin typeface="Cambria Math"/>
                        <a:cs typeface="Times New Roman" pitchFamily="18" charset="0"/>
                      </a:rPr>
                      <m:t>=9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3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vi-V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vi-VN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y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−5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+6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=9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3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−15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3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+6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3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=0.</m:t>
                    </m:r>
                  </m:oMath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2)</a:t>
                </a:r>
                <a:r>
                  <a:rPr lang="vi-VN" sz="2400" dirty="0"/>
                  <a:t> CM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C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tùy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ý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PTVP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+2</m:t>
                    </m:r>
                    <m:r>
                      <a:rPr lang="en-US" sz="2400" b="0" i="1" smtClean="0">
                        <a:latin typeface="Cambria Math"/>
                      </a:rPr>
                      <m:t>𝑥𝑦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R</a:t>
                </a:r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i="1" dirty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endParaRPr lang="vi-VN" sz="2400" b="0" i="1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=−2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𝑥𝐶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+2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𝑥𝑦</m:t>
                    </m:r>
                    <m:r>
                      <a:rPr lang="vi-VN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vi-VN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−2</m:t>
                    </m:r>
                    <m:r>
                      <a:rPr lang="vi-VN" sz="2400" i="1">
                        <a:latin typeface="Cambria Math"/>
                        <a:cs typeface="Times New Roman" pitchFamily="18" charset="0"/>
                      </a:rPr>
                      <m:t>𝑥𝐶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+2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vi-VN" sz="24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vi-VN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vi-VN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763000" cy="5181600"/>
              </a:xfrm>
              <a:blipFill rotWithShape="1">
                <a:blip r:embed="rId2"/>
                <a:stretch>
                  <a:fillRect l="-180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90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$2. PTVP </a:t>
            </a:r>
            <a:r>
              <a:rPr lang="en-US" sz="2800" dirty="0" err="1">
                <a:solidFill>
                  <a:srgbClr val="7030A0"/>
                </a:solidFill>
              </a:rPr>
              <a:t>cấp</a:t>
            </a:r>
            <a:r>
              <a:rPr lang="en-US" sz="2800" dirty="0">
                <a:solidFill>
                  <a:srgbClr val="7030A0"/>
                </a:solidFill>
              </a:rPr>
              <a:t> 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86800" cy="5486400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AutoNum type="arabicPeriod"/>
                </a:pPr>
                <a:r>
                  <a:rPr lang="en-US" u="sng" dirty="0">
                    <a:solidFill>
                      <a:srgbClr val="00B0F0"/>
                    </a:solidFill>
                  </a:rPr>
                  <a:t>Đại </a:t>
                </a:r>
                <a:r>
                  <a:rPr lang="en-US" u="sng" dirty="0" err="1">
                    <a:solidFill>
                      <a:srgbClr val="00B0F0"/>
                    </a:solidFill>
                  </a:rPr>
                  <a:t>cương</a:t>
                </a:r>
                <a:r>
                  <a:rPr lang="en-US" u="sng" dirty="0">
                    <a:solidFill>
                      <a:srgbClr val="00B0F0"/>
                    </a:solidFill>
                  </a:rPr>
                  <a:t> </a:t>
                </a:r>
                <a:r>
                  <a:rPr lang="en-US" u="sng" dirty="0" err="1">
                    <a:solidFill>
                      <a:srgbClr val="00B0F0"/>
                    </a:solidFill>
                  </a:rPr>
                  <a:t>về</a:t>
                </a:r>
                <a:r>
                  <a:rPr lang="en-US" u="sng" dirty="0">
                    <a:solidFill>
                      <a:srgbClr val="00B0F0"/>
                    </a:solidFill>
                  </a:rPr>
                  <a:t> PTVP </a:t>
                </a:r>
                <a:r>
                  <a:rPr lang="en-US" u="sng" dirty="0" err="1">
                    <a:solidFill>
                      <a:srgbClr val="00B0F0"/>
                    </a:solidFill>
                  </a:rPr>
                  <a:t>cấp</a:t>
                </a:r>
                <a:r>
                  <a:rPr lang="en-US" u="sng" dirty="0">
                    <a:solidFill>
                      <a:srgbClr val="00B0F0"/>
                    </a:solidFill>
                  </a:rPr>
                  <a:t> 1 .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1.1 ĐN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   hay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(2)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1.2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Cauchy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Bài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toán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hoặc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(2)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sơ kiện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begChr m:val="|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hay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cho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trước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VD.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PTVP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th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ỏ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m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n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𝑑𝑥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=2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=0,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𝑙𝑛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1=2.0+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800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vi-VN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vi-VN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=±</m:t>
                    </m:r>
                    <m:sSup>
                      <m:sSupPr>
                        <m:ctrlPr>
                          <a:rPr lang="vi-VN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vi-VN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vi-VN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vi-VN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vi-VN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vi-VN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vi-VN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vi-VN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vi-VN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e>
                    </m:groupChr>
                  </m:oMath>
                </a14:m>
                <a:r>
                  <a:rPr lang="vi-VN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86800" cy="5486400"/>
              </a:xfrm>
              <a:blipFill rotWithShape="0">
                <a:blip r:embed="rId2"/>
                <a:stretch>
                  <a:fillRect l="-1684" t="-1556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4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4636"/>
            <a:ext cx="8229600" cy="10969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1.3 </a:t>
            </a:r>
            <a:r>
              <a:rPr lang="en-US" sz="2800" dirty="0" err="1">
                <a:solidFill>
                  <a:srgbClr val="FF0000"/>
                </a:solidFill>
              </a:rPr>
              <a:t>Định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lý</a:t>
            </a:r>
            <a:r>
              <a:rPr lang="en-US" sz="2800" dirty="0"/>
              <a:t>:</a:t>
            </a:r>
            <a:r>
              <a:rPr lang="en-US" sz="2800" i="1" dirty="0"/>
              <a:t>( </a:t>
            </a:r>
            <a:r>
              <a:rPr lang="en-US" sz="2800" i="1" dirty="0" err="1"/>
              <a:t>về</a:t>
            </a:r>
            <a:r>
              <a:rPr lang="en-US" sz="2800" i="1" dirty="0"/>
              <a:t> </a:t>
            </a:r>
            <a:r>
              <a:rPr lang="en-US" sz="2800" i="1" dirty="0" err="1"/>
              <a:t>sự</a:t>
            </a:r>
            <a:r>
              <a:rPr lang="en-US" sz="2800" i="1" dirty="0"/>
              <a:t> </a:t>
            </a:r>
            <a:r>
              <a:rPr lang="en-US" sz="2800" i="1" dirty="0" err="1"/>
              <a:t>tồn</a:t>
            </a:r>
            <a:r>
              <a:rPr lang="en-US" sz="2800" i="1" dirty="0"/>
              <a:t> </a:t>
            </a:r>
            <a:r>
              <a:rPr lang="en-US" sz="2800" i="1" dirty="0" err="1"/>
              <a:t>tại</a:t>
            </a:r>
            <a:r>
              <a:rPr lang="en-US" sz="2800" i="1" dirty="0"/>
              <a:t> </a:t>
            </a:r>
            <a:r>
              <a:rPr lang="en-US" sz="2800" i="1" dirty="0" err="1"/>
              <a:t>duy</a:t>
            </a:r>
            <a:r>
              <a:rPr lang="en-US" sz="2800" i="1" dirty="0"/>
              <a:t> </a:t>
            </a:r>
            <a:r>
              <a:rPr lang="en-US" sz="2800" i="1" dirty="0" err="1"/>
              <a:t>nhất</a:t>
            </a:r>
            <a:r>
              <a:rPr lang="en-US" sz="2800" i="1" dirty="0"/>
              <a:t> </a:t>
            </a:r>
            <a:r>
              <a:rPr lang="en-US" sz="2800" i="1" dirty="0" err="1"/>
              <a:t>nghiệm</a:t>
            </a:r>
            <a:r>
              <a:rPr lang="en-US" sz="2800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86800" cy="5562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Cho PTVP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;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𝐷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c</m:t>
                    </m:r>
                    <m:r>
                      <a:rPr lang="en-US" sz="2800" b="0" i="0" smtClean="0">
                        <a:latin typeface="Cambria Math"/>
                      </a:rPr>
                      <m:t>ủ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a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m</m:t>
                    </m:r>
                    <m:r>
                      <a:rPr lang="en-US" sz="2800" b="0" i="0" smtClean="0">
                        <a:latin typeface="Cambria Math"/>
                      </a:rPr>
                      <m:t>ặ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ph</m:t>
                    </m:r>
                    <m:r>
                      <a:rPr lang="en-US" sz="2800" b="0" i="0" smtClean="0">
                        <a:latin typeface="Cambria Math"/>
                      </a:rPr>
                      <m:t>ẳ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ng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xOy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ch</m:t>
                    </m:r>
                    <m:r>
                      <a:rPr lang="en-US" sz="2800" b="0" i="0" smtClean="0">
                        <a:latin typeface="Cambria Math"/>
                      </a:rPr>
                      <m:t>ứ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a</m:t>
                    </m:r>
                    <m:r>
                      <a:rPr lang="en-US" sz="2800" b="0" i="0" smtClean="0">
                        <a:latin typeface="Cambria Math"/>
                      </a:rPr>
                      <m:t> đ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i</m:t>
                    </m:r>
                    <m:r>
                      <a:rPr lang="en-US" sz="2800" b="0" i="0" smtClean="0">
                        <a:latin typeface="Cambria Math"/>
                      </a:rPr>
                      <m:t>ể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m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thì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trong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lân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cận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duy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1.4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quát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sz="2800" u="sng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quát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𝜑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  <a:cs typeface="Times New Roman" pitchFamily="18" charset="0"/>
                          </a:rPr>
                          <m:t>ɸ</m:t>
                        </m:r>
                        <m:d>
                          <m:dPr>
                            <m:ctrlPr>
                              <a:rPr lang="vi-VN" sz="28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vi-VN" sz="2800" b="0" i="1" dirty="0" smtClean="0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vi-VN" sz="28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vi-VN" sz="2800" b="0" i="1" dirty="0" smtClean="0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vi-VN" sz="2800" b="0" i="1" dirty="0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vi-VN" sz="2800" b="0" i="1" dirty="0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trong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hằng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đk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571500" indent="-571500">
                  <a:buAutoNum type="romanLcParenR"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(1)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571500">
                  <a:buAutoNum type="romanLcParenR"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ĐK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để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h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m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/>
                        <a:cs typeface="Times New Roman" pitchFamily="18" charset="0"/>
                      </a:rPr>
                      <m:t>ố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  <a:cs typeface="Times New Roman" pitchFamily="18" charset="0"/>
                          </a:rPr>
                          <m:t>ɸ</m:t>
                        </m:r>
                        <m:d>
                          <m:dPr>
                            <m:ctrlPr>
                              <a:rPr lang="vi-VN" sz="28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vi-VN" sz="2800" i="1" dirty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vi-VN" sz="2800" i="1" dirty="0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vi-VN" sz="2800" i="1" dirty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vi-VN" sz="2800" i="1" dirty="0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vi-VN" sz="28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vi-V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vi-VN" sz="2800" i="1" dirty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vi-VN" sz="2800" i="1" dirty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th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ỏ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m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ơ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ki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ệ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ban</m:t>
                    </m:r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đầ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u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 gọi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sơ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kiện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vi-V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800" u="sng" dirty="0">
                    <a:latin typeface="Times New Roman" pitchFamily="18" charset="0"/>
                    <a:cs typeface="Times New Roman" pitchFamily="18" charset="0"/>
                  </a:rPr>
                  <a:t>Ghi chú</a:t>
                </a:r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: Nghiệm TQ: ɸ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</m:d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=0 </m:t>
                    </m:r>
                  </m:oMath>
                </a14:m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gọi là tích phân TQ</a:t>
                </a:r>
              </a:p>
              <a:p>
                <a:pPr marL="0" indent="0">
                  <a:buNone/>
                </a:pPr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Nghiệm riêng ɸ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vi-VN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 gọi là tích phân riêng</a:t>
                </a: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86800" cy="5562600"/>
              </a:xfrm>
              <a:blipFill rotWithShape="1">
                <a:blip r:embed="rId2"/>
                <a:stretch>
                  <a:fillRect l="-1123" b="-9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70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2. </a:t>
            </a:r>
            <a:r>
              <a:rPr lang="en-US" sz="2800" dirty="0" err="1">
                <a:solidFill>
                  <a:srgbClr val="00B0F0"/>
                </a:solidFill>
              </a:rPr>
              <a:t>Các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dạng</a:t>
            </a:r>
            <a:r>
              <a:rPr lang="en-US" sz="2800" dirty="0">
                <a:solidFill>
                  <a:srgbClr val="00B0F0"/>
                </a:solidFill>
              </a:rPr>
              <a:t> PTVP </a:t>
            </a:r>
            <a:r>
              <a:rPr lang="en-US" sz="2800" dirty="0" err="1">
                <a:solidFill>
                  <a:srgbClr val="00B0F0"/>
                </a:solidFill>
              </a:rPr>
              <a:t>cấp</a:t>
            </a:r>
            <a:r>
              <a:rPr lang="en-US" sz="2800" dirty="0">
                <a:solidFill>
                  <a:srgbClr val="00B0F0"/>
                </a:solidFill>
              </a:rPr>
              <a:t> 1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4906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2.1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khuyết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:</m:t>
                    </m:r>
                  </m:oMath>
                </a14:m>
                <a:endParaRPr lang="en-US" sz="2800" b="0" i="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800" b="0" dirty="0" err="1">
                    <a:latin typeface="Times New Roman" pitchFamily="18" charset="0"/>
                    <a:cs typeface="Times New Roman" pitchFamily="18" charset="0"/>
                  </a:rPr>
                  <a:t>Dạng</a:t>
                </a:r>
                <a:r>
                  <a:rPr lang="en-US" sz="2800" b="0" dirty="0">
                    <a:latin typeface="Times New Roman" pitchFamily="18" charset="0"/>
                    <a:cs typeface="Times New Roman" pitchFamily="18" charset="0"/>
                  </a:rPr>
                  <a:t> 1</a:t>
                </a:r>
                <a:r>
                  <a:rPr lang="en-US" sz="2800" b="0" dirty="0"/>
                  <a:t>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  </m:t>
                    </m:r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(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vắng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y)</a:t>
                </a:r>
              </a:p>
              <a:p>
                <a:pPr marL="0" indent="0">
                  <a:buNone/>
                </a:pP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i)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800" i="1" u="sng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ii)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t</m:t>
                    </m:r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y</m:t>
                        </m:r>
                      </m:e>
                      <m:sup>
                        <m: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;  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800" b="0" dirty="0">
                  <a:solidFill>
                    <a:srgbClr val="002060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𝑑𝑦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𝑡𝑑𝑥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𝑑𝑡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Nghiệm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𝑡𝑔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′(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đ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4906963"/>
              </a:xfrm>
              <a:blipFill rotWithShape="0">
                <a:blip r:embed="rId2"/>
                <a:stretch>
                  <a:fillRect l="-1263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10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6397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/>
                  <a:t>VD: 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vi-VN" sz="2800" dirty="0"/>
                  <a:t>.</a:t>
                </a:r>
                <a:r>
                  <a:rPr lang="en-US" sz="2800" dirty="0"/>
                  <a:t>   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𝑑𝑥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639762"/>
              </a:xfrm>
              <a:blipFill rotWithShape="0">
                <a:blip r:embed="rId2"/>
                <a:stretch>
                  <a:fillRect l="-1185"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8392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vi-VN" sz="2400" i="1" dirty="0">
                    <a:latin typeface="+mj-lt"/>
                  </a:rPr>
                  <a:t>Giải:</a:t>
                </a:r>
                <a:r>
                  <a:rPr lang="vi-VN" sz="2400" dirty="0"/>
                  <a:t> </a:t>
                </a:r>
                <a:r>
                  <a:rPr lang="en-US" sz="2400" dirty="0" err="1"/>
                  <a:t>Đặt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𝑑𝑦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𝑡𝑑𝑥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𝑡</m:t>
                    </m:r>
                    <m:r>
                      <a:rPr lang="en-US" sz="24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𝑑𝑥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/>
                      </a:rPr>
                      <m:t>=(1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+3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𝑑𝑡</m:t>
                    </m:r>
                  </m:oMath>
                </a14:m>
                <a:endParaRPr lang="en-US" sz="2400" b="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𝑑𝑡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Dạng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2: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  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(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vắng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Cách</a:t>
                </a:r>
                <a:r>
                  <a:rPr lang="en-US" sz="2800" i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u="sng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u="sng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i)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𝑑𝑥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𝑑𝑦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𝑑𝑦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ii)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Đặ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t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t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𝑑𝑦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𝑑𝑡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6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′(</m:t>
                          </m:r>
                          <m: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𝑑𝑡</m:t>
                      </m:r>
                      <m:r>
                        <a:rPr lang="en-US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′(</m:t>
                              </m:r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6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839200" cy="5410200"/>
              </a:xfrm>
              <a:blipFill rotWithShape="0">
                <a:blip r:embed="rId3"/>
                <a:stretch>
                  <a:fillRect l="-1034" t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67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76200"/>
                <a:ext cx="8534400" cy="17526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/>
                  <a:t>VD:1)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+4</m:t>
                    </m:r>
                  </m:oMath>
                </a14:m>
                <a:br>
                  <a:rPr lang="en-US" sz="2800" b="0" i="1" dirty="0">
                    <a:latin typeface="Cambria Math"/>
                    <a:ea typeface="Cambria Math"/>
                  </a:rPr>
                </a:br>
                <a:r>
                  <a:rPr lang="vi-VN" sz="2800" b="0" i="1" dirty="0">
                    <a:latin typeface="Cambria Math"/>
                    <a:ea typeface="Cambria Math"/>
                  </a:rPr>
                  <a:t>Giải: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vi-VN" sz="2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+4→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+4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𝑑𝑦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𝑑𝑥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+4</m:t>
                            </m:r>
                          </m:den>
                        </m:f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𝑑𝑦</m:t>
                        </m:r>
                        <m:r>
                          <a:rPr lang="vi-VN" sz="28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vi-VN" sz="2800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br>
                  <a:rPr lang="vi-VN" sz="2800" b="0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  <a:ea typeface="Cambria Math"/>
                      </a:rPr>
                      <m:t>Nghi</m:t>
                    </m:r>
                    <m:r>
                      <a:rPr lang="vi-VN" sz="2800" b="0" i="0" smtClean="0">
                        <a:latin typeface="Cambria Math"/>
                        <a:ea typeface="Cambria Math"/>
                      </a:rPr>
                      <m:t>ệ</m:t>
                    </m:r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vi-VN" sz="2800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  <a:ea typeface="Cambria Math"/>
                      </a:rPr>
                      <m:t>c</m:t>
                    </m:r>
                    <m:r>
                      <a:rPr lang="vi-VN" sz="2800" b="0" i="0" smtClean="0">
                        <a:latin typeface="Cambria Math"/>
                        <a:ea typeface="Cambria Math"/>
                      </a:rPr>
                      <m:t>ủ</m:t>
                    </m:r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vi-VN" sz="28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  <a:ea typeface="Cambria Math"/>
                      </a:rPr>
                      <m:t>PTVP</m:t>
                    </m:r>
                    <m:r>
                      <a:rPr lang="vi-VN" sz="28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  <a:ea typeface="Cambria Math"/>
                      </a:rPr>
                      <m:t>l</m:t>
                    </m:r>
                    <m:r>
                      <a:rPr lang="vi-VN" sz="2800" b="0" i="0" smtClean="0">
                        <a:latin typeface="Cambria Math"/>
                        <a:ea typeface="Cambria Math"/>
                      </a:rPr>
                      <m:t>à</m:t>
                    </m:r>
                    <m:r>
                      <a:rPr lang="vi-VN" sz="2800" b="0" i="1" smtClean="0">
                        <a:latin typeface="Cambria Math"/>
                        <a:ea typeface="Cambria Math"/>
                      </a:rPr>
                      <m:t>   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𝑎𝑟𝑐𝑡𝑎𝑛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vi-VN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76200"/>
                <a:ext cx="8534400" cy="1752600"/>
              </a:xfrm>
              <a:blipFill rotWithShape="1"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905000"/>
                <a:ext cx="88392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𝑑𝑦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1+3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𝑑𝑡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;   </m:t>
                    </m:r>
                  </m:oMath>
                </a14:m>
                <a:endParaRPr lang="en-US" sz="2800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𝑑𝑦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1+3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𝑑𝑡</m:t>
                      </m:r>
                    </m:oMath>
                  </m:oMathPara>
                </a14:m>
                <a:endParaRPr lang="en-US" sz="2800" b="0" i="1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1+3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Nghiệm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𝑙𝑛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905000"/>
                <a:ext cx="8839200" cy="4724400"/>
              </a:xfrm>
              <a:blipFill rotWithShape="1">
                <a:blip r:embed="rId3"/>
                <a:stretch>
                  <a:fillRect l="-1379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30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715962"/>
              </a:xfrm>
            </p:spPr>
            <p:txBody>
              <a:bodyPr/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2.2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ly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𝑑𝑥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b="0" i="1" smtClean="0">
                        <a:latin typeface="Cambria Math"/>
                      </a:rPr>
                      <m:t>𝑑𝑦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715962"/>
              </a:xfrm>
              <a:blipFill rotWithShape="1">
                <a:blip r:embed="rId2"/>
                <a:stretch>
                  <a:fillRect l="-444" r="-1556" b="-9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839200" cy="55626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4500" i="1" u="sng" dirty="0">
                    <a:latin typeface="Times New Roman" pitchFamily="18" charset="0"/>
                    <a:cs typeface="Times New Roman" pitchFamily="18" charset="0"/>
                  </a:rPr>
                  <a:t>Cách </a:t>
                </a:r>
                <a:r>
                  <a:rPr lang="en-US" sz="4500" i="1" u="sng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45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4500" dirty="0" err="1">
                    <a:latin typeface="Times New Roman" pitchFamily="18" charset="0"/>
                    <a:cs typeface="Times New Roman" pitchFamily="18" charset="0"/>
                  </a:rPr>
                  <a:t>Tích</a:t>
                </a:r>
                <a:r>
                  <a:rPr lang="en-US" sz="45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500" dirty="0" err="1"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4500" dirty="0"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4500" dirty="0" err="1">
                    <a:latin typeface="Times New Roman" pitchFamily="18" charset="0"/>
                    <a:cs typeface="Times New Roman" pitchFamily="18" charset="0"/>
                  </a:rPr>
                  <a:t>vế</a:t>
                </a:r>
                <a:r>
                  <a:rPr lang="en-US" sz="45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VD 1.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45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45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45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500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45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4500" b="0" i="1" dirty="0">
                    <a:latin typeface="Cambria Math"/>
                  </a:rPr>
                  <a:t>  </a:t>
                </a:r>
                <a:endParaRPr lang="vi-VN" sz="45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vi-VN" sz="4500" b="0" i="1" dirty="0">
                    <a:latin typeface="+mj-lt"/>
                    <a:ea typeface="Cambria Math"/>
                  </a:rPr>
                  <a:t>Giải</a:t>
                </a:r>
                <a:r>
                  <a:rPr lang="vi-VN" sz="4500" b="0" dirty="0">
                    <a:ea typeface="Cambria Math"/>
                  </a:rPr>
                  <a:t>  </a:t>
                </a:r>
                <a:r>
                  <a:rPr lang="en-US" sz="4500" b="0" dirty="0">
                    <a:ea typeface="Cambria Math"/>
                  </a:rPr>
                  <a:t>* </a:t>
                </a:r>
                <a14:m>
                  <m:oMath xmlns:m="http://schemas.openxmlformats.org/officeDocument/2006/math">
                    <m:r>
                      <a:rPr lang="en-US" sz="45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4500" b="0" i="1" smtClean="0">
                        <a:latin typeface="Cambria Math"/>
                        <a:ea typeface="Cambria Math"/>
                      </a:rPr>
                      <m:t>=±1</m:t>
                    </m:r>
                  </m:oMath>
                </a14:m>
                <a:r>
                  <a:rPr lang="vi-VN" sz="4500" b="0" dirty="0">
                    <a:ea typeface="Cambria Math"/>
                  </a:rPr>
                  <a:t>  </a:t>
                </a:r>
                <a:r>
                  <a:rPr lang="en-US" sz="4500" b="0" dirty="0">
                    <a:ea typeface="Cambria Math"/>
                  </a:rPr>
                  <a:t> là nghiệm </a:t>
                </a:r>
              </a:p>
              <a:p>
                <a:pPr marL="0" indent="0">
                  <a:buNone/>
                </a:pPr>
                <a:r>
                  <a:rPr lang="en-US" sz="4500" dirty="0">
                    <a:ea typeface="Cambria Math"/>
                  </a:rPr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/>
                            <a:ea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4500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</m:den>
                    </m:f>
                    <m:r>
                      <a:rPr lang="en-US" sz="45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45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500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45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sz="45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/>
                            <a:ea typeface="Cambria Math"/>
                          </a:rPr>
                          <m:t>𝑑𝑦</m:t>
                        </m:r>
                      </m:num>
                      <m:den>
                        <m:sSup>
                          <m:sSup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5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45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5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den>
                    </m:f>
                    <m:r>
                      <a:rPr lang="en-US" sz="45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45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45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latin typeface="Cambria Math"/>
                        <a:ea typeface="Cambria Math"/>
                      </a:rPr>
                      <m:t>𝑑𝑥</m:t>
                    </m:r>
                    <m:r>
                      <a:rPr lang="en-US" sz="4500" b="0" i="1" smtClean="0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45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vi-VN" sz="4500" b="0" i="1" smtClean="0">
                                <a:latin typeface="Cambria Math"/>
                                <a:ea typeface="Cambria Math"/>
                              </a:rPr>
                              <m:t>𝑑𝑦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vi-VN" sz="45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vi-VN" sz="45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vi-VN" sz="45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den>
                        </m:f>
                        <m:r>
                          <a:rPr lang="vi-VN" sz="45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vi-VN" sz="45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vi-VN" sz="45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4500" b="0" i="1" smtClean="0">
                                    <a:latin typeface="Cambria Math"/>
                                    <a:ea typeface="Cambria Math"/>
                                  </a:rPr>
                                  <m:t>𝑑𝑥</m:t>
                                </m:r>
                              </m:num>
                              <m:den>
                                <m:r>
                                  <a:rPr lang="vi-VN" sz="45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vi-VN" sz="4500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3400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/>
                          <a:ea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34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3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3400" i="1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3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400" i="1">
                          <a:latin typeface="Cambria Math"/>
                          <a:ea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3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3400" i="1">
                          <a:latin typeface="Cambria Math"/>
                          <a:ea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d>
                      <m:r>
                        <a:rPr lang="en-US" sz="3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400" i="1">
                          <a:latin typeface="Cambria Math"/>
                          <a:ea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/>
                              <a:ea typeface="Cambria Math"/>
                            </a:rPr>
                            <m:t>𝐶𝑥</m:t>
                          </m:r>
                        </m:e>
                      </m:d>
                      <m:r>
                        <a:rPr lang="en-US" sz="3400" i="1" smtClean="0">
                          <a:latin typeface="Cambria Math"/>
                          <a:ea typeface="Cambria Math"/>
                        </a:rPr>
                        <m:t>→</m:t>
                      </m:r>
                      <m:f>
                        <m:f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sz="3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3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4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34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3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4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3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4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4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3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3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2.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3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3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3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800" b="0" i="1" smtClean="0">
                        <a:latin typeface="Cambria Math"/>
                      </a:rPr>
                      <m:t>(</m:t>
                    </m:r>
                    <m:r>
                      <a:rPr lang="en-US" sz="3800" b="0" i="1" smtClean="0">
                        <a:latin typeface="Cambria Math"/>
                      </a:rPr>
                      <m:t>𝑦</m:t>
                    </m:r>
                    <m:r>
                      <a:rPr lang="en-US" sz="3800" b="0" i="1" smtClean="0">
                        <a:latin typeface="Cambria Math"/>
                      </a:rPr>
                      <m:t>−</m:t>
                    </m:r>
                    <m:r>
                      <a:rPr lang="en-US" sz="3800" b="0" i="1" smtClean="0">
                        <a:latin typeface="Cambria Math"/>
                      </a:rPr>
                      <m:t>𝑥</m:t>
                    </m:r>
                    <m:r>
                      <a:rPr lang="en-US" sz="3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3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𝑧</m:t>
                    </m:r>
                    <m:r>
                      <a:rPr lang="en-US" sz="3800" b="0" i="1" smtClean="0">
                        <a:latin typeface="Cambria Math"/>
                      </a:rPr>
                      <m:t>=</m:t>
                    </m:r>
                    <m:r>
                      <a:rPr lang="en-US" sz="3800" b="0" i="1" smtClean="0">
                        <a:latin typeface="Cambria Math"/>
                      </a:rPr>
                      <m:t>𝑦</m:t>
                    </m:r>
                    <m:r>
                      <a:rPr lang="en-US" sz="3800" b="0" i="1" smtClean="0">
                        <a:latin typeface="Cambria Math"/>
                      </a:rPr>
                      <m:t>−</m:t>
                    </m:r>
                    <m:r>
                      <a:rPr lang="en-US" sz="3800" b="0" i="1" smtClean="0">
                        <a:latin typeface="Cambria Math"/>
                      </a:rPr>
                      <m:t>𝑥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3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3800" b="0" i="1" smtClean="0">
                        <a:latin typeface="Cambria Math"/>
                        <a:ea typeface="Cambria Math"/>
                      </a:rPr>
                      <m:t>+1→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3800" b="0" i="1" smtClean="0">
                        <a:latin typeface="Cambria Math"/>
                        <a:ea typeface="Cambria Math"/>
                      </a:rPr>
                      <m:t>+1=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3800" b="0" i="1" smtClean="0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endParaRPr lang="en-US" sz="3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800" b="0" i="1" smtClean="0">
                              <a:latin typeface="Cambria Math"/>
                            </a:rPr>
                            <m:t>𝑑𝑧</m:t>
                          </m:r>
                        </m:num>
                        <m:den>
                          <m:r>
                            <a:rPr lang="en-US" sz="38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−1=−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→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𝑑𝑧</m:t>
                          </m:r>
                        </m:num>
                        <m:den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𝑑𝑥</m:t>
                      </m:r>
                    </m:oMath>
                  </m:oMathPara>
                </a14:m>
                <a:endParaRPr lang="en-US" sz="3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0" i="1" smtClean="0">
                                      <a:latin typeface="Cambria Math"/>
                                      <a:ea typeface="Cambria Math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𝑐𝑜𝑡𝑧</m:t>
                              </m:r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unc>
                                <m:func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800" b="0" i="0" smtClean="0">
                                      <a:latin typeface="Cambria Math"/>
                                      <a:ea typeface="Cambria Math"/>
                                    </a:rPr>
                                    <m:t>cot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8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38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38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38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839200" cy="5562600"/>
              </a:xfrm>
              <a:blipFill rotWithShape="1">
                <a:blip r:embed="rId3"/>
                <a:stretch>
                  <a:fillRect l="-1103" t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03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229600" cy="1066800"/>
              </a:xfrm>
            </p:spPr>
            <p:txBody>
              <a:bodyPr>
                <a:normAutofit fontScale="90000"/>
              </a:bodyPr>
              <a:lstStyle/>
              <a:p>
                <a:pPr algn="l"/>
                <a:br>
                  <a:rPr lang="en-US" sz="2800" dirty="0"/>
                </a:br>
                <a:r>
                  <a:rPr lang="en-US" sz="2800" dirty="0"/>
                  <a:t>2.3</a:t>
                </a:r>
                <a:r>
                  <a:rPr lang="vi-VN" sz="2800" dirty="0"/>
                  <a:t> Phương trình t</a:t>
                </a:r>
                <a:r>
                  <a:rPr lang="en-US" sz="2800" dirty="0"/>
                  <a:t>h</a:t>
                </a:r>
                <a:r>
                  <a:rPr lang="vi-VN" sz="2800" dirty="0"/>
                  <a:t>uần nhất (đẳng cấp)</a:t>
                </a:r>
                <a:br>
                  <a:rPr lang="vi-VN" sz="28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vi-V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vi-VN" sz="2800" b="0" i="1" smtClean="0">
                          <a:latin typeface="Cambria Math"/>
                        </a:rPr>
                        <m:t>=</m:t>
                      </m:r>
                      <m:r>
                        <a:rPr lang="vi-VN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vi-V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vi-V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vi-VN" sz="2800" b="0" i="1" smtClean="0">
                          <a:latin typeface="Cambria Math"/>
                        </a:rPr>
                        <m:t>=</m:t>
                      </m:r>
                      <m:r>
                        <a:rPr lang="vi-VN" sz="28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8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vi-VN" sz="2800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vi-VN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1066800"/>
              </a:xfrm>
              <a:blipFill rotWithShape="1">
                <a:blip r:embed="rId2"/>
                <a:stretch>
                  <a:fillRect l="-1185" t="-42286" b="-5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763000" cy="5333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400" i="1" u="sng" dirty="0">
                    <a:latin typeface="+mj-lt"/>
                  </a:rPr>
                  <a:t>Cách giải</a:t>
                </a:r>
                <a:r>
                  <a:rPr lang="vi-VN" sz="2400" dirty="0">
                    <a:latin typeface="+mj-lt"/>
                  </a:rPr>
                  <a:t>: Đặt </a:t>
                </a:r>
                <a14:m>
                  <m:oMath xmlns:m="http://schemas.openxmlformats.org/officeDocument/2006/math">
                    <m:r>
                      <a:rPr lang="vi-VN" sz="2200" b="0" i="1" smtClean="0">
                        <a:latin typeface="Cambria Math"/>
                      </a:rPr>
                      <m:t>𝑢</m:t>
                    </m:r>
                    <m:r>
                      <a:rPr lang="vi-VN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vi-V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200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vi-VN" sz="22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vi-VN" sz="22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vi-VN" sz="22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vi-VN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vi-VN" sz="2200" b="0" i="1" smtClean="0">
                        <a:latin typeface="Cambria Math"/>
                        <a:ea typeface="Cambria Math"/>
                      </a:rPr>
                      <m:t>𝑥𝑢</m:t>
                    </m:r>
                    <m:r>
                      <a:rPr lang="vi-VN" sz="22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vi-VN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2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2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vi-VN" sz="2200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vi-VN" sz="22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vi-VN" sz="2200" b="0" i="1" smtClean="0">
                        <a:latin typeface="Cambria Math"/>
                        <a:ea typeface="Cambria Math"/>
                      </a:rPr>
                      <m:t>𝑥</m:t>
                    </m:r>
                    <m:sSup>
                      <m:sSupPr>
                        <m:ctrlPr>
                          <a:rPr lang="vi-VN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2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vi-VN" sz="22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2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vi-VN" sz="2200" b="0" i="0" smtClean="0">
                        <a:latin typeface="Cambria Math"/>
                        <a:ea typeface="Cambria Math"/>
                      </a:rPr>
                      <m:t>pt</m:t>
                    </m:r>
                    <m:r>
                      <a:rPr lang="en-US" sz="2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vi-VN" sz="2200" b="0" i="0" smtClean="0">
                        <a:latin typeface="Cambria Math"/>
                        <a:ea typeface="Cambria Math"/>
                      </a:rPr>
                      <m:t>bi</m:t>
                    </m:r>
                    <m:r>
                      <a:rPr lang="vi-VN" sz="2200" b="0" i="0" smtClean="0">
                        <a:latin typeface="Cambria Math"/>
                        <a:ea typeface="Cambria Math"/>
                      </a:rPr>
                      <m:t>ế</m:t>
                    </m:r>
                    <m:r>
                      <m:rPr>
                        <m:sty m:val="p"/>
                      </m:rPr>
                      <a:rPr lang="vi-VN" sz="2200" b="0" i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vi-VN" sz="2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vi-VN" sz="2200" b="0" i="0" smtClean="0">
                        <a:latin typeface="Cambria Math"/>
                        <a:ea typeface="Cambria Math"/>
                      </a:rPr>
                      <m:t>s</m:t>
                    </m:r>
                    <m:r>
                      <a:rPr lang="vi-VN" sz="2200" b="0" i="0" smtClean="0">
                        <a:latin typeface="Cambria Math"/>
                        <a:ea typeface="Cambria Math"/>
                      </a:rPr>
                      <m:t>ố </m:t>
                    </m:r>
                    <m:r>
                      <m:rPr>
                        <m:sty m:val="p"/>
                      </m:rPr>
                      <a:rPr lang="vi-VN" sz="2200" b="0" i="0" smtClean="0">
                        <a:latin typeface="Cambria Math"/>
                        <a:ea typeface="Cambria Math"/>
                      </a:rPr>
                      <m:t>ph</m:t>
                    </m:r>
                    <m:r>
                      <a:rPr lang="vi-VN" sz="2200" b="0" i="0" smtClean="0">
                        <a:latin typeface="Cambria Math"/>
                        <a:ea typeface="Cambria Math"/>
                      </a:rPr>
                      <m:t>â</m:t>
                    </m:r>
                    <m:r>
                      <m:rPr>
                        <m:sty m:val="p"/>
                      </m:rPr>
                      <a:rPr lang="vi-VN" sz="2200" b="0" i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vi-VN" sz="2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vi-VN" sz="2200" b="0" i="0" smtClean="0">
                        <a:latin typeface="Cambria Math"/>
                        <a:ea typeface="Cambria Math"/>
                      </a:rPr>
                      <m:t>ly</m:t>
                    </m:r>
                  </m:oMath>
                </a14:m>
                <a:endParaRPr lang="vi-VN" sz="22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200" dirty="0">
                    <a:latin typeface="+mj-lt"/>
                  </a:rPr>
                  <a:t>VD: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2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vi-VN" sz="2200" b="0" i="1" smtClean="0">
                            <a:latin typeface="Cambria Math"/>
                          </a:rPr>
                          <m:t>+</m:t>
                        </m:r>
                        <m:r>
                          <a:rPr lang="vi-VN" sz="2200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vi-V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vi-VN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vi-V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2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2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vi-VN" sz="22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vi-V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2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2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vi-VN" sz="2200" b="0" i="1" smtClean="0">
                        <a:latin typeface="Cambria Math"/>
                      </a:rPr>
                      <m:t>.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200" i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200" i="1" dirty="0">
                    <a:latin typeface="+mj-lt"/>
                  </a:rPr>
                  <a:t>Giải</a:t>
                </a:r>
                <a:r>
                  <a:rPr lang="vi-VN" sz="2200" dirty="0">
                    <a:latin typeface="+mj-lt"/>
                  </a:rPr>
                  <a:t>:</a:t>
                </a:r>
                <a:r>
                  <a:rPr lang="en-US" sz="2200" dirty="0">
                    <a:latin typeface="+mj-lt"/>
                  </a:rPr>
                  <a:t> *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𝑦</m:t>
                    </m:r>
                    <m:r>
                      <a:rPr lang="en-US" sz="2200" i="1" dirty="0">
                        <a:latin typeface="Cambria Math"/>
                      </a:rPr>
                      <m:t>=0  </m:t>
                    </m:r>
                  </m:oMath>
                </a14:m>
                <a:r>
                  <a:rPr lang="en-US" sz="2200" dirty="0" err="1"/>
                  <a:t>là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nghiệm</a:t>
                </a:r>
                <a:endParaRPr lang="vi-VN" sz="2200" dirty="0"/>
              </a:p>
              <a:p>
                <a:pPr marL="0" indent="0">
                  <a:buNone/>
                </a:pPr>
                <a:r>
                  <a:rPr lang="vi-VN" sz="2200" dirty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2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2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vi-VN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vi-V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vi-VN" sz="22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vi-V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2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vi-VN" sz="2200" b="0" i="1" smtClean="0">
                            <a:latin typeface="Cambria Math"/>
                          </a:rPr>
                          <m:t>+</m:t>
                        </m:r>
                        <m:r>
                          <a:rPr lang="vi-VN" sz="2200" b="0" i="1" smtClean="0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vi-V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vi-VN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vi-VN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vi-V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vi-VN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22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vi-V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200" b="0" i="1" smtClean="0">
                                <a:latin typeface="Cambria Math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vi-V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vi-VN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vi-VN" sz="2200" dirty="0">
                    <a:latin typeface="+mj-lt"/>
                  </a:rPr>
                  <a:t>. Đặt </a:t>
                </a:r>
                <a14:m>
                  <m:oMath xmlns:m="http://schemas.openxmlformats.org/officeDocument/2006/math">
                    <m:r>
                      <a:rPr lang="vi-VN" sz="2200" i="1">
                        <a:latin typeface="Cambria Math"/>
                      </a:rPr>
                      <m:t>𝑢</m:t>
                    </m:r>
                    <m:r>
                      <a:rPr lang="vi-V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vi-V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2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vi-VN" sz="22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vi-VN" sz="2200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vi-VN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2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2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2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vi-VN" sz="2200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vi-VN" sz="22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vi-VN" sz="2200" i="1">
                        <a:latin typeface="Cambria Math"/>
                        <a:ea typeface="Cambria Math"/>
                      </a:rPr>
                      <m:t>𝑥</m:t>
                    </m:r>
                    <m:sSup>
                      <m:sSupPr>
                        <m:ctrlPr>
                          <a:rPr lang="vi-VN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200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vi-VN" sz="22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2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vi-VN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vi-VN" sz="22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vi-VN" sz="22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vi-VN" sz="2200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vi-VN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vi-VN" sz="22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vi-VN" sz="2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vi-VN" sz="22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2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vi-V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2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vi-VN" sz="2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vi-VN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vi-VN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vi-VN" sz="2200" i="1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vi-VN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vi-VN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𝑥</m:t>
                      </m:r>
                      <m:f>
                        <m:fPr>
                          <m:ctrlPr>
                            <a:rPr lang="vi-VN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vi-VN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vi-VN" sz="2200" i="1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vi-VN" sz="2200" i="1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vi-VN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2200" i="1" dirty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200" i="1" smtClean="0">
                          <a:latin typeface="Cambria Math"/>
                          <a:ea typeface="Cambria Math"/>
                        </a:rPr>
                        <m:t>→</m:t>
                      </m:r>
                      <m:f>
                        <m:fPr>
                          <m:ctrlPr>
                            <a:rPr lang="vi-VN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den>
                      </m:f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𝑑𝑢</m:t>
                      </m:r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vi-VN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𝑑𝑥</m:t>
                      </m:r>
                    </m:oMath>
                  </m:oMathPara>
                </a14:m>
                <a:endParaRPr lang="vi-VN" sz="22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vi-VN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vi-VN" sz="2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vi-VN" sz="2200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vi-VN" sz="2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den>
                          </m:f>
                          <m:r>
                            <a:rPr lang="vi-VN" sz="2200" i="1">
                              <a:latin typeface="Cambria Math"/>
                              <a:ea typeface="Cambria Math"/>
                            </a:rPr>
                            <m:t>𝑑𝑢</m:t>
                          </m:r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=−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sz="2200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vi-VN" sz="22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vi-VN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vi-VN" sz="2200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vi-VN" sz="2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=−</m:t>
                          </m:r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vi-VN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vi-VN" sz="2200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vi-VN" sz="22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vi-VN" sz="22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vi-VN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vi-VN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vi-VN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vi-VN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vi-VN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vi-VN" sz="2200" i="1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vi-VN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vi-VN" sz="22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vi-VN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vi-VN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vi-VN" sz="2200" b="0" i="1" smtClean="0">
                              <a:latin typeface="Cambria Math"/>
                              <a:ea typeface="Cambria Math"/>
                            </a:rPr>
                            <m:t>𝐶𝑒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vi-VN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vi-VN" sz="22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vi-VN" sz="2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vi-VN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vi-VN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vi-VN" sz="22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vi-VN" sz="2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763000" cy="5333999"/>
              </a:xfrm>
              <a:blipFill rotWithShape="0">
                <a:blip r:embed="rId3"/>
                <a:stretch>
                  <a:fillRect l="-104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43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4084-643C-496F-B255-0A11656B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57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Fourier (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576DD-A7B1-4F7B-8905-61CA35D77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763000" cy="5668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200" b="1" u="sng" dirty="0">
                    <a:latin typeface="Times New Roman" pitchFamily="18" charset="0"/>
                    <a:cs typeface="Times New Roman" pitchFamily="18" charset="0"/>
                  </a:rPr>
                  <a:t>Nhận </a:t>
                </a:r>
                <a:r>
                  <a:rPr lang="en-US" sz="3200" b="1" u="sng" dirty="0" err="1">
                    <a:latin typeface="Times New Roman" pitchFamily="18" charset="0"/>
                    <a:cs typeface="Times New Roman" pitchFamily="18" charset="0"/>
                  </a:rPr>
                  <a:t>xét</a:t>
                </a:r>
                <a:r>
                  <a:rPr lang="en-US" sz="3200" b="1" u="sng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chẵn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=0   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=1,2…. </m:t>
                    </m:r>
                  </m:oMath>
                </a14:m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Khi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chỉ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cosine: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𝑐𝑜𝑠𝑛𝑥</m:t>
                        </m:r>
                      </m:e>
                    </m:nary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 (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chẵn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lẻ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=0  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=0,1,2…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Khi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chỉ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sin: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𝑠𝑖𝑛𝑛𝑥</m:t>
                        </m:r>
                      </m:e>
                    </m:nary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  (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lẻ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lý</a:t>
                </a:r>
                <a:endParaRPr lang="en-US" sz="32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200" b="1" u="sng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3200" b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u="sng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3200" b="1" u="sng" dirty="0">
                    <a:latin typeface="Times New Roman" pitchFamily="18" charset="0"/>
                    <a:cs typeface="Times New Roman" pitchFamily="18" charset="0"/>
                  </a:rPr>
                  <a:t> 1(</a:t>
                </a:r>
                <a:r>
                  <a:rPr lang="en-US" sz="3200" b="1" u="sng" dirty="0" err="1">
                    <a:latin typeface="Times New Roman" pitchFamily="18" charset="0"/>
                    <a:cs typeface="Times New Roman" pitchFamily="18" charset="0"/>
                  </a:rPr>
                  <a:t>Dirichlet</a:t>
                </a:r>
                <a:r>
                  <a:rPr lang="en-US" sz="3200" b="1" u="sng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 :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′(</m:t>
                    </m:r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từng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n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u</m:t>
                              </m:r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li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ê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n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t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ụ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c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t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ạ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i</m:t>
                              </m:r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−0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r>
                                    <a:rPr lang="en-US" sz="3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𝑓</m:t>
                                  </m:r>
                                  <m:r>
                                    <a:rPr lang="en-US" sz="3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3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+0)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n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u</m:t>
                              </m:r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gi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á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n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 đ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o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ạ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n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lo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ạ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i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I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t</m:t>
                              </m:r>
                              <m: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ạ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Times New Roman" pitchFamily="18" charset="0"/>
                                </a:rPr>
                                <m:t>i</m:t>
                              </m:r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200" b="1" u="sng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3200" b="1" u="sng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u="sng" dirty="0" err="1"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3200" b="1" u="sng" dirty="0">
                    <a:latin typeface="Times New Roman" pitchFamily="18" charset="0"/>
                    <a:cs typeface="Times New Roman" pitchFamily="18" charset="0"/>
                  </a:rPr>
                  <a:t> 2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. Nếu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số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3200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32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3200" i="1">
                        <a:latin typeface="Cambria Math"/>
                        <a:ea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3200" i="1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32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3200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′(</m:t>
                    </m:r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từng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HT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đều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𝑅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đúng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576DD-A7B1-4F7B-8905-61CA35D77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763000" cy="5668963"/>
              </a:xfrm>
              <a:blipFill>
                <a:blip r:embed="rId2"/>
                <a:stretch>
                  <a:fillRect l="-904" t="-1935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75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2493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vi-VN" sz="2800" dirty="0"/>
                  <a:t>2.4 Phương trình tuyến tính</a:t>
                </a:r>
                <a:br>
                  <a:rPr lang="vi-VN" sz="28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vi-VN" sz="2800" b="0" i="1" smtClean="0">
                        <a:latin typeface="Cambria Math"/>
                      </a:rPr>
                      <m:t>+</m:t>
                    </m:r>
                    <m:r>
                      <a:rPr lang="vi-VN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800" b="0" i="1" smtClean="0">
                        <a:latin typeface="Cambria Math"/>
                      </a:rPr>
                      <m:t>𝑦</m:t>
                    </m:r>
                    <m:r>
                      <a:rPr lang="vi-VN" sz="2800" b="0" i="1" smtClean="0">
                        <a:latin typeface="Cambria Math"/>
                      </a:rPr>
                      <m:t>=</m:t>
                    </m:r>
                    <m:r>
                      <a:rPr lang="vi-VN" sz="2800" b="0" i="1" smtClean="0">
                        <a:latin typeface="Cambria Math"/>
                      </a:rPr>
                      <m:t>𝑞</m:t>
                    </m:r>
                    <m:r>
                      <a:rPr lang="vi-VN" sz="2800" b="0" i="1" smtClean="0">
                        <a:latin typeface="Cambria Math"/>
                      </a:rPr>
                      <m:t>(</m:t>
                    </m:r>
                    <m:r>
                      <a:rPr lang="vi-VN" sz="2800" b="0" i="1" smtClean="0">
                        <a:latin typeface="Cambria Math"/>
                      </a:rPr>
                      <m:t>𝑥</m:t>
                    </m:r>
                    <m:r>
                      <a:rPr lang="vi-V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vi-VN" sz="2800" dirty="0"/>
                  <a:t>    (1)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249362"/>
              </a:xfrm>
              <a:blipFill rotWithShape="1">
                <a:blip r:embed="rId2"/>
                <a:stretch>
                  <a:fillRect l="-1481" b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752600"/>
                <a:ext cx="88392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800" dirty="0">
                    <a:latin typeface="+mj-lt"/>
                  </a:rPr>
                  <a:t>Phương trình thuần nhất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vi-VN" sz="2800" i="1">
                        <a:latin typeface="Cambria Math"/>
                      </a:rPr>
                      <m:t>+</m:t>
                    </m:r>
                    <m:r>
                      <a:rPr lang="vi-VN" sz="2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800" i="1">
                        <a:latin typeface="Cambria Math"/>
                      </a:rPr>
                      <m:t>𝑦</m:t>
                    </m:r>
                    <m:r>
                      <a:rPr lang="vi-VN" sz="2800" i="1">
                        <a:latin typeface="Cambria Math"/>
                      </a:rPr>
                      <m:t>=0</m:t>
                    </m:r>
                  </m:oMath>
                </a14:m>
                <a:r>
                  <a:rPr lang="vi-VN" sz="2800" dirty="0">
                    <a:latin typeface="+mj-lt"/>
                  </a:rPr>
                  <a:t>     (2)</a:t>
                </a:r>
              </a:p>
              <a:p>
                <a:pPr marL="0" indent="0">
                  <a:buNone/>
                </a:pPr>
                <a:r>
                  <a:rPr lang="vi-VN" sz="2800" b="1" dirty="0">
                    <a:latin typeface="+mj-lt"/>
                  </a:rPr>
                  <a:t>Định lý</a:t>
                </a:r>
                <a:r>
                  <a:rPr lang="vi-VN" sz="2800" dirty="0">
                    <a:latin typeface="+mj-lt"/>
                  </a:rPr>
                  <a:t>: Nếu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</a:rPr>
                      <m:t>v</m:t>
                    </m:r>
                    <m:r>
                      <a:rPr lang="vi-VN" sz="2800" b="0" i="0" smtClean="0">
                        <a:latin typeface="Cambria Math"/>
                      </a:rPr>
                      <m:t>à</m:t>
                    </m:r>
                    <m:r>
                      <a:rPr lang="vi-VN" sz="2800" b="0" i="1" smtClean="0">
                        <a:latin typeface="Cambria Math"/>
                      </a:rPr>
                      <m:t> </m:t>
                    </m:r>
                    <m:r>
                      <a:rPr lang="vi-VN" sz="28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vi-VN" sz="2800" dirty="0">
                    <a:latin typeface="+mj-lt"/>
                  </a:rPr>
                  <a:t> liên tục trên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</a:rPr>
                          <m:t>𝑎</m:t>
                        </m:r>
                        <m:r>
                          <a:rPr lang="vi-VN" sz="2800" b="0" i="1" smtClean="0">
                            <a:latin typeface="Cambria Math"/>
                          </a:rPr>
                          <m:t>,</m:t>
                        </m:r>
                        <m:r>
                          <a:rPr lang="vi-VN" sz="28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vi-VN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</a:rPr>
                      <m:t>ch</m:t>
                    </m:r>
                    <m:r>
                      <a:rPr lang="vi-VN" sz="2800" b="0" i="0" smtClean="0">
                        <a:latin typeface="Cambria Math"/>
                      </a:rPr>
                      <m:t>ứ</m:t>
                    </m:r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</a:rPr>
                      <m:t>a</m:t>
                    </m:r>
                  </m:oMath>
                </a14:m>
                <a:endParaRPr lang="vi-VN" sz="2800" b="0" i="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800" b="0" i="0" smtClean="0">
                        <a:latin typeface="Cambria Math"/>
                      </a:rPr>
                      <m:t> đ</m:t>
                    </m:r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</a:rPr>
                      <m:t>i</m:t>
                    </m:r>
                    <m:r>
                      <a:rPr lang="vi-VN" sz="2800" b="0" i="0" smtClean="0">
                        <a:latin typeface="Cambria Math"/>
                      </a:rPr>
                      <m:t>ể</m:t>
                    </m:r>
                    <m:r>
                      <m:rPr>
                        <m:sty m:val="p"/>
                      </m:rPr>
                      <a:rPr lang="vi-VN" sz="2800" b="0" i="0" smtClean="0">
                        <a:latin typeface="Cambria Math"/>
                      </a:rPr>
                      <m:t>m</m:t>
                    </m:r>
                    <m:r>
                      <a:rPr lang="vi-VN" sz="28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vi-VN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 thì pt (1) có nghiệm duy nhất thỏa mãn </a:t>
                </a:r>
                <a:endParaRPr lang="vi-VN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vi-V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vi-VN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 trong đó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vi-VN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 là giá trị tùy ý. </a:t>
                </a:r>
              </a:p>
              <a:p>
                <a:pPr marL="0" indent="0">
                  <a:buNone/>
                </a:pPr>
                <a:r>
                  <a:rPr lang="vi-VN" sz="2800" i="1" u="sng" dirty="0">
                    <a:latin typeface="+mj-lt"/>
                  </a:rPr>
                  <a:t>Cách giải.</a:t>
                </a:r>
              </a:p>
              <a:p>
                <a:pPr>
                  <a:buFont typeface="Arial" charset="0"/>
                  <a:buChar char="•"/>
                </a:pPr>
                <a:r>
                  <a:rPr lang="vi-VN" sz="2400" dirty="0">
                    <a:latin typeface="+mj-lt"/>
                  </a:rPr>
                  <a:t>Bước 1. Giải (2):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400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vi-VN" sz="24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vi-VN" sz="2400" b="0" i="1" smtClean="0">
                        <a:latin typeface="Cambria Math"/>
                      </a:rPr>
                      <m:t>=−</m:t>
                    </m:r>
                    <m:r>
                      <a:rPr lang="vi-VN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𝑑𝑦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𝑑𝑥</m:t>
                    </m:r>
                  </m:oMath>
                </a14:m>
                <a:endParaRPr lang="vi-VN" sz="2400" b="0" dirty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vi-VN" sz="24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vi-VN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vi-VN" sz="2400" b="0" i="1" smtClean="0">
                        <a:latin typeface="Cambria Math"/>
                      </a:rPr>
                      <m:t>+</m:t>
                    </m:r>
                    <m:r>
                      <a:rPr lang="vi-VN" sz="2400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vi-VN" sz="24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vi-VN" sz="24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vi-VN" sz="2400" i="1">
                        <a:latin typeface="Cambria Math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vi-VN" sz="24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vi-VN" sz="24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vi-VN" sz="24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𝐶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vi-V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endParaRPr lang="vi-VN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752600"/>
                <a:ext cx="8839200" cy="4953000"/>
              </a:xfrm>
              <a:blipFill rotWithShape="1">
                <a:blip r:embed="rId3"/>
                <a:stretch>
                  <a:fillRect l="-1448" t="-1232" b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7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br>
              <a:rPr lang="en-US" sz="2800" dirty="0"/>
            </a:br>
            <a:r>
              <a:rPr lang="vi-VN" sz="2800" dirty="0"/>
              <a:t> </a:t>
            </a:r>
            <a:r>
              <a:rPr lang="vi-VN" sz="3100" dirty="0"/>
              <a:t>Bước 2  (PP biến thiên hằng số Lagrange) </a:t>
            </a:r>
            <a:br>
              <a:rPr lang="vi-VN" sz="3100" i="1" dirty="0"/>
            </a:b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6868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vi-VN" sz="2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2800" i="1" smtClean="0">
                          <a:latin typeface="Cambria Math"/>
                        </a:rPr>
                        <m:t>𝑦</m:t>
                      </m:r>
                      <m:r>
                        <a:rPr lang="vi-VN" sz="2800" i="1" smtClean="0">
                          <a:latin typeface="Cambria Math"/>
                        </a:rPr>
                        <m:t>=</m:t>
                      </m:r>
                      <m:r>
                        <a:rPr lang="vi-VN" sz="280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80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vi-VN" sz="28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vi-VN" sz="28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vi-VN" sz="28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vi-VN" sz="2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vi-V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vi-VN" sz="28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vi-VN" sz="2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vi-V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vi-VN" sz="28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vi-VN" sz="2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vi-VN" sz="28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vi-V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vi-VN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𝑝𝑑𝑥</m:t>
                              </m:r>
                            </m:e>
                          </m:nary>
                        </m:sup>
                      </m:sSup>
                      <m:r>
                        <a:rPr lang="vi-VN" sz="2800" i="1">
                          <a:latin typeface="Cambria Math"/>
                        </a:rPr>
                        <m:t>+</m:t>
                      </m:r>
                      <m:r>
                        <a:rPr lang="vi-VN" sz="2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vi-VN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vi-VN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vi-VN" sz="28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vi-VN" sz="28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vi-VN" sz="2800" i="1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</a:rPr>
                            <m:t>−</m:t>
                          </m:r>
                          <m:r>
                            <a:rPr lang="vi-VN" sz="28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vi-VN" sz="280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vi-VN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vi-VN" sz="2800" b="0" i="1" smtClean="0">
                            <a:latin typeface="Cambria Math"/>
                          </a:rPr>
                          <m:t>+</m:t>
                        </m:r>
                        <m:r>
                          <a:rPr lang="vi-VN" sz="28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vi-VN" sz="2800" b="0" i="1" smtClean="0">
                            <a:latin typeface="Cambria Math"/>
                          </a:rPr>
                          <m:t>𝑦</m:t>
                        </m:r>
                        <m:r>
                          <a:rPr lang="vi-VN" sz="2800" b="0" i="1" smtClean="0">
                            <a:latin typeface="Cambria Math"/>
                          </a:rPr>
                          <m:t>=</m:t>
                        </m:r>
                        <m:r>
                          <a:rPr lang="vi-VN" sz="2800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vi-VN" sz="2800" i="1">
                            <a:latin typeface="Cambria Math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vi-V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vi-VN" sz="2800" i="1">
                                <a:latin typeface="Cambria Math"/>
                              </a:rPr>
                              <m:t>𝑝𝑑𝑥</m:t>
                            </m:r>
                          </m:e>
                        </m:nary>
                      </m:sup>
                    </m:sSup>
                    <m:r>
                      <a:rPr lang="vi-VN" sz="2800" i="1">
                        <a:latin typeface="Cambria Math"/>
                      </a:rPr>
                      <m:t>=</m:t>
                    </m:r>
                    <m:r>
                      <a:rPr lang="vi-VN" sz="2800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vi-V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vi-V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280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vi-VN" sz="2800" i="1">
                          <a:latin typeface="Cambria Math"/>
                        </a:rPr>
                        <m:t>=</m:t>
                      </m:r>
                      <m:r>
                        <a:rPr lang="vi-VN" sz="2800" i="1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𝑝𝑑𝑥</m:t>
                              </m:r>
                            </m:e>
                          </m:nary>
                        </m:sup>
                      </m:sSup>
                      <m:r>
                        <a:rPr lang="vi-VN" sz="28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vi-VN" sz="2800" i="1"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vi-V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vi-VN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vi-VN" sz="28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vi-V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vi-VN" sz="2800" i="1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vi-VN" sz="2800" i="1">
                                      <a:latin typeface="Cambria Math"/>
                                    </a:rPr>
                                    <m:t>𝑝𝑑𝑥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vi-VN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vi-VN" sz="2800" i="1">
                          <a:latin typeface="Cambria Math"/>
                          <a:ea typeface="Cambria Math"/>
                        </a:rPr>
                        <m:t>𝐾</m:t>
                      </m:r>
                    </m:oMath>
                  </m:oMathPara>
                </a14:m>
                <a:endParaRPr lang="vi-VN" sz="28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28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vi-VN" sz="2800" b="0" i="0" smtClean="0">
                          <a:latin typeface="Cambria Math"/>
                          <a:ea typeface="Cambria Math"/>
                        </a:rPr>
                        <m:t>Nghi</m:t>
                      </m:r>
                      <m:r>
                        <a:rPr lang="vi-VN" sz="2800" b="0" i="0" smtClean="0">
                          <a:latin typeface="Cambria Math"/>
                          <a:ea typeface="Cambria Math"/>
                        </a:rPr>
                        <m:t>ệ</m:t>
                      </m:r>
                      <m:r>
                        <m:rPr>
                          <m:sty m:val="p"/>
                        </m:rPr>
                        <a:rPr lang="vi-VN" sz="2800" b="0" i="0" smtClean="0"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vi-VN" sz="2800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vi-VN" sz="2800" b="0" i="0" smtClean="0">
                          <a:latin typeface="Cambria Math"/>
                          <a:ea typeface="Cambria Math"/>
                        </a:rPr>
                        <m:t>TQ</m:t>
                      </m:r>
                      <m:r>
                        <a:rPr lang="vi-VN" sz="2800" b="0" i="0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vi-VN" sz="2800" b="0" i="1" smtClean="0">
                          <a:latin typeface="Cambria Math"/>
                          <a:ea typeface="Cambria Math"/>
                        </a:rPr>
                        <m:t>      </m:t>
                      </m:r>
                      <m:r>
                        <a:rPr lang="vi-VN" sz="280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vi-VN" sz="28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8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vi-V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vi-VN" sz="2800" i="1">
                                          <a:latin typeface="Cambria Math"/>
                                        </a:rPr>
                                        <m:t>𝑝𝑑𝑥</m:t>
                                      </m:r>
                                    </m:e>
                                  </m:nary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vi-VN" sz="2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vi-VN" sz="2800" i="1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vi-VN" sz="28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8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vi-VN" sz="28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vi-VN" sz="2800" dirty="0"/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5029200"/>
              </a:xfrm>
              <a:blipFill rotWithShape="1">
                <a:blip r:embed="rId2"/>
                <a:stretch>
                  <a:fillRect l="-1474" t="-1212" r="-1333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06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639762"/>
              </a:xfrm>
            </p:spPr>
            <p:txBody>
              <a:bodyPr/>
              <a:lstStyle/>
              <a:p>
                <a:pPr algn="l"/>
                <a:r>
                  <a:rPr lang="vi-VN" sz="2800" dirty="0"/>
                  <a:t>VD: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vi-VN" sz="2800" b="0" i="1" smtClean="0">
                        <a:latin typeface="Cambria Math"/>
                      </a:rPr>
                      <m:t>−2</m:t>
                    </m:r>
                    <m:r>
                      <a:rPr lang="vi-VN" sz="2800" b="0" i="1" smtClean="0">
                        <a:latin typeface="Cambria Math"/>
                      </a:rPr>
                      <m:t>𝑥𝑦</m:t>
                    </m:r>
                    <m:r>
                      <a:rPr lang="vi-VN" sz="2800" b="0" i="1" smtClean="0">
                        <a:latin typeface="Cambria Math"/>
                      </a:rPr>
                      <m:t>=2</m:t>
                    </m:r>
                    <m:r>
                      <a:rPr lang="vi-VN" sz="2800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vi-VN" sz="2800" dirty="0"/>
                  <a:t>   (1)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639762"/>
              </a:xfrm>
              <a:blipFill rotWithShape="1">
                <a:blip r:embed="rId2"/>
                <a:stretch>
                  <a:fillRect l="-1481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4403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0" i="1" dirty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Thực hiện từng bước</a:t>
                </a:r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−2</m:t>
                    </m:r>
                    <m:r>
                      <a:rPr lang="vi-VN" sz="2400" b="0" i="1" smtClean="0">
                        <a:latin typeface="Cambria Math"/>
                      </a:rPr>
                      <m:t>𝑥𝑦</m:t>
                    </m:r>
                    <m:r>
                      <a:rPr lang="vi-VN" sz="2400" b="0" i="1" smtClean="0">
                        <a:latin typeface="Cambria Math"/>
                      </a:rPr>
                      <m:t>=0→</m:t>
                    </m:r>
                    <m:f>
                      <m:f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𝑑𝑦</m:t>
                        </m:r>
                      </m:num>
                      <m:den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𝑥𝑑𝑥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𝑥𝑑𝑥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</m:nary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2400" dirty="0"/>
                  <a:t>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vi-VN" sz="2400" b="0" i="1" smtClean="0">
                        <a:latin typeface="Cambria Math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vi-VN" sz="2400" dirty="0"/>
                  <a:t> 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+mj-lt"/>
                  </a:rPr>
                  <a:t>Đặt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2</m:t>
                    </m:r>
                    <m:r>
                      <a:rPr lang="vi-VN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vi-VN" sz="2400" dirty="0">
                    <a:latin typeface="+mj-lt"/>
                  </a:rPr>
                  <a:t> thay vào (1)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vi-VN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p>
                          <m:r>
                            <a:rPr lang="vi-VN" sz="24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vi-V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vi-VN" sz="24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vi-V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vi-VN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vi-VN" sz="2400" i="1">
                          <a:latin typeface="Cambria Math"/>
                          <a:ea typeface="Cambria Math"/>
                        </a:rPr>
                        <m:t>𝐶</m:t>
                      </m:r>
                      <m:sSup>
                        <m:s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vi-VN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vi-VN" sz="2400" i="1">
                          <a:latin typeface="Cambria Math"/>
                        </a:rPr>
                        <m:t>2</m:t>
                      </m:r>
                      <m:r>
                        <a:rPr lang="vi-VN" sz="2400" i="1">
                          <a:latin typeface="Cambria Math"/>
                        </a:rPr>
                        <m:t>𝑥</m:t>
                      </m:r>
                      <m:r>
                        <a:rPr lang="vi-VN" sz="2400" b="0" i="1" dirty="0" smtClean="0">
                          <a:latin typeface="Cambria Math"/>
                        </a:rPr>
                        <m:t>−2</m:t>
                      </m:r>
                      <m:r>
                        <a:rPr lang="vi-VN" sz="2400" b="0" i="1" dirty="0" smtClean="0">
                          <a:latin typeface="Cambria Math"/>
                        </a:rPr>
                        <m:t>𝑥𝐶</m:t>
                      </m:r>
                      <m:d>
                        <m:d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vi-VN" sz="2400" b="0" i="1" smtClean="0">
                          <a:latin typeface="Cambria Math"/>
                        </a:rPr>
                        <m:t>=2</m:t>
                      </m:r>
                      <m:r>
                        <a:rPr lang="vi-VN" sz="2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vi-VN" sz="2400" b="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𝐶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d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vi-VN" sz="2400" dirty="0"/>
                  <a:t>.</a:t>
                </a:r>
              </a:p>
              <a:p>
                <a:pPr marL="0" indent="0">
                  <a:buNone/>
                </a:pPr>
                <a:r>
                  <a:rPr lang="vi-VN" sz="2400" i="1" u="sng" dirty="0">
                    <a:latin typeface="Times New Roman" pitchFamily="18" charset="0"/>
                    <a:cs typeface="Times New Roman" pitchFamily="18" charset="0"/>
                  </a:rPr>
                  <a:t>Ghi chú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Dùng trực tiếp công thức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220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vi-VN" sz="22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200" i="1">
                                  <a:latin typeface="Cambria Math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vi-V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vi-V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2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vi-V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vi-VN" sz="2200" i="1">
                                          <a:latin typeface="Cambria Math"/>
                                        </a:rPr>
                                        <m:t>𝑝𝑑𝑥</m:t>
                                      </m:r>
                                    </m:e>
                                  </m:nary>
                                </m:sup>
                              </m:sSup>
                            </m:e>
                          </m:nary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vi-VN" sz="22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vi-VN" sz="2200" i="1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  <m:sSup>
                        <m:sSupPr>
                          <m:ctrlPr>
                            <a:rPr lang="vi-V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vi-VN" sz="22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vi-V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vi-VN" sz="22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vi-VN" sz="2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vi-VN" sz="2200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vi-V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vi-V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sz="2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vi-VN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lang="vi-V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2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vi-V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vi-VN" sz="2200" b="0" i="1" smtClean="0">
                                          <a:latin typeface="Cambria Math"/>
                                        </a:rPr>
                                        <m:t>−2</m:t>
                                      </m:r>
                                      <m:r>
                                        <a:rPr lang="vi-VN" sz="2200" b="0" i="1" smtClean="0">
                                          <a:latin typeface="Cambria Math"/>
                                        </a:rPr>
                                        <m:t>𝑥𝑑𝑥</m:t>
                                      </m:r>
                                    </m:e>
                                  </m:nary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vi-VN" sz="2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vi-VN" sz="22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nary>
                        </m:e>
                      </m:d>
                      <m:sSup>
                        <m:sSupPr>
                          <m:ctrlPr>
                            <a:rPr lang="vi-V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vi-VN" sz="2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vi-VN" sz="2200" b="0" i="1" smtClean="0">
                                  <a:latin typeface="Cambria Math"/>
                                </a:rPr>
                                <m:t>𝑥𝑑𝑥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vi-VN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𝑥𝑑𝑥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𝐾</m:t>
                            </m:r>
                          </m:e>
                        </m:nary>
                      </m:e>
                    </m:d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vi-VN" sz="2400" b="0" i="1" smtClean="0">
                            <a:latin typeface="Cambria Math"/>
                          </a:rPr>
                          <m:t>+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𝐾</m:t>
                        </m:r>
                      </m:e>
                    </m:d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vi-VN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440363"/>
              </a:xfrm>
              <a:blipFill rotWithShape="0">
                <a:blip r:embed="rId3"/>
                <a:stretch>
                  <a:fillRect l="-904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5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229600" cy="9906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2.5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Ph</a:t>
                </a:r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ương trình Bernoulli</a:t>
                </a:r>
                <a:br>
                  <a:rPr lang="vi-VN" sz="2800" dirty="0"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vi-VN" sz="2800" b="0" i="1" smtClean="0">
                        <a:latin typeface="Cambria Math"/>
                      </a:rPr>
                      <m:t>+</m:t>
                    </m:r>
                    <m:r>
                      <a:rPr lang="vi-VN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800" b="0" i="1" smtClean="0">
                        <a:latin typeface="Cambria Math"/>
                      </a:rPr>
                      <m:t>𝑦</m:t>
                    </m:r>
                    <m:r>
                      <a:rPr lang="vi-VN" sz="2800" b="0" i="1" smtClean="0">
                        <a:latin typeface="Cambria Math"/>
                      </a:rPr>
                      <m:t>=</m:t>
                    </m:r>
                    <m:r>
                      <a:rPr lang="vi-VN" sz="2800" b="0" i="1" smtClean="0">
                        <a:latin typeface="Cambria Math"/>
                      </a:rPr>
                      <m:t>𝑞</m:t>
                    </m:r>
                    <m:r>
                      <a:rPr lang="vi-VN" sz="2800" b="0" i="1" smtClean="0">
                        <a:latin typeface="Cambria Math"/>
                      </a:rPr>
                      <m:t>(</m:t>
                    </m:r>
                    <m:r>
                      <a:rPr lang="vi-VN" sz="2800" b="0" i="1" smtClean="0">
                        <a:latin typeface="Cambria Math"/>
                      </a:rPr>
                      <m:t>𝑥</m:t>
                    </m:r>
                    <m:r>
                      <a:rPr lang="vi-VN" sz="2800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vi-VN" sz="2800" dirty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 dirty="0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vi-VN" sz="280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vi-VN" sz="2800" b="0" i="1" dirty="0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990600"/>
              </a:xfrm>
              <a:blipFill rotWithShape="1">
                <a:blip r:embed="rId2"/>
                <a:stretch>
                  <a:fillRect l="-1481" t="-3681" b="-1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7630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vi-VN" sz="2400" i="1" u="sng" dirty="0">
                    <a:latin typeface="+mj-lt"/>
                    <a:cs typeface="Times New Roman" pitchFamily="18" charset="0"/>
                  </a:rPr>
                  <a:t>Cách giải</a:t>
                </a:r>
                <a:r>
                  <a:rPr lang="vi-VN" sz="2800" dirty="0">
                    <a:latin typeface="+mj-lt"/>
                  </a:rPr>
                  <a:t>: </a:t>
                </a:r>
                <a:r>
                  <a:rPr lang="vi-VN" sz="2400" dirty="0">
                    <a:latin typeface="+mj-lt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=1→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vi-VN" sz="2400" dirty="0">
                    <a:latin typeface="+mj-lt"/>
                  </a:rPr>
                  <a:t>  (PT TT thuần nhất)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vi-VN" sz="2400" i="1" smtClean="0">
                        <a:latin typeface="Cambria Math"/>
                        <a:ea typeface="Cambria Math"/>
                      </a:rPr>
                      <m:t>≠1→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 (1). 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Đặt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𝑧</m:t>
                    </m:r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1−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den>
                    </m:f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thay vào (1):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vi-VN" sz="24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(pttt)</a:t>
                </a:r>
              </a:p>
              <a:p>
                <a:pPr marL="0" indent="0">
                  <a:buNone/>
                </a:pPr>
                <a:r>
                  <a:rPr lang="vi-VN" sz="2400" u="sng" dirty="0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+</m:t>
                    </m:r>
                    <m:r>
                      <a:rPr lang="vi-VN" sz="2400" b="0" i="1" smtClean="0">
                        <a:latin typeface="Cambria Math"/>
                      </a:rPr>
                      <m:t>𝑥𝑦</m:t>
                    </m:r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 (2)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Giải: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+</m:t>
                    </m:r>
                    <m:r>
                      <a:rPr lang="vi-VN" sz="2400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  (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).</m:t>
                    </m:r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 Đặt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𝑧</m:t>
                    </m:r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=−2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→−</m:t>
                      </m:r>
                      <m:f>
                        <m:f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𝑥𝑧</m:t>
                      </m:r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𝑥𝑧</m:t>
                      </m:r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=−2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vi-VN" sz="2400" b="0" i="1" smtClean="0">
                          <a:latin typeface="Cambria Math"/>
                          <a:ea typeface="Cambria Math"/>
                        </a:rPr>
                        <m:t>   (3)</m:t>
                      </m:r>
                    </m:oMath>
                  </m:oMathPara>
                </a14:m>
                <a:endParaRPr lang="vi-V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Nghiệm của (3):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𝑧</m:t>
                    </m:r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𝐾</m:t>
                        </m:r>
                        <m:r>
                          <a:rPr lang="vi-VN" sz="24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vi-V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vi-V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vi-VN" sz="2400" b="0" i="1" smtClean="0">
                                        <a:latin typeface="Cambria Math"/>
                                      </a:rPr>
                                      <m:t>𝑥𝑑𝑥</m:t>
                                    </m:r>
                                  </m:e>
                                </m:nary>
                              </m:sup>
                            </m:sSup>
                          </m:e>
                        </m:nary>
                        <m:r>
                          <a:rPr lang="vi-VN" sz="2400" b="0" i="1" smtClean="0">
                            <a:latin typeface="Cambria Math"/>
                          </a:rPr>
                          <m:t>𝑑𝑥</m:t>
                        </m:r>
                      </m:e>
                    </m:d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𝑥𝑑𝑥</m:t>
                            </m:r>
                          </m:e>
                        </m:nary>
                      </m:sup>
                    </m:sSup>
                  </m:oMath>
                </a14:m>
                <a:endParaRPr lang="vi-VN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/>
                        </a:rPr>
                        <m:t>𝑧</m:t>
                      </m:r>
                      <m:r>
                        <a:rPr lang="vi-V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−2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vi-V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vi-V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vi-V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vi-VN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vi-V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vi-VN" sz="24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.  </m:t>
                      </m:r>
                      <m:r>
                        <a:rPr lang="en-US" sz="2400" b="0" i="0" smtClean="0">
                          <a:latin typeface="Cambria Math"/>
                        </a:rPr>
                        <m:t>Đổ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i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bi</m:t>
                      </m:r>
                      <m:r>
                        <a:rPr lang="en-US" sz="2400" b="0" i="0" smtClean="0">
                          <a:latin typeface="Cambria Math"/>
                        </a:rPr>
                        <m:t>ế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n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v</m:t>
                      </m:r>
                      <m:r>
                        <a:rPr lang="en-US" sz="2400" b="0" i="0" smtClean="0">
                          <a:latin typeface="Cambria Math"/>
                        </a:rPr>
                        <m:t>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tp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t</m:t>
                      </m:r>
                      <m:r>
                        <a:rPr lang="en-US" sz="2400" b="0" i="0" smtClean="0">
                          <a:latin typeface="Cambria Math"/>
                        </a:rPr>
                        <m:t>ừ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ng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ph</m:t>
                      </m:r>
                      <m:r>
                        <a:rPr lang="en-US" sz="2400" b="0" i="0" smtClean="0">
                          <a:latin typeface="Cambria Math"/>
                        </a:rPr>
                        <m:t>ầ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n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ta</m:t>
                      </m:r>
                      <m:r>
                        <a:rPr lang="en-US" sz="2400" b="0" i="0" smtClean="0">
                          <a:latin typeface="Cambria Math"/>
                        </a:rPr>
                        <m:t> đượ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c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vi-V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vi-V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vi-VN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vi-V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vi-VN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vi-V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vi-V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vi-V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vi-VN" sz="2400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𝑧</m:t>
                    </m:r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+1+</m:t>
                    </m:r>
                    <m:r>
                      <a:rPr lang="vi-VN" sz="2400" b="0" i="1" smtClean="0">
                        <a:latin typeface="Cambria Math"/>
                      </a:rPr>
                      <m:t>𝐾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vi-VN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400" i="1">
                        <a:latin typeface="Cambria Math"/>
                      </a:rPr>
                      <m:t>+1+</m:t>
                    </m:r>
                    <m:r>
                      <a:rPr lang="vi-VN" sz="2400" i="1">
                        <a:latin typeface="Cambria Math"/>
                      </a:rPr>
                      <m:t>𝐾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 là nghiệm của (2)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763000" cy="5410200"/>
              </a:xfrm>
              <a:blipFill rotWithShape="0">
                <a:blip r:embed="rId3"/>
                <a:stretch>
                  <a:fillRect l="-695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839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229600" cy="9144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vi-VN" sz="2400" dirty="0"/>
                  <a:t>2.6 PTVP toàn phần</a:t>
                </a:r>
                <a:br>
                  <a:rPr lang="vi-VN" sz="2400" dirty="0"/>
                </a:br>
                <a:r>
                  <a:rPr lang="vi-VN" sz="2400" dirty="0"/>
                  <a:t>a) </a:t>
                </a:r>
                <a:r>
                  <a:rPr lang="vi-VN" sz="2400" u="sng" dirty="0"/>
                  <a:t>ĐN</a:t>
                </a:r>
                <a:r>
                  <a:rPr lang="vi-VN" sz="2400" dirty="0"/>
                  <a:t> :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/>
                          </a:rPr>
                          <m:t>,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𝑑𝑥</m:t>
                    </m:r>
                    <m:r>
                      <a:rPr lang="vi-VN" sz="2400" b="0" i="1" smtClean="0">
                        <a:latin typeface="Cambria Math"/>
                      </a:rPr>
                      <m:t>+</m:t>
                    </m:r>
                    <m:r>
                      <a:rPr lang="vi-VN" sz="2400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/>
                          </a:rPr>
                          <m:t>,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𝑑𝑦</m:t>
                    </m:r>
                    <m:r>
                      <a:rPr lang="vi-VN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vi-VN" sz="2400" dirty="0"/>
                  <a:t> thỏa mãn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𝑃</m:t>
                        </m:r>
                        <m:r>
                          <a:rPr lang="vi-VN" sz="24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𝑄</m:t>
                        </m:r>
                        <m:r>
                          <a:rPr lang="vi-VN" sz="24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229600" cy="914400"/>
              </a:xfrm>
              <a:blipFill rotWithShape="1">
                <a:blip r:embed="rId2"/>
                <a:stretch>
                  <a:fillRect l="-1111" t="-2000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868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400" i="1" u="sng" dirty="0">
                    <a:latin typeface="+mj-lt"/>
                  </a:rPr>
                  <a:t>Cách giải</a:t>
                </a:r>
                <a:r>
                  <a:rPr lang="vi-VN" sz="2400" dirty="0">
                    <a:latin typeface="+mj-lt"/>
                  </a:rPr>
                  <a:t>: Nghiệm của PTVP là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sup>
                      <m:e>
                        <m:r>
                          <a:rPr lang="vi-VN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vi-VN" sz="2400" b="0" i="1" smtClean="0">
                            <a:latin typeface="Cambria Math"/>
                          </a:rPr>
                          <m:t>𝑑𝑥</m:t>
                        </m:r>
                        <m:r>
                          <a:rPr lang="vi-VN" sz="24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limLoc m:val="undOvr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𝑦</m:t>
                            </m:r>
                          </m:sup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sz="2400" b="0" i="1" smtClean="0">
                                <a:latin typeface="Cambria Math"/>
                              </a:rPr>
                              <m:t>𝑑𝑦</m:t>
                            </m:r>
                          </m:e>
                        </m:nary>
                        <m:r>
                          <a:rPr lang="vi-VN" sz="2400" b="0" i="1" smtClean="0">
                            <a:latin typeface="Cambria Math"/>
                          </a:rPr>
                          <m:t>=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𝐶</m:t>
                        </m:r>
                      </m:e>
                    </m:nary>
                  </m:oMath>
                </a14:m>
                <a:r>
                  <a:rPr lang="vi-VN" sz="2400" dirty="0">
                    <a:latin typeface="+mj-lt"/>
                  </a:rPr>
                  <a:t>   HOẶC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sup>
                      <m:e>
                        <m:r>
                          <a:rPr lang="vi-VN" sz="24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vi-VN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vi-VN" sz="2400" b="0" i="1" smtClean="0">
                            <a:latin typeface="Cambria Math"/>
                          </a:rPr>
                          <m:t>𝑑𝑦</m:t>
                        </m:r>
                        <m:r>
                          <a:rPr lang="vi-VN" sz="24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limLoc m:val="undOvr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sup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sz="2400" b="0" i="1" smtClean="0">
                                <a:latin typeface="Cambria Math"/>
                              </a:rPr>
                              <m:t>𝑑𝑥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</m:nary>
                      </m:e>
                    </m:nary>
                  </m:oMath>
                </a14:m>
                <a:r>
                  <a:rPr lang="vi-VN" sz="2400" dirty="0">
                    <a:latin typeface="+mj-lt"/>
                  </a:rPr>
                  <a:t> trong đó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2400" dirty="0">
                    <a:latin typeface="+mj-lt"/>
                  </a:rPr>
                  <a:t> tùy chọn.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+mj-lt"/>
                  </a:rPr>
                  <a:t>VD: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/>
                          </a:rPr>
                          <m:t>+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  <m:r>
                          <a:rPr lang="vi-VN" sz="24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𝑑𝑥</m:t>
                    </m:r>
                    <m:r>
                      <a:rPr lang="vi-VN" sz="2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vi-VN" sz="2400" b="0" i="1" smtClean="0">
                            <a:latin typeface="Cambria Math"/>
                          </a:rPr>
                          <m:t>+3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𝑑𝑦</m:t>
                    </m:r>
                    <m:r>
                      <a:rPr lang="vi-VN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vi-V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+mj-lt"/>
                  </a:rPr>
                  <a:t>Giải: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/>
                          </a:rPr>
                          <m:t>,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</a:rPr>
                      <m:t>𝑥</m:t>
                    </m:r>
                    <m:r>
                      <a:rPr lang="vi-VN" sz="2400" b="0" i="1" smtClean="0">
                        <a:latin typeface="Cambria Math"/>
                      </a:rPr>
                      <m:t>+</m:t>
                    </m:r>
                    <m:r>
                      <a:rPr lang="vi-VN" sz="2400" b="0" i="1" smtClean="0">
                        <a:latin typeface="Cambria Math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</a:rPr>
                      <m:t>+1→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vi-VN" sz="2400" b="0" dirty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/>
                          </a:rPr>
                          <m:t>,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</a:rPr>
                      <m:t>𝑥</m:t>
                    </m:r>
                    <m:r>
                      <a:rPr lang="vi-VN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400" b="0" i="1" smtClean="0">
                        <a:latin typeface="Cambria Math"/>
                      </a:rPr>
                      <m:t>+3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vi-VN" sz="2400" dirty="0">
                    <a:latin typeface="+mj-lt"/>
                  </a:rPr>
                  <a:t>   Chọn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</a:rPr>
                      <m:t>=0.</m:t>
                    </m:r>
                  </m:oMath>
                </a14:m>
                <a:endParaRPr lang="vi-V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+mj-lt"/>
                  </a:rPr>
                  <a:t>Nghiệm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vi-VN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vi-VN" sz="2400" b="0" i="1" smtClean="0">
                            <a:latin typeface="Cambria Math"/>
                          </a:rPr>
                          <m:t>𝑑𝑥</m:t>
                        </m:r>
                        <m:r>
                          <a:rPr lang="vi-VN" sz="24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limLoc m:val="undOvr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vi-VN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𝑦</m:t>
                            </m:r>
                          </m:sup>
                          <m:e>
                            <m:d>
                              <m:d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400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vi-VN" sz="2400" i="1">
                                    <a:latin typeface="Cambria Math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vi-VN" sz="2400" b="0" i="1" smtClean="0">
                                <a:latin typeface="Cambria Math"/>
                              </a:rPr>
                              <m:t>𝑑𝑦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</m:nary>
                      </m:e>
                    </m:nary>
                    <m:r>
                      <a:rPr lang="vi-VN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vi-VN" sz="24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vi-VN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vi-VN" sz="2400" b="0" i="1" smtClean="0">
                          <a:latin typeface="Cambria Math"/>
                        </a:rPr>
                        <m:t>+</m:t>
                      </m:r>
                      <m:r>
                        <a:rPr lang="vi-VN" sz="2400" b="0" i="1" smtClean="0">
                          <a:latin typeface="Cambria Math"/>
                        </a:rPr>
                        <m:t>𝑥</m:t>
                      </m:r>
                      <m:r>
                        <a:rPr lang="vi-VN" sz="2400" b="0" i="1" smtClean="0">
                          <a:latin typeface="Cambria Math"/>
                        </a:rPr>
                        <m:t>+</m:t>
                      </m:r>
                      <m:r>
                        <a:rPr lang="vi-VN" sz="2400" b="0" i="1" smtClean="0">
                          <a:latin typeface="Cambria Math"/>
                        </a:rPr>
                        <m:t>𝑥𝑦</m:t>
                      </m:r>
                      <m:r>
                        <a:rPr lang="vi-VN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vi-VN" sz="2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vi-VN" sz="2400" b="0" i="1" smtClean="0">
                          <a:latin typeface="Cambria Math"/>
                        </a:rPr>
                        <m:t>+3</m:t>
                      </m:r>
                      <m:r>
                        <a:rPr lang="vi-VN" sz="2400" b="0" i="1" smtClean="0">
                          <a:latin typeface="Cambria Math"/>
                        </a:rPr>
                        <m:t>𝑦</m:t>
                      </m:r>
                      <m:r>
                        <a:rPr lang="vi-VN" sz="2400" b="0" i="1" smtClean="0">
                          <a:latin typeface="Cambria Math"/>
                        </a:rPr>
                        <m:t>=</m:t>
                      </m:r>
                      <m:r>
                        <a:rPr lang="vi-VN" sz="2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vi-V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+mj-lt"/>
                  </a:rPr>
                  <a:t>b) </a:t>
                </a:r>
                <a:r>
                  <a:rPr lang="vi-VN" sz="2400" u="sng" dirty="0">
                    <a:latin typeface="+mj-lt"/>
                  </a:rPr>
                  <a:t>Nhân tử tích phân: </a:t>
                </a:r>
                <a:r>
                  <a:rPr lang="vi-VN" sz="2400" dirty="0">
                    <a:latin typeface="+mj-lt"/>
                  </a:rPr>
                  <a:t>Phương trình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</a:rPr>
                          <m:t>𝑥</m:t>
                        </m:r>
                        <m:r>
                          <a:rPr lang="vi-VN" sz="2400" i="1">
                            <a:latin typeface="Cambria Math"/>
                          </a:rPr>
                          <m:t>,</m:t>
                        </m:r>
                        <m:r>
                          <a:rPr lang="vi-VN" sz="24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vi-VN" sz="2400" i="1">
                        <a:latin typeface="Cambria Math"/>
                      </a:rPr>
                      <m:t>𝑑𝑥</m:t>
                    </m:r>
                    <m:r>
                      <a:rPr lang="vi-VN" sz="2400" i="1">
                        <a:latin typeface="Cambria Math"/>
                      </a:rPr>
                      <m:t>+</m:t>
                    </m:r>
                    <m:r>
                      <a:rPr lang="vi-VN" sz="24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</a:rPr>
                          <m:t>𝑥</m:t>
                        </m:r>
                        <m:r>
                          <a:rPr lang="vi-VN" sz="2400" i="1">
                            <a:latin typeface="Cambria Math"/>
                          </a:rPr>
                          <m:t>,</m:t>
                        </m:r>
                        <m:r>
                          <a:rPr lang="vi-VN" sz="24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vi-VN" sz="2400" i="1">
                        <a:latin typeface="Cambria Math"/>
                      </a:rPr>
                      <m:t>𝑑𝑦</m:t>
                    </m:r>
                    <m:r>
                      <a:rPr lang="vi-VN" sz="2400" i="1">
                        <a:latin typeface="Cambria Math"/>
                      </a:rPr>
                      <m:t>=0</m:t>
                    </m:r>
                  </m:oMath>
                </a14:m>
                <a:r>
                  <a:rPr lang="vi-VN" sz="2400" u="sng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không phải PTVP toàn phần. Nếu tồn tại hàm số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h</m:t>
                    </m:r>
                    <m:r>
                      <a:rPr lang="vi-VN" sz="2400" b="0" i="1" smtClean="0">
                        <a:latin typeface="Cambria Math"/>
                      </a:rPr>
                      <m:t>(</m:t>
                    </m:r>
                    <m:r>
                      <a:rPr lang="vi-VN" sz="2400" b="0" i="1" smtClean="0">
                        <a:latin typeface="Cambria Math"/>
                      </a:rPr>
                      <m:t>𝑥</m:t>
                    </m:r>
                    <m:r>
                      <a:rPr lang="vi-VN" sz="2400" b="0" i="1" smtClean="0">
                        <a:latin typeface="Cambria Math"/>
                      </a:rPr>
                      <m:t>,</m:t>
                    </m:r>
                    <m:r>
                      <a:rPr lang="vi-VN" sz="2400" b="0" i="1" smtClean="0">
                        <a:latin typeface="Cambria Math"/>
                      </a:rPr>
                      <m:t>𝑦</m:t>
                    </m:r>
                    <m:r>
                      <a:rPr lang="vi-V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vi-VN" sz="2400" dirty="0">
                    <a:latin typeface="+mj-lt"/>
                  </a:rPr>
                  <a:t> sao cho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vi-VN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vi-VN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vi-VN" sz="2400" i="1">
                              <a:latin typeface="Cambria Math"/>
                            </a:rPr>
                            <m:t>𝑑𝑥</m:t>
                          </m:r>
                          <m:r>
                            <a:rPr lang="vi-VN" sz="2400" i="1">
                              <a:latin typeface="Cambria Math"/>
                            </a:rPr>
                            <m:t>+</m:t>
                          </m:r>
                          <m:r>
                            <a:rPr lang="vi-VN" sz="2400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vi-VN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vi-VN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vi-VN" sz="2400" i="1">
                              <a:latin typeface="Cambria Math"/>
                            </a:rPr>
                            <m:t>𝑑𝑦</m:t>
                          </m:r>
                        </m:e>
                      </m:d>
                      <m:r>
                        <a:rPr lang="vi-VN" sz="2400" b="0" i="1" smtClean="0">
                          <a:latin typeface="Cambria Math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vi-VN" sz="2400" b="0" i="0" smtClean="0">
                          <a:latin typeface="Cambria Math"/>
                        </a:rPr>
                        <m:t>l</m:t>
                      </m:r>
                      <m:r>
                        <a:rPr lang="vi-VN" sz="2400" b="0" i="0" smtClean="0">
                          <a:latin typeface="Cambria Math"/>
                        </a:rPr>
                        <m:t>à </m:t>
                      </m:r>
                      <m:r>
                        <m:rPr>
                          <m:sty m:val="p"/>
                        </m:rPr>
                        <a:rPr lang="vi-VN" sz="2400" b="0" i="0" smtClean="0">
                          <a:latin typeface="Cambria Math"/>
                        </a:rPr>
                        <m:t>PTVP</m:t>
                      </m:r>
                      <m:r>
                        <a:rPr lang="vi-VN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sz="2400" b="0" i="0" smtClean="0">
                          <a:latin typeface="Cambria Math"/>
                        </a:rPr>
                        <m:t>to</m:t>
                      </m:r>
                      <m:r>
                        <a:rPr lang="vi-VN" sz="2400" b="0" i="0" smtClean="0">
                          <a:latin typeface="Cambria Math"/>
                        </a:rPr>
                        <m:t>à</m:t>
                      </m:r>
                      <m:r>
                        <m:rPr>
                          <m:sty m:val="p"/>
                        </m:rPr>
                        <a:rPr lang="vi-VN" sz="2400" b="0" i="0" smtClean="0">
                          <a:latin typeface="Cambria Math"/>
                        </a:rPr>
                        <m:t>n</m:t>
                      </m:r>
                      <m:r>
                        <a:rPr lang="vi-VN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sz="2400" b="0" i="0" smtClean="0">
                          <a:latin typeface="Cambria Math"/>
                        </a:rPr>
                        <m:t>ph</m:t>
                      </m:r>
                      <m:r>
                        <a:rPr lang="vi-VN" sz="2400" b="0" i="0" smtClean="0">
                          <a:latin typeface="Cambria Math"/>
                        </a:rPr>
                        <m:t>ầ</m:t>
                      </m:r>
                      <m:r>
                        <m:rPr>
                          <m:sty m:val="p"/>
                        </m:rPr>
                        <a:rPr lang="vi-VN" sz="2400" b="0" i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86800" cy="5638800"/>
              </a:xfrm>
              <a:blipFill rotWithShape="1">
                <a:blip r:embed="rId3"/>
                <a:stretch>
                  <a:fillRect l="-1123" t="-865" b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85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763000" cy="868362"/>
              </a:xfrm>
            </p:spPr>
            <p:txBody>
              <a:bodyPr>
                <a:normAutofit fontScale="90000"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8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vi-V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sz="28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vi-VN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vi-VN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vi-VN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vi-VN" sz="28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vi-VN" sz="2800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vi-VN" sz="28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vi-VN" sz="2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vi-V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vi-V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8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vi-VN" sz="28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vi-VN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vi-VN" sz="2800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,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𝑦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vi-VN" sz="28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vi-VN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vi-VN" sz="2800" dirty="0"/>
                  <a:t>thì </a:t>
                </a:r>
                <a14:m>
                  <m:oMath xmlns:m="http://schemas.openxmlformats.org/officeDocument/2006/math">
                    <m:r>
                      <a:rPr lang="vi-VN" sz="2800" b="0" i="1" smtClean="0">
                        <a:latin typeface="Cambria Math"/>
                      </a:rPr>
                      <m:t>h</m:t>
                    </m:r>
                    <m:r>
                      <a:rPr lang="vi-VN" sz="2800" b="0" i="1" smtClean="0">
                        <a:latin typeface="Cambria Math"/>
                      </a:rPr>
                      <m:t>(</m:t>
                    </m:r>
                    <m:r>
                      <a:rPr lang="vi-VN" sz="2800" b="0" i="1" smtClean="0">
                        <a:latin typeface="Cambria Math"/>
                      </a:rPr>
                      <m:t>𝑥</m:t>
                    </m:r>
                    <m:r>
                      <a:rPr lang="vi-VN" sz="2800" b="0" i="1" smtClean="0">
                        <a:latin typeface="Cambria Math"/>
                      </a:rPr>
                      <m:t>,</m:t>
                    </m:r>
                    <m:r>
                      <a:rPr lang="vi-VN" sz="2800" b="0" i="1" smtClean="0">
                        <a:latin typeface="Cambria Math"/>
                      </a:rPr>
                      <m:t>𝑦</m:t>
                    </m:r>
                    <m:r>
                      <a:rPr lang="vi-V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vi-VN" sz="2800" dirty="0"/>
                  <a:t> gọi là nhân tử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763000" cy="86836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562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vi-VN" sz="2400" i="1" u="sng" dirty="0">
                    <a:latin typeface="+mj-lt"/>
                  </a:rPr>
                  <a:t>Cách tìm nhân tử </a:t>
                </a:r>
                <a14:m>
                  <m:oMath xmlns:m="http://schemas.openxmlformats.org/officeDocument/2006/math">
                    <m:r>
                      <a:rPr lang="vi-VN" sz="2400" b="0" i="1" u="sng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vi-VN" sz="2400" b="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u="sng" smtClean="0">
                            <a:latin typeface="Cambria Math"/>
                          </a:rPr>
                          <m:t>𝑥</m:t>
                        </m:r>
                        <m:r>
                          <a:rPr lang="vi-VN" sz="2400" b="0" i="1" u="sng" smtClean="0">
                            <a:latin typeface="Cambria Math"/>
                          </a:rPr>
                          <m:t>,</m:t>
                        </m:r>
                        <m:r>
                          <a:rPr lang="vi-VN" sz="2400" b="0" i="1" u="sng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vi-VN" sz="2400" b="0" i="1" u="sng" smtClean="0">
                        <a:latin typeface="Cambria Math"/>
                      </a:rPr>
                      <m:t>:</m:t>
                    </m:r>
                  </m:oMath>
                </a14:m>
                <a:endParaRPr lang="vi-VN" sz="2400" i="1" u="sng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000" dirty="0">
                    <a:latin typeface="+mj-lt"/>
                  </a:rPr>
                  <a:t>TH1</a:t>
                </a:r>
                <a:r>
                  <a:rPr lang="vi-VN" sz="2400" dirty="0">
                    <a:latin typeface="+mj-lt"/>
                  </a:rPr>
                  <a:t>: Nếu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vi-VN" sz="2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vi-VN" sz="24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vi-VN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i="1">
                                    <a:latin typeface="Cambria Math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vi-VN" sz="2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vi-VN" sz="2400" i="1">
                            <a:latin typeface="Cambria Math"/>
                          </a:rPr>
                          <m:t>𝑄</m:t>
                        </m:r>
                      </m:den>
                    </m:f>
                  </m:oMath>
                </a14:m>
                <a:r>
                  <a:rPr lang="vi-VN" sz="2400" dirty="0">
                    <a:latin typeface="+mj-lt"/>
                  </a:rPr>
                  <a:t>    chỉ phụ thuộc vào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vi-VN" sz="2400" dirty="0">
                    <a:latin typeface="+mj-lt"/>
                  </a:rPr>
                  <a:t> thì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vi-VN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vi-VN" sz="2400" i="1">
                                    <a:latin typeface="Cambria Math"/>
                                  </a:rPr>
                                  <m:t>𝑄</m:t>
                                </m:r>
                              </m:den>
                            </m:f>
                            <m:r>
                              <a:rPr lang="vi-VN" sz="2400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</m:oMath>
                </a14:m>
                <a:endParaRPr lang="vi-V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000" dirty="0">
                    <a:latin typeface="+mj-lt"/>
                  </a:rPr>
                  <a:t>TH2</a:t>
                </a:r>
                <a:r>
                  <a:rPr lang="vi-VN" sz="2400" dirty="0">
                    <a:latin typeface="+mj-lt"/>
                  </a:rPr>
                  <a:t>: Nếu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vi-VN" sz="2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vi-VN" sz="24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vi-VN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i="1">
                                    <a:latin typeface="Cambria Math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vi-VN" sz="2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vi-VN" sz="2400" i="1">
                            <a:latin typeface="Cambria Math"/>
                          </a:rPr>
                          <m:t>−</m:t>
                        </m:r>
                        <m:r>
                          <a:rPr lang="vi-VN" sz="2400" i="1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vi-VN" sz="2400" dirty="0">
                    <a:latin typeface="+mj-lt"/>
                  </a:rPr>
                  <a:t>   chỉ phụ thuộc vào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vi-VN" sz="2400" dirty="0">
                    <a:latin typeface="+mj-lt"/>
                  </a:rPr>
                  <a:t> thì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vi-VN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vi-VN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vi-V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vi-VN" sz="24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vi-VN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vi-VN" sz="2400" b="0" i="1" smtClean="0">
                                    <a:latin typeface="Cambria Math"/>
                                  </a:rPr>
                                  <m:t>𝑃</m:t>
                                </m:r>
                              </m:den>
                            </m:f>
                            <m:r>
                              <a:rPr lang="vi-VN" sz="2400" i="1">
                                <a:latin typeface="Cambria Math"/>
                              </a:rPr>
                              <m:t>𝑑</m:t>
                            </m:r>
                            <m:r>
                              <a:rPr lang="vi-VN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nary>
                      </m:sup>
                    </m:sSup>
                  </m:oMath>
                </a14:m>
                <a:endParaRPr lang="vi-V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vi-VN" sz="2400" dirty="0">
                    <a:latin typeface="+mj-lt"/>
                  </a:rPr>
                  <a:t>VD: Giải  PTVP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</a:rPr>
                          <m:t>3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𝑥𝑦</m:t>
                        </m:r>
                        <m:r>
                          <a:rPr lang="vi-VN" sz="2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vi-VN" sz="2400" b="0" i="1" smtClean="0">
                        <a:latin typeface="Cambria Math"/>
                      </a:rPr>
                      <m:t>𝑑𝑥</m:t>
                    </m:r>
                    <m:r>
                      <a:rPr lang="vi-VN" sz="2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vi-VN" sz="2400" b="0" i="1" smtClean="0">
                            <a:latin typeface="Cambria Math"/>
                          </a:rPr>
                          <m:t>−</m:t>
                        </m:r>
                        <m:r>
                          <a:rPr lang="vi-VN" sz="2400" b="0" i="1" smtClean="0">
                            <a:latin typeface="Cambria Math"/>
                          </a:rPr>
                          <m:t>𝑥𝑦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𝑑𝑦</m:t>
                    </m:r>
                    <m:r>
                      <a:rPr lang="vi-VN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vi-VN" sz="2400" dirty="0">
                    <a:latin typeface="+mj-lt"/>
                  </a:rPr>
                  <a:t> bằng cách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vi-VN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sz="2400" dirty="0">
                    <a:latin typeface="+mj-lt"/>
                  </a:rPr>
                  <a:t>nhân tử thích hợp.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</a:rPr>
                      <m:t>𝑃</m:t>
                    </m:r>
                    <m:r>
                      <a:rPr lang="vi-VN" sz="2400" b="0" i="1" smtClean="0">
                        <a:latin typeface="Cambria Math"/>
                      </a:rPr>
                      <m:t>=3</m:t>
                    </m:r>
                    <m:r>
                      <a:rPr lang="vi-VN" sz="2400" i="1">
                        <a:latin typeface="Cambria Math"/>
                      </a:rPr>
                      <m:t>𝑥𝑦</m:t>
                    </m:r>
                    <m:r>
                      <a:rPr lang="vi-VN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vi-VN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2400" dirty="0">
                    <a:latin typeface="+mj-lt"/>
                  </a:rPr>
                  <a:t>;</a:t>
                </a:r>
                <a14:m>
                  <m:oMath xmlns:m="http://schemas.openxmlformats.org/officeDocument/2006/math">
                    <m:r>
                      <a:rPr lang="vi-VN" sz="2400" b="0" i="1" dirty="0" smtClean="0">
                        <a:latin typeface="Cambria Math"/>
                      </a:rPr>
                      <m:t>𝑄</m:t>
                    </m:r>
                    <m:r>
                      <a:rPr lang="vi-VN" sz="2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vi-VN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vi-VN" sz="2400" i="1">
                        <a:latin typeface="Cambria Math"/>
                      </a:rPr>
                      <m:t>−</m:t>
                    </m:r>
                    <m:r>
                      <a:rPr lang="vi-VN" sz="2400" i="1">
                        <a:latin typeface="Cambria Math"/>
                      </a:rPr>
                      <m:t>𝑥𝑦</m:t>
                    </m:r>
                  </m:oMath>
                </a14:m>
                <a:endParaRPr lang="vi-VN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2400" i="1" smtClean="0">
                          <a:latin typeface="Cambria Math"/>
                          <a:ea typeface="Cambria Math"/>
                        </a:rPr>
                        <m:t>→</m:t>
                      </m:r>
                      <m:f>
                        <m:f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vi-V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vi-VN" sz="2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vi-VN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vi-V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vi-V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2400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vi-VN" sz="2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vi-VN" sz="24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vi-VN" sz="2400" i="1">
                              <a:latin typeface="Cambria Math"/>
                            </a:rPr>
                            <m:t>𝑄</m:t>
                          </m:r>
                        </m:den>
                      </m:f>
                      <m:r>
                        <a:rPr lang="vi-V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vi-VN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vi-V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vi-VN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𝑥𝑦</m:t>
                          </m:r>
                        </m:den>
                      </m:f>
                      <m:r>
                        <a:rPr lang="vi-V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vi-VN" sz="24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sz="2400" i="1">
                              <a:latin typeface="Cambria Math"/>
                            </a:rPr>
                            <m:t>−</m:t>
                          </m:r>
                          <m:r>
                            <a:rPr lang="vi-VN" sz="2400" i="1">
                              <a:latin typeface="Cambria Math"/>
                            </a:rPr>
                            <m:t>𝑥𝑦</m:t>
                          </m:r>
                        </m:den>
                      </m:f>
                      <m:r>
                        <a:rPr lang="vi-V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vi-VN" sz="24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vi-VN" sz="24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vi-V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vi-VN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vi-VN" sz="2400" dirty="0"/>
                  <a:t>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vi-VN" sz="2400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400" i="1">
                                <a:latin typeface="Cambria Math"/>
                              </a:rPr>
                              <m:t>3</m:t>
                            </m:r>
                            <m:r>
                              <a:rPr lang="vi-VN" sz="2400" i="1">
                                <a:latin typeface="Cambria Math"/>
                              </a:rPr>
                              <m:t>𝑥𝑦</m:t>
                            </m:r>
                            <m:r>
                              <a:rPr lang="vi-VN" sz="24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vi-VN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vi-VN" sz="2400" i="1">
                            <a:latin typeface="Cambria Math"/>
                          </a:rPr>
                          <m:t>𝑑𝑥</m:t>
                        </m:r>
                        <m:r>
                          <a:rPr lang="vi-VN" sz="24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vi-VN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vi-V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vi-VN" sz="2400" i="1">
                                <a:latin typeface="Cambria Math"/>
                              </a:rPr>
                              <m:t>𝑥𝑦</m:t>
                            </m:r>
                          </m:e>
                        </m:d>
                        <m:r>
                          <a:rPr lang="vi-VN" sz="2400" i="1">
                            <a:latin typeface="Cambria Math"/>
                          </a:rPr>
                          <m:t>𝑑𝑦</m:t>
                        </m:r>
                      </m:e>
                    </m:d>
                    <m:r>
                      <a:rPr lang="vi-VN" sz="2400" b="0" i="1" smtClean="0">
                        <a:latin typeface="Cambria Math"/>
                      </a:rPr>
                      <m:t>=0  </m:t>
                    </m:r>
                  </m:oMath>
                </a14:m>
                <a:endParaRPr lang="vi-V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i="1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vi-V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vi-VN" sz="2400" i="1">
                            <a:latin typeface="Cambria Math"/>
                          </a:rPr>
                          <m:t>𝑦</m:t>
                        </m:r>
                        <m:r>
                          <a:rPr lang="vi-VN" sz="24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vi-VN" sz="24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vi-V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vi-VN" sz="2400" i="1">
                        <a:latin typeface="Cambria Math"/>
                      </a:rPr>
                      <m:t>𝑑𝑥</m:t>
                    </m:r>
                    <m:r>
                      <a:rPr lang="vi-VN" sz="24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vi-VN" sz="24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vi-V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vi-VN" sz="24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vi-VN" sz="2400" i="1">
                        <a:latin typeface="Cambria Math"/>
                      </a:rPr>
                      <m:t>𝑑𝑦</m:t>
                    </m:r>
                    <m:r>
                      <a:rPr lang="vi-VN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vi-VN" sz="2400" dirty="0"/>
                  <a:t> </a:t>
                </a:r>
                <a:r>
                  <a:rPr lang="vi-VN" sz="2400" dirty="0">
                    <a:latin typeface="+mj-lt"/>
                  </a:rPr>
                  <a:t>là PTVP toàn phần</a:t>
                </a:r>
              </a:p>
              <a:p>
                <a:pPr marL="0" indent="0">
                  <a:buNone/>
                </a:pPr>
                <a:r>
                  <a:rPr lang="vi-VN" sz="2400" dirty="0">
                    <a:latin typeface="+mj-lt"/>
                  </a:rPr>
                  <a:t>Chọn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vi-VN" sz="2400" b="0" i="1" smtClean="0">
                        <a:latin typeface="Cambria Math"/>
                      </a:rPr>
                      <m:t>=0</m:t>
                    </m:r>
                    <m:r>
                      <a:rPr lang="vi-VN" sz="2400" b="0" i="1" smtClean="0">
                        <a:latin typeface="Cambria Math"/>
                        <a:ea typeface="Cambria Math"/>
                      </a:rPr>
                      <m:t>→</m:t>
                    </m:r>
                    <m:nary>
                      <m:naryPr>
                        <m:limLoc m:val="undOvr"/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vi-VN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p>
                      <m:e>
                        <m:d>
                          <m:d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vi-V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vi-VN" sz="24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vi-V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vi-VN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𝑑𝑦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vi-V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vi-VN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nary>
                  </m:oMath>
                </a14:m>
                <a:endParaRPr lang="vi-VN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562600"/>
              </a:xfrm>
              <a:blipFill rotWithShape="1">
                <a:blip r:embed="rId3"/>
                <a:stretch>
                  <a:fillRect l="-1043" t="-1533" b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99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12BB95-87A4-40C8-AE71-C98A50FC38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763000" cy="1143000"/>
              </a:xfrm>
            </p:spPr>
            <p:txBody>
              <a:bodyPr>
                <a:noAutofit/>
              </a:bodyPr>
              <a:lstStyle/>
              <a:p>
                <a:b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Fourier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bởi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  <a:cs typeface="Times New Roman" pitchFamily="18" charset="0"/>
                      </a:rPr>
                      <m:t>tr</m:t>
                    </m:r>
                    <m:r>
                      <a:rPr lang="en-US" sz="2800">
                        <a:latin typeface="Cambria Math"/>
                        <a:cs typeface="Times New Roman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  <a:cs typeface="Times New Roman" pitchFamily="18" charset="0"/>
                      </a:rPr>
                      <m:t>n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12BB95-87A4-40C8-AE71-C98A50FC3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763000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F602A13-2119-4035-9D01-B0E99DD3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763000" cy="3505200"/>
          </a:xfrm>
        </p:spPr>
      </p:pic>
    </p:spTree>
    <p:extLst>
      <p:ext uri="{BB962C8B-B14F-4D97-AF65-F5344CB8AC3E}">
        <p14:creationId xmlns:p14="http://schemas.microsoft.com/office/powerpoint/2010/main" val="20066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681379-2645-4467-B6AD-EBC6F5300D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8839200" cy="1981200"/>
              </a:xfrm>
            </p:spPr>
            <p:txBody>
              <a:bodyPr>
                <a:noAutofit/>
              </a:bodyPr>
              <a:lstStyle/>
              <a:p>
                <a:pPr algn="l"/>
                <a:br>
                  <a:rPr lang="en-US" sz="2400" b="1" u="sng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Fourier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bởi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  <a:cs typeface="Times New Roman" pitchFamily="18" charset="0"/>
                      </a:rPr>
                      <m:t>tr</m:t>
                    </m:r>
                    <m:r>
                      <a:rPr lang="en-US" sz="2800">
                        <a:latin typeface="Cambria Math"/>
                        <a:cs typeface="Times New Roman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  <a:cs typeface="Times New Roman" pitchFamily="18" charset="0"/>
                      </a:rPr>
                      <m:t>n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+1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𝑠𝑖𝑛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681379-2645-4467-B6AD-EBC6F5300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8839200" cy="1981200"/>
              </a:xfrm>
              <a:blipFill>
                <a:blip r:embed="rId2"/>
                <a:stretch>
                  <a:fillRect l="-1379" t="-4923" r="-1034" b="-1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C1230-957C-4246-A505-226071EF4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0"/>
                <a:ext cx="8839200" cy="429736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u="sng" dirty="0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lẻ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=0  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=0,1,2…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𝑥𝑠𝑖𝑛𝑛𝑥𝑑𝑥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𝑥𝑠𝑖𝑛𝑛𝑥𝑑𝑥</m:t>
                          </m:r>
                        </m:e>
                      </m:nary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𝑐𝑜𝑠𝑛𝑥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nary>
                              <m:naryPr>
                                <m:limLoc m:val="undOvr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𝑐𝑜𝑠𝑛𝑥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𝑑𝑥</m:t>
                                </m:r>
                              </m:e>
                            </m:nary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(−1)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   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=1,2…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C1230-957C-4246-A505-226071EF4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0"/>
                <a:ext cx="8839200" cy="4297361"/>
              </a:xfrm>
              <a:blipFill>
                <a:blip r:embed="rId3"/>
                <a:stretch>
                  <a:fillRect l="-1379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2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61088C-932C-4EE7-B95F-BEA60B3BC0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1782762"/>
              </a:xfrm>
            </p:spPr>
            <p:txBody>
              <a:bodyPr>
                <a:noAutofit/>
              </a:bodyPr>
              <a:lstStyle/>
              <a:p>
                <a:r>
                  <a:rPr lang="en-US" sz="2800" b="1" u="sng" dirty="0">
                    <a:latin typeface="Times New Roman" pitchFamily="18" charset="0"/>
                    <a:cs typeface="Times New Roman" pitchFamily="18" charset="0"/>
                  </a:rPr>
                  <a:t>VD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Fourier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bởi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  <a:cs typeface="Times New Roman" pitchFamily="18" charset="0"/>
                      </a:rPr>
                      <m:t>tr</m:t>
                    </m:r>
                    <m:r>
                      <a:rPr lang="en-US" sz="2800">
                        <a:latin typeface="Cambria Math"/>
                        <a:cs typeface="Times New Roman" pitchFamily="18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  <a:cs typeface="Times New Roman" pitchFamily="18" charset="0"/>
                      </a:rPr>
                      <m:t>n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khoảng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+1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𝑠𝑖𝑛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 (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tiếp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61088C-932C-4EE7-B95F-BEA60B3BC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1782762"/>
              </a:xfrm>
              <a:blipFill>
                <a:blip r:embed="rId2"/>
                <a:stretch>
                  <a:fillRect t="-21160" r="-6857" b="-8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35A93-5ECF-474F-B6AE-82483037C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57400"/>
                <a:ext cx="8534400" cy="452596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𝑛𝑥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3200" b="0" i="1" smtClean="0">
                          <a:latin typeface="Cambria Math"/>
                          <a:cs typeface="Times New Roman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𝑠𝑖𝑛𝑥</m:t>
                          </m:r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−⋯+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𝑠𝑖𝑛𝑛𝑥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cs typeface="Times New Roman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𝑠𝑖𝑛𝑛𝑥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       </m:t>
                      </m:r>
                      <m:r>
                        <a:rPr lang="en-US" sz="32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3200" i="1">
                          <a:latin typeface="Cambria Math"/>
                          <a:cs typeface="Times New Roman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𝑠𝑖𝑛𝑛𝑥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         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           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            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                          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 </m:t>
                              </m:r>
                              <m:r>
                                <a:rPr lang="en-US" sz="3200" b="0" i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khi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≠(2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+1)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−0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+0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=0 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khi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    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=(2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+1)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      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4500" dirty="0">
                    <a:latin typeface="Times New Roman" pitchFamily="18" charset="0"/>
                    <a:cs typeface="Times New Roman" pitchFamily="18" charset="0"/>
                  </a:rPr>
                  <a:t>Thay </a:t>
                </a:r>
                <a14:m>
                  <m:oMath xmlns:m="http://schemas.openxmlformats.org/officeDocument/2006/math">
                    <m:r>
                      <a:rPr lang="en-US" sz="4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4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4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5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4500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US" sz="45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45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45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5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45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5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45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smtClean="0">
                                <a:latin typeface="Cambria Math"/>
                                <a:cs typeface="Times New Roman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45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4500" b="0" i="1" smtClean="0">
                                <a:latin typeface="Cambria Math"/>
                                <a:cs typeface="Times New Roman" pitchFamily="18" charset="0"/>
                              </a:rPr>
                              <m:t>+1</m:t>
                            </m:r>
                          </m:sup>
                        </m:sSup>
                        <m:f>
                          <m:fPr>
                            <m:ctrlPr>
                              <a:rPr lang="en-US" sz="45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45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5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4500" b="0" i="1" smtClean="0">
                            <a:latin typeface="Cambria Math"/>
                            <a:cs typeface="Times New Roman" pitchFamily="18" charset="0"/>
                          </a:rPr>
                          <m:t>𝑠𝑖𝑛</m:t>
                        </m:r>
                        <m:f>
                          <m:f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4500" b="0" i="1" smtClean="0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45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45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45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5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45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endParaRPr lang="en-US" sz="45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4500" dirty="0" err="1">
                    <a:latin typeface="Times New Roman" pitchFamily="18" charset="0"/>
                    <a:cs typeface="Times New Roman" pitchFamily="18" charset="0"/>
                  </a:rPr>
                  <a:t>Nhận</a:t>
                </a:r>
                <a:r>
                  <a:rPr lang="en-US" sz="45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500" dirty="0" err="1">
                    <a:latin typeface="Times New Roman" pitchFamily="18" charset="0"/>
                    <a:cs typeface="Times New Roman" pitchFamily="18" charset="0"/>
                  </a:rPr>
                  <a:t>xét</a:t>
                </a:r>
                <a:r>
                  <a:rPr lang="en-US" sz="45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45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4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45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4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</m:e>
                    </m:d>
                    <m:r>
                      <a:rPr lang="en-US" sz="45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=−</m:t>
                    </m:r>
                    <m:r>
                      <a:rPr lang="en-US" sz="45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45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≠0=</m:t>
                    </m:r>
                    <m:f>
                      <m:fPr>
                        <m:ctrlPr>
                          <a:rPr lang="en-US" sz="45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45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45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𝜋</m:t>
                            </m:r>
                            <m:r>
                              <a:rPr lang="en-US" sz="45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−0</m:t>
                            </m:r>
                          </m:e>
                        </m:d>
                        <m:r>
                          <a:rPr lang="en-US" sz="4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4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(−</m:t>
                        </m:r>
                        <m:r>
                          <a:rPr lang="en-US" sz="4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sz="4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+0)</m:t>
                        </m:r>
                      </m:num>
                      <m:den>
                        <m:r>
                          <a:rPr lang="en-US" sz="45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45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35A93-5ECF-474F-B6AE-82483037C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57400"/>
                <a:ext cx="8534400" cy="4525962"/>
              </a:xfrm>
              <a:blipFill>
                <a:blip r:embed="rId3"/>
                <a:stretch>
                  <a:fillRect l="-142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30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27F66E-88B6-43FD-BFAB-D5F258932D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.  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Chuỗi Fourier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B0F0"/>
                        </a:solidFill>
                        <a:latin typeface="Cambria Math"/>
                      </a:rPr>
                      <m:t>2</m:t>
                    </m:r>
                    <m:r>
                      <a:rPr lang="en-US" sz="3200" i="1">
                        <a:solidFill>
                          <a:srgbClr val="00B0F0"/>
                        </a:solidFill>
                        <a:latin typeface="Cambria Math"/>
                      </a:rPr>
                      <m:t>𝑙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27F66E-88B6-43FD-BFAB-D5F258932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  <a:blipFill>
                <a:blip r:embed="rId2"/>
                <a:stretch>
                  <a:fillRect t="-9677" b="-26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953E2-7F3E-43A1-95F0-FF829B659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516562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62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sz="62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62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62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6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2</a:t>
                </a:r>
                <a:r>
                  <a:rPr lang="en-US" sz="62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khả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tích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6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62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62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  <m:r>
                          <a:rPr lang="en-US" sz="62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62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Dùng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phép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6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62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62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den>
                    </m:f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6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62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6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6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62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62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sz="62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. </m:t>
                    </m:r>
                    <m:r>
                      <a:rPr lang="en-US" sz="620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Đặ</m:t>
                    </m:r>
                    <m:r>
                      <m:rPr>
                        <m:sty m:val="p"/>
                      </m:rPr>
                      <a:rPr lang="en-US" sz="620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t</m:t>
                    </m:r>
                    <m:r>
                      <a:rPr lang="en-US" sz="620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620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g</m:t>
                    </m:r>
                    <m:d>
                      <m:dPr>
                        <m:ctrlPr>
                          <a:rPr lang="en-US" sz="6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62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t</m:t>
                        </m:r>
                      </m:e>
                    </m:d>
                    <m:r>
                      <a:rPr lang="en-US" sz="620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6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6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62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62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sz="62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𝑔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6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6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6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6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6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6200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6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6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6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6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en-US" sz="6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62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𝑑𝑡</m:t>
                              </m:r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6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2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62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nary>
                        <m:naryPr>
                          <m:limLoc m:val="undOvr"/>
                          <m:ctrlPr>
                            <a:rPr lang="en-US" sz="6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6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6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        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6200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6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𝑐𝑜𝑠𝑛𝑡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6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6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6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en-US" sz="62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62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𝑐𝑜𝑠𝑛𝑡</m:t>
                              </m:r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6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;</m:t>
                          </m:r>
                        </m:e>
                      </m:nary>
                      <m:sSub>
                        <m:sSubPr>
                          <m:ctrlPr>
                            <a:rPr lang="en-US" sz="6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       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62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62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2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6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6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,   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6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=1,2,….</m:t>
                          </m:r>
                        </m:e>
                      </m:nary>
                    </m:oMath>
                  </m:oMathPara>
                </a14:m>
                <a:endParaRPr lang="en-US" sz="6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6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953E2-7F3E-43A1-95F0-FF829B659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516562"/>
              </a:xfrm>
              <a:blipFill>
                <a:blip r:embed="rId3"/>
                <a:stretch>
                  <a:fillRect l="-1113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26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2FCF18-9924-4ABD-BDDE-DFCC73E43E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.  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Chuỗi Fourier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chu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kỳ</a:t>
                </a:r>
                <a:r>
                  <a:rPr lang="en-US" sz="32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B0F0"/>
                        </a:solidFill>
                        <a:latin typeface="Cambria Math"/>
                      </a:rPr>
                      <m:t>2</m:t>
                    </m:r>
                    <m:r>
                      <a:rPr lang="en-US" sz="3200" i="1">
                        <a:solidFill>
                          <a:srgbClr val="00B0F0"/>
                        </a:solidFill>
                        <a:latin typeface="Cambria Math"/>
                      </a:rPr>
                      <m:t>𝑙</m:t>
                    </m:r>
                    <m:r>
                      <a:rPr lang="en-US" sz="32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B0F0"/>
                    </a:solidFill>
                  </a:rPr>
                  <a:t>(</a:t>
                </a:r>
                <a:r>
                  <a:rPr lang="en-US" sz="3200" dirty="0" err="1">
                    <a:solidFill>
                      <a:srgbClr val="00B0F0"/>
                    </a:solidFill>
                  </a:rPr>
                  <a:t>tiếp</a:t>
                </a:r>
                <a:r>
                  <a:rPr lang="en-US" sz="3200" dirty="0">
                    <a:solidFill>
                      <a:srgbClr val="00B0F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2FCF18-9924-4ABD-BDDE-DFCC73E43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>
                <a:blip r:embed="rId2"/>
                <a:stretch>
                  <a:fillRect l="-1724" r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4F051-DA7B-4BDC-8F69-E8070855F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831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     </m:t>
                          </m:r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𝑠𝑖𝑛𝑛𝑡</m:t>
                          </m:r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0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en-US" sz="30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3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𝑠𝑖𝑛𝑛𝑡</m:t>
                              </m:r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𝑑𝑡</m:t>
                              </m:r>
                              <m:r>
                                <a:rPr lang="en-US" sz="3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;</m:t>
                              </m:r>
                            </m:e>
                          </m:nary>
                        </m:e>
                      </m:nary>
                      <m:r>
                        <a:rPr lang="en-US" sz="3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       </m:t>
                      </m:r>
                    </m:oMath>
                  </m:oMathPara>
                </a14:m>
                <a:endParaRPr lang="en-US" sz="3000" b="0" i="0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,      </m:t>
                          </m:r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=1,2,….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err="1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3200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 Fourier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3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𝑐𝑜𝑠𝑛𝑡</m:t>
                              </m:r>
                              <m:r>
                                <a:rPr lang="en-US" sz="3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𝑠𝑖𝑛𝑛𝑡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3000" b="0" dirty="0">
                    <a:solidFill>
                      <a:srgbClr val="002060"/>
                    </a:solidFill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𝑐𝑜𝑠</m:t>
                            </m:r>
                            <m:f>
                              <m:fPr>
                                <m:ctrlPr>
                                  <a:rPr lang="en-US" sz="3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sz="3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𝜋</m:t>
                                </m:r>
                                <m:r>
                                  <a:rPr lang="en-US" sz="3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𝑙</m:t>
                                </m:r>
                              </m:den>
                            </m:f>
                            <m:r>
                              <a:rPr lang="en-US" sz="3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US" sz="3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sz="3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𝜋</m:t>
                                </m:r>
                                <m:r>
                                  <a:rPr lang="en-US" sz="3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𝑙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30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4F051-DA7B-4BDC-8F69-E8070855F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83162"/>
              </a:xfrm>
              <a:blipFill>
                <a:blip r:embed="rId3"/>
                <a:stretch>
                  <a:fillRect l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73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7F3101-34B4-4FA3-B2C4-79BE1BB5C8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477962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VD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v</m:t>
                    </m:r>
                    <m:r>
                      <a:rPr lang="en-US" sz="3200">
                        <a:latin typeface="Cambria Math"/>
                      </a:rPr>
                      <m:t>ớ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i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𝑙</m:t>
                    </m:r>
                    <m:r>
                      <a:rPr lang="en-US" sz="3200" i="1">
                        <a:latin typeface="Cambria Math"/>
                      </a:rPr>
                      <m:t>=1,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bi</m:t>
                    </m:r>
                    <m:r>
                      <a:rPr lang="en-US" sz="3200">
                        <a:latin typeface="Cambria Math"/>
                      </a:rPr>
                      <m:t>ế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t</m:t>
                    </m:r>
                    <m:r>
                      <a:rPr lang="en-US" sz="3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r</m:t>
                    </m:r>
                    <m:r>
                      <a:rPr lang="en-US" sz="3200">
                        <a:latin typeface="Cambria Math"/>
                      </a:rPr>
                      <m:t>ằ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ng</m:t>
                    </m:r>
                  </m:oMath>
                </a14:m>
                <a:br>
                  <a:rPr lang="en-US" sz="3200" dirty="0">
                    <a:latin typeface="Times New Roman" pitchFamily="18" charset="0"/>
                    <a:cs typeface="Times New Roman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v</m:t>
                      </m:r>
                      <m:r>
                        <a:rPr lang="en-US" sz="3200">
                          <a:latin typeface="Cambria Math"/>
                        </a:rPr>
                        <m:t>ớ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/>
                        </a:rPr>
                        <m:t>   −1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≤1.</m:t>
                      </m:r>
                    </m:oMath>
                  </m:oMathPara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7F3101-34B4-4FA3-B2C4-79BE1BB5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477962"/>
              </a:xfrm>
              <a:blipFill>
                <a:blip r:embed="rId2"/>
                <a:stretch>
                  <a:fillRect l="-1630" t="-864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946B7-C891-445C-B35C-709C89EC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26076"/>
            <a:ext cx="8610600" cy="2460324"/>
          </a:xfrm>
        </p:spPr>
      </p:pic>
    </p:spTree>
    <p:extLst>
      <p:ext uri="{BB962C8B-B14F-4D97-AF65-F5344CB8AC3E}">
        <p14:creationId xmlns:p14="http://schemas.microsoft.com/office/powerpoint/2010/main" val="329065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B6217B-20D2-4F90-A71C-0F6C481FA2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8534400" cy="1447800"/>
              </a:xfrm>
            </p:spPr>
            <p:txBody>
              <a:bodyPr>
                <a:noAutofit/>
              </a:bodyPr>
              <a:lstStyle/>
              <a:p>
                <a:br>
                  <a:rPr lang="en-US" sz="2800" dirty="0"/>
                </a:br>
                <a:r>
                  <a:rPr lang="en-US" sz="2800" dirty="0"/>
                  <a:t>VD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Khai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chuỗi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Fourier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tuần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hoàn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v</m:t>
                    </m:r>
                    <m:r>
                      <a:rPr lang="en-US" sz="2800">
                        <a:latin typeface="Cambria Math"/>
                      </a:rPr>
                      <m:t>ớ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i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𝑙</m:t>
                    </m:r>
                    <m:r>
                      <a:rPr lang="en-US" sz="2800" i="1">
                        <a:latin typeface="Cambria Math"/>
                      </a:rPr>
                      <m:t>=1,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bi</m:t>
                    </m:r>
                    <m:r>
                      <a:rPr lang="en-US" sz="2800">
                        <a:latin typeface="Cambria Math"/>
                      </a:rPr>
                      <m:t>ế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t</m:t>
                    </m:r>
                    <m:r>
                      <a:rPr lang="en-US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r</m:t>
                    </m:r>
                    <m:r>
                      <a:rPr lang="en-US" sz="2800">
                        <a:latin typeface="Cambria Math"/>
                      </a:rPr>
                      <m:t>ằ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ng</m:t>
                    </m:r>
                  </m:oMath>
                </a14:m>
                <a:br>
                  <a:rPr lang="en-US" sz="2800" dirty="0"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v</m:t>
                    </m:r>
                    <m:r>
                      <a:rPr lang="en-US" sz="2800">
                        <a:latin typeface="Cambria Math"/>
                      </a:rPr>
                      <m:t>ớ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   −1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≤1.</m:t>
                    </m:r>
                  </m:oMath>
                </a14:m>
                <a:r>
                  <a:rPr lang="en-US" sz="2800" dirty="0"/>
                  <a:t> Tính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br>
                  <a:rPr lang="en-US" sz="2800" dirty="0"/>
                </a:b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B6217B-20D2-4F90-A71C-0F6C481F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8534400" cy="1447800"/>
              </a:xfrm>
              <a:blipFill>
                <a:blip r:embed="rId2"/>
                <a:stretch>
                  <a:fillRect t="-8403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56569-FAB6-418C-B35C-76EE18F47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510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𝑓</m:t>
                    </m:r>
                    <m:r>
                      <a:rPr lang="en-US" sz="3200" i="1" smtClean="0">
                        <a:latin typeface="Cambria Math"/>
                      </a:rPr>
                      <m:t>(</m:t>
                    </m:r>
                    <m:r>
                      <a:rPr lang="en-US" sz="3200" i="1" smtClean="0">
                        <a:latin typeface="Cambria Math"/>
                      </a:rPr>
                      <m:t>𝑥</m:t>
                    </m:r>
                    <m:r>
                      <a:rPr lang="en-US" sz="32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chẵn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=0,   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=1,2,….</m:t>
                    </m:r>
                  </m:oMath>
                </a14:m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𝑐𝑜𝑠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𝑖𝑛𝑛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  <m:r>
                                <a:rPr lang="en-US" i="1">
                                  <a:latin typeface="Cambria Math"/>
                                </a:rPr>
                                <m:t>+2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𝑠𝑖𝑛𝑛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𝑑𝑥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𝑥𝑠𝑖𝑛𝑛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𝑥𝑑𝑥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𝑐𝑜𝑠𝑛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⌊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𝑐𝑜𝑠𝑛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−4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𝑐𝑜𝑠𝑛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56569-FAB6-418C-B35C-76EE18F47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5105400"/>
              </a:xfrm>
              <a:blipFill>
                <a:blip r:embed="rId3"/>
                <a:stretch>
                  <a:fillRect l="-278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20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F9605BF32FA4F841A791BFBFE9269" ma:contentTypeVersion="4" ma:contentTypeDescription="Create a new document." ma:contentTypeScope="" ma:versionID="4b451d191671b8329c89c381ac720ffa">
  <xsd:schema xmlns:xsd="http://www.w3.org/2001/XMLSchema" xmlns:xs="http://www.w3.org/2001/XMLSchema" xmlns:p="http://schemas.microsoft.com/office/2006/metadata/properties" xmlns:ns2="fc9e083c-cbb1-4d07-8f3f-9cb4e421700d" targetNamespace="http://schemas.microsoft.com/office/2006/metadata/properties" ma:root="true" ma:fieldsID="a3137476f109efe9f47079cf1fd6e2b6" ns2:_="">
    <xsd:import namespace="fc9e083c-cbb1-4d07-8f3f-9cb4e42170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e083c-cbb1-4d07-8f3f-9cb4e4217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B27BA-64D3-4726-A4B9-FC5AD8896213}"/>
</file>

<file path=customXml/itemProps2.xml><?xml version="1.0" encoding="utf-8"?>
<ds:datastoreItem xmlns:ds="http://schemas.openxmlformats.org/officeDocument/2006/customXml" ds:itemID="{F26B2889-9220-419C-9BD4-3398C46FF2C6}"/>
</file>

<file path=customXml/itemProps3.xml><?xml version="1.0" encoding="utf-8"?>
<ds:datastoreItem xmlns:ds="http://schemas.openxmlformats.org/officeDocument/2006/customXml" ds:itemID="{16B4F120-224F-40FE-828D-74139C0AF5CC}"/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2777</Words>
  <Application>Microsoft Office PowerPoint</Application>
  <PresentationFormat>On-screen Show (4:3)</PresentationFormat>
  <Paragraphs>203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Office Theme</vt:lpstr>
      <vt:lpstr>$4. Chuỗi Fourier 1. Chuỗi lượng giác, chuỗi Fourier</vt:lpstr>
      <vt:lpstr>Chuỗi Fourier (tiếp)</vt:lpstr>
      <vt:lpstr> VD. Khai triển thành chuỗi  Fourier hàm f(x) tuần hoàn chu kỳ 2π xác định bởi f(x)=x  trên khoảng [-π,├ π)┤. </vt:lpstr>
      <vt:lpstr> VD. Khai triển thành chuỗi  Fourier hàm f(x) tuần hoàn chu kỳ 2π xác định bởi f(x)=x  trên khoảng [-π,├ π)┤. Tính ∑_(n=1)^(+∞)▒〖〖(-1)〗^(n+1)  1/n sin n/2〗 </vt:lpstr>
      <vt:lpstr>VD. Khai triển thành chuỗi  Fourier hàm f(x) tuần hoàn chu kỳ 2π xác định bởi f(x)=x  trên khoảng [-π,├ π)┤. Tính ∑_(n=1)^(+∞)▒〖〖(-1)〗^(n+1)  1/n sin n/2〗   (tiếp) </vt:lpstr>
      <vt:lpstr>3.  Chuỗi Fourier của hàm tuần hoàn chu kỳ 2l</vt:lpstr>
      <vt:lpstr>3.  Chuỗi Fourier của hàm tuần hoàn chu kỳ 2l (tiếp)</vt:lpstr>
      <vt:lpstr>VD Khai triển thành chuỗi Fourier hàm tuần hoàn 2l với l=1, biết rằng f(x)=1-x^2    với    -1≤x≤1. </vt:lpstr>
      <vt:lpstr> VD Khai triển thành chuỗi Fourier hàm tuần hoàn 2l với l=1, biết rằng f(x)=1-x^2    với    -1≤x≤1. Tính ∑_(n=1)^(+∞)▒1/n^2  </vt:lpstr>
      <vt:lpstr>VD (tiếp) Khai triển thành chuỗi Fourier hàm tuần hoàn 2l với l=1, biết rằng f(x)=1-x^2    với    -1≤x≤1. Tính ∑_(n=1)^(+∞)▒1/n^2  </vt:lpstr>
      <vt:lpstr>Chương 2 Phương trình vi phân</vt:lpstr>
      <vt:lpstr>$1. Khái niệm mở đầu (tiếp)</vt:lpstr>
      <vt:lpstr>$2. PTVP cấp I.</vt:lpstr>
      <vt:lpstr>1.3 Định lý:( về sự tồn tại duy nhất nghiệm)</vt:lpstr>
      <vt:lpstr>2. Các dạng PTVP cấp 1.</vt:lpstr>
      <vt:lpstr>VD: 1)y^′=xe^x.    Nghiệm y=∫1▒〖xe^x dx=xe^x-e^x+C〗</vt:lpstr>
      <vt:lpstr>VD:1)y^′=y^2+4 Giải:   ( dy)/dx=y^2+4→1/(y^2+4) dy=dx→∫1▒〖1/(y^2+4) dy=∫1▒dx〗 Nghiệm  của PTVP là     1/2 arctan y/2+C=x </vt:lpstr>
      <vt:lpstr>2.2 Phương trình biến số phân ly:   M(x)dx=N(y)dy</vt:lpstr>
      <vt:lpstr> 2.3 Phương trình thuần nhất (đẳng cấp) y^′=f(x,y)=g(y/x) </vt:lpstr>
      <vt:lpstr>2.4 Phương trình tuyến tính y^′+p(x)y=q(x)    (1)</vt:lpstr>
      <vt:lpstr>  Bước 2  (PP biến thiên hằng số Lagrange)  </vt:lpstr>
      <vt:lpstr>VD: y^′-2xy=2xe^(x^2 )   (1)</vt:lpstr>
      <vt:lpstr>2.5 Phương trình Bernoulli y^′+p(x)y=q(x)y^α     (α∈R)</vt:lpstr>
      <vt:lpstr>2.6 PTVP toàn phần a) ĐN :P(x,y)dx+Q(x,y)dy=0 thỏa mãn 〖P′〗_y=〖Q′〗_x</vt:lpstr>
      <vt:lpstr>[h(x,y)P(x,y)]′_y=[h(x,y)Q(x,y)]′_x  thì h(x,y) gọi là nhân tử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Phương trình vi phân</dc:title>
  <dc:creator>Dell</dc:creator>
  <cp:lastModifiedBy>Nguyen Canh Nam</cp:lastModifiedBy>
  <cp:revision>99</cp:revision>
  <dcterms:created xsi:type="dcterms:W3CDTF">2020-03-31T15:46:56Z</dcterms:created>
  <dcterms:modified xsi:type="dcterms:W3CDTF">2021-03-12T00:33:49Z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0x0101009BDF9605BF32FA4F841A791BFBFE9269</vt:lpwstr>
  </property>
</Properties>
</file>