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78" r:id="rId15"/>
    <p:sldId id="268" r:id="rId16"/>
    <p:sldId id="269" r:id="rId17"/>
    <p:sldId id="279" r:id="rId18"/>
    <p:sldId id="280" r:id="rId19"/>
    <p:sldId id="270" r:id="rId20"/>
    <p:sldId id="271" r:id="rId21"/>
    <p:sldId id="272" r:id="rId22"/>
    <p:sldId id="273" r:id="rId23"/>
    <p:sldId id="274" r:id="rId24"/>
    <p:sldId id="275" r:id="rId25"/>
    <p:sldId id="284" r:id="rId26"/>
    <p:sldId id="285" r:id="rId27"/>
    <p:sldId id="276" r:id="rId28"/>
    <p:sldId id="282" r:id="rId29"/>
    <p:sldId id="283" r:id="rId30"/>
    <p:sldId id="277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ADDBE-6747-4789-B9A8-4FC22375B4F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8FA2-23D9-4A6C-9859-165CAF2A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8FA2-23D9-4A6C-9859-165CAF2A8B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CB88-19BE-4192-8318-7AE501DF4CE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4F1C-68C8-4106-AC21-D5F0334B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$3. PTVP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ấp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8600" y="1219200"/>
                <a:ext cx="8610600" cy="5334000"/>
              </a:xfrm>
            </p:spPr>
            <p:txBody>
              <a:bodyPr>
                <a:normAutofit fontScale="92500"/>
              </a:bodyPr>
              <a:lstStyle/>
              <a:p>
                <a:pPr marL="514350" indent="-514350" algn="l">
                  <a:buAutoNum type="arabicPeriod"/>
                </a:pP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Đại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cương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về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PTVP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2.</a:t>
                </a:r>
              </a:p>
              <a:p>
                <a:pPr algn="l"/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1.1 ĐN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")=0  (1);       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′)   (2).</m:t>
                    </m:r>
                  </m:oMath>
                </a14:m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1.2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begChr m:val="|"/>
                        <m:endChr m:val="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</m:t>
                    </m:r>
                    <m:d>
                      <m:dPr>
                        <m:begChr m:val="|"/>
                        <m:endChr m:val="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hay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(3)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endParaRPr lang="en-US" sz="2800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Cauchy 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PTVP (1)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hoặc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(3).</a:t>
                </a:r>
              </a:p>
              <a:p>
                <a:pPr algn="l"/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1.3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sự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).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;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ῼ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chứa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(3).</a:t>
                </a:r>
                <a:endParaRPr lang="en-US" sz="2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8600" y="1219200"/>
                <a:ext cx="8610600" cy="5334000"/>
              </a:xfrm>
              <a:blipFill rotWithShape="1">
                <a:blip r:embed="rId2"/>
                <a:stretch>
                  <a:fillRect l="-1275" t="-1029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0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458200" cy="13255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b="1" u="sng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 4</a:t>
                </a:r>
                <a:r>
                  <a:rPr lang="en-US" sz="2800" dirty="0"/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Giả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𝑞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mở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𝐼</m:t>
                    </m:r>
                    <m:r>
                      <a:rPr lang="en-US" sz="280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đltt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chỉ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≠0    ∀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458200" cy="1325562"/>
              </a:xfrm>
              <a:blipFill rotWithShape="1">
                <a:blip r:embed="rId2"/>
                <a:stretch>
                  <a:fillRect l="-1226" t="-28899" b="-3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828800"/>
                <a:ext cx="8839200" cy="4724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500" b="1" u="sng" dirty="0" smtClean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500" b="1" u="sng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500" b="1" u="sng" dirty="0" smtClean="0">
                    <a:latin typeface="Times New Roman" pitchFamily="18" charset="0"/>
                    <a:cs typeface="Times New Roman" pitchFamily="18" charset="0"/>
                  </a:rPr>
                  <a:t> 5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.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5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5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đltt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500" dirty="0">
                    <a:latin typeface="Times New Roman" pitchFamily="18" charset="0"/>
                    <a:cs typeface="Times New Roman" pitchFamily="18" charset="0"/>
                  </a:rPr>
                  <a:t> (2),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𝑞</m:t>
                    </m:r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5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5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5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)+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là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500" i="1" u="sng" dirty="0" smtClean="0">
                    <a:latin typeface="Times New Roman" pitchFamily="18" charset="0"/>
                    <a:cs typeface="Times New Roman" pitchFamily="18" charset="0"/>
                  </a:rPr>
                  <a:t>CM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: Theo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(2) 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2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Giả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′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500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5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. Ta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sz="2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500" dirty="0" smtClean="0">
                    <a:cs typeface="Times New Roman" pitchFamily="18" charset="0"/>
                  </a:rPr>
                  <a:t>(I)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5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̅"/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500" i="1"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500" i="1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500" i="1"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5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(</m:t>
                            </m:r>
                            <m:r>
                              <m:rPr>
                                <m:nor/>
                              </m:rPr>
                              <a:rPr lang="en-US" sz="25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5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) </m:t>
                            </m:r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500" b="0" i="1" smtClean="0"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500" i="1"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500" i="1"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500" i="1"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sz="2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  <a:cs typeface="Times New Roman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5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   (</m:t>
                            </m:r>
                            <m:r>
                              <m:rPr>
                                <m:nor/>
                              </m:rPr>
                              <a:rPr lang="en-US" sz="25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ii</m:t>
                            </m:r>
                            <m:r>
                              <m:rPr>
                                <m:nor/>
                              </m:rPr>
                              <a:rPr lang="en-US" sz="25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) </m:t>
                            </m:r>
                          </m:e>
                        </m:eqArr>
                      </m:e>
                    </m:d>
                  </m:oMath>
                </a14:m>
                <a:endParaRPr lang="en-US" sz="2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𝑊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5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≠0 (</m:t>
                    </m:r>
                    <m:r>
                      <a:rPr lang="en-US" sz="25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Đị</m:t>
                    </m:r>
                    <m:r>
                      <m:rPr>
                        <m:sty m:val="p"/>
                      </m:rPr>
                      <a:rPr lang="en-US" sz="25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nh</m:t>
                    </m:r>
                    <m:r>
                      <a:rPr lang="en-US" sz="25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5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l</m:t>
                    </m:r>
                    <m:r>
                      <a:rPr lang="en-US" sz="25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ý</m:t>
                    </m:r>
                    <m:r>
                      <a:rPr lang="en-US" sz="25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4)</m:t>
                    </m:r>
                  </m:oMath>
                </a14:m>
                <a:endParaRPr lang="en-US" sz="2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pt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sz="25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sz="25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/>
                        <a:cs typeface="Times New Roman" pitchFamily="18" charset="0"/>
                      </a:rPr>
                      <m:t>𝑊</m:t>
                    </m:r>
                    <m:d>
                      <m:dPr>
                        <m:ctrlPr>
                          <a:rPr lang="en-US" sz="25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5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≠0</m:t>
                    </m:r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5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H</m:t>
                    </m:r>
                    <m:r>
                      <a:rPr lang="en-US" sz="25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ệ </m:t>
                    </m:r>
                    <m:r>
                      <m:rPr>
                        <m:sty m:val="p"/>
                      </m:rPr>
                      <a:rPr lang="en-US" sz="25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qu</m:t>
                    </m:r>
                    <m:r>
                      <a:rPr lang="en-US" sz="25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ả Đ</m:t>
                    </m:r>
                    <m:r>
                      <m:rPr>
                        <m:sty m:val="p"/>
                      </m:rPr>
                      <a:rPr lang="en-US" sz="25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l</m:t>
                    </m:r>
                    <m:r>
                      <a:rPr lang="en-US" sz="25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ý 3)</m:t>
                    </m:r>
                    <m:r>
                      <a:rPr lang="en-US" sz="25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5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H</m:t>
                    </m:r>
                    <m:r>
                      <a:rPr lang="en-US" sz="25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ệ</m:t>
                    </m:r>
                  </m:oMath>
                </a14:m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 (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ẩn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5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5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  <a:cs typeface="Times New Roman" pitchFamily="18" charset="0"/>
                      </a:rPr>
                      <m:t>).</m:t>
                    </m:r>
                  </m:oMath>
                </a14:m>
                <a:endParaRPr lang="en-US" sz="2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5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828800"/>
                <a:ext cx="8839200" cy="4724400"/>
              </a:xfrm>
              <a:blipFill rotWithShape="1">
                <a:blip r:embed="rId3"/>
                <a:stretch>
                  <a:fillRect l="-1103" t="-1032" r="-1724" b="-1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đltt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69818"/>
                <a:ext cx="8839200" cy="565958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Biết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 Tìm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PT</m:t>
                    </m:r>
                    <m:r>
                      <a:rPr lang="en-US" sz="26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khuy</m:t>
                    </m:r>
                    <m:r>
                      <a:rPr lang="en-US" sz="26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t</m:t>
                    </m:r>
                  </m:oMath>
                </a14:m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u="sng" dirty="0" smtClean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PT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′−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=0   (1)</m:t>
                    </m:r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biết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𝑥𝑢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en-US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"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"=2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𝑥𝑢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“</m:t>
                    </m:r>
                  </m:oMath>
                </a14:m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(1)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+4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𝑥𝑢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′+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“</m:t>
                    </m:r>
                  </m:oMath>
                </a14:m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𝑥𝑢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′=0.</m:t>
                    </m:r>
                  </m:oMath>
                </a14:m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𝑥𝑝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′+6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=0→</m:t>
                    </m:r>
                    <m:d>
                      <m:dPr>
                        <m:begChr m:val="[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=0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lo</m:t>
                              </m:r>
                              <m:r>
                                <a:rPr lang="en-US" sz="2400" b="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ạ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≠0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=−6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=−6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=−6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Vậy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tùy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ý</a:t>
                </a: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69818"/>
                <a:ext cx="8839200" cy="5659582"/>
              </a:xfrm>
              <a:blipFill rotWithShape="1">
                <a:blip r:embed="rId2"/>
                <a:stretch>
                  <a:fillRect l="-1034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3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686800" cy="7159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Ghi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chú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PT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trực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tiếp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686800" cy="715962"/>
              </a:xfrm>
              <a:blipFill rotWithShape="1">
                <a:blip r:embed="rId2"/>
                <a:stretch>
                  <a:fillRect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8392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Giả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là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"+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′+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(2).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"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"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′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"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"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𝑞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"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+2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𝑢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"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"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"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′=0</m:t>
                      </m:r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"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)</m:t>
                      </m:r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′=0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groupCh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′+(2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𝑣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=−2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𝑝𝑑𝑥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𝑙𝑛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𝑝𝑑𝑥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𝑝𝑑𝑥</m:t>
                                  </m:r>
                                </m:e>
                              </m:nary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𝑝𝑑𝑥</m:t>
                                      </m:r>
                                    </m:e>
                                  </m:nary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𝑝𝑑𝑥</m:t>
                                      </m:r>
                                    </m:e>
                                  </m:nary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839200" cy="5562600"/>
              </a:xfrm>
              <a:blipFill rotWithShape="0">
                <a:blip r:embed="rId3"/>
                <a:stretch>
                  <a:fillRect l="-1103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8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9906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3.4 PT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"+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′+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)   (3)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990600"/>
              </a:xfrm>
              <a:blipFill rotWithShape="1">
                <a:blip r:embed="rId2"/>
                <a:stretch>
                  <a:fillRect l="-1481" t="-432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541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u="sng" dirty="0" smtClean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400" b="1" u="sng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400" b="1" u="sng" dirty="0" smtClean="0">
                    <a:latin typeface="Times New Roman" pitchFamily="18" charset="0"/>
                    <a:cs typeface="Times New Roman" pitchFamily="18" charset="0"/>
                  </a:rPr>
                  <a:t> 6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(3)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TQ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PT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bất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(3):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u="sng" dirty="0" err="1" smtClean="0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400" i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i="1" u="sng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(3)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(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thiên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Lagrange):</a:t>
                </a: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Giả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Chọn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 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"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"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"</m:t>
                          </m:r>
                        </m:sup>
                      </m:sSup>
                      <m:r>
                        <a:rPr lang="en-US" sz="2000" b="0" i="0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(3):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(ii)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5410200"/>
              </a:xfrm>
              <a:blipFill rotWithShape="0">
                <a:blip r:embed="rId3"/>
                <a:stretch>
                  <a:fillRect l="-1034" t="-901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sz="3100" i="1" dirty="0" smtClean="0">
                    <a:latin typeface="Cambria Math"/>
                    <a:cs typeface="Times New Roman" pitchFamily="18" charset="0"/>
                  </a:rPr>
                  <a:t/>
                </a:r>
                <a:br>
                  <a:rPr lang="en-US" sz="3100" i="1" dirty="0" smtClean="0">
                    <a:latin typeface="Cambria Math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1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=0                (</m:t>
                              </m:r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          (</m:t>
                              </m:r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𝑖𝑖</m:t>
                              </m:r>
                              <m:r>
                                <a:rPr lang="en-US" sz="3100" i="1">
                                  <a:latin typeface="Cambria Math"/>
                                  <a:cs typeface="Times New Roman" pitchFamily="18" charset="0"/>
                                </a:rPr>
                                <m:t>)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dirty="0">
                    <a:latin typeface="Times New Roman" pitchFamily="18" charset="0"/>
                    <a:cs typeface="Times New Roman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2553" b="-5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cs typeface="Times New Roman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  <a:cs typeface="Times New Roman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≠0; </m:t>
                      </m:r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;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cs typeface="Times New Roman" pitchFamily="18" charset="0"/>
                  </a:rPr>
                  <a:t> </a:t>
                </a:r>
                <a:endParaRPr lang="en-US" dirty="0" smtClean="0"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;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5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7159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VD: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"+2</m:t>
                    </m:r>
                    <m:r>
                      <a:rPr lang="en-US" sz="2800" b="0" i="1" smtClean="0">
                        <a:latin typeface="Cambria Math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</a:rPr>
                      <m:t>′−2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(1) 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biết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PT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715962"/>
              </a:xfrm>
              <a:blipFill rotWithShape="1">
                <a:blip r:embed="rId2"/>
                <a:stretch>
                  <a:fillRect l="-1103" t="-16102" b="-29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1371600"/>
                <a:ext cx="8846127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1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100" i="1">
                        <a:latin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sz="3100" b="0" i="0" smtClean="0">
                        <a:latin typeface="Cambria Math"/>
                      </a:rPr>
                      <m:t>"</m:t>
                    </m:r>
                    <m:r>
                      <m:rPr>
                        <m:nor/>
                      </m:rPr>
                      <a:rPr lang="en-US" sz="3100" i="0">
                        <a:latin typeface="Cambria Math"/>
                      </a:rPr>
                      <m:t>+2</m:t>
                    </m:r>
                    <m:r>
                      <m:rPr>
                        <m:nor/>
                      </m:rPr>
                      <a:rPr lang="en-US" sz="3100" i="0">
                        <a:latin typeface="Cambria Math"/>
                      </a:rPr>
                      <m:t>xy</m:t>
                    </m:r>
                    <m:r>
                      <m:rPr>
                        <m:nor/>
                      </m:rPr>
                      <a:rPr lang="en-US" sz="3100" i="0">
                        <a:latin typeface="Cambria Math"/>
                      </a:rPr>
                      <m:t>′</m:t>
                    </m:r>
                  </m:oMath>
                </a14:m>
                <a:r>
                  <a:rPr lang="en-US" sz="31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b="0" i="0" smtClean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3100" i="0">
                        <a:latin typeface="Cambria Math"/>
                      </a:rPr>
                      <m:t>2</m:t>
                    </m:r>
                    <m:r>
                      <m:rPr>
                        <m:nor/>
                      </m:rPr>
                      <a:rPr lang="en-US" sz="3100" i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3100" i="0">
                        <a:latin typeface="Cambria Math"/>
                      </a:rPr>
                      <m:t>=0</m:t>
                    </m:r>
                  </m:oMath>
                </a14:m>
                <a:endParaRPr lang="en-US" sz="3100" i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3100" b="0" i="1" smtClean="0">
                        <a:latin typeface="Cambria Math"/>
                        <a:ea typeface="Cambria Math"/>
                      </a:rPr>
                      <m:t>"+</m:t>
                    </m:r>
                    <m:f>
                      <m:fPr>
                        <m:ctrlPr>
                          <a:rPr lang="en-US" sz="3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31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31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3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31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1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1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3100" b="0" i="1" smtClean="0">
                        <a:latin typeface="Cambria Math"/>
                        <a:ea typeface="Cambria Math"/>
                      </a:rPr>
                      <m:t>′−</m:t>
                    </m:r>
                    <m:f>
                      <m:fPr>
                        <m:ctrlPr>
                          <a:rPr lang="en-US" sz="3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31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3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31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1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1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3100" b="0" i="1" smtClean="0">
                        <a:latin typeface="Cambria Math"/>
                        <a:ea typeface="Cambria Math"/>
                      </a:rPr>
                      <m:t>=0 (2)</m:t>
                    </m:r>
                  </m:oMath>
                </a14:m>
                <a:r>
                  <a:rPr lang="en-US" sz="31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𝑝𝑑𝑥</m:t>
                                    </m:r>
                                  </m:e>
                                </m:nary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nary>
                                      <m:naryPr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f>
                                          <m:fPr>
                                            <m:ctrl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3600" b="0" i="1" smtClean="0">
                                                    <a:latin typeface="Cambria Math" panose="02040503050406030204" pitchFamily="18" charset="0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3600" b="0" i="1" smtClean="0">
                                                    <a:latin typeface="Cambria Math" panose="02040503050406030204" pitchFamily="18" charset="0"/>
                                                    <a:cs typeface="Times New Roman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3600" b="0" i="1" smtClean="0">
                                                    <a:latin typeface="Cambria Math" panose="02040503050406030204" pitchFamily="18" charset="0"/>
                                                    <a:cs typeface="Times New Roman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−1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𝑑𝑥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sz="3600" b="0" dirty="0" smtClean="0">
                  <a:latin typeface="Times New Roman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Times New Roman" pitchFamily="18" charset="0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𝑑𝑥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x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+1</m:t>
                    </m:r>
                  </m:oMath>
                </a14:m>
                <a:endParaRPr lang="en-US" sz="2800" dirty="0">
                  <a:latin typeface="Times New Roman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en-US" sz="2800" b="0" i="1" dirty="0" smtClean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371600"/>
                <a:ext cx="8846127" cy="5334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9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"+2</m:t>
                    </m:r>
                    <m:r>
                      <a:rPr lang="en-US" sz="2400" i="1">
                        <a:latin typeface="Cambria Math"/>
                      </a:rPr>
                      <m:t>𝑥𝑦</m:t>
                    </m:r>
                    <m:r>
                      <a:rPr lang="en-US" sz="2400" i="1">
                        <a:latin typeface="Cambria Math"/>
                      </a:rPr>
                      <m:t>′−2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"+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′−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839200" cy="5334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.2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         =1</m:t>
                              </m:r>
                            </m:e>
                          </m:eqAr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−1;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/>
                              </a:rPr>
                              <m:t>𝑑𝑥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=−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US" sz="2400" b="0" i="1" smtClean="0">
                                <a:latin typeface="Cambria Math"/>
                              </a:rPr>
                              <m:t>=−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𝑙𝑛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  <m:r>
                            <a:rPr lang="en-US" sz="2400" i="1">
                              <a:latin typeface="Cambria Math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𝑑𝑥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𝑙𝑛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TQ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𝑦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200" i="1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𝑙𝑛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839200" cy="5334000"/>
              </a:xfrm>
              <a:blipFill rotWithShape="0">
                <a:blip r:embed="rId3"/>
                <a:stretch>
                  <a:fillRect l="-1034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8839200" cy="14478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Ghi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chú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 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 (1)</m:t>
                    </m:r>
                  </m:oMath>
                </a14:m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thuân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(2)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8839200" cy="1447800"/>
              </a:xfrm>
              <a:blipFill rotWithShape="1">
                <a:blip r:embed="rId2"/>
                <a:stretch>
                  <a:fillRect l="-1034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: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"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"</m:t>
                        </m:r>
                      </m:sup>
                    </m:sSup>
                    <m:r>
                      <a:rPr lang="en-US" sz="240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"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 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 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"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sz="20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(2)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 rotWithShape="0">
                <a:blip r:embed="rId3"/>
                <a:stretch>
                  <a:fillRect l="-104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: 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7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7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7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7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"+2(</m:t>
                    </m:r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−1)</m:t>
                    </m:r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′−2</m:t>
                    </m:r>
                  </m:oMath>
                </a14:m>
                <a:r>
                  <a:rPr lang="en-US" sz="27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=−2</m:t>
                    </m:r>
                  </m:oMath>
                </a14:m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  (1)</a:t>
                </a:r>
                <a:b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biết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  <m:sup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7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dirty="0">
                    <a:latin typeface="Times New Roman" pitchFamily="18" charset="0"/>
                    <a:cs typeface="Times New Roman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  <a:blipFill rotWithShape="1">
                <a:blip r:embed="rId2"/>
                <a:stretch>
                  <a:fillRect t="-43617" r="-342" b="-6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763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Giải: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"+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−2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𝑙𝑛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−1)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Vậy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(1):</a:t>
                </a:r>
              </a:p>
              <a:p>
                <a:pPr marL="0" indent="0" algn="ctr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+1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763000" cy="5181600"/>
              </a:xfrm>
              <a:blipFill rotWithShape="0">
                <a:blip r:embed="rId3"/>
                <a:stretch>
                  <a:fillRect l="-1043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3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chồng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Cho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"+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′+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Nếu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∗ 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là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"+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′+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 (2)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và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"+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′+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(3) </a:t>
                </a: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là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(1)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u="sng" dirty="0" smtClean="0">
                    <a:latin typeface="Times New Roman" pitchFamily="18" charset="0"/>
                    <a:cs typeface="Times New Roman" pitchFamily="18" charset="0"/>
                  </a:rPr>
                  <a:t>CM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’+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’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"</m:t>
                        </m:r>
                      </m:sup>
                    </m:sSup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"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“</m:t>
                    </m:r>
                  </m:oMath>
                </a14:m>
                <a:endParaRPr lang="en-US" sz="2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"+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′+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+[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)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𝑞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]=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đpcm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135563"/>
              </a:xfrm>
              <a:blipFill rotWithShape="0">
                <a:blip r:embed="rId2"/>
                <a:stretch>
                  <a:fillRect l="-1391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riêng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5344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Nghiệm TQ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PTVP (2)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tùy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ý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514350" indent="-514350">
                  <a:buAutoNum type="arabicParenR"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hỏa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PTVP (2)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3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điều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kiện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02</m:t>
                        </m:r>
                      </m:sub>
                    </m:sSub>
                    <m:r>
                      <a:rPr lang="en-US" sz="2800" b="0" i="0" dirty="0" smtClean="0">
                        <a:latin typeface="Cambria Math"/>
                        <a:cs typeface="Times New Roman" pitchFamily="18" charset="0"/>
                      </a:rPr>
                      <m:t>  để  </m:t>
                    </m:r>
                  </m:oMath>
                </a14:m>
                <a:endParaRPr lang="en-US" sz="2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hàm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(3).</a:t>
                </a: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cs typeface="Times New Roman" pitchFamily="18" charset="0"/>
                      </a:rPr>
                      <m:t>ɸ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TP TQ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Hệ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TP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riêng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strike="dblStrike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534400" cy="5059363"/>
              </a:xfrm>
              <a:blipFill rotWithShape="1">
                <a:blip r:embed="rId2"/>
                <a:stretch>
                  <a:fillRect l="-1429" t="-1205" r="-357" b="-2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9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534400" cy="10207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4. 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PTVT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"+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𝑝𝑦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′+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𝑞𝑦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)  (1)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v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i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l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ằ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ng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s</m:t>
                      </m:r>
                      <m:r>
                        <a:rPr lang="en-US" sz="2800" b="0" i="0" smtClean="0">
                          <a:latin typeface="Cambria Math"/>
                          <a:cs typeface="Times New Roman" pitchFamily="18" charset="0"/>
                        </a:rPr>
                        <m:t>ố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534400" cy="1020762"/>
              </a:xfrm>
              <a:blipFill rotWithShape="1">
                <a:blip r:embed="rId2"/>
                <a:stretch>
                  <a:fillRect l="-1429" t="-238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4.1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Euler: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6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7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+…</m:t>
                      </m:r>
                    </m:oMath>
                  </m:oMathPara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+…+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7!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+….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𝜑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𝑖𝑠𝑖𝑛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4.2 PT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𝑞𝑦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 (2)</m:t>
                    </m:r>
                  </m:oMath>
                </a14:m>
                <a:endParaRPr lang="en-US" sz="2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thay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𝑝𝑘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𝑝𝑘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trưng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−4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5105400"/>
              </a:xfrm>
              <a:blipFill rotWithShape="1">
                <a:blip r:embed="rId3"/>
                <a:stretch>
                  <a:fillRect l="-1724" t="-1673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229600" cy="6096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Nghiệm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PT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𝑞𝑦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609600"/>
              </a:xfrm>
              <a:blipFill rotWithShape="1">
                <a:blip r:embed="rId2"/>
                <a:stretch>
                  <a:fillRect l="-1481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15400" cy="5943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u="sng" dirty="0" smtClean="0">
                    <a:latin typeface="Times New Roman" pitchFamily="18" charset="0"/>
                    <a:cs typeface="Times New Roman" pitchFamily="18" charset="0"/>
                  </a:rPr>
                  <a:t>TH1</a:t>
                </a:r>
                <a:r>
                  <a:rPr lang="en-US" sz="2200" dirty="0" smtClean="0"/>
                  <a:t>.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&gt;0→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200" dirty="0" smtClean="0">
                    <a:latin typeface="Cambria Math"/>
                    <a:ea typeface="Cambria Math"/>
                  </a:rPr>
                  <a:t>đltt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u="sng" dirty="0" smtClean="0">
                    <a:latin typeface="Times New Roman" pitchFamily="18" charset="0"/>
                    <a:cs typeface="Times New Roman" pitchFamily="18" charset="0"/>
                  </a:rPr>
                  <a:t>TH2</a:t>
                </a:r>
                <a:r>
                  <a:rPr lang="en-US" sz="2200" dirty="0" smtClean="0"/>
                  <a:t>.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=0→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sz="22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𝑝𝑑𝑥</m:t>
                                      </m:r>
                                    </m:e>
                                  </m:nary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limLoc m:val="undOvr"/>
                                          <m:subHide m:val="on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𝑝𝑑𝑥</m:t>
                                          </m:r>
                                        </m:e>
                                      </m:nary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sz="2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sz="220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b="0" dirty="0" smtClean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u="sng" dirty="0" smtClean="0">
                    <a:latin typeface="Times New Roman" pitchFamily="18" charset="0"/>
                    <a:cs typeface="Times New Roman" pitchFamily="18" charset="0"/>
                  </a:rPr>
                  <a:t>TH3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∆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&lt;0→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</m:oMath>
                </a14:m>
                <a:endParaRPr lang="en-US" sz="2200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𝑖𝑠𝑖𝑛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𝑖𝑠𝑖𝑛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Đ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ị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𝑛h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ý 1</m:t>
                          </m:r>
                        </m:e>
                      </m:groupChr>
                      <m:r>
                        <a:rPr lang="en-US" sz="2200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𝛽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𝛽</m:t>
                      </m:r>
                      <m:r>
                        <a:rPr lang="en-US" sz="22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đltt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(2)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15400" cy="5943600"/>
              </a:xfrm>
              <a:blipFill rotWithShape="1">
                <a:blip r:embed="rId3"/>
                <a:stretch>
                  <a:fillRect l="-1436" t="-1231" b="-29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9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VD.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1) 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"−2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′+5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=0.</m:t>
                      </m:r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−2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+5=0→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=1+2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=1−2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2)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"−5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′+6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−5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+6=0→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=2;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=3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3)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"+6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′+9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+6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+9=0→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=−3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1481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0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5334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4.3 PT</a:t>
                </a:r>
                <a:r>
                  <a:rPr lang="en-US" sz="27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7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7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sz="27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7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𝑝𝑦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𝑞𝑦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533400"/>
              </a:xfrm>
              <a:blipFill rotWithShape="1">
                <a:blip r:embed="rId2"/>
                <a:stretch>
                  <a:fillRect l="-889" t="-126437" b="-14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09600"/>
                <a:ext cx="8763000" cy="6096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i="1" dirty="0" smtClean="0">
                    <a:latin typeface="Times New Roman" pitchFamily="18" charset="0"/>
                    <a:cs typeface="Times New Roman" pitchFamily="18" charset="0"/>
                  </a:rPr>
                  <a:t>Nguyên </a:t>
                </a:r>
                <a:r>
                  <a:rPr lang="en-US" sz="2400" b="1" i="1" dirty="0" err="1" smtClean="0"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400" b="1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 err="1" smtClean="0">
                    <a:latin typeface="Times New Roman" pitchFamily="18" charset="0"/>
                    <a:cs typeface="Times New Roman" pitchFamily="18" charset="0"/>
                  </a:rPr>
                  <a:t>chung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dụng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thiên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Lagrange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dang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biệt</a:t>
                </a: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u="sng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Dạng 1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đa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bậc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u="sng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đa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cùng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bậc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u="sng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TH2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u="sng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TH3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𝑘𝑥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VD. 1)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"−3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(1)</a:t>
                </a:r>
              </a:p>
              <a:p>
                <a:pPr marL="0" indent="0">
                  <a:buNone/>
                </a:pP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−3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+2=0→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=1;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=2→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=0→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𝐵𝑥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𝐴𝑥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;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"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(1)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−3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𝐴𝑥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𝐵𝑥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−3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=0</m:t>
                              </m:r>
                            </m:e>
                          </m:eqArr>
                          <m:r>
                            <a:rPr lang="en-US" sz="240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=3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eqArr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+3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+3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09600"/>
                <a:ext cx="8763000" cy="6096000"/>
              </a:xfrm>
              <a:blipFill rotWithShape="0">
                <a:blip r:embed="rId3"/>
                <a:stretch>
                  <a:fillRect l="-1252" t="-2000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3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VD2: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"−5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′+6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+6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−5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(1)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  <a:blipFill rotWithShape="1">
                <a:blip r:embed="rId2"/>
                <a:stretch>
                  <a:fillRect l="-1481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 smtClean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−5</m:t>
                    </m:r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</a:rPr>
                      <m:t>+6=0→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=3→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=1.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</a:rPr>
                        <m:t>(1+2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+(2+4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</a:rPr>
                        <m:t>(4+4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−5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+6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4+4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−5</m:t>
                      </m:r>
                      <m:r>
                        <a:rPr lang="en-US" sz="2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1+2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+6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𝑥𝐴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=−1→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638800"/>
              </a:xfrm>
              <a:blipFill rotWithShape="1">
                <a:blip r:embed="rId3"/>
                <a:stretch>
                  <a:fillRect l="-1391" t="-973" b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82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2800" dirty="0"/>
                  <a:t>*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=6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−5=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6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−5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3000" i="1" smtClean="0">
                          <a:latin typeface="Cambria Math"/>
                          <a:ea typeface="Cambria Math"/>
                        </a:rPr>
                        <m:t>=0→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𝐴𝑥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3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000" i="1"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</a:rPr>
                        <m:t>𝐴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"</m:t>
                          </m:r>
                        </m:sup>
                      </m:sSup>
                      <m:r>
                        <a:rPr lang="en-US" sz="3000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0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30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800" i="1">
                          <a:latin typeface="Cambria Math"/>
                          <a:ea typeface="Cambria Math"/>
                        </a:rPr>
                        <m:t>−5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+6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</a:rPr>
                        <m:t>=−5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+6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𝐴𝑥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</a:rPr>
                        <m:t>=6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−5</m:t>
                      </m:r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=−5</m:t>
                              </m:r>
                            </m:e>
                          </m:eqAr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↔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eqAr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dirty="0"/>
                  <a:t> </a:t>
                </a:r>
                <a:r>
                  <a:rPr lang="en-US" dirty="0" smtClean="0"/>
                  <a:t>TQ: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5105400"/>
              </a:xfrm>
              <a:blipFill rotWithShape="1">
                <a:blip r:embed="rId3"/>
                <a:stretch>
                  <a:fillRect l="-1724" t="-1075" r="-1931" b="-10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71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VD :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"−2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′+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43000"/>
                <a:ext cx="88392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Giải: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−2</m:t>
                    </m:r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</a:rPr>
                      <m:t>+1=0→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=1→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1.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=1=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600" i="1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600" i="1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+2</m:t>
                          </m:r>
                        </m:e>
                      </m:d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+4</m:t>
                          </m:r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  <m:r>
                            <a:rPr lang="en-US" sz="2600" i="1">
                              <a:latin typeface="Cambria Math"/>
                            </a:rPr>
                            <m:t>+2</m:t>
                          </m:r>
                        </m:e>
                      </m:d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−2</m:t>
                      </m:r>
                      <m:r>
                        <a:rPr lang="en-US" sz="26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+2</m:t>
                          </m:r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2</m:t>
                      </m:r>
                      <m:r>
                        <a:rPr lang="en-US" sz="26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𝑦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43000"/>
                <a:ext cx="8839200" cy="4983163"/>
              </a:xfrm>
              <a:blipFill rotWithShape="1">
                <a:blip r:embed="rId3"/>
                <a:stretch>
                  <a:fillRect l="-1241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6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914400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sz="31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31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31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Dạng 2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1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𝑐𝑜𝑠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1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1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100" dirty="0" smtClean="0">
                    <a:solidFill>
                      <a:srgbClr val="C00000"/>
                    </a:solidFill>
                  </a:rPr>
                  <a:t/>
                </a:r>
                <a:br>
                  <a:rPr lang="en-US" sz="3100" dirty="0" smtClean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𝑘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914400"/>
              </a:xfrm>
              <a:blipFill rotWithShape="1">
                <a:blip r:embed="rId2"/>
                <a:stretch>
                  <a:fillRect t="-62667" b="-7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8392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u="sng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TH1</a:t>
                </a:r>
                <a:r>
                  <a:rPr lang="en-US" sz="2200" dirty="0" smtClean="0"/>
                  <a:t>: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𝑘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;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𝑚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u="sng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TH2</a:t>
                </a:r>
                <a:r>
                  <a:rPr lang="en-US" sz="2200" dirty="0" smtClean="0"/>
                  <a:t>: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𝑘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𝑐𝑜𝑠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/>
                  <a:t>;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𝑚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VD: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</a:rPr>
                      <m:t>𝑠𝑖𝑛𝑥</m:t>
                    </m:r>
                    <m:r>
                      <a:rPr lang="en-US" sz="2400" b="0" i="1" smtClean="0">
                        <a:latin typeface="Cambria Math"/>
                      </a:rPr>
                      <m:t> (1)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 smtClean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+1=0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1,2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=±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=0±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𝑐𝑜𝑠𝑥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𝑠𝑖𝑛𝑥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𝑐𝑜𝑠𝑥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+2.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𝑠𝑖𝑛𝑥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𝐴𝑐𝑜𝑠𝑥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𝐵𝑠𝑖𝑛𝑥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𝐴𝑐𝑜𝑠𝑥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𝐵𝑠𝑖𝑛𝑥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𝐴𝑐𝑜𝑠𝑥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𝐵𝑠𝑖𝑛𝑥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𝐴𝑠𝑖𝑛𝑥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𝐵𝑐𝑜𝑠𝑥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𝐵𝑥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𝐴𝑥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𝑠𝑖𝑛𝑥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𝐵𝑐𝑜𝑠𝑥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𝐵𝑥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𝑠𝑖𝑛𝑥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r>
                        <a:rPr lang="en-US" sz="2200" b="0" i="1" smtClean="0">
                          <a:latin typeface="Cambria Math"/>
                        </a:rPr>
                        <m:t>𝐴𝑠𝑖𝑛𝑥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𝐴𝑥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𝑐𝑜𝑠𝑥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𝐴𝑥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𝐵𝑥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𝑠𝑖𝑛𝑥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𝐴𝑥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𝑐𝑜𝑠𝑥</m:t>
                      </m:r>
                      <m: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𝐵𝑥</m:t>
                          </m:r>
                          <m:r>
                            <a:rPr lang="en-US" sz="2000" i="1">
                              <a:latin typeface="Cambria Math"/>
                            </a:rPr>
                            <m:t>+2</m:t>
                          </m:r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𝑠𝑖𝑛𝑥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𝐴𝑐𝑜𝑠𝑥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𝐵𝑠𝑖𝑛𝑥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r>
                        <a:rPr lang="en-US" sz="2000" b="0" i="1" smtClean="0">
                          <a:latin typeface="Cambria Math"/>
                        </a:rPr>
                        <m:t>𝑠𝑖𝑛𝑥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r>
                        <a:rPr lang="en-US" sz="2200" b="0" i="1" smtClean="0">
                          <a:latin typeface="Cambria Math"/>
                        </a:rPr>
                        <m:t>𝐵𝑐𝑜𝑠𝑥</m:t>
                      </m:r>
                      <m:r>
                        <a:rPr lang="en-US" sz="2200" b="0" i="1" smtClean="0">
                          <a:latin typeface="Cambria Math"/>
                        </a:rPr>
                        <m:t>−2</m:t>
                      </m:r>
                      <m:r>
                        <a:rPr lang="en-US" sz="2200" b="0" i="1" smtClean="0">
                          <a:latin typeface="Cambria Math"/>
                        </a:rPr>
                        <m:t>𝐴𝑠𝑖𝑛𝑥</m:t>
                      </m:r>
                      <m:r>
                        <a:rPr lang="en-US" sz="2200" b="0" i="1" smtClean="0">
                          <a:latin typeface="Cambria Math"/>
                        </a:rPr>
                        <m:t>=2</m:t>
                      </m:r>
                      <m:r>
                        <a:rPr lang="en-US" sz="2200" b="0" i="1" smtClean="0">
                          <a:latin typeface="Cambria Math"/>
                        </a:rPr>
                        <m:t>𝑠𝑖𝑛𝑥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=2</m:t>
                              </m:r>
                            </m:e>
                          </m:eqAr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=−1</m:t>
                                  </m:r>
                                </m: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eqAr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=−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𝑥𝑐𝑜𝑠𝑥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𝑦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𝑐𝑜𝑠𝑥</m:t>
                    </m:r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𝑠𝑖𝑛𝑥</m:t>
                    </m:r>
                    <m:r>
                      <a:rPr lang="en-US" sz="2200" b="0" i="0" smtClean="0">
                        <a:latin typeface="Cambria Math"/>
                      </a:rPr>
                      <m:t> −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𝑥𝑐𝑜𝑠𝑥</m:t>
                    </m:r>
                  </m:oMath>
                </a14:m>
                <a:r>
                  <a:rPr lang="en-US" sz="22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839200" cy="5638800"/>
              </a:xfrm>
              <a:blipFill rotWithShape="1">
                <a:blip r:embed="rId3"/>
                <a:stretch>
                  <a:fillRect l="-1034" t="-757" r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53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0668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800" b="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sz="2800" b="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chú</a:t>
                </a:r>
                <a:r>
                  <a:rPr lang="en-US" sz="2800" dirty="0"/>
                  <a:t>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ô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ó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đặ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bi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ệ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: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ử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ụ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</a:t>
                </a:r>
                <a:r>
                  <a:rPr lang="en-US" sz="28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thiên</a:t>
                </a:r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</a:t>
                </a:r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Lagrange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066800"/>
              </a:xfrm>
              <a:blipFill rotWithShape="1">
                <a:blip r:embed="rId2"/>
                <a:stretch>
                  <a:fillRect l="-889" r="-1926" b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1440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VD: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"−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PT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=−2</m:t>
                    </m:r>
                  </m:oMath>
                </a14:m>
                <a:r>
                  <a:rPr lang="en-US" sz="2200" dirty="0" smtClean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200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2(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+1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</a:rPr>
                                <m:t>+1−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2200" i="1">
                              <a:latin typeface="Cambria Math"/>
                            </a:rPr>
                            <m:t>𝑑𝑥</m:t>
                          </m:r>
                          <m:r>
                            <a:rPr lang="en-US" sz="22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</a:rPr>
                                <m:t>+1)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144000" cy="5410200"/>
              </a:xfrm>
              <a:blipFill rotWithShape="1">
                <a:blip r:embed="rId3"/>
                <a:stretch>
                  <a:fillRect l="-800" b="-3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47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76200"/>
                <a:ext cx="8763000" cy="1447800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sz="2000" i="1" dirty="0" smtClean="0">
                    <a:latin typeface="Cambria Math"/>
                  </a:rPr>
                  <a:t/>
                </a:r>
                <a:br>
                  <a:rPr lang="en-US" sz="20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𝑑𝑥</m:t>
                          </m:r>
                          <m:r>
                            <a:rPr lang="en-US" sz="2000" i="1">
                              <a:latin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</a:rPr>
                                <m:t>+1)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76200"/>
                <a:ext cx="8763000" cy="1447800"/>
              </a:xfrm>
              <a:blipFill rotWithShape="1">
                <a:blip r:embed="rId2"/>
                <a:stretch>
                  <a:fillRect t="-31646" b="-37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400"/>
                <a:ext cx="8839200" cy="4449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ln</m:t>
                          </m:r>
                          <m:r>
                            <a:rPr lang="en-US" sz="28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+1)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ln</m:t>
                          </m:r>
                          <m:r>
                            <a:rPr lang="en-US" sz="28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TQ: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ln</m:t>
                          </m:r>
                          <m:r>
                            <a:rPr lang="en-US" sz="24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+1)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ln</m:t>
                          </m:r>
                          <m:r>
                            <a:rPr lang="en-US" sz="2400" i="1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400"/>
                <a:ext cx="8839200" cy="4449763"/>
              </a:xfrm>
              <a:blipFill rotWithShape="1">
                <a:blip r:embed="rId3"/>
                <a:stretch>
                  <a:fillRect l="-1379" r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0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PT </a:t>
            </a: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khuyết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715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2.1 PT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khuyết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: 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")=0.</m:t>
                    </m:r>
                  </m:oMath>
                </a14:m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giải: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 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đ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ây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PTVP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1.</a:t>
                </a:r>
              </a:p>
              <a:p>
                <a:pPr marL="0" indent="0">
                  <a:buNone/>
                </a:pPr>
                <a:r>
                  <a:rPr lang="en-US" sz="2800" u="sng" dirty="0" smtClean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PTVP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th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ỏ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m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n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(0)=0;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′(0)=0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endParaRPr lang="en-US" sz="2800" b="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𝑥𝑑𝑥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𝑑𝑥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𝑐𝑜𝑠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𝑐𝑜𝑠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715000"/>
              </a:xfrm>
              <a:blipFill rotWithShape="1">
                <a:blip r:embed="rId3"/>
                <a:stretch>
                  <a:fillRect l="-1043" t="-149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5. PTVP  Euler: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𝑎𝑥𝑦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=0  (1);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8392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Cách </a:t>
                </a:r>
                <a:r>
                  <a:rPr lang="en-US" sz="2800" i="1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8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𝑑𝑡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(1):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VD: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𝑐𝑜𝑠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𝑙𝑛𝑥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  (1).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i="1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600" i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−2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𝑐𝑜𝑠𝑡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 (2)</m:t>
                    </m:r>
                    <m:r>
                      <a:rPr lang="en-US" sz="2600" b="0" i="0" smtClean="0">
                        <a:latin typeface="Cambria Math"/>
                        <a:cs typeface="Times New Roman" pitchFamily="18" charset="0"/>
                      </a:rPr>
                      <m:t>. 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Đây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tt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b="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6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b="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600" b="0" dirty="0" smtClean="0">
                    <a:latin typeface="Times New Roman" pitchFamily="18" charset="0"/>
                    <a:cs typeface="Times New Roman" pitchFamily="18" charset="0"/>
                  </a:rPr>
                  <a:t> (2):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𝑠𝑖𝑛𝑡</m:t>
                    </m:r>
                  </m:oMath>
                </a14:m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(1):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𝑙𝑛𝑥</m:t>
                        </m:r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𝑠𝑖𝑛𝑙𝑛𝑥</m:t>
                    </m:r>
                  </m:oMath>
                </a14:m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839200" cy="5059363"/>
              </a:xfrm>
              <a:blipFill rotWithShape="1">
                <a:blip r:embed="rId3"/>
                <a:stretch>
                  <a:fillRect l="-1379" r="-690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52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7786"/>
            <a:ext cx="8763000" cy="852814"/>
          </a:xfrm>
        </p:spPr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$4. </a:t>
            </a:r>
            <a:r>
              <a:rPr lang="en-US" sz="2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PTVP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915400" cy="5135563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Các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khái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niệm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cơ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bản</a:t>
                </a:r>
                <a:endParaRPr lang="en-US" sz="2800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1.1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nghĩa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chính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B0F0"/>
                    </a:solidFill>
                    <a:cs typeface="Times New Roman" pitchFamily="18" charset="0"/>
                  </a:rPr>
                  <a:t>(I):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,⋯,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2800" i="1" smtClean="0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⋯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Trong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độc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lập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phải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𝐷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915400" cy="5135563"/>
              </a:xfrm>
              <a:blipFill rotWithShape="1">
                <a:blip r:embed="rId2"/>
                <a:stretch>
                  <a:fillRect l="-1367" t="-1188" r="-1640" b="-8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134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21637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1.2 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700" i="1" dirty="0" smtClean="0">
                    <a:latin typeface="Cambria Math"/>
                    <a:cs typeface="Times New Roman" pitchFamily="18" charset="0"/>
                  </a:rPr>
                  <a:t/>
                </a:r>
                <a:br>
                  <a:rPr lang="en-US" sz="2700" i="1" dirty="0" smtClean="0">
                    <a:latin typeface="Cambria Math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</m:e>
                    </m:d>
                  </m:oMath>
                </a14:m>
                <a:r>
                  <a:rPr lang="en-US" sz="27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</m:e>
                    </m:d>
                    <m:r>
                      <a:rPr lang="en-US" sz="2700" i="1">
                        <a:latin typeface="Cambria Math"/>
                        <a:cs typeface="Times New Roman" pitchFamily="18" charset="0"/>
                      </a:rPr>
                      <m:t>⋯;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27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700" i="1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7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   (2)</m:t>
                        </m:r>
                      </m:e>
                    </m:d>
                  </m:oMath>
                </a14:m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</m:sub>
                    </m:sSub>
                    <m:r>
                      <a:rPr lang="en-US" sz="2700" b="0" i="1" smtClean="0">
                        <a:latin typeface="Cambria Math"/>
                        <a:cs typeface="Times New Roman" pitchFamily="18" charset="0"/>
                      </a:rPr>
                      <m:t>,⋯,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7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i="1" u="sng" dirty="0" smtClean="0">
                    <a:latin typeface="Times New Roman" pitchFamily="18" charset="0"/>
                    <a:cs typeface="Times New Roman" pitchFamily="18" charset="0"/>
                  </a:rPr>
                  <a:t>1.3 </a:t>
                </a:r>
                <a:r>
                  <a:rPr lang="en-US" sz="2700" i="1" u="sng" dirty="0" err="1" smtClean="0"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700" i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i="1" u="sng" dirty="0" err="1" smtClean="0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2700" i="1" u="sng" dirty="0" smtClean="0">
                    <a:latin typeface="Times New Roman" pitchFamily="18" charset="0"/>
                    <a:cs typeface="Times New Roman" pitchFamily="18" charset="0"/>
                  </a:rPr>
                  <a:t> Cauchy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kiên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700" dirty="0" err="1" smtClean="0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700" dirty="0" smtClean="0">
                    <a:latin typeface="Times New Roman" pitchFamily="18" charset="0"/>
                    <a:cs typeface="Times New Roman" pitchFamily="18" charset="0"/>
                  </a:rPr>
                  <a:t> (2)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2163762"/>
              </a:xfrm>
              <a:blipFill rotWithShape="1">
                <a:blip r:embed="rId2"/>
                <a:stretch>
                  <a:fillRect l="-1185" t="-4789" b="-9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590800"/>
                <a:ext cx="8839200" cy="35353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800" b="1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vầ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⋯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𝑗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tụ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ứ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a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lân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cận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(2).</a:t>
                </a:r>
              </a:p>
              <a:p>
                <a:pPr marL="0" indent="0">
                  <a:buNone/>
                </a:pP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1.4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quát</a:t>
                </a: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TQ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bộ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sz="2800" dirty="0" err="1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k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,⋯,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cho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590800"/>
                <a:ext cx="8839200" cy="3535363"/>
              </a:xfrm>
              <a:blipFill rotWithShape="1">
                <a:blip r:embed="rId3"/>
                <a:stretch>
                  <a:fillRect l="-1172" t="-2586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38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8"/>
                <a:ext cx="8839200" cy="18589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(I)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vơi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,⋯,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ii)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điều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,⋯,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sao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acc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thỏa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(2)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8"/>
                <a:ext cx="8839200" cy="1858962"/>
              </a:xfrm>
              <a:blipFill rotWithShape="1">
                <a:blip r:embed="rId2"/>
                <a:stretch>
                  <a:fillRect l="-1172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09800"/>
                <a:ext cx="8915400" cy="39163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Dùng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khử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dạng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",⋯,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−1)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đều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đưa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về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chính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;⋯;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−1)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09800"/>
                <a:ext cx="8915400" cy="3916363"/>
              </a:xfrm>
              <a:blipFill rotWithShape="1">
                <a:blip r:embed="rId3"/>
                <a:stretch>
                  <a:fillRect l="-1231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1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6303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Đảo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lại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chính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thể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đưa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về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cao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chưa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biết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khử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chưa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biết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còn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lại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trinh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cao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rồi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còn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lại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630362"/>
              </a:xfrm>
              <a:blipFill rotWithShape="1">
                <a:blip r:embed="rId2"/>
                <a:stretch>
                  <a:fillRect l="-1185" t="-2612" b="-8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57400"/>
                <a:ext cx="8839200" cy="426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VD. 1)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+4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(1)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=4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+5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(2)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=9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−9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"=5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′+4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′=5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′+(5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′−9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)=10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′−9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−10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+9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PTVP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2. PT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trưng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−10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+9=0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=1;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=9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9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−5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+9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9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−5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9</m:t>
                                  </m:r>
                                  <m:r>
                                    <a:rPr lang="en-US" sz="2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9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9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9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57400"/>
                <a:ext cx="8839200" cy="4267200"/>
              </a:xfrm>
              <a:blipFill rotWithShape="1">
                <a:blip r:embed="rId3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554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  (1)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(2)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7630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(1)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′+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′=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′+(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′−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"−2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−2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=0→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=2→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𝐵𝑥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𝐴𝑥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"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−2(2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→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763000" cy="5638800"/>
              </a:xfrm>
              <a:blipFill rotWithShape="1">
                <a:blip r:embed="rId3"/>
                <a:stretch>
                  <a:fillRect l="-1043" t="-973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16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2.2 PT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khuyết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: 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i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PTVP cấp1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l="-1103" t="-7979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0"/>
                <a:ext cx="8763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 smtClean="0"/>
                  <a:t>VD</a:t>
                </a:r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2800" i="1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′→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𝑥𝑝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Cambria Math"/>
                  </a:rPr>
                  <a:t>*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b="0" i="1" dirty="0" smtClean="0">
                    <a:latin typeface="Cambria Math"/>
                  </a:rPr>
                  <a:t> </a:t>
                </a:r>
                <a:r>
                  <a:rPr lang="en-US" sz="2400" b="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smtClean="0">
                    <a:ea typeface="Cambria Math"/>
                  </a:rPr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≠0→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𝑑𝑝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r>
                      <a:rPr lang="en-US" sz="2400" b="0" i="1" smtClean="0">
                        <a:latin typeface="Cambria Math"/>
                      </a:rPr>
                      <m:t>𝑥𝑝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𝑑𝑝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𝑑𝑥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i="1" dirty="0" smtClean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8763000" cy="5181600"/>
              </a:xfrm>
              <a:blipFill rotWithShape="1">
                <a:blip r:embed="rId3"/>
                <a:stretch>
                  <a:fillRect l="-1739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9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</p:spPr>
            <p:txBody>
              <a:bodyPr/>
              <a:lstStyle/>
              <a:p>
                <a:pPr algn="l"/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2.3 PT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khuyết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")=0.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68362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Cách </a:t>
                </a:r>
                <a:r>
                  <a:rPr lang="en-US" sz="2800" i="1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)=0.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PTVP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1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ẩn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u="sng" dirty="0" smtClean="0">
                    <a:latin typeface="Times New Roman" pitchFamily="18" charset="0"/>
                    <a:cs typeface="Times New Roman" pitchFamily="18" charset="0"/>
                  </a:rPr>
                  <a:t>VD.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"−1=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u="sng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u="sng" dirty="0" err="1" smtClean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u="sng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"=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𝑝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→2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𝑦𝑝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+1</m:t>
                    </m:r>
                  </m:oMath>
                </a14:m>
                <a:endParaRPr lang="en-US" sz="2800" u="sng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𝑑𝑝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p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  <a:cs typeface="Times New Roman" pitchFamily="18" charset="0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/>
                                <a:cs typeface="Times New Roman" pitchFamily="18" charset="0"/>
                              </a:rPr>
                              <m:t>+1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dp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với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𝑝𝑑𝑝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𝑑𝑝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𝑑𝑝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400" i="1">
                                      <a:latin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5410200"/>
              </a:xfrm>
              <a:blipFill rotWithShape="0">
                <a:blip r:embed="rId3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9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3. PT </a:t>
            </a: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endParaRPr lang="en-US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3.1 ĐN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: PTVP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PT</a:t>
                </a:r>
                <a:endParaRPr lang="en-US" sz="2800" b="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"+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′+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)(1)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trong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đ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tr</m:t>
                    </m:r>
                    <m:r>
                      <a:rPr lang="en-US" sz="2800" b="0" i="0" smtClean="0">
                        <a:latin typeface="Cambria Math"/>
                      </a:rPr>
                      <m:t>ê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n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3.2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Cauchy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PTVP TT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2. </a:t>
                </a: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ơ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ki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ệ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ban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 đầ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u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600" u="sng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600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u="sng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600" u="sng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𝑞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mở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 PT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latin typeface="Cambria Math"/>
                        </a:rPr>
                        <m:t>"+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  <m:r>
                        <a:rPr lang="en-US" sz="2800" i="1"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latin typeface="Cambria Math"/>
                        </a:rPr>
                        <m:t>′+</m:t>
                      </m:r>
                      <m:r>
                        <a:rPr lang="en-US" sz="2800" i="1">
                          <a:latin typeface="Cambria Math"/>
                        </a:rPr>
                        <m:t>𝑞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  <m:r>
                        <a:rPr lang="en-US" sz="2800" i="1">
                          <a:latin typeface="Cambria Math"/>
                        </a:rPr>
                        <m:t>𝑦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  <a:blipFill rotWithShape="1">
                <a:blip r:embed="rId2"/>
                <a:stretch>
                  <a:fillRect l="-1391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004455"/>
              </a:xfrm>
            </p:spPr>
            <p:txBody>
              <a:bodyPr>
                <a:noAutofit/>
              </a:bodyPr>
              <a:lstStyle/>
              <a:p>
                <a:pPr marL="0" indent="0"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3.3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PTVP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"+</m:t>
                    </m:r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′+</m:t>
                    </m:r>
                    <m:r>
                      <a:rPr lang="en-US" sz="2800" i="1">
                        <a:latin typeface="Cambria Math"/>
                      </a:rPr>
                      <m:t>𝑞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(2)</a:t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004455"/>
              </a:xfrm>
              <a:blipFill rotWithShape="1">
                <a:blip r:embed="rId2"/>
                <a:stretch>
                  <a:fillRect l="-1481" t="-46341" b="-5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541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300" b="1" u="sng" dirty="0" smtClean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300" b="1" u="sng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300" b="1" u="sng" dirty="0" smtClean="0">
                    <a:latin typeface="Times New Roman" pitchFamily="18" charset="0"/>
                    <a:cs typeface="Times New Roman" pitchFamily="18" charset="0"/>
                  </a:rPr>
                  <a:t> 1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3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sz="23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endParaRPr lang="en-US" sz="23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3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3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tùy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ý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3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300" dirty="0" smtClean="0">
                    <a:latin typeface="Times New Roman" pitchFamily="18" charset="0"/>
                    <a:cs typeface="Times New Roman" pitchFamily="18" charset="0"/>
                  </a:rPr>
                  <a:t> (2)</a:t>
                </a:r>
              </a:p>
              <a:p>
                <a:pPr marL="0" indent="0">
                  <a:buNone/>
                </a:pPr>
                <a:r>
                  <a:rPr lang="en-US" sz="2400" u="sng" dirty="0" err="1" smtClean="0"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 minh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;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"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"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"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u="sng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"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"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"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𝑞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"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"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u="sng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400" b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 err="1" smtClean="0">
                    <a:latin typeface="Times New Roman" pitchFamily="18" charset="0"/>
                    <a:cs typeface="Times New Roman" pitchFamily="18" charset="0"/>
                  </a:rPr>
                  <a:t>nghĩa</a:t>
                </a:r>
                <a:r>
                  <a:rPr lang="en-US" sz="2400" b="1" u="sng" dirty="0" smtClean="0">
                    <a:latin typeface="Times New Roman" pitchFamily="18" charset="0"/>
                    <a:cs typeface="Times New Roman" pitchFamily="18" charset="0"/>
                  </a:rPr>
                  <a:t> 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Hai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độc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lập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 (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trái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lại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pttt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VD: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cos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    </m:t>
                    </m:r>
                  </m:oMath>
                </a14:m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độc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lập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=3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=−7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phụ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thuộc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5410200"/>
              </a:xfrm>
              <a:blipFill rotWithShape="1">
                <a:blip r:embed="rId3"/>
                <a:stretch>
                  <a:fillRect l="-1379" t="-901" r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8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3.3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PTVP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(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tiếp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"+</m:t>
                    </m:r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′+</m:t>
                    </m:r>
                    <m:r>
                      <a:rPr lang="en-US" sz="2800" i="1">
                        <a:latin typeface="Cambria Math"/>
                      </a:rPr>
                      <m:t>𝑞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(2)</a:t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34043" b="-43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  <a:t>ĐN2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Hai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khả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vi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𝐼</m:t>
                    </m:r>
                    <m:r>
                      <a:rPr lang="en-US" sz="2800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2800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thức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Wronski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u="sng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  <a:t> 2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hai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pttt 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𝐼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=0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u="sng" dirty="0" smtClean="0">
                    <a:latin typeface="Times New Roman" pitchFamily="18" charset="0"/>
                    <a:cs typeface="Times New Roman" pitchFamily="18" charset="0"/>
                  </a:rPr>
                  <a:t>CM:</a:t>
                </a:r>
                <a:r>
                  <a:rPr lang="en-US" sz="2400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pttt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)→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W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839200" cy="4525963"/>
              </a:xfrm>
              <a:blipFill rotWithShape="1">
                <a:blip r:embed="rId3"/>
                <a:stretch>
                  <a:fillRect l="-1448" t="-1348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2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0668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3.3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PTVP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tuyến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thuần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(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tiếp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b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"+</m:t>
                    </m:r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′+</m:t>
                    </m:r>
                    <m:r>
                      <a:rPr lang="en-US" sz="2800" i="1">
                        <a:latin typeface="Cambria Math"/>
                      </a:rPr>
                      <m:t>𝑞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(2)</a:t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066800"/>
              </a:xfrm>
              <a:blipFill rotWithShape="1">
                <a:blip r:embed="rId2"/>
                <a:stretch>
                  <a:fillRect l="-1481" t="-40000" b="-5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65118"/>
                <a:ext cx="8839200" cy="4918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800" b="1" u="sng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  <a:t> 3(</a:t>
                </a:r>
                <a:r>
                  <a:rPr lang="en-US" sz="2800" b="1" u="sng" dirty="0" err="1" smtClean="0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u="sng" dirty="0" err="1" smtClean="0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b="1" u="sng" dirty="0" smtClean="0">
                    <a:latin typeface="Times New Roman" pitchFamily="18" charset="0"/>
                    <a:cs typeface="Times New Roman" pitchFamily="18" charset="0"/>
                  </a:rPr>
                  <a:t> Abel)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(2),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mở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        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u="sng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Hệ </a:t>
                </a:r>
                <a:r>
                  <a:rPr lang="en-US" sz="2800" b="1" u="sng" dirty="0" err="1">
                    <a:latin typeface="Times New Roman" pitchFamily="18" charset="0"/>
                    <a:cs typeface="Times New Roman" pitchFamily="18" charset="0"/>
                  </a:rPr>
                  <a:t>quả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=0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hoặc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0  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u="sng" dirty="0">
                    <a:latin typeface="Times New Roman" pitchFamily="18" charset="0"/>
                    <a:cs typeface="Times New Roman" pitchFamily="18" charset="0"/>
                  </a:rPr>
                  <a:t>CM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Nếu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=0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=0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Nếu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800" i="1">
                        <a:latin typeface="Cambria Math"/>
                      </a:rPr>
                      <m:t>0  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65118"/>
                <a:ext cx="8839200" cy="4918364"/>
              </a:xfrm>
              <a:blipFill rotWithShape="1">
                <a:blip r:embed="rId3"/>
                <a:stretch>
                  <a:fillRect l="-1448" t="-1239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F9605BF32FA4F841A791BFBFE9269" ma:contentTypeVersion="4" ma:contentTypeDescription="Create a new document." ma:contentTypeScope="" ma:versionID="4b451d191671b8329c89c381ac720ffa">
  <xsd:schema xmlns:xsd="http://www.w3.org/2001/XMLSchema" xmlns:xs="http://www.w3.org/2001/XMLSchema" xmlns:p="http://schemas.microsoft.com/office/2006/metadata/properties" xmlns:ns2="fc9e083c-cbb1-4d07-8f3f-9cb4e421700d" targetNamespace="http://schemas.microsoft.com/office/2006/metadata/properties" ma:root="true" ma:fieldsID="a3137476f109efe9f47079cf1fd6e2b6" ns2:_="">
    <xsd:import namespace="fc9e083c-cbb1-4d07-8f3f-9cb4e4217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e083c-cbb1-4d07-8f3f-9cb4e4217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6BC554-70B2-47ED-9FDA-0122C39A6A22}"/>
</file>

<file path=customXml/itemProps2.xml><?xml version="1.0" encoding="utf-8"?>
<ds:datastoreItem xmlns:ds="http://schemas.openxmlformats.org/officeDocument/2006/customXml" ds:itemID="{B2F554EF-5CCF-4D69-A499-62B462FB47D5}"/>
</file>

<file path=customXml/itemProps3.xml><?xml version="1.0" encoding="utf-8"?>
<ds:datastoreItem xmlns:ds="http://schemas.openxmlformats.org/officeDocument/2006/customXml" ds:itemID="{3C2DE07F-A51E-40A9-B13B-30E1B23714B8}"/>
</file>

<file path=docProps/app.xml><?xml version="1.0" encoding="utf-8"?>
<Properties xmlns="http://schemas.openxmlformats.org/officeDocument/2006/extended-properties" xmlns:vt="http://schemas.openxmlformats.org/officeDocument/2006/docPropsVTypes">
  <TotalTime>6382</TotalTime>
  <Words>517</Words>
  <Application>Microsoft Office PowerPoint</Application>
  <PresentationFormat>On-screen Show (4:3)</PresentationFormat>
  <Paragraphs>308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Office Theme</vt:lpstr>
      <vt:lpstr>$3. PTVP cấp 2</vt:lpstr>
      <vt:lpstr>1.4 Nghiệm tổng quát, nghiệm riêng</vt:lpstr>
      <vt:lpstr>2. Một số PT khuyết.</vt:lpstr>
      <vt:lpstr>2.2 PT khuyết y:  F(x,y^′.y^′′ )=0. Cách giải: Đặt y^′=p(x)→y^′′=p^′→F(x,p,p^′ )=0   PTVP cấp1</vt:lpstr>
      <vt:lpstr>2.3 PT khuyết x:F(y,y^′,y")=0.</vt:lpstr>
      <vt:lpstr>3. PT tuyến tính cấp 2</vt:lpstr>
      <vt:lpstr> 3.3 PTVP tuyến tính thuần nhất y"+p(x)y′+q(x)y=0  (2) </vt:lpstr>
      <vt:lpstr> 3.3 PTVP tuyến tính thuần nhất  (tiếp) y"+p(x)y′+q(x)y=0  (2) </vt:lpstr>
      <vt:lpstr> 3.3 PTVP tuyến tính thuần nhất  (tiếp) y"+p(x)y′+q(x)y=0  (2) </vt:lpstr>
      <vt:lpstr> Định lý 4. Giả sử y_1 (x);y_2 (x) là 2 nghiệm của (2), p(x);q(x) liên tục trên khoảng mở I. Khi đó y_1 (x);y_2 (x) đltt khi và chỉ khi W(x)≠0    ∀x∈I </vt:lpstr>
      <vt:lpstr>Bài toán: Giải pt thuần nhất. Tìm 2 nghiệm đltt của (2)</vt:lpstr>
      <vt:lpstr>Ghi chú: Cách tìm nghiệm y_2 (x) của PT thuần nhất (trực tiếp)</vt:lpstr>
      <vt:lpstr>3.4 PT tuyến tính không thuần nhất y"+p(x)y′+q(x)y=f(x)   (3)</vt:lpstr>
      <vt:lpstr> {█(〖C′〗_1 (x) y_1+〖C′〗_2 (x) y_2=0                (i)@〖C′〗_1 (x) 〖y′〗_1+〖C′〗_2 (x) 〖y′〗_2=f(x)           (ii)   )┤ </vt:lpstr>
      <vt:lpstr>VD: (1-x^2 )y"+2xy′-2y=1-x^2 (1)  biết y_1=x là một nghiệm của PT thuần nhất</vt:lpstr>
      <vt:lpstr>(1-x^2 )y"+2xy′-2y=1-x^2→ y"+2x/(1-x^2 ) y′-2/(1-x^2 ) y=1</vt:lpstr>
      <vt:lpstr>Ghi chú:   Nếu 〖y1〗^∗;〖y2〗^∗ là 2 nghiệm của pt không thuần nhất  y"+p(x)y′+q(x)y=f(x) (1)thì y_1=〖y1〗^∗-〖y2〗^∗ là một nghiệm của pt thuân nhất y"+p(x)y′+q(x)y=0 (2)</vt:lpstr>
      <vt:lpstr> VD:  Giải phương trình (2x-x^2 )y"+2(x-1)y′-2 y=-2   (1)  biết 〖y1〗^∗=x  và 〖y2〗^∗=1 là 2 nghiệm riêng của nó. </vt:lpstr>
      <vt:lpstr>Định lý 7 (Nguyên lý chồng chất nghiệm)</vt:lpstr>
      <vt:lpstr>4. PTVT tuyến tính cấp 2 hệ số hằng y"+py′+qy=f(x)  (1) với p,q là hằng số</vt:lpstr>
      <vt:lpstr>Nghiệm của PT thuần nhất: y"+py′+qy=0</vt:lpstr>
      <vt:lpstr>VD. Tìm nghiệm tổng quát:</vt:lpstr>
      <vt:lpstr>  4.3 PT tuyến tính không thuần nhất    y"+py′+qy=f(x)  </vt:lpstr>
      <vt:lpstr>VD2: y"-5y′+6y=e^(2 x)+6x-5 (1)</vt:lpstr>
      <vt:lpstr>* f_2 (x)=6x-5=e^0x (6x-5)</vt:lpstr>
      <vt:lpstr>VD :y"-2y′+y=e^x</vt:lpstr>
      <vt:lpstr> Dạng 2. f(x)=e^αx [P_n (x)cosβx+Q_m (x)sinβx] k=α+iβ </vt:lpstr>
      <vt:lpstr>Ghi chú: f(x)không có dạng đặc biệt: sử dụng  phương pháp biến thiên hằng số Lagrange</vt:lpstr>
      <vt:lpstr> C_2 (x)=∫1▒〖〖C^′〗_2 (x)dx=∫1▒〖D_2/D dx=-1/2 ∫1▒〖e^2x/(e^x+1) dx=〗-1/2 ∫1▒(e^2x+e^x-e^x)/(e^x+1) dx〗〗 =-1/2 ∫1▒〖(e^x-e^x/(e^x+1))dx=-1/2 [e^x-ln⁡(e^x+1)] 〗 </vt:lpstr>
      <vt:lpstr>5. PTVP  Euler: x^2 y"+axy′+by=0  (1); a,b là hằng số</vt:lpstr>
      <vt:lpstr>$4. Hệ PTVP</vt:lpstr>
      <vt:lpstr>1.2  Sơ kiện ban đầu: y_1 |■8(@x=x_0 )=y_10;┤ y_2 |■8(@x=x_0 )=y_20;┤⋯;y_n |■8(@x=x_0 )=y_n0    (2)┤ trong đó x_0,y_10,y_20,⋯,y_n0 cho trước 1.3 Bài toán Cauchy: Tìm nghiệm của hệ (I) thỏa mãn sơ kiên ban đầu (2)</vt:lpstr>
      <vt:lpstr>i) Nó thỏa mãn (I) vơi mọi C_1,C_2,⋯,C_n ii) Với mọi (x_0,y_10,y_20,⋯,y_n0 ) cho trước thỏa mãn điều kiện Định lý trên thì tồn tại C_1=C_10,C_2=C_20,⋯,C_n=C_n0 sao cho φ_k (x,C_10,C_20,⋯,C_n0 ), k=(1,n) ̅   thỏa mãn sơ kiện ban đầu (2)</vt:lpstr>
      <vt:lpstr>Đảo lại: Một hệ ptvp chính tắc cấp 1 có thể đưa về một ptvp cấp cao đối với một hàm chưa biết bằng cách khử n-1 hàm chưa biết còn lại từ n phương trinh của hệ. Giải phương trình cao cấp đó rồi tìm các hàm còn lại</vt:lpstr>
      <vt:lpstr>2) {■8(y^′=y+z          (1)@z^′=y+z+x   (2))┤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$3. PTVP cấp 2</dc:title>
  <dc:creator>Dell</dc:creator>
  <cp:lastModifiedBy>Nam Nguyen Canh</cp:lastModifiedBy>
  <cp:revision>165</cp:revision>
  <dcterms:created xsi:type="dcterms:W3CDTF">2020-04-07T07:30:49Z</dcterms:created>
  <dcterms:modified xsi:type="dcterms:W3CDTF">2020-05-07T01:21:55Z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0x0101009BDF9605BF32FA4F841A791BFBFE9269</vt:lpwstr>
  </property>
</Properties>
</file>