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3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8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D329-2607-4FC7-A1FF-D713898FBD2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83FA-F7F7-435E-85D6-0D1B2D7A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1"/>
            <a:ext cx="8686800" cy="6857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" y="990600"/>
                <a:ext cx="8686800" cy="5562600"/>
              </a:xfrm>
            </p:spPr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Mục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đích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PTVT (</a:t>
                </a:r>
                <a:r>
                  <a:rPr lang="en-US" sz="28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PTVT)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</m:groupCh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PTĐS (</a:t>
                </a:r>
                <a:r>
                  <a:rPr lang="en-US" sz="28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PTĐS)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g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i</m:t>
                          </m:r>
                          <m: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ả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i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nghi</m:t>
                      </m:r>
                      <m: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ệ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m</m:t>
                      </m:r>
                      <m: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PT</m:t>
                      </m:r>
                      <m: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Đ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S</m:t>
                      </m:r>
                      <m: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  <m: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ệ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T</m:t>
                          </m:r>
                          <m: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Đ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S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groupCh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Nghi</m:t>
                      </m:r>
                      <m: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ệ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m</m:t>
                      </m:r>
                      <m: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PTVP</m:t>
                      </m:r>
                      <m: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ệ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PTVP</m:t>
                      </m:r>
                      <m:r>
                        <a:rPr lang="en-US" sz="2800" b="0" i="0" smtClean="0">
                          <a:solidFill>
                            <a:srgbClr val="7030A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$1.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Laplace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Laplace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ngược</a:t>
                </a:r>
                <a:endPara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4350" indent="-514350" algn="l">
                  <a:buAutoNum type="arabicPeriod"/>
                </a:pP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Laplace.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1.1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nghĩa:Giả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x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c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đị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nh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≥0.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bđ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Laplace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≔</m:t>
                      </m:r>
                      <m:nary>
                        <m:naryPr>
                          <m:limLoc m:val="undOvr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𝑇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giới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hạn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tôn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đủ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lớn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hội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nào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). </a:t>
                </a:r>
              </a:p>
              <a:p>
                <a:pPr algn="l"/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Ký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hiệu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800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hạt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nhân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bđ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Laplace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" y="990600"/>
                <a:ext cx="8686800" cy="5562600"/>
              </a:xfrm>
              <a:blipFill>
                <a:blip r:embed="rId2"/>
                <a:stretch>
                  <a:fillRect l="-1053" t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7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3082-B792-46A6-B5BD-22538881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533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2.Phép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Laplace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CDF53AE-1AED-4316-821E-436F2D3F839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371600"/>
                <a:ext cx="7924800" cy="42672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400" dirty="0"/>
                  <a:t>2.1 </a:t>
                </a:r>
                <a:r>
                  <a:rPr lang="en-US" sz="2400" dirty="0" err="1"/>
                  <a:t>Đinh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nghĩa</a:t>
                </a:r>
                <a:r>
                  <a:rPr lang="en-US" sz="2400" dirty="0"/>
                  <a:t>  </a:t>
                </a:r>
              </a:p>
              <a:p>
                <a:pPr algn="l"/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ếu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=F(s)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VD</a:t>
                </a:r>
              </a:p>
              <a:p>
                <a:pPr algn="l"/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𝑐𝑜𝑠𝑏𝑡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𝑐𝑜𝑠𝑏𝑡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CDF53AE-1AED-4316-821E-436F2D3F8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371600"/>
                <a:ext cx="7924800" cy="4267200"/>
              </a:xfrm>
              <a:blipFill>
                <a:blip r:embed="rId2"/>
                <a:stretch>
                  <a:fillRect l="-1154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731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vi-VN" sz="2400" dirty="0">
                    <a:solidFill>
                      <a:srgbClr val="0070C0"/>
                    </a:solidFill>
                  </a:rPr>
                  <a:t>Tính chất tuyến tính của phép biến đổi Laplace ngược </a:t>
                </a:r>
                <a:br>
                  <a:rPr lang="vi-VN" sz="2400" dirty="0">
                    <a:solidFill>
                      <a:srgbClr val="0070C0"/>
                    </a:solidFill>
                  </a:rPr>
                </a:br>
                <a:r>
                  <a:rPr lang="vi-VN" sz="2400" dirty="0">
                    <a:solidFill>
                      <a:srgbClr val="0070C0"/>
                    </a:solidFill>
                  </a:rPr>
                  <a:t>          </a:t>
                </a:r>
                <a:r>
                  <a:rPr lang="vi-VN" sz="2400" dirty="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vi-VN" sz="2400" b="0" i="1" smtClean="0">
                            <a:latin typeface="Cambria Math"/>
                          </a:rPr>
                          <m:t>(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𝑡</m:t>
                        </m:r>
                        <m:r>
                          <a:rPr lang="vi-VN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vi-VN" sz="2400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vi-VN" sz="2400" i="1">
                        <a:latin typeface="Cambria Math"/>
                      </a:rPr>
                      <m:t>=</m:t>
                    </m:r>
                    <m:r>
                      <a:rPr lang="vi-VN" sz="2400" i="1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vi-VN" sz="2400" i="1">
                            <a:latin typeface="Cambria Math"/>
                          </a:rPr>
                          <m:t>(</m:t>
                        </m:r>
                        <m:r>
                          <a:rPr lang="vi-VN" sz="2400" i="1">
                            <a:latin typeface="Cambria Math"/>
                          </a:rPr>
                          <m:t>𝑡</m:t>
                        </m:r>
                        <m:r>
                          <a:rPr lang="vi-VN" sz="2400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vi-V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vi-VN" sz="2400" b="0" i="0" smtClean="0">
                        <a:latin typeface="Cambria Math"/>
                      </a:rPr>
                      <m:t>th</m:t>
                    </m:r>
                    <m:r>
                      <a:rPr lang="vi-VN" sz="2400" b="0" i="0" smtClean="0">
                        <a:latin typeface="Cambria Math"/>
                      </a:rPr>
                      <m:t>ì</m:t>
                    </m:r>
                  </m:oMath>
                </a14:m>
                <a:br>
                  <a:rPr lang="vi-VN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vi-V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vi-V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vi-VN" sz="2400" b="0" i="1" smtClean="0">
                          <a:latin typeface="Cambria Math"/>
                        </a:rPr>
                        <m:t>=</m:t>
                      </m:r>
                      <m:r>
                        <a:rPr lang="vi-VN" sz="24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vi-VN" sz="2400" b="0" i="1" smtClean="0">
                          <a:latin typeface="Cambria Math"/>
                        </a:rPr>
                        <m:t>+</m:t>
                      </m:r>
                      <m:r>
                        <a:rPr lang="vi-VN" sz="24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vi-VN" sz="2400" b="0" i="1" smtClean="0">
                          <a:latin typeface="Cambria Math"/>
                        </a:rPr>
                        <m:t>(</m:t>
                      </m:r>
                      <m:r>
                        <a:rPr lang="vi-VN" sz="2400" b="0" i="1" smtClean="0">
                          <a:latin typeface="Cambria Math"/>
                        </a:rPr>
                        <m:t>𝑡</m:t>
                      </m:r>
                      <m:r>
                        <a:rPr lang="vi-V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73162"/>
              </a:xfrm>
              <a:blipFill>
                <a:blip r:embed="rId2"/>
                <a:stretch>
                  <a:fillRect l="-963" b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2600"/>
                <a:ext cx="87630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Ví dụ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.  Tính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24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vi-VN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−9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vi-VN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den>
                        </m:f>
                      </m:e>
                    </m:d>
                  </m:oMath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 4!</m:t>
                        </m:r>
                      </m:den>
                    </m:f>
                    <m:sSup>
                      <m:sSupPr>
                        <m:ctrlPr>
                          <a:rPr lang="vi-VN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vi-VN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sz="24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4!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vi-VN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vi-VN" sz="2400" b="0" i="1" dirty="0" smtClean="0">
                        <a:latin typeface="Cambria Math"/>
                        <a:cs typeface="Times New Roman" pitchFamily="18" charset="0"/>
                      </a:rPr>
                      <m:t>−3</m:t>
                    </m:r>
                    <m:sSup>
                      <m:sSupPr>
                        <m:ctrlPr>
                          <a:rPr lang="vi-V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vi-V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vi-VN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vi-VN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vi-VN" sz="2400" b="0" i="1" dirty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vi-V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vi-V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vi-VN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vi-VN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den>
                        </m:f>
                      </m:e>
                    </m:d>
                    <m:r>
                      <a:rPr lang="vi-VN" sz="2400" b="0" i="1" dirty="0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vi-V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9</m:t>
                        </m:r>
                      </m:num>
                      <m:den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vi-V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vi-VN" sz="2400" b="0" i="1" dirty="0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vi-V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vi-VN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vi-VN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den>
                        </m:f>
                      </m:e>
                    </m:d>
                  </m:oMath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p>
                      </m:sSup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−3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𝑐𝑜𝑠</m:t>
                      </m:r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2</m:t>
                      </m:r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𝑠𝑖𝑛</m:t>
                      </m:r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2</m:t>
                      </m:r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2600"/>
                <a:ext cx="8763000" cy="4876800"/>
              </a:xfrm>
              <a:blipFill rotWithShape="1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5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vi-VN" sz="2800" dirty="0">
                <a:solidFill>
                  <a:srgbClr val="FF0000"/>
                </a:solidFill>
              </a:rPr>
              <a:t>3. Hàm Heaviside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vi-V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3.1 Định nghĩa.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Hàm Heaviside  là hàm bậc thang đơn vị: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𝑢</m:t>
                      </m:r>
                      <m:d>
                        <m:dPr>
                          <m:ctrlP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vi-VN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vi-VN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n</m:t>
                                </m:r>
                                <m:r>
                                  <a:rPr lang="vi-VN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ế</m:t>
                                </m:r>
                                <m:r>
                                  <m:rPr>
                                    <m:sty m:val="p"/>
                                  </m:rPr>
                                  <a:rPr lang="vi-VN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u</m:t>
                                </m:r>
                                <m:r>
                                  <a:rPr lang="vi-VN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vi-VN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n</m:t>
                                </m:r>
                                <m:r>
                                  <a:rPr lang="vi-VN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ế</m:t>
                                </m:r>
                                <m:r>
                                  <m:rPr>
                                    <m:sty m:val="p"/>
                                  </m:rPr>
                                  <a:rPr lang="vi-VN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u</m:t>
                                </m:r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vi-V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Từ đó ta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𝑢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vi-VN" sz="2400">
                                  <a:latin typeface="Cambria Math"/>
                                  <a:cs typeface="Times New Roman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2400">
                                  <a:latin typeface="Cambria Math"/>
                                  <a:cs typeface="Times New Roman" pitchFamily="18" charset="0"/>
                                </a:rPr>
                                <m:t>u</m:t>
                              </m:r>
                              <m:r>
                                <a:rPr lang="vi-VN" sz="240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&lt;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lang="vi-VN" sz="240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vi-VN" sz="2400">
                                  <a:latin typeface="Cambria Math"/>
                                  <a:cs typeface="Times New Roman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2400">
                                  <a:latin typeface="Cambria Math"/>
                                  <a:cs typeface="Times New Roman" pitchFamily="18" charset="0"/>
                                </a:rPr>
                                <m:t>u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≥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Vậy hàm số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u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   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&lt;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1   </m:t>
                              </m:r>
                              <m:r>
                                <m:rPr>
                                  <m:sty m:val="p"/>
                                </m:rP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u</m:t>
                              </m:r>
                              <m: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&lt;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0     </m:t>
                              </m:r>
                              <m:r>
                                <m:rPr>
                                  <m:sty m:val="p"/>
                                </m:rP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2400" b="0" i="0" smtClean="0">
                                  <a:latin typeface="Cambria Math"/>
                                  <a:cs typeface="Times New Roman" pitchFamily="18" charset="0"/>
                                </a:rPr>
                                <m:t>u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       </m:t>
                              </m:r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Ta ký hiệu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𝑢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𝑢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𝑎𝑏</m:t>
                        </m:r>
                      </m:sub>
                    </m:sSub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vi-V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Ta tìm phép biển đổi Laplace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:</m:t>
                    </m:r>
                  </m:oMath>
                </a14:m>
                <a:endParaRPr lang="vi-VN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vi-VN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vi-V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vi-V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24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𝑇</m:t>
                                  </m:r>
                                  <m: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ctrlP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vi-V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vi-VN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vi-VN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  <m:r>
                                    <a:rPr lang="vi-VN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𝑑𝑡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vi-VN" sz="2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vi-VN" sz="2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vi-VN" sz="24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vi-VN" sz="24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vi-VN" sz="24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𝑠𝑐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vi-VN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vi-V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ới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&gt;0. </m:t>
                    </m:r>
                  </m:oMath>
                </a14:m>
                <a:r>
                  <a:rPr lang="vi-V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Từ đây ta 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vi-VN" sz="240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vi-VN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𝑠𝑐</m:t>
                            </m:r>
                          </m:sup>
                        </m:sSup>
                      </m:num>
                      <m:den>
                        <m:r>
                          <a:rPr lang="vi-VN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; </m:t>
                    </m:r>
                    <m:r>
                      <a:rPr lang="vi-VN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vi-VN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vi-VN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vi-V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𝑠𝑎</m:t>
                            </m:r>
                          </m:sup>
                        </m:sSup>
                        <m:r>
                          <a:rPr lang="vi-VN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vi-V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𝑠𝑏</m:t>
                            </m:r>
                          </m:sup>
                        </m:sSup>
                      </m:num>
                      <m:den>
                        <m:r>
                          <a:rPr lang="vi-VN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&gt;0)</m:t>
                    </m:r>
                  </m:oMath>
                </a14:m>
                <a:endParaRPr lang="vi-VN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  <a:blipFill>
                <a:blip r:embed="rId2"/>
                <a:stretch>
                  <a:fillRect l="-912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rot="5400000" flipV="1">
            <a:off x="-1295400" y="25273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0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vi-VN" sz="2800" dirty="0">
                <a:solidFill>
                  <a:srgbClr val="00B0F0"/>
                </a:solidFill>
              </a:rPr>
              <a:t>3.2 Ví dụ về phép biển đổi Laplace của hàm bậc thang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915400" cy="5638800"/>
              </a:xfrm>
            </p:spPr>
            <p:txBody>
              <a:bodyPr>
                <a:noAutofit/>
              </a:bodyPr>
              <a:lstStyle/>
              <a:p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Nếu 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≥0,</m:t>
                    </m:r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≥0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thì 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  <a:cs typeface="Times New Roman" pitchFamily="18" charset="0"/>
                      </a:rPr>
                      <m:t>     </m:t>
                    </m:r>
                  </m:oMath>
                </a14:m>
                <a:endParaRPr lang="vi-VN" sz="2400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>
                          <a:latin typeface="Cambria Math"/>
                          <a:cs typeface="Times New Roman" pitchFamily="18" charset="0"/>
                        </a:rPr>
                        <m:t>   </m:t>
                      </m:r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𝑢</m:t>
                      </m:r>
                      <m:d>
                        <m:dPr>
                          <m:ctrlPr>
                            <a:rPr lang="vi-V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vi-V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        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ế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𝑢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   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&lt;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)        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ế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𝑢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   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vi-VN" sz="24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≥</m:t>
                                </m:r>
                                <m:r>
                                  <a:rPr lang="vi-VN" sz="2400" i="1">
                                    <a:latin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  thì        </a:t>
                </a:r>
              </a:p>
              <a:p>
                <a:pPr marL="0" indent="0" algn="ctr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vi-V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vi-V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𝑘h𝑖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&lt;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vi-VN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𝑘h𝑖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&lt;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0   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𝑘h𝑖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≥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2400" i="1" dirty="0">
                  <a:latin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915400" cy="5638800"/>
              </a:xfrm>
              <a:blipFill>
                <a:blip r:embed="rId2"/>
                <a:stretch>
                  <a:fillRect l="-889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08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8392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          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𝑘h𝑖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     0≤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&lt;3</m:t>
                              </m:r>
                            </m:e>
                          </m:mr>
                          <m:mr>
                            <m:e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−1             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𝑘h𝑖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    3≤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&lt;5</m:t>
                              </m:r>
                            </m:e>
                          </m:mr>
                          <m:mr>
                            <m:e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4           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𝑘h𝑖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           5≤</m:t>
                              </m:r>
                              <m:r>
                                <a:rPr lang="vi-VN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vi-V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𝑢</m:t>
                          </m:r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−3)</m:t>
                          </m:r>
                        </m:e>
                      </m:d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vi-V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vi-V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</m:d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+4</m:t>
                      </m:r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vi-VN" sz="2400" i="1">
                          <a:latin typeface="Cambria Math"/>
                          <a:cs typeface="Times New Roman" pitchFamily="18" charset="0"/>
                        </a:rPr>
                        <m:t>−5)</m:t>
                      </m:r>
                    </m:oMath>
                  </m:oMathPara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𝑢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−3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𝑢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−3</m:t>
                        </m:r>
                      </m:e>
                    </m:d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+5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−5)</m:t>
                    </m:r>
                  </m:oMath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Vậy </a:t>
                </a:r>
                <a14:m>
                  <m:oMath xmlns:m="http://schemas.openxmlformats.org/officeDocument/2006/math">
                    <m:r>
                      <a:rPr lang="vi-VN" sz="2200" i="1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vi-VN" sz="2200" i="1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vi-VN" sz="2200" i="1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vi-VN" sz="2200" i="1">
                        <a:latin typeface="Cambria Math"/>
                        <a:cs typeface="Times New Roman" pitchFamily="18" charset="0"/>
                      </a:rPr>
                      <m:t>−3</m:t>
                    </m:r>
                    <m:r>
                      <a:rPr lang="vi-VN" sz="2200" i="1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−3)</m:t>
                        </m:r>
                      </m:e>
                    </m:d>
                    <m:r>
                      <a:rPr lang="vi-VN" sz="2200" i="1">
                        <a:latin typeface="Cambria Math"/>
                        <a:cs typeface="Times New Roman" pitchFamily="18" charset="0"/>
                      </a:rPr>
                      <m:t>+5</m:t>
                    </m:r>
                    <m:r>
                      <a:rPr lang="vi-VN" sz="2200" i="1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200" i="1">
                            <a:latin typeface="Cambria Math"/>
                            <a:cs typeface="Times New Roman" pitchFamily="18" charset="0"/>
                          </a:rPr>
                          <m:t>−5)</m:t>
                        </m:r>
                      </m:e>
                    </m:d>
                  </m:oMath>
                </a14:m>
                <a:r>
                  <a:rPr lang="vi-VN" sz="22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vi-VN" sz="2200" i="1" dirty="0">
                            <a:latin typeface="Cambria Math"/>
                            <a:cs typeface="Times New Roman" pitchFamily="18" charset="0"/>
                          </a:rPr>
                          <m:t>2−3</m:t>
                        </m:r>
                        <m:sSup>
                          <m:sSupPr>
                            <m:ctrlPr>
                              <a:rPr lang="vi-VN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200" i="1" dirty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sz="2200" i="1" dirty="0">
                                <a:latin typeface="Cambria Math"/>
                                <a:cs typeface="Times New Roman" pitchFamily="18" charset="0"/>
                              </a:rPr>
                              <m:t>−3</m:t>
                            </m:r>
                            <m:r>
                              <a:rPr lang="vi-VN" sz="2200" i="1" dirty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vi-VN" sz="2200" i="1" dirty="0">
                            <a:latin typeface="Cambria Math"/>
                            <a:cs typeface="Times New Roman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vi-VN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200" i="1" dirty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sz="2200" i="1" dirty="0">
                                <a:latin typeface="Cambria Math"/>
                                <a:cs typeface="Times New Roman" pitchFamily="18" charset="0"/>
                              </a:rPr>
                              <m:t>−5</m:t>
                            </m:r>
                            <m:r>
                              <a:rPr lang="vi-VN" sz="2200" i="1" dirty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vi-VN" sz="2200" i="1" dirty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457200" indent="-457200">
                  <a:buAutoNum type="arabicPeriod" startAt="2"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1+2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1+2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=1+2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−1)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839200" cy="5364163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33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763000" cy="571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7030A0"/>
                    </a:solidFill>
                  </a:rPr>
                  <a:t>VD 1</a:t>
                </a:r>
                <a:r>
                  <a:rPr lang="en-US" sz="2400" b="0" dirty="0"/>
                  <a:t>.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undOv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1.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→+∞</m:t>
                        </m:r>
                      </m:lim>
                    </m:limLow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𝑠𝑇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∞  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Vậy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ế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u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VD 2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𝑎𝑡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400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𝑠𝑡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𝑎𝑡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𝑑𝑡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sz="2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𝑑𝑡</m:t>
                                      </m:r>
                                    </m:e>
                                  </m:nary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</a:rPr>
                                                  <m:t>𝑎</m:t>
                                                </m:r>
                                              </m:den>
                                            </m:f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𝑘h𝑖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&gt;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∞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𝑘h𝑖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≤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𝑎𝑡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ế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u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  (</a:t>
                </a:r>
                <a:r>
                  <a:rPr lang="en-US" sz="2400" dirty="0" err="1"/>
                  <a:t>nếu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thì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r>
                      <a:rPr lang="en-US" sz="2400" b="0" i="1" smtClean="0">
                        <a:latin typeface="Cambria Math"/>
                      </a:rPr>
                      <m:t>𝑅𝑒𝑎</m:t>
                    </m:r>
                    <m:r>
                      <a:rPr lang="en-US" sz="2400" b="0" i="1" smtClean="0">
                        <a:latin typeface="Cambria Math"/>
                      </a:rPr>
                      <m:t>).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763000" cy="57150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92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VD3: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sz="3200" i="1">
                        <a:latin typeface="Cambria Math"/>
                      </a:rPr>
                      <m:t>;    </m:t>
                    </m:r>
                    <m:r>
                      <a:rPr lang="en-US" sz="3200" i="1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&gt;−1.</m:t>
                    </m:r>
                  </m:oMath>
                </a14:m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763000" cy="529243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  <m:r>
                          <a:rPr lang="en-US" sz="2400" i="1">
                            <a:latin typeface="Cambria Math"/>
                          </a:rPr>
                          <m:t>;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Đặt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𝑡𝑠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𝑢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𝑑𝑡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𝑑𝑢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𝑑𝑢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1" smtClean="0">
                                        <a:latin typeface="Cambria Math"/>
                                        <a:ea typeface="Cambria Math"/>
                                      </a:rPr>
                                      <m:t>Γ</m:t>
                                    </m:r>
                                    <m:r>
                                      <a:rPr lang="en-US" sz="240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sz="240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sz="2400" i="1" smtClean="0">
                                        <a:latin typeface="Cambria Math"/>
                                        <a:ea typeface="Cambria Math"/>
                                      </a:rPr>
                                      <m:t>+1)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ế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&gt;0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∞      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ế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chú:Hàm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Gamma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:    </m:t>
                    </m:r>
                    <m:r>
                      <m:rPr>
                        <m:sty m:val="p"/>
                      </m:rP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Γ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𝑢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/>
                        <a:ea typeface="Cambria Math"/>
                      </a:rPr>
                      <m:t>Γ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ra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;  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Γ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763000" cy="5292436"/>
              </a:xfrm>
              <a:blipFill>
                <a:blip r:embed="rId3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0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1540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800" b="1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</m:t>
                    </m:r>
                    <m:r>
                      <a:rPr lang="en-US" sz="2400" b="0" i="0" smtClean="0">
                        <a:latin typeface="Cambria Math"/>
                      </a:rPr>
                      <m:t>à 2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h</m:t>
                    </m:r>
                    <m:r>
                      <a:rPr lang="en-US" sz="2400" b="0" i="0" smtClean="0">
                        <a:latin typeface="Cambria Math"/>
                      </a:rPr>
                      <m:t>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ó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b</m:t>
                    </m:r>
                    <m:r>
                      <a:rPr lang="en-US" sz="2400" b="0" i="0" smtClean="0">
                        <a:latin typeface="Cambria Math"/>
                      </a:rPr>
                      <m:t>đ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Laplace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v</m:t>
                    </m:r>
                    <m:r>
                      <a:rPr lang="en-US" sz="2400" b="0" i="0" smtClean="0">
                        <a:latin typeface="Cambria Math"/>
                      </a:rPr>
                      <m:t>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inh: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𝑠𝑡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VD1: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𝑐𝑜𝑠h𝑏𝑡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𝑏𝑡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𝑏𝑡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𝑏𝑡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𝑏𝑡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𝑐𝑜𝑠h𝑏𝑡</m:t>
                          </m:r>
                        </m:e>
                      </m:d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2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2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2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2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ớ</m:t>
                      </m:r>
                      <m:r>
                        <m:rPr>
                          <m:nor/>
                        </m:rPr>
                        <a:rPr lang="en-US" sz="22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Tương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𝑠𝑖𝑛h𝑏𝑡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 err="1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sz="2400" dirty="0" err="1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ớ</m:t>
                    </m:r>
                    <m:r>
                      <m:rPr>
                        <m:nor/>
                      </m:rPr>
                      <a:rPr lang="en-US" sz="2400" dirty="0" err="1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15400" cy="5791200"/>
              </a:xfrm>
              <a:blipFill>
                <a:blip r:embed="rId2"/>
                <a:stretch>
                  <a:fillRect l="-1436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5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06017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VD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𝑐𝑜𝑠𝑏𝑡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𝑖𝑏𝑡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𝑖𝑏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𝑖𝑏𝑡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06017"/>
              </a:xfrm>
              <a:blipFill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𝑖𝑏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𝑖𝑏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ế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br>
                  <a:rPr lang="en-US" sz="2800" dirty="0"/>
                </a:b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Vậy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𝑐𝑜𝑠𝑏𝑡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28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800" dirty="0" err="1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sz="2800" dirty="0" err="1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ớ</m:t>
                    </m:r>
                    <m:r>
                      <m:rPr>
                        <m:nor/>
                      </m:rPr>
                      <a:rPr lang="en-US" sz="2800" dirty="0" err="1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&gt;0.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Tương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𝑠𝑖𝑛𝑏𝑡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 err="1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sz="2400" dirty="0" err="1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ớ</m:t>
                    </m:r>
                    <m:r>
                      <m:rPr>
                        <m:nor/>
                      </m:rPr>
                      <a:rPr lang="en-US" sz="2400" dirty="0" err="1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VD3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−5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−4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=2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−5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−4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𝑐𝑜𝑠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12</m:t>
                        </m:r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+4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+2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+36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     (s&gt;0)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Euler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638800"/>
              </a:xfrm>
              <a:blipFill>
                <a:blip r:embed="rId3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58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bđ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7630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ĐN 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xđ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từng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  <m:r>
                          <a:rPr lang="en-US" sz="2400" i="1">
                            <a:latin typeface="Cambria Math"/>
                          </a:rPr>
                          <m:t>;</m:t>
                        </m:r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trừ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sô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gián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đoạn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loại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ĐN2.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xác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được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từng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từng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hữu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hạn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ĐN 3.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𝑀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 ∀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763000" cy="5135563"/>
              </a:xfrm>
              <a:blipFill>
                <a:blip r:embed="rId2"/>
                <a:stretch>
                  <a:fillRect l="-1113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56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MỘT SỐ VD: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534400" cy="4830763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Hàm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1.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itchFamily="18" charset="0"/>
                      </a:rPr>
                      <m:t>c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𝑎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itchFamily="18" charset="0"/>
                      </a:rPr>
                      <m:t>c</m:t>
                    </m:r>
                    <m:r>
                      <a:rPr lang="en-US" sz="2400">
                        <a:latin typeface="Cambria Math"/>
                        <a:cs typeface="Times New Roman" pitchFamily="18" charset="0"/>
                      </a:rPr>
                      <m:t>ó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itchFamily="18" charset="0"/>
                      </a:rPr>
                      <m:t>c</m:t>
                    </m:r>
                    <m:r>
                      <a:rPr lang="en-US" sz="2400">
                        <a:latin typeface="Cambria Math"/>
                        <a:cs typeface="Times New Roman" pitchFamily="18" charset="0"/>
                      </a:rPr>
                      <m:t>ấ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itchFamily="18" charset="0"/>
                      </a:rPr>
                      <m:t>p</m:t>
                    </m:r>
                    <m:r>
                      <a:rPr lang="en-US" sz="240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itchFamily="18" charset="0"/>
                      </a:rPr>
                      <m:t>m</m:t>
                    </m:r>
                    <m:r>
                      <a:rPr lang="en-US" sz="2400">
                        <a:latin typeface="Cambria Math"/>
                        <a:cs typeface="Times New Roman" pitchFamily="18" charset="0"/>
                      </a:rPr>
                      <m:t>ũ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tùy ý vì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đủ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lớn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1.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𝑐𝑡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𝑐𝑜𝑠𝑡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𝑠𝑖𝑛𝑡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vì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0.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  ∀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≥0.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534400" cy="4830763"/>
              </a:xfrm>
              <a:blipFill>
                <a:blip r:embed="rId2"/>
                <a:stretch>
                  <a:fillRect l="-929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9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28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800" b="1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về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sự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 Laplace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 liên tục từng khúc trên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vi-VN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 và có bậc mũ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 thi tồn tại phép biến đổi Laplace của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 với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&gt;</m:t>
                    </m:r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15" t="-7979" r="-1852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vi-VN" sz="2400" b="1" i="1" dirty="0">
                    <a:latin typeface="Times New Roman" pitchFamily="18" charset="0"/>
                    <a:cs typeface="Times New Roman" pitchFamily="18" charset="0"/>
                  </a:rPr>
                  <a:t>Chứng minh: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vi-VN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có bậc mũ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nên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∃</m:t>
                    </m:r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sao cho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vi-VN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vi-VN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𝑐𝑡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,∀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. Hơn nữa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liên tục từng khúc trên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nên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∃</m:t>
                    </m:r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&gt;0: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𝑐𝑡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,∀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vi-VN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. Đặt 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𝑀𝑎𝑥</m:t>
                    </m:r>
                    <m:d>
                      <m:dPr>
                        <m:begChr m:val="{"/>
                        <m:endChr m:val="}"/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vi-VN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𝑀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vi-V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𝑐𝑡</m:t>
                        </m:r>
                      </m:sup>
                    </m:sSup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,∀</m:t>
                    </m:r>
                    <m:r>
                      <a:rPr lang="vi-VN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&gt;0. 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Do đó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𝑇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&gt;0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ta có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vi-V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≤</m:t>
                      </m:r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vi-VN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≤</m:t>
                      </m:r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vi-VN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𝑐𝑡</m:t>
                              </m:r>
                            </m:sup>
                          </m:sSup>
                          <m:r>
                            <a:rPr lang="vi-VN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nary>
                        <m:naryPr>
                          <m:limLoc m:val="undOvr"/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vi-V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vi-V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vi-VN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vi-VN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vi-VN" sz="24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vi-VN" sz="24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vi-VN" sz="24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vi-VN" sz="24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r>
                                        <a:rPr lang="vi-VN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−(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𝑐</m:t>
                                  </m:r>
                                  <m:r>
                                    <a:rPr lang="vi-VN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𝑇</m:t>
                            </m:r>
                          </m:e>
                        </m:mr>
                        <m:mr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den>
                      </m:f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vi-V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sz="2400" i="1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vi-VN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vi-VN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vi-VN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vi-VN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vi-VN" sz="24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den>
                      </m:f>
                      <m:r>
                        <a:rPr lang="vi-VN" sz="2400" b="0" i="1" smtClean="0"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f>
                        <m:fPr>
                          <m:ctrlPr>
                            <a:rPr lang="vi-V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vi-VN" sz="2400" i="1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&gt;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Cho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→+∞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ta được</a:t>
                </a:r>
                <a:r>
                  <a:rPr lang="en-US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vi-V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vi-VN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𝑠𝑡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𝑓</m:t>
                            </m:r>
                            <m:r>
                              <a:rPr lang="vi-VN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vi-VN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vi-VN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vi-V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𝑑𝑡</m:t>
                        </m:r>
                      </m:e>
                    </m:nary>
                    <m:r>
                      <a:rPr lang="vi-VN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f>
                      <m:fPr>
                        <m:ctrlPr>
                          <a:rPr lang="vi-VN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𝑀</m:t>
                        </m:r>
                      </m:num>
                      <m:den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 với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&gt;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Do đó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vi-VN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tồn tại va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</m:oMath>
                </a14:m>
                <a:r>
                  <a:rPr lang="vi-VN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𝑀</m:t>
                        </m:r>
                      </m:num>
                      <m:den>
                        <m:r>
                          <a:rPr lang="vi-V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 với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&gt;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>
                <a:blip r:embed="rId3"/>
                <a:stretch>
                  <a:fillRect l="-1071" t="-1697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8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vi-VN" sz="2800" dirty="0">
                    <a:solidFill>
                      <a:srgbClr val="00B0F0"/>
                    </a:solidFill>
                  </a:rPr>
                  <a:t>Hệ qủa</a:t>
                </a:r>
                <a:r>
                  <a:rPr lang="vi-VN" sz="2800" dirty="0"/>
                  <a:t>: Nếu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𝑓</m:t>
                    </m:r>
                    <m:r>
                      <a:rPr lang="vi-VN" sz="2800" b="0" i="1" smtClean="0">
                        <a:latin typeface="Cambria Math"/>
                      </a:rPr>
                      <m:t>(</m:t>
                    </m:r>
                    <m:r>
                      <a:rPr lang="vi-VN" sz="2800" b="0" i="1" smtClean="0">
                        <a:latin typeface="Cambria Math"/>
                      </a:rPr>
                      <m:t>𝑡</m:t>
                    </m:r>
                    <m:r>
                      <a:rPr lang="vi-V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vi-VN" sz="2800" dirty="0"/>
                  <a:t> thỏa mãn các điều kiện của Định lý trên và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r>
                      <a:rPr lang="vi-VN" sz="2800" b="0" i="1" smtClean="0">
                        <a:latin typeface="Cambria Math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vi-VN" sz="2800" b="0" i="1" smtClean="0">
                            <a:latin typeface="Cambria Math"/>
                          </a:rPr>
                          <m:t>(</m:t>
                        </m:r>
                        <m:r>
                          <a:rPr lang="vi-VN" sz="2800" b="0" i="1" smtClean="0">
                            <a:latin typeface="Cambria Math"/>
                          </a:rPr>
                          <m:t>𝑡</m:t>
                        </m:r>
                        <m:r>
                          <a:rPr lang="vi-VN" sz="2800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vi-VN" sz="2800" dirty="0"/>
                  <a:t> thì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vi-VN" sz="28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vi-VN" sz="28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vi-VN" sz="2800" b="0" i="1" smtClean="0">
                            <a:latin typeface="Cambria Math"/>
                          </a:rPr>
                          <m:t>𝐹</m:t>
                        </m:r>
                        <m:r>
                          <a:rPr lang="vi-VN" sz="2800" b="0" i="1" smtClean="0">
                            <a:latin typeface="Cambria Math"/>
                          </a:rPr>
                          <m:t>(</m:t>
                        </m:r>
                        <m:r>
                          <a:rPr lang="vi-VN" sz="2800" b="0" i="1" smtClean="0">
                            <a:latin typeface="Cambria Math"/>
                          </a:rPr>
                          <m:t>𝑠</m:t>
                        </m:r>
                        <m:r>
                          <a:rPr lang="vi-VN" sz="2800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vi-V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660" r="-222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0"/>
                <a:ext cx="8763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Ghi chú: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Định lý trên chỉ cho điều kiện đủ chứ không phải là điều kiện cân của sự tồn tại phép biến đổi Laplace.</a:t>
                </a:r>
              </a:p>
              <a:p>
                <a:pPr marL="0" indent="0">
                  <a:buNone/>
                </a:pPr>
                <a:r>
                  <a:rPr lang="vi-V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VD 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hàm 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vi-V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 gián đoạn vô hạn tại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nhưng phép biến đổi Laplace của nó tồn tại và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vi-VN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8763000" cy="4525963"/>
              </a:xfrm>
              <a:blipFill>
                <a:blip r:embed="rId3"/>
                <a:stretch>
                  <a:fillRect l="-1043" t="-1078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9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F9605BF32FA4F841A791BFBFE9269" ma:contentTypeVersion="4" ma:contentTypeDescription="Create a new document." ma:contentTypeScope="" ma:versionID="4b451d191671b8329c89c381ac720ffa">
  <xsd:schema xmlns:xsd="http://www.w3.org/2001/XMLSchema" xmlns:xs="http://www.w3.org/2001/XMLSchema" xmlns:p="http://schemas.microsoft.com/office/2006/metadata/properties" xmlns:ns2="fc9e083c-cbb1-4d07-8f3f-9cb4e421700d" targetNamespace="http://schemas.microsoft.com/office/2006/metadata/properties" ma:root="true" ma:fieldsID="a3137476f109efe9f47079cf1fd6e2b6" ns2:_="">
    <xsd:import namespace="fc9e083c-cbb1-4d07-8f3f-9cb4e4217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e083c-cbb1-4d07-8f3f-9cb4e4217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6E33F7-B2B7-42EE-BC6F-681F7E024ADB}"/>
</file>

<file path=customXml/itemProps2.xml><?xml version="1.0" encoding="utf-8"?>
<ds:datastoreItem xmlns:ds="http://schemas.openxmlformats.org/officeDocument/2006/customXml" ds:itemID="{752393F8-BF6A-4FC2-92C1-D2E6A540192D}"/>
</file>

<file path=customXml/itemProps3.xml><?xml version="1.0" encoding="utf-8"?>
<ds:datastoreItem xmlns:ds="http://schemas.openxmlformats.org/officeDocument/2006/customXml" ds:itemID="{EC6331E9-A5F8-4A70-A65D-0DC6D8231D75}"/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1281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Chương 3. Phương pháp toán tử Laplace</vt:lpstr>
      <vt:lpstr>Các VD</vt:lpstr>
      <vt:lpstr>VD3: f(t)=t^a;    a&gt;-1.</vt:lpstr>
      <vt:lpstr>1.2 Tính chất</vt:lpstr>
      <vt:lpstr>VD 2: L{cosbt}(s)=L{(e^ibt+e^(-ibt))/2}(s)=1/2 L{e^ibt+e^(-ibt) }(s)</vt:lpstr>
      <vt:lpstr>1.3 Điều kiện để hàm số có bđ Laplace</vt:lpstr>
      <vt:lpstr>MỘT SỐ VD:</vt:lpstr>
      <vt:lpstr>Định lý (về sự tồn tại của biến đổi Laplace): Nếu f(t) liên tục từng khúc trên [0,├ +∞)┤ và có bậc mũ c&gt;0 thi tồn tại phép biến đổi Laplace của f(t) với s&gt;c</vt:lpstr>
      <vt:lpstr>Hệ qủa: Nếu f(t) thỏa mãn các điều kiện của Định lý trên và F(s)=L{f(t)} thì lim┬(s→∞)⁡〖F(s)〗=0</vt:lpstr>
      <vt:lpstr>2.Phép biến đổi Laplace ngược</vt:lpstr>
      <vt:lpstr>Tính chất tuyến tính của phép biến đổi Laplace ngược            Nếu F_1 (s)=L{f_1 (t)} và F_2 (s)=L{f_2 (t)}  thì L^(-1) {aF_1 (s)+bF_2 (s)}=af_1 (t)+bf_2 (t)</vt:lpstr>
      <vt:lpstr>3. Hàm Heaviside</vt:lpstr>
      <vt:lpstr>3.2 Ví dụ về phép biển đổi Laplace của hàm bậc thang</vt:lpstr>
      <vt:lpstr>Các VD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3. Phương pháp toán tử Laplace</dc:title>
  <dc:creator>Dell</dc:creator>
  <cp:lastModifiedBy>Nguyen Canh Nam</cp:lastModifiedBy>
  <cp:revision>55</cp:revision>
  <dcterms:created xsi:type="dcterms:W3CDTF">2020-05-08T08:00:08Z</dcterms:created>
  <dcterms:modified xsi:type="dcterms:W3CDTF">2021-05-17T02:53:09Z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0x0101009BDF9605BF32FA4F841A791BFBFE9269</vt:lpwstr>
  </property>
</Properties>
</file>