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9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6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304801"/>
            <a:ext cx="8839200" cy="8381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$2.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Laplace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Cauchy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" y="1066800"/>
                <a:ext cx="8763000" cy="5486400"/>
              </a:xfrm>
            </p:spPr>
            <p:txBody>
              <a:bodyPr>
                <a:normAutofit fontScale="92500"/>
              </a:bodyPr>
              <a:lstStyle/>
              <a:p>
                <a:pPr marL="457200" indent="-457200" algn="l">
                  <a:buAutoNum type="arabicPeriod"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Định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Nếu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mũ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′(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từng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khúc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tồn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′(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𝑠𝐿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4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Chứng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minh. 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𝑠𝑡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𝑑𝑣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t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𝑠𝑡</m:t>
                          </m:r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)(−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𝑠𝑎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𝑠𝑏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𝑠</m:t>
                    </m:r>
                    <m:nary>
                      <m:naryPr>
                        <m:limLoc m:val="undOvr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=0,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−0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e>
                    </m:d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𝑠𝑇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𝑠</m:t>
                    </m:r>
                    <m:nary>
                      <m:naryPr>
                        <m:limLoc m:val="undOvr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Cho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→+∞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′(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𝑠𝐿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vì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e>
                    </m:d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𝑠𝑇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→0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quả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⋯,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tụ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mũ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tưng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khúc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0, </m:t>
                        </m:r>
                        <m:d>
                          <m:dPr>
                            <m:begChr m:val="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∞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thì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"(0)−⋯−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(0)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Chứng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minh: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Bằng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quy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nạp</a:t>
                </a:r>
                <a:endParaRPr 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" y="1066800"/>
                <a:ext cx="8763000" cy="5486400"/>
              </a:xfrm>
              <a:blipFill>
                <a:blip r:embed="rId2"/>
                <a:stretch>
                  <a:fillRect l="-904" t="-4000" b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0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PTVP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PTVP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763000" cy="5410200"/>
              </a:xfrm>
            </p:spPr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Giải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vi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phân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sau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latin typeface="Times New Roman" pitchFamily="18" charset="0"/>
                    <a:cs typeface="Times New Roman" pitchFamily="18" charset="0"/>
                  </a:rPr>
                  <a:t>a)</a:t>
                </a:r>
                <a:r>
                  <a:rPr lang="en-US" sz="2400" b="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𝑠𝑖𝑛𝑡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thỏa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=0;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′′′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′−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"(0)=0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vi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phân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sau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a)</a:t>
                </a:r>
                <a:r>
                  <a:rPr lang="en-US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=1+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=1;  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</m:oMath>
                </a14:m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b)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=3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=1−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763000" cy="5410200"/>
              </a:xfrm>
              <a:blipFill rotWithShape="1">
                <a:blip r:embed="rId2"/>
                <a:stretch>
                  <a:fillRect l="-1043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303D414-3B81-4E71-A1C4-2A0EB25EBB56}"/>
              </a:ext>
            </a:extLst>
          </p:cNvPr>
          <p:cNvSpPr txBox="1"/>
          <p:nvPr/>
        </p:nvSpPr>
        <p:spPr>
          <a:xfrm>
            <a:off x="3474720" y="321446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8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763000" cy="556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1.a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𝑠𝑖𝑛𝑡</m:t>
                    </m:r>
                  </m:oMath>
                </a14:m>
                <a:r>
                  <a:rPr lang="en-US" sz="2400" b="0" i="1" dirty="0">
                    <a:latin typeface="Cambria Math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thỏa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=0;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=2</m:t>
                    </m:r>
                  </m:oMath>
                </a14:m>
                <a:endParaRPr lang="en-US" sz="2400" b="0" i="1" dirty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"−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′+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𝑠𝑖𝑛𝑡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"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𝑠𝑖𝑛𝑡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𝑌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𝑌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𝑠𝑦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′(0)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𝑠𝑌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𝑌</m:t>
                        </m:r>
                      </m:e>
                    </m:d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−2=−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</m:t>
                          </m:r>
                        </m:num>
                        <m:den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−5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+1)(2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num>
                        <m:den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</m:d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𝑐𝑜𝑠𝑡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763000" cy="556260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68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763000" cy="5287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/>
                            <a:cs typeface="Times New Roman" pitchFamily="18" charset="0"/>
                          </a:rPr>
                          <m:t>1.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  <m:r>
                          <a:rPr lang="en-US" sz="2400" b="0" i="0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′′′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′−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=1</m:t>
                    </m:r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. 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thỏa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"(0)=0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Đặt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′′′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"+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′−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′′′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"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"(0)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𝑠𝑌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2(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−1)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=−1+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𝑐𝑜𝑠𝑡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𝑠𝑖𝑛𝑡</m:t>
                        </m: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763000" cy="5287963"/>
              </a:xfrm>
              <a:blipFill>
                <a:blip r:embed="rId2"/>
                <a:stretch>
                  <a:fillRect l="-1113"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29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763000" cy="5638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2.a</a:t>
                </a:r>
                <a:r>
                  <a:rPr lang="en-US" sz="2400" dirty="0"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=1+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=1;  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</m:oMath>
                </a14:m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;   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𝑍</m:t>
                    </m:r>
                  </m:oMath>
                </a14:m>
                <a:r>
                  <a:rPr lang="en-US" sz="2400" b="0" dirty="0"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2400" b="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+2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𝑍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𝑠𝑍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(0)+2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−2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𝑍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=</m:t>
                                        </m:r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b="0" i="1" smtClean="0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+1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b="0" i="1" smtClean="0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𝑠𝑍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+2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=</m:t>
                                        </m:r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+1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−1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+4;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b="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763000" cy="563880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20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2.a 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763000" cy="556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+4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m:t> + 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+4</m:t>
                              </m:r>
                            </m:e>
                          </m:d>
                        </m:den>
                      </m:f>
                      <m:r>
                        <a:rPr lang="en-US" sz="1800" b="0" i="1" dirty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5(</m:t>
                          </m:r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sz="1800" b="0" i="1" dirty="0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7</m:t>
                          </m:r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20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dirty="0" smtClean="0">
                                  <a:latin typeface="Cambria Math"/>
                                  <a:cs typeface="Times New Roman" pitchFamily="18" charset="0"/>
                                </a:rPr>
                                <m:t>+4</m:t>
                              </m:r>
                            </m:e>
                          </m:d>
                        </m:den>
                      </m:f>
                      <m:r>
                        <a:rPr lang="en-US" sz="1800" b="0" i="1" dirty="0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10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dirty="0" smtClean="0">
                                  <a:latin typeface="Cambria Math"/>
                                  <a:cs typeface="Times New Roman" pitchFamily="18" charset="0"/>
                                </a:rPr>
                                <m:t>+4</m:t>
                              </m:r>
                            </m:e>
                          </m:d>
                        </m:den>
                      </m:f>
                      <m:r>
                        <a:rPr lang="en-US" sz="1800" b="0" i="1" dirty="0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−1)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+4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+2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+4</m:t>
                            </m:r>
                          </m:e>
                        </m:d>
                      </m:den>
                    </m:f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23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20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+4</m:t>
                            </m:r>
                          </m:e>
                        </m:d>
                      </m:den>
                    </m:f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14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+4</m:t>
                            </m:r>
                          </m:e>
                        </m:d>
                      </m:den>
                    </m:f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𝑜𝑠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23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𝑖𝑛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23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𝑜𝑠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𝑖𝑛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763000" cy="5562600"/>
              </a:xfrm>
              <a:blipFill rotWithShape="1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84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4400"/>
                <a:ext cx="8763000" cy="55927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=3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=1−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  <m:r>
                      <a:rPr lang="en-US" sz="2000" b="0" i="0" smtClean="0">
                        <a:latin typeface="Cambria Math"/>
                        <a:cs typeface="Times New Roman" pitchFamily="18" charset="0"/>
                      </a:rPr>
                      <m:t>. </m:t>
                    </m:r>
                  </m:oMath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Đặ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L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𝑋</m:t>
                    </m:r>
                  </m:oMath>
                </a14:m>
                <a:r>
                  <a:rPr lang="en-US" sz="2400" i="1" dirty="0"/>
                  <a:t>;</a:t>
                </a:r>
                <a:r>
                  <a:rPr lang="en-US" sz="2400" b="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L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;</m:t>
                    </m:r>
                  </m:oMath>
                </a14:m>
                <a:r>
                  <a:rPr lang="en-US" sz="2400" b="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L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Z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  <m:r>
                            <a:rPr lang="en-US" sz="200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+2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𝑠𝑌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𝑠𝑍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𝑠𝑋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𝑠𝑌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𝑠𝑌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+2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𝑠𝑍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??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𝑌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𝑍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  <m:r>
                            <a:rPr lang="en-US" sz="200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4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4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6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4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−3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𝑧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𝑍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4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4400"/>
                <a:ext cx="8763000" cy="5592763"/>
              </a:xfrm>
              <a:blipFill>
                <a:blip r:embed="rId2"/>
                <a:stretch>
                  <a:fillRect l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71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49D8-38BD-40A3-A17F-648FD21E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PTVP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9F865-324C-4CA5-B29E-63957317F2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15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vi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"−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"−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"−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thỏa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′(0)=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−2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−2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</m: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𝑐𝑜𝑠h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𝑐𝑜𝑠𝑡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𝑐𝑜𝑠h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𝑐𝑜𝑠𝑡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9F865-324C-4CA5-B29E-63957317F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15000"/>
              </a:xfrm>
              <a:blipFill>
                <a:blip r:embed="rId2"/>
                <a:stretch>
                  <a:fillRect l="-741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9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DF9605BF32FA4F841A791BFBFE9269" ma:contentTypeVersion="4" ma:contentTypeDescription="Create a new document." ma:contentTypeScope="" ma:versionID="4b451d191671b8329c89c381ac720ffa">
  <xsd:schema xmlns:xsd="http://www.w3.org/2001/XMLSchema" xmlns:xs="http://www.w3.org/2001/XMLSchema" xmlns:p="http://schemas.microsoft.com/office/2006/metadata/properties" xmlns:ns2="fc9e083c-cbb1-4d07-8f3f-9cb4e421700d" targetNamespace="http://schemas.microsoft.com/office/2006/metadata/properties" ma:root="true" ma:fieldsID="a3137476f109efe9f47079cf1fd6e2b6" ns2:_="">
    <xsd:import namespace="fc9e083c-cbb1-4d07-8f3f-9cb4e42170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e083c-cbb1-4d07-8f3f-9cb4e4217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C852B3-70A4-447E-B93C-62A9A491E084}"/>
</file>

<file path=customXml/itemProps2.xml><?xml version="1.0" encoding="utf-8"?>
<ds:datastoreItem xmlns:ds="http://schemas.openxmlformats.org/officeDocument/2006/customXml" ds:itemID="{2C9E8CCE-D80F-4318-800D-0241F8381E65}"/>
</file>

<file path=customXml/itemProps3.xml><?xml version="1.0" encoding="utf-8"?>
<ds:datastoreItem xmlns:ds="http://schemas.openxmlformats.org/officeDocument/2006/customXml" ds:itemID="{723DB32E-5955-4FB7-84EC-F08B1D3C3220}"/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677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Times New Roman</vt:lpstr>
      <vt:lpstr>Office Theme</vt:lpstr>
      <vt:lpstr>$2. Phép biến đổi Laplace với bài toán Cauchy</vt:lpstr>
      <vt:lpstr>3. Các ví dụ giải PTVP và Hệ PTVP</vt:lpstr>
      <vt:lpstr>Giải:</vt:lpstr>
      <vt:lpstr>Giải:</vt:lpstr>
      <vt:lpstr>Giải.</vt:lpstr>
      <vt:lpstr>2.a  (tiếp)</vt:lpstr>
      <vt:lpstr>2.b</vt:lpstr>
      <vt:lpstr>Ví dụ hệ PTVP tuyến tính cấp 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$2. Phép biến đổi Laplace với bài toán Cauchy</dc:title>
  <dc:creator>Dell</dc:creator>
  <cp:lastModifiedBy>Nguyen Canh Nam</cp:lastModifiedBy>
  <cp:revision>40</cp:revision>
  <dcterms:created xsi:type="dcterms:W3CDTF">2021-05-02T11:25:21Z</dcterms:created>
  <dcterms:modified xsi:type="dcterms:W3CDTF">2021-05-18T07:22:04Z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0x0101009BDF9605BF32FA4F841A791BFBFE9269</vt:lpwstr>
  </property>
</Properties>
</file>