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1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9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6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1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BBE22-02D8-4AE5-B1A0-CCDB1B27831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1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304801"/>
            <a:ext cx="8839200" cy="8381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$3.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tịnh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giản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" y="1066800"/>
                <a:ext cx="8763000" cy="5486400"/>
              </a:xfrm>
            </p:spPr>
            <p:txBody>
              <a:bodyPr>
                <a:normAutofit fontScale="92500"/>
              </a:bodyPr>
              <a:lstStyle/>
              <a:p>
                <a:pPr marL="457200" indent="-457200" algn="l"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Các </a:t>
                </a:r>
                <a:r>
                  <a:rPr lang="en-US" sz="2400" dirty="0" err="1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quy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tắc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tịnh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tiến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l"/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1.1 </a:t>
                </a:r>
                <a:r>
                  <a:rPr lang="en-US" sz="24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Quy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tắc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tịnh </a:t>
                </a:r>
                <a:r>
                  <a:rPr lang="en-US" sz="24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tiến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trong </a:t>
                </a:r>
                <a:r>
                  <a:rPr lang="en-US" sz="24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miền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Nếu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𝐹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xác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định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&gt;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𝑎𝑡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↔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𝑎𝑡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Chứng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minh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Ta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𝑠𝑡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𝑎𝑡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𝑑𝑡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𝐹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VD:</a:t>
                </a:r>
              </a:p>
              <a:p>
                <a:pPr marL="457200" indent="-457200" algn="l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L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 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&gt;0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𝑎𝑡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     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&gt;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400" b="0" dirty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pPr algn="l"/>
                <a:r>
                  <a:rPr lang="en-US" sz="2400" b="0" dirty="0">
                    <a:solidFill>
                      <a:schemeClr val="tx1"/>
                    </a:solidFill>
                    <a:cs typeface="Times New Roman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𝑐𝑜𝑠𝑏𝑡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−3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𝑐𝑜𝑠𝑏𝑡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+3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+3)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     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&gt;−3)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Ta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kq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tổng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quát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như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sau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" y="1066800"/>
                <a:ext cx="8763000" cy="5486400"/>
              </a:xfrm>
              <a:blipFill>
                <a:blip r:embed="rId2"/>
                <a:stretch>
                  <a:fillRect l="-904" t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09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FB08-A97B-443C-96BE-B50A98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08CD3-56FF-451A-A5A9-1F9B21EC7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55165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0" dirty="0">
                    <a:cs typeface="Times New Roman" panose="02020603050405020304" pitchFamily="18" charset="0"/>
                  </a:rPr>
                  <a:t>1.a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1.b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+6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+2)</m:t>
                        </m:r>
                      </m:den>
                    </m:f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=6</m:t>
                                </m:r>
                              </m:e>
                            </m:mr>
                          </m:m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=−1+3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08CD3-56FF-451A-A5A9-1F9B21EC7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5516562"/>
              </a:xfrm>
              <a:blipFill>
                <a:blip r:embed="rId2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55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1EAF-CAEC-4F43-87CF-0F2DB30FE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352954-B217-48B3-B98F-89111781E9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791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 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d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=−1</m:t>
                                </m:r>
                              </m:e>
                            </m:mr>
                          </m: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</m: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𝑠𝑖𝑛h𝑡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</a:t>
                </a:r>
                <a:r>
                  <a:rPr lang="en-US" sz="24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d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+4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+4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352954-B217-48B3-B98F-89111781E9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791200"/>
              </a:xfrm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60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8B5E-DF2A-47F5-A287-297F69F0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55E07-2E39-4FE6-838C-EF0EAD6C0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90600"/>
                <a:ext cx="8991600" cy="5715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49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49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=−</m:t>
                                    </m:r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49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=−</m:t>
                                    </m:r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49</m:t>
                                        </m:r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+8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49</m:t>
                          </m:r>
                        </m:den>
                      </m:f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5.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−7.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−5.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55E07-2E39-4FE6-838C-EF0EAD6C0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0600"/>
                <a:ext cx="8991600" cy="5715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37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762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KQ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quát</a:t>
            </a:r>
            <a:endParaRPr 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763000" cy="5410200"/>
              </a:xfrm>
            </p:spPr>
            <p:txBody>
              <a:bodyPr/>
              <a:lstStyle/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𝑎𝑡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𝑐𝑜𝑠𝑏𝑡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     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𝑎𝑡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𝑠𝑖𝑛𝑏𝑡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     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𝑎𝑡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𝑐𝑜𝑠h𝑏𝑡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     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𝑎𝑡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𝑠𝑖𝑛h𝑏𝑡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     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763000" cy="5410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08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2C46745-D082-415D-B60C-A50FAA706F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457199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1.2 </a:t>
                </a:r>
                <a:r>
                  <a:rPr lang="en-US" sz="2800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</a:t>
                </a:r>
                <a:r>
                  <a:rPr lang="en-US" sz="2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tắc</a:t>
                </a:r>
                <a:r>
                  <a:rPr lang="en-US" sz="2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tịnh</a:t>
                </a:r>
                <a:r>
                  <a:rPr lang="en-US" sz="2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</a:t>
                </a:r>
                <a:r>
                  <a:rPr lang="en-US" sz="2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miền</a:t>
                </a:r>
                <a:r>
                  <a:rPr lang="en-US" sz="2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2C46745-D082-415D-B60C-A50FAA706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457199"/>
              </a:xfrm>
              <a:blipFill>
                <a:blip r:embed="rId2"/>
                <a:stretch>
                  <a:fillRect l="-1185"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F89223-DC9F-4742-A3E2-59317329B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977035"/>
                <a:ext cx="8763000" cy="49039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1.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𝑐𝑠</m:t>
                          </m:r>
                        </m:sup>
                      </m:sSup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↔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𝑐𝑠</m:t>
                              </m:r>
                            </m:sup>
                          </m:sSup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𝑐𝑠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𝑐𝑠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minh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𝑠𝑡</m:t>
                                </m:r>
                              </m:sup>
                            </m:sSup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𝑑𝑡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𝑠𝑐</m:t>
                              </m:r>
                            </m:sup>
                          </m:sSup>
                          <m:nary>
                            <m:naryPr>
                              <m:limLoc m:val="undOvr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𝑠𝑐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Do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F89223-DC9F-4742-A3E2-59317329B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77035"/>
                <a:ext cx="8763000" cy="4903933"/>
              </a:xfrm>
              <a:blipFill>
                <a:blip r:embed="rId3"/>
                <a:stretch>
                  <a:fillRect l="-1043" t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89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endParaRPr 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8763000" cy="55626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Tìm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phép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biến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đổi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Lalace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ngược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của</a:t>
                </a:r>
                <a:endParaRPr 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+4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+9</m:t>
                          </m:r>
                        </m:den>
                      </m:f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b="0" dirty="0">
                    <a:solidFill>
                      <a:schemeClr val="tx1"/>
                    </a:solidFill>
                    <a:cs typeface="Times New Roman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𝐹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+3</m:t>
                        </m:r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+4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+5</m:t>
                        </m:r>
                      </m:den>
                    </m:f>
                  </m:oMath>
                </a14:m>
                <a:endParaRPr 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𝐹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+6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2. Tìm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phép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biến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đổi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Laplace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sau</a:t>
                </a:r>
                <a:endParaRPr 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b="0" dirty="0">
                    <a:solidFill>
                      <a:schemeClr val="tx1"/>
                    </a:solidFill>
                    <a:cs typeface="Times New Roman" pitchFamily="18" charset="0"/>
                  </a:rPr>
                  <a:t>a)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   </m:t>
                              </m:r>
                              <m:r>
                                <m:rPr>
                                  <m:brk m:alnAt="7"/>
                                </m:rPr>
                                <a:rPr lang="en-US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khi</m:t>
                              </m:r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    0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≤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&lt;2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3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     </m:t>
                              </m:r>
                              <m:r>
                                <a:rPr lang="en-US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khi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      2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≤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>
                  <a:buAutoNum type="alphaLcParenR"/>
                </a:pPr>
                <a:endParaRPr 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b="0" dirty="0">
                    <a:solidFill>
                      <a:schemeClr val="tx1"/>
                    </a:solidFill>
                    <a:cs typeface="Times New Roman" pitchFamily="18" charset="0"/>
                  </a:rPr>
                  <a:t>b)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   </m:t>
                              </m:r>
                              <m:r>
                                <m:rPr>
                                  <m:brk m:alnAt="7"/>
                                </m:rPr>
                                <a:rPr lang="en-US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khi</m:t>
                              </m:r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    0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≤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𝑠𝑖𝑛𝑡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     </m:t>
                              </m:r>
                              <m:r>
                                <a:rPr lang="en-US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khi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      </m:t>
                              </m:r>
                              <m:f>
                                <m:f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≤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2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>
                  <a:buAutoNum type="alphaLcParenR"/>
                </a:pPr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8763000" cy="5562600"/>
              </a:xfrm>
              <a:blipFill>
                <a:blip r:embed="rId2"/>
                <a:stretch>
                  <a:fillRect l="-904"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68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A7E0-A56F-4C35-B694-711CEF4A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DBD6C-0053-4C75-8EFC-E55E47AB6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50373"/>
                <a:ext cx="8686800" cy="51954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Laplace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−6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+9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r>
                  <a:rPr lang="en-US" sz="24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p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+5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DBD6C-0053-4C75-8EFC-E55E47AB6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50373"/>
                <a:ext cx="8686800" cy="5195455"/>
              </a:xfrm>
              <a:blipFill>
                <a:blip r:embed="rId2"/>
                <a:stretch>
                  <a:fillRect l="-1123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53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giải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200"/>
                <a:ext cx="8763000" cy="5715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1.a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+4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+9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𝑠𝑖𝑛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5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1.b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+3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+4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b="0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−2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𝑐𝑜𝑠𝑡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−2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𝑠𝑖𝑛𝑡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−2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𝑐𝑜𝑠𝑡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𝑠𝑖𝑛𝑡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1.c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+6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+3−3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+3)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−8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+3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+3)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8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8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8</m:t>
                            </m:r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+3)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8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8</m:t>
                                  </m:r>
                                </m:e>
                              </m:ra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8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𝑠𝑖𝑛h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8</m:t>
                              </m:r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2.a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   </m:t>
                              </m:r>
                              <m:r>
                                <m:rPr>
                                  <m:brk m:alnAt="7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khi</m:t>
                              </m:r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    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&lt;2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3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     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khi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      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𝑢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−2)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−2)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𝑠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3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𝑢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−2)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−2(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−3)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−2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+6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−3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200"/>
                <a:ext cx="8763000" cy="5715000"/>
              </a:xfrm>
              <a:blipFill>
                <a:blip r:embed="rId2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29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0"/>
                <a:ext cx="8763000" cy="5867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0" dirty="0">
                    <a:cs typeface="Times New Roman" pitchFamily="18" charset="0"/>
                  </a:rPr>
                  <a:t>2.b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   </m:t>
                              </m:r>
                              <m:r>
                                <m:rPr>
                                  <m:brk m:alnAt="7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khi</m:t>
                              </m:r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    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𝑠𝑖𝑛𝑡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     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khi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      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𝑠𝑖𝑛𝑡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𝑐𝑜𝑠𝑡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3.a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−6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+9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+2)</m:t>
                        </m:r>
                      </m:den>
                    </m:f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Ta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+9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13</m:t>
                        </m:r>
                      </m:den>
                    </m:f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+9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39</m:t>
                        </m:r>
                      </m:den>
                    </m:f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+9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13</m:t>
                        </m:r>
                      </m:den>
                    </m:f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Từ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đây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ta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+9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+2)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𝑐𝑜𝑠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39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𝑠𝑖𝑛𝑡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13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).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Suy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ra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5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+9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+2)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−3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+9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+2)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−6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−6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−11)</m:t>
                      </m:r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0"/>
                <a:ext cx="8763000" cy="5867400"/>
              </a:xfrm>
              <a:blipFill>
                <a:blip r:embed="rId2"/>
                <a:stretch>
                  <a:fillRect l="-1043" b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20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8763000" cy="5562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0" dirty="0">
                    <a:cs typeface="Times New Roman" panose="02020603050405020304" pitchFamily="18" charset="0"/>
                  </a:rPr>
                  <a:t>3.b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p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+5</m:t>
                        </m:r>
                      </m:den>
                    </m:f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Ta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+4</m:t>
                        </m:r>
                      </m:den>
                    </m:f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+5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𝑐𝑜𝑠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𝑠𝑖𝑛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Từ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đây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ta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+5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3.c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p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  Do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đó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𝑐𝑜𝑠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−2)</m:t>
                      </m:r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8763000" cy="556260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84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25F9-6A0F-4017-9807-B6A8A5A4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104C7-1DA9-4364-9A69-9AED71134B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763000" cy="54403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bậc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bậc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+⋯+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VD: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Laplace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+6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+2)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 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104C7-1DA9-4364-9A69-9AED71134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763000" cy="544036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37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DF9605BF32FA4F841A791BFBFE9269" ma:contentTypeVersion="4" ma:contentTypeDescription="Create a new document." ma:contentTypeScope="" ma:versionID="4b451d191671b8329c89c381ac720ffa">
  <xsd:schema xmlns:xsd="http://www.w3.org/2001/XMLSchema" xmlns:xs="http://www.w3.org/2001/XMLSchema" xmlns:p="http://schemas.microsoft.com/office/2006/metadata/properties" xmlns:ns2="fc9e083c-cbb1-4d07-8f3f-9cb4e421700d" targetNamespace="http://schemas.microsoft.com/office/2006/metadata/properties" ma:root="true" ma:fieldsID="a3137476f109efe9f47079cf1fd6e2b6" ns2:_="">
    <xsd:import namespace="fc9e083c-cbb1-4d07-8f3f-9cb4e42170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9e083c-cbb1-4d07-8f3f-9cb4e42170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4DDB81-22D3-481C-BC46-07328897838D}"/>
</file>

<file path=customXml/itemProps2.xml><?xml version="1.0" encoding="utf-8"?>
<ds:datastoreItem xmlns:ds="http://schemas.openxmlformats.org/officeDocument/2006/customXml" ds:itemID="{7239F9F5-85FF-4512-BC5A-B15AECAD13E2}"/>
</file>

<file path=customXml/itemProps3.xml><?xml version="1.0" encoding="utf-8"?>
<ds:datastoreItem xmlns:ds="http://schemas.openxmlformats.org/officeDocument/2006/customXml" ds:itemID="{25541382-CEE8-43F2-B6E8-28BA2A3B3640}"/>
</file>

<file path=docProps/app.xml><?xml version="1.0" encoding="utf-8"?>
<Properties xmlns="http://schemas.openxmlformats.org/officeDocument/2006/extended-properties" xmlns:vt="http://schemas.openxmlformats.org/officeDocument/2006/docPropsVTypes">
  <TotalTime>3145</TotalTime>
  <Words>876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Office Theme</vt:lpstr>
      <vt:lpstr>$3. Phép tịnh tiến và phân thức đơn giản</vt:lpstr>
      <vt:lpstr>KQ tổng quát</vt:lpstr>
      <vt:lpstr>1.2 Quy tắc tịnh tiến trong miền t.</vt:lpstr>
      <vt:lpstr>Một số ví dụ</vt:lpstr>
      <vt:lpstr>VD (tiếp)</vt:lpstr>
      <vt:lpstr>Lời giải</vt:lpstr>
      <vt:lpstr>Giải tiếp</vt:lpstr>
      <vt:lpstr>Giải tiếp </vt:lpstr>
      <vt:lpstr>2. Phân thức hữu tỷ</vt:lpstr>
      <vt:lpstr>Giải</vt:lpstr>
      <vt:lpstr>Giải (tiếp)</vt:lpstr>
      <vt:lpstr>Tiếp câu 4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$2. Phép biến đổi Laplace với bài toán Cauchy</dc:title>
  <dc:creator>Dell</dc:creator>
  <cp:lastModifiedBy>Nguyen Canh Nam</cp:lastModifiedBy>
  <cp:revision>56</cp:revision>
  <dcterms:created xsi:type="dcterms:W3CDTF">2021-05-02T11:25:21Z</dcterms:created>
  <dcterms:modified xsi:type="dcterms:W3CDTF">2021-05-19T06:59:50Z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0x0101009BDF9605BF32FA4F841A791BFBFE9269</vt:lpwstr>
  </property>
</Properties>
</file>