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6" r:id="rId3"/>
    <p:sldId id="265" r:id="rId4"/>
    <p:sldId id="271" r:id="rId5"/>
    <p:sldId id="267" r:id="rId6"/>
    <p:sldId id="268" r:id="rId7"/>
    <p:sldId id="269" r:id="rId8"/>
    <p:sldId id="270" r:id="rId9"/>
    <p:sldId id="276" r:id="rId10"/>
    <p:sldId id="277" r:id="rId11"/>
    <p:sldId id="278" r:id="rId12"/>
    <p:sldId id="279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Canh Nam" initials="NCN" lastIdx="2" clrIdx="0">
    <p:extLst>
      <p:ext uri="{19B8F6BF-5375-455C-9EA6-DF929625EA0E}">
        <p15:presenceInfo xmlns:p15="http://schemas.microsoft.com/office/powerpoint/2012/main" userId="Nguyen Canh N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1T16:44:25.572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43563-49B9-4263-9F2D-DE20A03B2E1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FCD53-660F-4E8F-9F82-7AF07990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FCD53-660F-4E8F-9F82-7AF079906E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BE22-02D8-4AE5-B1A0-CCDB1B27831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$4.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b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763000" cy="5592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Quy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ttrong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(Đạ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o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m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ủ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ph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bi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đổ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i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Laplace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từng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thì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&gt;0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↔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i="1" dirty="0" err="1"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2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b="1" i="1" dirty="0" err="1">
                    <a:latin typeface="Times New Roman" pitchFamily="18" charset="0"/>
                    <a:cs typeface="Times New Roman" pitchFamily="18" charset="0"/>
                  </a:rPr>
                  <a:t>minh</a:t>
                </a:r>
                <a:r>
                  <a:rPr lang="en-US" sz="2200" b="1" i="1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2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𝑡𝑓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𝑡𝑓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763000" cy="5592763"/>
              </a:xfrm>
              <a:blipFill>
                <a:blip r:embed="rId2"/>
                <a:stretch>
                  <a:fillRect l="-1113" t="-872" r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8061-4040-411E-A9CE-FAD0E4AE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9A2A3-AF73-49B8-A2E4-56D3FAFF0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81100"/>
                <a:ext cx="88392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1c.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𝑠𝑖𝑛𝑎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𝑐𝑜𝑠𝑏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𝑠𝑖𝑛𝑎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𝑐𝑜𝑠𝑏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𝑠𝑖𝑛𝑎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𝑐𝑜𝑠𝑏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1d.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=0….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9A2A3-AF73-49B8-A2E4-56D3FAFF0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81100"/>
                <a:ext cx="8839200" cy="5334000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57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F206-56CC-47D9-9527-B9443998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7FF6D-55C4-46D1-AF91-840B4954E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8839200" cy="55927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2a.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den>
                            </m:f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𝑠𝑖𝑛𝑡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7FF6D-55C4-46D1-AF91-840B4954E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8839200" cy="5592762"/>
              </a:xfrm>
              <a:blipFill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3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E269FA-A998-42D1-A1E5-5554FBB43A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marL="0" indent="0"/>
                <a:br>
                  <a:rPr lang="en-US" sz="4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4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+9</m:t>
                            </m:r>
                          </m:e>
                        </m:d>
                      </m:den>
                    </m:f>
                  </m:oMath>
                </a14:m>
                <a:b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3100" dirty="0">
                    <a:solidFill>
                      <a:schemeClr val="tx1"/>
                    </a:solidFill>
                  </a:rPr>
                </a:br>
                <a:endParaRPr lang="en-US" sz="31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E269FA-A998-42D1-A1E5-5554FBB43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ACF9D-D0BD-4B30-8096-A90153779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ACF9D-D0BD-4B30-8096-A90153779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4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102D-81A1-485F-922C-814B38D4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46FBE-7E85-411E-9E4E-598DFC09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839200" cy="55927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4.1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khúc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4.2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AutoNum type="alphaLcParenR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lphaLcParenR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46FBE-7E85-411E-9E4E-598DFC09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839200" cy="5592762"/>
              </a:xfrm>
              <a:blipFill>
                <a:blip r:embed="rId2"/>
                <a:stretch>
                  <a:fillRect l="-5310" t="-4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3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FA83-7260-4DC4-9E55-03749600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F0895-06FE-4D65-8EDF-9A7BB5AEA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839200" cy="5668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𝑑𝑢</m:t>
                              </m:r>
                            </m:e>
                          </m:nary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).</m:t>
                          </m:r>
                        </m:e>
                      </m:nary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F0895-06FE-4D65-8EDF-9A7BB5AEA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839200" cy="5668962"/>
              </a:xfrm>
              <a:blipFill>
                <a:blip r:embed="rId3"/>
                <a:stretch>
                  <a:fillRect l="-1034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62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07904-073A-42DC-AE2A-89C714E89B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76200"/>
                <a:ext cx="8763000" cy="2057400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li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ụ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ừ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ng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kh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ó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ấ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ũ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khúc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mũ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07904-073A-42DC-AE2A-89C714E89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763000" cy="2057400"/>
              </a:xfrm>
              <a:blipFill>
                <a:blip r:embed="rId2"/>
                <a:stretch>
                  <a:fillRect t="-28190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F9485-ED41-4111-911F-159535D64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133600"/>
                <a:ext cx="8763000" cy="44497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nary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(1)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𝑑𝑢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𝑠𝑢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𝑑𝑢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F9485-ED41-4111-911F-159535D64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133600"/>
                <a:ext cx="8763000" cy="444976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45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10D676-63D8-440E-88DF-5FA80324E4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10D676-63D8-440E-88DF-5FA80324E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  <a:blipFill>
                <a:blip r:embed="rId2"/>
                <a:stretch>
                  <a:fillRect b="-1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CCC5E-AA35-4CAA-A5EC-C5B352D45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𝑡𝑠𝑖𝑛𝑡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𝑡𝑠𝑖𝑛𝑡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𝑡𝑠𝑖𝑛𝑡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𝑐𝑜𝑠𝑡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𝑠𝑖𝑛𝑡</m:t>
                        </m:r>
                      </m:e>
                    </m:d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CCC5E-AA35-4CAA-A5EC-C5B352D45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0593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D6A82D0-6B01-4B0F-8F12-963A7AE4478D}"/>
              </a:ext>
            </a:extLst>
          </p:cNvPr>
          <p:cNvSpPr txBox="1"/>
          <p:nvPr/>
        </p:nvSpPr>
        <p:spPr>
          <a:xfrm>
            <a:off x="4114800" y="28276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0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14F2-C0B4-4CA5-9B40-C049ABC9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BEA55-CD43-48AA-86B1-0782FA362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763000" cy="574516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Cứ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thế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tiếp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cần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minh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chú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𝑡𝑓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&gt;0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(t&gt;0)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Hay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BEA55-CD43-48AA-86B1-0782FA362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763000" cy="5745162"/>
              </a:xfr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7D47-C688-4218-936B-26301CB6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4EA7C-4D48-4E73-88BC-725F5CCFA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87679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+9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𝑙𝑛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4EA7C-4D48-4E73-88BC-725F5CCFA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876799"/>
              </a:xfrm>
              <a:blipFill>
                <a:blip r:embed="rId2"/>
                <a:stretch>
                  <a:fillRect l="-1071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88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524D-05C4-4EFC-AFE8-3821CCBD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9B9E7-481C-47CC-AE54-B7023A397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516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𝑎𝑟𝑐𝑡𝑎𝑛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𝑎𝑟𝑐𝑡𝑎𝑛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𝑎𝑟𝑐𝑡𝑎𝑛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9B9E7-481C-47CC-AE54-B7023A397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516562"/>
              </a:xfrm>
              <a:blipFill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9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B2D2-1636-4389-B256-D03B033383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325562"/>
              </a:xfrm>
            </p:spPr>
            <p:txBody>
              <a:bodyPr>
                <a:normAutofit fontScale="90000"/>
              </a:bodyPr>
              <a:lstStyle/>
              <a:p>
                <a:pPr algn="l"/>
                <a:b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b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7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Quy</a:t>
                </a:r>
                <a: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7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ttrong</a:t>
                </a:r>
                <a: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7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br>
                  <a:rPr lang="en-US" sz="4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Laplace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br>
                  <a:rPr lang="en-US" sz="44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B2D2-1636-4389-B256-D03B03338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325562"/>
              </a:xfrm>
              <a:blipFill>
                <a:blip r:embed="rId2"/>
                <a:stretch>
                  <a:fillRect l="-1111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7CFA6-6802-46B8-9C08-50AB4BCB9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983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li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mũ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khúc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tồn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quả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⋯,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từng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0, 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thì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−⋯−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(0)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VD: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2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(1−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𝑐𝑜𝑠𝑡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"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7CFA6-6802-46B8-9C08-50AB4BCB9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983162"/>
              </a:xfrm>
              <a:blipFill>
                <a:blip r:embed="rId3"/>
                <a:stretch>
                  <a:fillRect l="-5355" t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5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3E07ED-7EFB-4D9F-A843-A1853D7D2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/>
                <a:r>
                  <a:rPr lang="en-US" sz="3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VD: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br>
                  <a:rPr lang="en-US" sz="31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3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(1−</m:t>
                                  </m:r>
                                  <m:r>
                                    <a:rPr lang="en-US" sz="3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𝑐𝑜𝑠𝑡</m:t>
                                  </m:r>
                                  <m:r>
                                    <a:rPr lang="en-US" sz="3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"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sz="4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3E07ED-7EFB-4D9F-A843-A1853D7D2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8" t="-4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9B679-96F8-406F-8F59-47F06F3EE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686800" cy="4983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𝑐𝑜𝑠𝑡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𝑐𝑜𝑠𝑡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𝑐𝑜𝑠𝑡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đây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(1−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𝑐𝑜𝑠𝑡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"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"(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(1−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𝑐𝑜𝑠𝑡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"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9B679-96F8-406F-8F59-47F06F3EE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686800" cy="4983162"/>
              </a:xfrm>
              <a:blipFill>
                <a:blip r:embed="rId3"/>
                <a:stretch>
                  <a:fillRect l="-1053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E739-DF22-4C7C-B9F6-60BC7521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Laplace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944F6B-8068-490D-B3E3-724D9F2BD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763000" cy="6019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</a:t>
                </a:r>
                <a:r>
                  <a:rPr lang="en-US" sz="24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khúc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mũ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nary>
                      <m:naryPr>
                        <m:limLoc m:val="undOvr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nary>
                          <m:naryPr>
                            <m:limLoc m:val="undOvr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den>
                            </m:f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𝑐𝑡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𝑐𝑡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"/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+∞</m:t>
                            </m:r>
                          </m:e>
                        </m:d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mũ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944F6B-8068-490D-B3E3-724D9F2BD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763000" cy="6019800"/>
              </a:xfrm>
              <a:blipFill>
                <a:blip r:embed="rId2"/>
                <a:stretch>
                  <a:fillRect l="-4937" t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3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5B2F-A290-4011-B96E-91C8B331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EDCE8-A45F-4C77-B0AC-EE974F4BF8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763000" cy="54403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1.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𝑐𝑜𝑠𝑎𝑡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b)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𝑠𝑖𝑛𝑎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𝑐𝑜𝑠𝑏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d)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+9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EDCE8-A45F-4C77-B0AC-EE974F4BF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763000" cy="544036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45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9182-F129-44E9-AB60-C3912C17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F4EB9-A1DA-4889-90B5-A59BFB8AC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8915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1a.</a:t>
                </a:r>
                <a:r>
                  <a:rPr lang="en-US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+16−2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1.b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+25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+25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F4EB9-A1DA-4889-90B5-A59BFB8AC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8915400" cy="4983163"/>
              </a:xfrm>
              <a:blipFill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0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F9605BF32FA4F841A791BFBFE9269" ma:contentTypeVersion="4" ma:contentTypeDescription="Create a new document." ma:contentTypeScope="" ma:versionID="4b451d191671b8329c89c381ac720ffa">
  <xsd:schema xmlns:xsd="http://www.w3.org/2001/XMLSchema" xmlns:xs="http://www.w3.org/2001/XMLSchema" xmlns:p="http://schemas.microsoft.com/office/2006/metadata/properties" xmlns:ns2="fc9e083c-cbb1-4d07-8f3f-9cb4e421700d" targetNamespace="http://schemas.microsoft.com/office/2006/metadata/properties" ma:root="true" ma:fieldsID="a3137476f109efe9f47079cf1fd6e2b6" ns2:_="">
    <xsd:import namespace="fc9e083c-cbb1-4d07-8f3f-9cb4e4217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e083c-cbb1-4d07-8f3f-9cb4e4217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EF7D0F-381E-4A75-B955-671FDF41BE62}"/>
</file>

<file path=customXml/itemProps2.xml><?xml version="1.0" encoding="utf-8"?>
<ds:datastoreItem xmlns:ds="http://schemas.openxmlformats.org/officeDocument/2006/customXml" ds:itemID="{4FC8F86C-E25A-4B96-8A6C-372FA47181AC}"/>
</file>

<file path=customXml/itemProps3.xml><?xml version="1.0" encoding="utf-8"?>
<ds:datastoreItem xmlns:ds="http://schemas.openxmlformats.org/officeDocument/2006/customXml" ds:itemID="{99BD3A97-B8CB-4FDD-9CE6-AF7CA40EBE78}"/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1242</Words>
  <Application>Microsoft Office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Office Theme</vt:lpstr>
      <vt:lpstr>$4. Đạo hàm, tích phân và tích của các phép biến đổi </vt:lpstr>
      <vt:lpstr>Chứng minh (tiếp)</vt:lpstr>
      <vt:lpstr>Các VD</vt:lpstr>
      <vt:lpstr>VD (tiếp)</vt:lpstr>
      <vt:lpstr>   2. Quy tắc  đạo hàm ttrong miền t   (Phép bđ Laplace của đạo hàm) </vt:lpstr>
      <vt:lpstr>VD: Tính  L{e^2t [e^(-t) (1-cost)]^" } </vt:lpstr>
      <vt:lpstr>3. Phép biến đổi Laplace của tích phân</vt:lpstr>
      <vt:lpstr>Các ví dụ</vt:lpstr>
      <vt:lpstr>Lời giải</vt:lpstr>
      <vt:lpstr>Lời giải (tiếp) </vt:lpstr>
      <vt:lpstr>Lời giải tiếp</vt:lpstr>
      <vt:lpstr>  b) F(s)=(2s+1)/s(s^2+9)   </vt:lpstr>
      <vt:lpstr>4. Tích chập của 2 hàm số</vt:lpstr>
      <vt:lpstr>Chứng minh tính giao hoán</vt:lpstr>
      <vt:lpstr>Định lý Nếu f(t), g(t)liên tục từng khúc và có cấp mũ trên [0,├ +∞)┤ thì tích chập của chúng f(t)∗g(t) cũng liên tục từng khúc và có bậc mũ trên [0,├ +∞)┤ và  L{f(t)∗g(t)}=L{f(t)}L{g(t)}=F(s).G(s) ↔L^(-1) {F(s)G(s)}= L^(-1) {F(s)}∗L^(-1) {G(s)}=f(t)∗g(t) </vt:lpstr>
      <vt:lpstr>VD. f(t)=cost,g(t)=sint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$2. Phép biến đổi Laplace với bài toán Cauchy</dc:title>
  <dc:creator>Dell</dc:creator>
  <cp:lastModifiedBy>Nguyen Canh Nam</cp:lastModifiedBy>
  <cp:revision>97</cp:revision>
  <dcterms:created xsi:type="dcterms:W3CDTF">2021-05-02T11:25:21Z</dcterms:created>
  <dcterms:modified xsi:type="dcterms:W3CDTF">2021-05-31T02:49:59Z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0x0101009BDF9605BF32FA4F841A791BFBFE9269</vt:lpwstr>
  </property>
</Properties>
</file>