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71" r:id="rId10"/>
    <p:sldId id="272" r:id="rId11"/>
    <p:sldId id="273" r:id="rId12"/>
    <p:sldId id="274" r:id="rId13"/>
    <p:sldId id="275" r:id="rId14"/>
    <p:sldId id="284" r:id="rId15"/>
    <p:sldId id="285" r:id="rId16"/>
    <p:sldId id="276" r:id="rId17"/>
    <p:sldId id="282" r:id="rId18"/>
    <p:sldId id="283" r:id="rId19"/>
    <p:sldId id="277" r:id="rId20"/>
    <p:sldId id="286" r:id="rId21"/>
    <p:sldId id="287" r:id="rId22"/>
    <p:sldId id="288" r:id="rId23"/>
    <p:sldId id="293" r:id="rId24"/>
    <p:sldId id="294" r:id="rId25"/>
    <p:sldId id="289" r:id="rId26"/>
    <p:sldId id="290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DDBE-6747-4789-B9A8-4FC22375B4F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8FA2-23D9-4A6C-9859-165CAF2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8FA2-23D9-4A6C-9859-165CAF2A8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CB88-19BE-4192-8318-7AE501DF4CE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$3. PTVP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600" y="1219200"/>
                <a:ext cx="8610600" cy="5334000"/>
              </a:xfrm>
            </p:spPr>
            <p:txBody>
              <a:bodyPr>
                <a:normAutofit fontScale="92500"/>
              </a:bodyPr>
              <a:lstStyle/>
              <a:p>
                <a:pPr marL="514350" indent="-514350" algn="l">
                  <a:buAutoNum type="arabicPeriod"/>
                </a:pP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Đại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cương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2.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1.1 ĐN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")=0  (1);       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′)   (2).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1.2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begChr m:val="|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</m:t>
                    </m:r>
                    <m:d>
                      <m:dPr>
                        <m:begChr m:val="|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Cauchy 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PTVP (1)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(3).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1.3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sự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).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ῼ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chứa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600" y="1219200"/>
                <a:ext cx="8610600" cy="5334000"/>
              </a:xfrm>
              <a:blipFill rotWithShape="1">
                <a:blip r:embed="rId2"/>
                <a:stretch>
                  <a:fillRect l="-1275" t="-1029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3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"−5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′+6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+6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−5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 rotWithShape="1">
                <a:blip r:embed="rId2"/>
                <a:stretch>
                  <a:fillRect l="-1481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−5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+6=0→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=3→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(1+2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+(2+4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(4+4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4+4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1+2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=−1→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638800"/>
              </a:xfrm>
              <a:blipFill rotWithShape="1">
                <a:blip r:embed="rId3"/>
                <a:stretch>
                  <a:fillRect l="-1391" t="-973" b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8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8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=6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−5=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6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−5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𝐴𝑥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000" i="1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𝐴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0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30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−5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=−5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𝐴𝑥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=6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−5</m:t>
                      </m:r>
                    </m:oMath>
                  </m:oMathPara>
                </a14:m>
                <a:endParaRPr lang="en-US" sz="28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=−5</m:t>
                              </m:r>
                            </m:e>
                          </m:eqAr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↔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dirty="0"/>
                  <a:t> TQ: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  <a:blipFill rotWithShape="1">
                <a:blip r:embed="rId3"/>
                <a:stretch>
                  <a:fillRect l="-1724" t="-1075" r="-1931" b="-10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1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VD :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8392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Giải: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−2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+1=0→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=1→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=1=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+4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  <m:r>
                            <a:rPr lang="en-US" sz="2600" i="1">
                              <a:latin typeface="Cambria Math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−2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+2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2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𝑦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839200" cy="4983163"/>
              </a:xfrm>
              <a:blipFill rotWithShape="1">
                <a:blip r:embed="rId3"/>
                <a:stretch>
                  <a:fillRect l="-1241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6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914400"/>
              </a:xfrm>
            </p:spPr>
            <p:txBody>
              <a:bodyPr>
                <a:normAutofit fontScale="90000"/>
              </a:bodyPr>
              <a:lstStyle/>
              <a:p>
                <a:pPr/>
                <a:br>
                  <a:rPr lang="en-US" sz="31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31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Dạng 2</a:t>
                </a:r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1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𝑐𝑜𝑠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sz="31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𝑘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br>
                  <a:rPr lang="en-US" sz="2800" dirty="0"/>
                </a:b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914400"/>
              </a:xfrm>
              <a:blipFill rotWithShape="1">
                <a:blip r:embed="rId2"/>
                <a:stretch>
                  <a:fillRect t="-6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u="sng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200" dirty="0"/>
                  <a:t>: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u="sng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200" dirty="0"/>
                  <a:t>: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VD: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𝑠𝑖𝑛𝑥</m:t>
                    </m:r>
                    <m:r>
                      <a:rPr lang="en-US" sz="2400" b="0" i="1" smtClean="0">
                        <a:latin typeface="Cambria Math"/>
                      </a:rPr>
                      <m:t> 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+1=0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=±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=0±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𝑐𝑜𝑠𝑥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𝑠𝑖𝑛𝑥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+2.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𝑠𝑖𝑛𝑥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𝐴𝑐𝑜𝑠𝑥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𝐵𝑠𝑖𝑛𝑥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𝐴𝑐𝑜𝑠𝑥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𝐵𝑠𝑖𝑛𝑥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𝐴𝑐𝑜𝑠𝑥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𝐴𝑠𝑖𝑛𝑥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𝐵𝑐𝑜𝑠𝑥</m:t>
                          </m:r>
                        </m:e>
                      </m:d>
                    </m:oMath>
                  </m:oMathPara>
                </a14:m>
                <a:endParaRPr lang="en-US" sz="22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𝐵𝑐𝑜𝑠𝑥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𝐴𝑠𝑖𝑛𝑥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𝐴𝑥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𝑐𝑜𝑠𝑥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𝐵𝑥</m:t>
                          </m:r>
                          <m:r>
                            <a:rPr lang="en-US" sz="2000" i="1">
                              <a:latin typeface="Cambria Math"/>
                            </a:rPr>
                            <m:t>+2</m:t>
                          </m:r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𝑠𝑖𝑛𝑥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𝐴𝑐𝑜𝑠𝑥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𝐵𝑠𝑖𝑛𝑥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r>
                        <a:rPr lang="en-US" sz="2200" b="0" i="1" smtClean="0">
                          <a:latin typeface="Cambria Math"/>
                        </a:rPr>
                        <m:t>𝐵𝑐𝑜𝑠𝑥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−2</m:t>
                      </m:r>
                      <m:r>
                        <a:rPr lang="en-US" sz="2200" b="0" i="1" smtClean="0">
                          <a:latin typeface="Cambria Math"/>
                        </a:rPr>
                        <m:t>𝐴𝑠𝑖𝑛𝑥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=2</m:t>
                      </m:r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=2</m:t>
                              </m:r>
                            </m:e>
                          </m:eqAr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=−1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=−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𝑥𝑐𝑜𝑠𝑥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𝑐𝑜𝑠𝑥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𝑠𝑖𝑛𝑥</m:t>
                    </m:r>
                    <m:r>
                      <a:rPr lang="en-US" sz="2200" b="0" i="0" smtClean="0">
                        <a:latin typeface="Cambria Math"/>
                      </a:rPr>
                      <m:t> 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𝑥𝑐𝑜𝑠𝑥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  <a:blipFill rotWithShape="1">
                <a:blip r:embed="rId3"/>
                <a:stretch>
                  <a:fillRect l="-1034" t="-757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066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b="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2800" b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ô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đặ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bi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: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ử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thiên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066800"/>
              </a:xfrm>
              <a:blipFill rotWithShape="1">
                <a:blip r:embed="rId2"/>
                <a:stretch>
                  <a:fillRect l="-889" r="-1926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"−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PT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=−2</m:t>
                    </m:r>
                  </m:oMath>
                </a14:m>
                <a:r>
                  <a:rPr lang="en-US" sz="22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2(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2200" i="1">
                              <a:latin typeface="Cambria Math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410200"/>
              </a:xfrm>
              <a:blipFill rotWithShape="1">
                <a:blip r:embed="rId3"/>
                <a:stretch>
                  <a:fillRect l="-800" b="-3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47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76200"/>
                <a:ext cx="8763000" cy="1447800"/>
              </a:xfrm>
            </p:spPr>
            <p:txBody>
              <a:bodyPr>
                <a:noAutofit/>
              </a:bodyPr>
              <a:lstStyle/>
              <a:p>
                <a:pPr marL="0" indent="0"/>
                <a:br>
                  <a:rPr lang="en-US" sz="20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𝑑𝑥</m:t>
                          </m:r>
                          <m:r>
                            <a:rPr lang="en-US" sz="2000" i="1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76200"/>
                <a:ext cx="8763000" cy="1447800"/>
              </a:xfrm>
              <a:blipFill rotWithShape="1">
                <a:blip r:embed="rId2"/>
                <a:stretch>
                  <a:fillRect t="-31646" b="-37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839200" cy="4449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839200" cy="4449763"/>
              </a:xfrm>
              <a:blipFill rotWithShape="1">
                <a:blip r:embed="rId3"/>
                <a:stretch>
                  <a:fillRect l="-1379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0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5. PTVP  Euler: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𝑎𝑥𝑦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  (1);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059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Cách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𝑐𝑜𝑠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𝑙𝑛𝑥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  (1).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600" i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𝑐𝑜𝑠𝑡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 (2)</m:t>
                    </m:r>
                    <m:r>
                      <a:rPr lang="en-US" sz="26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tt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b="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b="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600" b="0" dirty="0">
                    <a:latin typeface="Times New Roman" pitchFamily="18" charset="0"/>
                    <a:cs typeface="Times New Roman" pitchFamily="18" charset="0"/>
                  </a:rPr>
                  <a:t> (2):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(1):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𝑙𝑛𝑥</m:t>
                        </m:r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𝑠𝑖𝑛𝑙𝑛𝑥</m:t>
                    </m:r>
                  </m:oMath>
                </a14:m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059363"/>
              </a:xfrm>
              <a:blipFill>
                <a:blip r:embed="rId3"/>
                <a:stretch>
                  <a:fillRect l="-1241" t="-1807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52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Giải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)y”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−4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y’+4y=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3) y”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2y’+y=3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ra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"+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′−4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𝑙𝑛𝑥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"−2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′+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phải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z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5211763"/>
              </a:xfrm>
              <a:blipFill>
                <a:blip r:embed="rId2"/>
                <a:stretch>
                  <a:fillRect l="-1739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36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LỜI GIẢI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763000" cy="609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Bài 1. y”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y’+4y=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PT </a:t>
                </a:r>
                <a:r>
                  <a:rPr lang="en-US" sz="2400" dirty="0" err="1"/>
                  <a:t>đặc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trưng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−4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+4=0→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ba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𝑐𝑜𝑠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y”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y’+4y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(1)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1+2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1+4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Thay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(1):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1+4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−8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Ta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763000" cy="6096000"/>
              </a:xfrm>
              <a:blipFill>
                <a:blip r:embed="rId2"/>
                <a:stretch>
                  <a:fillRect l="-1043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44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7630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TH2: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y”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−4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y’+4y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𝑐𝑜𝑠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=2+2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𝐴𝑐𝑜𝑠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𝐵𝑠𝑖𝑛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𝐴𝑠𝑖𝑛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𝐵𝑐𝑜𝑠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+2(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𝐴𝑐𝑜𝑠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𝐵𝑠𝑖𝑛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𝑐𝑜𝑠</m:t>
                          </m:r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𝑠𝑖𝑛</m:t>
                          </m:r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−8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𝐴𝑠𝑖𝑛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+8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𝐵𝑐𝑜𝑠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Thay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vào</a:t>
                </a:r>
                <a:r>
                  <a:rPr lang="en-US" sz="2000" dirty="0"/>
                  <a:t> (2):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−8</m:t>
                        </m:r>
                        <m:r>
                          <a:rPr lang="en-US" sz="2000" i="1">
                            <a:latin typeface="Cambria Math"/>
                          </a:rPr>
                          <m:t>𝐴𝑠𝑖𝑛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+8</m:t>
                        </m:r>
                        <m:r>
                          <a:rPr lang="en-US" sz="2000" i="1">
                            <a:latin typeface="Cambria Math"/>
                          </a:rPr>
                          <m:t>𝐵𝑐𝑜𝑠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−8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𝑐𝑜𝑠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𝑠𝑖𝑛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+4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𝐴𝑐𝑜𝑠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𝐵𝑠𝑖𝑛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𝑐𝑜𝑠</m:t>
                    </m:r>
                    <m:r>
                      <a:rPr lang="en-US" sz="2000" i="1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𝐴𝑐𝑜𝑠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𝐵𝑠𝑖𝑛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𝑐𝑜𝑠</m:t>
                    </m:r>
                    <m:r>
                      <a:rPr lang="en-US" sz="2000" i="1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=0→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Nghiệm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763000" cy="52879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5344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Nghiệm TQ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(2)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514350" indent="-514350">
                  <a:buAutoNum type="arabicParenR"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(2)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3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02</m:t>
                        </m:r>
                      </m:sub>
                    </m:sSub>
                    <m:r>
                      <a:rPr lang="en-US" sz="2800" b="0" i="0" dirty="0" smtClean="0">
                        <a:latin typeface="Cambria Math"/>
                        <a:cs typeface="Times New Roman" pitchFamily="18" charset="0"/>
                      </a:rPr>
                      <m:t>  để  </m:t>
                    </m:r>
                  </m:oMath>
                </a14:m>
                <a:endParaRPr lang="en-US" sz="2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hàm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(3).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cs typeface="Times New Roman" pitchFamily="18" charset="0"/>
                      </a:rPr>
                      <m:t>ɸ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TP TQ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Hệ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TP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strike="dblStrike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534400" cy="5059363"/>
              </a:xfrm>
              <a:blipFill rotWithShape="1">
                <a:blip r:embed="rId2"/>
                <a:stretch>
                  <a:fillRect l="-1429" t="-1205" r="-357" b="-2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96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"−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Giải: PT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410200"/>
              </a:xfr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3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  <a:blipFill rotWithShape="1">
                <a:blip r:embed="rId2"/>
                <a:stretch>
                  <a:fillRect l="-1252" r="-834"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y”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2y’+y=3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e>
                    </m:rad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 PT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+1=0→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=−1</m:t>
                    </m:r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bar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200" i="1">
                        <a:latin typeface="Cambria Math"/>
                        <a:cs typeface="Times New Roman" pitchFamily="18" charset="0"/>
                      </a:rPr>
                      <m:t>𝑥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(1−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latin typeface="Times New Roman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(1−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(1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m:t>3</m:t>
                      </m:r>
                      <m:r>
                        <a:rPr lang="en-US" sz="2400" b="0" i="1" dirty="0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dirty="0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334000"/>
              </a:xfrm>
              <a:blipFill rotWithShape="1">
                <a:blip r:embed="rId2"/>
                <a:stretch>
                  <a:fillRect l="-1034" t="-114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8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89154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=−3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=−3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=3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8915400" cy="5135563"/>
              </a:xfrm>
              <a:blipFill rotWithShape="1">
                <a:blip r:embed="rId2"/>
                <a:stretch>
                  <a:fillRect l="-752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78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"+</m:t>
                      </m:r>
                      <m:r>
                        <a:rPr lang="en-US" sz="2400" i="1">
                          <a:latin typeface="Cambria Math"/>
                        </a:rPr>
                        <m:t>𝑥𝑦</m:t>
                      </m:r>
                      <m:r>
                        <a:rPr lang="en-US" sz="2400" i="1">
                          <a:latin typeface="Cambria Math"/>
                        </a:rPr>
                        <m:t>′−4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𝑙𝑛𝑥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𝑙𝑛𝑥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(1)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−4=0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=−2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m:t>t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=2=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𝐴𝑡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𝐵𝑡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𝐴𝑡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”=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𝐴𝑡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b="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b="0" i="1" dirty="0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𝐴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+(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  <m:r>
                              <a:rPr lang="en-US" sz="2200" b="0" i="1" smtClean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+4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(1)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+4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𝐵𝑡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;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𝑙𝑛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𝑙𝑛𝑥</m:t>
                          </m:r>
                        </m:e>
                      </m:d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bar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ba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𝑙𝑛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𝑙𝑛𝑥</m:t>
                        </m:r>
                      </m:e>
                    </m:d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6019800"/>
              </a:xfrm>
              <a:blipFill rotWithShape="1">
                <a:blip r:embed="rId2"/>
                <a:stretch>
                  <a:fillRect l="-1034" t="-811" b="-9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36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err="1"/>
              <a:t>Bài</a:t>
            </a:r>
            <a:r>
              <a:rPr lang="en-US" sz="2400" dirty="0"/>
              <a:t>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839200" cy="5364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"−2</m:t>
                    </m:r>
                    <m:r>
                      <a:rPr lang="en-US" sz="2400" i="1">
                        <a:latin typeface="Cambria Math"/>
                      </a:rPr>
                      <m:t>𝑥𝑦</m:t>
                    </m:r>
                    <m:r>
                      <a:rPr lang="en-US" sz="2400" i="1">
                        <a:latin typeface="Cambria Math"/>
                      </a:rPr>
                      <m:t>′+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0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z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"=2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đã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𝑥𝑧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z=0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=0→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"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4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−1=0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=±1</m:t>
                    </m:r>
                  </m:oMath>
                </a14:m>
                <a:endParaRPr lang="en-US" sz="2400" b="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𝑧</m:t>
                          </m:r>
                        </m:e>
                      </m:ba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839200" cy="5364163"/>
              </a:xfrm>
              <a:blipFill>
                <a:blip r:embed="rId2"/>
                <a:stretch>
                  <a:fillRect l="-1034" t="-114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7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PT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khuyết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2.1 PT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 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")=0.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giải: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 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đ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ây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1.</a:t>
                </a:r>
              </a:p>
              <a:p>
                <a:pPr marL="0" indent="0">
                  <a:buNone/>
                </a:pP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th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ỏ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(0)=0;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′(0)=0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endParaRPr lang="en-US" sz="2800" b="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𝑥𝑑𝑥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𝑑𝑥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𝑐𝑜𝑠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  <a:blipFill rotWithShape="1">
                <a:blip r:embed="rId3"/>
                <a:stretch>
                  <a:fillRect l="-1043" t="-149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08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2.2 PT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PTVP cấp1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l="-1103" t="-7979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VD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′→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𝑥𝑝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b="0" i="1" dirty="0">
                    <a:latin typeface="Cambria Math"/>
                  </a:rPr>
                  <a:t> </a:t>
                </a:r>
                <a:r>
                  <a:rPr lang="en-US" sz="2400" b="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≠0→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latin typeface="Cambria Math"/>
                      </a:rPr>
                      <m:t>𝑥𝑝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𝑑𝑥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763000" cy="5181600"/>
              </a:xfrm>
              <a:blipFill rotWithShape="1">
                <a:blip r:embed="rId3"/>
                <a:stretch>
                  <a:fillRect l="-1739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3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/>
              <a:lstStyle/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2.3 PT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")=0.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5410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Cách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)=0.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ẩn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VD.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"−1=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𝑦𝑝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+1</m:t>
                    </m:r>
                  </m:oMath>
                </a14:m>
                <a:endParaRPr lang="en-US" sz="2800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𝑑𝑝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p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  <a:cs typeface="Times New Roman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dp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với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5410200"/>
              </a:xfrm>
              <a:blipFill>
                <a:blip r:embed="rId3"/>
                <a:stretch>
                  <a:fillRect l="-1580" t="-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534400" cy="1020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PTVT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hằng</a:t>
                </a:r>
                <a:b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"+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′+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)  (1)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v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i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ằ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ng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s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ố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534400" cy="1020762"/>
              </a:xfrm>
              <a:blipFill rotWithShape="1">
                <a:blip r:embed="rId2"/>
                <a:stretch>
                  <a:fillRect l="-1429" t="-23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4.1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Euler: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+…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+….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𝑖𝑠𝑖𝑛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4.2 PT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 (2)</m:t>
                    </m:r>
                  </m:oMath>
                </a14:m>
                <a:endParaRPr lang="en-US" sz="2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thay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𝑝𝑘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i="1" dirty="0"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𝑝𝑘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trưng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  <a:blipFill rotWithShape="1">
                <a:blip r:embed="rId3"/>
                <a:stretch>
                  <a:fillRect l="-1724" t="-167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609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Nghiệm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609600"/>
              </a:xfrm>
              <a:blipFill rotWithShape="1">
                <a:blip r:embed="rId2"/>
                <a:stretch>
                  <a:fillRect l="-1481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15400" cy="5943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u="sng" dirty="0"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200" dirty="0"/>
                  <a:t>.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i="1" dirty="0">
                    <a:latin typeface="Cambria Math"/>
                    <a:ea typeface="Cambria Math"/>
                  </a:rPr>
                  <a:t> </a:t>
                </a:r>
                <a:r>
                  <a:rPr lang="en-US" sz="2200" dirty="0">
                    <a:latin typeface="Cambria Math"/>
                    <a:ea typeface="Cambria Math"/>
                  </a:rPr>
                  <a:t>đltt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u="sng" dirty="0"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200" dirty="0"/>
                  <a:t>.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sz="22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𝑝𝑑𝑥</m:t>
                                          </m:r>
                                        </m:e>
                                      </m:nary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220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b="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Times New Roman" pitchFamily="18" charset="0"/>
                    <a:cs typeface="Times New Roman" pitchFamily="18" charset="0"/>
                  </a:rPr>
                  <a:t>TH3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&lt;0→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endParaRPr lang="en-US" sz="22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𝑖𝑠𝑖𝑛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𝑖𝑠𝑖𝑛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Đ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ị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𝑛h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ý 1</m:t>
                          </m:r>
                        </m:e>
                      </m:groupChr>
                      <m:r>
                        <a:rPr lang="en-US" sz="22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𝛽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𝛽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đltt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15400" cy="5943600"/>
              </a:xfrm>
              <a:blipFill rotWithShape="1">
                <a:blip r:embed="rId3"/>
                <a:stretch>
                  <a:fillRect l="-1436" t="-1231" b="-29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95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VD.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1) 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"−2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′+5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=0.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+5=0→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=1+2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=1−2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"−5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−5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+6=0→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=3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′+9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+9=0→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=−3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148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533400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4.3 PT</a:t>
                </a:r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533400"/>
              </a:xfrm>
              <a:blipFill rotWithShape="1">
                <a:blip r:embed="rId2"/>
                <a:stretch>
                  <a:fillRect l="-889" t="-126437" b="-14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763000" cy="6096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Nguyên </a:t>
                </a:r>
                <a:r>
                  <a:rPr lang="en-US" sz="2400" b="1" i="1" dirty="0" err="1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 err="1">
                    <a:latin typeface="Times New Roman" pitchFamily="18" charset="0"/>
                    <a:cs typeface="Times New Roman" pitchFamily="18" charset="0"/>
                  </a:rPr>
                  <a:t>chung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dụng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thiên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Lagrange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dang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biệt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Dạng 1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đa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đa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VD. 1)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"−3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(1)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−3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eqArr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+3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+3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763000" cy="6096000"/>
              </a:xfrm>
              <a:blipFill>
                <a:blip r:embed="rId3"/>
                <a:stretch>
                  <a:fillRect l="-1252" t="-2000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2" ma:contentTypeDescription="Create a new document." ma:contentTypeScope="" ma:versionID="c6a5a54ed388d08356a7a86b934687c2">
  <xsd:schema xmlns:xsd="http://www.w3.org/2001/XMLSchema" xmlns:xs="http://www.w3.org/2001/XMLSchema" xmlns:p="http://schemas.microsoft.com/office/2006/metadata/properties" xmlns:ns2="2c4b4b72-f8f1-4450-821b-ad14ad4ced4d" targetNamespace="http://schemas.microsoft.com/office/2006/metadata/properties" ma:root="true" ma:fieldsID="44f5181010f8ae94dba310266a87495a" ns2:_="">
    <xsd:import namespace="2c4b4b72-f8f1-4450-821b-ad14ad4ce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4b72-f8f1-4450-821b-ad14ad4ce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DF25B-CBE7-4AF3-AE11-CF9B1B6734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6F94AD-7AF2-4614-AA59-0C297C950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B4AD7-42EB-42D1-AFE7-E1D1CCF0BA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4b4b72-f8f1-4450-821b-ad14ad4ce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2891</Words>
  <Application>Microsoft Macintosh PowerPoint</Application>
  <PresentationFormat>On-screen Show (4:3)</PresentationFormat>
  <Paragraphs>234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$3. PTVP cấp 2</vt:lpstr>
      <vt:lpstr>1.4 Nghiệm tổng quát, nghiệm riêng</vt:lpstr>
      <vt:lpstr>2. Một số PT khuyết.</vt:lpstr>
      <vt:lpstr>2.2 PT khuyết y:  F(x,y^′.y^′′ )=0. Cách giải: Đặt y^′=p(x)→y^′′=p^′→F(x,p,p^′ )=0   PTVP cấp1</vt:lpstr>
      <vt:lpstr>2.3 PT khuyết x:F(y,y^′,y")=0.</vt:lpstr>
      <vt:lpstr>4. PTVT tuyến tính cấp 2 hệ số hằng y"+py′+qy=f(x)  (1) với p,q là hằng số</vt:lpstr>
      <vt:lpstr>Nghiệm của PT thuần nhất: y"+py′+qy=0</vt:lpstr>
      <vt:lpstr>VD. Tìm nghiệm tổng quát:</vt:lpstr>
      <vt:lpstr>  4.3 PT tuyến tính không thuần nhất    y"+py′+qy=f(x)  </vt:lpstr>
      <vt:lpstr>VD2: y"-5y′+6y=e^(2 x)+6x-5 (1)</vt:lpstr>
      <vt:lpstr>* f_2 (x)=6x-5=e^0x (6x-5)</vt:lpstr>
      <vt:lpstr>VD :y"-2y′+y=e^x</vt:lpstr>
      <vt:lpstr> Dạng 2. f(x)=e^αx [P_n (x)cosβx+Q_m (x)sinβx] k=α+iβ </vt:lpstr>
      <vt:lpstr>Ghi chú: f(x)không có dạng đặc biệt: sử dụng  phương pháp biến thiên hằng số Lagrange</vt:lpstr>
      <vt:lpstr> C_2 (x)=∫1▒〖〖C^′〗_2 (x)dx=∫1▒〖D_2/D dx=-1/2 ∫1▒〖e^2x/(e^x+1) dx=〗-1/2 ∫1▒(e^2x+e^x-e^x)/(e^x+1) dx〗〗 =-1/2 ∫1▒〖(e^x-e^x/(e^x+1))dx=-1/2 [e^x-ln⁡(e^x+1)] 〗 </vt:lpstr>
      <vt:lpstr>5. PTVP  Euler: x^2 y"+axy′+by=0  (1); a,b là hằng số</vt:lpstr>
      <vt:lpstr>Các VD</vt:lpstr>
      <vt:lpstr>LỜI GIẢI</vt:lpstr>
      <vt:lpstr>Bài 1</vt:lpstr>
      <vt:lpstr>Bài 2</vt:lpstr>
      <vt:lpstr>Bài 2 (tiếp)</vt:lpstr>
      <vt:lpstr>Bài 3</vt:lpstr>
      <vt:lpstr>Bài 3 (tiếp)</vt:lpstr>
      <vt:lpstr>Bài 4</vt:lpstr>
      <vt:lpstr>Bài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$3. PTVP cấp 2</dc:title>
  <dc:creator>Dell</dc:creator>
  <cp:lastModifiedBy>LE THANH HAI 20191813</cp:lastModifiedBy>
  <cp:revision>190</cp:revision>
  <dcterms:created xsi:type="dcterms:W3CDTF">2020-04-07T07:30:49Z</dcterms:created>
  <dcterms:modified xsi:type="dcterms:W3CDTF">2021-09-21T02:32:36Z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