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68" r:id="rId5"/>
    <p:sldId id="274" r:id="rId6"/>
    <p:sldId id="275" r:id="rId7"/>
    <p:sldId id="276" r:id="rId8"/>
    <p:sldId id="27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American Typewriter"/>
        <a:ea typeface="American Typewriter"/>
        <a:cs typeface="American Typewriter"/>
        <a:sym typeface="American Typewri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F4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91" autoAdjust="0"/>
  </p:normalViewPr>
  <p:slideViewPr>
    <p:cSldViewPr snapToGrid="0">
      <p:cViewPr varScale="1">
        <p:scale>
          <a:sx n="40" d="100"/>
          <a:sy n="4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e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e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0038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04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6015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0564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7514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6996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762000" y="121285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762000" y="121920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Date"/>
          <p:cNvSpPr txBox="1">
            <a:spLocks noGrp="1"/>
          </p:cNvSpPr>
          <p:nvPr>
            <p:ph type="body" sz="quarter" idx="13"/>
          </p:nvPr>
        </p:nvSpPr>
        <p:spPr>
          <a:xfrm>
            <a:off x="692667" y="12417226"/>
            <a:ext cx="22974301" cy="508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673100" y="8305800"/>
            <a:ext cx="23050500" cy="2959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11252200"/>
            <a:ext cx="23050500" cy="711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1pPr>
            <a:lvl2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2pPr>
            <a:lvl3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3pPr>
            <a:lvl4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4pPr>
            <a:lvl5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>
            <a:spLocks noGrp="1"/>
          </p:cNvSpPr>
          <p:nvPr>
            <p:ph type="pic" idx="13"/>
          </p:nvPr>
        </p:nvSpPr>
        <p:spPr>
          <a:xfrm>
            <a:off x="0" y="-1828800"/>
            <a:ext cx="24384000" cy="1741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>
            <a:off x="762000" y="121285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762000" y="121920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Date"/>
          <p:cNvSpPr txBox="1">
            <a:spLocks noGrp="1"/>
          </p:cNvSpPr>
          <p:nvPr>
            <p:ph type="body" sz="quarter" idx="13"/>
          </p:nvPr>
        </p:nvSpPr>
        <p:spPr>
          <a:xfrm>
            <a:off x="692667" y="12417226"/>
            <a:ext cx="22974301" cy="508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28" name="108352003_2880x2057.jpeg"/>
          <p:cNvSpPr>
            <a:spLocks noGrp="1"/>
          </p:cNvSpPr>
          <p:nvPr>
            <p:ph type="pic" idx="14"/>
          </p:nvPr>
        </p:nvSpPr>
        <p:spPr>
          <a:xfrm>
            <a:off x="698500" y="-698500"/>
            <a:ext cx="23012400" cy="164362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73100" y="9715500"/>
            <a:ext cx="23050500" cy="1549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11252200"/>
            <a:ext cx="23050500" cy="711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1pPr>
            <a:lvl2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2pPr>
            <a:lvl3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3pPr>
            <a:lvl4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4pPr>
            <a:lvl5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762000" y="68453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Line"/>
          <p:cNvSpPr/>
          <p:nvPr/>
        </p:nvSpPr>
        <p:spPr>
          <a:xfrm>
            <a:off x="762000" y="69088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673100" y="3695700"/>
            <a:ext cx="23050500" cy="2959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"/>
          <p:cNvGrpSpPr/>
          <p:nvPr/>
        </p:nvGrpSpPr>
        <p:grpSpPr>
          <a:xfrm>
            <a:off x="673100" y="7416800"/>
            <a:ext cx="10909300" cy="63500"/>
            <a:chOff x="0" y="0"/>
            <a:chExt cx="10909299" cy="63500"/>
          </a:xfrm>
        </p:grpSpPr>
        <p:sp>
          <p:nvSpPr>
            <p:cNvPr id="48" name="Line"/>
            <p:cNvSpPr/>
            <p:nvPr/>
          </p:nvSpPr>
          <p:spPr>
            <a:xfrm>
              <a:off x="0" y="0"/>
              <a:ext cx="10909300" cy="0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" name="Line"/>
            <p:cNvSpPr/>
            <p:nvPr/>
          </p:nvSpPr>
          <p:spPr>
            <a:xfrm>
              <a:off x="0" y="63500"/>
              <a:ext cx="10909300" cy="0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1" name="108177208_1914x1620.jpeg"/>
          <p:cNvSpPr>
            <a:spLocks noGrp="1"/>
          </p:cNvSpPr>
          <p:nvPr>
            <p:ph type="pic" idx="13"/>
          </p:nvPr>
        </p:nvSpPr>
        <p:spPr>
          <a:xfrm>
            <a:off x="10883900" y="0"/>
            <a:ext cx="162052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673100" y="2717800"/>
            <a:ext cx="10909300" cy="4559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7607300"/>
            <a:ext cx="10909300" cy="473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1pPr>
            <a:lvl2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2pPr>
            <a:lvl3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3pPr>
            <a:lvl4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4pPr>
            <a:lvl5pPr marL="0" indent="0">
              <a:spcBef>
                <a:spcPts val="14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"/>
          <p:cNvSpPr/>
          <p:nvPr/>
        </p:nvSpPr>
        <p:spPr>
          <a:xfrm>
            <a:off x="762000" y="3606800"/>
            <a:ext cx="10668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" name="Line"/>
          <p:cNvSpPr/>
          <p:nvPr/>
        </p:nvSpPr>
        <p:spPr>
          <a:xfrm>
            <a:off x="762000" y="3683000"/>
            <a:ext cx="10668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117356722_2160x1620.jpeg"/>
          <p:cNvSpPr>
            <a:spLocks noGrp="1"/>
          </p:cNvSpPr>
          <p:nvPr>
            <p:ph type="pic" idx="13"/>
          </p:nvPr>
        </p:nvSpPr>
        <p:spPr>
          <a:xfrm>
            <a:off x="91567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673100" y="622300"/>
            <a:ext cx="10909300" cy="2870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4191000"/>
            <a:ext cx="10909300" cy="88900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5300"/>
              </a:spcBef>
              <a:defRPr sz="4200"/>
            </a:lvl1pPr>
            <a:lvl2pPr marL="1143000" indent="-571500">
              <a:spcBef>
                <a:spcPts val="5300"/>
              </a:spcBef>
              <a:defRPr sz="4200"/>
            </a:lvl2pPr>
            <a:lvl3pPr marL="1714500" indent="-571500">
              <a:spcBef>
                <a:spcPts val="5300"/>
              </a:spcBef>
              <a:defRPr sz="4200"/>
            </a:lvl3pPr>
            <a:lvl4pPr marL="2286000" indent="-571500">
              <a:spcBef>
                <a:spcPts val="5300"/>
              </a:spcBef>
              <a:defRPr sz="4200"/>
            </a:lvl4pPr>
            <a:lvl5pPr marL="2857500" indent="-571500">
              <a:spcBef>
                <a:spcPts val="53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622300"/>
            <a:ext cx="23050500" cy="1247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337300"/>
            <a:ext cx="7797800" cy="66000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4"/>
          </p:nvPr>
        </p:nvSpPr>
        <p:spPr>
          <a:xfrm>
            <a:off x="15582900" y="952500"/>
            <a:ext cx="7772400" cy="55499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idx="15"/>
          </p:nvPr>
        </p:nvSpPr>
        <p:spPr>
          <a:xfrm>
            <a:off x="444500" y="952500"/>
            <a:ext cx="16357600" cy="1226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83300"/>
            <a:ext cx="19621500" cy="812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5300"/>
              </a:spcBef>
              <a:buClrTx/>
              <a:buSzTx/>
              <a:buFontTx/>
              <a:buNone/>
              <a:defRPr sz="4200"/>
            </a:lvl1pPr>
          </a:lstStyle>
          <a:p>
            <a:r>
              <a:t>“Type a quote here.” </a:t>
            </a:r>
          </a:p>
        </p:txBody>
      </p:sp>
      <p:sp>
        <p:nvSpPr>
          <p:cNvPr id="109" name="–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2387600" y="8953500"/>
            <a:ext cx="196215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>
                <a:solidFill>
                  <a:srgbClr val="5C86B9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762000" y="36068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762000" y="3683000"/>
            <a:ext cx="22860000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73100" y="622300"/>
            <a:ext cx="23050500" cy="287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4191000"/>
            <a:ext cx="23050500" cy="889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99" y="12979399"/>
            <a:ext cx="393701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-180" baseline="0"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7366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4732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22098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9464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36830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44196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51562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58928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6629400" marR="0" indent="-736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5200" b="0" i="0" u="none" strike="noStrike" cap="none" spc="0" baseline="0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9.w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e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6.bin"/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0.png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35.png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e"/>
          <p:cNvSpPr txBox="1">
            <a:spLocks noGrp="1"/>
          </p:cNvSpPr>
          <p:nvPr>
            <p:ph type="body" idx="13"/>
          </p:nvPr>
        </p:nvSpPr>
        <p:spPr>
          <a:xfrm>
            <a:off x="692667" y="12435264"/>
            <a:ext cx="22974301" cy="4719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Email: lengocminh19@gmail.com</a:t>
            </a:r>
            <a:endParaRPr dirty="0"/>
          </a:p>
        </p:txBody>
      </p:sp>
      <p:sp>
        <p:nvSpPr>
          <p:cNvPr id="135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latin typeface="Cambria" panose="02040503050406030204" pitchFamily="18" charset="0"/>
              </a:rPr>
              <a:t>VẬT LÝ ĐẠI CƯƠNG 1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136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TS. LÊ NGỌC MINH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D4F9-AC90-CA41-9AD2-DE7F68CE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ĐỊNH HƯỚNG TUẦN </a:t>
            </a: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I</a:t>
            </a:r>
            <a:endParaRPr lang="en-V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06EA2E-8EBE-4A01-B044-141667AE5199}"/>
              </a:ext>
            </a:extLst>
          </p:cNvPr>
          <p:cNvSpPr txBox="1">
            <a:spLocks/>
          </p:cNvSpPr>
          <p:nvPr/>
        </p:nvSpPr>
        <p:spPr>
          <a:xfrm>
            <a:off x="6731000" y="7219950"/>
            <a:ext cx="86995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180" baseline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uFillTx/>
                <a:latin typeface="+mn-lt"/>
                <a:ea typeface="+mn-ea"/>
                <a:cs typeface="+mn-cs"/>
                <a:sym typeface="Didot"/>
              </a:defRPr>
            </a:lvl9pPr>
          </a:lstStyle>
          <a:p>
            <a:pPr hangingPunct="1"/>
            <a:r>
              <a:rPr lang="en-US" sz="6000" b="1" dirty="0">
                <a:solidFill>
                  <a:srgbClr val="000000"/>
                </a:solidFill>
              </a:rPr>
              <a:t>ĐỘNG HỌC CHẤT ĐIỂM</a:t>
            </a:r>
            <a:endParaRPr lang="en-VN" sz="6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649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ĐỘNG LỰC HỌC VẬT RẮN"/>
          <p:cNvSpPr/>
          <p:nvPr/>
        </p:nvSpPr>
        <p:spPr>
          <a:xfrm>
            <a:off x="-26783" y="-37166"/>
            <a:ext cx="24437565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vi-VN" dirty="0">
                <a:latin typeface="American Typewriter" panose="02090604020004020304" pitchFamily="18" charset="77"/>
              </a:rPr>
              <a:t>ĐỘNG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vi-VN" dirty="0">
                <a:latin typeface="American Typewriter" panose="02090604020004020304" pitchFamily="18" charset="77"/>
              </a:rPr>
              <a:t>HỌC CHẤT ĐIỂM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E2894-41AD-47ED-8CEE-EA59E917B869}"/>
              </a:ext>
            </a:extLst>
          </p:cNvPr>
          <p:cNvSpPr/>
          <p:nvPr/>
        </p:nvSpPr>
        <p:spPr>
          <a:xfrm>
            <a:off x="0" y="1251972"/>
            <a:ext cx="2438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thuyết</a:t>
            </a:r>
            <a:r>
              <a:rPr lang="en-US" b="1" dirty="0"/>
              <a:t>: </a:t>
            </a:r>
          </a:p>
          <a:p>
            <a:pPr algn="just"/>
            <a:r>
              <a:rPr lang="en-US" dirty="0"/>
              <a:t>  </a:t>
            </a:r>
          </a:p>
        </p:txBody>
      </p:sp>
      <p:sp>
        <p:nvSpPr>
          <p:cNvPr id="11" name="Vận tốc dài và vận tốc góc:">
            <a:extLst>
              <a:ext uri="{FF2B5EF4-FFF2-40B4-BE49-F238E27FC236}">
                <a16:creationId xmlns:a16="http://schemas.microsoft.com/office/drawing/2014/main" id="{0CFD4785-146F-4EEC-B21B-42AA0F9425AA}"/>
              </a:ext>
            </a:extLst>
          </p:cNvPr>
          <p:cNvSpPr txBox="1"/>
          <p:nvPr/>
        </p:nvSpPr>
        <p:spPr>
          <a:xfrm>
            <a:off x="357839" y="9076920"/>
            <a:ext cx="7939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sz="4000">
                <a:solidFill>
                  <a:srgbClr val="FFFFFF"/>
                </a:solidFill>
              </a:defRPr>
            </a:lvl1pPr>
          </a:lstStyle>
          <a:p>
            <a:r>
              <a:rPr lang="vi-VN" sz="3200" dirty="0">
                <a:solidFill>
                  <a:srgbClr val="000000"/>
                </a:solidFill>
              </a:rPr>
              <a:t>Tầm xa:</a:t>
            </a:r>
            <a:endParaRPr sz="3200" baseline="-25000" dirty="0">
              <a:solidFill>
                <a:srgbClr val="00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143E8C-2C9D-4734-A29B-B23D9E7678EB}"/>
              </a:ext>
            </a:extLst>
          </p:cNvPr>
          <p:cNvGrpSpPr/>
          <p:nvPr/>
        </p:nvGrpSpPr>
        <p:grpSpPr>
          <a:xfrm>
            <a:off x="2056598" y="1993229"/>
            <a:ext cx="13570397" cy="6962996"/>
            <a:chOff x="113498" y="1993229"/>
            <a:chExt cx="13570397" cy="6962996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C6A7B3A9-4F4A-4076-A23A-ED0ADCB3C9A1}"/>
                </a:ext>
              </a:extLst>
            </p:cNvPr>
            <p:cNvSpPr/>
            <p:nvPr/>
          </p:nvSpPr>
          <p:spPr>
            <a:xfrm>
              <a:off x="113498" y="1993229"/>
              <a:ext cx="13570397" cy="6962996"/>
            </a:xfrm>
            <a:prstGeom prst="roundRect">
              <a:avLst>
                <a:gd name="adj" fmla="val 14519"/>
              </a:avLst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endParaRPr/>
            </a:p>
          </p:txBody>
        </p:sp>
        <p:sp>
          <p:nvSpPr>
            <p:cNvPr id="6" name="Động năng quay">
              <a:extLst>
                <a:ext uri="{FF2B5EF4-FFF2-40B4-BE49-F238E27FC236}">
                  <a16:creationId xmlns:a16="http://schemas.microsoft.com/office/drawing/2014/main" id="{A7E66821-97F3-4995-8938-BC3E35E2366A}"/>
                </a:ext>
              </a:extLst>
            </p:cNvPr>
            <p:cNvSpPr txBox="1"/>
            <p:nvPr/>
          </p:nvSpPr>
          <p:spPr>
            <a:xfrm>
              <a:off x="3210069" y="2332369"/>
              <a:ext cx="5915906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r>
                <a:rPr lang="vi-VN" sz="3600" b="1" dirty="0"/>
                <a:t>Chuyển động ném xiên</a:t>
              </a:r>
              <a:endParaRPr sz="3600" b="1" dirty="0"/>
            </a:p>
          </p:txBody>
        </p:sp>
        <p:sp>
          <p:nvSpPr>
            <p:cNvPr id="7" name="Động năng quay">
              <a:extLst>
                <a:ext uri="{FF2B5EF4-FFF2-40B4-BE49-F238E27FC236}">
                  <a16:creationId xmlns:a16="http://schemas.microsoft.com/office/drawing/2014/main" id="{54EB6733-6E9A-48BE-A4E5-48C24C394E46}"/>
                </a:ext>
              </a:extLst>
            </p:cNvPr>
            <p:cNvSpPr txBox="1"/>
            <p:nvPr/>
          </p:nvSpPr>
          <p:spPr>
            <a:xfrm>
              <a:off x="2223018" y="3186248"/>
              <a:ext cx="8055489" cy="10874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 marL="457200" indent="-457200" algn="l">
                <a:buFontTx/>
                <a:buChar char="-"/>
              </a:pPr>
              <a:r>
                <a:rPr lang="vi-VN" sz="3200" dirty="0"/>
                <a:t>Chọn hệ quy chiếu: Oxy</a:t>
              </a:r>
            </a:p>
            <a:p>
              <a:pPr marL="457200" indent="-457200" algn="l">
                <a:buFontTx/>
                <a:buChar char="-"/>
              </a:pPr>
              <a:r>
                <a:rPr lang="vi-VN" sz="3200" dirty="0"/>
                <a:t>Phương ngang Ox: thẳng đều</a:t>
              </a:r>
            </a:p>
          </p:txBody>
        </p:sp>
        <p:sp>
          <p:nvSpPr>
            <p:cNvPr id="8" name="Động năng quay">
              <a:extLst>
                <a:ext uri="{FF2B5EF4-FFF2-40B4-BE49-F238E27FC236}">
                  <a16:creationId xmlns:a16="http://schemas.microsoft.com/office/drawing/2014/main" id="{E214877A-0CD5-4A7B-8342-2DDCBE5FF4F4}"/>
                </a:ext>
              </a:extLst>
            </p:cNvPr>
            <p:cNvSpPr txBox="1"/>
            <p:nvPr/>
          </p:nvSpPr>
          <p:spPr>
            <a:xfrm>
              <a:off x="2071055" y="6045544"/>
              <a:ext cx="9016030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 marL="457200" indent="-457200" algn="l">
                <a:buFontTx/>
                <a:buChar char="-"/>
              </a:pPr>
              <a:r>
                <a:rPr lang="vi-VN" sz="3200"/>
                <a:t>Phương đứng Oy: thẳng biến đổi đều</a:t>
              </a: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B8B36AB0-C39E-4052-BC78-530CBA0FA3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762605"/>
                </p:ext>
              </p:extLst>
            </p:nvPr>
          </p:nvGraphicFramePr>
          <p:xfrm>
            <a:off x="3182578" y="4473662"/>
            <a:ext cx="447992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0" name="Equation" r:id="rId5" imgW="3708360" imgH="444240" progId="Equation.DSMT4">
                    <p:embed/>
                  </p:oleObj>
                </mc:Choice>
                <mc:Fallback>
                  <p:oleObj name="Equation" r:id="rId5" imgW="3708360" imgH="44424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401452FA-DCF5-4A0F-925F-1461C92C09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2578" y="4473662"/>
                          <a:ext cx="4479925" cy="528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6680D3B-E1C6-4DE3-8A11-CE1F35BE06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285908"/>
                </p:ext>
              </p:extLst>
            </p:nvPr>
          </p:nvGraphicFramePr>
          <p:xfrm>
            <a:off x="2685841" y="6908440"/>
            <a:ext cx="696436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1" name="Equation" r:id="rId7" imgW="5765760" imgH="545760" progId="Equation.DSMT4">
                    <p:embed/>
                  </p:oleObj>
                </mc:Choice>
                <mc:Fallback>
                  <p:oleObj name="Equation" r:id="rId7" imgW="5765760" imgH="54576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B8E5A3D8-248A-4477-8410-3C4E3FC0C9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85841" y="6908440"/>
                          <a:ext cx="6964363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78D593C7-D900-4EE7-80FA-0C18318C04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889455"/>
                </p:ext>
              </p:extLst>
            </p:nvPr>
          </p:nvGraphicFramePr>
          <p:xfrm>
            <a:off x="3182578" y="5202237"/>
            <a:ext cx="54006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2" name="Equation" r:id="rId9" imgW="4470120" imgH="444240" progId="Equation.DSMT4">
                    <p:embed/>
                  </p:oleObj>
                </mc:Choice>
                <mc:Fallback>
                  <p:oleObj name="Equation" r:id="rId9" imgW="4470120" imgH="444240" progId="Equation.DSMT4">
                    <p:embed/>
                    <p:pic>
                      <p:nvPic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id="{0A9EDC50-98A7-409D-B0D0-DF0DC05A98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82578" y="5202237"/>
                          <a:ext cx="5400675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379CEC33-9A59-4D71-8F2D-1BE3991651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12122"/>
                </p:ext>
              </p:extLst>
            </p:nvPr>
          </p:nvGraphicFramePr>
          <p:xfrm>
            <a:off x="2664431" y="7815973"/>
            <a:ext cx="8085138" cy="1073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3" name="Equation" r:id="rId11" imgW="6692760" imgH="888840" progId="Equation.DSMT4">
                    <p:embed/>
                  </p:oleObj>
                </mc:Choice>
                <mc:Fallback>
                  <p:oleObj name="Equation" r:id="rId11" imgW="6692760" imgH="888840" progId="Equation.DSMT4">
                    <p:embed/>
                    <p:pic>
                      <p:nvPicPr>
                        <p:cNvPr id="48" name="Object 47">
                          <a:extLst>
                            <a:ext uri="{FF2B5EF4-FFF2-40B4-BE49-F238E27FC236}">
                              <a16:creationId xmlns:a16="http://schemas.microsoft.com/office/drawing/2014/main" id="{33E67660-7264-408D-A811-2FF62A9D99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64431" y="7815973"/>
                          <a:ext cx="8085138" cy="1073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Vận tốc dài và vận tốc góc:">
            <a:extLst>
              <a:ext uri="{FF2B5EF4-FFF2-40B4-BE49-F238E27FC236}">
                <a16:creationId xmlns:a16="http://schemas.microsoft.com/office/drawing/2014/main" id="{3ED6EB6C-B79E-4D48-B0BB-F2072C694722}"/>
              </a:ext>
            </a:extLst>
          </p:cNvPr>
          <p:cNvSpPr txBox="1"/>
          <p:nvPr/>
        </p:nvSpPr>
        <p:spPr>
          <a:xfrm>
            <a:off x="388383" y="10728044"/>
            <a:ext cx="7939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sz="4000">
                <a:solidFill>
                  <a:srgbClr val="FFFFFF"/>
                </a:solidFill>
              </a:defRPr>
            </a:lvl1pPr>
          </a:lstStyle>
          <a:p>
            <a:r>
              <a:rPr lang="vi-VN" sz="3200" dirty="0">
                <a:solidFill>
                  <a:srgbClr val="000000"/>
                </a:solidFill>
              </a:rPr>
              <a:t>Vận tốc tại thời điểm t:</a:t>
            </a:r>
            <a:endParaRPr sz="3200" baseline="-250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A138B9-EACF-44A4-82A6-201F0DACF4DC}"/>
              </a:ext>
            </a:extLst>
          </p:cNvPr>
          <p:cNvGrpSpPr/>
          <p:nvPr/>
        </p:nvGrpSpPr>
        <p:grpSpPr>
          <a:xfrm>
            <a:off x="16963370" y="1502244"/>
            <a:ext cx="8146954" cy="7453981"/>
            <a:chOff x="17929577" y="1719136"/>
            <a:chExt cx="5997223" cy="43387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73CC3-AB81-4B64-8731-E48FD319B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88050" y="3589133"/>
              <a:ext cx="4614350" cy="17842"/>
            </a:xfrm>
            <a:prstGeom prst="straightConnector1">
              <a:avLst/>
            </a:prstGeom>
            <a:noFill/>
            <a:ln w="28575" cap="flat">
              <a:solidFill>
                <a:srgbClr val="000099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6B54ED-6796-4C5C-A3BF-3AE18FA0C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5105" y="1728733"/>
              <a:ext cx="23835" cy="4232838"/>
            </a:xfrm>
            <a:prstGeom prst="straightConnector1">
              <a:avLst/>
            </a:prstGeom>
            <a:noFill/>
            <a:ln w="28575" cap="flat">
              <a:solidFill>
                <a:srgbClr val="000099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8C6514-F124-4CF7-849D-45F684DC7969}"/>
                </a:ext>
              </a:extLst>
            </p:cNvPr>
            <p:cNvSpPr/>
            <p:nvPr/>
          </p:nvSpPr>
          <p:spPr>
            <a:xfrm>
              <a:off x="18732500" y="1822536"/>
              <a:ext cx="5194300" cy="4235364"/>
            </a:xfrm>
            <a:custGeom>
              <a:avLst/>
              <a:gdLst>
                <a:gd name="connsiteX0" fmla="*/ 0 w 5194300"/>
                <a:gd name="connsiteY0" fmla="*/ 1733464 h 4235364"/>
                <a:gd name="connsiteX1" fmla="*/ 2908300 w 5194300"/>
                <a:gd name="connsiteY1" fmla="*/ 95164 h 4235364"/>
                <a:gd name="connsiteX2" fmla="*/ 5194300 w 5194300"/>
                <a:gd name="connsiteY2" fmla="*/ 4235364 h 423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300" h="4235364">
                  <a:moveTo>
                    <a:pt x="0" y="1733464"/>
                  </a:moveTo>
                  <a:cubicBezTo>
                    <a:pt x="1021291" y="705822"/>
                    <a:pt x="2042583" y="-321819"/>
                    <a:pt x="2908300" y="95164"/>
                  </a:cubicBezTo>
                  <a:cubicBezTo>
                    <a:pt x="3774017" y="512147"/>
                    <a:pt x="4796367" y="3541097"/>
                    <a:pt x="5194300" y="4235364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vi-V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9277CE-7228-4F60-860C-667519DC8285}"/>
                </a:ext>
              </a:extLst>
            </p:cNvPr>
            <p:cNvSpPr/>
            <p:nvPr/>
          </p:nvSpPr>
          <p:spPr>
            <a:xfrm>
              <a:off x="18694400" y="2147993"/>
              <a:ext cx="4622800" cy="3846407"/>
            </a:xfrm>
            <a:custGeom>
              <a:avLst/>
              <a:gdLst>
                <a:gd name="connsiteX0" fmla="*/ 0 w 4622800"/>
                <a:gd name="connsiteY0" fmla="*/ 1446107 h 3846407"/>
                <a:gd name="connsiteX1" fmla="*/ 2222500 w 4622800"/>
                <a:gd name="connsiteY1" fmla="*/ 99907 h 3846407"/>
                <a:gd name="connsiteX2" fmla="*/ 4622800 w 4622800"/>
                <a:gd name="connsiteY2" fmla="*/ 3846407 h 3846407"/>
                <a:gd name="connsiteX3" fmla="*/ 4622800 w 4622800"/>
                <a:gd name="connsiteY3" fmla="*/ 3846407 h 384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2800" h="3846407">
                  <a:moveTo>
                    <a:pt x="0" y="1446107"/>
                  </a:moveTo>
                  <a:cubicBezTo>
                    <a:pt x="726016" y="572982"/>
                    <a:pt x="1452033" y="-300143"/>
                    <a:pt x="2222500" y="99907"/>
                  </a:cubicBezTo>
                  <a:cubicBezTo>
                    <a:pt x="2992967" y="499957"/>
                    <a:pt x="4622800" y="3846407"/>
                    <a:pt x="4622800" y="3846407"/>
                  </a:cubicBezTo>
                  <a:lnTo>
                    <a:pt x="4622800" y="3846407"/>
                  </a:lnTo>
                </a:path>
              </a:pathLst>
            </a:custGeom>
            <a:noFill/>
            <a:ln w="12700" cap="flat">
              <a:solidFill>
                <a:srgbClr val="000099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vi-V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349CF4-4C6E-4BB1-894B-7EA0FCF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18694400" y="5972784"/>
              <a:ext cx="4608000" cy="0"/>
            </a:xfrm>
            <a:prstGeom prst="straightConnector1">
              <a:avLst/>
            </a:prstGeom>
            <a:noFill/>
            <a:ln w="28575" cap="flat">
              <a:solidFill>
                <a:srgbClr val="000099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D4AAF76C-8D43-430F-B978-213C37A50D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051061"/>
                </p:ext>
              </p:extLst>
            </p:nvPr>
          </p:nvGraphicFramePr>
          <p:xfrm>
            <a:off x="20733744" y="5518871"/>
            <a:ext cx="391649" cy="40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4" name="Equation" r:id="rId13" imgW="266400" imgH="317160" progId="Equation.DSMT4">
                    <p:embed/>
                  </p:oleObj>
                </mc:Choice>
                <mc:Fallback>
                  <p:oleObj name="Equation" r:id="rId13" imgW="266400" imgH="317160" progId="Equation.DSMT4">
                    <p:embed/>
                    <p:pic>
                      <p:nvPicPr>
                        <p:cNvPr id="54" name="Object 53">
                          <a:extLst>
                            <a:ext uri="{FF2B5EF4-FFF2-40B4-BE49-F238E27FC236}">
                              <a16:creationId xmlns:a16="http://schemas.microsoft.com/office/drawing/2014/main" id="{7D9DECF8-471C-4ACD-989B-493E019B05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733744" y="5518871"/>
                          <a:ext cx="391649" cy="40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D31F2C-94BA-4190-BDC7-2776CB0EE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5067" y="3612200"/>
              <a:ext cx="1168" cy="1013722"/>
            </a:xfrm>
            <a:prstGeom prst="straightConnector1">
              <a:avLst/>
            </a:prstGeom>
            <a:noFill/>
            <a:ln w="63500" cap="flat">
              <a:solidFill>
                <a:srgbClr val="000099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97831AB-F9E7-427E-B861-3DF68F3EDBAF}"/>
                </a:ext>
              </a:extLst>
            </p:cNvPr>
            <p:cNvSpPr/>
            <p:nvPr/>
          </p:nvSpPr>
          <p:spPr>
            <a:xfrm rot="2945803">
              <a:off x="18388607" y="3258759"/>
              <a:ext cx="646557" cy="348913"/>
            </a:xfrm>
            <a:prstGeom prst="arc">
              <a:avLst>
                <a:gd name="adj1" fmla="val 16629547"/>
                <a:gd name="adj2" fmla="val 20731450"/>
              </a:avLst>
            </a:prstGeom>
            <a:noFill/>
            <a:ln w="19050" cap="flat">
              <a:solidFill>
                <a:srgbClr val="00009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vi-V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3EBFB69C-EE5D-4494-AA23-D64BA1E7EC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399348"/>
                </p:ext>
              </p:extLst>
            </p:nvPr>
          </p:nvGraphicFramePr>
          <p:xfrm>
            <a:off x="17929577" y="2355068"/>
            <a:ext cx="745773" cy="722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5" name="Equation" r:id="rId15" imgW="444240" imgH="495000" progId="Equation.DSMT4">
                    <p:embed/>
                  </p:oleObj>
                </mc:Choice>
                <mc:Fallback>
                  <p:oleObj name="Equation" r:id="rId15" imgW="444240" imgH="495000" progId="Equation.DSMT4">
                    <p:embed/>
                    <p:pic>
                      <p:nvPicPr>
                        <p:cNvPr id="64" name="Object 63">
                          <a:extLst>
                            <a:ext uri="{FF2B5EF4-FFF2-40B4-BE49-F238E27FC236}">
                              <a16:creationId xmlns:a16="http://schemas.microsoft.com/office/drawing/2014/main" id="{F84A156F-B98A-44E8-887E-6890039845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929577" y="2355068"/>
                          <a:ext cx="745773" cy="722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71CE9533-1E09-45F2-AE72-A2161460D0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1455306"/>
                </p:ext>
              </p:extLst>
            </p:nvPr>
          </p:nvGraphicFramePr>
          <p:xfrm>
            <a:off x="19166156" y="3641118"/>
            <a:ext cx="765723" cy="81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6" name="Equation" r:id="rId17" imgW="406080" imgH="444240" progId="Equation.DSMT4">
                    <p:embed/>
                  </p:oleObj>
                </mc:Choice>
                <mc:Fallback>
                  <p:oleObj name="Equation" r:id="rId17" imgW="406080" imgH="444240" progId="Equation.DSMT4">
                    <p:embed/>
                    <p:pic>
                      <p:nvPicPr>
                        <p:cNvPr id="65" name="Object 64">
                          <a:extLst>
                            <a:ext uri="{FF2B5EF4-FFF2-40B4-BE49-F238E27FC236}">
                              <a16:creationId xmlns:a16="http://schemas.microsoft.com/office/drawing/2014/main" id="{0F609626-FF4D-420C-8B46-7461EF84F4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166156" y="3641118"/>
                          <a:ext cx="765723" cy="811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5EE6B86A-176D-48BD-9FC9-65B2DE6DEB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9217774"/>
                </p:ext>
              </p:extLst>
            </p:nvPr>
          </p:nvGraphicFramePr>
          <p:xfrm>
            <a:off x="19114617" y="3086519"/>
            <a:ext cx="451531" cy="356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7" name="Equation" r:id="rId19" imgW="279360" imgH="253800" progId="Equation.DSMT4">
                    <p:embed/>
                  </p:oleObj>
                </mc:Choice>
                <mc:Fallback>
                  <p:oleObj name="Equation" r:id="rId19" imgW="279360" imgH="253800" progId="Equation.DSMT4">
                    <p:embed/>
                    <p:pic>
                      <p:nvPicPr>
                        <p:cNvPr id="66" name="Object 65">
                          <a:extLst>
                            <a:ext uri="{FF2B5EF4-FFF2-40B4-BE49-F238E27FC236}">
                              <a16:creationId xmlns:a16="http://schemas.microsoft.com/office/drawing/2014/main" id="{765FC785-9D93-4255-953F-A91513FE85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114617" y="3086519"/>
                          <a:ext cx="451531" cy="3565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523358C7-844F-4FDB-8D86-04E2912F30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817772"/>
                </p:ext>
              </p:extLst>
            </p:nvPr>
          </p:nvGraphicFramePr>
          <p:xfrm>
            <a:off x="22871983" y="3668152"/>
            <a:ext cx="388164" cy="355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8" name="Equation" r:id="rId21" imgW="228600" imgH="241200" progId="Equation.DSMT4">
                    <p:embed/>
                  </p:oleObj>
                </mc:Choice>
                <mc:Fallback>
                  <p:oleObj name="Equation" r:id="rId21" imgW="228600" imgH="241200" progId="Equation.DSMT4">
                    <p:embed/>
                    <p:pic>
                      <p:nvPicPr>
                        <p:cNvPr id="68" name="Object 67">
                          <a:extLst>
                            <a:ext uri="{FF2B5EF4-FFF2-40B4-BE49-F238E27FC236}">
                              <a16:creationId xmlns:a16="http://schemas.microsoft.com/office/drawing/2014/main" id="{2AC0B4CE-36FF-431F-9DCF-81981D0DFF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871983" y="3668152"/>
                          <a:ext cx="388164" cy="355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5BE7C42D-3519-44C3-8EC5-4412293E0E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2792621"/>
                </p:ext>
              </p:extLst>
            </p:nvPr>
          </p:nvGraphicFramePr>
          <p:xfrm>
            <a:off x="18270793" y="1719136"/>
            <a:ext cx="304105" cy="330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9" name="Equation" r:id="rId23" imgW="253800" imgH="317160" progId="Equation.DSMT4">
                    <p:embed/>
                  </p:oleObj>
                </mc:Choice>
                <mc:Fallback>
                  <p:oleObj name="Equation" r:id="rId23" imgW="253800" imgH="317160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B7098CA1-501E-4C45-9A1D-EE3611941A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8270793" y="1719136"/>
                          <a:ext cx="304105" cy="330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41463C00-C945-48E4-8B14-49B5AF2F2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0880745"/>
                </p:ext>
              </p:extLst>
            </p:nvPr>
          </p:nvGraphicFramePr>
          <p:xfrm>
            <a:off x="19190562" y="1968675"/>
            <a:ext cx="451531" cy="637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0" name="Equation" r:id="rId25" imgW="304560" imgH="444240" progId="Equation.DSMT4">
                    <p:embed/>
                  </p:oleObj>
                </mc:Choice>
                <mc:Fallback>
                  <p:oleObj name="Equation" r:id="rId25" imgW="304560" imgH="444240" progId="Equation.DSMT4">
                    <p:embed/>
                    <p:pic>
                      <p:nvPicPr>
                        <p:cNvPr id="70" name="Object 69">
                          <a:extLst>
                            <a:ext uri="{FF2B5EF4-FFF2-40B4-BE49-F238E27FC236}">
                              <a16:creationId xmlns:a16="http://schemas.microsoft.com/office/drawing/2014/main" id="{3782EAFC-5009-4934-876A-E5693AB4F1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9190562" y="1968675"/>
                          <a:ext cx="451531" cy="637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680DE4-186B-4B46-8D56-DEDB3239A01C}"/>
                </a:ext>
              </a:extLst>
            </p:cNvPr>
            <p:cNvGrpSpPr/>
            <p:nvPr/>
          </p:nvGrpSpPr>
          <p:grpSpPr>
            <a:xfrm>
              <a:off x="18687785" y="2547338"/>
              <a:ext cx="869607" cy="1079797"/>
              <a:chOff x="18687785" y="2688479"/>
              <a:chExt cx="737541" cy="93865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1E0538-FF70-4A8B-88AC-95280F046F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88050" y="2692069"/>
                <a:ext cx="699176" cy="915081"/>
              </a:xfrm>
              <a:prstGeom prst="straightConnector1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F439CCB-ABEB-4C89-8624-F080286472A7}"/>
                  </a:ext>
                </a:extLst>
              </p:cNvPr>
              <p:cNvSpPr/>
              <p:nvPr/>
            </p:nvSpPr>
            <p:spPr>
              <a:xfrm>
                <a:off x="18694400" y="2692069"/>
                <a:ext cx="692826" cy="926939"/>
              </a:xfrm>
              <a:prstGeom prst="rect">
                <a:avLst/>
              </a:prstGeom>
              <a:noFill/>
              <a:ln w="12700" cap="flat">
                <a:solidFill>
                  <a:srgbClr val="00009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vi-VN" sz="4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alatino"/>
                  <a:ea typeface="Palatino"/>
                  <a:cs typeface="Palatino"/>
                  <a:sym typeface="Palatino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E3942A9-102D-4733-AE98-FC056A4E6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87785" y="2688479"/>
                <a:ext cx="0" cy="938656"/>
              </a:xfrm>
              <a:prstGeom prst="straightConnector1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6079375-FA2B-4DCC-8525-582ECF3D462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>
                <a:off x="18694400" y="3594100"/>
                <a:ext cx="730926" cy="9285"/>
              </a:xfrm>
              <a:prstGeom prst="straightConnector1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9563932-A02B-44D7-B356-062CF15DB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666917"/>
              </p:ext>
            </p:extLst>
          </p:nvPr>
        </p:nvGraphicFramePr>
        <p:xfrm>
          <a:off x="17150583" y="4555530"/>
          <a:ext cx="11271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Equation" r:id="rId27" imgW="1127476" imgH="654957" progId="Equation.DSMT4">
                  <p:embed/>
                </p:oleObj>
              </mc:Choice>
              <mc:Fallback>
                <p:oleObj name="Equation" r:id="rId27" imgW="1127476" imgH="6549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7150583" y="4555530"/>
                        <a:ext cx="1127125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5FE5BE58-7DC4-4F13-B0FC-EF9A61631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48397"/>
              </p:ext>
            </p:extLst>
          </p:nvPr>
        </p:nvGraphicFramePr>
        <p:xfrm>
          <a:off x="17183443" y="5719716"/>
          <a:ext cx="5556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Equation" r:id="rId29" imgW="555870" imgH="1074112" progId="Equation.DSMT4">
                  <p:embed/>
                </p:oleObj>
              </mc:Choice>
              <mc:Fallback>
                <p:oleObj name="Equation" r:id="rId29" imgW="555870" imgH="10741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183443" y="5719716"/>
                        <a:ext cx="555625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28B7599-BEBB-4132-8876-F84DC6D97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81684"/>
              </p:ext>
            </p:extLst>
          </p:nvPr>
        </p:nvGraphicFramePr>
        <p:xfrm>
          <a:off x="980786" y="9720540"/>
          <a:ext cx="3916464" cy="74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name="Equation" r:id="rId31" imgW="1193760" imgH="228600" progId="Equation.DSMT4">
                  <p:embed/>
                </p:oleObj>
              </mc:Choice>
              <mc:Fallback>
                <p:oleObj name="Equation" r:id="rId31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80786" y="9720540"/>
                        <a:ext cx="3916464" cy="749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1F304B2-60A5-4155-BD98-EA48DCA3F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97755"/>
              </p:ext>
            </p:extLst>
          </p:nvPr>
        </p:nvGraphicFramePr>
        <p:xfrm>
          <a:off x="1037936" y="11526590"/>
          <a:ext cx="2850864" cy="110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Equation" r:id="rId33" imgW="787320" imgH="304560" progId="Equation.DSMT4">
                  <p:embed/>
                </p:oleObj>
              </mc:Choice>
              <mc:Fallback>
                <p:oleObj name="Equation" r:id="rId33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37936" y="11526590"/>
                        <a:ext cx="2850864" cy="110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Vận tốc dài và vận tốc góc:">
            <a:extLst>
              <a:ext uri="{FF2B5EF4-FFF2-40B4-BE49-F238E27FC236}">
                <a16:creationId xmlns:a16="http://schemas.microsoft.com/office/drawing/2014/main" id="{BAE05F50-3718-47F9-A775-038EA77BE3C2}"/>
              </a:ext>
            </a:extLst>
          </p:cNvPr>
          <p:cNvSpPr txBox="1"/>
          <p:nvPr/>
        </p:nvSpPr>
        <p:spPr>
          <a:xfrm>
            <a:off x="8468757" y="9125505"/>
            <a:ext cx="7939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z="3200">
                <a:solidFill>
                  <a:srgbClr val="000000"/>
                </a:solidFill>
              </a:rPr>
              <a:t>Quỹ đạo chuyển động: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B64B46E7-88E8-4E31-B495-EB84A5865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15255"/>
              </p:ext>
            </p:extLst>
          </p:nvPr>
        </p:nvGraphicFramePr>
        <p:xfrm>
          <a:off x="9277335" y="9979663"/>
          <a:ext cx="3424119" cy="140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name="Equation" r:id="rId35" imgW="1117440" imgH="457200" progId="Equation.DSMT4">
                  <p:embed/>
                </p:oleObj>
              </mc:Choice>
              <mc:Fallback>
                <p:oleObj name="Equation" r:id="rId35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277335" y="9979663"/>
                        <a:ext cx="3424119" cy="1400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Vận tốc dài và vận tốc góc:">
            <a:extLst>
              <a:ext uri="{FF2B5EF4-FFF2-40B4-BE49-F238E27FC236}">
                <a16:creationId xmlns:a16="http://schemas.microsoft.com/office/drawing/2014/main" id="{5993FBCD-D9CD-482D-BC2B-7455A4FBB266}"/>
              </a:ext>
            </a:extLst>
          </p:cNvPr>
          <p:cNvSpPr txBox="1"/>
          <p:nvPr/>
        </p:nvSpPr>
        <p:spPr>
          <a:xfrm>
            <a:off x="8522170" y="11562857"/>
            <a:ext cx="1297658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z="3200" dirty="0" err="1">
                <a:solidFill>
                  <a:srgbClr val="000000"/>
                </a:solidFill>
              </a:rPr>
              <a:t>Độ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cao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cực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đại:v</a:t>
            </a:r>
            <a:r>
              <a:rPr lang="en-US" sz="3200" baseline="-25000" dirty="0" err="1">
                <a:solidFill>
                  <a:srgbClr val="000000"/>
                </a:solidFill>
              </a:rPr>
              <a:t>y</a:t>
            </a:r>
            <a:r>
              <a:rPr lang="en-US" sz="3200" dirty="0">
                <a:solidFill>
                  <a:srgbClr val="000000"/>
                </a:solidFill>
              </a:rPr>
              <a:t>=0 → t, </a:t>
            </a:r>
            <a:r>
              <a:rPr lang="en-US" sz="3200" dirty="0" err="1">
                <a:solidFill>
                  <a:srgbClr val="000000"/>
                </a:solidFill>
              </a:rPr>
              <a:t>thay</a:t>
            </a:r>
            <a:r>
              <a:rPr lang="en-US" sz="3200" dirty="0">
                <a:solidFill>
                  <a:srgbClr val="000000"/>
                </a:solidFill>
              </a:rPr>
              <a:t> t </a:t>
            </a:r>
            <a:r>
              <a:rPr lang="en-US" sz="3200" dirty="0" err="1">
                <a:solidFill>
                  <a:srgbClr val="000000"/>
                </a:solidFill>
              </a:rPr>
              <a:t>vào</a:t>
            </a:r>
            <a:r>
              <a:rPr lang="en-US" sz="3200" dirty="0">
                <a:solidFill>
                  <a:srgbClr val="000000"/>
                </a:solidFill>
              </a:rPr>
              <a:t> y(t)→ </a:t>
            </a:r>
            <a:r>
              <a:rPr lang="en-US" sz="3200" dirty="0" err="1">
                <a:solidFill>
                  <a:srgbClr val="000000"/>
                </a:solidFill>
              </a:rPr>
              <a:t>y</a:t>
            </a:r>
            <a:r>
              <a:rPr lang="en-US" sz="3200" baseline="-25000" dirty="0" err="1">
                <a:solidFill>
                  <a:srgbClr val="000000"/>
                </a:solidFill>
              </a:rPr>
              <a:t>max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11A3B1-DFA6-47B3-9B8C-D92DC3C88696}"/>
              </a:ext>
            </a:extLst>
          </p:cNvPr>
          <p:cNvCxnSpPr/>
          <p:nvPr/>
        </p:nvCxnSpPr>
        <p:spPr>
          <a:xfrm>
            <a:off x="20459700" y="2239019"/>
            <a:ext cx="0" cy="6551714"/>
          </a:xfrm>
          <a:prstGeom prst="line">
            <a:avLst/>
          </a:prstGeom>
          <a:noFill/>
          <a:ln w="12700" cap="flat">
            <a:solidFill>
              <a:schemeClr val="accent1">
                <a:hueOff val="109193"/>
                <a:satOff val="-4874"/>
                <a:lumOff val="12971"/>
              </a:schemeClr>
            </a:solidFill>
            <a:prstDash val="lgDashDot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2116451E-1043-49BA-9DE3-36F99F7AA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55496"/>
              </p:ext>
            </p:extLst>
          </p:nvPr>
        </p:nvGraphicFramePr>
        <p:xfrm>
          <a:off x="20485100" y="5646737"/>
          <a:ext cx="1152018" cy="69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Equation" r:id="rId37" imgW="736560" imgH="444240" progId="Equation.DSMT4">
                  <p:embed/>
                </p:oleObj>
              </mc:Choice>
              <mc:Fallback>
                <p:oleObj name="Equation" r:id="rId37" imgW="736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0485100" y="5646737"/>
                        <a:ext cx="1152018" cy="695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9872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ĐỘNG LỰC HỌC VẬT RẮN"/>
          <p:cNvSpPr/>
          <p:nvPr/>
        </p:nvSpPr>
        <p:spPr>
          <a:xfrm>
            <a:off x="-26783" y="-37166"/>
            <a:ext cx="2443756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vi-VN" dirty="0">
                <a:latin typeface="American Typewriter" panose="02090604020004020304" pitchFamily="18" charset="77"/>
              </a:rPr>
              <a:t>ĐỘNG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vi-VN" dirty="0">
                <a:latin typeface="American Typewriter" panose="02090604020004020304" pitchFamily="18" charset="77"/>
              </a:rPr>
              <a:t>HỌC CHẤT ĐIỂM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9EAEC-AC5A-D045-B018-8170376F5400}"/>
              </a:ext>
            </a:extLst>
          </p:cNvPr>
          <p:cNvSpPr txBox="1"/>
          <p:nvPr/>
        </p:nvSpPr>
        <p:spPr>
          <a:xfrm>
            <a:off x="352424" y="1447304"/>
            <a:ext cx="23679150" cy="5273238"/>
          </a:xfrm>
          <a:prstGeom prst="rect">
            <a:avLst/>
          </a:prstGeom>
          <a:noFill/>
          <a:ln w="12700" cap="flat">
            <a:solidFill>
              <a:srgbClr val="9F494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b="1" dirty="0"/>
              <a:t>1</a:t>
            </a:r>
            <a:r>
              <a:rPr lang="vi-VN" b="1" dirty="0"/>
              <a:t>-</a:t>
            </a:r>
            <a:r>
              <a:rPr lang="en-US" b="1" dirty="0"/>
              <a:t>22</a:t>
            </a:r>
            <a:r>
              <a:rPr lang="vi-VN" b="1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R = 10 cm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yên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quay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3,14 rad/s</a:t>
            </a:r>
            <a:r>
              <a:rPr lang="en-US" baseline="30000" dirty="0"/>
              <a:t>2</a:t>
            </a:r>
            <a:r>
              <a:rPr lang="en-US" dirty="0"/>
              <a:t>.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a,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vành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b, Gia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vành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c,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? (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vành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)</a:t>
            </a:r>
            <a:endParaRPr lang="vi-V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A91894-FCD9-46E1-BA21-AF66684346FE}"/>
              </a:ext>
            </a:extLst>
          </p:cNvPr>
          <p:cNvGrpSpPr/>
          <p:nvPr/>
        </p:nvGrpSpPr>
        <p:grpSpPr>
          <a:xfrm>
            <a:off x="17526000" y="7200900"/>
            <a:ext cx="5224462" cy="5319084"/>
            <a:chOff x="1905000" y="7943850"/>
            <a:chExt cx="3681412" cy="37480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6F93CC-9F5C-4915-9D7C-52AC5055E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17"/>
            <a:stretch/>
          </p:blipFill>
          <p:spPr>
            <a:xfrm>
              <a:off x="1919287" y="7943850"/>
              <a:ext cx="3667125" cy="374808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39FF66-882B-4CF2-BD9F-96E93007838D}"/>
                </a:ext>
              </a:extLst>
            </p:cNvPr>
            <p:cNvSpPr/>
            <p:nvPr/>
          </p:nvSpPr>
          <p:spPr>
            <a:xfrm>
              <a:off x="1905000" y="10534650"/>
              <a:ext cx="47625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C8CEAF-CC4E-4134-A020-8C96C4D831DA}"/>
              </a:ext>
            </a:extLst>
          </p:cNvPr>
          <p:cNvGrpSpPr/>
          <p:nvPr/>
        </p:nvGrpSpPr>
        <p:grpSpPr>
          <a:xfrm>
            <a:off x="352424" y="7054924"/>
            <a:ext cx="15152547" cy="7677344"/>
            <a:chOff x="352424" y="7151668"/>
            <a:chExt cx="13077890" cy="7677344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121DC8BC-4668-4A04-98E0-86B4FAF5EA56}"/>
                </a:ext>
              </a:extLst>
            </p:cNvPr>
            <p:cNvSpPr/>
            <p:nvPr/>
          </p:nvSpPr>
          <p:spPr>
            <a:xfrm>
              <a:off x="352424" y="7151668"/>
              <a:ext cx="13077890" cy="6308763"/>
            </a:xfrm>
            <a:prstGeom prst="roundRect">
              <a:avLst>
                <a:gd name="adj" fmla="val 14519"/>
              </a:avLst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ACB4E0-547E-405E-8EDE-5D0BF8ABC50C}"/>
                    </a:ext>
                  </a:extLst>
                </p:cNvPr>
                <p:cNvSpPr/>
                <p:nvPr/>
              </p:nvSpPr>
              <p:spPr>
                <a:xfrm>
                  <a:off x="591225" y="7581900"/>
                  <a:ext cx="12600288" cy="7247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</a:rPr>
                    <a:t>Chuyển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tròn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: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θ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θ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 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+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t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  <a:r>
                    <a:rPr lang="en-US" sz="3600" baseline="30000" dirty="0">
                      <a:solidFill>
                        <a:srgbClr val="FFFFFF"/>
                      </a:solidFill>
                    </a:rPr>
                    <a:t>2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+ 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  <a:endParaRPr lang="en-US" sz="3600" dirty="0">
                    <a:solidFill>
                      <a:srgbClr val="FFFFFF"/>
                    </a:solidFill>
                    <a:latin typeface="Abadi" panose="020B0604020202020204" pitchFamily="34" charset="0"/>
                  </a:endParaRP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–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= 2.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θ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.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</a:p>
                <a:p>
                  <a:pPr algn="just"/>
                  <a:endParaRPr lang="en-US" sz="3600" baseline="30000" dirty="0">
                    <a:solidFill>
                      <a:srgbClr val="FFFFFF"/>
                    </a:solidFill>
                  </a:endParaRPr>
                </a:p>
                <a:p>
                  <a:pPr algn="just"/>
                  <a:r>
                    <a:rPr lang="en-US" sz="3600" dirty="0" err="1">
                      <a:solidFill>
                        <a:srgbClr val="FFFFFF"/>
                      </a:solidFill>
                    </a:rPr>
                    <a:t>Liên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hệ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chuyển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thẳng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và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chuyển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tròn</a:t>
                  </a:r>
                  <a:endParaRPr lang="en-US" sz="3600" dirty="0">
                    <a:solidFill>
                      <a:srgbClr val="FFFFFF"/>
                    </a:solidFill>
                  </a:endParaRP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x =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θ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v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a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t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a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n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baseline="3000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  <a:endParaRPr lang="en-US" sz="3600" dirty="0">
                    <a:solidFill>
                      <a:srgbClr val="FFFFFF"/>
                    </a:solidFill>
                  </a:endParaRPr>
                </a:p>
                <a:p>
                  <a:pPr algn="just"/>
                  <a:endParaRPr lang="en-US" sz="3600" dirty="0">
                    <a:solidFill>
                      <a:srgbClr val="FFFFFF"/>
                    </a:solidFill>
                    <a:latin typeface="Abadi" panose="020B0604020202020204" pitchFamily="34" charset="0"/>
                  </a:endParaRPr>
                </a:p>
                <a:p>
                  <a:pPr algn="just"/>
                  <a:endParaRPr lang="en-US" sz="3600" baseline="30000" dirty="0">
                    <a:solidFill>
                      <a:srgbClr val="FFFFFF"/>
                    </a:solidFill>
                  </a:endParaRPr>
                </a:p>
                <a:p>
                  <a:pPr algn="just"/>
                  <a:endParaRPr lang="en-US" sz="3600" baseline="300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ACB4E0-547E-405E-8EDE-5D0BF8AB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5" y="7581900"/>
                  <a:ext cx="12600288" cy="7247112"/>
                </a:xfrm>
                <a:prstGeom prst="rect">
                  <a:avLst/>
                </a:prstGeom>
                <a:blipFill>
                  <a:blip r:embed="rId5"/>
                  <a:stretch>
                    <a:fillRect l="-1253" t="-1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9296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ĐỘNG LỰC HỌC VẬT RẮN"/>
          <p:cNvSpPr/>
          <p:nvPr/>
        </p:nvSpPr>
        <p:spPr>
          <a:xfrm>
            <a:off x="-26783" y="-37166"/>
            <a:ext cx="2443756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vi-VN" dirty="0">
                <a:latin typeface="American Typewriter" panose="02090604020004020304" pitchFamily="18" charset="77"/>
              </a:rPr>
              <a:t>ĐỘN</a:t>
            </a:r>
            <a:r>
              <a:rPr lang="en-US" dirty="0">
                <a:latin typeface="American Typewriter" panose="02090604020004020304" pitchFamily="18" charset="77"/>
              </a:rPr>
              <a:t>G </a:t>
            </a:r>
            <a:r>
              <a:rPr lang="vi-VN" dirty="0">
                <a:latin typeface="American Typewriter" panose="02090604020004020304" pitchFamily="18" charset="77"/>
              </a:rPr>
              <a:t>HỌC CHẤT ĐIỂM</a:t>
            </a:r>
            <a:endParaRPr dirty="0">
              <a:latin typeface="American Typewriter" panose="020906040200040203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FC6ED4-836D-4F57-9F72-CC6B0316CD7E}"/>
                  </a:ext>
                </a:extLst>
              </p:cNvPr>
              <p:cNvSpPr/>
              <p:nvPr/>
            </p:nvSpPr>
            <p:spPr>
              <a:xfrm>
                <a:off x="913017" y="1562100"/>
                <a:ext cx="16998752" cy="12459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/>
                  <a:t>1-22. </a:t>
                </a:r>
                <a:r>
                  <a:rPr lang="en-US" b="1" dirty="0" err="1"/>
                  <a:t>Bài</a:t>
                </a:r>
                <a:r>
                  <a:rPr lang="en-US" b="1" dirty="0"/>
                  <a:t> </a:t>
                </a:r>
                <a:r>
                  <a:rPr lang="en-US" b="1" dirty="0" err="1"/>
                  <a:t>giải</a:t>
                </a:r>
                <a:r>
                  <a:rPr lang="vi-VN" b="1" dirty="0"/>
                  <a:t>:</a:t>
                </a:r>
                <a:endParaRPr lang="en-US" b="1" dirty="0"/>
              </a:p>
              <a:p>
                <a:pPr algn="just"/>
                <a:r>
                  <a:rPr lang="en-US" b="1" dirty="0"/>
                  <a:t> </a:t>
                </a:r>
              </a:p>
              <a:p>
                <a:pPr algn="just"/>
                <a:r>
                  <a:rPr lang="en-US" dirty="0"/>
                  <a:t>R = 10 cm, </a:t>
                </a:r>
                <a:r>
                  <a:rPr lang="el-GR" dirty="0"/>
                  <a:t>β</a:t>
                </a:r>
                <a:r>
                  <a:rPr lang="en-US" dirty="0"/>
                  <a:t> </a:t>
                </a:r>
                <a:r>
                  <a:rPr lang="en-US" dirty="0">
                    <a:latin typeface="Abadi" panose="020B0604020202020204" pitchFamily="34" charset="0"/>
                  </a:rPr>
                  <a:t>= </a:t>
                </a:r>
                <a:r>
                  <a:rPr lang="en-US" dirty="0"/>
                  <a:t>3,14 rad/s</a:t>
                </a:r>
                <a:r>
                  <a:rPr lang="en-US" baseline="30000" dirty="0"/>
                  <a:t>2</a:t>
                </a:r>
                <a:r>
                  <a:rPr lang="en-US" dirty="0"/>
                  <a:t>,t = 1s</a:t>
                </a:r>
              </a:p>
              <a:p>
                <a:pPr algn="just"/>
                <a:r>
                  <a:rPr lang="en-US" dirty="0"/>
                  <a:t>a, Sau </a:t>
                </a:r>
                <a:r>
                  <a:rPr lang="en-US" dirty="0" err="1"/>
                  <a:t>giây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</a:t>
                </a:r>
              </a:p>
              <a:p>
                <a:pPr algn="just"/>
                <a:r>
                  <a:rPr lang="en-US" dirty="0"/>
                  <a:t>    </a:t>
                </a:r>
                <a:r>
                  <a:rPr lang="en-US" dirty="0">
                    <a:latin typeface="Abadi" panose="020B0604020202020204" pitchFamily="34" charset="0"/>
                  </a:rPr>
                  <a:t>ω = </a:t>
                </a:r>
                <a:r>
                  <a:rPr lang="el-GR" dirty="0">
                    <a:latin typeface="Abadi" panose="020B0604020202020204" pitchFamily="34" charset="0"/>
                  </a:rPr>
                  <a:t>β</a:t>
                </a:r>
                <a:r>
                  <a:rPr lang="en-US" dirty="0">
                    <a:latin typeface="Abadi" panose="020B0604020202020204" pitchFamily="34" charset="0"/>
                  </a:rPr>
                  <a:t>.t = 3,14.1 = 3,14 (rad/s)</a:t>
                </a:r>
              </a:p>
              <a:p>
                <a:pPr algn="just"/>
                <a:r>
                  <a:rPr lang="en-US" dirty="0">
                    <a:latin typeface="Abadi" panose="020B0604020202020204" pitchFamily="34" charset="0"/>
                  </a:rPr>
                  <a:t>         v = </a:t>
                </a:r>
                <a:r>
                  <a:rPr lang="el-GR" dirty="0">
                    <a:latin typeface="Abadi" panose="020B0604020202020204" pitchFamily="34" charset="0"/>
                  </a:rPr>
                  <a:t>ω</a:t>
                </a:r>
                <a:r>
                  <a:rPr lang="en-US" dirty="0">
                    <a:latin typeface="Abadi" panose="020B0604020202020204" pitchFamily="34" charset="0"/>
                  </a:rPr>
                  <a:t>.r = 3,14.0,1 = 0,314 (m/s) </a:t>
                </a:r>
                <a:endParaRPr lang="en-US" dirty="0"/>
              </a:p>
              <a:p>
                <a:pPr algn="just"/>
                <a:r>
                  <a:rPr lang="en-US" dirty="0"/>
                  <a:t>b, Gia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:</a:t>
                </a:r>
              </a:p>
              <a:p>
                <a:pPr algn="just"/>
                <a:r>
                  <a:rPr lang="en-US" baseline="-25000" dirty="0">
                    <a:latin typeface="Abadi" panose="020B0604020202020204" pitchFamily="34" charset="0"/>
                  </a:rPr>
                  <a:t>           </a:t>
                </a:r>
                <a:r>
                  <a:rPr lang="en-US" dirty="0">
                    <a:latin typeface="Abadi" panose="020B0604020202020204" pitchFamily="34" charset="0"/>
                  </a:rPr>
                  <a:t>a</a:t>
                </a:r>
                <a:r>
                  <a:rPr lang="en-US" baseline="-25000" dirty="0">
                    <a:latin typeface="Abadi" panose="020B0604020202020204" pitchFamily="34" charset="0"/>
                  </a:rPr>
                  <a:t>t </a:t>
                </a:r>
                <a:r>
                  <a:rPr lang="en-US" dirty="0">
                    <a:latin typeface="Abadi" panose="020B0604020202020204" pitchFamily="34" charset="0"/>
                  </a:rPr>
                  <a:t>= </a:t>
                </a:r>
                <a:r>
                  <a:rPr lang="el-GR" dirty="0">
                    <a:latin typeface="Abadi" panose="020B0604020202020204" pitchFamily="34" charset="0"/>
                  </a:rPr>
                  <a:t>β</a:t>
                </a:r>
                <a:r>
                  <a:rPr lang="en-US" dirty="0">
                    <a:latin typeface="Abadi" panose="020B0604020202020204" pitchFamily="34" charset="0"/>
                  </a:rPr>
                  <a:t>.r = 3,14.0,1 = 0,314 (m/s</a:t>
                </a:r>
                <a:r>
                  <a:rPr lang="en-US" baseline="30000" dirty="0">
                    <a:latin typeface="Abadi" panose="020B0604020202020204" pitchFamily="34" charset="0"/>
                  </a:rPr>
                  <a:t>2</a:t>
                </a:r>
                <a:r>
                  <a:rPr lang="en-US" dirty="0">
                    <a:latin typeface="Abadi" panose="020B0604020202020204" pitchFamily="34" charset="0"/>
                  </a:rPr>
                  <a:t>)</a:t>
                </a:r>
              </a:p>
              <a:p>
                <a:pPr algn="just"/>
                <a:r>
                  <a:rPr lang="en-US" dirty="0"/>
                  <a:t>   Gia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:</a:t>
                </a:r>
              </a:p>
              <a:p>
                <a:pPr algn="just"/>
                <a:r>
                  <a:rPr lang="en-US" dirty="0">
                    <a:latin typeface="Abadi" panose="020B0604020202020204" pitchFamily="34" charset="0"/>
                  </a:rPr>
                  <a:t>        a</a:t>
                </a:r>
                <a:r>
                  <a:rPr lang="en-US" baseline="-25000" dirty="0">
                    <a:latin typeface="Abadi" panose="020B0604020202020204" pitchFamily="34" charset="0"/>
                  </a:rPr>
                  <a:t>n </a:t>
                </a:r>
                <a:r>
                  <a:rPr lang="en-US" dirty="0">
                    <a:latin typeface="Abadi" panose="020B0604020202020204" pitchFamily="34" charset="0"/>
                  </a:rPr>
                  <a:t>= </a:t>
                </a:r>
                <a:r>
                  <a:rPr lang="el-GR" dirty="0">
                    <a:latin typeface="Abadi" panose="020B0604020202020204" pitchFamily="34" charset="0"/>
                  </a:rPr>
                  <a:t>ω</a:t>
                </a:r>
                <a:r>
                  <a:rPr lang="en-US" baseline="30000" dirty="0">
                    <a:latin typeface="Abadi" panose="020B0604020202020204" pitchFamily="34" charset="0"/>
                  </a:rPr>
                  <a:t>2</a:t>
                </a:r>
                <a:r>
                  <a:rPr lang="en-US" dirty="0">
                    <a:latin typeface="Abadi" panose="020B0604020202020204" pitchFamily="34" charset="0"/>
                  </a:rPr>
                  <a:t>.r = 3,14</a:t>
                </a:r>
                <a:r>
                  <a:rPr lang="en-US" baseline="30000" dirty="0">
                    <a:latin typeface="Abadi" panose="020B0604020202020204" pitchFamily="34" charset="0"/>
                  </a:rPr>
                  <a:t>2</a:t>
                </a:r>
                <a:r>
                  <a:rPr lang="en-US" dirty="0">
                    <a:latin typeface="Abadi" panose="020B0604020202020204" pitchFamily="34" charset="0"/>
                  </a:rPr>
                  <a:t>.0,1 = 0,986 (m/s</a:t>
                </a:r>
                <a:r>
                  <a:rPr lang="en-US" baseline="30000" dirty="0">
                    <a:latin typeface="Abadi" panose="020B0604020202020204" pitchFamily="34" charset="0"/>
                  </a:rPr>
                  <a:t>2</a:t>
                </a:r>
                <a:r>
                  <a:rPr lang="en-US" dirty="0">
                    <a:latin typeface="Abadi" panose="020B0604020202020204" pitchFamily="34" charset="0"/>
                  </a:rPr>
                  <a:t>)</a:t>
                </a:r>
                <a:endParaRPr lang="en-US" baseline="-25000" dirty="0"/>
              </a:p>
              <a:p>
                <a:pPr algn="just"/>
                <a:r>
                  <a:rPr lang="en-US" dirty="0"/>
                  <a:t>   Gia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:</a:t>
                </a:r>
              </a:p>
              <a:p>
                <a:pPr algn="just"/>
                <a:r>
                  <a:rPr lang="en-US" dirty="0">
                    <a:latin typeface="Abadi" panose="020B0604020202020204" pitchFamily="34" charset="0"/>
                  </a:rPr>
                  <a:t>        a</a:t>
                </a:r>
                <a:r>
                  <a:rPr lang="en-US" baseline="-25000" dirty="0">
                    <a:latin typeface="Abadi" panose="020B0604020202020204" pitchFamily="34" charset="0"/>
                  </a:rPr>
                  <a:t> </a:t>
                </a:r>
                <a:r>
                  <a:rPr lang="en-US" dirty="0">
                    <a:latin typeface="Abadi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>
                    <a:latin typeface="Abadi" panose="020B0604020202020204" pitchFamily="34" charset="0"/>
                  </a:rPr>
                  <a:t> = 1,03 (m/s</a:t>
                </a:r>
                <a:r>
                  <a:rPr lang="en-US" baseline="30000" dirty="0">
                    <a:latin typeface="Abadi" panose="020B0604020202020204" pitchFamily="34" charset="0"/>
                  </a:rPr>
                  <a:t>2</a:t>
                </a:r>
                <a:r>
                  <a:rPr lang="en-US" dirty="0">
                    <a:latin typeface="Abadi" panose="020B0604020202020204" pitchFamily="34" charset="0"/>
                  </a:rPr>
                  <a:t>)</a:t>
                </a:r>
                <a:endParaRPr lang="en-US" dirty="0"/>
              </a:p>
              <a:p>
                <a:pPr algn="just"/>
                <a:r>
                  <a:rPr lang="en-US" dirty="0"/>
                  <a:t>c, </a:t>
                </a:r>
                <a:r>
                  <a:rPr lang="en-US" dirty="0" err="1"/>
                  <a:t>Góc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gia</a:t>
                </a:r>
                <a:r>
                  <a:rPr lang="en-US" dirty="0"/>
                  <a:t>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a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bán</a:t>
                </a:r>
                <a:r>
                  <a:rPr lang="en-US" dirty="0"/>
                  <a:t> </a:t>
                </a:r>
                <a:r>
                  <a:rPr lang="en-US" dirty="0" err="1"/>
                  <a:t>kính</a:t>
                </a:r>
                <a:r>
                  <a:rPr lang="en-US" dirty="0"/>
                  <a:t>:</a:t>
                </a:r>
              </a:p>
              <a:p>
                <a:pPr algn="just"/>
                <a:r>
                  <a:rPr lang="en-US" dirty="0">
                    <a:latin typeface="Abadi" panose="020B0604020202020204" pitchFamily="34" charset="0"/>
                  </a:rPr>
                  <a:t>        sinα</a:t>
                </a:r>
                <a:r>
                  <a:rPr lang="en-US" baseline="-25000" dirty="0">
                    <a:latin typeface="Abadi" panose="020B0604020202020204" pitchFamily="34" charset="0"/>
                  </a:rPr>
                  <a:t> </a:t>
                </a:r>
                <a:r>
                  <a:rPr lang="en-US" dirty="0">
                    <a:latin typeface="Abadi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5400" dirty="0">
                    <a:latin typeface="Abadi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 smtClean="0">
                            <a:latin typeface="Cambria Math" panose="02040503050406030204" pitchFamily="18" charset="0"/>
                          </a:rPr>
                          <m:t>0,314</m:t>
                        </m:r>
                      </m:num>
                      <m:den>
                        <m:r>
                          <a:rPr lang="en-US" sz="5400" b="0" i="1" dirty="0" smtClean="0">
                            <a:latin typeface="Cambria Math" panose="02040503050406030204" pitchFamily="18" charset="0"/>
                          </a:rPr>
                          <m:t>1,03</m:t>
                        </m:r>
                      </m:den>
                    </m:f>
                  </m:oMath>
                </a14:m>
                <a:r>
                  <a:rPr lang="en-US" sz="5400" dirty="0"/>
                  <a:t> → </a:t>
                </a:r>
                <a:r>
                  <a:rPr lang="en-US" dirty="0">
                    <a:latin typeface="Abadi" panose="020B0604020202020204" pitchFamily="34" charset="0"/>
                  </a:rPr>
                  <a:t>α</a:t>
                </a:r>
                <a:r>
                  <a:rPr lang="en-US" baseline="-25000" dirty="0">
                    <a:latin typeface="Abadi" panose="020B0604020202020204" pitchFamily="34" charset="0"/>
                  </a:rPr>
                  <a:t> </a:t>
                </a:r>
                <a:r>
                  <a:rPr lang="en-US" dirty="0">
                    <a:latin typeface="Abadi" panose="020B0604020202020204" pitchFamily="34" charset="0"/>
                  </a:rPr>
                  <a:t>= 17</a:t>
                </a:r>
                <a:r>
                  <a:rPr lang="en-US" baseline="30000" dirty="0">
                    <a:latin typeface="Abadi" panose="020B0604020202020204" pitchFamily="34" charset="0"/>
                  </a:rPr>
                  <a:t>o</a:t>
                </a:r>
                <a:r>
                  <a:rPr lang="en-US" dirty="0">
                    <a:latin typeface="Abadi" panose="020B0604020202020204" pitchFamily="34" charset="0"/>
                  </a:rPr>
                  <a:t>46’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FC6ED4-836D-4F57-9F72-CC6B0316C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7" y="1562100"/>
                <a:ext cx="16998752" cy="12459565"/>
              </a:xfrm>
              <a:prstGeom prst="rect">
                <a:avLst/>
              </a:prstGeom>
              <a:blipFill>
                <a:blip r:embed="rId4"/>
                <a:stretch>
                  <a:fillRect l="-1399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33C3ABC-836E-433B-A9DE-7CC90ACFDDF4}"/>
              </a:ext>
            </a:extLst>
          </p:cNvPr>
          <p:cNvGrpSpPr/>
          <p:nvPr/>
        </p:nvGrpSpPr>
        <p:grpSpPr>
          <a:xfrm>
            <a:off x="17297401" y="3441699"/>
            <a:ext cx="5224461" cy="5319084"/>
            <a:chOff x="1905000" y="7943849"/>
            <a:chExt cx="3681411" cy="37480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00A133-6AE1-4B93-9F8B-9043AB28D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317"/>
            <a:stretch/>
          </p:blipFill>
          <p:spPr>
            <a:xfrm>
              <a:off x="1919286" y="7943849"/>
              <a:ext cx="3667125" cy="374808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57B73F-E5DC-4E3C-893F-2B642A95421B}"/>
                </a:ext>
              </a:extLst>
            </p:cNvPr>
            <p:cNvSpPr/>
            <p:nvPr/>
          </p:nvSpPr>
          <p:spPr>
            <a:xfrm>
              <a:off x="1905000" y="10534650"/>
              <a:ext cx="47625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85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ĐỘNG LỰC HỌC VẬT RẮN"/>
          <p:cNvSpPr/>
          <p:nvPr/>
        </p:nvSpPr>
        <p:spPr>
          <a:xfrm>
            <a:off x="-26783" y="-37166"/>
            <a:ext cx="24437565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vi-VN" dirty="0">
                <a:latin typeface="American Typewriter" panose="02090604020004020304" pitchFamily="18" charset="77"/>
              </a:rPr>
              <a:t>ĐỘNG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vi-VN" dirty="0">
                <a:latin typeface="American Typewriter" panose="02090604020004020304" pitchFamily="18" charset="77"/>
              </a:rPr>
              <a:t>HỌC CHẤT ĐIỂM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9EAEC-AC5A-D045-B018-8170376F5400}"/>
              </a:ext>
            </a:extLst>
          </p:cNvPr>
          <p:cNvSpPr txBox="1"/>
          <p:nvPr/>
        </p:nvSpPr>
        <p:spPr>
          <a:xfrm>
            <a:off x="352424" y="1423137"/>
            <a:ext cx="23679150" cy="3334246"/>
          </a:xfrm>
          <a:prstGeom prst="rect">
            <a:avLst/>
          </a:prstGeom>
          <a:noFill/>
          <a:ln w="12700" cap="flat">
            <a:solidFill>
              <a:srgbClr val="9F494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b="1" dirty="0"/>
              <a:t>1</a:t>
            </a:r>
            <a:r>
              <a:rPr lang="vi-VN" b="1" dirty="0"/>
              <a:t>-</a:t>
            </a:r>
            <a:r>
              <a:rPr lang="en-US" b="1" dirty="0"/>
              <a:t>24</a:t>
            </a:r>
            <a:r>
              <a:rPr lang="vi-VN" b="1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1 km, </a:t>
            </a:r>
            <a:r>
              <a:rPr lang="en-US" dirty="0" err="1"/>
              <a:t>dài</a:t>
            </a:r>
            <a:r>
              <a:rPr lang="en-US" dirty="0"/>
              <a:t> 600 m,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54 km/</a:t>
            </a:r>
            <a:r>
              <a:rPr lang="en-US" dirty="0" err="1"/>
              <a:t>giờ</a:t>
            </a:r>
            <a:r>
              <a:rPr lang="en-US" dirty="0"/>
              <a:t>.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quãng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30s.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đêu</a:t>
            </a:r>
            <a:r>
              <a:rPr lang="en-US" dirty="0"/>
              <a:t>.</a:t>
            </a:r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C8CEAF-CC4E-4134-A020-8C96C4D831DA}"/>
              </a:ext>
            </a:extLst>
          </p:cNvPr>
          <p:cNvGrpSpPr/>
          <p:nvPr/>
        </p:nvGrpSpPr>
        <p:grpSpPr>
          <a:xfrm>
            <a:off x="352425" y="4985785"/>
            <a:ext cx="9096375" cy="8438115"/>
            <a:chOff x="352424" y="7151668"/>
            <a:chExt cx="13077890" cy="6308763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121DC8BC-4668-4A04-98E0-86B4FAF5EA56}"/>
                </a:ext>
              </a:extLst>
            </p:cNvPr>
            <p:cNvSpPr/>
            <p:nvPr/>
          </p:nvSpPr>
          <p:spPr>
            <a:xfrm>
              <a:off x="352424" y="7151668"/>
              <a:ext cx="13077890" cy="6308763"/>
            </a:xfrm>
            <a:prstGeom prst="roundRect">
              <a:avLst>
                <a:gd name="adj" fmla="val 14519"/>
              </a:avLst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ACB4E0-547E-405E-8EDE-5D0BF8ABC50C}"/>
                    </a:ext>
                  </a:extLst>
                </p:cNvPr>
                <p:cNvSpPr/>
                <p:nvPr/>
              </p:nvSpPr>
              <p:spPr>
                <a:xfrm>
                  <a:off x="591225" y="7581900"/>
                  <a:ext cx="12600288" cy="54675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</a:rPr>
                    <a:t>Chuyển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tròn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: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θ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θ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 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+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t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  <a:r>
                    <a:rPr lang="en-US" sz="3600" baseline="30000" dirty="0">
                      <a:solidFill>
                        <a:srgbClr val="FFFFFF"/>
                      </a:solidFill>
                    </a:rPr>
                    <a:t>2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+ 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  <a:endParaRPr lang="en-US" sz="3600" dirty="0">
                    <a:solidFill>
                      <a:srgbClr val="FFFFFF"/>
                    </a:solidFill>
                    <a:latin typeface="Abadi" panose="020B0604020202020204" pitchFamily="34" charset="0"/>
                  </a:endParaRP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–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= 2.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θ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.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</a:p>
                <a:p>
                  <a:pPr algn="just"/>
                  <a:endParaRPr lang="en-US" sz="3600" baseline="30000" dirty="0">
                    <a:solidFill>
                      <a:srgbClr val="FFFFFF"/>
                    </a:solidFill>
                  </a:endParaRPr>
                </a:p>
                <a:p>
                  <a:pPr algn="just"/>
                  <a:r>
                    <a:rPr lang="en-US" sz="3600" dirty="0" err="1">
                      <a:solidFill>
                        <a:srgbClr val="FFFFFF"/>
                      </a:solidFill>
                    </a:rPr>
                    <a:t>Liên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hệ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chuyển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thẳng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và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chuyển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tròn</a:t>
                  </a:r>
                  <a:endParaRPr lang="en-US" sz="3600" dirty="0">
                    <a:solidFill>
                      <a:srgbClr val="FFFFFF"/>
                    </a:solidFill>
                  </a:endParaRP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x =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θ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v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a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t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a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n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baseline="3000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  <a:endParaRPr lang="en-US" sz="3600" dirty="0">
                    <a:solidFill>
                      <a:srgbClr val="FFFFFF"/>
                    </a:solidFill>
                  </a:endParaRPr>
                </a:p>
                <a:p>
                  <a:pPr algn="just"/>
                  <a:endParaRPr lang="en-US" sz="3600" dirty="0">
                    <a:solidFill>
                      <a:srgbClr val="FFFFFF"/>
                    </a:solidFill>
                    <a:latin typeface="Abadi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ACB4E0-547E-405E-8EDE-5D0BF8AB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5" y="7581900"/>
                  <a:ext cx="12600288" cy="5467599"/>
                </a:xfrm>
                <a:prstGeom prst="rect">
                  <a:avLst/>
                </a:prstGeom>
                <a:blipFill>
                  <a:blip r:embed="rId5"/>
                  <a:stretch>
                    <a:fillRect l="-2086" t="-1250" r="-21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AE50E0-1540-43F4-8B87-9C330EFFB5FA}"/>
              </a:ext>
            </a:extLst>
          </p:cNvPr>
          <p:cNvGrpSpPr/>
          <p:nvPr/>
        </p:nvGrpSpPr>
        <p:grpSpPr>
          <a:xfrm>
            <a:off x="9670410" y="4947685"/>
            <a:ext cx="14435572" cy="7848302"/>
            <a:chOff x="9670410" y="4947685"/>
            <a:chExt cx="14435572" cy="7848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263239-BA62-4BB3-9F7A-0E690817DBDD}"/>
                </a:ext>
              </a:extLst>
            </p:cNvPr>
            <p:cNvSpPr/>
            <p:nvPr/>
          </p:nvSpPr>
          <p:spPr>
            <a:xfrm>
              <a:off x="9670410" y="4947685"/>
              <a:ext cx="14435572" cy="7848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 err="1"/>
                <a:t>Bài</a:t>
              </a:r>
              <a:r>
                <a:rPr lang="en-US" b="1" dirty="0"/>
                <a:t> </a:t>
              </a:r>
              <a:r>
                <a:rPr lang="en-US" b="1" dirty="0" err="1"/>
                <a:t>giải</a:t>
              </a:r>
              <a:r>
                <a:rPr lang="vi-VN" b="1" dirty="0"/>
                <a:t>: </a:t>
              </a:r>
              <a:r>
                <a:rPr lang="en-US" dirty="0"/>
                <a:t>R = 1000m, </a:t>
              </a:r>
              <a:r>
                <a:rPr lang="en-US" dirty="0" err="1"/>
                <a:t>v</a:t>
              </a:r>
              <a:r>
                <a:rPr lang="en-US" baseline="-25000" dirty="0" err="1"/>
                <a:t>o</a:t>
              </a:r>
              <a:r>
                <a:rPr lang="en-US" dirty="0"/>
                <a:t> = 54 km/h = 15 m/s, s = 600m, t 30s</a:t>
              </a:r>
            </a:p>
            <a:p>
              <a:pPr algn="just"/>
              <a:r>
                <a:rPr lang="en-US" dirty="0"/>
                <a:t>Gia </a:t>
              </a:r>
              <a:r>
                <a:rPr lang="en-US" dirty="0" err="1"/>
                <a:t>tốc</a:t>
              </a:r>
              <a:r>
                <a:rPr lang="en-US" dirty="0"/>
                <a:t> </a:t>
              </a:r>
              <a:r>
                <a:rPr lang="en-US" dirty="0" err="1"/>
                <a:t>tiếp</a:t>
              </a:r>
              <a:r>
                <a:rPr lang="en-US" dirty="0"/>
                <a:t> </a:t>
              </a:r>
              <a:r>
                <a:rPr lang="en-US" dirty="0" err="1"/>
                <a:t>tuyến</a:t>
              </a:r>
              <a:r>
                <a:rPr lang="en-US" dirty="0"/>
                <a:t>: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r>
                <a:rPr lang="en-US" dirty="0" err="1"/>
                <a:t>Vận</a:t>
              </a:r>
              <a:r>
                <a:rPr lang="en-US" dirty="0"/>
                <a:t> </a:t>
              </a:r>
              <a:r>
                <a:rPr lang="en-US" dirty="0" err="1"/>
                <a:t>tốc</a:t>
              </a:r>
              <a:r>
                <a:rPr lang="en-US" dirty="0"/>
                <a:t> </a:t>
              </a:r>
              <a:r>
                <a:rPr lang="en-US" dirty="0" err="1"/>
                <a:t>dài</a:t>
              </a:r>
              <a:r>
                <a:rPr lang="en-US" dirty="0"/>
                <a:t>: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Gia </a:t>
              </a:r>
              <a:r>
                <a:rPr lang="en-US" dirty="0" err="1"/>
                <a:t>tốc</a:t>
              </a:r>
              <a:r>
                <a:rPr lang="en-US" dirty="0"/>
                <a:t> </a:t>
              </a:r>
              <a:r>
                <a:rPr lang="en-US" dirty="0" err="1"/>
                <a:t>pháp</a:t>
              </a:r>
              <a:r>
                <a:rPr lang="en-US" dirty="0"/>
                <a:t> </a:t>
              </a:r>
              <a:r>
                <a:rPr lang="en-US" dirty="0" err="1"/>
                <a:t>tuyến</a:t>
              </a:r>
              <a:r>
                <a:rPr lang="en-US" dirty="0"/>
                <a:t>: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4F9930EB-FF0C-4D77-B3ED-6A94388130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7119063"/>
                </p:ext>
              </p:extLst>
            </p:nvPr>
          </p:nvGraphicFramePr>
          <p:xfrm>
            <a:off x="11836399" y="6883399"/>
            <a:ext cx="10660566" cy="1588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0" name="Equation" r:id="rId6" imgW="2641320" imgH="393480" progId="Equation.DSMT4">
                    <p:embed/>
                  </p:oleObj>
                </mc:Choice>
                <mc:Fallback>
                  <p:oleObj name="Equation" r:id="rId6" imgW="26413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836399" y="6883399"/>
                          <a:ext cx="10660566" cy="1588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AF213FB4-C9B7-4A2C-98CC-CF3EDC97C5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200500"/>
                </p:ext>
              </p:extLst>
            </p:nvPr>
          </p:nvGraphicFramePr>
          <p:xfrm>
            <a:off x="11874499" y="9086479"/>
            <a:ext cx="5816601" cy="969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1" name="Equation" r:id="rId8" imgW="1371600" imgH="228600" progId="Equation.DSMT4">
                    <p:embed/>
                  </p:oleObj>
                </mc:Choice>
                <mc:Fallback>
                  <p:oleObj name="Equation" r:id="rId8" imgW="1371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874499" y="9086479"/>
                          <a:ext cx="5816601" cy="9694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BA69C065-4CA4-4EDF-9D6A-D17C4E63E9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58880"/>
                </p:ext>
              </p:extLst>
            </p:nvPr>
          </p:nvGraphicFramePr>
          <p:xfrm>
            <a:off x="11897095" y="10746360"/>
            <a:ext cx="5816601" cy="1683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2" name="Equation" r:id="rId10" imgW="1447560" imgH="419040" progId="Equation.DSMT4">
                    <p:embed/>
                  </p:oleObj>
                </mc:Choice>
                <mc:Fallback>
                  <p:oleObj name="Equation" r:id="rId10" imgW="14475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897095" y="10746360"/>
                          <a:ext cx="5816601" cy="16837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110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ĐỘNG LỰC HỌC VẬT RẮN"/>
          <p:cNvSpPr/>
          <p:nvPr/>
        </p:nvSpPr>
        <p:spPr>
          <a:xfrm>
            <a:off x="-26783" y="-37166"/>
            <a:ext cx="24437565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vi-VN" dirty="0">
                <a:latin typeface="American Typewriter" panose="02090604020004020304" pitchFamily="18" charset="77"/>
              </a:rPr>
              <a:t>ĐỘNG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vi-VN" dirty="0">
                <a:latin typeface="American Typewriter" panose="02090604020004020304" pitchFamily="18" charset="77"/>
              </a:rPr>
              <a:t>HỌC CHẤT ĐIỂM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9EAEC-AC5A-D045-B018-8170376F5400}"/>
              </a:ext>
            </a:extLst>
          </p:cNvPr>
          <p:cNvSpPr txBox="1"/>
          <p:nvPr/>
        </p:nvSpPr>
        <p:spPr>
          <a:xfrm>
            <a:off x="352424" y="1423137"/>
            <a:ext cx="23679150" cy="3334246"/>
          </a:xfrm>
          <a:prstGeom prst="rect">
            <a:avLst/>
          </a:prstGeom>
          <a:noFill/>
          <a:ln w="12700" cap="flat">
            <a:solidFill>
              <a:srgbClr val="9F494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b="1" dirty="0"/>
              <a:t>1</a:t>
            </a:r>
            <a:r>
              <a:rPr lang="vi-VN" b="1" dirty="0"/>
              <a:t>-</a:t>
            </a:r>
            <a:r>
              <a:rPr lang="en-US" b="1" dirty="0"/>
              <a:t>24</a:t>
            </a:r>
            <a:r>
              <a:rPr lang="vi-VN" b="1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1 km, </a:t>
            </a:r>
            <a:r>
              <a:rPr lang="en-US" dirty="0" err="1"/>
              <a:t>dài</a:t>
            </a:r>
            <a:r>
              <a:rPr lang="en-US" dirty="0"/>
              <a:t> 600 m,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54 km/</a:t>
            </a:r>
            <a:r>
              <a:rPr lang="en-US" dirty="0" err="1"/>
              <a:t>giờ</a:t>
            </a:r>
            <a:r>
              <a:rPr lang="en-US" dirty="0"/>
              <a:t>.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quãng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30s.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đêu</a:t>
            </a:r>
            <a:r>
              <a:rPr lang="en-US" dirty="0"/>
              <a:t>.</a:t>
            </a:r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C8CEAF-CC4E-4134-A020-8C96C4D831DA}"/>
              </a:ext>
            </a:extLst>
          </p:cNvPr>
          <p:cNvGrpSpPr/>
          <p:nvPr/>
        </p:nvGrpSpPr>
        <p:grpSpPr>
          <a:xfrm>
            <a:off x="333375" y="5023885"/>
            <a:ext cx="9096375" cy="8438115"/>
            <a:chOff x="352424" y="7151668"/>
            <a:chExt cx="13077890" cy="6308763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121DC8BC-4668-4A04-98E0-86B4FAF5EA56}"/>
                </a:ext>
              </a:extLst>
            </p:cNvPr>
            <p:cNvSpPr/>
            <p:nvPr/>
          </p:nvSpPr>
          <p:spPr>
            <a:xfrm>
              <a:off x="352424" y="7151668"/>
              <a:ext cx="13077890" cy="6308763"/>
            </a:xfrm>
            <a:prstGeom prst="roundRect">
              <a:avLst>
                <a:gd name="adj" fmla="val 14519"/>
              </a:avLst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ACB4E0-547E-405E-8EDE-5D0BF8ABC50C}"/>
                    </a:ext>
                  </a:extLst>
                </p:cNvPr>
                <p:cNvSpPr/>
                <p:nvPr/>
              </p:nvSpPr>
              <p:spPr>
                <a:xfrm>
                  <a:off x="591225" y="7581900"/>
                  <a:ext cx="12600288" cy="54675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</a:rPr>
                    <a:t>Chuyển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tròn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: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θ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θ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 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+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t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  <a:r>
                    <a:rPr lang="en-US" sz="3600" baseline="30000" dirty="0">
                      <a:solidFill>
                        <a:srgbClr val="FFFFFF"/>
                      </a:solidFill>
                    </a:rPr>
                    <a:t>2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+ 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  <a:endParaRPr lang="en-US" sz="3600" dirty="0">
                    <a:solidFill>
                      <a:srgbClr val="FFFFFF"/>
                    </a:solidFill>
                    <a:latin typeface="Abadi" panose="020B0604020202020204" pitchFamily="34" charset="0"/>
                  </a:endParaRP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–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o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= 2.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θ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.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</a:p>
                <a:p>
                  <a:pPr algn="just"/>
                  <a:endParaRPr lang="en-US" sz="3600" baseline="30000" dirty="0">
                    <a:solidFill>
                      <a:srgbClr val="FFFFFF"/>
                    </a:solidFill>
                  </a:endParaRPr>
                </a:p>
                <a:p>
                  <a:pPr algn="just"/>
                  <a:r>
                    <a:rPr lang="en-US" sz="3600" dirty="0" err="1">
                      <a:solidFill>
                        <a:srgbClr val="FFFFFF"/>
                      </a:solidFill>
                    </a:rPr>
                    <a:t>Liên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hệ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chuyển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thẳng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và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chuyển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động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3600" dirty="0" err="1">
                      <a:solidFill>
                        <a:srgbClr val="FFFFFF"/>
                      </a:solidFill>
                    </a:rPr>
                    <a:t>tròn</a:t>
                  </a:r>
                  <a:endParaRPr lang="en-US" sz="3600" dirty="0">
                    <a:solidFill>
                      <a:srgbClr val="FFFFFF"/>
                    </a:solidFill>
                  </a:endParaRP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x =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θ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v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a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t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</a:rPr>
                    <a:t>β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.t</a:t>
                  </a:r>
                </a:p>
                <a:p>
                  <a:pPr algn="just"/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             a</a:t>
                  </a:r>
                  <a:r>
                    <a:rPr lang="en-US" sz="3600" baseline="-25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n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baseline="3000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 = </a:t>
                  </a:r>
                  <a:r>
                    <a:rPr lang="el-GR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ω</a:t>
                  </a:r>
                  <a:r>
                    <a:rPr lang="en-US" sz="3600" baseline="300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2</a:t>
                  </a:r>
                  <a:r>
                    <a:rPr lang="en-US" sz="3600" dirty="0">
                      <a:solidFill>
                        <a:srgbClr val="FFFFFF"/>
                      </a:solidFill>
                    </a:rPr>
                    <a:t>.</a:t>
                  </a:r>
                  <a:r>
                    <a:rPr lang="en-US" sz="3600" dirty="0">
                      <a:solidFill>
                        <a:srgbClr val="FFFFFF"/>
                      </a:solidFill>
                      <a:latin typeface="Abadi" panose="020B0604020202020204" pitchFamily="34" charset="0"/>
                    </a:rPr>
                    <a:t>r</a:t>
                  </a:r>
                  <a:endParaRPr lang="en-US" sz="3600" dirty="0">
                    <a:solidFill>
                      <a:srgbClr val="FFFFFF"/>
                    </a:solidFill>
                  </a:endParaRPr>
                </a:p>
                <a:p>
                  <a:pPr algn="just"/>
                  <a:endParaRPr lang="en-US" sz="3600" dirty="0">
                    <a:solidFill>
                      <a:srgbClr val="FFFFFF"/>
                    </a:solidFill>
                    <a:latin typeface="Abadi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ACB4E0-547E-405E-8EDE-5D0BF8AB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5" y="7581900"/>
                  <a:ext cx="12600288" cy="5467599"/>
                </a:xfrm>
                <a:prstGeom prst="rect">
                  <a:avLst/>
                </a:prstGeom>
                <a:blipFill>
                  <a:blip r:embed="rId5"/>
                  <a:stretch>
                    <a:fillRect l="-2156" t="-1334" r="-20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AEED90-37FE-4426-8815-EA49D9C6B5B7}"/>
              </a:ext>
            </a:extLst>
          </p:cNvPr>
          <p:cNvGrpSpPr/>
          <p:nvPr/>
        </p:nvGrpSpPr>
        <p:grpSpPr>
          <a:xfrm>
            <a:off x="9670410" y="4947685"/>
            <a:ext cx="14435572" cy="5909310"/>
            <a:chOff x="9670410" y="4947685"/>
            <a:chExt cx="14435572" cy="59093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263239-BA62-4BB3-9F7A-0E690817DBDD}"/>
                </a:ext>
              </a:extLst>
            </p:cNvPr>
            <p:cNvSpPr/>
            <p:nvPr/>
          </p:nvSpPr>
          <p:spPr>
            <a:xfrm>
              <a:off x="9670410" y="4947685"/>
              <a:ext cx="14435572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 err="1"/>
                <a:t>Bài</a:t>
              </a:r>
              <a:r>
                <a:rPr lang="en-US" b="1" dirty="0"/>
                <a:t> </a:t>
              </a:r>
              <a:r>
                <a:rPr lang="en-US" b="1" dirty="0" err="1"/>
                <a:t>giải</a:t>
              </a:r>
              <a:r>
                <a:rPr lang="vi-VN" b="1" dirty="0"/>
                <a:t>:</a:t>
              </a:r>
              <a:endParaRPr lang="en-US" dirty="0"/>
            </a:p>
            <a:p>
              <a:pPr algn="just"/>
              <a:r>
                <a:rPr lang="en-US" dirty="0"/>
                <a:t>Gia </a:t>
              </a:r>
              <a:r>
                <a:rPr lang="en-US" dirty="0" err="1"/>
                <a:t>tốc</a:t>
              </a:r>
              <a:r>
                <a:rPr lang="en-US" dirty="0"/>
                <a:t> </a:t>
              </a:r>
              <a:r>
                <a:rPr lang="en-US" dirty="0" err="1"/>
                <a:t>toàn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r>
                <a:rPr lang="en-US" dirty="0"/>
                <a:t>: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Gia </a:t>
              </a:r>
              <a:r>
                <a:rPr lang="en-US" dirty="0" err="1"/>
                <a:t>tốc</a:t>
              </a:r>
              <a:r>
                <a:rPr lang="en-US" dirty="0"/>
                <a:t> </a:t>
              </a:r>
              <a:r>
                <a:rPr lang="en-US" dirty="0" err="1"/>
                <a:t>góc</a:t>
              </a:r>
              <a:r>
                <a:rPr lang="en-US" dirty="0"/>
                <a:t>: 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</p:txBody>
        </p:sp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1F77DCF0-D15C-4767-84CF-2BE30D5E89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004665"/>
                </p:ext>
              </p:extLst>
            </p:nvPr>
          </p:nvGraphicFramePr>
          <p:xfrm>
            <a:off x="11328400" y="6289675"/>
            <a:ext cx="6918739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8" name="Equation" r:id="rId6" imgW="1777680" imgH="291960" progId="Equation.DSMT4">
                    <p:embed/>
                  </p:oleObj>
                </mc:Choice>
                <mc:Fallback>
                  <p:oleObj name="Equation" r:id="rId6" imgW="177768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328400" y="6289675"/>
                          <a:ext cx="6918739" cy="1136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7844203E-B333-42C5-81CB-88C7060500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208671"/>
                </p:ext>
              </p:extLst>
            </p:nvPr>
          </p:nvGraphicFramePr>
          <p:xfrm>
            <a:off x="11328400" y="8408124"/>
            <a:ext cx="6437070" cy="1523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" name="Equation" r:id="rId8" imgW="1663560" imgH="393480" progId="Equation.DSMT4">
                    <p:embed/>
                  </p:oleObj>
                </mc:Choice>
                <mc:Fallback>
                  <p:oleObj name="Equation" r:id="rId8" imgW="1663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328400" y="8408124"/>
                          <a:ext cx="6437070" cy="15232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87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ĐỘNG LỰC HỌC VẬT RẮN"/>
          <p:cNvSpPr/>
          <p:nvPr/>
        </p:nvSpPr>
        <p:spPr>
          <a:xfrm>
            <a:off x="-26783" y="-37166"/>
            <a:ext cx="24437565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vi-VN" dirty="0">
                <a:latin typeface="American Typewriter" panose="02090604020004020304" pitchFamily="18" charset="77"/>
              </a:rPr>
              <a:t>ĐỘNG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vi-VN" dirty="0">
                <a:latin typeface="American Typewriter" panose="02090604020004020304" pitchFamily="18" charset="77"/>
              </a:rPr>
              <a:t>HỌC CHẤT ĐIỂM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9EAEC-AC5A-D045-B018-8170376F5400}"/>
              </a:ext>
            </a:extLst>
          </p:cNvPr>
          <p:cNvSpPr txBox="1"/>
          <p:nvPr/>
        </p:nvSpPr>
        <p:spPr>
          <a:xfrm>
            <a:off x="352424" y="1483897"/>
            <a:ext cx="23679150" cy="4626908"/>
          </a:xfrm>
          <a:prstGeom prst="rect">
            <a:avLst/>
          </a:prstGeom>
          <a:noFill/>
          <a:ln w="12700" cap="flat">
            <a:solidFill>
              <a:srgbClr val="9F494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b="1" dirty="0"/>
              <a:t>1</a:t>
            </a:r>
            <a:r>
              <a:rPr lang="vi-VN" b="1" dirty="0"/>
              <a:t>-</a:t>
            </a:r>
            <a:r>
              <a:rPr lang="en-US" b="1" dirty="0"/>
              <a:t>26</a:t>
            </a:r>
            <a:r>
              <a:rPr lang="vi-VN" b="1" dirty="0"/>
              <a:t>: </a:t>
            </a:r>
            <a:r>
              <a:rPr lang="en-US" dirty="0" err="1"/>
              <a:t>Một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chèo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qua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chèo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A sang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B(AB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 = 10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 </a:t>
            </a:r>
            <a:r>
              <a:rPr lang="en-US" dirty="0" err="1"/>
              <a:t>cách</a:t>
            </a:r>
            <a:r>
              <a:rPr lang="en-US" dirty="0"/>
              <a:t> B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s = 120m. </a:t>
            </a:r>
            <a:r>
              <a:rPr lang="en-US" dirty="0" err="1"/>
              <a:t>Nếu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chèo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= 12,5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B.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l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v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u </a:t>
            </a:r>
            <a:r>
              <a:rPr lang="en-US" dirty="0" err="1"/>
              <a:t>của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45C5D-09F5-4A10-98C8-D0BB98F25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86" y="6361867"/>
            <a:ext cx="3829685" cy="338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77B49-B4DF-4BF2-B4A7-2F0B061150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95"/>
          <a:stretch/>
        </p:blipFill>
        <p:spPr>
          <a:xfrm>
            <a:off x="349771" y="9996209"/>
            <a:ext cx="3777223" cy="33832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E5B86EC-2421-469D-AC7F-C2DF94536FC3}"/>
              </a:ext>
            </a:extLst>
          </p:cNvPr>
          <p:cNvGrpSpPr/>
          <p:nvPr/>
        </p:nvGrpSpPr>
        <p:grpSpPr>
          <a:xfrm>
            <a:off x="5579628" y="6361867"/>
            <a:ext cx="18585290" cy="7211659"/>
            <a:chOff x="5579628" y="6361867"/>
            <a:chExt cx="18585290" cy="72116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263239-BA62-4BB3-9F7A-0E690817DBDD}"/>
                </a:ext>
              </a:extLst>
            </p:cNvPr>
            <p:cNvSpPr/>
            <p:nvPr/>
          </p:nvSpPr>
          <p:spPr>
            <a:xfrm>
              <a:off x="5579628" y="6361867"/>
              <a:ext cx="7164820" cy="655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 err="1"/>
                <a:t>Bài</a:t>
              </a:r>
              <a:r>
                <a:rPr lang="en-US" b="1" dirty="0"/>
                <a:t> </a:t>
              </a:r>
              <a:r>
                <a:rPr lang="en-US" b="1" dirty="0" err="1"/>
                <a:t>giải</a:t>
              </a:r>
              <a:r>
                <a:rPr lang="vi-VN" b="1" dirty="0"/>
                <a:t>:</a:t>
              </a:r>
              <a:endParaRPr lang="en-US" dirty="0"/>
            </a:p>
            <a:p>
              <a:pPr algn="just"/>
              <a:r>
                <a:rPr lang="en-US" dirty="0"/>
                <a:t>Tr</a:t>
              </a:r>
              <a:r>
                <a:rPr lang="vi-VN" dirty="0"/>
                <a:t>ư</a:t>
              </a:r>
              <a:r>
                <a:rPr lang="en-US" dirty="0" err="1"/>
                <a:t>ờng</a:t>
              </a:r>
              <a:r>
                <a:rPr lang="en-US" dirty="0"/>
                <a:t> </a:t>
              </a:r>
              <a:r>
                <a:rPr lang="en-US" dirty="0" err="1"/>
                <a:t>hợp</a:t>
              </a:r>
              <a:r>
                <a:rPr lang="en-US" dirty="0"/>
                <a:t> 1: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Tr</a:t>
              </a:r>
              <a:r>
                <a:rPr lang="vi-VN" dirty="0"/>
                <a:t>ư</a:t>
              </a:r>
              <a:r>
                <a:rPr lang="en-US" dirty="0" err="1"/>
                <a:t>ờng</a:t>
              </a:r>
              <a:r>
                <a:rPr lang="en-US" dirty="0"/>
                <a:t> </a:t>
              </a:r>
              <a:r>
                <a:rPr lang="en-US" dirty="0" err="1"/>
                <a:t>hợp</a:t>
              </a:r>
              <a:r>
                <a:rPr lang="en-US" dirty="0"/>
                <a:t> 2: 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A36FE033-9D87-4C4B-BA7A-17A5C9E8A9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347621"/>
                </p:ext>
              </p:extLst>
            </p:nvPr>
          </p:nvGraphicFramePr>
          <p:xfrm>
            <a:off x="6178550" y="7632700"/>
            <a:ext cx="2017183" cy="1037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5" name="Equation" r:id="rId7" imgW="444240" imgH="228600" progId="Equation.DSMT4">
                    <p:embed/>
                  </p:oleObj>
                </mc:Choice>
                <mc:Fallback>
                  <p:oleObj name="Equation" r:id="rId7" imgW="4442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78550" y="7632700"/>
                          <a:ext cx="2017183" cy="10374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FA3B70C9-8ABB-42EF-A937-F08EA8958F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9601141"/>
                </p:ext>
              </p:extLst>
            </p:nvPr>
          </p:nvGraphicFramePr>
          <p:xfrm>
            <a:off x="6223705" y="8504650"/>
            <a:ext cx="1926872" cy="105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6" name="Equation" r:id="rId9" imgW="419040" imgH="228600" progId="Equation.DSMT4">
                    <p:embed/>
                  </p:oleObj>
                </mc:Choice>
                <mc:Fallback>
                  <p:oleObj name="Equation" r:id="rId9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23705" y="8504650"/>
                          <a:ext cx="1926872" cy="10510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676BA310-79B4-478C-9F99-809A768E4F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907538"/>
                </p:ext>
              </p:extLst>
            </p:nvPr>
          </p:nvGraphicFramePr>
          <p:xfrm>
            <a:off x="6178550" y="10294430"/>
            <a:ext cx="5244679" cy="1037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7" name="Equation" r:id="rId11" imgW="1155600" imgH="228600" progId="Equation.DSMT4">
                    <p:embed/>
                  </p:oleObj>
                </mc:Choice>
                <mc:Fallback>
                  <p:oleObj name="Equation" r:id="rId11" imgW="1155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178550" y="10294430"/>
                          <a:ext cx="5244679" cy="10374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DB437549-A284-4182-A65F-6BDE39284C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113250"/>
                </p:ext>
              </p:extLst>
            </p:nvPr>
          </p:nvGraphicFramePr>
          <p:xfrm>
            <a:off x="6221417" y="11331839"/>
            <a:ext cx="2679707" cy="808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8" name="Equation" r:id="rId13" imgW="672840" imgH="203040" progId="Equation.DSMT4">
                    <p:embed/>
                  </p:oleObj>
                </mc:Choice>
                <mc:Fallback>
                  <p:oleObj name="Equation" r:id="rId13" imgW="6728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21417" y="11331839"/>
                          <a:ext cx="2679707" cy="808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D0DBDF-2B21-47CE-AA95-B37B2FD7072E}"/>
                </a:ext>
              </a:extLst>
            </p:cNvPr>
            <p:cNvSpPr/>
            <p:nvPr/>
          </p:nvSpPr>
          <p:spPr>
            <a:xfrm>
              <a:off x="8380275" y="7782072"/>
              <a:ext cx="115608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dirty="0">
                  <a:solidFill>
                    <a:srgbClr val="FF0000"/>
                  </a:solidFill>
                </a:rPr>
                <a:t>(1)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4D02CB-8801-4291-BD6B-C4BC404CF573}"/>
                </a:ext>
              </a:extLst>
            </p:cNvPr>
            <p:cNvSpPr/>
            <p:nvPr/>
          </p:nvSpPr>
          <p:spPr>
            <a:xfrm>
              <a:off x="8380275" y="8651106"/>
              <a:ext cx="115608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6FF77F-D52C-4BC9-8127-0224EF1C08FC}"/>
                </a:ext>
              </a:extLst>
            </p:cNvPr>
            <p:cNvSpPr/>
            <p:nvPr/>
          </p:nvSpPr>
          <p:spPr>
            <a:xfrm>
              <a:off x="11518706" y="10443802"/>
              <a:ext cx="115608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dirty="0">
                  <a:solidFill>
                    <a:srgbClr val="FF0000"/>
                  </a:solidFill>
                </a:rPr>
                <a:t>(3)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21A0E2-9E99-41B5-8A70-D81D2D2C868E}"/>
                </a:ext>
              </a:extLst>
            </p:cNvPr>
            <p:cNvSpPr/>
            <p:nvPr/>
          </p:nvSpPr>
          <p:spPr>
            <a:xfrm>
              <a:off x="8901124" y="11421161"/>
              <a:ext cx="115608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dirty="0">
                  <a:solidFill>
                    <a:srgbClr val="FF0000"/>
                  </a:solidFill>
                </a:rPr>
                <a:t>(4)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A15B64-EB7D-4848-AB73-DFB32261BF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53950" y="7410450"/>
              <a:ext cx="0" cy="5219700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lgDashDot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12DD9C-CEE6-40BD-9F12-781EEDF1F602}"/>
                </a:ext>
              </a:extLst>
            </p:cNvPr>
            <p:cNvSpPr/>
            <p:nvPr/>
          </p:nvSpPr>
          <p:spPr>
            <a:xfrm>
              <a:off x="12877797" y="7017885"/>
              <a:ext cx="11287121" cy="655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/>
                <a:t>Từ</a:t>
              </a:r>
              <a:r>
                <a:rPr lang="en-US" dirty="0"/>
                <a:t> (1):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 err="1"/>
                <a:t>Từ</a:t>
              </a:r>
              <a:r>
                <a:rPr lang="en-US" dirty="0"/>
                <a:t> (2) </a:t>
              </a:r>
              <a:r>
                <a:rPr lang="en-US" dirty="0" err="1"/>
                <a:t>và</a:t>
              </a:r>
              <a:r>
                <a:rPr lang="en-US" dirty="0"/>
                <a:t> (3):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 err="1"/>
                <a:t>Từ</a:t>
              </a:r>
              <a:r>
                <a:rPr lang="en-US" dirty="0"/>
                <a:t> (4):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 err="1"/>
                <a:t>Từ</a:t>
              </a:r>
              <a:r>
                <a:rPr lang="en-US" dirty="0"/>
                <a:t> (2): </a:t>
              </a:r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  <a:p>
              <a:pPr algn="just"/>
              <a:endParaRPr lang="en-US" dirty="0"/>
            </a:p>
          </p:txBody>
        </p:sp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616A5C79-B5B1-4B72-B6B0-BBF189F2C5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361490"/>
                </p:ext>
              </p:extLst>
            </p:nvPr>
          </p:nvGraphicFramePr>
          <p:xfrm>
            <a:off x="15207190" y="6583072"/>
            <a:ext cx="4609227" cy="1760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9" name="Equation" r:id="rId15" imgW="1130040" imgH="431640" progId="Equation.DSMT4">
                    <p:embed/>
                  </p:oleObj>
                </mc:Choice>
                <mc:Fallback>
                  <p:oleObj name="Equation" r:id="rId15" imgW="11300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207190" y="6583072"/>
                          <a:ext cx="4609227" cy="1760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CD96A753-643F-4133-80AD-1FF20C0B9D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271274"/>
                </p:ext>
              </p:extLst>
            </p:nvPr>
          </p:nvGraphicFramePr>
          <p:xfrm>
            <a:off x="17511803" y="7887864"/>
            <a:ext cx="6481300" cy="1632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0" name="Equation" r:id="rId17" imgW="1714320" imgH="431640" progId="Equation.DSMT4">
                    <p:embed/>
                  </p:oleObj>
                </mc:Choice>
                <mc:Fallback>
                  <p:oleObj name="Equation" r:id="rId17" imgW="1714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511803" y="7887864"/>
                          <a:ext cx="6481300" cy="16323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D7DBA685-3CA2-4357-B1B9-4C3404F5E5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812443"/>
                </p:ext>
              </p:extLst>
            </p:nvPr>
          </p:nvGraphicFramePr>
          <p:xfrm>
            <a:off x="15169090" y="9150060"/>
            <a:ext cx="5410357" cy="1637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1" name="Equation" r:id="rId19" imgW="1384200" imgH="419040" progId="Equation.DSMT4">
                    <p:embed/>
                  </p:oleObj>
                </mc:Choice>
                <mc:Fallback>
                  <p:oleObj name="Equation" r:id="rId19" imgW="13842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169090" y="9150060"/>
                          <a:ext cx="5410357" cy="16379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93A06DC9-3A70-403E-83F2-91089BD347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725078"/>
                </p:ext>
              </p:extLst>
            </p:nvPr>
          </p:nvGraphicFramePr>
          <p:xfrm>
            <a:off x="15251976" y="10904383"/>
            <a:ext cx="2266601" cy="689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2" name="Equation" r:id="rId21" imgW="583920" imgH="177480" progId="Equation.DSMT4">
                    <p:embed/>
                  </p:oleObj>
                </mc:Choice>
                <mc:Fallback>
                  <p:oleObj name="Equation" r:id="rId21" imgW="5839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251976" y="10904383"/>
                          <a:ext cx="2266601" cy="6898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1480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American Typewriter"/>
            <a:ea typeface="American Typewriter"/>
            <a:cs typeface="American Typewriter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American Typewriter"/>
            <a:ea typeface="American Typewriter"/>
            <a:cs typeface="American Typewriter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1AFE3A7787B43A1D8A666386B22D8" ma:contentTypeVersion="2" ma:contentTypeDescription="Create a new document." ma:contentTypeScope="" ma:versionID="67d558679c71ff1f8022a62f37d090c7">
  <xsd:schema xmlns:xsd="http://www.w3.org/2001/XMLSchema" xmlns:xs="http://www.w3.org/2001/XMLSchema" xmlns:p="http://schemas.microsoft.com/office/2006/metadata/properties" xmlns:ns2="c5c69e11-7e16-46e2-bc18-a0fa32c0b92a" targetNamespace="http://schemas.microsoft.com/office/2006/metadata/properties" ma:root="true" ma:fieldsID="52b903144ed5fbe0e935cd2428268474" ns2:_="">
    <xsd:import namespace="c5c69e11-7e16-46e2-bc18-a0fa32c0b9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69e11-7e16-46e2-bc18-a0fa32c0b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B4B8FF-9589-4B74-A169-FA994C6F2C83}"/>
</file>

<file path=customXml/itemProps2.xml><?xml version="1.0" encoding="utf-8"?>
<ds:datastoreItem xmlns:ds="http://schemas.openxmlformats.org/officeDocument/2006/customXml" ds:itemID="{B13A57F6-A776-49D0-85F8-51A3CE3FC994}"/>
</file>

<file path=customXml/itemProps3.xml><?xml version="1.0" encoding="utf-8"?>
<ds:datastoreItem xmlns:ds="http://schemas.openxmlformats.org/officeDocument/2006/customXml" ds:itemID="{5485718F-BF45-4138-8942-DE9DF6DD4F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</TotalTime>
  <Words>1020</Words>
  <Application>Microsoft Office PowerPoint</Application>
  <PresentationFormat>Custom</PresentationFormat>
  <Paragraphs>113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Abadi</vt:lpstr>
      <vt:lpstr>American Typewriter</vt:lpstr>
      <vt:lpstr>Cambria</vt:lpstr>
      <vt:lpstr>Cambria Math</vt:lpstr>
      <vt:lpstr>Didot</vt:lpstr>
      <vt:lpstr>Helvetica</vt:lpstr>
      <vt:lpstr>Helvetica Neue</vt:lpstr>
      <vt:lpstr>Palatino</vt:lpstr>
      <vt:lpstr>Tahoma</vt:lpstr>
      <vt:lpstr>Zapf Dingbats</vt:lpstr>
      <vt:lpstr>Editorial</vt:lpstr>
      <vt:lpstr>Equation</vt:lpstr>
      <vt:lpstr>MathType 7.0 Equation</vt:lpstr>
      <vt:lpstr>VẬT LÝ ĐẠI CƯƠNG 1</vt:lpstr>
      <vt:lpstr>BÀI TẬP ĐỊNH HƯỚNG TUẦN CHƯƠNG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VẬT LÝ ĐẠI CƯƠNG 1</dc:title>
  <dc:creator>Admin</dc:creator>
  <cp:lastModifiedBy>Admin</cp:lastModifiedBy>
  <cp:revision>140</cp:revision>
  <dcterms:modified xsi:type="dcterms:W3CDTF">2020-03-15T10:38:59Z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0x010100C511AFE3A7787B43A1D8A666386B22D8</vt:lpwstr>
  </property>
</Properties>
</file>