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7"/>
  </p:notesMasterIdLst>
  <p:sldIdLst>
    <p:sldId id="719" r:id="rId5"/>
    <p:sldId id="260" r:id="rId6"/>
    <p:sldId id="720" r:id="rId8"/>
    <p:sldId id="768" r:id="rId9"/>
    <p:sldId id="769" r:id="rId10"/>
    <p:sldId id="770" r:id="rId11"/>
    <p:sldId id="721" r:id="rId12"/>
    <p:sldId id="723" r:id="rId13"/>
    <p:sldId id="722" r:id="rId14"/>
    <p:sldId id="724" r:id="rId15"/>
    <p:sldId id="726" r:id="rId16"/>
    <p:sldId id="725" r:id="rId17"/>
    <p:sldId id="773" r:id="rId18"/>
    <p:sldId id="727" r:id="rId19"/>
    <p:sldId id="728" r:id="rId20"/>
    <p:sldId id="774" r:id="rId21"/>
    <p:sldId id="775" r:id="rId22"/>
    <p:sldId id="729" r:id="rId23"/>
    <p:sldId id="730" r:id="rId24"/>
    <p:sldId id="731" r:id="rId25"/>
    <p:sldId id="736" r:id="rId26"/>
    <p:sldId id="737" r:id="rId27"/>
    <p:sldId id="738" r:id="rId28"/>
    <p:sldId id="739" r:id="rId29"/>
    <p:sldId id="740" r:id="rId30"/>
    <p:sldId id="777" r:id="rId31"/>
    <p:sldId id="741" r:id="rId32"/>
    <p:sldId id="733" r:id="rId33"/>
    <p:sldId id="778" r:id="rId34"/>
    <p:sldId id="742" r:id="rId35"/>
    <p:sldId id="734" r:id="rId36"/>
    <p:sldId id="735" r:id="rId37"/>
    <p:sldId id="743" r:id="rId38"/>
    <p:sldId id="745" r:id="rId39"/>
    <p:sldId id="746" r:id="rId40"/>
    <p:sldId id="747" r:id="rId41"/>
    <p:sldId id="751" r:id="rId42"/>
    <p:sldId id="748" r:id="rId43"/>
    <p:sldId id="752" r:id="rId44"/>
    <p:sldId id="750" r:id="rId45"/>
    <p:sldId id="753" r:id="rId46"/>
    <p:sldId id="819" r:id="rId47"/>
    <p:sldId id="820" r:id="rId48"/>
    <p:sldId id="818" r:id="rId49"/>
    <p:sldId id="821" r:id="rId50"/>
    <p:sldId id="817" r:id="rId51"/>
    <p:sldId id="757" r:id="rId52"/>
    <p:sldId id="758" r:id="rId53"/>
    <p:sldId id="759" r:id="rId54"/>
    <p:sldId id="762" r:id="rId55"/>
    <p:sldId id="760" r:id="rId56"/>
    <p:sldId id="761" r:id="rId57"/>
    <p:sldId id="763" r:id="rId58"/>
    <p:sldId id="764" r:id="rId59"/>
    <p:sldId id="822" r:id="rId60"/>
    <p:sldId id="823" r:id="rId61"/>
  </p:sldIdLst>
  <p:sldSz cx="9144000" cy="6858000" type="screen4x3"/>
  <p:notesSz cx="6858000" cy="9144000"/>
  <p:custDataLst>
    <p:tags r:id="rId65"/>
  </p:custDataLst>
  <p:defaultTextStyle>
    <a:defPPr>
      <a:defRPr lang="en-US"/>
    </a:defPPr>
    <a:lvl1pPr marL="0" lvl="0"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00FF"/>
    <a:srgbClr val="FF6600"/>
    <a:srgbClr val="FFFF66"/>
    <a:srgbClr val="FF3300"/>
    <a:srgbClr val="CCFFCC"/>
    <a:srgbClr val="CCE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83251"/>
  </p:normalViewPr>
  <p:slideViewPr>
    <p:cSldViewPr showGuides="1">
      <p:cViewPr>
        <p:scale>
          <a:sx n="80" d="100"/>
          <a:sy n="80" d="100"/>
        </p:scale>
        <p:origin x="1420"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notesMaster" Target="notesMasters/notesMaster1.xml"/><Relationship Id="rId65" Type="http://schemas.openxmlformats.org/officeDocument/2006/relationships/tags" Target="tags/tag9.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slide" Target="slides/slide2.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942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Tx/>
              <a:buNone/>
              <a:defRPr kumimoji="1" sz="12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4243"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Tx/>
              <a:buNone/>
              <a:defRPr kumimoji="1" sz="1200" b="0">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Rectangle 4"/>
          <p:cNvSpPr>
            <a:spLocks noRo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94245"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4246"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buFontTx/>
              <a:buNone/>
              <a:defRPr kumimoji="1" sz="1200" b="0">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4247"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
            <a:pPr lvl="0" algn="r" eaLnBrk="1" hangingPunct="1">
              <a:buNone/>
            </a:pP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幻灯片图像占位符 1"/>
          <p:cNvSpPr>
            <a:spLocks noGrp="1" noRot="1" noChangeAspect="1" noTextEdit="1"/>
          </p:cNvSpPr>
          <p:nvPr>
            <p:ph type="sldImg"/>
          </p:nvPr>
        </p:nvSpPr>
        <p:spPr/>
      </p:sp>
      <p:sp>
        <p:nvSpPr>
          <p:cNvPr id="8195" name="备注占位符 2"/>
          <p:cNvSpPr>
            <a:spLocks noGrp="1"/>
          </p:cNvSpPr>
          <p:nvPr>
            <p:ph type="body" idx="1"/>
          </p:nvPr>
        </p:nvSpPr>
        <p:spPr/>
        <p:txBody>
          <a:bodyPr wrap="square" lIns="91440" tIns="45720" rIns="91440" bIns="45720" anchor="t" anchorCtr="0"/>
          <a:p>
            <a:pPr lvl="0"/>
            <a:endParaRPr lang="zh-CN" altLang="en-US" dirty="0">
              <a:latin typeface="Arial" panose="020B0604020202020204" pitchFamily="34" charset="0"/>
            </a:endParaRPr>
          </a:p>
        </p:txBody>
      </p:sp>
      <p:sp>
        <p:nvSpPr>
          <p:cNvPr id="81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zh-CN" sz="1200" b="0" dirty="0"/>
            </a:fld>
            <a:endParaRPr lang="en-US" altLang="zh-CN" sz="1200" b="0"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62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p:txBody>
          <a:bodyPr wrap="square" lIns="91440" tIns="45720" rIns="91440" bIns="45720" anchor="t" anchorCtr="0"/>
          <a:p>
            <a:pPr lvl="0"/>
            <a:endParaRPr lang="zh-CN" altLang="en-US" dirty="0"/>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幻灯片图像占位符 1"/>
          <p:cNvSpPr>
            <a:spLocks noGrp="1" noRot="1" noChangeAspect="1" noTextEdit="1"/>
          </p:cNvSpPr>
          <p:nvPr>
            <p:ph type="sldImg"/>
          </p:nvPr>
        </p:nvSpPr>
        <p:spPr/>
      </p:sp>
      <p:sp>
        <p:nvSpPr>
          <p:cNvPr id="32771" name="备注占位符 2"/>
          <p:cNvSpPr>
            <a:spLocks noGrp="1"/>
          </p:cNvSpPr>
          <p:nvPr>
            <p:ph type="body" idx="1"/>
          </p:nvPr>
        </p:nvSpPr>
        <p:spPr/>
        <p:txBody>
          <a:bodyPr wrap="square" lIns="91440" tIns="45720" rIns="91440" bIns="45720" anchor="t" anchorCtr="0"/>
          <a:p>
            <a:pPr lvl="0"/>
            <a:endParaRPr lang="zh-CN" altLang="en-US" dirty="0"/>
          </a:p>
        </p:txBody>
      </p:sp>
      <p:sp>
        <p:nvSpPr>
          <p:cNvPr id="327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幻灯片图像占位符 1"/>
          <p:cNvSpPr>
            <a:spLocks noGrp="1" noRot="1" noChangeAspect="1" noTextEdit="1"/>
          </p:cNvSpPr>
          <p:nvPr>
            <p:ph type="sldImg"/>
          </p:nvPr>
        </p:nvSpPr>
        <p:spPr/>
      </p:sp>
      <p:sp>
        <p:nvSpPr>
          <p:cNvPr id="34819" name="备注占位符 2"/>
          <p:cNvSpPr>
            <a:spLocks noGrp="1"/>
          </p:cNvSpPr>
          <p:nvPr>
            <p:ph type="body" idx="1"/>
          </p:nvPr>
        </p:nvSpPr>
        <p:spPr/>
        <p:txBody>
          <a:bodyPr wrap="square" lIns="91440" tIns="45720" rIns="91440" bIns="45720" anchor="t" anchorCtr="0"/>
          <a:p>
            <a:pPr lvl="0"/>
            <a:endParaRPr lang="zh-CN" altLang="en-US" dirty="0"/>
          </a:p>
        </p:txBody>
      </p:sp>
      <p:sp>
        <p:nvSpPr>
          <p:cNvPr id="348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幻灯片图像占位符 1"/>
          <p:cNvSpPr>
            <a:spLocks noGrp="1" noRot="1" noChangeAspect="1" noTextEdit="1"/>
          </p:cNvSpPr>
          <p:nvPr>
            <p:ph type="sldImg"/>
          </p:nvPr>
        </p:nvSpPr>
        <p:spPr/>
      </p:sp>
      <p:sp>
        <p:nvSpPr>
          <p:cNvPr id="36867" name="备注占位符 2"/>
          <p:cNvSpPr>
            <a:spLocks noGrp="1"/>
          </p:cNvSpPr>
          <p:nvPr>
            <p:ph type="body" idx="1"/>
          </p:nvPr>
        </p:nvSpPr>
        <p:spPr/>
        <p:txBody>
          <a:bodyPr wrap="square" lIns="91440" tIns="45720" rIns="91440" bIns="45720" anchor="t" anchorCtr="0"/>
          <a:p>
            <a:pPr lvl="0"/>
            <a:endParaRPr lang="zh-CN" altLang="en-US" dirty="0"/>
          </a:p>
        </p:txBody>
      </p:sp>
      <p:sp>
        <p:nvSpPr>
          <p:cNvPr id="368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幻灯片图像占位符 1"/>
          <p:cNvSpPr>
            <a:spLocks noGrp="1" noRot="1" noChangeAspect="1" noTextEdit="1"/>
          </p:cNvSpPr>
          <p:nvPr>
            <p:ph type="sldImg"/>
          </p:nvPr>
        </p:nvSpPr>
        <p:spPr/>
      </p:sp>
      <p:sp>
        <p:nvSpPr>
          <p:cNvPr id="44035" name="备注占位符 2"/>
          <p:cNvSpPr>
            <a:spLocks noGrp="1"/>
          </p:cNvSpPr>
          <p:nvPr>
            <p:ph type="body" idx="1"/>
          </p:nvPr>
        </p:nvSpPr>
        <p:spPr/>
        <p:txBody>
          <a:bodyPr wrap="square" lIns="91440" tIns="45720" rIns="91440" bIns="45720" anchor="t" anchorCtr="0"/>
          <a:p>
            <a:pPr lvl="0"/>
            <a:endParaRPr lang="zh-CN" altLang="en-US" dirty="0"/>
          </a:p>
        </p:txBody>
      </p:sp>
      <p:sp>
        <p:nvSpPr>
          <p:cNvPr id="440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lstStyle/>
          <a:p>
            <a:pPr marL="161925" marR="0" lvl="0" indent="0" algn="l" defTabSz="914400" rtl="0" eaLnBrk="1" fontAlgn="base" latinLnBrk="0" hangingPunct="1">
              <a:lnSpc>
                <a:spcPts val="3800"/>
              </a:lnSpc>
              <a:spcBef>
                <a:spcPts val="6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p:txBody>
      </p:sp>
      <p:sp>
        <p:nvSpPr>
          <p:cNvPr id="57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lstStyle/>
          <a:p>
            <a:pPr marL="161925" marR="0" lvl="0" indent="0" algn="l" defTabSz="914400" rtl="0" eaLnBrk="1" fontAlgn="base" latinLnBrk="0" hangingPunct="1">
              <a:lnSpc>
                <a:spcPts val="3800"/>
              </a:lnSpc>
              <a:spcBef>
                <a:spcPts val="6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p:txBody>
      </p:sp>
      <p:sp>
        <p:nvSpPr>
          <p:cNvPr id="57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lstStyle/>
          <a:p>
            <a:pPr marL="161925" marR="0" lvl="0" indent="0" algn="l" defTabSz="914400" rtl="0" eaLnBrk="1" fontAlgn="base" latinLnBrk="0" hangingPunct="1">
              <a:lnSpc>
                <a:spcPts val="3800"/>
              </a:lnSpc>
              <a:spcBef>
                <a:spcPts val="6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mn-ea"/>
              <a:ea typeface="宋体" panose="02010600030101010101" pitchFamily="2" charset="-122"/>
              <a:cs typeface="+mn-cs"/>
            </a:endParaRPr>
          </a:p>
        </p:txBody>
      </p:sp>
      <p:sp>
        <p:nvSpPr>
          <p:cNvPr id="573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幻灯片图像占位符 1"/>
          <p:cNvSpPr>
            <a:spLocks noGrp="1" noRot="1" noChangeAspect="1" noTextEdit="1"/>
          </p:cNvSpPr>
          <p:nvPr>
            <p:ph type="sldImg"/>
          </p:nvPr>
        </p:nvSpPr>
        <p:spPr/>
      </p:sp>
      <p:sp>
        <p:nvSpPr>
          <p:cNvPr id="12291" name="备注占位符 2"/>
          <p:cNvSpPr>
            <a:spLocks noGrp="1"/>
          </p:cNvSpPr>
          <p:nvPr>
            <p:ph type="body" idx="1"/>
          </p:nvPr>
        </p:nvSpPr>
        <p:spPr/>
        <p:txBody>
          <a:bodyPr wrap="square" lIns="91440" tIns="45720" rIns="91440" bIns="45720" anchor="t" anchorCtr="0"/>
          <a:p>
            <a:pPr lvl="0"/>
            <a:endParaRPr lang="zh-CN" altLang="en-US" dirty="0"/>
          </a:p>
        </p:txBody>
      </p:sp>
      <p:sp>
        <p:nvSpPr>
          <p:cNvPr id="122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幻灯片图像占位符 1"/>
          <p:cNvSpPr>
            <a:spLocks noGrp="1" noRot="1" noChangeAspect="1" noTextEdit="1"/>
          </p:cNvSpPr>
          <p:nvPr>
            <p:ph type="sldImg"/>
          </p:nvPr>
        </p:nvSpPr>
        <p:spPr/>
      </p:sp>
      <p:sp>
        <p:nvSpPr>
          <p:cNvPr id="10243" name="备注占位符 2"/>
          <p:cNvSpPr>
            <a:spLocks noGrp="1"/>
          </p:cNvSpPr>
          <p:nvPr>
            <p:ph type="body" idx="1"/>
          </p:nvPr>
        </p:nvSpPr>
        <p:spPr/>
        <p:txBody>
          <a:bodyPr wrap="square" lIns="91440" tIns="45720" rIns="91440" bIns="45720" anchor="t" anchorCtr="0"/>
          <a:p>
            <a:pPr lvl="0"/>
            <a:endParaRPr lang="zh-CN" altLang="en-US" dirty="0"/>
          </a:p>
        </p:txBody>
      </p:sp>
      <p:sp>
        <p:nvSpPr>
          <p:cNvPr id="102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幻灯片图像占位符 1"/>
          <p:cNvSpPr>
            <a:spLocks noGrp="1" noRot="1" noChangeAspect="1" noTextEdit="1"/>
          </p:cNvSpPr>
          <p:nvPr>
            <p:ph type="sldImg"/>
          </p:nvPr>
        </p:nvSpPr>
        <p:spPr/>
      </p:sp>
      <p:sp>
        <p:nvSpPr>
          <p:cNvPr id="14339" name="备注占位符 2"/>
          <p:cNvSpPr>
            <a:spLocks noGrp="1"/>
          </p:cNvSpPr>
          <p:nvPr>
            <p:ph type="body" idx="1"/>
          </p:nvPr>
        </p:nvSpPr>
        <p:spPr/>
        <p:txBody>
          <a:bodyPr wrap="square" lIns="91440" tIns="45720" rIns="91440" bIns="45720" anchor="t" anchorCtr="0"/>
          <a:p>
            <a:pPr lvl="0"/>
            <a:endParaRPr lang="zh-CN" altLang="en-US" dirty="0"/>
          </a:p>
        </p:txBody>
      </p:sp>
      <p:sp>
        <p:nvSpPr>
          <p:cNvPr id="14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幻灯片图像占位符 1"/>
          <p:cNvSpPr>
            <a:spLocks noGrp="1" noRot="1" noChangeAspect="1" noTextEdit="1"/>
          </p:cNvSpPr>
          <p:nvPr>
            <p:ph type="sldImg"/>
          </p:nvPr>
        </p:nvSpPr>
        <p:spPr/>
      </p:sp>
      <p:sp>
        <p:nvSpPr>
          <p:cNvPr id="97283" name="备注占位符 2"/>
          <p:cNvSpPr>
            <a:spLocks noGrp="1"/>
          </p:cNvSpPr>
          <p:nvPr>
            <p:ph type="body" idx="1"/>
          </p:nvPr>
        </p:nvSpPr>
        <p:spPr/>
        <p:txBody>
          <a:bodyPr wrap="square" lIns="91440" tIns="45720" rIns="91440" bIns="45720" anchor="t" anchorCtr="0"/>
          <a:p>
            <a:pPr lvl="0"/>
            <a:endParaRPr lang="zh-CN" altLang="en-US" dirty="0"/>
          </a:p>
        </p:txBody>
      </p:sp>
      <p:sp>
        <p:nvSpPr>
          <p:cNvPr id="97284" name="灯片编号占位符 3"/>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p:txBody>
          <a:bodyPr wrap="square" lIns="91440" tIns="45720" rIns="91440" bIns="45720" anchor="t" anchorCtr="0"/>
          <a:p>
            <a:pPr lvl="0"/>
            <a:endParaRPr lang="zh-CN" altLang="en-US" dirty="0"/>
          </a:p>
        </p:txBody>
      </p:sp>
      <p:sp>
        <p:nvSpPr>
          <p:cNvPr id="2253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幻灯片图像占位符 1"/>
          <p:cNvSpPr>
            <a:spLocks noGrp="1" noRot="1" noChangeAspect="1" noTextEdit="1"/>
          </p:cNvSpPr>
          <p:nvPr>
            <p:ph type="sldImg"/>
          </p:nvPr>
        </p:nvSpPr>
        <p:spPr/>
      </p:sp>
      <p:sp>
        <p:nvSpPr>
          <p:cNvPr id="24579" name="备注占位符 2"/>
          <p:cNvSpPr>
            <a:spLocks noGrp="1"/>
          </p:cNvSpPr>
          <p:nvPr>
            <p:ph type="body" idx="1"/>
          </p:nvPr>
        </p:nvSpPr>
        <p:spPr/>
        <p:txBody>
          <a:bodyPr wrap="square" lIns="91440" tIns="45720" rIns="91440" bIns="45720" anchor="t" anchorCtr="0"/>
          <a:p>
            <a:pPr lvl="0"/>
            <a:endParaRPr lang="zh-CN" altLang="en-US" dirty="0"/>
          </a:p>
        </p:txBody>
      </p:sp>
      <p:sp>
        <p:nvSpPr>
          <p:cNvPr id="2458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buNone/>
            </a:pPr>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幻灯片图像占位符 1"/>
          <p:cNvSpPr>
            <a:spLocks noGrp="1" noRot="1" noChangeAspect="1" noTextEdit="1"/>
          </p:cNvSpPr>
          <p:nvPr>
            <p:ph type="sldImg"/>
          </p:nvPr>
        </p:nvSpPr>
        <p:spPr/>
      </p:sp>
      <p:sp>
        <p:nvSpPr>
          <p:cNvPr id="128003" name="备注占位符 2"/>
          <p:cNvSpPr>
            <a:spLocks noGrp="1"/>
          </p:cNvSpPr>
          <p:nvPr>
            <p:ph type="body" idx="1"/>
          </p:nvPr>
        </p:nvSpPr>
        <p:spPr/>
        <p:txBody>
          <a:bodyPr wrap="square" lIns="91440" tIns="45720" rIns="91440" bIns="45720" anchor="t" anchorCtr="0"/>
          <a:p>
            <a:pPr lvl="0"/>
            <a:endParaRPr lang="zh-CN" altLang="en-US" dirty="0"/>
          </a:p>
        </p:txBody>
      </p:sp>
      <p:sp>
        <p:nvSpPr>
          <p:cNvPr id="128004" name="灯片编号占位符 3"/>
          <p:cNvSpPr txBox="1">
            <a:spLocks noGrp="1"/>
          </p:cNvSpPr>
          <p:nvPr>
            <p:ph type="sldNum" sz="quarter"/>
          </p:nvPr>
        </p:nvSpPr>
        <p:spPr>
          <a:xfrm>
            <a:off x="3829050" y="9444038"/>
            <a:ext cx="2930525" cy="496887"/>
          </a:xfrm>
          <a:prstGeom prst="rect">
            <a:avLst/>
          </a:prstGeom>
          <a:noFill/>
          <a:ln w="9525">
            <a:noFill/>
          </a:ln>
        </p:spPr>
        <p:txBody>
          <a:bodyPr anchor="b" anchorCtr="0"/>
          <a:p>
            <a:pPr lvl="0" algn="r" eaLnBrk="1" hangingPunct="1"/>
            <a:fld id="{9A0DB2DC-4C9A-4742-B13C-FB6460FD3503}" type="slidenum">
              <a:rPr lang="zh-CN" altLang="en-US" sz="1200" b="0" dirty="0">
                <a:latin typeface="Times New Roman" panose="02020603050405020304" pitchFamily="18" charset="0"/>
              </a:rPr>
            </a:fld>
            <a:endParaRPr lang="zh-CN" altLang="en-US" sz="1200" b="0" dirty="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96150" y="1066800"/>
            <a:ext cx="1771650" cy="5440363"/>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1981200" y="1066800"/>
            <a:ext cx="5162550" cy="5440363"/>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noProof="1"/>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noProof="1"/>
              <a:t>单击此处编辑母版副标题样式</a:t>
            </a:r>
            <a:endParaRPr lang="zh-CN" altLang="en-US"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72300" y="0"/>
            <a:ext cx="2171700" cy="6126163"/>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457200" y="0"/>
            <a:ext cx="6362700" cy="6126163"/>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436226" name="Rectangle 2"/>
          <p:cNvSpPr>
            <a:spLocks noGrp="1" noChangeArrowheads="1"/>
          </p:cNvSpPr>
          <p:nvPr>
            <p:ph type="ctrTitle"/>
          </p:nvPr>
        </p:nvSpPr>
        <p:spPr>
          <a:xfrm>
            <a:off x="468313" y="2276475"/>
            <a:ext cx="8207375" cy="609600"/>
          </a:xfrm>
        </p:spPr>
        <p:txBody>
          <a:bodyPr/>
          <a:lstStyle>
            <a:lvl1pPr algn="ctr">
              <a:defRPr sz="4800" b="1">
                <a:solidFill>
                  <a:srgbClr val="FF3300"/>
                </a:solidFill>
              </a:defRPr>
            </a:lvl1pPr>
          </a:lstStyle>
          <a:p>
            <a:pPr lvl="0"/>
            <a:r>
              <a:rPr lang="zh-CN" altLang="en-US" noProof="0"/>
              <a:t>单击此处编辑母版标题样式</a:t>
            </a:r>
            <a:endParaRPr lang="zh-CN" altLang="en-US" noProof="0"/>
          </a:p>
        </p:txBody>
      </p:sp>
      <p:sp>
        <p:nvSpPr>
          <p:cNvPr id="436227" name="Rectangle 3"/>
          <p:cNvSpPr>
            <a:spLocks noGrp="1" noChangeArrowheads="1"/>
          </p:cNvSpPr>
          <p:nvPr>
            <p:ph type="subTitle" idx="1"/>
          </p:nvPr>
        </p:nvSpPr>
        <p:spPr>
          <a:xfrm>
            <a:off x="39688" y="4038600"/>
            <a:ext cx="9104312" cy="304800"/>
          </a:xfrm>
        </p:spPr>
        <p:txBody>
          <a:bodyPr/>
          <a:lstStyle>
            <a:lvl1pPr marL="0" indent="0">
              <a:buFontTx/>
              <a:buNone/>
              <a:defRPr sz="1800"/>
            </a:lvl1pPr>
          </a:lstStyle>
          <a:p>
            <a:pPr lvl="0"/>
            <a:r>
              <a:rPr lang="zh-CN" altLang="en-US" noProof="0"/>
              <a:t>单击此处编辑母版副标题样式</a:t>
            </a:r>
            <a:endParaRPr lang="zh-CN" altLang="en-US" noProof="0"/>
          </a:p>
        </p:txBody>
      </p:sp>
      <p:sp>
        <p:nvSpPr>
          <p:cNvPr id="2" name="Rectangle 4"/>
          <p:cNvSpPr>
            <a:spLocks noGrp="1" noChangeArrowheads="1"/>
          </p:cNvSpPr>
          <p:nvPr>
            <p:ph type="dt" sz="half" idx="2"/>
          </p:nvPr>
        </p:nvSpPr>
        <p:spPr bwMode="auto">
          <a:xfrm>
            <a:off x="0" y="6629400"/>
            <a:ext cx="1905000" cy="228600"/>
          </a:xfrm>
          <a:prstGeom prst="rect">
            <a:avLst/>
          </a:prstGeom>
        </p:spPr>
        <p:txBody>
          <a:bodyPr vert="horz" wrap="square" lIns="91440" tIns="45720" rIns="91440" bIns="45720" numCol="1" anchor="t" anchorCtr="0" compatLnSpc="1"/>
          <a:lstStyle>
            <a:lvl1pPr>
              <a:defRPr b="0">
                <a:solidFill>
                  <a:srgbClr val="5F5F5F"/>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5F5F5F"/>
              </a:solidFill>
              <a:effectLst/>
              <a:uLnTx/>
              <a:uFillTx/>
              <a:latin typeface="Eurostile" pitchFamily="34" charset="0"/>
              <a:ea typeface="宋体" panose="02010600030101010101" pitchFamily="2" charset="-122"/>
              <a:cs typeface="+mn-cs"/>
            </a:endParaRPr>
          </a:p>
        </p:txBody>
      </p:sp>
      <p:sp>
        <p:nvSpPr>
          <p:cNvPr id="3" name="Rectangle 5"/>
          <p:cNvSpPr>
            <a:spLocks noGrp="1" noChangeArrowheads="1"/>
          </p:cNvSpPr>
          <p:nvPr>
            <p:ph type="ftr" sz="quarter" idx="3"/>
          </p:nvPr>
        </p:nvSpPr>
        <p:spPr bwMode="auto">
          <a:xfrm>
            <a:off x="3124200" y="6629400"/>
            <a:ext cx="2895600" cy="228600"/>
          </a:xfrm>
          <a:prstGeom prst="rect">
            <a:avLst/>
          </a:prstGeom>
        </p:spPr>
        <p:txBody>
          <a:bodyPr vert="horz" wrap="square" lIns="91440" tIns="45720" rIns="91440" bIns="45720" numCol="1" anchor="t" anchorCtr="0" compatLnSpc="1"/>
          <a:lstStyle>
            <a:lvl1pPr>
              <a:defRPr b="0">
                <a:solidFill>
                  <a:srgbClr val="5F5F5F"/>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0" i="0" u="none" strike="noStrike" kern="1200" cap="none" spc="0" normalizeH="0" baseline="0" noProof="0">
              <a:ln>
                <a:noFill/>
              </a:ln>
              <a:solidFill>
                <a:srgbClr val="5F5F5F"/>
              </a:solidFill>
              <a:effectLst/>
              <a:uLnTx/>
              <a:uFillTx/>
              <a:latin typeface="Eurostile" pitchFamily="34" charset="0"/>
              <a:ea typeface="宋体" panose="02010600030101010101" pitchFamily="2" charset="-122"/>
              <a:cs typeface="+mn-cs"/>
            </a:endParaRPr>
          </a:p>
        </p:txBody>
      </p:sp>
      <p:sp>
        <p:nvSpPr>
          <p:cNvPr id="4" name="Rectangle 6"/>
          <p:cNvSpPr>
            <a:spLocks noGrp="1" noChangeArrowheads="1"/>
          </p:cNvSpPr>
          <p:nvPr>
            <p:ph type="sldNum" sz="quarter" idx="4"/>
          </p:nvPr>
        </p:nvSpPr>
        <p:spPr bwMode="auto">
          <a:xfrm>
            <a:off x="7239000" y="6629400"/>
            <a:ext cx="1905000" cy="228600"/>
          </a:xfrm>
          <a:prstGeom prst="rect">
            <a:avLst/>
          </a:prstGeom>
        </p:spPr>
        <p:txBody>
          <a:bodyPr vert="horz" wrap="square" lIns="91440" tIns="45720" rIns="91440" bIns="45720" numCol="1" anchor="t" anchorCtr="0" compatLnSpc="1"/>
          <a:p>
            <a:pPr algn="r" eaLnBrk="1" hangingPunct="1">
              <a:buNone/>
            </a:pPr>
            <a:fld id="{9A0DB2DC-4C9A-4742-B13C-FB6460FD3503}" type="slidenum">
              <a:rPr lang="zh-CN" altLang="en-US" b="0" dirty="0">
                <a:solidFill>
                  <a:srgbClr val="5F5F5F"/>
                </a:solidFill>
                <a:latin typeface="Eurostile" pitchFamily="34" charset="0"/>
              </a:rPr>
            </a:fld>
            <a:endParaRPr lang="zh-CN" altLang="en-US" b="0" dirty="0">
              <a:solidFill>
                <a:srgbClr val="5F5F5F"/>
              </a:solidFill>
              <a:latin typeface="Eurostile" pitchFamily="34" charset="0"/>
            </a:endParaRPr>
          </a:p>
        </p:txBody>
      </p:sp>
    </p:spTree>
  </p:cSld>
  <p:clrMapOvr>
    <a:masterClrMapping/>
  </p:clrMapOvr>
  <p:transition>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0" y="457200"/>
            <a:ext cx="449580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457200"/>
            <a:ext cx="4495800" cy="5943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fade thruBlk="1"/>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fade thruBlk="1"/>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fade thruBlk="1"/>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endParaRPr lang="zh-CN" altLang="en-US" noProof="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fade thruBlk="1"/>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fade thruBlk="1"/>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fade thruBlk="1"/>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400800"/>
          </a:xfr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0" y="0"/>
            <a:ext cx="6705600" cy="6400800"/>
          </a:xfr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fade thruBlk="1"/>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457200"/>
          </a:xfrm>
        </p:spPr>
        <p:txBody>
          <a:bodyPr/>
          <a:lstStyle/>
          <a:p>
            <a:r>
              <a:rPr lang="zh-CN" altLang="en-US" noProof="1"/>
              <a:t>单击此处编辑母版标题样式</a:t>
            </a:r>
            <a:endParaRPr lang="zh-CN" altLang="en-US" noProof="1"/>
          </a:p>
        </p:txBody>
      </p:sp>
      <p:sp>
        <p:nvSpPr>
          <p:cNvPr id="3" name="文本占位符 2"/>
          <p:cNvSpPr>
            <a:spLocks noGrp="1"/>
          </p:cNvSpPr>
          <p:nvPr>
            <p:ph type="body" sz="half" idx="1"/>
          </p:nvPr>
        </p:nvSpPr>
        <p:spPr>
          <a:xfrm>
            <a:off x="0" y="457200"/>
            <a:ext cx="4495800" cy="59436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457200"/>
            <a:ext cx="4495800" cy="5943600"/>
          </a:xfr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Ovr>
    <a:masterClrMapping/>
  </p:clrMapOvr>
  <p:transition>
    <p:fade thruBlk="1"/>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内容页">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17323" y="1485234"/>
            <a:ext cx="7646422" cy="718276"/>
          </a:xfrm>
          <a:prstGeom prst="rect">
            <a:avLst/>
          </a:prstGeom>
        </p:spPr>
        <p:txBody>
          <a:bodyPr/>
          <a:lstStyle>
            <a:lvl1pPr>
              <a:defRPr>
                <a:solidFill>
                  <a:srgbClr val="21B6BB"/>
                </a:solidFill>
              </a:defRPr>
            </a:lvl1pPr>
          </a:lstStyle>
          <a:p>
            <a:r>
              <a:rPr lang="zh-CN" altLang="en-US"/>
              <a:t>单击此处编辑母版标题样式</a:t>
            </a:r>
            <a:endParaRPr lang="zh-CN" altLang="en-US"/>
          </a:p>
        </p:txBody>
      </p:sp>
      <p:sp>
        <p:nvSpPr>
          <p:cNvPr id="9" name="内容占位符 8"/>
          <p:cNvSpPr>
            <a:spLocks noGrp="1"/>
          </p:cNvSpPr>
          <p:nvPr>
            <p:ph sz="quarter" idx="10"/>
          </p:nvPr>
        </p:nvSpPr>
        <p:spPr>
          <a:xfrm>
            <a:off x="738994" y="2348956"/>
            <a:ext cx="7611273" cy="2952066"/>
          </a:xfrm>
          <a:prstGeom prst="rect">
            <a:avLst/>
          </a:prstGeom>
        </p:spPr>
        <p:txBody>
          <a:bodyPr/>
          <a:lstStyle>
            <a:lvl1pPr marL="1200150" indent="-457200">
              <a:buClr>
                <a:srgbClr val="21B6BB"/>
              </a:buClr>
              <a:buFont typeface="Wingdings" panose="05000000000000000000" pitchFamily="2" charset="2"/>
              <a:buChar char="l"/>
              <a:defRPr sz="2100">
                <a:solidFill>
                  <a:srgbClr val="5A5A5A"/>
                </a:solidFill>
              </a:defRPr>
            </a:lvl1pPr>
          </a:lstStyle>
          <a:p>
            <a:pPr lvl="0"/>
            <a:r>
              <a:rPr lang="zh-CN" altLang="en-US" dirty="0"/>
              <a:t>单击此处编辑母版文本样式</a:t>
            </a:r>
            <a:endParaRPr lang="en-US" altLang="zh-CN" dirty="0"/>
          </a:p>
          <a:p>
            <a:pPr lvl="1"/>
            <a:endParaRPr lang="zh-CN" altLang="en-US" dirty="0"/>
          </a:p>
        </p:txBody>
      </p:sp>
      <p:sp>
        <p:nvSpPr>
          <p:cNvPr id="3" name="日期占位符 2"/>
          <p:cNvSpPr>
            <a:spLocks noGrp="1"/>
          </p:cNvSpPr>
          <p:nvPr>
            <p:ph type="dt" sz="half"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endParaRPr>
          </a:p>
        </p:txBody>
      </p:sp>
      <p:sp>
        <p:nvSpPr>
          <p:cNvPr id="4" name="页脚占位符 3"/>
          <p:cNvSpPr>
            <a:spLocks noGrp="1"/>
          </p:cNvSpPr>
          <p:nvPr>
            <p:ph type="ftr" sz="quarter" idx="12"/>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endParaRPr>
          </a:p>
        </p:txBody>
      </p:sp>
      <p:sp>
        <p:nvSpPr>
          <p:cNvPr id="5" name="灯片编号占位符 4"/>
          <p:cNvSpPr>
            <a:spLocks noGrp="1"/>
          </p:cNvSpPr>
          <p:nvPr>
            <p:ph type="sldNum" sz="quarter" idx="13"/>
          </p:nvPr>
        </p:nvSpPr>
        <p:spPr/>
        <p:txBody>
          <a:bodyPr/>
          <a:p>
            <a:pPr lvl="0" eaLnBrk="1" hangingPunct="1">
              <a:buNone/>
            </a:pPr>
            <a:fld id="{9A0DB2DC-4C9A-4742-B13C-FB6460FD3503}" type="slidenum">
              <a:rPr lang="en-US" altLang="zh-CN" dirty="0">
                <a:latin typeface="微软雅黑" panose="020B0503020204020204" charset="-122"/>
                <a:ea typeface="微软雅黑" panose="020B0503020204020204" charset="-122"/>
                <a:cs typeface="微软雅黑" panose="020B0503020204020204" charset="-122"/>
              </a:rPr>
            </a:fld>
            <a:endParaRPr lang="en-US" altLang="zh-CN" dirty="0">
              <a:latin typeface="微软雅黑" panose="020B0503020204020204" charset="-122"/>
              <a:ea typeface="微软雅黑" panose="020B0503020204020204" charset="-122"/>
              <a:cs typeface="微软雅黑" panose="020B0503020204020204" charset="-122"/>
            </a:endParaRPr>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1981200" y="1981200"/>
            <a:ext cx="3467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5600700" y="1981200"/>
            <a:ext cx="34671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3" Type="http://schemas.openxmlformats.org/officeDocument/2006/relationships/theme" Target="../theme/theme2.xml"/><Relationship Id="rId12" Type="http://schemas.openxmlformats.org/officeDocument/2006/relationships/image" Target="../media/image2.jpe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5" Type="http://schemas.openxmlformats.org/officeDocument/2006/relationships/theme" Target="../theme/theme3.xml"/><Relationship Id="rId14" Type="http://schemas.openxmlformats.org/officeDocument/2006/relationships/image" Target="../media/image4.jpeg"/><Relationship Id="rId13" Type="http://schemas.openxmlformats.org/officeDocument/2006/relationships/slideLayout" Target="../slideLayouts/slideLayout35.xml"/><Relationship Id="rId12" Type="http://schemas.openxmlformats.org/officeDocument/2006/relationships/slideLayout" Target="../slideLayouts/slideLayout34.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1026" name="Rectangle 2"/>
          <p:cNvSpPr>
            <a:spLocks noGrp="1"/>
          </p:cNvSpPr>
          <p:nvPr>
            <p:ph type="title"/>
          </p:nvPr>
        </p:nvSpPr>
        <p:spPr>
          <a:xfrm>
            <a:off x="2133600" y="1066800"/>
            <a:ext cx="6324600" cy="8382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p:nvPr>
        </p:nvSpPr>
        <p:spPr>
          <a:xfrm>
            <a:off x="1981200" y="1981200"/>
            <a:ext cx="7086600" cy="4525963"/>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panose="020B0604020202020204" pitchFamily="34" charset="0"/>
        </a:defRPr>
      </a:lvl2pPr>
      <a:lvl3pPr algn="ctr" rtl="0" eaLnBrk="0" fontAlgn="base" hangingPunct="0">
        <a:spcBef>
          <a:spcPct val="0"/>
        </a:spcBef>
        <a:spcAft>
          <a:spcPct val="0"/>
        </a:spcAft>
        <a:defRPr sz="3600">
          <a:solidFill>
            <a:schemeClr val="tx2"/>
          </a:solidFill>
          <a:latin typeface="Arial" panose="020B0604020202020204" pitchFamily="34" charset="0"/>
        </a:defRPr>
      </a:lvl3pPr>
      <a:lvl4pPr algn="ctr" rtl="0" eaLnBrk="0" fontAlgn="base" hangingPunct="0">
        <a:spcBef>
          <a:spcPct val="0"/>
        </a:spcBef>
        <a:spcAft>
          <a:spcPct val="0"/>
        </a:spcAft>
        <a:defRPr sz="3600">
          <a:solidFill>
            <a:schemeClr val="tx2"/>
          </a:solidFill>
          <a:latin typeface="Arial" panose="020B0604020202020204" pitchFamily="34" charset="0"/>
        </a:defRPr>
      </a:lvl4pPr>
      <a:lvl5pPr algn="ctr" rtl="0" eaLnBrk="0" fontAlgn="base" hangingPunct="0">
        <a:spcBef>
          <a:spcPct val="0"/>
        </a:spcBef>
        <a:spcAft>
          <a:spcPct val="0"/>
        </a:spcAft>
        <a:defRPr sz="3600">
          <a:solidFill>
            <a:schemeClr val="tx2"/>
          </a:solidFill>
          <a:latin typeface="Arial" panose="020B0604020202020204" pitchFamily="34" charset="0"/>
        </a:defRPr>
      </a:lvl5pPr>
      <a:lvl6pPr marL="457200" algn="ctr" rtl="0" fontAlgn="base">
        <a:spcBef>
          <a:spcPct val="0"/>
        </a:spcBef>
        <a:spcAft>
          <a:spcPct val="0"/>
        </a:spcAft>
        <a:defRPr sz="3600">
          <a:solidFill>
            <a:schemeClr val="tx2"/>
          </a:solidFill>
          <a:latin typeface="Arial" panose="020B0604020202020204" pitchFamily="34" charset="0"/>
        </a:defRPr>
      </a:lvl6pPr>
      <a:lvl7pPr marL="914400" algn="ctr" rtl="0" fontAlgn="base">
        <a:spcBef>
          <a:spcPct val="0"/>
        </a:spcBef>
        <a:spcAft>
          <a:spcPct val="0"/>
        </a:spcAft>
        <a:defRPr sz="3600">
          <a:solidFill>
            <a:schemeClr val="tx2"/>
          </a:solidFill>
          <a:latin typeface="Arial" panose="020B0604020202020204" pitchFamily="34" charset="0"/>
        </a:defRPr>
      </a:lvl7pPr>
      <a:lvl8pPr marL="1371600" algn="ctr" rtl="0" fontAlgn="base">
        <a:spcBef>
          <a:spcPct val="0"/>
        </a:spcBef>
        <a:spcAft>
          <a:spcPct val="0"/>
        </a:spcAft>
        <a:defRPr sz="3600">
          <a:solidFill>
            <a:schemeClr val="tx2"/>
          </a:solidFill>
          <a:latin typeface="Arial" panose="020B0604020202020204" pitchFamily="34" charset="0"/>
        </a:defRPr>
      </a:lvl8pPr>
      <a:lvl9pPr marL="1828800" algn="ctr" rtl="0" fontAlgn="base">
        <a:spcBef>
          <a:spcPct val="0"/>
        </a:spcBef>
        <a:spcAft>
          <a:spcPct val="0"/>
        </a:spcAft>
        <a:defRPr sz="3600">
          <a:solidFill>
            <a:schemeClr val="tx2"/>
          </a:solidFill>
          <a:latin typeface="Arial" panose="020B060402020202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p:sp>
        <p:nvSpPr>
          <p:cNvPr id="2050" name="Rectangle 2"/>
          <p:cNvSpPr>
            <a:spLocks noGrp="1"/>
          </p:cNvSpPr>
          <p:nvPr>
            <p:ph type="title"/>
          </p:nvPr>
        </p:nvSpPr>
        <p:spPr>
          <a:xfrm>
            <a:off x="4724400" y="0"/>
            <a:ext cx="4419600" cy="2209800"/>
          </a:xfrm>
          <a:prstGeom prst="rect">
            <a:avLst/>
          </a:prstGeom>
          <a:noFill/>
          <a:ln w="9525">
            <a:noFill/>
          </a:ln>
        </p:spPr>
        <p:txBody>
          <a:bodyPr anchor="ctr" anchorCtr="0"/>
          <a:p>
            <a:pPr lvl="0"/>
            <a:r>
              <a:rPr lang="en-US" altLang="zh-CN" dirty="0"/>
              <a:t>CODE NUMBER</a:t>
            </a:r>
            <a:br>
              <a:rPr lang="en-US" altLang="zh-CN" dirty="0"/>
            </a:br>
            <a:r>
              <a:rPr lang="en-US" altLang="zh-CN" dirty="0"/>
              <a:t>POPUPS</a:t>
            </a:r>
            <a:endParaRPr lang="en-US" altLang="zh-CN"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000" b="1">
          <a:solidFill>
            <a:srgbClr val="CC0000"/>
          </a:solidFill>
          <a:latin typeface="+mj-lt"/>
          <a:ea typeface="+mj-ea"/>
          <a:cs typeface="+mj-cs"/>
        </a:defRPr>
      </a:lvl1pPr>
      <a:lvl2pPr algn="ctr" rtl="0" eaLnBrk="0" fontAlgn="base" hangingPunct="0">
        <a:spcBef>
          <a:spcPct val="0"/>
        </a:spcBef>
        <a:spcAft>
          <a:spcPct val="0"/>
        </a:spcAft>
        <a:defRPr sz="4000" b="1">
          <a:solidFill>
            <a:srgbClr val="CC0000"/>
          </a:solidFill>
          <a:latin typeface="Arial Rounded MT Bold" panose="020F0704030504030204" pitchFamily="34" charset="0"/>
        </a:defRPr>
      </a:lvl2pPr>
      <a:lvl3pPr algn="ctr" rtl="0" eaLnBrk="0" fontAlgn="base" hangingPunct="0">
        <a:spcBef>
          <a:spcPct val="0"/>
        </a:spcBef>
        <a:spcAft>
          <a:spcPct val="0"/>
        </a:spcAft>
        <a:defRPr sz="4000" b="1">
          <a:solidFill>
            <a:srgbClr val="CC0000"/>
          </a:solidFill>
          <a:latin typeface="Arial Rounded MT Bold" panose="020F0704030504030204" pitchFamily="34" charset="0"/>
        </a:defRPr>
      </a:lvl3pPr>
      <a:lvl4pPr algn="ctr" rtl="0" eaLnBrk="0" fontAlgn="base" hangingPunct="0">
        <a:spcBef>
          <a:spcPct val="0"/>
        </a:spcBef>
        <a:spcAft>
          <a:spcPct val="0"/>
        </a:spcAft>
        <a:defRPr sz="4000" b="1">
          <a:solidFill>
            <a:srgbClr val="CC0000"/>
          </a:solidFill>
          <a:latin typeface="Arial Rounded MT Bold" panose="020F0704030504030204" pitchFamily="34" charset="0"/>
        </a:defRPr>
      </a:lvl4pPr>
      <a:lvl5pPr algn="ctr" rtl="0" eaLnBrk="0" fontAlgn="base" hangingPunct="0">
        <a:spcBef>
          <a:spcPct val="0"/>
        </a:spcBef>
        <a:spcAft>
          <a:spcPct val="0"/>
        </a:spcAft>
        <a:defRPr sz="4000" b="1">
          <a:solidFill>
            <a:srgbClr val="CC0000"/>
          </a:solidFill>
          <a:latin typeface="Arial Rounded MT Bold" panose="020F0704030504030204" pitchFamily="34" charset="0"/>
        </a:defRPr>
      </a:lvl5pPr>
      <a:lvl6pPr marL="457200" algn="ctr" rtl="0" fontAlgn="base">
        <a:spcBef>
          <a:spcPct val="0"/>
        </a:spcBef>
        <a:spcAft>
          <a:spcPct val="0"/>
        </a:spcAft>
        <a:defRPr sz="4000" b="1">
          <a:solidFill>
            <a:srgbClr val="CC0000"/>
          </a:solidFill>
          <a:latin typeface="Arial Rounded MT Bold" panose="020F0704030504030204" pitchFamily="34" charset="0"/>
        </a:defRPr>
      </a:lvl6pPr>
      <a:lvl7pPr marL="914400" algn="ctr" rtl="0" fontAlgn="base">
        <a:spcBef>
          <a:spcPct val="0"/>
        </a:spcBef>
        <a:spcAft>
          <a:spcPct val="0"/>
        </a:spcAft>
        <a:defRPr sz="4000" b="1">
          <a:solidFill>
            <a:srgbClr val="CC0000"/>
          </a:solidFill>
          <a:latin typeface="Arial Rounded MT Bold" panose="020F0704030504030204" pitchFamily="34" charset="0"/>
        </a:defRPr>
      </a:lvl7pPr>
      <a:lvl8pPr marL="1371600" algn="ctr" rtl="0" fontAlgn="base">
        <a:spcBef>
          <a:spcPct val="0"/>
        </a:spcBef>
        <a:spcAft>
          <a:spcPct val="0"/>
        </a:spcAft>
        <a:defRPr sz="4000" b="1">
          <a:solidFill>
            <a:srgbClr val="CC0000"/>
          </a:solidFill>
          <a:latin typeface="Arial Rounded MT Bold" panose="020F0704030504030204" pitchFamily="34" charset="0"/>
        </a:defRPr>
      </a:lvl8pPr>
      <a:lvl9pPr marL="1828800" algn="ctr" rtl="0" fontAlgn="base">
        <a:spcBef>
          <a:spcPct val="0"/>
        </a:spcBef>
        <a:spcAft>
          <a:spcPct val="0"/>
        </a:spcAft>
        <a:defRPr sz="4000" b="1">
          <a:solidFill>
            <a:srgbClr val="CC0000"/>
          </a:solidFill>
          <a:latin typeface="Arial Rounded MT Bold" panose="020F0704030504030204"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p:sp>
        <p:nvSpPr>
          <p:cNvPr id="3074" name="Rectangle 2"/>
          <p:cNvSpPr>
            <a:spLocks noChangeArrowheads="1"/>
          </p:cNvSpPr>
          <p:nvPr/>
        </p:nvSpPr>
        <p:spPr bwMode="auto">
          <a:xfrm>
            <a:off x="0" y="0"/>
            <a:ext cx="9144000" cy="498475"/>
          </a:xfrm>
          <a:prstGeom prst="rect">
            <a:avLst/>
          </a:prstGeom>
          <a:solidFill>
            <a:schemeClr val="bg1"/>
          </a:solidFill>
          <a:ln>
            <a:noFill/>
          </a:ln>
        </p:spPr>
        <p:txBody>
          <a:bodyPr wrap="none" anchor="ctr"/>
          <a:lstStyle>
            <a:lvl1pPr>
              <a:defRPr b="1">
                <a:solidFill>
                  <a:schemeClr val="tx1"/>
                </a:solidFill>
                <a:latin typeface="Arial" panose="020B0604020202020204" pitchFamily="34" charset="0"/>
                <a:ea typeface="宋体" panose="02010600030101010101" pitchFamily="2" charset="-122"/>
              </a:defRPr>
            </a:lvl1pPr>
            <a:lvl2pPr>
              <a:defRPr b="1">
                <a:solidFill>
                  <a:schemeClr val="tx1"/>
                </a:solidFill>
                <a:latin typeface="Arial" panose="020B0604020202020204" pitchFamily="34" charset="0"/>
                <a:ea typeface="宋体" panose="02010600030101010101" pitchFamily="2" charset="-122"/>
              </a:defRPr>
            </a:lvl2pPr>
            <a:lvl3pPr>
              <a:defRPr b="1">
                <a:solidFill>
                  <a:schemeClr val="tx1"/>
                </a:solidFill>
                <a:latin typeface="Arial" panose="020B0604020202020204" pitchFamily="34" charset="0"/>
                <a:ea typeface="宋体" panose="02010600030101010101" pitchFamily="2" charset="-122"/>
              </a:defRPr>
            </a:lvl3pPr>
            <a:lvl4pPr>
              <a:defRPr b="1">
                <a:solidFill>
                  <a:schemeClr val="tx1"/>
                </a:solidFill>
                <a:latin typeface="Arial" panose="020B0604020202020204" pitchFamily="34" charset="0"/>
                <a:ea typeface="宋体" panose="02010600030101010101" pitchFamily="2" charset="-122"/>
              </a:defRPr>
            </a:lvl4pPr>
            <a:lvl5pPr>
              <a:defRPr b="1">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800" b="1"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075" name="Rectangle 3"/>
          <p:cNvSpPr>
            <a:spLocks noGrp="1"/>
          </p:cNvSpPr>
          <p:nvPr>
            <p:ph type="body"/>
          </p:nvPr>
        </p:nvSpPr>
        <p:spPr>
          <a:xfrm>
            <a:off x="0" y="457200"/>
            <a:ext cx="9144000" cy="59436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76" name="Rectangle 4"/>
          <p:cNvSpPr>
            <a:spLocks noGrp="1"/>
          </p:cNvSpPr>
          <p:nvPr>
            <p:ph type="title"/>
          </p:nvPr>
        </p:nvSpPr>
        <p:spPr>
          <a:xfrm>
            <a:off x="0" y="0"/>
            <a:ext cx="9144000" cy="4572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435205" name="Rectangle 5"/>
          <p:cNvSpPr>
            <a:spLocks noGrp="1" noChangeArrowheads="1"/>
          </p:cNvSpPr>
          <p:nvPr>
            <p:ph type="dt" sz="half" idx="2"/>
          </p:nvPr>
        </p:nvSpPr>
        <p:spPr bwMode="auto">
          <a:xfrm>
            <a:off x="0" y="6629400"/>
            <a:ext cx="1905000" cy="228600"/>
          </a:xfrm>
          <a:prstGeom prst="rect">
            <a:avLst/>
          </a:prstGeom>
          <a:noFill/>
          <a:ln>
            <a:noFill/>
          </a:ln>
          <a:effectLst/>
        </p:spPr>
        <p:txBody>
          <a:bodyPr vert="horz" wrap="square" lIns="91440" tIns="45720" rIns="91440" bIns="45720" numCol="1" anchor="t" anchorCtr="0" compatLnSpc="1"/>
          <a:lstStyle>
            <a:lvl1pPr eaLnBrk="1" hangingPunct="1">
              <a:buFontTx/>
              <a:buNone/>
              <a:defRPr sz="1000">
                <a:latin typeface="Eurostile"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435206" name="Rectangle 6"/>
          <p:cNvSpPr>
            <a:spLocks noGrp="1" noChangeArrowheads="1"/>
          </p:cNvSpPr>
          <p:nvPr>
            <p:ph type="ftr" sz="quarter" idx="3"/>
          </p:nvPr>
        </p:nvSpPr>
        <p:spPr bwMode="auto">
          <a:xfrm>
            <a:off x="3124200" y="6629400"/>
            <a:ext cx="2895600" cy="228600"/>
          </a:xfrm>
          <a:prstGeom prst="rect">
            <a:avLst/>
          </a:prstGeom>
          <a:noFill/>
          <a:ln>
            <a:noFill/>
          </a:ln>
          <a:effectLst/>
        </p:spPr>
        <p:txBody>
          <a:bodyPr vert="horz" wrap="square" lIns="91440" tIns="45720" rIns="91440" bIns="45720" numCol="1" anchor="t" anchorCtr="0" compatLnSpc="1"/>
          <a:lstStyle>
            <a:lvl1pPr algn="ctr" eaLnBrk="1" hangingPunct="1">
              <a:buFontTx/>
              <a:buNone/>
              <a:defRPr sz="1000">
                <a:latin typeface="Eurostile"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000" b="1" i="0" u="none" strike="noStrike" kern="1200" cap="none" spc="0" normalizeH="0" baseline="0" noProof="0">
              <a:ln>
                <a:noFill/>
              </a:ln>
              <a:solidFill>
                <a:schemeClr val="tx1"/>
              </a:solidFill>
              <a:effectLst/>
              <a:uLnTx/>
              <a:uFillTx/>
              <a:latin typeface="Eurostile" pitchFamily="34" charset="0"/>
              <a:ea typeface="宋体" panose="02010600030101010101" pitchFamily="2" charset="-122"/>
              <a:cs typeface="+mn-cs"/>
            </a:endParaRPr>
          </a:p>
        </p:txBody>
      </p:sp>
      <p:sp>
        <p:nvSpPr>
          <p:cNvPr id="435207" name="Rectangle 7"/>
          <p:cNvSpPr>
            <a:spLocks noGrp="1" noChangeArrowheads="1"/>
          </p:cNvSpPr>
          <p:nvPr>
            <p:ph type="sldNum" sz="quarter" idx="4"/>
          </p:nvPr>
        </p:nvSpPr>
        <p:spPr bwMode="auto">
          <a:xfrm>
            <a:off x="7239000" y="6629400"/>
            <a:ext cx="1905000" cy="228600"/>
          </a:xfrm>
          <a:prstGeom prst="rect">
            <a:avLst/>
          </a:prstGeom>
          <a:noFill/>
          <a:ln>
            <a:noFill/>
          </a:ln>
          <a:effectLst/>
        </p:spPr>
        <p:txBody>
          <a:bodyPr vert="horz" wrap="square" lIns="91440" tIns="45720" rIns="91440" bIns="45720" numCol="1" anchor="t" anchorCtr="0" compatLnSpc="1"/>
          <a:lstStyle>
            <a:lvl1pPr algn="r">
              <a:defRPr sz="1000">
                <a:latin typeface="Eurostile" pitchFamily="34" charset="0"/>
              </a:defRPr>
            </a:lvl1pPr>
          </a:lstStyle>
          <a:p>
            <a:pPr lvl="0" eaLnBrk="1" hangingPunct="1">
              <a:buNone/>
            </a:pPr>
            <a:fld id="{9A0DB2DC-4C9A-4742-B13C-FB6460FD3503}" type="slidenum">
              <a:rPr lang="zh-CN" altLang="en-US" dirty="0"/>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transition>
    <p:fade thruBlk="1"/>
  </p:transition>
  <p:hf sldNum="0" hdr="0" ftr="0" dt="0"/>
  <p:txStyles>
    <p:title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2pPr>
      <a:lvl3pPr algn="l" rtl="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3pPr>
      <a:lvl4pPr algn="l" rtl="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4pPr>
      <a:lvl5pPr algn="l" rtl="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5pPr>
      <a:lvl6pPr marL="457200" algn="l" rtl="0" fontAlgn="base">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914400" algn="l" rtl="0" fontAlgn="base">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1371600" algn="l" rtl="0" fontAlgn="base">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1828800" algn="l" rtl="0" fontAlgn="base">
        <a:spcBef>
          <a:spcPct val="0"/>
        </a:spcBef>
        <a:spcAft>
          <a:spcPct val="0"/>
        </a:spcAft>
        <a:defRPr sz="2400">
          <a:solidFill>
            <a:schemeClr val="tx1"/>
          </a:solidFill>
          <a:latin typeface="隶书" panose="02010509060101010101" pitchFamily="49" charset="-122"/>
          <a:ea typeface="隶书" panose="02010509060101010101" pitchFamily="49" charset="-122"/>
        </a:defRPr>
      </a:lvl9pPr>
    </p:titleStyle>
    <p:body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vl6pPr marL="25146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6pPr>
      <a:lvl7pPr marL="29718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7pPr>
      <a:lvl8pPr marL="34290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8pPr>
      <a:lvl9pPr marL="38862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4.xml"/><Relationship Id="rId2" Type="http://schemas.openxmlformats.org/officeDocument/2006/relationships/tags" Target="../tags/tag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4.xml"/><Relationship Id="rId4" Type="http://schemas.openxmlformats.org/officeDocument/2006/relationships/tags" Target="../tags/tag6.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1.vml"/><Relationship Id="rId5" Type="http://schemas.openxmlformats.org/officeDocument/2006/relationships/slideLayout" Target="../slideLayouts/slideLayout24.xml"/><Relationship Id="rId4" Type="http://schemas.openxmlformats.org/officeDocument/2006/relationships/image" Target="../media/image6.wmf"/><Relationship Id="rId3" Type="http://schemas.openxmlformats.org/officeDocument/2006/relationships/oleObject" Target="../embeddings/oleObject2.bin"/><Relationship Id="rId2" Type="http://schemas.openxmlformats.org/officeDocument/2006/relationships/image" Target="../media/image5.w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4.xml"/><Relationship Id="rId2" Type="http://schemas.openxmlformats.org/officeDocument/2006/relationships/image" Target="../media/image7.wmf"/><Relationship Id="rId1" Type="http://schemas.openxmlformats.org/officeDocument/2006/relationships/oleObject" Target="../embeddings/oleObject3.bin"/></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8.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tags" Target="../tags/tag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4.xml"/><Relationship Id="rId2" Type="http://schemas.openxmlformats.org/officeDocument/2006/relationships/tags" Target="../tags/tag8.xml"/><Relationship Id="rId1" Type="http://schemas.openxmlformats.org/officeDocument/2006/relationships/image" Target="../media/image9.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4.xml"/><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4.xml"/><Relationship Id="rId2" Type="http://schemas.openxmlformats.org/officeDocument/2006/relationships/image" Target="../media/image11.wmf"/><Relationship Id="rId1" Type="http://schemas.openxmlformats.org/officeDocument/2006/relationships/oleObject" Target="../embeddings/oleObject4.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4"/>
          <p:cNvSpPr>
            <a:spLocks noGrp="1"/>
          </p:cNvSpPr>
          <p:nvPr>
            <p:ph type="ctrTitle"/>
          </p:nvPr>
        </p:nvSpPr>
        <p:spPr/>
        <p:txBody>
          <a:bodyPr vert="horz" wrap="square" lIns="91440" tIns="45720" rIns="91440" bIns="45720" anchor="ctr" anchorCtr="0"/>
          <a:p>
            <a:pPr eaLnBrk="1" hangingPunct="1">
              <a:buClrTx/>
              <a:buSzTx/>
              <a:buFontTx/>
            </a:pPr>
            <a:r>
              <a:rPr lang="zh-CN" altLang="en-US" sz="4400" dirty="0">
                <a:solidFill>
                  <a:srgbClr val="FF3300"/>
                </a:solidFill>
                <a:latin typeface="+mj-lt"/>
                <a:ea typeface="宋体" panose="02010600030101010101" pitchFamily="2" charset="-122"/>
                <a:cs typeface="+mj-cs"/>
              </a:rPr>
              <a:t>第一章 操作系统引论</a:t>
            </a:r>
            <a:endParaRPr lang="en-US" altLang="zh-CN" sz="4400" dirty="0">
              <a:solidFill>
                <a:srgbClr val="FF3300"/>
              </a:solidFill>
              <a:latin typeface="+mj-lt"/>
              <a:ea typeface="宋体" panose="02010600030101010101" pitchFamily="2" charset="-122"/>
              <a:cs typeface="+mj-cs"/>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0" y="457200"/>
            <a:ext cx="8979535" cy="5215890"/>
          </a:xfrm>
          <a:prstGeom prst="rect">
            <a:avLst/>
          </a:prstGeom>
          <a:noFill/>
        </p:spPr>
        <p:txBody>
          <a:bodyPr wrap="square">
            <a:spAutoFit/>
          </a:bodyPr>
          <a:lstStyle/>
          <a:p>
            <a:pPr marR="0" algn="just" defTabSz="914400">
              <a:lnSpc>
                <a:spcPct val="150000"/>
              </a:lnSpc>
              <a:buClrTx/>
              <a:buSzTx/>
              <a:buFontTx/>
              <a:buNone/>
              <a:defRPr/>
            </a:pPr>
            <a:r>
              <a:rPr kumimoji="0" lang="en-US" altLang="zh-CN" sz="2400" kern="100" cap="none" spc="0" normalizeH="0" baseline="0" noProof="0" dirty="0">
                <a:latin typeface="Times New Roman" panose="02020603050405020304" pitchFamily="18" charset="0"/>
                <a:ea typeface="宋体" panose="02010600030101010101" pitchFamily="2" charset="-122"/>
                <a:cs typeface="+mn-cs"/>
              </a:rPr>
              <a:t>2. </a:t>
            </a:r>
            <a:r>
              <a:rPr kumimoji="0" lang="zh-CN" altLang="zh-CN" sz="2400" kern="100" cap="none" spc="0" normalizeH="0" baseline="0" noProof="0" dirty="0">
                <a:latin typeface="Times New Roman" panose="02020603050405020304" pitchFamily="18" charset="0"/>
                <a:ea typeface="宋体" panose="02010600030101010101" pitchFamily="2" charset="-122"/>
                <a:cs typeface="+mn-cs"/>
              </a:rPr>
              <a:t>进程的特征与状态（加挂起的五状态）</a:t>
            </a:r>
            <a:endParaRPr kumimoji="0" lang="zh-CN" altLang="zh-CN" sz="12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lnSpc>
                <a:spcPct val="150000"/>
              </a:lnSpc>
              <a:buClrTx/>
              <a:buSzTx/>
              <a:buFontTx/>
              <a:buNone/>
              <a:defRPr/>
            </a:pPr>
            <a:r>
              <a:rPr kumimoji="0" lang="zh-CN" altLang="zh-CN" kern="100" cap="none" spc="0" normalizeH="0" baseline="0" noProof="0" dirty="0">
                <a:solidFill>
                  <a:srgbClr val="FF0000"/>
                </a:solidFill>
                <a:latin typeface="Times New Roman" panose="02020603050405020304" pitchFamily="18" charset="0"/>
                <a:ea typeface="宋体" panose="02010600030101010101" pitchFamily="2" charset="-122"/>
                <a:cs typeface="+mn-cs"/>
              </a:rPr>
              <a:t>动态性</a:t>
            </a:r>
            <a:r>
              <a:rPr kumimoji="0" lang="zh-CN" altLang="zh-CN" kern="100" cap="none" spc="0" normalizeH="0" baseline="0" noProof="0" dirty="0">
                <a:latin typeface="Times New Roman" panose="02020603050405020304" pitchFamily="18" charset="0"/>
                <a:ea typeface="宋体" panose="02010600030101010101" pitchFamily="2" charset="-122"/>
                <a:cs typeface="+mn-cs"/>
              </a:rPr>
              <a:t>：</a:t>
            </a:r>
            <a:r>
              <a:rPr kumimoji="0" lang="en-US" altLang="zh-CN" kern="100" cap="none" spc="0" normalizeH="0" baseline="0" noProof="0" dirty="0">
                <a:latin typeface="Times New Roman" panose="02020603050405020304" pitchFamily="18" charset="0"/>
                <a:ea typeface="宋体" panose="02010600030101010101" pitchFamily="2" charset="-122"/>
                <a:cs typeface="+mn-cs"/>
              </a:rPr>
              <a:t>  </a:t>
            </a:r>
            <a:r>
              <a:rPr kumimoji="0" lang="zh-CN" altLang="zh-CN" kern="100" cap="none" spc="0" normalizeH="0" baseline="0" noProof="0" dirty="0">
                <a:latin typeface="Times New Roman" panose="02020603050405020304" pitchFamily="18" charset="0"/>
                <a:ea typeface="宋体" panose="02010600030101010101" pitchFamily="2" charset="-122"/>
                <a:cs typeface="+mn-cs"/>
              </a:rPr>
              <a:t>创建产生，调度执行，受制于资源，撤销消亡。</a:t>
            </a:r>
            <a:endParaRPr kumimoji="0" lang="zh-CN" altLang="zh-CN" sz="1200" kern="100" cap="none" spc="0" normalizeH="0" baseline="0" noProof="0" dirty="0">
              <a:latin typeface="Times New Roman" panose="02020603050405020304" pitchFamily="18" charset="0"/>
              <a:ea typeface="宋体" panose="02010600030101010101" pitchFamily="2" charset="-122"/>
              <a:cs typeface="+mn-cs"/>
            </a:endParaRPr>
          </a:p>
          <a:p>
            <a:pPr marL="800100" marR="0" indent="266700" algn="just" defTabSz="914400">
              <a:lnSpc>
                <a:spcPct val="150000"/>
              </a:lnSpc>
              <a:buClrTx/>
              <a:buSzTx/>
              <a:buFontTx/>
              <a:buNone/>
              <a:defRPr/>
            </a:pPr>
            <a:r>
              <a:rPr kumimoji="0" lang="en-US" altLang="zh-CN" kern="100" cap="none" spc="0" normalizeH="0" baseline="0" noProof="0" dirty="0">
                <a:latin typeface="Times New Roman" panose="02020603050405020304" pitchFamily="18" charset="0"/>
                <a:ea typeface="宋体" panose="02010600030101010101" pitchFamily="2" charset="-122"/>
                <a:cs typeface="+mn-cs"/>
              </a:rPr>
              <a:t>    </a:t>
            </a:r>
            <a:r>
              <a:rPr kumimoji="0" lang="zh-CN" altLang="zh-CN" kern="100" cap="none" spc="0" normalizeH="0" baseline="0" noProof="0" dirty="0">
                <a:latin typeface="Times New Roman" panose="02020603050405020304" pitchFamily="18" charset="0"/>
                <a:ea typeface="宋体" panose="02010600030101010101" pitchFamily="2" charset="-122"/>
                <a:cs typeface="+mn-cs"/>
              </a:rPr>
              <a:t>进程具有动态的地址空间（数量和内容），地址空间上包括：代码、数</a:t>
            </a:r>
            <a:endParaRPr kumimoji="0" lang="en-US" altLang="zh-CN" kern="100" cap="none" spc="0" normalizeH="0" baseline="0" noProof="0" dirty="0">
              <a:latin typeface="Times New Roman" panose="02020603050405020304" pitchFamily="18" charset="0"/>
              <a:ea typeface="宋体" panose="02010600030101010101" pitchFamily="2" charset="-122"/>
              <a:cs typeface="+mn-cs"/>
            </a:endParaRPr>
          </a:p>
          <a:p>
            <a:pPr marL="800100" marR="0" indent="266700" algn="just" defTabSz="914400">
              <a:lnSpc>
                <a:spcPct val="150000"/>
              </a:lnSpc>
              <a:buClrTx/>
              <a:buSzTx/>
              <a:buFontTx/>
              <a:buNone/>
              <a:defRPr/>
            </a:pPr>
            <a:r>
              <a:rPr kumimoji="0" lang="en-US" altLang="zh-CN" kern="100" cap="none" spc="0" normalizeH="0" baseline="0" noProof="0" dirty="0">
                <a:latin typeface="Times New Roman" panose="02020603050405020304" pitchFamily="18" charset="0"/>
                <a:ea typeface="宋体" panose="02010600030101010101" pitchFamily="2" charset="-122"/>
                <a:cs typeface="+mn-cs"/>
              </a:rPr>
              <a:t>    </a:t>
            </a:r>
            <a:r>
              <a:rPr kumimoji="0" lang="zh-CN" altLang="zh-CN" kern="100" cap="none" spc="0" normalizeH="0" baseline="0" noProof="0" dirty="0">
                <a:latin typeface="Times New Roman" panose="02020603050405020304" pitchFamily="18" charset="0"/>
                <a:ea typeface="宋体" panose="02010600030101010101" pitchFamily="2" charset="-122"/>
                <a:cs typeface="+mn-cs"/>
              </a:rPr>
              <a:t>据、进程控制块（</a:t>
            </a:r>
            <a:r>
              <a:rPr kumimoji="0" lang="en-US" altLang="zh-CN" kern="100" cap="none" spc="0" normalizeH="0" baseline="0" noProof="0" dirty="0">
                <a:latin typeface="Times New Roman" panose="02020603050405020304" pitchFamily="18" charset="0"/>
                <a:ea typeface="宋体" panose="02010600030101010101" pitchFamily="2" charset="-122"/>
                <a:cs typeface="+mn-cs"/>
              </a:rPr>
              <a:t>PCB</a:t>
            </a:r>
            <a:r>
              <a:rPr kumimoji="0" lang="zh-CN" altLang="zh-CN" kern="100" cap="none" spc="0" normalizeH="0" baseline="0" noProof="0" dirty="0">
                <a:latin typeface="Times New Roman" panose="02020603050405020304" pitchFamily="18" charset="0"/>
                <a:ea typeface="宋体" panose="02010600030101010101" pitchFamily="2" charset="-122"/>
                <a:cs typeface="+mn-cs"/>
              </a:rPr>
              <a:t>）</a:t>
            </a:r>
            <a:endParaRPr kumimoji="0" lang="zh-CN" altLang="zh-CN" sz="12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lnSpc>
                <a:spcPct val="150000"/>
              </a:lnSpc>
              <a:buClrTx/>
              <a:buSzTx/>
              <a:buFontTx/>
              <a:buNone/>
              <a:defRPr/>
            </a:pPr>
            <a:r>
              <a:rPr kumimoji="0" lang="zh-CN" altLang="zh-CN" kern="100" cap="none" spc="0" normalizeH="0" baseline="0" noProof="0" dirty="0">
                <a:solidFill>
                  <a:srgbClr val="FF0000"/>
                </a:solidFill>
                <a:latin typeface="Times New Roman" panose="02020603050405020304" pitchFamily="18" charset="0"/>
                <a:ea typeface="宋体" panose="02010600030101010101" pitchFamily="2" charset="-122"/>
                <a:cs typeface="+mn-cs"/>
              </a:rPr>
              <a:t>并发性</a:t>
            </a:r>
            <a:r>
              <a:rPr kumimoji="0" lang="zh-CN" altLang="zh-CN" kern="100" cap="none" spc="0" normalizeH="0" baseline="0" noProof="0" dirty="0">
                <a:latin typeface="Times New Roman" panose="02020603050405020304" pitchFamily="18" charset="0"/>
                <a:ea typeface="宋体" panose="02010600030101010101" pitchFamily="2" charset="-122"/>
                <a:cs typeface="+mn-cs"/>
              </a:rPr>
              <a:t>：</a:t>
            </a:r>
            <a:r>
              <a:rPr kumimoji="0" lang="en-US" altLang="zh-CN" kern="100" cap="none" spc="0" normalizeH="0" baseline="0" noProof="0" dirty="0">
                <a:latin typeface="Times New Roman" panose="02020603050405020304" pitchFamily="18" charset="0"/>
                <a:ea typeface="宋体" panose="02010600030101010101" pitchFamily="2" charset="-122"/>
                <a:cs typeface="+mn-cs"/>
              </a:rPr>
              <a:t>  </a:t>
            </a:r>
            <a:r>
              <a:rPr kumimoji="0" lang="zh-CN" altLang="zh-CN" kern="100" cap="none" spc="0" normalizeH="0" baseline="0" noProof="0" dirty="0">
                <a:latin typeface="Times New Roman" panose="02020603050405020304" pitchFamily="18" charset="0"/>
                <a:ea typeface="宋体" panose="02010600030101010101" pitchFamily="2" charset="-122"/>
                <a:cs typeface="+mn-cs"/>
              </a:rPr>
              <a:t>多个进程同时存在于内存，宏观上同时运行。</a:t>
            </a:r>
            <a:endParaRPr kumimoji="0" lang="zh-CN" altLang="zh-CN" sz="12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lnSpc>
                <a:spcPct val="150000"/>
              </a:lnSpc>
              <a:buClrTx/>
              <a:buSzTx/>
              <a:buFontTx/>
              <a:buNone/>
              <a:defRPr/>
            </a:pPr>
            <a:r>
              <a:rPr kumimoji="0" lang="zh-CN" altLang="zh-CN" kern="100" cap="none" spc="0" normalizeH="0" baseline="0" noProof="0" dirty="0">
                <a:solidFill>
                  <a:srgbClr val="FF0000"/>
                </a:solidFill>
                <a:latin typeface="Times New Roman" panose="02020603050405020304" pitchFamily="18" charset="0"/>
                <a:ea typeface="宋体" panose="02010600030101010101" pitchFamily="2" charset="-122"/>
                <a:cs typeface="+mn-cs"/>
              </a:rPr>
              <a:t>独立性</a:t>
            </a:r>
            <a:r>
              <a:rPr kumimoji="0" lang="zh-CN" altLang="zh-CN" kern="100" cap="none" spc="0" normalizeH="0" baseline="0" noProof="0" dirty="0">
                <a:latin typeface="Times New Roman" panose="02020603050405020304" pitchFamily="18" charset="0"/>
                <a:ea typeface="宋体" panose="02010600030101010101" pitchFamily="2" charset="-122"/>
                <a:cs typeface="+mn-cs"/>
              </a:rPr>
              <a:t>：</a:t>
            </a:r>
            <a:r>
              <a:rPr kumimoji="0" lang="en-US" altLang="zh-CN" kern="100" cap="none" spc="0" normalizeH="0" baseline="0" noProof="0" dirty="0">
                <a:latin typeface="Times New Roman" panose="02020603050405020304" pitchFamily="18" charset="0"/>
                <a:ea typeface="宋体" panose="02010600030101010101" pitchFamily="2" charset="-122"/>
                <a:cs typeface="+mn-cs"/>
              </a:rPr>
              <a:t>  </a:t>
            </a:r>
            <a:r>
              <a:rPr kumimoji="0" lang="zh-CN" altLang="zh-CN" kern="100" cap="none" spc="0" normalizeH="0" baseline="0" noProof="0" dirty="0">
                <a:latin typeface="Times New Roman" panose="02020603050405020304" pitchFamily="18" charset="0"/>
                <a:ea typeface="宋体" panose="02010600030101010101" pitchFamily="2" charset="-122"/>
                <a:cs typeface="+mn-cs"/>
              </a:rPr>
              <a:t>资源分配的单位。</a:t>
            </a:r>
            <a:endParaRPr kumimoji="0" lang="zh-CN" altLang="zh-CN" sz="1200" kern="100" cap="none" spc="0" normalizeH="0" baseline="0" noProof="0" dirty="0">
              <a:latin typeface="Times New Roman" panose="02020603050405020304" pitchFamily="18" charset="0"/>
              <a:ea typeface="宋体" panose="02010600030101010101" pitchFamily="2" charset="-122"/>
              <a:cs typeface="+mn-cs"/>
            </a:endParaRPr>
          </a:p>
          <a:p>
            <a:pPr marL="800100" marR="0" indent="266700" algn="just" defTabSz="914400">
              <a:lnSpc>
                <a:spcPct val="150000"/>
              </a:lnSpc>
              <a:buClrTx/>
              <a:buSzTx/>
              <a:buFontTx/>
              <a:buNone/>
              <a:defRPr/>
            </a:pPr>
            <a:r>
              <a:rPr kumimoji="0" lang="en-US" altLang="zh-CN" kern="100" cap="none" spc="0" normalizeH="0" baseline="0" noProof="0" dirty="0">
                <a:latin typeface="Times New Roman" panose="02020603050405020304" pitchFamily="18" charset="0"/>
                <a:ea typeface="宋体" panose="02010600030101010101" pitchFamily="2" charset="-122"/>
                <a:cs typeface="+mn-cs"/>
              </a:rPr>
              <a:t>    </a:t>
            </a:r>
            <a:r>
              <a:rPr kumimoji="0" lang="zh-CN" altLang="zh-CN" kern="100" cap="none" spc="0" normalizeH="0" baseline="0" noProof="0" dirty="0">
                <a:latin typeface="Times New Roman" panose="02020603050405020304" pitchFamily="18" charset="0"/>
                <a:ea typeface="宋体" panose="02010600030101010101" pitchFamily="2" charset="-122"/>
                <a:cs typeface="+mn-cs"/>
              </a:rPr>
              <a:t>各进程的地址空间相互独立，除非采用进程间通信手段</a:t>
            </a:r>
            <a:endParaRPr kumimoji="0" lang="zh-CN" altLang="zh-CN" sz="12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lnSpc>
                <a:spcPct val="150000"/>
              </a:lnSpc>
              <a:buClrTx/>
              <a:buSzTx/>
              <a:buFontTx/>
              <a:buNone/>
              <a:defRPr/>
            </a:pPr>
            <a:r>
              <a:rPr kumimoji="0" lang="zh-CN" altLang="zh-CN" kern="100" cap="none" spc="0" normalizeH="0" baseline="0" noProof="0" dirty="0">
                <a:solidFill>
                  <a:srgbClr val="FF0000"/>
                </a:solidFill>
                <a:latin typeface="Times New Roman" panose="02020603050405020304" pitchFamily="18" charset="0"/>
                <a:ea typeface="宋体" panose="02010600030101010101" pitchFamily="2" charset="-122"/>
                <a:cs typeface="+mn-cs"/>
              </a:rPr>
              <a:t>异步性</a:t>
            </a:r>
            <a:r>
              <a:rPr kumimoji="0" lang="zh-CN" altLang="zh-CN" kern="100" cap="none" spc="0" normalizeH="0" baseline="0" noProof="0" dirty="0">
                <a:latin typeface="Times New Roman" panose="02020603050405020304" pitchFamily="18" charset="0"/>
                <a:ea typeface="宋体" panose="02010600030101010101" pitchFamily="2" charset="-122"/>
                <a:cs typeface="+mn-cs"/>
              </a:rPr>
              <a:t>：</a:t>
            </a:r>
            <a:r>
              <a:rPr kumimoji="0" lang="en-US" altLang="zh-CN" kern="100" cap="none" spc="0" normalizeH="0" baseline="0" noProof="0" dirty="0">
                <a:latin typeface="Times New Roman" panose="02020603050405020304" pitchFamily="18" charset="0"/>
                <a:ea typeface="宋体" panose="02010600030101010101" pitchFamily="2" charset="-122"/>
                <a:cs typeface="+mn-cs"/>
              </a:rPr>
              <a:t>  </a:t>
            </a:r>
            <a:r>
              <a:rPr kumimoji="0" lang="zh-CN" altLang="zh-CN" kern="100" cap="none" spc="0" normalizeH="0" baseline="0" noProof="0" dirty="0">
                <a:latin typeface="Times New Roman" panose="02020603050405020304" pitchFamily="18" charset="0"/>
                <a:ea typeface="宋体" panose="02010600030101010101" pitchFamily="2" charset="-122"/>
                <a:cs typeface="+mn-cs"/>
              </a:rPr>
              <a:t>进程按各自独立的、不可预知的速度向前推进。</a:t>
            </a:r>
            <a:endParaRPr kumimoji="0" lang="zh-CN" altLang="zh-CN" sz="12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lnSpc>
                <a:spcPct val="150000"/>
              </a:lnSpc>
              <a:buClrTx/>
              <a:buSzTx/>
              <a:buFontTx/>
              <a:buNone/>
              <a:defRPr/>
            </a:pPr>
            <a:r>
              <a:rPr kumimoji="0" lang="zh-CN" altLang="zh-CN" kern="100" cap="none" spc="0" normalizeH="0" baseline="0" noProof="0" dirty="0">
                <a:solidFill>
                  <a:srgbClr val="FF0000"/>
                </a:solidFill>
                <a:latin typeface="Times New Roman" panose="02020603050405020304" pitchFamily="18" charset="0"/>
                <a:ea typeface="宋体" panose="02010600030101010101" pitchFamily="2" charset="-122"/>
                <a:cs typeface="+mn-cs"/>
              </a:rPr>
              <a:t>结构化</a:t>
            </a:r>
            <a:r>
              <a:rPr kumimoji="0" lang="zh-CN" altLang="zh-CN" kern="100" cap="none" spc="0" normalizeH="0" baseline="0" noProof="0" dirty="0">
                <a:latin typeface="Times New Roman" panose="02020603050405020304" pitchFamily="18" charset="0"/>
                <a:ea typeface="宋体" panose="02010600030101010101" pitchFamily="2" charset="-122"/>
                <a:cs typeface="+mn-cs"/>
              </a:rPr>
              <a:t>：</a:t>
            </a:r>
            <a:r>
              <a:rPr kumimoji="0" lang="en-US" altLang="zh-CN" kern="100" cap="none" spc="0" normalizeH="0" baseline="0" noProof="0" dirty="0">
                <a:latin typeface="Times New Roman" panose="02020603050405020304" pitchFamily="18" charset="0"/>
                <a:ea typeface="宋体" panose="02010600030101010101" pitchFamily="2" charset="-122"/>
                <a:cs typeface="+mn-cs"/>
              </a:rPr>
              <a:t>  </a:t>
            </a:r>
            <a:r>
              <a:rPr kumimoji="0" lang="zh-CN" altLang="zh-CN" kern="100" cap="none" spc="0" normalizeH="0" baseline="0" noProof="0" dirty="0">
                <a:latin typeface="Times New Roman" panose="02020603050405020304" pitchFamily="18" charset="0"/>
                <a:ea typeface="宋体" panose="02010600030101010101" pitchFamily="2" charset="-122"/>
                <a:cs typeface="+mn-cs"/>
              </a:rPr>
              <a:t>进程实体由代码段，数据段和进程控制块</a:t>
            </a:r>
            <a:r>
              <a:rPr kumimoji="0" lang="en-US" altLang="zh-CN" kern="100" cap="none" spc="0" normalizeH="0" baseline="0" noProof="0" dirty="0">
                <a:latin typeface="Times New Roman" panose="02020603050405020304" pitchFamily="18" charset="0"/>
                <a:ea typeface="宋体" panose="02010600030101010101" pitchFamily="2" charset="-122"/>
                <a:cs typeface="+mn-cs"/>
              </a:rPr>
              <a:t>(PCB) </a:t>
            </a:r>
            <a:r>
              <a:rPr kumimoji="0" lang="zh-CN" altLang="zh-CN" kern="100" cap="none" spc="0" normalizeH="0" baseline="0" noProof="0" dirty="0">
                <a:latin typeface="Times New Roman" panose="02020603050405020304" pitchFamily="18" charset="0"/>
                <a:ea typeface="宋体" panose="02010600030101010101" pitchFamily="2" charset="-122"/>
                <a:cs typeface="+mn-cs"/>
              </a:rPr>
              <a:t>组成。</a:t>
            </a:r>
            <a:endParaRPr kumimoji="0" lang="zh-CN" altLang="zh-CN" sz="1200" kern="100" cap="none" spc="0" normalizeH="0" baseline="0" noProof="0" dirty="0">
              <a:latin typeface="Times New Roman" panose="02020603050405020304" pitchFamily="18" charset="0"/>
              <a:ea typeface="宋体" panose="02010600030101010101" pitchFamily="2" charset="-122"/>
              <a:cs typeface="+mn-cs"/>
            </a:endParaRPr>
          </a:p>
          <a:p>
            <a:pPr marL="800100" marR="0" indent="266700" algn="just" defTabSz="914400">
              <a:lnSpc>
                <a:spcPct val="150000"/>
              </a:lnSpc>
              <a:buClrTx/>
              <a:buSzTx/>
              <a:buFontTx/>
              <a:buNone/>
              <a:defRPr/>
            </a:pPr>
            <a:r>
              <a:rPr kumimoji="0" lang="en-US" altLang="zh-CN" kern="100" cap="none" spc="0" normalizeH="0" baseline="0" noProof="0" dirty="0">
                <a:latin typeface="Times New Roman" panose="02020603050405020304" pitchFamily="18" charset="0"/>
                <a:ea typeface="宋体" panose="02010600030101010101" pitchFamily="2" charset="-122"/>
                <a:cs typeface="+mn-cs"/>
              </a:rPr>
              <a:t>    </a:t>
            </a:r>
            <a:r>
              <a:rPr kumimoji="0" lang="zh-CN" altLang="zh-CN" kern="100" cap="none" spc="0" normalizeH="0" baseline="0" noProof="0" dirty="0">
                <a:latin typeface="Times New Roman" panose="02020603050405020304" pitchFamily="18" charset="0"/>
                <a:ea typeface="宋体" panose="02010600030101010101" pitchFamily="2" charset="-122"/>
                <a:cs typeface="+mn-cs"/>
              </a:rPr>
              <a:t>进程控制块包含在核心区。内存核心段通常存放</a:t>
            </a:r>
            <a:r>
              <a:rPr kumimoji="0" lang="en-US" altLang="zh-CN" kern="100" cap="none" spc="0" normalizeH="0" baseline="0" noProof="0" dirty="0">
                <a:latin typeface="Times New Roman" panose="02020603050405020304" pitchFamily="18" charset="0"/>
                <a:ea typeface="宋体" panose="02010600030101010101" pitchFamily="2" charset="-122"/>
                <a:cs typeface="+mn-cs"/>
              </a:rPr>
              <a:t>OS</a:t>
            </a:r>
            <a:r>
              <a:rPr kumimoji="0" lang="zh-CN" altLang="zh-CN" kern="100" cap="none" spc="0" normalizeH="0" baseline="0" noProof="0" dirty="0">
                <a:latin typeface="Times New Roman" panose="02020603050405020304" pitchFamily="18" charset="0"/>
                <a:ea typeface="宋体" panose="02010600030101010101" pitchFamily="2" charset="-122"/>
                <a:cs typeface="+mn-cs"/>
              </a:rPr>
              <a:t>核心部分，由各个进</a:t>
            </a:r>
            <a:endParaRPr kumimoji="0" lang="en-US" altLang="zh-CN" kern="100" cap="none" spc="0" normalizeH="0" baseline="0" noProof="0" dirty="0">
              <a:latin typeface="Times New Roman" panose="02020603050405020304" pitchFamily="18" charset="0"/>
              <a:ea typeface="宋体" panose="02010600030101010101" pitchFamily="2" charset="-122"/>
              <a:cs typeface="+mn-cs"/>
            </a:endParaRPr>
          </a:p>
          <a:p>
            <a:pPr marL="800100" marR="0" indent="266700" algn="just" defTabSz="914400">
              <a:lnSpc>
                <a:spcPct val="150000"/>
              </a:lnSpc>
              <a:buClrTx/>
              <a:buSzTx/>
              <a:buFontTx/>
              <a:buNone/>
              <a:defRPr/>
            </a:pPr>
            <a:r>
              <a:rPr kumimoji="0" lang="en-US" altLang="zh-CN" kern="100" cap="none" spc="0" normalizeH="0" baseline="0" noProof="0" dirty="0">
                <a:latin typeface="Times New Roman" panose="02020603050405020304" pitchFamily="18" charset="0"/>
                <a:ea typeface="宋体" panose="02010600030101010101" pitchFamily="2" charset="-122"/>
                <a:cs typeface="+mn-cs"/>
              </a:rPr>
              <a:t>     </a:t>
            </a:r>
            <a:r>
              <a:rPr kumimoji="0" lang="zh-CN" altLang="zh-CN" kern="100" cap="none" spc="0" normalizeH="0" baseline="0" noProof="0" dirty="0">
                <a:latin typeface="Times New Roman" panose="02020603050405020304" pitchFamily="18" charset="0"/>
                <a:ea typeface="宋体" panose="02010600030101010101" pitchFamily="2" charset="-122"/>
                <a:cs typeface="+mn-cs"/>
              </a:rPr>
              <a:t>程共享，包括各进程</a:t>
            </a:r>
            <a:r>
              <a:rPr kumimoji="0" lang="zh-CN" altLang="en-US" kern="100" cap="none" spc="0" normalizeH="0" baseline="0" noProof="0" dirty="0">
                <a:latin typeface="Times New Roman" panose="02020603050405020304" pitchFamily="18" charset="0"/>
                <a:ea typeface="宋体" panose="02010600030101010101" pitchFamily="2" charset="-122"/>
                <a:cs typeface="+mn-cs"/>
              </a:rPr>
              <a:t>的</a:t>
            </a:r>
            <a:r>
              <a:rPr kumimoji="0" lang="en-US" altLang="zh-CN" kern="100" cap="none" spc="0" normalizeH="0" baseline="0" noProof="0" dirty="0">
                <a:latin typeface="Times New Roman" panose="02020603050405020304" pitchFamily="18" charset="0"/>
                <a:ea typeface="宋体" panose="02010600030101010101" pitchFamily="2" charset="-122"/>
                <a:cs typeface="+mn-cs"/>
              </a:rPr>
              <a:t>PCB</a:t>
            </a:r>
            <a:r>
              <a:rPr kumimoji="0" lang="zh-CN" altLang="zh-CN" kern="100" cap="none" spc="0" normalizeH="0" baseline="0" noProof="0" dirty="0">
                <a:latin typeface="Times New Roman" panose="02020603050405020304" pitchFamily="18" charset="0"/>
                <a:ea typeface="宋体" panose="02010600030101010101" pitchFamily="2" charset="-122"/>
                <a:cs typeface="+mn-cs"/>
              </a:rPr>
              <a:t>。</a:t>
            </a:r>
            <a:endParaRPr kumimoji="0" lang="zh-CN" altLang="zh-CN" sz="1200" kern="100" cap="none" spc="0" normalizeH="0" baseline="0" noProof="0" dirty="0">
              <a:latin typeface="Times New Roman" panose="02020603050405020304" pitchFamily="18" charset="0"/>
              <a:ea typeface="宋体" panose="02010600030101010101" pitchFamily="2" charset="-122"/>
              <a:cs typeface="+mn-cs"/>
            </a:endParaRPr>
          </a:p>
          <a:p>
            <a:pPr marL="800100" marR="0" indent="266700" algn="just" defTabSz="914400">
              <a:lnSpc>
                <a:spcPct val="150000"/>
              </a:lnSpc>
              <a:buClrTx/>
              <a:buSzTx/>
              <a:buFontTx/>
              <a:buNone/>
              <a:defRPr/>
            </a:pPr>
            <a:r>
              <a:rPr kumimoji="0" lang="en-US" altLang="zh-CN" kern="100" cap="none" spc="0" normalizeH="0" baseline="0" noProof="0" dirty="0">
                <a:latin typeface="Times New Roman" panose="02020603050405020304" pitchFamily="18" charset="0"/>
                <a:ea typeface="宋体" panose="02010600030101010101" pitchFamily="2" charset="-122"/>
                <a:cs typeface="+mn-cs"/>
              </a:rPr>
              <a:t>    </a:t>
            </a:r>
            <a:r>
              <a:rPr kumimoji="0" lang="zh-CN" altLang="zh-CN" kern="100" cap="none" spc="0" normalizeH="0" baseline="0" noProof="0" dirty="0">
                <a:latin typeface="Times New Roman" panose="02020603050405020304" pitchFamily="18" charset="0"/>
                <a:ea typeface="宋体" panose="02010600030101010101" pitchFamily="2" charset="-122"/>
                <a:cs typeface="+mn-cs"/>
              </a:rPr>
              <a:t>程序文件中通常划分为代码段和数据段</a:t>
            </a:r>
            <a:r>
              <a:rPr kumimoji="0" lang="zh-CN" altLang="en-US" kern="100" cap="none" spc="0" normalizeH="0" baseline="0" noProof="0" dirty="0">
                <a:latin typeface="Times New Roman" panose="02020603050405020304" pitchFamily="18" charset="0"/>
                <a:ea typeface="宋体" panose="02010600030101010101" pitchFamily="2" charset="-122"/>
                <a:cs typeface="+mn-cs"/>
              </a:rPr>
              <a:t>。</a:t>
            </a:r>
            <a:endParaRPr kumimoji="0" lang="zh-CN" altLang="zh-CN" sz="1200" kern="100" cap="none" spc="0" normalizeH="0" baseline="0" noProof="0" dirty="0">
              <a:latin typeface="Times New Roman" panose="02020603050405020304" pitchFamily="18" charset="0"/>
              <a:ea typeface="宋体" panose="02010600030101010101" pitchFamily="2" charset="-122"/>
              <a:cs typeface="+mn-cs"/>
            </a:endParaRPr>
          </a:p>
        </p:txBody>
      </p:sp>
      <p:sp>
        <p:nvSpPr>
          <p:cNvPr id="5"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第二章 进程的描述与控制</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第二章 进程的描述与控制</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
        <p:nvSpPr>
          <p:cNvPr id="5" name="内容占位符 4"/>
          <p:cNvSpPr txBox="1">
            <a:spLocks noGrp="1"/>
          </p:cNvSpPr>
          <p:nvPr>
            <p:ph idx="1"/>
          </p:nvPr>
        </p:nvSpPr>
        <p:spPr>
          <a:xfrm>
            <a:off x="0" y="490855"/>
            <a:ext cx="9144000" cy="6251575"/>
          </a:xfrm>
        </p:spPr>
        <p:txBody>
          <a:bodyPr vert="horz" wrap="square" lIns="91440" tIns="45720" rIns="91440" bIns="45720" numCol="1" anchor="t" anchorCtr="0" compatLnSpc="1">
            <a:noAutofit/>
          </a:bodyPr>
          <a:lstStyle/>
          <a:p>
            <a:pPr marL="0" marR="0" lvl="0" indent="0" algn="just" defTabSz="914400" rtl="0" eaLnBrk="0" fontAlgn="base" latinLnBrk="0" hangingPunct="0">
              <a:lnSpc>
                <a:spcPct val="150000"/>
              </a:lnSpc>
              <a:spcBef>
                <a:spcPct val="20000"/>
              </a:spcBef>
              <a:spcAft>
                <a:spcPct val="0"/>
              </a:spcAft>
              <a:buClrTx/>
              <a:buSzTx/>
              <a:buFontTx/>
              <a:buNone/>
              <a:tabLst>
                <a:tab pos="198120" algn="l"/>
              </a:tabLst>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a:t>
            </a:r>
            <a:r>
              <a:rPr kumimoji="0" lang="zh-CN" altLang="en-US"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进程控制块的概念和内容</a:t>
            </a:r>
            <a:endPar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266700" algn="just" defTabSz="914400" rtl="0" eaLnBrk="0" fontAlgn="base" latinLnBrk="0" hangingPunct="0">
              <a:lnSpc>
                <a:spcPct val="150000"/>
              </a:lnSpc>
              <a:spcBef>
                <a:spcPct val="20000"/>
              </a:spcBef>
              <a:spcAft>
                <a:spcPct val="0"/>
              </a:spcAft>
              <a:buClrTx/>
              <a:buSzTx/>
              <a:buFontTx/>
              <a:buChar char="•"/>
              <a:defRPr/>
            </a:pP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PCB</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是</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OS</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中最重要的记录型数据结构，记录用于描述进程执行情况及控制进程运行的全部信息。</a:t>
            </a:r>
            <a:endPar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266700" algn="just" defTabSz="914400" rtl="0" eaLnBrk="0" fontAlgn="base" latinLnBrk="0" hangingPunct="0">
              <a:lnSpc>
                <a:spcPct val="150000"/>
              </a:lnSpc>
              <a:spcBef>
                <a:spcPct val="20000"/>
              </a:spcBef>
              <a:spcAft>
                <a:spcPct val="0"/>
              </a:spcAft>
              <a:buClrTx/>
              <a:buSzTx/>
              <a:buFontTx/>
              <a:buChar char="•"/>
              <a:defRPr/>
            </a:pPr>
            <a:endPar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266700" algn="just" defTabSz="914400" rtl="0" eaLnBrk="0" fontAlgn="base" latinLnBrk="0" hangingPunct="0">
              <a:lnSpc>
                <a:spcPct val="150000"/>
              </a:lnSpc>
              <a:spcBef>
                <a:spcPct val="20000"/>
              </a:spcBef>
              <a:spcAft>
                <a:spcPct val="0"/>
              </a:spcAft>
              <a:buClrTx/>
              <a:buSzTx/>
              <a:buFontTx/>
              <a:buChar char="•"/>
              <a:defRPr/>
            </a:pP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PCB</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中的信息：</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266700" algn="just" defTabSz="914400" rtl="0" eaLnBrk="0" fontAlgn="base" latinLnBrk="0" hangingPunct="0">
              <a:lnSpc>
                <a:spcPct val="150000"/>
              </a:lnSpc>
              <a:spcBef>
                <a:spcPct val="20000"/>
              </a:spcBef>
              <a:spcAft>
                <a:spcPct val="0"/>
              </a:spcAft>
              <a:buClrTx/>
              <a:buSzTx/>
              <a:buFontTx/>
              <a:buChar char="•"/>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进程描述信息：进程标识符；进程名；父进程标识； 用户标识符。</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266700" algn="just" defTabSz="914400" rtl="0" eaLnBrk="0" fontAlgn="base" latinLnBrk="0" hangingPunct="0">
              <a:lnSpc>
                <a:spcPct val="150000"/>
              </a:lnSpc>
              <a:spcBef>
                <a:spcPct val="20000"/>
              </a:spcBef>
              <a:spcAft>
                <a:spcPct val="0"/>
              </a:spcAft>
              <a:buClrTx/>
              <a:buSzTx/>
              <a:buFontTx/>
              <a:buChar char="•"/>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处理机状态信息：保存进程运行现场信息</a:t>
            </a:r>
            <a:r>
              <a:rPr kumimoji="0" lang="zh-CN" altLang="en-US"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266700" algn="just" defTabSz="914400" rtl="0" eaLnBrk="0" fontAlgn="base" latinLnBrk="0" hangingPunct="0">
              <a:lnSpc>
                <a:spcPct val="150000"/>
              </a:lnSpc>
              <a:spcBef>
                <a:spcPct val="20000"/>
              </a:spcBef>
              <a:spcAft>
                <a:spcPct val="0"/>
              </a:spcAft>
              <a:buClrTx/>
              <a:buSzTx/>
              <a:buFontTx/>
              <a:buChar char="•"/>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进程调度信息：用于操作系统调度进程并占用处理机</a:t>
            </a:r>
            <a:r>
              <a:rPr kumimoji="0" lang="zh-CN" altLang="en-US"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266700" algn="just" defTabSz="914400" rtl="0" eaLnBrk="0" fontAlgn="base" latinLnBrk="0" hangingPunct="0">
              <a:lnSpc>
                <a:spcPct val="150000"/>
              </a:lnSpc>
              <a:spcBef>
                <a:spcPct val="20000"/>
              </a:spcBef>
              <a:spcAft>
                <a:spcPct val="0"/>
              </a:spcAft>
              <a:buClrTx/>
              <a:buSzTx/>
              <a:buFontTx/>
              <a:buChar char="•"/>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进程控制信息</a:t>
            </a:r>
            <a:r>
              <a:rPr kumimoji="0" lang="zh-CN" altLang="en-US"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266700" algn="just" defTabSz="914400" rtl="0" eaLnBrk="0" fontAlgn="base" latinLnBrk="0" hangingPunct="0">
              <a:lnSpc>
                <a:spcPct val="150000"/>
              </a:lnSpc>
              <a:spcBef>
                <a:spcPct val="20000"/>
              </a:spcBef>
              <a:spcAft>
                <a:spcPct val="0"/>
              </a:spcAft>
              <a:buClrTx/>
              <a:buSzTx/>
              <a:buFontTx/>
              <a:buChar char="•"/>
              <a:defRPr/>
            </a:pPr>
            <a:endPar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266700" algn="just" defTabSz="914400" rtl="0" eaLnBrk="0" fontAlgn="base" latinLnBrk="0" hangingPunct="0">
              <a:lnSpc>
                <a:spcPct val="150000"/>
              </a:lnSpc>
              <a:spcBef>
                <a:spcPct val="20000"/>
              </a:spcBef>
              <a:spcAft>
                <a:spcPct val="0"/>
              </a:spcAft>
              <a:buClrTx/>
              <a:buSzTx/>
              <a:buFontTx/>
              <a:buChar char="•"/>
              <a:defRPr/>
            </a:pPr>
            <a:endPar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266700" algn="just" defTabSz="914400" rtl="0" eaLnBrk="0" fontAlgn="base" latinLnBrk="0" hangingPunct="0">
              <a:lnSpc>
                <a:spcPct val="150000"/>
              </a:lnSpc>
              <a:spcBef>
                <a:spcPct val="20000"/>
              </a:spcBef>
              <a:spcAft>
                <a:spcPct val="0"/>
              </a:spcAft>
              <a:buClrTx/>
              <a:buSzTx/>
              <a:buFontTx/>
              <a:buChar char="•"/>
              <a:defRPr/>
            </a:pP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内容占位符 2"/>
          <p:cNvSpPr>
            <a:spLocks noGrp="1"/>
          </p:cNvSpPr>
          <p:nvPr>
            <p:ph idx="1"/>
          </p:nvPr>
        </p:nvSpPr>
        <p:spPr>
          <a:xfrm>
            <a:off x="0" y="549275"/>
            <a:ext cx="9144000" cy="5851525"/>
          </a:xfrm>
        </p:spPr>
        <p:txBody>
          <a:bodyPr vert="horz" wrap="square" lIns="91440" tIns="45720" rIns="91440" bIns="45720" anchor="t" anchorCtr="0"/>
          <a:p>
            <a:pPr marL="0" indent="0">
              <a:buNone/>
            </a:pPr>
            <a:r>
              <a:rPr lang="en-US" altLang="zh-CN" sz="2400" dirty="0"/>
              <a:t>4. </a:t>
            </a:r>
            <a:r>
              <a:rPr lang="zh-CN" altLang="en-US" sz="2400" dirty="0"/>
              <a:t>进程的基本状态及转换</a:t>
            </a:r>
            <a:endParaRPr lang="zh-CN" altLang="en-US" sz="2400" dirty="0"/>
          </a:p>
        </p:txBody>
      </p:sp>
      <p:sp>
        <p:nvSpPr>
          <p:cNvPr id="4"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第二章 进程的描述与控制</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
        <p:nvSpPr>
          <p:cNvPr id="41987" name="Oval 3"/>
          <p:cNvSpPr/>
          <p:nvPr/>
        </p:nvSpPr>
        <p:spPr>
          <a:xfrm>
            <a:off x="4068763" y="1340485"/>
            <a:ext cx="1439862" cy="1439863"/>
          </a:xfrm>
          <a:prstGeom prst="ellipse">
            <a:avLst/>
          </a:prstGeom>
          <a:solidFill>
            <a:srgbClr val="FFFF00"/>
          </a:solidFill>
          <a:ln w="9525" cap="flat" cmpd="sng">
            <a:solidFill>
              <a:srgbClr val="FF3300"/>
            </a:solidFill>
            <a:prstDash val="solid"/>
            <a:headEnd type="none" w="med" len="med"/>
            <a:tailEnd type="none" w="med" len="med"/>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sz="3600" dirty="0">
                <a:solidFill>
                  <a:srgbClr val="FF3300"/>
                </a:solidFill>
                <a:latin typeface="Verdana" panose="020B0604030504040204" pitchFamily="34" charset="0"/>
              </a:rPr>
              <a:t>就</a:t>
            </a:r>
            <a:r>
              <a:rPr lang="zh-CN" altLang="en-US" sz="3200" dirty="0">
                <a:solidFill>
                  <a:srgbClr val="FF3300"/>
                </a:solidFill>
                <a:latin typeface="Verdana" panose="020B0604030504040204" pitchFamily="34" charset="0"/>
              </a:rPr>
              <a:t>绪</a:t>
            </a:r>
            <a:endParaRPr lang="zh-CN" altLang="en-US" sz="3200" b="0" dirty="0">
              <a:solidFill>
                <a:srgbClr val="FF3300"/>
              </a:solidFill>
              <a:latin typeface="Verdana" panose="020B0604030504040204" pitchFamily="34" charset="0"/>
            </a:endParaRPr>
          </a:p>
        </p:txBody>
      </p:sp>
      <p:sp>
        <p:nvSpPr>
          <p:cNvPr id="41988" name="Oval 4"/>
          <p:cNvSpPr/>
          <p:nvPr/>
        </p:nvSpPr>
        <p:spPr>
          <a:xfrm>
            <a:off x="2051050" y="4004310"/>
            <a:ext cx="1346200" cy="1368425"/>
          </a:xfrm>
          <a:prstGeom prst="ellipse">
            <a:avLst/>
          </a:prstGeom>
          <a:solidFill>
            <a:srgbClr val="FFFF00"/>
          </a:solidFill>
          <a:ln w="9525" cap="flat" cmpd="sng">
            <a:solidFill>
              <a:srgbClr val="FF0000"/>
            </a:solidFill>
            <a:prstDash val="solid"/>
            <a:headEnd type="none" w="med" len="med"/>
            <a:tailEnd type="none" w="med" len="med"/>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sz="3200" dirty="0">
                <a:solidFill>
                  <a:srgbClr val="FF0000"/>
                </a:solidFill>
                <a:latin typeface="Verdana" panose="020B0604030504040204" pitchFamily="34" charset="0"/>
              </a:rPr>
              <a:t>阻塞</a:t>
            </a:r>
            <a:endParaRPr lang="zh-CN" altLang="en-US" sz="3200" dirty="0">
              <a:solidFill>
                <a:srgbClr val="FF0000"/>
              </a:solidFill>
              <a:latin typeface="Verdana" panose="020B0604030504040204" pitchFamily="34" charset="0"/>
            </a:endParaRPr>
          </a:p>
        </p:txBody>
      </p:sp>
      <p:sp>
        <p:nvSpPr>
          <p:cNvPr id="41989" name="Oval 5"/>
          <p:cNvSpPr/>
          <p:nvPr/>
        </p:nvSpPr>
        <p:spPr>
          <a:xfrm>
            <a:off x="6011863" y="4004310"/>
            <a:ext cx="1419225" cy="1295400"/>
          </a:xfrm>
          <a:prstGeom prst="ellipse">
            <a:avLst/>
          </a:prstGeom>
          <a:solidFill>
            <a:srgbClr val="FFFF00"/>
          </a:solidFill>
          <a:ln w="9525" cap="flat" cmpd="sng">
            <a:solidFill>
              <a:srgbClr val="FF0000"/>
            </a:solidFill>
            <a:prstDash val="solid"/>
            <a:headEnd type="none" w="med" len="med"/>
            <a:tailEnd type="none" w="med" len="med"/>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sz="3200" dirty="0">
                <a:solidFill>
                  <a:srgbClr val="FF3300"/>
                </a:solidFill>
                <a:latin typeface="Verdana" panose="020B0604030504040204" pitchFamily="34" charset="0"/>
              </a:rPr>
              <a:t>执行</a:t>
            </a:r>
            <a:endParaRPr lang="zh-CN" altLang="en-US" sz="3200" dirty="0">
              <a:solidFill>
                <a:srgbClr val="FF3300"/>
              </a:solidFill>
              <a:latin typeface="Verdana" panose="020B0604030504040204" pitchFamily="34" charset="0"/>
            </a:endParaRPr>
          </a:p>
        </p:txBody>
      </p:sp>
      <p:sp>
        <p:nvSpPr>
          <p:cNvPr id="499718" name="AutoShape 6"/>
          <p:cNvSpPr/>
          <p:nvPr/>
        </p:nvSpPr>
        <p:spPr>
          <a:xfrm rot="10800000">
            <a:off x="3378200" y="4437698"/>
            <a:ext cx="2592388" cy="485775"/>
          </a:xfrm>
          <a:prstGeom prst="rightArrow">
            <a:avLst>
              <a:gd name="adj1" fmla="val 50000"/>
              <a:gd name="adj2" fmla="val 133291"/>
            </a:avLst>
          </a:prstGeom>
          <a:solidFill>
            <a:schemeClr val="accent1"/>
          </a:solidFill>
          <a:ln w="9525">
            <a:noFill/>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endParaRPr lang="zh-CN" altLang="en-US" sz="1800" dirty="0">
              <a:latin typeface="Arial" panose="020B0604020202020204" pitchFamily="34" charset="0"/>
            </a:endParaRPr>
          </a:p>
        </p:txBody>
      </p:sp>
      <p:sp>
        <p:nvSpPr>
          <p:cNvPr id="499719" name="AutoShape 7"/>
          <p:cNvSpPr/>
          <p:nvPr/>
        </p:nvSpPr>
        <p:spPr>
          <a:xfrm rot="-2449535">
            <a:off x="2514600" y="2924810"/>
            <a:ext cx="1944688" cy="503238"/>
          </a:xfrm>
          <a:prstGeom prst="rightArrow">
            <a:avLst>
              <a:gd name="adj1" fmla="val 50000"/>
              <a:gd name="adj2" fmla="val 96519"/>
            </a:avLst>
          </a:prstGeom>
          <a:solidFill>
            <a:schemeClr val="accent1"/>
          </a:solidFill>
          <a:ln w="9525">
            <a:noFill/>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endParaRPr lang="zh-CN" altLang="en-US" sz="1800" dirty="0">
              <a:latin typeface="Arial" panose="020B0604020202020204" pitchFamily="34" charset="0"/>
            </a:endParaRPr>
          </a:p>
        </p:txBody>
      </p:sp>
      <p:sp>
        <p:nvSpPr>
          <p:cNvPr id="499720" name="AutoShape 8"/>
          <p:cNvSpPr/>
          <p:nvPr/>
        </p:nvSpPr>
        <p:spPr>
          <a:xfrm rot="-7595511">
            <a:off x="4643438" y="3212148"/>
            <a:ext cx="2016125" cy="288925"/>
          </a:xfrm>
          <a:prstGeom prst="rightArrow">
            <a:avLst>
              <a:gd name="adj1" fmla="val 50000"/>
              <a:gd name="adj2" fmla="val 174289"/>
            </a:avLst>
          </a:prstGeom>
          <a:solidFill>
            <a:schemeClr val="accent1"/>
          </a:solidFill>
          <a:ln w="9525">
            <a:noFill/>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endParaRPr lang="zh-CN" altLang="en-US" sz="1800" dirty="0">
              <a:latin typeface="Arial" panose="020B0604020202020204" pitchFamily="34" charset="0"/>
            </a:endParaRPr>
          </a:p>
        </p:txBody>
      </p:sp>
      <p:sp>
        <p:nvSpPr>
          <p:cNvPr id="499721" name="AutoShape 9"/>
          <p:cNvSpPr/>
          <p:nvPr/>
        </p:nvSpPr>
        <p:spPr>
          <a:xfrm rot="3140539">
            <a:off x="5022850" y="3074035"/>
            <a:ext cx="1944688" cy="288925"/>
          </a:xfrm>
          <a:prstGeom prst="rightArrow">
            <a:avLst>
              <a:gd name="adj1" fmla="val 50000"/>
              <a:gd name="adj2" fmla="val 168113"/>
            </a:avLst>
          </a:prstGeom>
          <a:solidFill>
            <a:schemeClr val="accent1"/>
          </a:solidFill>
          <a:ln w="9525">
            <a:noFill/>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endParaRPr lang="zh-CN" altLang="en-US" sz="1800" dirty="0">
              <a:latin typeface="Arial" panose="020B0604020202020204" pitchFamily="34" charset="0"/>
            </a:endParaRPr>
          </a:p>
        </p:txBody>
      </p:sp>
      <p:sp>
        <p:nvSpPr>
          <p:cNvPr id="499722" name="Text Box 10"/>
          <p:cNvSpPr txBox="1"/>
          <p:nvPr/>
        </p:nvSpPr>
        <p:spPr>
          <a:xfrm>
            <a:off x="3132138" y="4940935"/>
            <a:ext cx="3200400" cy="549275"/>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sz="3600" b="0" dirty="0">
                <a:latin typeface="Verdana" panose="020B0604030504040204" pitchFamily="34" charset="0"/>
              </a:rPr>
              <a:t>等待某事件发生</a:t>
            </a:r>
            <a:endParaRPr lang="zh-CN" altLang="en-US" sz="3600" b="0" dirty="0">
              <a:latin typeface="Verdana" panose="020B0604030504040204" pitchFamily="34" charset="0"/>
            </a:endParaRPr>
          </a:p>
        </p:txBody>
      </p:sp>
      <p:sp>
        <p:nvSpPr>
          <p:cNvPr id="499723" name="Text Box 11"/>
          <p:cNvSpPr txBox="1"/>
          <p:nvPr/>
        </p:nvSpPr>
        <p:spPr>
          <a:xfrm>
            <a:off x="1320800" y="3153410"/>
            <a:ext cx="2438400" cy="48736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sz="3200" b="0" dirty="0">
                <a:latin typeface="Verdana" panose="020B0604030504040204" pitchFamily="34" charset="0"/>
              </a:rPr>
              <a:t>某事件已发生</a:t>
            </a:r>
            <a:endParaRPr lang="zh-CN" altLang="en-US" sz="3200" b="0" dirty="0">
              <a:latin typeface="Verdana" panose="020B0604030504040204" pitchFamily="34" charset="0"/>
            </a:endParaRPr>
          </a:p>
        </p:txBody>
      </p:sp>
      <p:sp>
        <p:nvSpPr>
          <p:cNvPr id="499724" name="Text Box 12"/>
          <p:cNvSpPr txBox="1"/>
          <p:nvPr/>
        </p:nvSpPr>
        <p:spPr>
          <a:xfrm>
            <a:off x="4319588" y="3318510"/>
            <a:ext cx="1625600" cy="48736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sz="3200" b="0" dirty="0">
                <a:latin typeface="Verdana" panose="020B0604030504040204" pitchFamily="34" charset="0"/>
              </a:rPr>
              <a:t>时间片完</a:t>
            </a:r>
            <a:endParaRPr lang="zh-CN" altLang="en-US" sz="3200" b="0" dirty="0">
              <a:latin typeface="Verdana" panose="020B0604030504040204" pitchFamily="34" charset="0"/>
            </a:endParaRPr>
          </a:p>
        </p:txBody>
      </p:sp>
      <p:sp>
        <p:nvSpPr>
          <p:cNvPr id="499725" name="Text Box 13"/>
          <p:cNvSpPr txBox="1"/>
          <p:nvPr/>
        </p:nvSpPr>
        <p:spPr>
          <a:xfrm>
            <a:off x="5899150" y="2493010"/>
            <a:ext cx="1625600" cy="487363"/>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sz="3200" b="0" dirty="0">
                <a:latin typeface="Verdana" panose="020B0604030504040204" pitchFamily="34" charset="0"/>
              </a:rPr>
              <a:t>进程调度</a:t>
            </a:r>
            <a:endParaRPr lang="zh-CN" altLang="en-US" sz="3200" b="0" dirty="0">
              <a:latin typeface="Verdana" panose="020B0604030504040204" pitchFamily="34" charset="0"/>
            </a:endParaRPr>
          </a:p>
        </p:txBody>
      </p:sp>
      <p:sp>
        <p:nvSpPr>
          <p:cNvPr id="499726" name="Rectangle 14"/>
          <p:cNvSpPr>
            <a:spLocks noChangeArrowheads="1"/>
          </p:cNvSpPr>
          <p:nvPr/>
        </p:nvSpPr>
        <p:spPr bwMode="auto">
          <a:xfrm>
            <a:off x="4787900" y="548323"/>
            <a:ext cx="3975100" cy="1474788"/>
          </a:xfrm>
          <a:prstGeom prst="rect">
            <a:avLst/>
          </a:prstGeom>
          <a:gradFill rotWithShape="0">
            <a:gsLst>
              <a:gs pos="0">
                <a:schemeClr val="hlink"/>
              </a:gs>
              <a:gs pos="100000">
                <a:schemeClr val="hlink">
                  <a:gamma/>
                  <a:tint val="10196"/>
                  <a:invGamma/>
                </a:schemeClr>
              </a:gs>
            </a:gsLst>
            <a:lin ang="5400000" scaled="1"/>
          </a:gradFill>
          <a:ln w="9525">
            <a:solidFill>
              <a:srgbClr val="FF0000"/>
            </a:solidFill>
            <a:miter lim="800000"/>
          </a:ln>
          <a:effectLst/>
        </p:spPr>
        <p:txBody>
          <a:bodyPr>
            <a:spAutoFit/>
          </a:bodyPr>
          <a:lstStyle/>
          <a:p>
            <a:pPr marL="179705" marR="0" lvl="1" indent="3175" algn="l" defTabSz="914400" rtl="0" eaLnBrk="0" fontAlgn="t" latinLnBrk="0" hangingPunct="0">
              <a:lnSpc>
                <a:spcPct val="9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就绪状态</a:t>
            </a:r>
            <a:r>
              <a:rPr kumimoji="0" lang="zh-CN" altLang="zh-CN" sz="2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进程已获得除处理机外的所需资源，等待分配处理机资源；只要分配到</a:t>
            </a:r>
            <a:r>
              <a:rPr kumimoji="0" lang="en-US" altLang="zh-CN" sz="2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CPU</a:t>
            </a:r>
            <a:r>
              <a:rPr kumimoji="0" lang="zh-CN" altLang="en-US" sz="2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就可执行。在某一时刻，可能有若干个进程处于该状态</a:t>
            </a:r>
            <a:endParaRPr kumimoji="0" lang="zh-CN" altLang="en-US" sz="2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499727" name="Rectangle 15"/>
          <p:cNvSpPr>
            <a:spLocks noChangeArrowheads="1"/>
          </p:cNvSpPr>
          <p:nvPr/>
        </p:nvSpPr>
        <p:spPr bwMode="auto">
          <a:xfrm>
            <a:off x="4808538" y="5756910"/>
            <a:ext cx="4335463" cy="925513"/>
          </a:xfrm>
          <a:prstGeom prst="rect">
            <a:avLst/>
          </a:prstGeom>
          <a:gradFill rotWithShape="0">
            <a:gsLst>
              <a:gs pos="0">
                <a:schemeClr val="hlink"/>
              </a:gs>
              <a:gs pos="100000">
                <a:schemeClr val="hlink">
                  <a:gamma/>
                  <a:tint val="10196"/>
                  <a:invGamma/>
                </a:schemeClr>
              </a:gs>
            </a:gsLst>
            <a:lin ang="5400000" scaled="1"/>
          </a:gradFill>
          <a:ln w="9525">
            <a:solidFill>
              <a:srgbClr val="FF0000"/>
            </a:solidFill>
            <a:miter lim="800000"/>
          </a:ln>
          <a:effectLst/>
        </p:spPr>
        <p:txBody>
          <a:bodyPr>
            <a:spAutoFit/>
          </a:bodyPr>
          <a:lstStyle/>
          <a:p>
            <a:pPr marL="179705" marR="0" lvl="1" indent="0" algn="l" defTabSz="914400" rtl="0" eaLnBrk="0" fontAlgn="t" latinLnBrk="0" hangingPunct="0">
              <a:lnSpc>
                <a:spcPct val="90000"/>
              </a:lnSpc>
              <a:spcBef>
                <a:spcPct val="0"/>
              </a:spcBef>
              <a:spcAft>
                <a:spcPct val="0"/>
              </a:spcAft>
              <a:buClrTx/>
              <a:buSzTx/>
              <a:buFontTx/>
              <a:buNone/>
              <a:defRPr/>
            </a:pPr>
            <a:r>
              <a:rPr kumimoji="0" lang="zh-CN" altLang="en-US" sz="2000" b="1"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执行状态</a:t>
            </a:r>
            <a:r>
              <a:rPr kumimoji="0" lang="zh-CN" altLang="zh-CN" sz="2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占用处理机资源运行；处于此状态的进程的数目小于等于</a:t>
            </a:r>
            <a:r>
              <a:rPr kumimoji="0" lang="en-US" altLang="zh-CN" sz="2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CPU</a:t>
            </a:r>
            <a:r>
              <a:rPr kumimoji="0" lang="zh-CN" altLang="en-US" sz="2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rPr>
              <a:t>的数目。</a:t>
            </a:r>
            <a:endParaRPr kumimoji="0" lang="zh-CN" altLang="en-US" sz="2000" b="1"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cs"/>
            </a:endParaRPr>
          </a:p>
        </p:txBody>
      </p:sp>
      <p:sp>
        <p:nvSpPr>
          <p:cNvPr id="499728" name="Rectangle 16"/>
          <p:cNvSpPr>
            <a:spLocks noChangeArrowheads="1"/>
          </p:cNvSpPr>
          <p:nvPr/>
        </p:nvSpPr>
        <p:spPr bwMode="auto">
          <a:xfrm>
            <a:off x="0" y="1268730"/>
            <a:ext cx="3947160" cy="1476375"/>
          </a:xfrm>
          <a:prstGeom prst="rect">
            <a:avLst/>
          </a:prstGeom>
          <a:gradFill rotWithShape="0">
            <a:gsLst>
              <a:gs pos="0">
                <a:schemeClr val="hlink"/>
              </a:gs>
              <a:gs pos="100000">
                <a:schemeClr val="hlink">
                  <a:gamma/>
                  <a:tint val="10196"/>
                  <a:invGamma/>
                </a:schemeClr>
              </a:gs>
            </a:gsLst>
            <a:lin ang="5400000" scaled="1"/>
          </a:gradFill>
          <a:ln w="9525">
            <a:solidFill>
              <a:srgbClr val="FF0000"/>
            </a:solidFill>
            <a:miter lim="800000"/>
          </a:ln>
          <a:effectLst/>
        </p:spPr>
        <p:txBody>
          <a:bodyPr wrap="square">
            <a:spAutoFit/>
          </a:bodyPr>
          <a:lstStyle/>
          <a:p>
            <a:pPr marL="179705" marR="0" lvl="1" indent="0" algn="l" defTabSz="914400" rtl="0" eaLnBrk="0" fontAlgn="t" latinLnBrk="0" hangingPunct="0">
              <a:lnSpc>
                <a:spcPct val="90000"/>
              </a:lnSpc>
              <a:spcBef>
                <a:spcPct val="0"/>
              </a:spcBef>
              <a:spcAft>
                <a:spcPct val="0"/>
              </a:spcAft>
              <a:buClrTx/>
              <a:buSzTx/>
              <a:buFontTx/>
              <a:buNone/>
              <a:defRPr/>
            </a:pPr>
            <a:r>
              <a:rPr kumimoji="0" lang="zh-CN" altLang="en-US" sz="2000" b="1"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20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阻塞态</a:t>
            </a:r>
            <a:r>
              <a:rPr kumimoji="0" lang="zh-CN" altLang="zh-CN" sz="20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a:t>
            </a:r>
            <a:r>
              <a:rPr kumimoji="0" lang="zh-CN" altLang="en-US" sz="20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正在执行的进程由于发生某事件，如申请系统服务或资源、通信、</a:t>
            </a:r>
            <a:r>
              <a:rPr kumimoji="0" lang="en-US" altLang="zh-CN" sz="20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I/O</a:t>
            </a:r>
            <a:r>
              <a:rPr kumimoji="0" lang="zh-CN" altLang="en-US" sz="20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rPr>
              <a:t>操作等，而暂时无法继续执行时，放弃处理机而进入的状态，又称等待状态。</a:t>
            </a:r>
            <a:endParaRPr kumimoji="0" lang="en-US" altLang="zh-CN" sz="2000" b="1" i="0" u="none" strike="noStrike" kern="1200" cap="none" spc="0" normalizeH="0" baseline="0" noProof="0">
              <a:ln>
                <a:noFill/>
              </a:ln>
              <a:solidFill>
                <a:schemeClr val="tx1"/>
              </a:solidFill>
              <a:effectLst/>
              <a:uLnTx/>
              <a:uFillTx/>
              <a:latin typeface="宋体" panose="02010600030101010101" pitchFamily="2" charset="-122"/>
              <a:ea typeface="宋体" panose="02010600030101010101" pitchFamily="2" charset="-122"/>
              <a:cs typeface="+mn-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99726"/>
                                        </p:tgtEl>
                                        <p:attrNameLst>
                                          <p:attrName>style.visibility</p:attrName>
                                        </p:attrNameLst>
                                      </p:cBhvr>
                                      <p:to>
                                        <p:strVal val="visible"/>
                                      </p:to>
                                    </p:set>
                                    <p:anim calcmode="lin" valueType="num">
                                      <p:cBhvr additive="base">
                                        <p:cTn id="7" dur="500" fill="hold"/>
                                        <p:tgtEl>
                                          <p:spTgt spid="499726"/>
                                        </p:tgtEl>
                                        <p:attrNameLst>
                                          <p:attrName>ppt_x</p:attrName>
                                        </p:attrNameLst>
                                      </p:cBhvr>
                                      <p:tavLst>
                                        <p:tav tm="0">
                                          <p:val>
                                            <p:strVal val="1+#ppt_w/2"/>
                                          </p:val>
                                        </p:tav>
                                        <p:tav tm="100000">
                                          <p:val>
                                            <p:strVal val="#ppt_x"/>
                                          </p:val>
                                        </p:tav>
                                      </p:tavLst>
                                    </p:anim>
                                    <p:anim calcmode="lin" valueType="num">
                                      <p:cBhvr additive="base">
                                        <p:cTn id="8" dur="500" fill="hold"/>
                                        <p:tgtEl>
                                          <p:spTgt spid="4997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xit" presetSubtype="10" fill="hold" nodeType="clickEffect">
                                  <p:stCondLst>
                                    <p:cond delay="0"/>
                                  </p:stCondLst>
                                  <p:childTnLst>
                                    <p:animEffect transition="out" filter="blinds(horizontal)">
                                      <p:cBhvr>
                                        <p:cTn id="12" dur="500"/>
                                        <p:tgtEl>
                                          <p:spTgt spid="499726"/>
                                        </p:tgtEl>
                                      </p:cBhvr>
                                    </p:animEffect>
                                    <p:set>
                                      <p:cBhvr>
                                        <p:cTn id="13" dur="1" fill="hold">
                                          <p:stCondLst>
                                            <p:cond delay="499"/>
                                          </p:stCondLst>
                                        </p:cTn>
                                        <p:tgtEl>
                                          <p:spTgt spid="499726"/>
                                        </p:tgtEl>
                                        <p:attrNameLst>
                                          <p:attrName>style.visibility</p:attrName>
                                        </p:attrNameLst>
                                      </p:cBhvr>
                                      <p:to>
                                        <p:strVal val="hidden"/>
                                      </p:to>
                                    </p:set>
                                  </p:childTnLst>
                                </p:cTn>
                              </p:par>
                              <p:par>
                                <p:cTn id="14" presetID="3" presetClass="entr" presetSubtype="10" fill="hold" nodeType="withEffect">
                                  <p:stCondLst>
                                    <p:cond delay="0"/>
                                  </p:stCondLst>
                                  <p:childTnLst>
                                    <p:set>
                                      <p:cBhvr>
                                        <p:cTn id="15" dur="1" fill="hold">
                                          <p:stCondLst>
                                            <p:cond delay="0"/>
                                          </p:stCondLst>
                                        </p:cTn>
                                        <p:tgtEl>
                                          <p:spTgt spid="499727"/>
                                        </p:tgtEl>
                                        <p:attrNameLst>
                                          <p:attrName>style.visibility</p:attrName>
                                        </p:attrNameLst>
                                      </p:cBhvr>
                                      <p:to>
                                        <p:strVal val="visible"/>
                                      </p:to>
                                    </p:set>
                                    <p:animEffect transition="in" filter="blinds(horizontal)">
                                      <p:cBhvr>
                                        <p:cTn id="16" dur="500"/>
                                        <p:tgtEl>
                                          <p:spTgt spid="49972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xit" presetSubtype="10" fill="hold" nodeType="clickEffect">
                                  <p:stCondLst>
                                    <p:cond delay="0"/>
                                  </p:stCondLst>
                                  <p:childTnLst>
                                    <p:animEffect transition="out" filter="blinds(horizontal)">
                                      <p:cBhvr>
                                        <p:cTn id="20" dur="500"/>
                                        <p:tgtEl>
                                          <p:spTgt spid="499727"/>
                                        </p:tgtEl>
                                      </p:cBhvr>
                                    </p:animEffect>
                                    <p:set>
                                      <p:cBhvr>
                                        <p:cTn id="21" dur="1" fill="hold">
                                          <p:stCondLst>
                                            <p:cond delay="499"/>
                                          </p:stCondLst>
                                        </p:cTn>
                                        <p:tgtEl>
                                          <p:spTgt spid="499727"/>
                                        </p:tgtEl>
                                        <p:attrNameLst>
                                          <p:attrName>style.visibility</p:attrName>
                                        </p:attrNameLst>
                                      </p:cBhvr>
                                      <p:to>
                                        <p:strVal val="hidden"/>
                                      </p:to>
                                    </p:set>
                                  </p:childTnLst>
                                </p:cTn>
                              </p:par>
                              <p:par>
                                <p:cTn id="22" presetID="3" presetClass="entr" presetSubtype="10" fill="hold" nodeType="withEffect">
                                  <p:stCondLst>
                                    <p:cond delay="0"/>
                                  </p:stCondLst>
                                  <p:childTnLst>
                                    <p:set>
                                      <p:cBhvr>
                                        <p:cTn id="23" dur="1" fill="hold">
                                          <p:stCondLst>
                                            <p:cond delay="0"/>
                                          </p:stCondLst>
                                        </p:cTn>
                                        <p:tgtEl>
                                          <p:spTgt spid="499728"/>
                                        </p:tgtEl>
                                        <p:attrNameLst>
                                          <p:attrName>style.visibility</p:attrName>
                                        </p:attrNameLst>
                                      </p:cBhvr>
                                      <p:to>
                                        <p:strVal val="visible"/>
                                      </p:to>
                                    </p:set>
                                    <p:animEffect transition="in" filter="blinds(horizontal)">
                                      <p:cBhvr>
                                        <p:cTn id="24" dur="500"/>
                                        <p:tgtEl>
                                          <p:spTgt spid="49972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xit" presetSubtype="10" fill="hold" nodeType="clickEffect">
                                  <p:stCondLst>
                                    <p:cond delay="0"/>
                                  </p:stCondLst>
                                  <p:childTnLst>
                                    <p:animEffect transition="out" filter="blinds(horizontal)">
                                      <p:cBhvr>
                                        <p:cTn id="28" dur="500"/>
                                        <p:tgtEl>
                                          <p:spTgt spid="499728"/>
                                        </p:tgtEl>
                                      </p:cBhvr>
                                    </p:animEffect>
                                    <p:set>
                                      <p:cBhvr>
                                        <p:cTn id="29" dur="1" fill="hold">
                                          <p:stCondLst>
                                            <p:cond delay="499"/>
                                          </p:stCondLst>
                                        </p:cTn>
                                        <p:tgtEl>
                                          <p:spTgt spid="499728"/>
                                        </p:tgtEl>
                                        <p:attrNameLst>
                                          <p:attrName>style.visibility</p:attrName>
                                        </p:attrNameLst>
                                      </p:cBhvr>
                                      <p:to>
                                        <p:strVal val="hidden"/>
                                      </p:to>
                                    </p:set>
                                  </p:childTnLst>
                                </p:cTn>
                              </p:par>
                              <p:par>
                                <p:cTn id="30" presetID="16" presetClass="entr" presetSubtype="26" fill="hold" nodeType="withEffect">
                                  <p:stCondLst>
                                    <p:cond delay="0"/>
                                  </p:stCondLst>
                                  <p:childTnLst>
                                    <p:set>
                                      <p:cBhvr>
                                        <p:cTn id="31" dur="1" fill="hold">
                                          <p:stCondLst>
                                            <p:cond delay="0"/>
                                          </p:stCondLst>
                                        </p:cTn>
                                        <p:tgtEl>
                                          <p:spTgt spid="499721"/>
                                        </p:tgtEl>
                                        <p:attrNameLst>
                                          <p:attrName>style.visibility</p:attrName>
                                        </p:attrNameLst>
                                      </p:cBhvr>
                                      <p:to>
                                        <p:strVal val="visible"/>
                                      </p:to>
                                    </p:set>
                                    <p:animEffect transition="in" filter="barn(inHorizontal)">
                                      <p:cBhvr>
                                        <p:cTn id="32" dur="500"/>
                                        <p:tgtEl>
                                          <p:spTgt spid="4997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99725"/>
                                        </p:tgtEl>
                                        <p:attrNameLst>
                                          <p:attrName>style.visibility</p:attrName>
                                        </p:attrNameLst>
                                      </p:cBhvr>
                                      <p:to>
                                        <p:strVal val="visible"/>
                                      </p:to>
                                    </p:set>
                                    <p:animEffect transition="in" filter="wipe(down)">
                                      <p:cBhvr>
                                        <p:cTn id="37" dur="500"/>
                                        <p:tgtEl>
                                          <p:spTgt spid="499725"/>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6" fill="hold" nodeType="clickEffect">
                                  <p:stCondLst>
                                    <p:cond delay="0"/>
                                  </p:stCondLst>
                                  <p:childTnLst>
                                    <p:set>
                                      <p:cBhvr>
                                        <p:cTn id="41" dur="1" fill="hold">
                                          <p:stCondLst>
                                            <p:cond delay="0"/>
                                          </p:stCondLst>
                                        </p:cTn>
                                        <p:tgtEl>
                                          <p:spTgt spid="499718"/>
                                        </p:tgtEl>
                                        <p:attrNameLst>
                                          <p:attrName>style.visibility</p:attrName>
                                        </p:attrNameLst>
                                      </p:cBhvr>
                                      <p:to>
                                        <p:strVal val="visible"/>
                                      </p:to>
                                    </p:set>
                                    <p:animEffect transition="in" filter="barn(inHorizontal)">
                                      <p:cBhvr>
                                        <p:cTn id="42" dur="500"/>
                                        <p:tgtEl>
                                          <p:spTgt spid="49971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99722"/>
                                        </p:tgtEl>
                                        <p:attrNameLst>
                                          <p:attrName>style.visibility</p:attrName>
                                        </p:attrNameLst>
                                      </p:cBhvr>
                                      <p:to>
                                        <p:strVal val="visible"/>
                                      </p:to>
                                    </p:set>
                                    <p:animEffect transition="in" filter="wipe(down)">
                                      <p:cBhvr>
                                        <p:cTn id="47" dur="500"/>
                                        <p:tgtEl>
                                          <p:spTgt spid="499722"/>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6" fill="hold" nodeType="clickEffect">
                                  <p:stCondLst>
                                    <p:cond delay="0"/>
                                  </p:stCondLst>
                                  <p:childTnLst>
                                    <p:set>
                                      <p:cBhvr>
                                        <p:cTn id="51" dur="1" fill="hold">
                                          <p:stCondLst>
                                            <p:cond delay="0"/>
                                          </p:stCondLst>
                                        </p:cTn>
                                        <p:tgtEl>
                                          <p:spTgt spid="499719"/>
                                        </p:tgtEl>
                                        <p:attrNameLst>
                                          <p:attrName>style.visibility</p:attrName>
                                        </p:attrNameLst>
                                      </p:cBhvr>
                                      <p:to>
                                        <p:strVal val="visible"/>
                                      </p:to>
                                    </p:set>
                                    <p:animEffect transition="in" filter="barn(inHorizontal)">
                                      <p:cBhvr>
                                        <p:cTn id="52" dur="500"/>
                                        <p:tgtEl>
                                          <p:spTgt spid="4997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99723"/>
                                        </p:tgtEl>
                                        <p:attrNameLst>
                                          <p:attrName>style.visibility</p:attrName>
                                        </p:attrNameLst>
                                      </p:cBhvr>
                                      <p:to>
                                        <p:strVal val="visible"/>
                                      </p:to>
                                    </p:set>
                                    <p:animEffect transition="in" filter="wipe(down)">
                                      <p:cBhvr>
                                        <p:cTn id="57" dur="500"/>
                                        <p:tgtEl>
                                          <p:spTgt spid="49972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6" fill="hold" nodeType="clickEffect">
                                  <p:stCondLst>
                                    <p:cond delay="0"/>
                                  </p:stCondLst>
                                  <p:childTnLst>
                                    <p:set>
                                      <p:cBhvr>
                                        <p:cTn id="61" dur="1" fill="hold">
                                          <p:stCondLst>
                                            <p:cond delay="0"/>
                                          </p:stCondLst>
                                        </p:cTn>
                                        <p:tgtEl>
                                          <p:spTgt spid="499720"/>
                                        </p:tgtEl>
                                        <p:attrNameLst>
                                          <p:attrName>style.visibility</p:attrName>
                                        </p:attrNameLst>
                                      </p:cBhvr>
                                      <p:to>
                                        <p:strVal val="visible"/>
                                      </p:to>
                                    </p:set>
                                    <p:animEffect transition="in" filter="barn(inHorizontal)">
                                      <p:cBhvr>
                                        <p:cTn id="62" dur="500"/>
                                        <p:tgtEl>
                                          <p:spTgt spid="49972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499724"/>
                                        </p:tgtEl>
                                        <p:attrNameLst>
                                          <p:attrName>style.visibility</p:attrName>
                                        </p:attrNameLst>
                                      </p:cBhvr>
                                      <p:to>
                                        <p:strVal val="visible"/>
                                      </p:to>
                                    </p:set>
                                    <p:animEffect transition="in" filter="wipe(down)">
                                      <p:cBhvr>
                                        <p:cTn id="67" dur="500"/>
                                        <p:tgtEl>
                                          <p:spTgt spid="499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8" grpId="0" animBg="1"/>
      <p:bldP spid="499719" grpId="0" animBg="1"/>
      <p:bldP spid="499720" grpId="0" animBg="1"/>
      <p:bldP spid="499721" grpId="0" animBg="1"/>
      <p:bldP spid="499722" grpId="0"/>
      <p:bldP spid="499723" grpId="0"/>
      <p:bldP spid="499724" grpId="0"/>
      <p:bldP spid="499725" grpId="0"/>
      <p:bldP spid="499726" grpId="0" animBg="1"/>
      <p:bldP spid="499726" grpId="1" animBg="1"/>
      <p:bldP spid="499727" grpId="0" bldLvl="0" animBg="1"/>
      <p:bldP spid="499727" grpId="1" bldLvl="0" animBg="1"/>
      <p:bldP spid="499728" grpId="0" bldLvl="0" animBg="1"/>
      <p:bldP spid="499728" grpId="1"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Oval 2"/>
          <p:cNvSpPr/>
          <p:nvPr/>
        </p:nvSpPr>
        <p:spPr>
          <a:xfrm>
            <a:off x="6791325" y="2349500"/>
            <a:ext cx="1408113" cy="1368425"/>
          </a:xfrm>
          <a:prstGeom prst="ellipse">
            <a:avLst/>
          </a:prstGeom>
          <a:solidFill>
            <a:srgbClr val="FF6600"/>
          </a:solidFill>
          <a:ln w="9525" cap="flat" cmpd="sng">
            <a:solidFill>
              <a:schemeClr val="bg1"/>
            </a:solidFill>
            <a:prstDash val="solid"/>
            <a:headEnd type="none" w="med" len="med"/>
            <a:tailEnd type="none" w="med" len="med"/>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sz="3200" dirty="0">
                <a:solidFill>
                  <a:schemeClr val="bg1"/>
                </a:solidFill>
                <a:latin typeface="Verdana" panose="020B0604030504040204" pitchFamily="34" charset="0"/>
              </a:rPr>
              <a:t>静止</a:t>
            </a:r>
            <a:endParaRPr lang="zh-CN" altLang="en-US" sz="3200" dirty="0">
              <a:solidFill>
                <a:schemeClr val="bg1"/>
              </a:solidFill>
              <a:latin typeface="Verdana" panose="020B0604030504040204" pitchFamily="34" charset="0"/>
            </a:endParaRPr>
          </a:p>
          <a:p>
            <a:pPr marL="0" lvl="0" indent="0" algn="ctr" eaLnBrk="1" hangingPunct="1">
              <a:spcBef>
                <a:spcPct val="0"/>
              </a:spcBef>
              <a:buNone/>
            </a:pPr>
            <a:r>
              <a:rPr lang="zh-CN" altLang="en-US" sz="3200" dirty="0">
                <a:solidFill>
                  <a:schemeClr val="bg1"/>
                </a:solidFill>
                <a:latin typeface="Verdana" panose="020B0604030504040204" pitchFamily="34" charset="0"/>
              </a:rPr>
              <a:t>就绪</a:t>
            </a:r>
            <a:endParaRPr lang="zh-CN" altLang="en-US" sz="3200" b="0" dirty="0">
              <a:solidFill>
                <a:schemeClr val="bg1"/>
              </a:solidFill>
              <a:latin typeface="Verdana" panose="020B0604030504040204" pitchFamily="34" charset="0"/>
            </a:endParaRPr>
          </a:p>
        </p:txBody>
      </p:sp>
      <p:sp>
        <p:nvSpPr>
          <p:cNvPr id="96259" name="Oval 3"/>
          <p:cNvSpPr/>
          <p:nvPr/>
        </p:nvSpPr>
        <p:spPr>
          <a:xfrm>
            <a:off x="444500" y="4076700"/>
            <a:ext cx="1419225" cy="1368425"/>
          </a:xfrm>
          <a:prstGeom prst="ellipse">
            <a:avLst/>
          </a:prstGeom>
          <a:solidFill>
            <a:srgbClr val="FFFF00"/>
          </a:solidFill>
          <a:ln w="9525">
            <a:noFill/>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sz="3200" dirty="0">
                <a:solidFill>
                  <a:srgbClr val="003399"/>
                </a:solidFill>
                <a:latin typeface="Verdana" panose="020B0604030504040204" pitchFamily="34" charset="0"/>
              </a:rPr>
              <a:t>活动</a:t>
            </a:r>
            <a:endParaRPr lang="zh-CN" altLang="en-US" sz="3200" dirty="0">
              <a:solidFill>
                <a:srgbClr val="003399"/>
              </a:solidFill>
              <a:latin typeface="Verdana" panose="020B0604030504040204" pitchFamily="34" charset="0"/>
            </a:endParaRPr>
          </a:p>
          <a:p>
            <a:pPr marL="0" lvl="0" indent="0" algn="ctr" eaLnBrk="1" hangingPunct="1">
              <a:spcBef>
                <a:spcPct val="0"/>
              </a:spcBef>
              <a:buNone/>
            </a:pPr>
            <a:r>
              <a:rPr lang="zh-CN" altLang="en-US" sz="3200" dirty="0">
                <a:solidFill>
                  <a:srgbClr val="003399"/>
                </a:solidFill>
                <a:latin typeface="Verdana" panose="020B0604030504040204" pitchFamily="34" charset="0"/>
              </a:rPr>
              <a:t>阻塞</a:t>
            </a:r>
            <a:endParaRPr lang="zh-CN" altLang="en-US" sz="3200" dirty="0">
              <a:solidFill>
                <a:srgbClr val="003399"/>
              </a:solidFill>
              <a:latin typeface="Verdana" panose="020B0604030504040204" pitchFamily="34" charset="0"/>
            </a:endParaRPr>
          </a:p>
        </p:txBody>
      </p:sp>
      <p:sp>
        <p:nvSpPr>
          <p:cNvPr id="96260" name="Oval 4"/>
          <p:cNvSpPr/>
          <p:nvPr/>
        </p:nvSpPr>
        <p:spPr>
          <a:xfrm>
            <a:off x="4456113" y="620713"/>
            <a:ext cx="1419225" cy="1295400"/>
          </a:xfrm>
          <a:prstGeom prst="ellipse">
            <a:avLst/>
          </a:prstGeom>
          <a:solidFill>
            <a:srgbClr val="FFFF00"/>
          </a:solidFill>
          <a:ln w="9525">
            <a:noFill/>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sz="4000" dirty="0">
                <a:solidFill>
                  <a:srgbClr val="FF0000"/>
                </a:solidFill>
                <a:latin typeface="Verdana" panose="020B0604030504040204" pitchFamily="34" charset="0"/>
              </a:rPr>
              <a:t>执行</a:t>
            </a:r>
            <a:endParaRPr lang="zh-CN" altLang="en-US" sz="4000" dirty="0">
              <a:solidFill>
                <a:srgbClr val="FF0000"/>
              </a:solidFill>
              <a:latin typeface="Verdana" panose="020B0604030504040204" pitchFamily="34" charset="0"/>
            </a:endParaRPr>
          </a:p>
        </p:txBody>
      </p:sp>
      <p:sp>
        <p:nvSpPr>
          <p:cNvPr id="492549" name="AutoShape 5"/>
          <p:cNvSpPr/>
          <p:nvPr/>
        </p:nvSpPr>
        <p:spPr>
          <a:xfrm>
            <a:off x="1835150" y="5084763"/>
            <a:ext cx="4968875" cy="142875"/>
          </a:xfrm>
          <a:prstGeom prst="rightArrow">
            <a:avLst>
              <a:gd name="adj1" fmla="val 50000"/>
              <a:gd name="adj2" fmla="val 868639"/>
            </a:avLst>
          </a:prstGeom>
          <a:solidFill>
            <a:srgbClr val="CC99FF"/>
          </a:solidFill>
          <a:ln w="9525">
            <a:noFill/>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endParaRPr lang="zh-CN" altLang="en-US" sz="1800" dirty="0">
              <a:latin typeface="Arial" panose="020B0604020202020204" pitchFamily="34" charset="0"/>
            </a:endParaRPr>
          </a:p>
        </p:txBody>
      </p:sp>
      <p:sp>
        <p:nvSpPr>
          <p:cNvPr id="492550" name="AutoShape 6"/>
          <p:cNvSpPr/>
          <p:nvPr/>
        </p:nvSpPr>
        <p:spPr>
          <a:xfrm>
            <a:off x="5494338" y="3286125"/>
            <a:ext cx="1441450" cy="142875"/>
          </a:xfrm>
          <a:prstGeom prst="rightArrow">
            <a:avLst>
              <a:gd name="adj1" fmla="val 50000"/>
              <a:gd name="adj2" fmla="val 251988"/>
            </a:avLst>
          </a:prstGeom>
          <a:solidFill>
            <a:srgbClr val="CC99FF"/>
          </a:solidFill>
          <a:ln w="9525">
            <a:noFill/>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endParaRPr lang="zh-CN" altLang="en-US" sz="1800" dirty="0">
              <a:latin typeface="Arial" panose="020B0604020202020204" pitchFamily="34" charset="0"/>
            </a:endParaRPr>
          </a:p>
        </p:txBody>
      </p:sp>
      <p:sp>
        <p:nvSpPr>
          <p:cNvPr id="492551" name="AutoShape 7"/>
          <p:cNvSpPr/>
          <p:nvPr/>
        </p:nvSpPr>
        <p:spPr>
          <a:xfrm rot="10800000">
            <a:off x="5494338" y="3429000"/>
            <a:ext cx="1368425" cy="144463"/>
          </a:xfrm>
          <a:prstGeom prst="rightArrow">
            <a:avLst>
              <a:gd name="adj1" fmla="val 50000"/>
              <a:gd name="adj2" fmla="val 236593"/>
            </a:avLst>
          </a:prstGeom>
          <a:solidFill>
            <a:srgbClr val="FF5050"/>
          </a:solidFill>
          <a:ln w="9525">
            <a:noFill/>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endParaRPr lang="zh-CN" altLang="en-US" sz="1800" dirty="0">
              <a:latin typeface="Arial" panose="020B0604020202020204" pitchFamily="34" charset="0"/>
            </a:endParaRPr>
          </a:p>
        </p:txBody>
      </p:sp>
      <p:sp>
        <p:nvSpPr>
          <p:cNvPr id="492552" name="AutoShape 8"/>
          <p:cNvSpPr/>
          <p:nvPr/>
        </p:nvSpPr>
        <p:spPr>
          <a:xfrm rot="2380635">
            <a:off x="5810250" y="2105025"/>
            <a:ext cx="1255713" cy="187325"/>
          </a:xfrm>
          <a:prstGeom prst="rightArrow">
            <a:avLst>
              <a:gd name="adj1" fmla="val 50000"/>
              <a:gd name="adj2" fmla="val 167429"/>
            </a:avLst>
          </a:prstGeom>
          <a:solidFill>
            <a:srgbClr val="CC99FF"/>
          </a:solidFill>
          <a:ln w="9525">
            <a:noFill/>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endParaRPr lang="zh-CN" altLang="en-US" sz="1800" dirty="0">
              <a:latin typeface="Arial" panose="020B0604020202020204" pitchFamily="34" charset="0"/>
            </a:endParaRPr>
          </a:p>
        </p:txBody>
      </p:sp>
      <p:sp>
        <p:nvSpPr>
          <p:cNvPr id="492553" name="Text Box 9"/>
          <p:cNvSpPr txBox="1"/>
          <p:nvPr/>
        </p:nvSpPr>
        <p:spPr>
          <a:xfrm>
            <a:off x="1281113" y="2522538"/>
            <a:ext cx="1301750" cy="427037"/>
          </a:xfrm>
          <a:prstGeom prst="rect">
            <a:avLst/>
          </a:prstGeom>
          <a:noFill/>
          <a:ln w="9525">
            <a:noFill/>
          </a:ln>
        </p:spPr>
        <p:txBody>
          <a:bodyPr wrap="none" lIns="0" tIns="0" rIns="0" bIns="0">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en-US" altLang="zh-CN" b="0" dirty="0">
                <a:latin typeface="Verdana" panose="020B0604030504040204" pitchFamily="34" charset="0"/>
              </a:rPr>
              <a:t>I/O</a:t>
            </a:r>
            <a:r>
              <a:rPr lang="zh-CN" altLang="en-US" b="0" dirty="0">
                <a:latin typeface="Verdana" panose="020B0604030504040204" pitchFamily="34" charset="0"/>
              </a:rPr>
              <a:t>请求</a:t>
            </a:r>
            <a:endParaRPr lang="zh-CN" altLang="en-US" b="0" dirty="0">
              <a:latin typeface="Verdana" panose="020B0604030504040204" pitchFamily="34" charset="0"/>
            </a:endParaRPr>
          </a:p>
        </p:txBody>
      </p:sp>
      <p:sp>
        <p:nvSpPr>
          <p:cNvPr id="96266" name="Oval 10"/>
          <p:cNvSpPr>
            <a:spLocks noGrp="1"/>
          </p:cNvSpPr>
          <p:nvPr>
            <p:ph idx="1"/>
          </p:nvPr>
        </p:nvSpPr>
        <p:spPr>
          <a:xfrm>
            <a:off x="3707765" y="2708910"/>
            <a:ext cx="1598930" cy="1327785"/>
          </a:xfrm>
          <a:prstGeom prst="ellipse">
            <a:avLst/>
          </a:prstGeom>
          <a:solidFill>
            <a:srgbClr val="FFFF00">
              <a:alpha val="100000"/>
            </a:srgbClr>
          </a:solidFill>
        </p:spPr>
        <p:txBody>
          <a:bodyPr vert="horz" wrap="square" lIns="91440" tIns="45720" rIns="91440" bIns="45720" anchor="t" anchorCtr="0"/>
          <a:p>
            <a:pPr algn="ctr" eaLnBrk="1" hangingPunct="1">
              <a:lnSpc>
                <a:spcPct val="90000"/>
              </a:lnSpc>
              <a:spcBef>
                <a:spcPct val="0"/>
              </a:spcBef>
              <a:buNone/>
            </a:pPr>
            <a:r>
              <a:rPr lang="en-US" altLang="en-US" dirty="0">
                <a:solidFill>
                  <a:srgbClr val="003399"/>
                </a:solidFill>
              </a:rPr>
              <a:t>活动</a:t>
            </a:r>
            <a:endParaRPr lang="en-US" altLang="en-US" dirty="0">
              <a:solidFill>
                <a:srgbClr val="003399"/>
              </a:solidFill>
            </a:endParaRPr>
          </a:p>
          <a:p>
            <a:pPr algn="ctr" eaLnBrk="1" hangingPunct="1">
              <a:lnSpc>
                <a:spcPct val="90000"/>
              </a:lnSpc>
              <a:spcBef>
                <a:spcPct val="0"/>
              </a:spcBef>
              <a:buNone/>
            </a:pPr>
            <a:r>
              <a:rPr lang="en-US" altLang="en-US" dirty="0">
                <a:solidFill>
                  <a:srgbClr val="003399"/>
                </a:solidFill>
              </a:rPr>
              <a:t>就绪</a:t>
            </a:r>
            <a:endParaRPr lang="en-US" altLang="en-US" dirty="0">
              <a:solidFill>
                <a:srgbClr val="003399"/>
              </a:solidFill>
            </a:endParaRPr>
          </a:p>
        </p:txBody>
      </p:sp>
      <p:sp>
        <p:nvSpPr>
          <p:cNvPr id="96267" name="Oval 11"/>
          <p:cNvSpPr/>
          <p:nvPr/>
        </p:nvSpPr>
        <p:spPr>
          <a:xfrm>
            <a:off x="6862763" y="4149725"/>
            <a:ext cx="1336675" cy="1368425"/>
          </a:xfrm>
          <a:prstGeom prst="ellipse">
            <a:avLst/>
          </a:prstGeom>
          <a:solidFill>
            <a:srgbClr val="FF6600"/>
          </a:solidFill>
          <a:ln w="9525">
            <a:noFill/>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sz="3200" dirty="0">
                <a:solidFill>
                  <a:schemeClr val="bg1"/>
                </a:solidFill>
                <a:latin typeface="Verdana" panose="020B0604030504040204" pitchFamily="34" charset="0"/>
              </a:rPr>
              <a:t>静止</a:t>
            </a:r>
            <a:endParaRPr lang="zh-CN" altLang="en-US" sz="3200" dirty="0">
              <a:solidFill>
                <a:schemeClr val="bg1"/>
              </a:solidFill>
              <a:latin typeface="Verdana" panose="020B0604030504040204" pitchFamily="34" charset="0"/>
            </a:endParaRPr>
          </a:p>
          <a:p>
            <a:pPr marL="0" lvl="0" indent="0" algn="ctr" eaLnBrk="1" hangingPunct="1">
              <a:spcBef>
                <a:spcPct val="0"/>
              </a:spcBef>
              <a:buNone/>
            </a:pPr>
            <a:r>
              <a:rPr lang="zh-CN" altLang="en-US" sz="3200" dirty="0">
                <a:solidFill>
                  <a:schemeClr val="bg1"/>
                </a:solidFill>
                <a:latin typeface="Verdana" panose="020B0604030504040204" pitchFamily="34" charset="0"/>
              </a:rPr>
              <a:t>阻塞</a:t>
            </a:r>
            <a:endParaRPr lang="zh-CN" altLang="en-US" sz="3200" dirty="0">
              <a:solidFill>
                <a:schemeClr val="bg1"/>
              </a:solidFill>
              <a:latin typeface="Verdana" panose="020B0604030504040204" pitchFamily="34" charset="0"/>
            </a:endParaRPr>
          </a:p>
        </p:txBody>
      </p:sp>
      <p:sp>
        <p:nvSpPr>
          <p:cNvPr id="492556" name="Text Box 12"/>
          <p:cNvSpPr txBox="1"/>
          <p:nvPr/>
        </p:nvSpPr>
        <p:spPr>
          <a:xfrm>
            <a:off x="6430963" y="1557338"/>
            <a:ext cx="719137" cy="42703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dirty="0">
                <a:latin typeface="Verdana" panose="020B0604030504040204" pitchFamily="34" charset="0"/>
              </a:rPr>
              <a:t>挂起</a:t>
            </a:r>
            <a:endParaRPr lang="zh-CN" altLang="en-US" dirty="0">
              <a:latin typeface="Verdana" panose="020B0604030504040204" pitchFamily="34" charset="0"/>
            </a:endParaRPr>
          </a:p>
        </p:txBody>
      </p:sp>
      <p:sp>
        <p:nvSpPr>
          <p:cNvPr id="492557" name="AutoShape 13"/>
          <p:cNvSpPr/>
          <p:nvPr/>
        </p:nvSpPr>
        <p:spPr>
          <a:xfrm rot="10800000">
            <a:off x="2325688" y="4870450"/>
            <a:ext cx="4392612" cy="142875"/>
          </a:xfrm>
          <a:prstGeom prst="rightArrow">
            <a:avLst>
              <a:gd name="adj1" fmla="val 50000"/>
              <a:gd name="adj2" fmla="val 767899"/>
            </a:avLst>
          </a:prstGeom>
          <a:solidFill>
            <a:srgbClr val="FF0000"/>
          </a:solidFill>
          <a:ln w="9525">
            <a:noFill/>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endParaRPr lang="zh-CN" altLang="en-US" sz="1800" dirty="0">
              <a:latin typeface="Arial" panose="020B0604020202020204" pitchFamily="34" charset="0"/>
            </a:endParaRPr>
          </a:p>
        </p:txBody>
      </p:sp>
      <p:sp>
        <p:nvSpPr>
          <p:cNvPr id="492558" name="AutoShape 14"/>
          <p:cNvSpPr/>
          <p:nvPr/>
        </p:nvSpPr>
        <p:spPr>
          <a:xfrm rot="8497311">
            <a:off x="782638" y="2852738"/>
            <a:ext cx="3924300" cy="142875"/>
          </a:xfrm>
          <a:prstGeom prst="rightArrow">
            <a:avLst>
              <a:gd name="adj1" fmla="val 50000"/>
              <a:gd name="adj2" fmla="val 686030"/>
            </a:avLst>
          </a:prstGeom>
          <a:solidFill>
            <a:srgbClr val="CC99FF"/>
          </a:solidFill>
          <a:ln w="9525">
            <a:noFill/>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endParaRPr lang="zh-CN" altLang="en-US" sz="1800" dirty="0">
              <a:latin typeface="Arial" panose="020B0604020202020204" pitchFamily="34" charset="0"/>
            </a:endParaRPr>
          </a:p>
        </p:txBody>
      </p:sp>
      <p:sp>
        <p:nvSpPr>
          <p:cNvPr id="492559" name="Text Box 15"/>
          <p:cNvSpPr txBox="1"/>
          <p:nvPr/>
        </p:nvSpPr>
        <p:spPr>
          <a:xfrm>
            <a:off x="5783263" y="2781300"/>
            <a:ext cx="719137" cy="4270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dirty="0">
                <a:latin typeface="Verdana" panose="020B0604030504040204" pitchFamily="34" charset="0"/>
              </a:rPr>
              <a:t>挂起</a:t>
            </a:r>
            <a:endParaRPr lang="zh-CN" altLang="en-US" dirty="0">
              <a:latin typeface="Verdana" panose="020B0604030504040204" pitchFamily="34" charset="0"/>
            </a:endParaRPr>
          </a:p>
        </p:txBody>
      </p:sp>
      <p:sp>
        <p:nvSpPr>
          <p:cNvPr id="492560" name="Text Box 16"/>
          <p:cNvSpPr txBox="1"/>
          <p:nvPr/>
        </p:nvSpPr>
        <p:spPr>
          <a:xfrm>
            <a:off x="5854700" y="3644900"/>
            <a:ext cx="719138" cy="4270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dirty="0">
                <a:latin typeface="Verdana" panose="020B0604030504040204" pitchFamily="34" charset="0"/>
              </a:rPr>
              <a:t>激活</a:t>
            </a:r>
            <a:endParaRPr lang="zh-CN" altLang="en-US" dirty="0">
              <a:latin typeface="Verdana" panose="020B0604030504040204" pitchFamily="34" charset="0"/>
            </a:endParaRPr>
          </a:p>
        </p:txBody>
      </p:sp>
      <p:sp>
        <p:nvSpPr>
          <p:cNvPr id="492561" name="Text Box 17"/>
          <p:cNvSpPr txBox="1"/>
          <p:nvPr/>
        </p:nvSpPr>
        <p:spPr>
          <a:xfrm>
            <a:off x="4125913" y="5302250"/>
            <a:ext cx="719137" cy="427038"/>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dirty="0">
                <a:latin typeface="Verdana" panose="020B0604030504040204" pitchFamily="34" charset="0"/>
              </a:rPr>
              <a:t>挂起</a:t>
            </a:r>
            <a:endParaRPr lang="zh-CN" altLang="en-US" dirty="0">
              <a:latin typeface="Verdana" panose="020B0604030504040204" pitchFamily="34" charset="0"/>
            </a:endParaRPr>
          </a:p>
        </p:txBody>
      </p:sp>
      <p:sp>
        <p:nvSpPr>
          <p:cNvPr id="492562" name="Text Box 18"/>
          <p:cNvSpPr txBox="1"/>
          <p:nvPr/>
        </p:nvSpPr>
        <p:spPr>
          <a:xfrm>
            <a:off x="4054475" y="4437063"/>
            <a:ext cx="719138" cy="42703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dirty="0">
                <a:latin typeface="Verdana" panose="020B0604030504040204" pitchFamily="34" charset="0"/>
              </a:rPr>
              <a:t>激活</a:t>
            </a:r>
            <a:endParaRPr lang="zh-CN" altLang="en-US" dirty="0">
              <a:latin typeface="Verdana" panose="020B0604030504040204" pitchFamily="34" charset="0"/>
            </a:endParaRPr>
          </a:p>
        </p:txBody>
      </p:sp>
      <p:sp>
        <p:nvSpPr>
          <p:cNvPr id="492563" name="AutoShape 19"/>
          <p:cNvSpPr/>
          <p:nvPr/>
        </p:nvSpPr>
        <p:spPr>
          <a:xfrm rot="-2999033">
            <a:off x="4040188" y="2239963"/>
            <a:ext cx="1082675" cy="212725"/>
          </a:xfrm>
          <a:prstGeom prst="rightArrow">
            <a:avLst>
              <a:gd name="adj1" fmla="val 50000"/>
              <a:gd name="adj2" fmla="val 127120"/>
            </a:avLst>
          </a:prstGeom>
          <a:solidFill>
            <a:srgbClr val="FF5050"/>
          </a:solidFill>
          <a:ln w="9525">
            <a:noFill/>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endParaRPr lang="zh-CN" altLang="en-US" sz="1800" dirty="0">
              <a:latin typeface="Arial" panose="020B0604020202020204" pitchFamily="34" charset="0"/>
            </a:endParaRPr>
          </a:p>
        </p:txBody>
      </p:sp>
      <p:sp>
        <p:nvSpPr>
          <p:cNvPr id="492564" name="Text Box 20"/>
          <p:cNvSpPr txBox="1"/>
          <p:nvPr/>
        </p:nvSpPr>
        <p:spPr>
          <a:xfrm>
            <a:off x="3590925" y="1982788"/>
            <a:ext cx="750888" cy="42703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dirty="0">
                <a:latin typeface="Verdana" panose="020B0604030504040204" pitchFamily="34" charset="0"/>
              </a:rPr>
              <a:t>调度</a:t>
            </a:r>
            <a:endParaRPr lang="zh-CN" altLang="en-US" dirty="0">
              <a:latin typeface="Verdana" panose="020B0604030504040204" pitchFamily="34" charset="0"/>
            </a:endParaRPr>
          </a:p>
        </p:txBody>
      </p:sp>
      <p:sp>
        <p:nvSpPr>
          <p:cNvPr id="492565" name="AutoShape 21"/>
          <p:cNvSpPr/>
          <p:nvPr/>
        </p:nvSpPr>
        <p:spPr>
          <a:xfrm rot="-1728647">
            <a:off x="1766888" y="4151313"/>
            <a:ext cx="2251075" cy="150812"/>
          </a:xfrm>
          <a:prstGeom prst="rightArrow">
            <a:avLst>
              <a:gd name="adj1" fmla="val 50000"/>
              <a:gd name="adj2" fmla="val 372813"/>
            </a:avLst>
          </a:prstGeom>
          <a:solidFill>
            <a:srgbClr val="FF0000"/>
          </a:solidFill>
          <a:ln w="9525">
            <a:noFill/>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endParaRPr lang="zh-CN" altLang="en-US" sz="1800" dirty="0">
              <a:latin typeface="Arial" panose="020B0604020202020204" pitchFamily="34" charset="0"/>
            </a:endParaRPr>
          </a:p>
        </p:txBody>
      </p:sp>
      <p:sp>
        <p:nvSpPr>
          <p:cNvPr id="492566" name="Text Box 22"/>
          <p:cNvSpPr txBox="1"/>
          <p:nvPr/>
        </p:nvSpPr>
        <p:spPr>
          <a:xfrm>
            <a:off x="1907540" y="3803968"/>
            <a:ext cx="760413" cy="427037"/>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dirty="0">
                <a:latin typeface="Verdana" panose="020B0604030504040204" pitchFamily="34" charset="0"/>
              </a:rPr>
              <a:t>释放</a:t>
            </a:r>
            <a:endParaRPr lang="zh-CN" altLang="en-US" dirty="0">
              <a:latin typeface="Verdana" panose="020B0604030504040204" pitchFamily="34" charset="0"/>
            </a:endParaRPr>
          </a:p>
        </p:txBody>
      </p:sp>
      <p:sp>
        <p:nvSpPr>
          <p:cNvPr id="492567" name="AutoShape 23"/>
          <p:cNvSpPr/>
          <p:nvPr/>
        </p:nvSpPr>
        <p:spPr>
          <a:xfrm>
            <a:off x="7510463" y="3717925"/>
            <a:ext cx="217487" cy="400050"/>
          </a:xfrm>
          <a:prstGeom prst="upArrow">
            <a:avLst>
              <a:gd name="adj1" fmla="val 50000"/>
              <a:gd name="adj2" fmla="val 45942"/>
            </a:avLst>
          </a:prstGeom>
          <a:solidFill>
            <a:srgbClr val="FF0000"/>
          </a:solidFill>
          <a:ln w="9525">
            <a:noFill/>
          </a:ln>
        </p:spPr>
        <p:txBody>
          <a:bodyPr wrap="none" lIns="0" tIns="0" rIns="0" bIns="0"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endParaRPr lang="zh-CN" altLang="en-US" sz="1800" dirty="0">
              <a:latin typeface="Arial" panose="020B0604020202020204" pitchFamily="34" charset="0"/>
            </a:endParaRPr>
          </a:p>
        </p:txBody>
      </p:sp>
      <p:sp>
        <p:nvSpPr>
          <p:cNvPr id="492568" name="Rectangle 24"/>
          <p:cNvSpPr/>
          <p:nvPr/>
        </p:nvSpPr>
        <p:spPr>
          <a:xfrm>
            <a:off x="7942263" y="3502025"/>
            <a:ext cx="517525" cy="854075"/>
          </a:xfrm>
          <a:prstGeom prst="rect">
            <a:avLst/>
          </a:prstGeom>
          <a:noFill/>
          <a:ln w="9525">
            <a:noFill/>
          </a:ln>
        </p:spPr>
        <p:txBody>
          <a:bodyPr lIns="0" tIns="0" rIns="0" bIns="0">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eaLnBrk="1" hangingPunct="1">
              <a:spcBef>
                <a:spcPct val="0"/>
              </a:spcBef>
              <a:buNone/>
            </a:pPr>
            <a:r>
              <a:rPr lang="zh-CN" altLang="en-US" dirty="0">
                <a:latin typeface="Verdana" panose="020B0604030504040204" pitchFamily="34" charset="0"/>
              </a:rPr>
              <a:t>释放</a:t>
            </a:r>
            <a:endParaRPr lang="zh-CN" altLang="en-US" dirty="0">
              <a:latin typeface="Verdana" panose="020B0604030504040204" pitchFamily="34" charset="0"/>
            </a:endParaRPr>
          </a:p>
        </p:txBody>
      </p:sp>
      <p:sp>
        <p:nvSpPr>
          <p:cNvPr id="96281" name="Rectangle 25"/>
          <p:cNvSpPr>
            <a:spLocks noGrp="1"/>
          </p:cNvSpPr>
          <p:nvPr>
            <p:ph type="title"/>
          </p:nvPr>
        </p:nvSpPr>
        <p:spPr>
          <a:xfrm>
            <a:off x="35560" y="627380"/>
            <a:ext cx="3671570" cy="457200"/>
          </a:xfrm>
        </p:spPr>
        <p:txBody>
          <a:bodyPr vert="horz" wrap="square" lIns="91440" tIns="45720" rIns="91440" bIns="45720" anchor="ctr" anchorCtr="0"/>
          <a:p>
            <a:pPr eaLnBrk="1" hangingPunct="1"/>
            <a:r>
              <a:rPr lang="zh-CN" altLang="en-US" b="1" dirty="0">
                <a:ea typeface="宋体" panose="02010600030101010101" pitchFamily="2" charset="-122"/>
              </a:rPr>
              <a:t>有挂起状态的进程状态图</a:t>
            </a:r>
            <a:endParaRPr lang="zh-CN" altLang="en-US" b="1" dirty="0">
              <a:ea typeface="宋体" panose="02010600030101010101" pitchFamily="2" charset="-122"/>
            </a:endParaRPr>
          </a:p>
        </p:txBody>
      </p:sp>
      <p:sp>
        <p:nvSpPr>
          <p:cNvPr id="4" name="标题 1"/>
          <p:cNvSpPr>
            <a:spLocks noGrp="1"/>
          </p:cNvSpPr>
          <p:nvPr/>
        </p:nvSpPr>
        <p:spPr>
          <a:xfrm>
            <a:off x="0" y="0"/>
            <a:ext cx="9144000" cy="457200"/>
          </a:xfrm>
          <a:prstGeom prst="rect">
            <a:avLst/>
          </a:prstGeom>
          <a:noFill/>
          <a:ln w="9525">
            <a:noFill/>
          </a:ln>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2pPr>
            <a:lvl3pPr algn="l" rtl="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3pPr>
            <a:lvl4pPr algn="l" rtl="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4pPr>
            <a:lvl5pPr algn="l" rtl="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5pPr>
            <a:lvl6pPr marL="457200" algn="l" rtl="0" fontAlgn="base">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914400" algn="l" rtl="0" fontAlgn="base">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1371600" algn="l" rtl="0" fontAlgn="base">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1828800" algn="l" rtl="0" fontAlgn="base">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第二章 进程的描述与控制</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492552"/>
                                        </p:tgtEl>
                                        <p:attrNameLst>
                                          <p:attrName>style.visibility</p:attrName>
                                        </p:attrNameLst>
                                      </p:cBhvr>
                                      <p:to>
                                        <p:strVal val="visible"/>
                                      </p:to>
                                    </p:set>
                                    <p:animEffect transition="in" filter="barn(inHorizontal)">
                                      <p:cBhvr>
                                        <p:cTn id="7" dur="500"/>
                                        <p:tgtEl>
                                          <p:spTgt spid="49255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92556"/>
                                        </p:tgtEl>
                                        <p:attrNameLst>
                                          <p:attrName>style.visibility</p:attrName>
                                        </p:attrNameLst>
                                      </p:cBhvr>
                                      <p:to>
                                        <p:strVal val="visible"/>
                                      </p:to>
                                    </p:set>
                                    <p:anim calcmode="lin" valueType="num">
                                      <p:cBhvr additive="base">
                                        <p:cTn id="12" dur="500" fill="hold"/>
                                        <p:tgtEl>
                                          <p:spTgt spid="492556"/>
                                        </p:tgtEl>
                                        <p:attrNameLst>
                                          <p:attrName>ppt_x</p:attrName>
                                        </p:attrNameLst>
                                      </p:cBhvr>
                                      <p:tavLst>
                                        <p:tav tm="0">
                                          <p:val>
                                            <p:strVal val="#ppt_x"/>
                                          </p:val>
                                        </p:tav>
                                        <p:tav tm="100000">
                                          <p:val>
                                            <p:strVal val="#ppt_x"/>
                                          </p:val>
                                        </p:tav>
                                      </p:tavLst>
                                    </p:anim>
                                    <p:anim calcmode="lin" valueType="num">
                                      <p:cBhvr additive="base">
                                        <p:cTn id="13" dur="500" fill="hold"/>
                                        <p:tgtEl>
                                          <p:spTgt spid="49255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7" presetClass="entr" presetSubtype="10" fill="hold" nodeType="clickEffect">
                                  <p:stCondLst>
                                    <p:cond delay="0"/>
                                  </p:stCondLst>
                                  <p:childTnLst>
                                    <p:set>
                                      <p:cBhvr>
                                        <p:cTn id="17" dur="1" fill="hold">
                                          <p:stCondLst>
                                            <p:cond delay="0"/>
                                          </p:stCondLst>
                                        </p:cTn>
                                        <p:tgtEl>
                                          <p:spTgt spid="492551"/>
                                        </p:tgtEl>
                                        <p:attrNameLst>
                                          <p:attrName>style.visibility</p:attrName>
                                        </p:attrNameLst>
                                      </p:cBhvr>
                                      <p:to>
                                        <p:strVal val="visible"/>
                                      </p:to>
                                    </p:set>
                                    <p:anim calcmode="lin" valueType="num">
                                      <p:cBhvr>
                                        <p:cTn id="18" dur="500" fill="hold"/>
                                        <p:tgtEl>
                                          <p:spTgt spid="492551"/>
                                        </p:tgtEl>
                                        <p:attrNameLst>
                                          <p:attrName>ppt_w</p:attrName>
                                        </p:attrNameLst>
                                      </p:cBhvr>
                                      <p:tavLst>
                                        <p:tav tm="0">
                                          <p:val>
                                            <p:fltVal val="0.000000"/>
                                          </p:val>
                                        </p:tav>
                                        <p:tav tm="100000">
                                          <p:val>
                                            <p:strVal val="#ppt_w"/>
                                          </p:val>
                                        </p:tav>
                                      </p:tavLst>
                                    </p:anim>
                                    <p:anim calcmode="lin" valueType="num">
                                      <p:cBhvr>
                                        <p:cTn id="19" dur="500" fill="hold"/>
                                        <p:tgtEl>
                                          <p:spTgt spid="492551"/>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4" presetClass="entr" presetSubtype="16" fill="hold" nodeType="clickEffect">
                                  <p:stCondLst>
                                    <p:cond delay="0"/>
                                  </p:stCondLst>
                                  <p:childTnLst>
                                    <p:set>
                                      <p:cBhvr>
                                        <p:cTn id="23" dur="1" fill="hold">
                                          <p:stCondLst>
                                            <p:cond delay="0"/>
                                          </p:stCondLst>
                                        </p:cTn>
                                        <p:tgtEl>
                                          <p:spTgt spid="492560"/>
                                        </p:tgtEl>
                                        <p:attrNameLst>
                                          <p:attrName>style.visibility</p:attrName>
                                        </p:attrNameLst>
                                      </p:cBhvr>
                                      <p:to>
                                        <p:strVal val="visible"/>
                                      </p:to>
                                    </p:set>
                                    <p:animEffect transition="in" filter="box(in)">
                                      <p:cBhvr>
                                        <p:cTn id="24" dur="500"/>
                                        <p:tgtEl>
                                          <p:spTgt spid="492560"/>
                                        </p:tgtEl>
                                      </p:cBhvr>
                                    </p:animEffect>
                                  </p:childTnLst>
                                </p:cTn>
                              </p:par>
                            </p:childTnLst>
                          </p:cTn>
                        </p:par>
                      </p:childTnLst>
                    </p:cTn>
                  </p:par>
                  <p:par>
                    <p:cTn id="25" fill="hold">
                      <p:stCondLst>
                        <p:cond delay="indefinite"/>
                      </p:stCondLst>
                      <p:childTnLst>
                        <p:par>
                          <p:cTn id="26" fill="hold">
                            <p:stCondLst>
                              <p:cond delay="0"/>
                            </p:stCondLst>
                            <p:childTnLst>
                              <p:par>
                                <p:cTn id="27" presetID="17" presetClass="entr" presetSubtype="10" fill="hold" nodeType="clickEffect">
                                  <p:stCondLst>
                                    <p:cond delay="0"/>
                                  </p:stCondLst>
                                  <p:childTnLst>
                                    <p:set>
                                      <p:cBhvr>
                                        <p:cTn id="28" dur="1" fill="hold">
                                          <p:stCondLst>
                                            <p:cond delay="0"/>
                                          </p:stCondLst>
                                        </p:cTn>
                                        <p:tgtEl>
                                          <p:spTgt spid="492563"/>
                                        </p:tgtEl>
                                        <p:attrNameLst>
                                          <p:attrName>style.visibility</p:attrName>
                                        </p:attrNameLst>
                                      </p:cBhvr>
                                      <p:to>
                                        <p:strVal val="visible"/>
                                      </p:to>
                                    </p:set>
                                    <p:anim calcmode="lin" valueType="num">
                                      <p:cBhvr>
                                        <p:cTn id="29" dur="500" fill="hold"/>
                                        <p:tgtEl>
                                          <p:spTgt spid="492563"/>
                                        </p:tgtEl>
                                        <p:attrNameLst>
                                          <p:attrName>ppt_w</p:attrName>
                                        </p:attrNameLst>
                                      </p:cBhvr>
                                      <p:tavLst>
                                        <p:tav tm="0">
                                          <p:val>
                                            <p:fltVal val="0.000000"/>
                                          </p:val>
                                        </p:tav>
                                        <p:tav tm="100000">
                                          <p:val>
                                            <p:strVal val="#ppt_w"/>
                                          </p:val>
                                        </p:tav>
                                      </p:tavLst>
                                    </p:anim>
                                    <p:anim calcmode="lin" valueType="num">
                                      <p:cBhvr>
                                        <p:cTn id="30" dur="500" fill="hold"/>
                                        <p:tgtEl>
                                          <p:spTgt spid="492563"/>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4" presetClass="entr" presetSubtype="16" fill="hold" nodeType="clickEffect">
                                  <p:stCondLst>
                                    <p:cond delay="0"/>
                                  </p:stCondLst>
                                  <p:childTnLst>
                                    <p:set>
                                      <p:cBhvr>
                                        <p:cTn id="34" dur="1" fill="hold">
                                          <p:stCondLst>
                                            <p:cond delay="0"/>
                                          </p:stCondLst>
                                        </p:cTn>
                                        <p:tgtEl>
                                          <p:spTgt spid="492564"/>
                                        </p:tgtEl>
                                        <p:attrNameLst>
                                          <p:attrName>style.visibility</p:attrName>
                                        </p:attrNameLst>
                                      </p:cBhvr>
                                      <p:to>
                                        <p:strVal val="visible"/>
                                      </p:to>
                                    </p:set>
                                    <p:animEffect transition="in" filter="box(in)">
                                      <p:cBhvr>
                                        <p:cTn id="35" dur="500"/>
                                        <p:tgtEl>
                                          <p:spTgt spid="492564"/>
                                        </p:tgtEl>
                                      </p:cBhvr>
                                    </p:animEffect>
                                  </p:childTnLst>
                                </p:cTn>
                              </p:par>
                            </p:childTnLst>
                          </p:cTn>
                        </p:par>
                      </p:childTnLst>
                    </p:cTn>
                  </p:par>
                  <p:par>
                    <p:cTn id="36" fill="hold">
                      <p:stCondLst>
                        <p:cond delay="indefinite"/>
                      </p:stCondLst>
                      <p:childTnLst>
                        <p:par>
                          <p:cTn id="37" fill="hold">
                            <p:stCondLst>
                              <p:cond delay="0"/>
                            </p:stCondLst>
                            <p:childTnLst>
                              <p:par>
                                <p:cTn id="38" presetID="17" presetClass="entr" presetSubtype="10" fill="hold" nodeType="clickEffect">
                                  <p:stCondLst>
                                    <p:cond delay="0"/>
                                  </p:stCondLst>
                                  <p:childTnLst>
                                    <p:set>
                                      <p:cBhvr>
                                        <p:cTn id="39" dur="1" fill="hold">
                                          <p:stCondLst>
                                            <p:cond delay="0"/>
                                          </p:stCondLst>
                                        </p:cTn>
                                        <p:tgtEl>
                                          <p:spTgt spid="492550"/>
                                        </p:tgtEl>
                                        <p:attrNameLst>
                                          <p:attrName>style.visibility</p:attrName>
                                        </p:attrNameLst>
                                      </p:cBhvr>
                                      <p:to>
                                        <p:strVal val="visible"/>
                                      </p:to>
                                    </p:set>
                                    <p:anim calcmode="lin" valueType="num">
                                      <p:cBhvr>
                                        <p:cTn id="40" dur="500" fill="hold"/>
                                        <p:tgtEl>
                                          <p:spTgt spid="492550"/>
                                        </p:tgtEl>
                                        <p:attrNameLst>
                                          <p:attrName>ppt_w</p:attrName>
                                        </p:attrNameLst>
                                      </p:cBhvr>
                                      <p:tavLst>
                                        <p:tav tm="0">
                                          <p:val>
                                            <p:fltVal val="0.000000"/>
                                          </p:val>
                                        </p:tav>
                                        <p:tav tm="100000">
                                          <p:val>
                                            <p:strVal val="#ppt_w"/>
                                          </p:val>
                                        </p:tav>
                                      </p:tavLst>
                                    </p:anim>
                                    <p:anim calcmode="lin" valueType="num">
                                      <p:cBhvr>
                                        <p:cTn id="41" dur="500" fill="hold"/>
                                        <p:tgtEl>
                                          <p:spTgt spid="492550"/>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4" presetClass="entr" presetSubtype="16" fill="hold" nodeType="clickEffect">
                                  <p:stCondLst>
                                    <p:cond delay="0"/>
                                  </p:stCondLst>
                                  <p:childTnLst>
                                    <p:set>
                                      <p:cBhvr>
                                        <p:cTn id="45" dur="1" fill="hold">
                                          <p:stCondLst>
                                            <p:cond delay="0"/>
                                          </p:stCondLst>
                                        </p:cTn>
                                        <p:tgtEl>
                                          <p:spTgt spid="492559"/>
                                        </p:tgtEl>
                                        <p:attrNameLst>
                                          <p:attrName>style.visibility</p:attrName>
                                        </p:attrNameLst>
                                      </p:cBhvr>
                                      <p:to>
                                        <p:strVal val="visible"/>
                                      </p:to>
                                    </p:set>
                                    <p:animEffect transition="in" filter="box(in)">
                                      <p:cBhvr>
                                        <p:cTn id="46" dur="500"/>
                                        <p:tgtEl>
                                          <p:spTgt spid="492559"/>
                                        </p:tgtEl>
                                      </p:cBhvr>
                                    </p:animEffect>
                                  </p:childTnLst>
                                </p:cTn>
                              </p:par>
                            </p:childTnLst>
                          </p:cTn>
                        </p:par>
                      </p:childTnLst>
                    </p:cTn>
                  </p:par>
                  <p:par>
                    <p:cTn id="47" fill="hold">
                      <p:stCondLst>
                        <p:cond delay="indefinite"/>
                      </p:stCondLst>
                      <p:childTnLst>
                        <p:par>
                          <p:cTn id="48" fill="hold">
                            <p:stCondLst>
                              <p:cond delay="0"/>
                            </p:stCondLst>
                            <p:childTnLst>
                              <p:par>
                                <p:cTn id="49" presetID="17" presetClass="entr" presetSubtype="10" fill="hold" nodeType="clickEffect">
                                  <p:stCondLst>
                                    <p:cond delay="0"/>
                                  </p:stCondLst>
                                  <p:childTnLst>
                                    <p:set>
                                      <p:cBhvr>
                                        <p:cTn id="50" dur="1" fill="hold">
                                          <p:stCondLst>
                                            <p:cond delay="0"/>
                                          </p:stCondLst>
                                        </p:cTn>
                                        <p:tgtEl>
                                          <p:spTgt spid="492558"/>
                                        </p:tgtEl>
                                        <p:attrNameLst>
                                          <p:attrName>style.visibility</p:attrName>
                                        </p:attrNameLst>
                                      </p:cBhvr>
                                      <p:to>
                                        <p:strVal val="visible"/>
                                      </p:to>
                                    </p:set>
                                    <p:anim calcmode="lin" valueType="num">
                                      <p:cBhvr>
                                        <p:cTn id="51" dur="500" fill="hold"/>
                                        <p:tgtEl>
                                          <p:spTgt spid="492558"/>
                                        </p:tgtEl>
                                        <p:attrNameLst>
                                          <p:attrName>ppt_w</p:attrName>
                                        </p:attrNameLst>
                                      </p:cBhvr>
                                      <p:tavLst>
                                        <p:tav tm="0">
                                          <p:val>
                                            <p:fltVal val="0.000000"/>
                                          </p:val>
                                        </p:tav>
                                        <p:tav tm="100000">
                                          <p:val>
                                            <p:strVal val="#ppt_w"/>
                                          </p:val>
                                        </p:tav>
                                      </p:tavLst>
                                    </p:anim>
                                    <p:anim calcmode="lin" valueType="num">
                                      <p:cBhvr>
                                        <p:cTn id="52" dur="500" fill="hold"/>
                                        <p:tgtEl>
                                          <p:spTgt spid="492558"/>
                                        </p:tgtEl>
                                        <p:attrNameLst>
                                          <p:attrName>ppt_h</p:attrName>
                                        </p:attrNameLst>
                                      </p:cBhvr>
                                      <p:tavLst>
                                        <p:tav tm="0">
                                          <p:val>
                                            <p:strVal val="#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nodeType="clickEffect">
                                  <p:stCondLst>
                                    <p:cond delay="0"/>
                                  </p:stCondLst>
                                  <p:childTnLst>
                                    <p:set>
                                      <p:cBhvr>
                                        <p:cTn id="56" dur="1" fill="hold">
                                          <p:stCondLst>
                                            <p:cond delay="0"/>
                                          </p:stCondLst>
                                        </p:cTn>
                                        <p:tgtEl>
                                          <p:spTgt spid="492553"/>
                                        </p:tgtEl>
                                        <p:attrNameLst>
                                          <p:attrName>style.visibility</p:attrName>
                                        </p:attrNameLst>
                                      </p:cBhvr>
                                      <p:to>
                                        <p:strVal val="visible"/>
                                      </p:to>
                                    </p:set>
                                    <p:animEffect transition="in" filter="box(in)">
                                      <p:cBhvr>
                                        <p:cTn id="57" dur="500"/>
                                        <p:tgtEl>
                                          <p:spTgt spid="492553"/>
                                        </p:tgtEl>
                                      </p:cBhvr>
                                    </p:animEffect>
                                  </p:childTnLst>
                                </p:cTn>
                              </p:par>
                            </p:childTnLst>
                          </p:cTn>
                        </p:par>
                      </p:childTnLst>
                    </p:cTn>
                  </p:par>
                  <p:par>
                    <p:cTn id="58" fill="hold">
                      <p:stCondLst>
                        <p:cond delay="indefinite"/>
                      </p:stCondLst>
                      <p:childTnLst>
                        <p:par>
                          <p:cTn id="59" fill="hold">
                            <p:stCondLst>
                              <p:cond delay="0"/>
                            </p:stCondLst>
                            <p:childTnLst>
                              <p:par>
                                <p:cTn id="60" presetID="17" presetClass="entr" presetSubtype="10" fill="hold" nodeType="clickEffect">
                                  <p:stCondLst>
                                    <p:cond delay="0"/>
                                  </p:stCondLst>
                                  <p:childTnLst>
                                    <p:set>
                                      <p:cBhvr>
                                        <p:cTn id="61" dur="1" fill="hold">
                                          <p:stCondLst>
                                            <p:cond delay="0"/>
                                          </p:stCondLst>
                                        </p:cTn>
                                        <p:tgtEl>
                                          <p:spTgt spid="492557"/>
                                        </p:tgtEl>
                                        <p:attrNameLst>
                                          <p:attrName>style.visibility</p:attrName>
                                        </p:attrNameLst>
                                      </p:cBhvr>
                                      <p:to>
                                        <p:strVal val="visible"/>
                                      </p:to>
                                    </p:set>
                                    <p:anim calcmode="lin" valueType="num">
                                      <p:cBhvr>
                                        <p:cTn id="62" dur="500" fill="hold"/>
                                        <p:tgtEl>
                                          <p:spTgt spid="492557"/>
                                        </p:tgtEl>
                                        <p:attrNameLst>
                                          <p:attrName>ppt_w</p:attrName>
                                        </p:attrNameLst>
                                      </p:cBhvr>
                                      <p:tavLst>
                                        <p:tav tm="0">
                                          <p:val>
                                            <p:fltVal val="0.000000"/>
                                          </p:val>
                                        </p:tav>
                                        <p:tav tm="100000">
                                          <p:val>
                                            <p:strVal val="#ppt_w"/>
                                          </p:val>
                                        </p:tav>
                                      </p:tavLst>
                                    </p:anim>
                                    <p:anim calcmode="lin" valueType="num">
                                      <p:cBhvr>
                                        <p:cTn id="63" dur="500" fill="hold"/>
                                        <p:tgtEl>
                                          <p:spTgt spid="492557"/>
                                        </p:tgtEl>
                                        <p:attrNameLst>
                                          <p:attrName>ppt_h</p:attrName>
                                        </p:attrNameLst>
                                      </p:cBhvr>
                                      <p:tavLst>
                                        <p:tav tm="0">
                                          <p:val>
                                            <p:strVal val="#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4" presetClass="entr" presetSubtype="16" fill="hold" nodeType="clickEffect">
                                  <p:stCondLst>
                                    <p:cond delay="0"/>
                                  </p:stCondLst>
                                  <p:childTnLst>
                                    <p:set>
                                      <p:cBhvr>
                                        <p:cTn id="67" dur="1" fill="hold">
                                          <p:stCondLst>
                                            <p:cond delay="0"/>
                                          </p:stCondLst>
                                        </p:cTn>
                                        <p:tgtEl>
                                          <p:spTgt spid="492562"/>
                                        </p:tgtEl>
                                        <p:attrNameLst>
                                          <p:attrName>style.visibility</p:attrName>
                                        </p:attrNameLst>
                                      </p:cBhvr>
                                      <p:to>
                                        <p:strVal val="visible"/>
                                      </p:to>
                                    </p:set>
                                    <p:animEffect transition="in" filter="box(in)">
                                      <p:cBhvr>
                                        <p:cTn id="68" dur="500"/>
                                        <p:tgtEl>
                                          <p:spTgt spid="49256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4" fill="hold" nodeType="clickEffect">
                                  <p:stCondLst>
                                    <p:cond delay="0"/>
                                  </p:stCondLst>
                                  <p:childTnLst>
                                    <p:set>
                                      <p:cBhvr>
                                        <p:cTn id="72" dur="1" fill="hold">
                                          <p:stCondLst>
                                            <p:cond delay="0"/>
                                          </p:stCondLst>
                                        </p:cTn>
                                        <p:tgtEl>
                                          <p:spTgt spid="492549"/>
                                        </p:tgtEl>
                                        <p:attrNameLst>
                                          <p:attrName>style.visibility</p:attrName>
                                        </p:attrNameLst>
                                      </p:cBhvr>
                                      <p:to>
                                        <p:strVal val="visible"/>
                                      </p:to>
                                    </p:set>
                                    <p:animEffect transition="in" filter="wipe(down)">
                                      <p:cBhvr>
                                        <p:cTn id="73" dur="500"/>
                                        <p:tgtEl>
                                          <p:spTgt spid="492549"/>
                                        </p:tgtEl>
                                      </p:cBhvr>
                                    </p:animEffect>
                                  </p:childTnLst>
                                </p:cTn>
                              </p:par>
                            </p:childTnLst>
                          </p:cTn>
                        </p:par>
                      </p:childTnLst>
                    </p:cTn>
                  </p:par>
                  <p:par>
                    <p:cTn id="74" fill="hold">
                      <p:stCondLst>
                        <p:cond delay="indefinite"/>
                      </p:stCondLst>
                      <p:childTnLst>
                        <p:par>
                          <p:cTn id="75" fill="hold">
                            <p:stCondLst>
                              <p:cond delay="0"/>
                            </p:stCondLst>
                            <p:childTnLst>
                              <p:par>
                                <p:cTn id="76" presetID="4" presetClass="entr" presetSubtype="16" fill="hold" nodeType="clickEffect">
                                  <p:stCondLst>
                                    <p:cond delay="0"/>
                                  </p:stCondLst>
                                  <p:childTnLst>
                                    <p:set>
                                      <p:cBhvr>
                                        <p:cTn id="77" dur="1" fill="hold">
                                          <p:stCondLst>
                                            <p:cond delay="0"/>
                                          </p:stCondLst>
                                        </p:cTn>
                                        <p:tgtEl>
                                          <p:spTgt spid="492561"/>
                                        </p:tgtEl>
                                        <p:attrNameLst>
                                          <p:attrName>style.visibility</p:attrName>
                                        </p:attrNameLst>
                                      </p:cBhvr>
                                      <p:to>
                                        <p:strVal val="visible"/>
                                      </p:to>
                                    </p:set>
                                    <p:animEffect transition="in" filter="box(in)">
                                      <p:cBhvr>
                                        <p:cTn id="78" dur="500"/>
                                        <p:tgtEl>
                                          <p:spTgt spid="492561"/>
                                        </p:tgtEl>
                                      </p:cBhvr>
                                    </p:animEffect>
                                  </p:childTnLst>
                                </p:cTn>
                              </p:par>
                            </p:childTnLst>
                          </p:cTn>
                        </p:par>
                      </p:childTnLst>
                    </p:cTn>
                  </p:par>
                  <p:par>
                    <p:cTn id="79" fill="hold">
                      <p:stCondLst>
                        <p:cond delay="indefinite"/>
                      </p:stCondLst>
                      <p:childTnLst>
                        <p:par>
                          <p:cTn id="80" fill="hold">
                            <p:stCondLst>
                              <p:cond delay="0"/>
                            </p:stCondLst>
                            <p:childTnLst>
                              <p:par>
                                <p:cTn id="81" presetID="17" presetClass="entr" presetSubtype="10" fill="hold" nodeType="clickEffect">
                                  <p:stCondLst>
                                    <p:cond delay="0"/>
                                  </p:stCondLst>
                                  <p:childTnLst>
                                    <p:set>
                                      <p:cBhvr>
                                        <p:cTn id="82" dur="1" fill="hold">
                                          <p:stCondLst>
                                            <p:cond delay="0"/>
                                          </p:stCondLst>
                                        </p:cTn>
                                        <p:tgtEl>
                                          <p:spTgt spid="492565"/>
                                        </p:tgtEl>
                                        <p:attrNameLst>
                                          <p:attrName>style.visibility</p:attrName>
                                        </p:attrNameLst>
                                      </p:cBhvr>
                                      <p:to>
                                        <p:strVal val="visible"/>
                                      </p:to>
                                    </p:set>
                                    <p:anim calcmode="lin" valueType="num">
                                      <p:cBhvr>
                                        <p:cTn id="83" dur="500" fill="hold"/>
                                        <p:tgtEl>
                                          <p:spTgt spid="492565"/>
                                        </p:tgtEl>
                                        <p:attrNameLst>
                                          <p:attrName>ppt_w</p:attrName>
                                        </p:attrNameLst>
                                      </p:cBhvr>
                                      <p:tavLst>
                                        <p:tav tm="0">
                                          <p:val>
                                            <p:fltVal val="0.000000"/>
                                          </p:val>
                                        </p:tav>
                                        <p:tav tm="100000">
                                          <p:val>
                                            <p:strVal val="#ppt_w"/>
                                          </p:val>
                                        </p:tav>
                                      </p:tavLst>
                                    </p:anim>
                                    <p:anim calcmode="lin" valueType="num">
                                      <p:cBhvr>
                                        <p:cTn id="84" dur="500" fill="hold"/>
                                        <p:tgtEl>
                                          <p:spTgt spid="492565"/>
                                        </p:tgtEl>
                                        <p:attrNameLst>
                                          <p:attrName>ppt_h</p:attrName>
                                        </p:attrNameLst>
                                      </p:cBhvr>
                                      <p:tavLst>
                                        <p:tav tm="0">
                                          <p:val>
                                            <p:strVal val="#ppt_h"/>
                                          </p:val>
                                        </p:tav>
                                        <p:tav tm="100000">
                                          <p:val>
                                            <p:strVal val="#ppt_h"/>
                                          </p:val>
                                        </p:tav>
                                      </p:tavLst>
                                    </p:anim>
                                  </p:childTnLst>
                                </p:cTn>
                              </p:par>
                            </p:childTnLst>
                          </p:cTn>
                        </p:par>
                      </p:childTnLst>
                    </p:cTn>
                  </p:par>
                  <p:par>
                    <p:cTn id="85" fill="hold">
                      <p:stCondLst>
                        <p:cond delay="indefinite"/>
                      </p:stCondLst>
                      <p:childTnLst>
                        <p:par>
                          <p:cTn id="86" fill="hold">
                            <p:stCondLst>
                              <p:cond delay="0"/>
                            </p:stCondLst>
                            <p:childTnLst>
                              <p:par>
                                <p:cTn id="87" presetID="4" presetClass="entr" presetSubtype="16" fill="hold" nodeType="clickEffect">
                                  <p:stCondLst>
                                    <p:cond delay="0"/>
                                  </p:stCondLst>
                                  <p:childTnLst>
                                    <p:set>
                                      <p:cBhvr>
                                        <p:cTn id="88" dur="1" fill="hold">
                                          <p:stCondLst>
                                            <p:cond delay="0"/>
                                          </p:stCondLst>
                                        </p:cTn>
                                        <p:tgtEl>
                                          <p:spTgt spid="492566"/>
                                        </p:tgtEl>
                                        <p:attrNameLst>
                                          <p:attrName>style.visibility</p:attrName>
                                        </p:attrNameLst>
                                      </p:cBhvr>
                                      <p:to>
                                        <p:strVal val="visible"/>
                                      </p:to>
                                    </p:set>
                                    <p:animEffect transition="in" filter="box(in)">
                                      <p:cBhvr>
                                        <p:cTn id="89" dur="500"/>
                                        <p:tgtEl>
                                          <p:spTgt spid="492566"/>
                                        </p:tgtEl>
                                      </p:cBhvr>
                                    </p:animEffect>
                                  </p:childTnLst>
                                </p:cTn>
                              </p:par>
                            </p:childTnLst>
                          </p:cTn>
                        </p:par>
                      </p:childTnLst>
                    </p:cTn>
                  </p:par>
                  <p:par>
                    <p:cTn id="90" fill="hold">
                      <p:stCondLst>
                        <p:cond delay="indefinite"/>
                      </p:stCondLst>
                      <p:childTnLst>
                        <p:par>
                          <p:cTn id="91" fill="hold">
                            <p:stCondLst>
                              <p:cond delay="0"/>
                            </p:stCondLst>
                            <p:childTnLst>
                              <p:par>
                                <p:cTn id="92" presetID="17" presetClass="entr" presetSubtype="10" fill="hold" nodeType="clickEffect">
                                  <p:stCondLst>
                                    <p:cond delay="0"/>
                                  </p:stCondLst>
                                  <p:childTnLst>
                                    <p:set>
                                      <p:cBhvr>
                                        <p:cTn id="93" dur="1" fill="hold">
                                          <p:stCondLst>
                                            <p:cond delay="0"/>
                                          </p:stCondLst>
                                        </p:cTn>
                                        <p:tgtEl>
                                          <p:spTgt spid="492567"/>
                                        </p:tgtEl>
                                        <p:attrNameLst>
                                          <p:attrName>style.visibility</p:attrName>
                                        </p:attrNameLst>
                                      </p:cBhvr>
                                      <p:to>
                                        <p:strVal val="visible"/>
                                      </p:to>
                                    </p:set>
                                    <p:anim calcmode="lin" valueType="num">
                                      <p:cBhvr>
                                        <p:cTn id="94" dur="500" fill="hold"/>
                                        <p:tgtEl>
                                          <p:spTgt spid="492567"/>
                                        </p:tgtEl>
                                        <p:attrNameLst>
                                          <p:attrName>ppt_w</p:attrName>
                                        </p:attrNameLst>
                                      </p:cBhvr>
                                      <p:tavLst>
                                        <p:tav tm="0">
                                          <p:val>
                                            <p:fltVal val="0.000000"/>
                                          </p:val>
                                        </p:tav>
                                        <p:tav tm="100000">
                                          <p:val>
                                            <p:strVal val="#ppt_w"/>
                                          </p:val>
                                        </p:tav>
                                      </p:tavLst>
                                    </p:anim>
                                    <p:anim calcmode="lin" valueType="num">
                                      <p:cBhvr>
                                        <p:cTn id="95" dur="500" fill="hold"/>
                                        <p:tgtEl>
                                          <p:spTgt spid="492567"/>
                                        </p:tgtEl>
                                        <p:attrNameLst>
                                          <p:attrName>ppt_h</p:attrName>
                                        </p:attrNameLst>
                                      </p:cBhvr>
                                      <p:tavLst>
                                        <p:tav tm="0">
                                          <p:val>
                                            <p:strVal val="#ppt_h"/>
                                          </p:val>
                                        </p:tav>
                                        <p:tav tm="100000">
                                          <p:val>
                                            <p:strVal val="#ppt_h"/>
                                          </p:val>
                                        </p:tav>
                                      </p:tavLst>
                                    </p:anim>
                                  </p:childTnLst>
                                </p:cTn>
                              </p:par>
                            </p:childTnLst>
                          </p:cTn>
                        </p:par>
                      </p:childTnLst>
                    </p:cTn>
                  </p:par>
                  <p:par>
                    <p:cTn id="96" fill="hold">
                      <p:stCondLst>
                        <p:cond delay="indefinite"/>
                      </p:stCondLst>
                      <p:childTnLst>
                        <p:par>
                          <p:cTn id="97" fill="hold">
                            <p:stCondLst>
                              <p:cond delay="0"/>
                            </p:stCondLst>
                            <p:childTnLst>
                              <p:par>
                                <p:cTn id="98" presetID="8" presetClass="entr" presetSubtype="16" fill="hold" nodeType="clickEffect">
                                  <p:stCondLst>
                                    <p:cond delay="0"/>
                                  </p:stCondLst>
                                  <p:childTnLst>
                                    <p:set>
                                      <p:cBhvr>
                                        <p:cTn id="99" dur="1" fill="hold">
                                          <p:stCondLst>
                                            <p:cond delay="0"/>
                                          </p:stCondLst>
                                        </p:cTn>
                                        <p:tgtEl>
                                          <p:spTgt spid="492568"/>
                                        </p:tgtEl>
                                        <p:attrNameLst>
                                          <p:attrName>style.visibility</p:attrName>
                                        </p:attrNameLst>
                                      </p:cBhvr>
                                      <p:to>
                                        <p:strVal val="visible"/>
                                      </p:to>
                                    </p:set>
                                    <p:animEffect transition="in" filter="diamond(in)">
                                      <p:cBhvr>
                                        <p:cTn id="100" dur="2000"/>
                                        <p:tgtEl>
                                          <p:spTgt spid="492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9" grpId="0" animBg="1"/>
      <p:bldP spid="492550" grpId="0" animBg="1"/>
      <p:bldP spid="492551" grpId="0" animBg="1"/>
      <p:bldP spid="492552" grpId="0" animBg="1"/>
      <p:bldP spid="492553" grpId="0"/>
      <p:bldP spid="492556" grpId="0"/>
      <p:bldP spid="492557" grpId="0" animBg="1"/>
      <p:bldP spid="492558" grpId="0" animBg="1"/>
      <p:bldP spid="492559" grpId="0"/>
      <p:bldP spid="492560" grpId="0"/>
      <p:bldP spid="492561" grpId="0"/>
      <p:bldP spid="492562" grpId="0"/>
      <p:bldP spid="492563" grpId="0" animBg="1"/>
      <p:bldP spid="492564" grpId="0"/>
      <p:bldP spid="492565" grpId="0" animBg="1"/>
      <p:bldP spid="492566" grpId="0"/>
      <p:bldP spid="492567" grpId="0" animBg="1"/>
      <p:bldP spid="49256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txBox="1">
            <a:spLocks noGrp="1"/>
          </p:cNvSpPr>
          <p:nvPr>
            <p:ph idx="1"/>
          </p:nvPr>
        </p:nvSpPr>
        <p:spPr>
          <a:xfrm>
            <a:off x="0" y="549275"/>
            <a:ext cx="9144000" cy="460375"/>
          </a:xfrm>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00000"/>
              </a:lnSpc>
              <a:spcBef>
                <a:spcPct val="20000"/>
              </a:spcBef>
              <a:spcAft>
                <a:spcPct val="0"/>
              </a:spcAft>
              <a:buClrTx/>
              <a:buSzTx/>
              <a:buFontTx/>
              <a:buNone/>
              <a:tabLst>
                <a:tab pos="198120" algn="l"/>
              </a:tabLst>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5. </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引起进程的创建、终止等各类控制的事件</a:t>
            </a:r>
            <a:endParaRPr kumimoji="0" lang="zh-CN" altLang="zh-CN" sz="12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第二章 进程的描述与控制</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
        <p:nvSpPr>
          <p:cNvPr id="6" name="文本框 5"/>
          <p:cNvSpPr txBox="1"/>
          <p:nvPr/>
        </p:nvSpPr>
        <p:spPr>
          <a:xfrm>
            <a:off x="139700" y="979805"/>
            <a:ext cx="8069580" cy="2940685"/>
          </a:xfrm>
          <a:prstGeom prst="rect">
            <a:avLst/>
          </a:prstGeom>
          <a:noFill/>
        </p:spPr>
        <p:txBody>
          <a:bodyPr wrap="square">
            <a:noAutofit/>
          </a:bodyPr>
          <a:lstStyle/>
          <a:p>
            <a:pPr marR="0" indent="266700" algn="just" defTabSz="914400">
              <a:lnSpc>
                <a:spcPct val="150000"/>
              </a:lnSpc>
              <a:buClrTx/>
              <a:buSzTx/>
              <a:buFontTx/>
              <a:buNone/>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(1) </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引起创建进程的事件</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266700" marR="0" indent="266700" algn="just" defTabSz="914400">
              <a:lnSpc>
                <a:spcPct val="150000"/>
              </a:lnSpc>
              <a:buClrTx/>
              <a:buSzTx/>
              <a:buFontTx/>
              <a:buNone/>
              <a:defRPr/>
            </a:pPr>
            <a:r>
              <a:rPr kumimoji="0" lang="zh-CN" altLang="zh-CN" sz="2000" kern="100" cap="none" spc="0" normalizeH="0" baseline="0" noProof="0" dirty="0">
                <a:solidFill>
                  <a:srgbClr val="FF0000"/>
                </a:solidFill>
                <a:latin typeface="Times New Roman" panose="02020603050405020304" pitchFamily="18" charset="0"/>
                <a:ea typeface="宋体" panose="02010600030101010101" pitchFamily="2" charset="-122"/>
                <a:cs typeface="+mn-cs"/>
              </a:rPr>
              <a:t>系统内核创建</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 </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533400" marR="0" indent="266700" algn="just" defTabSz="914400">
              <a:lnSpc>
                <a:spcPct val="150000"/>
              </a:lnSpc>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系统初始化：分时系统中用户登录</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 </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批处理系统中作业</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调度。</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533400" marR="0" indent="266700" algn="just" defTabSz="914400">
              <a:lnSpc>
                <a:spcPct val="150000"/>
              </a:lnSpc>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提供服务：用户请求创建进程</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 </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266700" marR="0" indent="266700" algn="just" defTabSz="914400">
              <a:lnSpc>
                <a:spcPct val="150000"/>
              </a:lnSpc>
              <a:buClrTx/>
              <a:buSzTx/>
              <a:buFontTx/>
              <a:buNone/>
              <a:defRPr/>
            </a:pPr>
            <a:r>
              <a:rPr kumimoji="0" lang="zh-CN" altLang="zh-CN" sz="2000" kern="100" cap="none" spc="0" normalizeH="0" baseline="0" noProof="0" dirty="0">
                <a:solidFill>
                  <a:srgbClr val="FF0000"/>
                </a:solidFill>
                <a:latin typeface="Times New Roman" panose="02020603050405020304" pitchFamily="18" charset="0"/>
                <a:ea typeface="宋体" panose="02010600030101010101" pitchFamily="2" charset="-122"/>
                <a:cs typeface="+mn-cs"/>
              </a:rPr>
              <a:t>应用程序自身创建</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533400" marR="0" indent="266700" algn="just" defTabSz="914400">
              <a:lnSpc>
                <a:spcPct val="150000"/>
              </a:lnSpc>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应用请求：正在运行的进程执行了创建进程的系统调用</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a:t>
            </a:r>
            <a:endParaRPr kumimoji="0" lang="en-US" altLang="zh-CN" sz="2000" kern="100" cap="none" spc="0" normalizeH="0" baseline="0" noProof="0" dirty="0">
              <a:latin typeface="Times New Roman" panose="02020603050405020304" pitchFamily="18" charset="0"/>
              <a:ea typeface="宋体" panose="02010600030101010101" pitchFamily="2" charset="-122"/>
              <a:cs typeface="+mn-cs"/>
            </a:endParaRPr>
          </a:p>
          <a:p>
            <a:pPr marL="533400" marR="0" indent="266700" algn="just" defTabSz="914400">
              <a:lnSpc>
                <a:spcPct val="150000"/>
              </a:lnSpc>
              <a:buClrTx/>
              <a:buSzTx/>
              <a:buFontTx/>
              <a:buNone/>
              <a:defRPr/>
            </a:pP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p:txBody>
      </p:sp>
      <p:sp>
        <p:nvSpPr>
          <p:cNvPr id="7" name="文本框 6"/>
          <p:cNvSpPr txBox="1"/>
          <p:nvPr/>
        </p:nvSpPr>
        <p:spPr>
          <a:xfrm>
            <a:off x="107315" y="4005263"/>
            <a:ext cx="3276600" cy="398780"/>
          </a:xfrm>
          <a:prstGeom prst="rect">
            <a:avLst/>
          </a:prstGeom>
          <a:noFill/>
        </p:spPr>
        <p:txBody>
          <a:bodyPr wrap="square">
            <a:spAutoFit/>
          </a:bodyPr>
          <a:lstStyle/>
          <a:p>
            <a:pPr marR="0" indent="266700" algn="just" defTabSz="914400">
              <a:buClrTx/>
              <a:buSzTx/>
              <a:buFontTx/>
              <a:buNone/>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(2) </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引起进程终止的事件</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txBox="1">
            <a:spLocks noGrp="1"/>
          </p:cNvSpPr>
          <p:nvPr>
            <p:ph idx="1"/>
          </p:nvPr>
        </p:nvSpPr>
        <p:spPr>
          <a:xfrm>
            <a:off x="0" y="457200"/>
            <a:ext cx="9144000" cy="460375"/>
          </a:xfrm>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00000"/>
              </a:lnSpc>
              <a:spcBef>
                <a:spcPct val="20000"/>
              </a:spcBef>
              <a:spcAft>
                <a:spcPct val="0"/>
              </a:spcAft>
              <a:buClrTx/>
              <a:buSzTx/>
              <a:buFontTx/>
              <a:buNone/>
              <a:tabLst>
                <a:tab pos="198120" algn="l"/>
              </a:tabLst>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6. </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进程同步</a:t>
            </a:r>
            <a:endParaRPr kumimoji="0" lang="zh-CN" altLang="zh-CN" sz="12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第二章 进程的描述与控制</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
        <p:nvSpPr>
          <p:cNvPr id="102403" name="Rectangle 3"/>
          <p:cNvSpPr>
            <a:spLocks noGrp="1"/>
          </p:cNvSpPr>
          <p:nvPr/>
        </p:nvSpPr>
        <p:spPr>
          <a:xfrm>
            <a:off x="467360" y="1993900"/>
            <a:ext cx="8459470" cy="2873375"/>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vl6pPr marL="25146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6pPr>
            <a:lvl7pPr marL="29718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7pPr>
            <a:lvl8pPr marL="34290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8pPr>
            <a:lvl9pPr marL="38862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9pPr>
          </a:lstStyle>
          <a:p>
            <a:pPr eaLnBrk="1" hangingPunct="1">
              <a:buClr>
                <a:srgbClr val="FF0066"/>
              </a:buClr>
              <a:buSzPct val="65000"/>
              <a:buFont typeface="Wingdings" panose="05000000000000000000" pitchFamily="2" charset="2"/>
              <a:buChar char="Ø"/>
            </a:pPr>
            <a:r>
              <a:rPr lang="zh-CN" altLang="en-US" sz="4000" dirty="0">
                <a:latin typeface="Times New Roman" panose="02020603050405020304" pitchFamily="18" charset="0"/>
                <a:ea typeface="黑体" panose="02010609060101010101" pitchFamily="49" charset="-122"/>
              </a:rPr>
              <a:t>互斥</a:t>
            </a:r>
            <a:endParaRPr lang="zh-CN" altLang="en-US" sz="4000" dirty="0">
              <a:latin typeface="Times New Roman" panose="02020603050405020304" pitchFamily="18" charset="0"/>
              <a:ea typeface="黑体" panose="02010609060101010101" pitchFamily="49" charset="-122"/>
            </a:endParaRPr>
          </a:p>
          <a:p>
            <a:pPr eaLnBrk="1" hangingPunct="1">
              <a:buNone/>
            </a:pPr>
            <a:endParaRPr lang="zh-CN" altLang="en-US" sz="4000" dirty="0">
              <a:latin typeface="Times New Roman" panose="02020603050405020304" pitchFamily="18" charset="0"/>
              <a:ea typeface="黑体" panose="02010609060101010101" pitchFamily="49" charset="-122"/>
            </a:endParaRPr>
          </a:p>
          <a:p>
            <a:pPr eaLnBrk="1" hangingPunct="1">
              <a:buClr>
                <a:srgbClr val="FF0066"/>
              </a:buClr>
              <a:buSzPct val="75000"/>
              <a:buFont typeface="Wingdings" panose="05000000000000000000" pitchFamily="2" charset="2"/>
              <a:buChar char="Ø"/>
            </a:pPr>
            <a:r>
              <a:rPr lang="zh-CN" altLang="en-US" sz="4000" dirty="0">
                <a:latin typeface="Times New Roman" panose="02020603050405020304" pitchFamily="18" charset="0"/>
                <a:ea typeface="黑体" panose="02010609060101010101" pitchFamily="49" charset="-122"/>
              </a:rPr>
              <a:t>同时</a:t>
            </a:r>
            <a:endParaRPr lang="zh-CN" altLang="en-US" sz="4000" dirty="0">
              <a:latin typeface="Times New Roman" panose="02020603050405020304" pitchFamily="18" charset="0"/>
              <a:ea typeface="黑体" panose="02010609060101010101" pitchFamily="49" charset="-122"/>
            </a:endParaRPr>
          </a:p>
        </p:txBody>
      </p:sp>
      <p:sp>
        <p:nvSpPr>
          <p:cNvPr id="352260" name="Text Box 4"/>
          <p:cNvSpPr txBox="1"/>
          <p:nvPr>
            <p:custDataLst>
              <p:tags r:id="rId1"/>
            </p:custDataLst>
          </p:nvPr>
        </p:nvSpPr>
        <p:spPr>
          <a:xfrm>
            <a:off x="2699385" y="1984058"/>
            <a:ext cx="5113338" cy="1198880"/>
          </a:xfrm>
          <a:prstGeom prst="rect">
            <a:avLst/>
          </a:prstGeom>
          <a:solidFill>
            <a:srgbClr val="FFFF66"/>
          </a:solidFill>
          <a:ln w="28575" cap="flat" cmpd="sng">
            <a:solidFill>
              <a:srgbClr val="FF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r>
              <a:rPr lang="zh-CN" altLang="en-US" sz="2400" dirty="0">
                <a:solidFill>
                  <a:srgbClr val="0000FF"/>
                </a:solidFill>
                <a:latin typeface="Tahoma" panose="020B0604030504040204" pitchFamily="34" charset="0"/>
              </a:rPr>
              <a:t>由于共享资源所要求的排他性，进程间要相互竞争，以获得这些资源的使用权。</a:t>
            </a:r>
            <a:endParaRPr lang="zh-CN" altLang="en-US" sz="2400" dirty="0">
              <a:solidFill>
                <a:srgbClr val="0000FF"/>
              </a:solidFill>
              <a:latin typeface="Tahoma" panose="020B0604030504040204" pitchFamily="34" charset="0"/>
            </a:endParaRPr>
          </a:p>
        </p:txBody>
      </p:sp>
      <p:sp>
        <p:nvSpPr>
          <p:cNvPr id="352261" name="Text Box 5"/>
          <p:cNvSpPr txBox="1"/>
          <p:nvPr>
            <p:custDataLst>
              <p:tags r:id="rId2"/>
            </p:custDataLst>
          </p:nvPr>
        </p:nvSpPr>
        <p:spPr>
          <a:xfrm>
            <a:off x="2699385" y="3426778"/>
            <a:ext cx="5113338" cy="1198880"/>
          </a:xfrm>
          <a:prstGeom prst="rect">
            <a:avLst/>
          </a:prstGeom>
          <a:solidFill>
            <a:srgbClr val="FFFF66"/>
          </a:solidFill>
          <a:ln w="28575" cap="flat" cmpd="sng">
            <a:solidFill>
              <a:srgbClr val="FF3300"/>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r>
              <a:rPr lang="zh-CN" altLang="en-US" sz="2400" dirty="0">
                <a:solidFill>
                  <a:srgbClr val="0000FF"/>
                </a:solidFill>
                <a:latin typeface="Tahoma" panose="020B0604030504040204" pitchFamily="34" charset="0"/>
              </a:rPr>
              <a:t>多个进程中发生的事件存在某种时序关系，必须协同工作、相互配合，以共同完成一项任务。</a:t>
            </a:r>
            <a:endParaRPr lang="zh-CN" altLang="en-US" sz="2400" dirty="0">
              <a:solidFill>
                <a:srgbClr val="0000FF"/>
              </a:solidFill>
              <a:latin typeface="Tahoma" panose="020B0604030504040204" pitchFamily="34" charset="0"/>
            </a:endParaRPr>
          </a:p>
        </p:txBody>
      </p:sp>
      <p:sp>
        <p:nvSpPr>
          <p:cNvPr id="102402" name="Rectangle 2"/>
          <p:cNvSpPr>
            <a:spLocks noGrp="1"/>
          </p:cNvSpPr>
          <p:nvPr/>
        </p:nvSpPr>
        <p:spPr>
          <a:xfrm>
            <a:off x="323850" y="991870"/>
            <a:ext cx="2889250" cy="457200"/>
          </a:xfrm>
          <a:prstGeom prst="rect">
            <a:avLst/>
          </a:prstGeom>
          <a:noFill/>
          <a:ln w="9525">
            <a:noFill/>
          </a:ln>
        </p:spPr>
        <p:txBody>
          <a:bodyPr vert="horz" wrap="square" lIns="91440" tIns="45720" rIns="91440" bIns="45720" anchor="ctr" anchorCtr="0"/>
          <a:lst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2pPr>
            <a:lvl3pPr algn="l" rtl="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3pPr>
            <a:lvl4pPr algn="l" rtl="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4pPr>
            <a:lvl5pPr algn="l" rtl="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5pPr>
            <a:lvl6pPr marL="457200" algn="l" rtl="0" fontAlgn="base">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914400" algn="l" rtl="0" fontAlgn="base">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1371600" algn="l" rtl="0" fontAlgn="base">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1828800" algn="l" rtl="0" fontAlgn="base">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eaLnBrk="1" hangingPunct="1"/>
            <a:r>
              <a:rPr lang="zh-CN" altLang="en-US" b="1" dirty="0">
                <a:latin typeface="Times New Roman" panose="02020603050405020304" pitchFamily="18" charset="0"/>
                <a:ea typeface="宋体" panose="02010600030101010101" pitchFamily="2" charset="-122"/>
              </a:rPr>
              <a:t>进程的两大关系</a:t>
            </a:r>
            <a:endParaRPr lang="zh-CN" altLang="en-US" b="1" dirty="0">
              <a:latin typeface="Times New Roman" panose="02020603050405020304" pitchFamily="18" charset="0"/>
              <a:ea typeface="宋体"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2260"/>
                                        </p:tgtEl>
                                        <p:attrNameLst>
                                          <p:attrName>style.visibility</p:attrName>
                                        </p:attrNameLst>
                                      </p:cBhvr>
                                      <p:to>
                                        <p:strVal val="visible"/>
                                      </p:to>
                                    </p:set>
                                    <p:animEffect transition="in" filter="blinds(horizontal)">
                                      <p:cBhvr>
                                        <p:cTn id="7" dur="500"/>
                                        <p:tgtEl>
                                          <p:spTgt spid="35226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2261"/>
                                        </p:tgtEl>
                                        <p:attrNameLst>
                                          <p:attrName>style.visibility</p:attrName>
                                        </p:attrNameLst>
                                      </p:cBhvr>
                                      <p:to>
                                        <p:strVal val="visible"/>
                                      </p:to>
                                    </p:set>
                                    <p:animEffect transition="in" filter="blinds(horizontal)">
                                      <p:cBhvr>
                                        <p:cTn id="12" dur="500"/>
                                        <p:tgtEl>
                                          <p:spTgt spid="3522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2260" grpId="0" animBg="1"/>
      <p:bldP spid="35226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en-US" altLang="zh-CN"/>
              <a:t>7. </a:t>
            </a:r>
            <a:r>
              <a:rPr lang="zh-CN" altLang="en-US"/>
              <a:t>临界资源</a:t>
            </a:r>
            <a:endParaRPr lang="zh-CN" altLang="en-US"/>
          </a:p>
          <a:p>
            <a:pPr marL="0" indent="0">
              <a:buNone/>
            </a:pPr>
            <a:endParaRPr lang="zh-CN" altLang="en-US"/>
          </a:p>
          <a:p>
            <a:pPr marL="0" indent="0">
              <a:buNone/>
            </a:pPr>
            <a:endParaRPr lang="zh-CN" altLang="en-US"/>
          </a:p>
        </p:txBody>
      </p:sp>
      <p:sp>
        <p:nvSpPr>
          <p:cNvPr id="6" name="标题 1"/>
          <p:cNvSpPr>
            <a:spLocks noGrp="1"/>
          </p:cNvSpPr>
          <p:nvPr>
            <p:ph type="title"/>
          </p:nvPr>
        </p:nvSpPr>
        <p:spPr/>
        <p:txBody>
          <a:bodyPr vert="horz" wrap="square" lIns="91440" tIns="45720" rIns="91440" bIns="45720" numCol="1" anchor="ctr" anchorCtr="0" compatLnSpc="1"/>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第二章 进程的描述与控制</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
        <p:nvSpPr>
          <p:cNvPr id="124930" name="Rectangle 2"/>
          <p:cNvSpPr>
            <a:spLocks noGrp="1"/>
          </p:cNvSpPr>
          <p:nvPr/>
        </p:nvSpPr>
        <p:spPr>
          <a:xfrm>
            <a:off x="107315" y="1106805"/>
            <a:ext cx="8691880" cy="3642360"/>
          </a:xfrm>
          <a:prstGeom prst="rect">
            <a:avLst/>
          </a:prstGeom>
          <a:noFill/>
          <a:ln w="9525">
            <a:noFill/>
          </a:ln>
        </p:spPr>
        <p:txBody>
          <a:bodyPr vert="horz" wrap="square" lIns="91440" tIns="45720" rIns="91440" bIns="45720" anchor="t" anchorCtr="0"/>
          <a:lstStyle>
            <a:lvl1pPr marL="342900" indent="-342900" algn="l" rtl="0" eaLnBrk="0" fontAlgn="base" hangingPunct="0">
              <a:spcBef>
                <a:spcPct val="20000"/>
              </a:spcBef>
              <a:spcAft>
                <a:spcPct val="0"/>
              </a:spcAft>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vl6pPr marL="25146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6pPr>
            <a:lvl7pPr marL="29718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7pPr>
            <a:lvl8pPr marL="34290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8pPr>
            <a:lvl9pPr marL="38862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9pPr>
          </a:lstStyle>
          <a:p>
            <a:pPr lvl="1" eaLnBrk="1" hangingPunct="1">
              <a:lnSpc>
                <a:spcPct val="90000"/>
              </a:lnSpc>
            </a:pPr>
            <a:r>
              <a:rPr lang="zh-CN" altLang="en-US" sz="2000" dirty="0">
                <a:solidFill>
                  <a:srgbClr val="FF0000"/>
                </a:solidFill>
              </a:rPr>
              <a:t>临界区</a:t>
            </a:r>
            <a:r>
              <a:rPr lang="zh-CN" altLang="en-US" sz="2000" dirty="0"/>
              <a:t>(</a:t>
            </a:r>
            <a:r>
              <a:rPr lang="en-US" altLang="zh-CN" sz="2000" dirty="0"/>
              <a:t>critical section)：</a:t>
            </a:r>
            <a:r>
              <a:rPr lang="zh-CN" altLang="en-US" sz="2000" dirty="0"/>
              <a:t>在每个进程中，访问临界资源的一段代码。</a:t>
            </a:r>
            <a:endParaRPr lang="zh-CN" altLang="en-US" sz="2000" dirty="0"/>
          </a:p>
          <a:p>
            <a:pPr lvl="2" eaLnBrk="1" hangingPunct="1">
              <a:lnSpc>
                <a:spcPct val="90000"/>
              </a:lnSpc>
            </a:pPr>
            <a:r>
              <a:rPr lang="zh-CN" altLang="en-US" sz="2000" dirty="0">
                <a:latin typeface="楷体_GB2312" pitchFamily="49" charset="-122"/>
                <a:ea typeface="楷体_GB2312" pitchFamily="49" charset="-122"/>
              </a:rPr>
              <a:t>临界区问题－－确保一个进程在执行它的临界区代码时，不允许其他进程再进入他们各自的临界区内执行代码</a:t>
            </a:r>
            <a:r>
              <a:rPr lang="en-US" altLang="zh-CN" sz="2000" dirty="0">
                <a:latin typeface="楷体_GB2312" pitchFamily="49" charset="-122"/>
                <a:ea typeface="楷体_GB2312" pitchFamily="49" charset="-122"/>
              </a:rPr>
              <a:t>。</a:t>
            </a:r>
            <a:endParaRPr lang="en-US" altLang="zh-CN" sz="2000" dirty="0">
              <a:latin typeface="楷体_GB2312" pitchFamily="49" charset="-122"/>
              <a:ea typeface="楷体_GB2312" pitchFamily="49" charset="-122"/>
            </a:endParaRPr>
          </a:p>
          <a:p>
            <a:pPr lvl="1" eaLnBrk="1" hangingPunct="1">
              <a:lnSpc>
                <a:spcPct val="90000"/>
              </a:lnSpc>
            </a:pPr>
            <a:r>
              <a:rPr lang="zh-CN" altLang="en-US" sz="2000" dirty="0">
                <a:solidFill>
                  <a:srgbClr val="FF0000"/>
                </a:solidFill>
              </a:rPr>
              <a:t>进入区</a:t>
            </a:r>
            <a:r>
              <a:rPr lang="zh-CN" altLang="en-US" sz="2000" dirty="0"/>
              <a:t>(</a:t>
            </a:r>
            <a:r>
              <a:rPr lang="en-US" altLang="zh-CN" sz="2000" dirty="0"/>
              <a:t>entry section)：</a:t>
            </a:r>
            <a:r>
              <a:rPr lang="zh-CN" altLang="en-US" sz="2000" dirty="0"/>
              <a:t>在进入临界区之前，检查可否进入临界区的一段代码。如果可以进入临界区，通常设置相应“正在访问临界区”标志</a:t>
            </a:r>
            <a:endParaRPr lang="zh-CN" altLang="en-US" sz="2000" dirty="0"/>
          </a:p>
          <a:p>
            <a:pPr lvl="1" eaLnBrk="1" hangingPunct="1">
              <a:lnSpc>
                <a:spcPct val="90000"/>
              </a:lnSpc>
            </a:pPr>
            <a:r>
              <a:rPr lang="zh-CN" altLang="en-US" sz="2000" dirty="0">
                <a:solidFill>
                  <a:srgbClr val="FF0000"/>
                </a:solidFill>
              </a:rPr>
              <a:t>退出区</a:t>
            </a:r>
            <a:r>
              <a:rPr lang="zh-CN" altLang="en-US" sz="2000" dirty="0"/>
              <a:t>(</a:t>
            </a:r>
            <a:r>
              <a:rPr lang="en-US" altLang="zh-CN" sz="2000" dirty="0"/>
              <a:t>exit section)：</a:t>
            </a:r>
            <a:r>
              <a:rPr lang="zh-CN" altLang="en-US" sz="2000" dirty="0"/>
              <a:t>位于临界区的后面，用于将“正在访问临界区”标志清除。</a:t>
            </a:r>
            <a:endParaRPr lang="zh-CN" altLang="en-US" sz="2000" dirty="0"/>
          </a:p>
          <a:p>
            <a:pPr lvl="1" eaLnBrk="1" hangingPunct="1">
              <a:lnSpc>
                <a:spcPct val="90000"/>
              </a:lnSpc>
            </a:pPr>
            <a:r>
              <a:rPr lang="zh-CN" altLang="en-US" sz="2000" dirty="0">
                <a:solidFill>
                  <a:srgbClr val="FF0000"/>
                </a:solidFill>
              </a:rPr>
              <a:t>剩余区</a:t>
            </a:r>
            <a:r>
              <a:rPr lang="zh-CN" altLang="en-US" sz="2000" dirty="0"/>
              <a:t>(</a:t>
            </a:r>
            <a:r>
              <a:rPr lang="en-US" altLang="zh-CN" sz="2000" dirty="0"/>
              <a:t>remainder section)：</a:t>
            </a:r>
            <a:r>
              <a:rPr lang="zh-CN" altLang="en-US" sz="2000" dirty="0"/>
              <a:t>代码中的其余部分。</a:t>
            </a:r>
            <a:endParaRPr lang="zh-CN" altLang="en-US" sz="2000" dirty="0"/>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9" name="Rectangle 3"/>
          <p:cNvSpPr>
            <a:spLocks noGrp="1"/>
          </p:cNvSpPr>
          <p:nvPr>
            <p:ph idx="1"/>
          </p:nvPr>
        </p:nvSpPr>
        <p:spPr>
          <a:xfrm>
            <a:off x="395605" y="690880"/>
            <a:ext cx="8748395" cy="5709920"/>
          </a:xfrm>
        </p:spPr>
        <p:txBody>
          <a:bodyPr vert="horz" wrap="square" lIns="91440" tIns="45720" rIns="91440" bIns="45720" anchor="t" anchorCtr="0"/>
          <a:p>
            <a:pPr eaLnBrk="1" hangingPunct="1">
              <a:buNone/>
            </a:pPr>
            <a:r>
              <a:rPr lang="en-US" altLang="zh-CN" dirty="0">
                <a:latin typeface="Tahoma" panose="020B0604030504040204" pitchFamily="34" charset="0"/>
                <a:ea typeface="楷体_GB2312" pitchFamily="49" charset="-122"/>
              </a:rPr>
              <a:t>repeat</a:t>
            </a:r>
            <a:endParaRPr lang="en-US" altLang="zh-CN" dirty="0">
              <a:latin typeface="Tahoma" panose="020B0604030504040204" pitchFamily="34" charset="0"/>
              <a:ea typeface="楷体_GB2312" pitchFamily="49" charset="-122"/>
            </a:endParaRPr>
          </a:p>
        </p:txBody>
      </p:sp>
      <p:graphicFrame>
        <p:nvGraphicFramePr>
          <p:cNvPr id="357380" name="Group 4"/>
          <p:cNvGraphicFramePr>
            <a:graphicFrameLocks noGrp="1"/>
          </p:cNvGraphicFramePr>
          <p:nvPr/>
        </p:nvGraphicFramePr>
        <p:xfrm>
          <a:off x="747713" y="1484313"/>
          <a:ext cx="2209800" cy="3505200"/>
        </p:xfrm>
        <a:graphic>
          <a:graphicData uri="http://schemas.openxmlformats.org/drawingml/2006/table">
            <a:tbl>
              <a:tblPr/>
              <a:tblGrid>
                <a:gridCol w="2209800"/>
              </a:tblGrid>
              <a:tr h="8763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4000" b="0" i="0" u="none" strike="noStrike" cap="none" normalizeH="0" baseline="0">
                          <a:ln>
                            <a:noFill/>
                          </a:ln>
                          <a:solidFill>
                            <a:schemeClr val="bg1"/>
                          </a:solidFill>
                          <a:effectLst/>
                          <a:latin typeface="宋体" panose="02010600030101010101" pitchFamily="2" charset="-122"/>
                          <a:ea typeface="黑体" panose="02010609060101010101" pitchFamily="49" charset="-122"/>
                        </a:rPr>
                        <a:t>进入区</a:t>
                      </a:r>
                      <a:endParaRPr kumimoji="0" lang="zh-CN" altLang="en-US" sz="4000" b="0" i="0" u="none" strike="noStrike" cap="none" normalizeH="0" baseline="0">
                        <a:ln>
                          <a:noFill/>
                        </a:ln>
                        <a:solidFill>
                          <a:schemeClr val="bg1"/>
                        </a:solidFill>
                        <a:effectLst/>
                        <a:latin typeface="宋体" panose="02010600030101010101" pitchFamily="2" charset="-122"/>
                        <a:ea typeface="黑体" panose="02010609060101010101"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r>
              <a:tr h="8763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4000" b="0" i="0" u="none" strike="noStrike" cap="none" normalizeH="0" baseline="0">
                          <a:ln>
                            <a:noFill/>
                          </a:ln>
                          <a:solidFill>
                            <a:schemeClr val="tx1"/>
                          </a:solidFill>
                          <a:effectLst/>
                          <a:latin typeface="宋体" panose="02010600030101010101" pitchFamily="2" charset="-122"/>
                          <a:ea typeface="黑体" panose="02010609060101010101" pitchFamily="49" charset="-122"/>
                        </a:rPr>
                        <a:t>临界区</a:t>
                      </a:r>
                      <a:endParaRPr kumimoji="0" lang="zh-CN" altLang="en-US" sz="40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3399"/>
                    </a:solidFill>
                  </a:tcPr>
                </a:tc>
              </a:tr>
              <a:tr h="8763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4000" b="0" i="0" u="none" strike="noStrike" cap="none" normalizeH="0" baseline="0">
                          <a:ln>
                            <a:noFill/>
                          </a:ln>
                          <a:solidFill>
                            <a:schemeClr val="bg1"/>
                          </a:solidFill>
                          <a:effectLst/>
                          <a:latin typeface="宋体" panose="02010600030101010101" pitchFamily="2" charset="-122"/>
                          <a:ea typeface="黑体" panose="02010609060101010101" pitchFamily="49" charset="-122"/>
                        </a:rPr>
                        <a:t>退出区</a:t>
                      </a:r>
                      <a:endParaRPr kumimoji="0" lang="zh-CN" altLang="en-US" sz="4000" b="0" i="0" u="none" strike="noStrike" cap="none" normalizeH="0" baseline="0">
                        <a:ln>
                          <a:noFill/>
                        </a:ln>
                        <a:solidFill>
                          <a:schemeClr val="bg1"/>
                        </a:solidFill>
                        <a:effectLst/>
                        <a:latin typeface="宋体" panose="02010600030101010101" pitchFamily="2" charset="-122"/>
                        <a:ea typeface="黑体" panose="02010609060101010101" pitchFamily="49" charset="-122"/>
                      </a:endParaRPr>
                    </a:p>
                  </a:txBody>
                  <a:tcPr marL="0" marR="0"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r>
              <a:tr h="876300">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zh-CN" altLang="en-US" sz="4000" b="0" i="0" u="none" strike="noStrike" cap="none" normalizeH="0" baseline="0">
                          <a:ln>
                            <a:noFill/>
                          </a:ln>
                          <a:solidFill>
                            <a:schemeClr val="tx1"/>
                          </a:solidFill>
                          <a:effectLst/>
                          <a:latin typeface="宋体" panose="02010600030101010101" pitchFamily="2" charset="-122"/>
                          <a:ea typeface="黑体" panose="02010609060101010101" pitchFamily="49" charset="-122"/>
                        </a:rPr>
                        <a:t>剩余区</a:t>
                      </a:r>
                      <a:endParaRPr kumimoji="0" lang="zh-CN" altLang="en-US" sz="4000" b="0" i="0" u="none" strike="noStrike" cap="none" normalizeH="0" baseline="0">
                        <a:ln>
                          <a:noFill/>
                        </a:ln>
                        <a:solidFill>
                          <a:schemeClr val="tx1"/>
                        </a:solidFill>
                        <a:effectLst/>
                        <a:latin typeface="宋体" panose="02010600030101010101" pitchFamily="2" charset="-122"/>
                        <a:ea typeface="黑体" panose="02010609060101010101" pitchFamily="49" charset="-122"/>
                      </a:endParaRPr>
                    </a:p>
                  </a:txBody>
                  <a:tcPr marL="0" marR="0"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7394" name="AutoShape 18"/>
          <p:cNvSpPr/>
          <p:nvPr>
            <p:custDataLst>
              <p:tags r:id="rId1"/>
            </p:custDataLst>
          </p:nvPr>
        </p:nvSpPr>
        <p:spPr>
          <a:xfrm>
            <a:off x="3041650" y="1893888"/>
            <a:ext cx="936625" cy="144462"/>
          </a:xfrm>
          <a:prstGeom prst="rightArrow">
            <a:avLst>
              <a:gd name="adj1" fmla="val 50000"/>
              <a:gd name="adj2" fmla="val 161938"/>
            </a:avLst>
          </a:prstGeom>
          <a:solidFill>
            <a:srgbClr val="FF0000"/>
          </a:solidFill>
          <a:ln w="5715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endParaRPr lang="zh-CN" altLang="en-US" sz="1800" dirty="0">
              <a:latin typeface="Arial" panose="020B0604020202020204" pitchFamily="34" charset="0"/>
            </a:endParaRPr>
          </a:p>
        </p:txBody>
      </p:sp>
      <p:sp>
        <p:nvSpPr>
          <p:cNvPr id="357395" name="Text Box 19"/>
          <p:cNvSpPr txBox="1"/>
          <p:nvPr>
            <p:custDataLst>
              <p:tags r:id="rId2"/>
            </p:custDataLst>
          </p:nvPr>
        </p:nvSpPr>
        <p:spPr>
          <a:xfrm>
            <a:off x="3976688" y="1625600"/>
            <a:ext cx="4672012" cy="579438"/>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342900" lvl="0" indent="-342900" algn="ctr" eaLnBrk="1" hangingPunct="1">
              <a:buClr>
                <a:schemeClr val="hlink"/>
              </a:buClr>
              <a:buSzPct val="60000"/>
              <a:buFont typeface="Monotype Sorts" charset="2"/>
              <a:buNone/>
            </a:pPr>
            <a:r>
              <a:rPr lang="zh-CN" altLang="en-US" sz="3200" dirty="0">
                <a:solidFill>
                  <a:schemeClr val="tx2"/>
                </a:solidFill>
                <a:latin typeface="Verdana" panose="020B0604030504040204" pitchFamily="34" charset="0"/>
              </a:rPr>
              <a:t>检查临界资源是否能访问</a:t>
            </a:r>
            <a:endParaRPr lang="zh-CN" altLang="en-US" sz="3200" dirty="0">
              <a:solidFill>
                <a:schemeClr val="tx2"/>
              </a:solidFill>
              <a:latin typeface="Verdana" panose="020B0604030504040204" pitchFamily="34" charset="0"/>
            </a:endParaRPr>
          </a:p>
        </p:txBody>
      </p:sp>
      <p:sp>
        <p:nvSpPr>
          <p:cNvPr id="357396" name="AutoShape 20"/>
          <p:cNvSpPr/>
          <p:nvPr>
            <p:custDataLst>
              <p:tags r:id="rId3"/>
            </p:custDataLst>
          </p:nvPr>
        </p:nvSpPr>
        <p:spPr>
          <a:xfrm>
            <a:off x="3041650" y="3551238"/>
            <a:ext cx="936625" cy="144462"/>
          </a:xfrm>
          <a:prstGeom prst="rightArrow">
            <a:avLst>
              <a:gd name="adj1" fmla="val 50000"/>
              <a:gd name="adj2" fmla="val 161938"/>
            </a:avLst>
          </a:prstGeom>
          <a:solidFill>
            <a:srgbClr val="FF0000"/>
          </a:solidFill>
          <a:ln w="57150" cap="flat" cmpd="sng">
            <a:solidFill>
              <a:srgbClr val="FF0000"/>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endParaRPr lang="zh-CN" altLang="en-US" sz="1800" dirty="0">
              <a:latin typeface="Arial" panose="020B0604020202020204" pitchFamily="34" charset="0"/>
            </a:endParaRPr>
          </a:p>
        </p:txBody>
      </p:sp>
      <p:sp>
        <p:nvSpPr>
          <p:cNvPr id="357397" name="Text Box 21"/>
          <p:cNvSpPr txBox="1"/>
          <p:nvPr>
            <p:custDataLst>
              <p:tags r:id="rId4"/>
            </p:custDataLst>
          </p:nvPr>
        </p:nvSpPr>
        <p:spPr>
          <a:xfrm>
            <a:off x="3833813" y="3284538"/>
            <a:ext cx="4986337" cy="579437"/>
          </a:xfrm>
          <a:prstGeom prst="rect">
            <a:avLst/>
          </a:prstGeom>
          <a:noFill/>
          <a:ln w="57150">
            <a:noFill/>
          </a:ln>
        </p:spPr>
        <p:txBody>
          <a:bodyPr>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342900" lvl="0" indent="-342900" algn="ctr" eaLnBrk="1" hangingPunct="1">
              <a:buClr>
                <a:schemeClr val="hlink"/>
              </a:buClr>
              <a:buSzPct val="60000"/>
              <a:buFont typeface="Monotype Sorts" charset="2"/>
              <a:buNone/>
            </a:pPr>
            <a:r>
              <a:rPr lang="zh-CN" altLang="en-US" sz="3200" dirty="0">
                <a:solidFill>
                  <a:schemeClr val="tx2"/>
                </a:solidFill>
                <a:latin typeface="Verdana" panose="020B0604030504040204" pitchFamily="34" charset="0"/>
              </a:rPr>
              <a:t>将临界区标志设为未访问</a:t>
            </a:r>
            <a:endParaRPr lang="zh-CN" altLang="en-US" sz="3200" dirty="0">
              <a:solidFill>
                <a:schemeClr val="tx2"/>
              </a:solidFill>
              <a:latin typeface="Verdana" panose="020B0604030504040204" pitchFamily="34" charset="0"/>
            </a:endParaRPr>
          </a:p>
        </p:txBody>
      </p:sp>
      <p:sp>
        <p:nvSpPr>
          <p:cNvPr id="126998" name="Text Box 22"/>
          <p:cNvSpPr txBox="1"/>
          <p:nvPr/>
        </p:nvSpPr>
        <p:spPr>
          <a:xfrm>
            <a:off x="395288" y="5084763"/>
            <a:ext cx="2593975" cy="579437"/>
          </a:xfrm>
          <a:prstGeom prst="rect">
            <a:avLst/>
          </a:prstGeom>
          <a:noFill/>
          <a:ln w="57150">
            <a:noFill/>
          </a:ln>
        </p:spPr>
        <p:txBody>
          <a:bodyPr wrap="none">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342900" lvl="0" indent="-342900" eaLnBrk="1" hangingPunct="1">
              <a:buClr>
                <a:schemeClr val="accent1"/>
              </a:buClr>
              <a:buNone/>
            </a:pPr>
            <a:r>
              <a:rPr lang="zh-CN" altLang="en-US" sz="3200" dirty="0">
                <a:latin typeface="Tahoma" panose="020B0604030504040204" pitchFamily="34" charset="0"/>
                <a:ea typeface="楷体_GB2312" pitchFamily="49" charset="-122"/>
              </a:rPr>
              <a:t> </a:t>
            </a:r>
            <a:r>
              <a:rPr lang="en-US" altLang="zh-CN" sz="3200" dirty="0">
                <a:latin typeface="Tahoma" panose="020B0604030504040204" pitchFamily="34" charset="0"/>
                <a:ea typeface="楷体_GB2312" pitchFamily="49" charset="-122"/>
              </a:rPr>
              <a:t>until  false;</a:t>
            </a:r>
            <a:endParaRPr lang="en-US" altLang="zh-CN" sz="3200" dirty="0">
              <a:latin typeface="Tahoma" panose="020B0604030504040204" pitchFamily="34" charset="0"/>
              <a:ea typeface="楷体_GB2312" pitchFamily="49" charset="-122"/>
            </a:endParaRPr>
          </a:p>
        </p:txBody>
      </p:sp>
      <p:sp>
        <p:nvSpPr>
          <p:cNvPr id="6" name="标题 1"/>
          <p:cNvSpPr>
            <a:spLocks noGrp="1"/>
          </p:cNvSpPr>
          <p:nvPr>
            <p:ph type="title"/>
          </p:nvPr>
        </p:nvSpPr>
        <p:spPr/>
        <p:txBody>
          <a:bodyPr vert="horz" wrap="square" lIns="91440" tIns="45720" rIns="91440" bIns="45720" numCol="1" anchor="ctr" anchorCtr="0" compatLnSpc="1"/>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第二章 进程的描述与控制</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7394"/>
                                        </p:tgtEl>
                                        <p:attrNameLst>
                                          <p:attrName>style.visibility</p:attrName>
                                        </p:attrNameLst>
                                      </p:cBhvr>
                                      <p:to>
                                        <p:strVal val="visible"/>
                                      </p:to>
                                    </p:set>
                                    <p:animEffect transition="in" filter="blinds(horizontal)">
                                      <p:cBhvr>
                                        <p:cTn id="7" dur="500"/>
                                        <p:tgtEl>
                                          <p:spTgt spid="35739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7395"/>
                                        </p:tgtEl>
                                        <p:attrNameLst>
                                          <p:attrName>style.visibility</p:attrName>
                                        </p:attrNameLst>
                                      </p:cBhvr>
                                      <p:to>
                                        <p:strVal val="visible"/>
                                      </p:to>
                                    </p:set>
                                    <p:animEffect transition="in" filter="blinds(horizontal)">
                                      <p:cBhvr>
                                        <p:cTn id="12" dur="500"/>
                                        <p:tgtEl>
                                          <p:spTgt spid="3573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7396"/>
                                        </p:tgtEl>
                                        <p:attrNameLst>
                                          <p:attrName>style.visibility</p:attrName>
                                        </p:attrNameLst>
                                      </p:cBhvr>
                                      <p:to>
                                        <p:strVal val="visible"/>
                                      </p:to>
                                    </p:set>
                                    <p:animEffect transition="in" filter="blinds(horizontal)">
                                      <p:cBhvr>
                                        <p:cTn id="17" dur="500"/>
                                        <p:tgtEl>
                                          <p:spTgt spid="35739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7397"/>
                                        </p:tgtEl>
                                        <p:attrNameLst>
                                          <p:attrName>style.visibility</p:attrName>
                                        </p:attrNameLst>
                                      </p:cBhvr>
                                      <p:to>
                                        <p:strVal val="visible"/>
                                      </p:to>
                                    </p:set>
                                    <p:animEffect transition="in" filter="blinds(horizontal)">
                                      <p:cBhvr>
                                        <p:cTn id="22" dur="500"/>
                                        <p:tgtEl>
                                          <p:spTgt spid="357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94" grpId="0" animBg="1"/>
      <p:bldP spid="357395" grpId="0"/>
      <p:bldP spid="357396" grpId="0" animBg="1"/>
      <p:bldP spid="35739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第二章 进程的描述与控制</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
        <p:nvSpPr>
          <p:cNvPr id="5" name="内容占位符 4"/>
          <p:cNvSpPr txBox="1">
            <a:spLocks noGrp="1"/>
          </p:cNvSpPr>
          <p:nvPr>
            <p:ph idx="1"/>
          </p:nvPr>
        </p:nvSpPr>
        <p:spPr>
          <a:xfrm>
            <a:off x="0" y="549275"/>
            <a:ext cx="9144000" cy="2232660"/>
          </a:xfrm>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00000"/>
              </a:lnSpc>
              <a:spcBef>
                <a:spcPct val="20000"/>
              </a:spcBef>
              <a:spcAft>
                <a:spcPct val="0"/>
              </a:spcAft>
              <a:buClrTx/>
              <a:buSzTx/>
              <a:buFontTx/>
              <a:buNone/>
              <a:tabLst>
                <a:tab pos="198120" algn="l"/>
              </a:tabLst>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 </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进程的同步与互斥问题及其解决方案，利用</a:t>
            </a:r>
            <a:r>
              <a:rPr kumimoji="0" lang="zh-CN" altLang="zh-CN" sz="2400" b="1"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信号量机制</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实现</a:t>
            </a:r>
            <a:r>
              <a:rPr kumimoji="0" lang="zh-CN" altLang="en-US"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20000"/>
              </a:spcBef>
              <a:spcAft>
                <a:spcPct val="0"/>
              </a:spcAft>
              <a:buClrTx/>
              <a:buSzTx/>
              <a:buFontTx/>
              <a:buNone/>
              <a:tabLst>
                <a:tab pos="198120" algn="l"/>
              </a:tabLst>
              <a:defRPr/>
            </a:pPr>
            <a:r>
              <a:rPr kumimoji="0" lang="zh-CN" altLang="en-US"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zh-CN" altLang="en-US"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20000"/>
              </a:spcBef>
              <a:spcAft>
                <a:spcPct val="0"/>
              </a:spcAft>
              <a:buClrTx/>
              <a:buSzTx/>
              <a:buFontTx/>
              <a:buNone/>
              <a:tabLst>
                <a:tab pos="198120" algn="l"/>
              </a:tabLst>
              <a:defRPr/>
            </a:pPr>
            <a:r>
              <a:rPr kumimoji="0" lang="zh-CN" altLang="en-US"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整型信号量</a:t>
            </a:r>
            <a:endParaRPr kumimoji="0" lang="zh-CN" altLang="en-US"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20000"/>
              </a:spcBef>
              <a:spcAft>
                <a:spcPct val="0"/>
              </a:spcAft>
              <a:buClrTx/>
              <a:buSzTx/>
              <a:buFontTx/>
              <a:buNone/>
              <a:tabLst>
                <a:tab pos="198120" algn="l"/>
              </a:tabLst>
              <a:defRPr/>
            </a:pPr>
            <a:r>
              <a:rPr kumimoji="0" lang="zh-CN" altLang="en-US"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en-US"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记录型信号量</a:t>
            </a: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20000"/>
              </a:spcBef>
              <a:spcAft>
                <a:spcPct val="0"/>
              </a:spcAft>
              <a:buClrTx/>
              <a:buSzTx/>
              <a:buFontTx/>
              <a:buNone/>
              <a:tabLst>
                <a:tab pos="198120" algn="l"/>
              </a:tabLst>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AND</a:t>
            </a:r>
            <a:r>
              <a:rPr kumimoji="0" lang="zh-CN" altLang="en-US"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型信号量</a:t>
            </a:r>
            <a:endPar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251460" y="3644900"/>
            <a:ext cx="8449310" cy="1198880"/>
          </a:xfrm>
          <a:prstGeom prst="rect">
            <a:avLst/>
          </a:prstGeom>
          <a:noFill/>
        </p:spPr>
        <p:txBody>
          <a:bodyPr wrap="square" rtlCol="0">
            <a:spAutoFit/>
          </a:bodyPr>
          <a:p>
            <a:r>
              <a:rPr lang="zh-CN" altLang="en-US" sz="2400"/>
              <a:t>使用信号量实现进程互斥、前驱。</a:t>
            </a:r>
            <a:endParaRPr lang="zh-CN" altLang="en-US" sz="2400"/>
          </a:p>
          <a:p>
            <a:endParaRPr lang="zh-CN" altLang="en-US" sz="2400"/>
          </a:p>
          <a:p>
            <a:r>
              <a:rPr lang="zh-CN" altLang="en-US" sz="2400">
                <a:sym typeface="+mn-ea"/>
              </a:rPr>
              <a:t>生产者</a:t>
            </a:r>
            <a:r>
              <a:rPr lang="zh-CN" altLang="en-US" sz="2400"/>
              <a:t>消费者问题、哲学家进餐问题、读者</a:t>
            </a:r>
            <a:r>
              <a:rPr lang="en-US" altLang="zh-CN" sz="2400"/>
              <a:t>--</a:t>
            </a:r>
            <a:r>
              <a:rPr lang="zh-CN" altLang="en-US" sz="2400"/>
              <a:t>写者</a:t>
            </a:r>
            <a:r>
              <a:rPr lang="zh-CN" altLang="en-US" sz="2400"/>
              <a:t>问题。</a:t>
            </a:r>
            <a:endParaRPr lang="zh-CN" altLang="en-US" sz="2400"/>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内容占位符 3"/>
          <p:cNvSpPr txBox="1">
            <a:spLocks noGrp="1"/>
          </p:cNvSpPr>
          <p:nvPr>
            <p:ph idx="1"/>
          </p:nvPr>
        </p:nvSpPr>
        <p:spPr>
          <a:xfrm>
            <a:off x="0" y="484188"/>
            <a:ext cx="9144000" cy="2416175"/>
          </a:xfrm>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00000"/>
              </a:lnSpc>
              <a:spcBef>
                <a:spcPct val="20000"/>
              </a:spcBef>
              <a:spcAft>
                <a:spcPct val="0"/>
              </a:spcAft>
              <a:buClrTx/>
              <a:buSzTx/>
              <a:buFontTx/>
              <a:buNone/>
              <a:tabLst>
                <a:tab pos="198120" algn="l"/>
              </a:tabLst>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8. </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进程通信的类型和方式</a:t>
            </a:r>
            <a:endPar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00000"/>
              </a:lnSpc>
              <a:spcBef>
                <a:spcPct val="20000"/>
              </a:spcBef>
              <a:spcAft>
                <a:spcPct val="0"/>
              </a:spcAft>
              <a:buClrTx/>
              <a:buSzTx/>
              <a:buFontTx/>
              <a:buNone/>
              <a:tabLst>
                <a:tab pos="198120" algn="l"/>
              </a:tabLst>
              <a:defRPr/>
            </a:pPr>
            <a:endParaRPr kumimoji="0" lang="en-US" altLang="zh-CN" sz="9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66700" algn="just" defTabSz="914400" rtl="0" eaLnBrk="1" fontAlgn="auto" latinLnBrk="0" hangingPunct="1">
              <a:lnSpc>
                <a:spcPct val="150000"/>
              </a:lnSpc>
              <a:spcBef>
                <a:spcPts val="0"/>
              </a:spcBef>
              <a:spcAft>
                <a:spcPts val="0"/>
              </a:spcAft>
              <a:buClrTx/>
              <a:buSzTx/>
              <a:buFontTx/>
              <a:buNone/>
              <a:defRPr/>
            </a:pPr>
            <a:r>
              <a:rPr kumimoji="0" lang="zh-CN" altLang="zh-CN" sz="20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低级通信</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：只能传递状态和整数值（控制信息），包括进程互斥和同步所采用的信号量和管程机制</a:t>
            </a:r>
            <a:endPar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a:p>
            <a:pPr marL="0" marR="0" lvl="0" indent="266700" algn="just" defTabSz="914400" rtl="0" eaLnBrk="1" fontAlgn="auto" latinLnBrk="0" hangingPunct="1">
              <a:lnSpc>
                <a:spcPct val="150000"/>
              </a:lnSpc>
              <a:spcBef>
                <a:spcPts val="0"/>
              </a:spcBef>
              <a:spcAft>
                <a:spcPts val="0"/>
              </a:spcAft>
              <a:buClrTx/>
              <a:buSzTx/>
              <a:buFontTx/>
              <a:buNone/>
              <a:defRPr/>
            </a:pPr>
            <a:r>
              <a:rPr kumimoji="0" lang="zh-CN" altLang="zh-CN" sz="2000" b="1"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高级通信</a:t>
            </a:r>
            <a:r>
              <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rPr>
              <a:t>：主要指利用较复杂的一种特定数据结构进行较大信息量的通信，通信效率高。包括三类：</a:t>
            </a:r>
            <a:r>
              <a:rPr kumimoji="0" lang="zh-CN" altLang="zh-CN" sz="2000" b="0" i="0" u="none" strike="noStrike" kern="1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共享存储器系统、消息传递系统、管道通信系统</a:t>
            </a:r>
            <a:endParaRPr kumimoji="0" lang="zh-CN" altLang="zh-CN" sz="2000" b="0" i="0" u="none" strike="noStrike" kern="1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mn-cs"/>
            </a:endParaRPr>
          </a:p>
        </p:txBody>
      </p:sp>
      <p:sp>
        <p:nvSpPr>
          <p:cNvPr id="5" name="文本框 4"/>
          <p:cNvSpPr txBox="1"/>
          <p:nvPr/>
        </p:nvSpPr>
        <p:spPr>
          <a:xfrm>
            <a:off x="-12700" y="3284538"/>
            <a:ext cx="8062913" cy="1419225"/>
          </a:xfrm>
          <a:prstGeom prst="rect">
            <a:avLst/>
          </a:prstGeom>
          <a:noFill/>
        </p:spPr>
        <p:txBody>
          <a:bodyPr wrap="square">
            <a:spAutoFit/>
          </a:bodyPr>
          <a:lstStyle/>
          <a:p>
            <a:pPr marR="0" indent="266700" algn="just" defTabSz="914400">
              <a:lnSpc>
                <a:spcPct val="150000"/>
              </a:lnSpc>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消息传递通信的实现方式：</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533400" marR="0" indent="266700" algn="just" defTabSz="914400">
              <a:lnSpc>
                <a:spcPct val="150000"/>
              </a:lnSpc>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直接通信（</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OS</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提供的发送命令）</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533400" marR="0" indent="266700" algn="just" defTabSz="914400">
              <a:lnSpc>
                <a:spcPct val="150000"/>
              </a:lnSpc>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间接通信（共享数据结构作为通信中转，如信箱）</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p:txBody>
      </p:sp>
      <p:sp>
        <p:nvSpPr>
          <p:cNvPr id="6"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第二章 进程的描述与控制</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70" name="Group 3"/>
          <p:cNvGrpSpPr/>
          <p:nvPr/>
        </p:nvGrpSpPr>
        <p:grpSpPr>
          <a:xfrm>
            <a:off x="785495" y="1314768"/>
            <a:ext cx="7127875" cy="3024187"/>
            <a:chOff x="1373" y="3175"/>
            <a:chExt cx="8041" cy="2027"/>
          </a:xfrm>
        </p:grpSpPr>
        <p:sp>
          <p:nvSpPr>
            <p:cNvPr id="7174" name="Rectangle 4"/>
            <p:cNvSpPr/>
            <p:nvPr/>
          </p:nvSpPr>
          <p:spPr>
            <a:xfrm>
              <a:off x="1373" y="4055"/>
              <a:ext cx="1681" cy="729"/>
            </a:xfrm>
            <a:prstGeom prst="rect">
              <a:avLst/>
            </a:prstGeom>
            <a:noFill/>
            <a:ln w="9525" cap="flat" cmpd="sng">
              <a:solidFill>
                <a:schemeClr val="tx1"/>
              </a:solidFill>
              <a:prstDash val="solid"/>
              <a:miter/>
              <a:headEnd type="none" w="med" len="med"/>
              <a:tailEnd type="none" w="med" len="med"/>
            </a:ln>
          </p:spPr>
          <p:txBody>
            <a:bodyPr lIns="12700" tIns="12700" rIns="12700" bIns="1270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a:spcBef>
                  <a:spcPct val="0"/>
                </a:spcBef>
                <a:buNone/>
              </a:pPr>
              <a:r>
                <a:rPr lang="zh-CN" altLang="en-US" sz="2000" dirty="0"/>
                <a:t>计算机系统</a:t>
              </a:r>
              <a:endParaRPr lang="zh-CN" altLang="en-US" sz="2000" dirty="0"/>
            </a:p>
            <a:p>
              <a:pPr marL="0" lvl="0" indent="0" algn="ctr">
                <a:spcBef>
                  <a:spcPct val="0"/>
                </a:spcBef>
                <a:buNone/>
              </a:pPr>
              <a:r>
                <a:rPr lang="en-US" altLang="zh-CN" sz="2000" dirty="0"/>
                <a:t>(</a:t>
              </a:r>
              <a:r>
                <a:rPr lang="zh-CN" altLang="en-US" sz="2000" dirty="0"/>
                <a:t>层次结构</a:t>
              </a:r>
              <a:r>
                <a:rPr lang="en-US" altLang="zh-CN" sz="2000" dirty="0"/>
                <a:t>)</a:t>
              </a:r>
              <a:endParaRPr lang="en-US" altLang="zh-CN" sz="2000" dirty="0"/>
            </a:p>
          </p:txBody>
        </p:sp>
        <p:sp>
          <p:nvSpPr>
            <p:cNvPr id="7175" name="Rectangle 5"/>
            <p:cNvSpPr/>
            <p:nvPr/>
          </p:nvSpPr>
          <p:spPr>
            <a:xfrm>
              <a:off x="3533" y="3439"/>
              <a:ext cx="1201" cy="417"/>
            </a:xfrm>
            <a:prstGeom prst="rect">
              <a:avLst/>
            </a:prstGeom>
            <a:noFill/>
            <a:ln w="9525" cap="flat" cmpd="sng">
              <a:solidFill>
                <a:schemeClr val="tx1"/>
              </a:solidFill>
              <a:prstDash val="solid"/>
              <a:miter/>
              <a:headEnd type="none" w="med" len="med"/>
              <a:tailEnd type="none" w="med" len="med"/>
            </a:ln>
          </p:spPr>
          <p:txBody>
            <a:bodyPr lIns="12700" tIns="12700" rIns="12700" bIns="1270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a:spcBef>
                  <a:spcPct val="0"/>
                </a:spcBef>
                <a:buNone/>
              </a:pPr>
              <a:r>
                <a:rPr lang="zh-CN" altLang="en-US" sz="2000" dirty="0">
                  <a:latin typeface="Times New Roman" panose="02020603050405020304" pitchFamily="18" charset="0"/>
                </a:rPr>
                <a:t>软件</a:t>
              </a:r>
              <a:endParaRPr lang="zh-CN" altLang="en-US" sz="2000" dirty="0">
                <a:latin typeface="Times New Roman" panose="02020603050405020304" pitchFamily="18" charset="0"/>
              </a:endParaRPr>
            </a:p>
          </p:txBody>
        </p:sp>
        <p:sp>
          <p:nvSpPr>
            <p:cNvPr id="7176" name="Rectangle 6"/>
            <p:cNvSpPr/>
            <p:nvPr/>
          </p:nvSpPr>
          <p:spPr>
            <a:xfrm>
              <a:off x="3533" y="4785"/>
              <a:ext cx="5881" cy="417"/>
            </a:xfrm>
            <a:prstGeom prst="rect">
              <a:avLst/>
            </a:prstGeom>
            <a:noFill/>
            <a:ln w="9525" cap="flat" cmpd="sng">
              <a:solidFill>
                <a:schemeClr val="tx1"/>
              </a:solidFill>
              <a:prstDash val="solid"/>
              <a:miter/>
              <a:headEnd type="none" w="med" len="med"/>
              <a:tailEnd type="none" w="med" len="med"/>
            </a:ln>
          </p:spPr>
          <p:txBody>
            <a:bodyPr lIns="12700" tIns="12700" rIns="12700" bIns="1270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a:spcBef>
                  <a:spcPct val="0"/>
                </a:spcBef>
                <a:buNone/>
              </a:pPr>
              <a:r>
                <a:rPr lang="zh-CN" altLang="en-US" sz="2000" dirty="0">
                  <a:latin typeface="Times New Roman" panose="02020603050405020304" pitchFamily="18" charset="0"/>
                </a:rPr>
                <a:t>硬件及固件（裸机）</a:t>
              </a:r>
              <a:endParaRPr lang="zh-CN" altLang="en-US" sz="2000" dirty="0">
                <a:latin typeface="Times New Roman" panose="02020603050405020304" pitchFamily="18" charset="0"/>
              </a:endParaRPr>
            </a:p>
          </p:txBody>
        </p:sp>
        <p:sp>
          <p:nvSpPr>
            <p:cNvPr id="7177" name="Rectangle 7"/>
            <p:cNvSpPr/>
            <p:nvPr/>
          </p:nvSpPr>
          <p:spPr>
            <a:xfrm>
              <a:off x="5213" y="3175"/>
              <a:ext cx="1201" cy="417"/>
            </a:xfrm>
            <a:prstGeom prst="rect">
              <a:avLst/>
            </a:prstGeom>
            <a:noFill/>
            <a:ln w="9525" cap="flat" cmpd="sng">
              <a:solidFill>
                <a:schemeClr val="tx1"/>
              </a:solidFill>
              <a:prstDash val="solid"/>
              <a:miter/>
              <a:headEnd type="none" w="med" len="med"/>
              <a:tailEnd type="none" w="med" len="med"/>
            </a:ln>
          </p:spPr>
          <p:txBody>
            <a:bodyPr lIns="12700" tIns="12700" rIns="12700" bIns="1270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a:spcBef>
                  <a:spcPct val="0"/>
                </a:spcBef>
                <a:buNone/>
              </a:pPr>
              <a:r>
                <a:rPr lang="zh-CN" altLang="en-US" sz="2000" dirty="0">
                  <a:latin typeface="Times New Roman" panose="02020603050405020304" pitchFamily="18" charset="0"/>
                </a:rPr>
                <a:t>应用软件</a:t>
              </a:r>
              <a:endParaRPr lang="zh-CN" altLang="en-US" sz="2000" dirty="0">
                <a:latin typeface="Times New Roman" panose="02020603050405020304" pitchFamily="18" charset="0"/>
              </a:endParaRPr>
            </a:p>
          </p:txBody>
        </p:sp>
        <p:sp>
          <p:nvSpPr>
            <p:cNvPr id="7178" name="Rectangle 8"/>
            <p:cNvSpPr/>
            <p:nvPr/>
          </p:nvSpPr>
          <p:spPr>
            <a:xfrm>
              <a:off x="5213" y="3847"/>
              <a:ext cx="1201" cy="417"/>
            </a:xfrm>
            <a:prstGeom prst="rect">
              <a:avLst/>
            </a:prstGeom>
            <a:noFill/>
            <a:ln w="9525" cap="flat" cmpd="sng">
              <a:solidFill>
                <a:schemeClr val="tx1"/>
              </a:solidFill>
              <a:prstDash val="solid"/>
              <a:miter/>
              <a:headEnd type="none" w="med" len="med"/>
              <a:tailEnd type="none" w="med" len="med"/>
            </a:ln>
          </p:spPr>
          <p:txBody>
            <a:bodyPr lIns="12700" tIns="12700" rIns="12700" bIns="1270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a:spcBef>
                  <a:spcPct val="0"/>
                </a:spcBef>
                <a:buNone/>
              </a:pPr>
              <a:r>
                <a:rPr lang="zh-CN" altLang="en-US" sz="2000" dirty="0">
                  <a:latin typeface="Times New Roman" panose="02020603050405020304" pitchFamily="18" charset="0"/>
                </a:rPr>
                <a:t>系统软件</a:t>
              </a:r>
              <a:endParaRPr lang="zh-CN" altLang="en-US" sz="2000" dirty="0">
                <a:latin typeface="Times New Roman" panose="02020603050405020304" pitchFamily="18" charset="0"/>
              </a:endParaRPr>
            </a:p>
          </p:txBody>
        </p:sp>
        <p:sp>
          <p:nvSpPr>
            <p:cNvPr id="7179" name="Freeform 9"/>
            <p:cNvSpPr/>
            <p:nvPr/>
          </p:nvSpPr>
          <p:spPr>
            <a:xfrm>
              <a:off x="3293" y="3695"/>
              <a:ext cx="240" cy="1249"/>
            </a:xfrm>
            <a:custGeom>
              <a:avLst/>
              <a:gdLst/>
              <a:ahLst/>
              <a:cxnLst>
                <a:cxn ang="0">
                  <a:pos x="0" y="0"/>
                </a:cxn>
                <a:cxn ang="0">
                  <a:pos x="0" y="0"/>
                </a:cxn>
                <a:cxn ang="0">
                  <a:pos x="0" y="0"/>
                </a:cxn>
                <a:cxn ang="0">
                  <a:pos x="0" y="0"/>
                </a:cxn>
              </a:cxnLst>
              <a:pathLst>
                <a:path w="20000" h="20000">
                  <a:moveTo>
                    <a:pt x="19917" y="0"/>
                  </a:moveTo>
                  <a:lnTo>
                    <a:pt x="0" y="0"/>
                  </a:lnTo>
                  <a:lnTo>
                    <a:pt x="0" y="19984"/>
                  </a:lnTo>
                  <a:lnTo>
                    <a:pt x="19917" y="19984"/>
                  </a:ln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7180" name="Line 10"/>
            <p:cNvSpPr/>
            <p:nvPr/>
          </p:nvSpPr>
          <p:spPr>
            <a:xfrm>
              <a:off x="3053" y="4369"/>
              <a:ext cx="241" cy="1"/>
            </a:xfrm>
            <a:prstGeom prst="line">
              <a:avLst/>
            </a:prstGeom>
            <a:ln w="9525" cap="flat" cmpd="sng">
              <a:solidFill>
                <a:schemeClr val="tx1"/>
              </a:solidFill>
              <a:prstDash val="solid"/>
              <a:headEnd type="none" w="med" len="med"/>
              <a:tailEnd type="none" w="med" len="med"/>
            </a:ln>
          </p:spPr>
        </p:sp>
        <p:sp>
          <p:nvSpPr>
            <p:cNvPr id="7181" name="Freeform 11"/>
            <p:cNvSpPr/>
            <p:nvPr/>
          </p:nvSpPr>
          <p:spPr>
            <a:xfrm>
              <a:off x="4973" y="3335"/>
              <a:ext cx="240" cy="625"/>
            </a:xfrm>
            <a:custGeom>
              <a:avLst/>
              <a:gdLst/>
              <a:ahLst/>
              <a:cxnLst>
                <a:cxn ang="0">
                  <a:pos x="0" y="0"/>
                </a:cxn>
                <a:cxn ang="0">
                  <a:pos x="0" y="0"/>
                </a:cxn>
                <a:cxn ang="0">
                  <a:pos x="0" y="0"/>
                </a:cxn>
                <a:cxn ang="0">
                  <a:pos x="0" y="0"/>
                </a:cxn>
              </a:cxnLst>
              <a:pathLst>
                <a:path w="20000" h="20000">
                  <a:moveTo>
                    <a:pt x="19917" y="0"/>
                  </a:moveTo>
                  <a:lnTo>
                    <a:pt x="0" y="0"/>
                  </a:lnTo>
                  <a:lnTo>
                    <a:pt x="0" y="19968"/>
                  </a:lnTo>
                  <a:lnTo>
                    <a:pt x="19917" y="19968"/>
                  </a:ln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7182" name="Line 12"/>
            <p:cNvSpPr/>
            <p:nvPr/>
          </p:nvSpPr>
          <p:spPr>
            <a:xfrm>
              <a:off x="4733" y="3743"/>
              <a:ext cx="241" cy="1"/>
            </a:xfrm>
            <a:prstGeom prst="line">
              <a:avLst/>
            </a:prstGeom>
            <a:ln w="9525" cap="flat" cmpd="sng">
              <a:solidFill>
                <a:schemeClr val="tx1"/>
              </a:solidFill>
              <a:prstDash val="solid"/>
              <a:headEnd type="none" w="med" len="med"/>
              <a:tailEnd type="none" w="med" len="med"/>
            </a:ln>
          </p:spPr>
        </p:sp>
        <p:sp>
          <p:nvSpPr>
            <p:cNvPr id="7183" name="Rectangle 13"/>
            <p:cNvSpPr/>
            <p:nvPr/>
          </p:nvSpPr>
          <p:spPr>
            <a:xfrm>
              <a:off x="6893" y="3487"/>
              <a:ext cx="2521" cy="417"/>
            </a:xfrm>
            <a:prstGeom prst="rect">
              <a:avLst/>
            </a:prstGeom>
            <a:noFill/>
            <a:ln w="9525" cap="flat" cmpd="sng">
              <a:solidFill>
                <a:schemeClr val="tx1"/>
              </a:solidFill>
              <a:prstDash val="solid"/>
              <a:miter/>
              <a:headEnd type="none" w="med" len="med"/>
              <a:tailEnd type="none" w="med" len="med"/>
            </a:ln>
          </p:spPr>
          <p:txBody>
            <a:bodyPr lIns="0" tIns="12700" rIns="0" bIns="1270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a:spcBef>
                  <a:spcPct val="0"/>
                </a:spcBef>
                <a:buNone/>
              </a:pPr>
              <a:r>
                <a:rPr lang="zh-CN" altLang="en-US" sz="2000" dirty="0">
                  <a:latin typeface="Times New Roman" panose="02020603050405020304" pitchFamily="18" charset="0"/>
                </a:rPr>
                <a:t>数据库系统、</a:t>
              </a:r>
              <a:endParaRPr lang="zh-CN" altLang="en-US" sz="2000" dirty="0">
                <a:latin typeface="Times New Roman" panose="02020603050405020304" pitchFamily="18" charset="0"/>
              </a:endParaRPr>
            </a:p>
            <a:p>
              <a:pPr marL="0" lvl="0" indent="0" algn="ctr">
                <a:spcBef>
                  <a:spcPct val="0"/>
                </a:spcBef>
                <a:buNone/>
              </a:pPr>
              <a:r>
                <a:rPr lang="zh-CN" altLang="en-US" sz="2000" dirty="0">
                  <a:latin typeface="Times New Roman" panose="02020603050405020304" pitchFamily="18" charset="0"/>
                </a:rPr>
                <a:t>汇编器、编译软件 </a:t>
              </a:r>
              <a:endParaRPr lang="zh-CN" altLang="en-US" sz="2000" dirty="0">
                <a:latin typeface="Times New Roman" panose="02020603050405020304" pitchFamily="18" charset="0"/>
              </a:endParaRPr>
            </a:p>
          </p:txBody>
        </p:sp>
        <p:sp>
          <p:nvSpPr>
            <p:cNvPr id="7184" name="Line 14"/>
            <p:cNvSpPr/>
            <p:nvPr/>
          </p:nvSpPr>
          <p:spPr>
            <a:xfrm>
              <a:off x="6413" y="4055"/>
              <a:ext cx="241" cy="1"/>
            </a:xfrm>
            <a:prstGeom prst="line">
              <a:avLst/>
            </a:prstGeom>
            <a:ln w="9525" cap="flat" cmpd="sng">
              <a:solidFill>
                <a:schemeClr val="tx1"/>
              </a:solidFill>
              <a:prstDash val="solid"/>
              <a:headEnd type="none" w="med" len="med"/>
              <a:tailEnd type="none" w="med" len="med"/>
            </a:ln>
          </p:spPr>
        </p:sp>
        <p:sp>
          <p:nvSpPr>
            <p:cNvPr id="7185" name="Freeform 15"/>
            <p:cNvSpPr/>
            <p:nvPr/>
          </p:nvSpPr>
          <p:spPr>
            <a:xfrm>
              <a:off x="6653" y="3743"/>
              <a:ext cx="240" cy="625"/>
            </a:xfrm>
            <a:custGeom>
              <a:avLst/>
              <a:gdLst/>
              <a:ahLst/>
              <a:cxnLst>
                <a:cxn ang="0">
                  <a:pos x="0" y="0"/>
                </a:cxn>
                <a:cxn ang="0">
                  <a:pos x="0" y="0"/>
                </a:cxn>
                <a:cxn ang="0">
                  <a:pos x="0" y="0"/>
                </a:cxn>
                <a:cxn ang="0">
                  <a:pos x="0" y="0"/>
                </a:cxn>
              </a:cxnLst>
              <a:pathLst>
                <a:path w="20000" h="20000">
                  <a:moveTo>
                    <a:pt x="19917" y="0"/>
                  </a:moveTo>
                  <a:lnTo>
                    <a:pt x="0" y="0"/>
                  </a:lnTo>
                  <a:lnTo>
                    <a:pt x="0" y="19968"/>
                  </a:lnTo>
                  <a:lnTo>
                    <a:pt x="19917" y="19968"/>
                  </a:lnTo>
                </a:path>
              </a:pathLst>
            </a:custGeom>
            <a:noFill/>
            <a:ln w="9525" cap="flat" cmpd="sng">
              <a:solidFill>
                <a:schemeClr val="tx1">
                  <a:alpha val="100000"/>
                </a:schemeClr>
              </a:solidFill>
              <a:prstDash val="solid"/>
              <a:round/>
              <a:headEnd type="none" w="med" len="med"/>
              <a:tailEnd type="none" w="med" len="med"/>
            </a:ln>
          </p:spPr>
          <p:txBody>
            <a:bodyPr/>
            <a:p>
              <a:endParaRPr lang="zh-CN" altLang="en-US"/>
            </a:p>
          </p:txBody>
        </p:sp>
        <p:sp>
          <p:nvSpPr>
            <p:cNvPr id="7186" name="Rectangle 16"/>
            <p:cNvSpPr/>
            <p:nvPr/>
          </p:nvSpPr>
          <p:spPr>
            <a:xfrm>
              <a:off x="6893" y="4161"/>
              <a:ext cx="2521" cy="417"/>
            </a:xfrm>
            <a:prstGeom prst="rect">
              <a:avLst/>
            </a:prstGeom>
            <a:noFill/>
            <a:ln w="9525" cap="flat" cmpd="sng">
              <a:solidFill>
                <a:schemeClr val="tx1"/>
              </a:solidFill>
              <a:prstDash val="solid"/>
              <a:miter/>
              <a:headEnd type="none" w="med" len="med"/>
              <a:tailEnd type="none" w="med" len="med"/>
            </a:ln>
          </p:spPr>
          <p:txBody>
            <a:bodyPr lIns="12700" tIns="12700" rIns="12700" bIns="12700"/>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lgn="ctr">
                <a:spcBef>
                  <a:spcPct val="0"/>
                </a:spcBef>
                <a:buNone/>
              </a:pPr>
              <a:r>
                <a:rPr lang="zh-CN" altLang="en-US" sz="2000" dirty="0">
                  <a:solidFill>
                    <a:srgbClr val="000099"/>
                  </a:solidFill>
                  <a:latin typeface="Times New Roman" panose="02020603050405020304" pitchFamily="18" charset="0"/>
                </a:rPr>
                <a:t>操作系统</a:t>
              </a:r>
              <a:endParaRPr lang="zh-CN" altLang="en-US" sz="2000" dirty="0">
                <a:solidFill>
                  <a:srgbClr val="000099"/>
                </a:solidFill>
                <a:latin typeface="Times New Roman" panose="02020603050405020304" pitchFamily="18" charset="0"/>
              </a:endParaRPr>
            </a:p>
          </p:txBody>
        </p:sp>
      </p:grpSp>
      <p:sp>
        <p:nvSpPr>
          <p:cNvPr id="7171" name="Rectangle 17"/>
          <p:cNvSpPr/>
          <p:nvPr/>
        </p:nvSpPr>
        <p:spPr>
          <a:xfrm>
            <a:off x="361950" y="696913"/>
            <a:ext cx="41910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0"/>
              </a:spcBef>
              <a:buNone/>
            </a:pPr>
            <a:r>
              <a:rPr lang="en-US" altLang="zh-CN" sz="2400" dirty="0"/>
              <a:t>1. </a:t>
            </a:r>
            <a:r>
              <a:rPr lang="zh-CN" altLang="en-US" sz="2400" dirty="0"/>
              <a:t>计算机系统的组成</a:t>
            </a:r>
            <a:r>
              <a:rPr lang="zh-CN" altLang="en-US" sz="2400" dirty="0">
                <a:latin typeface="Times New Roman" panose="02020603050405020304" pitchFamily="18" charset="0"/>
              </a:rPr>
              <a:t> </a:t>
            </a:r>
            <a:r>
              <a:rPr lang="zh-CN" altLang="en-US" sz="2400" dirty="0"/>
              <a:t>：</a:t>
            </a:r>
            <a:endParaRPr lang="zh-CN" altLang="en-US" sz="2400" dirty="0">
              <a:latin typeface="Times New Roman" panose="02020603050405020304" pitchFamily="18" charset="0"/>
            </a:endParaRPr>
          </a:p>
        </p:txBody>
      </p:sp>
      <p:sp>
        <p:nvSpPr>
          <p:cNvPr id="7172" name="文本框 2"/>
          <p:cNvSpPr txBox="1"/>
          <p:nvPr/>
        </p:nvSpPr>
        <p:spPr>
          <a:xfrm>
            <a:off x="468313" y="4960938"/>
            <a:ext cx="7934325" cy="1014730"/>
          </a:xfrm>
          <a:prstGeom prst="rect">
            <a:avLst/>
          </a:prstGeom>
          <a:noFill/>
          <a:ln w="9525">
            <a:noFill/>
          </a:ln>
        </p:spPr>
        <p:txBody>
          <a:bodyPr>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a:spcBef>
                <a:spcPct val="0"/>
              </a:spcBef>
              <a:buNone/>
            </a:pPr>
            <a:r>
              <a:rPr lang="zh-CN" altLang="en-US" sz="2000" dirty="0">
                <a:solidFill>
                  <a:srgbClr val="FF0000"/>
                </a:solidFill>
                <a:latin typeface="Arial" panose="020B0604020202020204" pitchFamily="34" charset="0"/>
              </a:rPr>
              <a:t>定义：</a:t>
            </a:r>
            <a:r>
              <a:rPr lang="zh-CN" altLang="en-US" sz="2000" dirty="0">
                <a:latin typeface="Times New Roman" panose="02020603050405020304" pitchFamily="18" charset="0"/>
                <a:cs typeface="Times New Roman" panose="02020603050405020304" pitchFamily="18" charset="0"/>
              </a:rPr>
              <a:t>操作系统</a:t>
            </a:r>
            <a:r>
              <a:rPr lang="en-US" altLang="zh-CN" sz="2000" dirty="0">
                <a:latin typeface="Times New Roman" panose="02020603050405020304" pitchFamily="18" charset="0"/>
                <a:cs typeface="Times New Roman" panose="02020603050405020304" pitchFamily="18" charset="0"/>
              </a:rPr>
              <a:t>operating system(OS)</a:t>
            </a:r>
            <a:r>
              <a:rPr lang="zh-CN" altLang="en-US" sz="2000" dirty="0">
                <a:latin typeface="Times New Roman" panose="02020603050405020304" pitchFamily="18" charset="0"/>
                <a:cs typeface="Times New Roman" panose="02020603050405020304" pitchFamily="18" charset="0"/>
              </a:rPr>
              <a:t>是一组控制和管理计算机硬件和软件资源，方便用户使用的程序的集合。</a:t>
            </a:r>
            <a:endParaRPr lang="zh-CN" altLang="en-US" sz="2000" dirty="0">
              <a:latin typeface="Times New Roman" panose="02020603050405020304" pitchFamily="18" charset="0"/>
              <a:cs typeface="Times New Roman" panose="02020603050405020304" pitchFamily="18" charset="0"/>
            </a:endParaRPr>
          </a:p>
          <a:p>
            <a:pPr marL="0" lvl="0" indent="0">
              <a:spcBef>
                <a:spcPct val="0"/>
              </a:spcBef>
              <a:buNone/>
            </a:pPr>
            <a:endParaRPr lang="zh-CN" altLang="en-US" sz="2000" dirty="0">
              <a:latin typeface="Times New Roman" panose="02020603050405020304" pitchFamily="18" charset="0"/>
              <a:ea typeface="Times New Roman" panose="02020603050405020304" pitchFamily="18" charset="0"/>
            </a:endParaRPr>
          </a:p>
        </p:txBody>
      </p:sp>
      <p:sp>
        <p:nvSpPr>
          <p:cNvPr id="3" name="标题 3"/>
          <p:cNvSpPr txBox="1"/>
          <p:nvPr/>
        </p:nvSpPr>
        <p:spPr bwMode="auto">
          <a:xfrm>
            <a:off x="-30162" y="-6350"/>
            <a:ext cx="9144000" cy="457200"/>
          </a:xfrm>
          <a:prstGeom prst="rect">
            <a:avLst/>
          </a:prstGeom>
          <a:noFill/>
          <a:ln>
            <a:noFill/>
          </a:ln>
        </p:spPr>
        <p:txBody>
          <a:bodyPr vert="horz" wrap="square" lIns="91440" tIns="45720" rIns="91440" bIns="45720" numCol="1" anchor="ctr" anchorCtr="0" compatLnSpc="1"/>
          <a:lstStyle>
            <a:lvl1pPr algn="l" rtl="0" eaLnBrk="0" fontAlgn="base" hangingPunct="0">
              <a:spcBef>
                <a:spcPct val="0"/>
              </a:spcBef>
              <a:spcAft>
                <a:spcPct val="0"/>
              </a:spcAft>
              <a:defRPr sz="2400">
                <a:solidFill>
                  <a:schemeClr val="tx1"/>
                </a:solidFill>
                <a:latin typeface="+mj-lt"/>
                <a:ea typeface="+mj-ea"/>
                <a:cs typeface="+mj-cs"/>
              </a:defRPr>
            </a:lvl1pPr>
            <a:lvl2pPr algn="l" rtl="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2pPr>
            <a:lvl3pPr algn="l" rtl="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3pPr>
            <a:lvl4pPr algn="l" rtl="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4pPr>
            <a:lvl5pPr algn="l" rtl="0" eaLnBrk="0" fontAlgn="base" hangingPunct="0">
              <a:spcBef>
                <a:spcPct val="0"/>
              </a:spcBef>
              <a:spcAft>
                <a:spcPct val="0"/>
              </a:spcAft>
              <a:defRPr sz="2400">
                <a:solidFill>
                  <a:schemeClr val="tx1"/>
                </a:solidFill>
                <a:latin typeface="隶书" panose="02010509060101010101" pitchFamily="49" charset="-122"/>
                <a:ea typeface="隶书" panose="02010509060101010101" pitchFamily="49" charset="-122"/>
              </a:defRPr>
            </a:lvl5pPr>
            <a:lvl6pPr marL="457200" algn="l" rtl="0" fontAlgn="base">
              <a:spcBef>
                <a:spcPct val="0"/>
              </a:spcBef>
              <a:spcAft>
                <a:spcPct val="0"/>
              </a:spcAft>
              <a:defRPr sz="2400">
                <a:solidFill>
                  <a:schemeClr val="tx1"/>
                </a:solidFill>
                <a:latin typeface="隶书" panose="02010509060101010101" pitchFamily="49" charset="-122"/>
                <a:ea typeface="隶书" panose="02010509060101010101" pitchFamily="49" charset="-122"/>
              </a:defRPr>
            </a:lvl6pPr>
            <a:lvl7pPr marL="914400" algn="l" rtl="0" fontAlgn="base">
              <a:spcBef>
                <a:spcPct val="0"/>
              </a:spcBef>
              <a:spcAft>
                <a:spcPct val="0"/>
              </a:spcAft>
              <a:defRPr sz="2400">
                <a:solidFill>
                  <a:schemeClr val="tx1"/>
                </a:solidFill>
                <a:latin typeface="隶书" panose="02010509060101010101" pitchFamily="49" charset="-122"/>
                <a:ea typeface="隶书" panose="02010509060101010101" pitchFamily="49" charset="-122"/>
              </a:defRPr>
            </a:lvl7pPr>
            <a:lvl8pPr marL="1371600" algn="l" rtl="0" fontAlgn="base">
              <a:spcBef>
                <a:spcPct val="0"/>
              </a:spcBef>
              <a:spcAft>
                <a:spcPct val="0"/>
              </a:spcAft>
              <a:defRPr sz="2400">
                <a:solidFill>
                  <a:schemeClr val="tx1"/>
                </a:solidFill>
                <a:latin typeface="隶书" panose="02010509060101010101" pitchFamily="49" charset="-122"/>
                <a:ea typeface="隶书" panose="02010509060101010101" pitchFamily="49" charset="-122"/>
              </a:defRPr>
            </a:lvl8pPr>
            <a:lvl9pPr marL="1828800" algn="l" rtl="0" fontAlgn="base">
              <a:spcBef>
                <a:spcPct val="0"/>
              </a:spcBef>
              <a:spcAft>
                <a:spcPct val="0"/>
              </a:spcAft>
              <a:defRPr sz="2400">
                <a:solidFill>
                  <a:schemeClr val="tx1"/>
                </a:solidFill>
                <a:latin typeface="隶书" panose="02010509060101010101" pitchFamily="49" charset="-122"/>
                <a:ea typeface="隶书" panose="02010509060101010101" pitchFamily="49" charset="-122"/>
              </a:defRPr>
            </a:lvl9p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第一章 操作系统引论</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第二章 进程的描述与控制</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
        <p:nvSpPr>
          <p:cNvPr id="5" name="内容占位符 4"/>
          <p:cNvSpPr txBox="1">
            <a:spLocks noGrp="1"/>
          </p:cNvSpPr>
          <p:nvPr>
            <p:ph idx="1"/>
          </p:nvPr>
        </p:nvSpPr>
        <p:spPr>
          <a:xfrm>
            <a:off x="0" y="487363"/>
            <a:ext cx="9144000" cy="461963"/>
          </a:xfrm>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9. </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线程的概念、特点，及与进程之间的差别</a:t>
            </a:r>
            <a:endParaRPr kumimoji="0" lang="zh-CN" altLang="zh-CN" sz="12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文本框 5"/>
          <p:cNvSpPr txBox="1"/>
          <p:nvPr/>
        </p:nvSpPr>
        <p:spPr>
          <a:xfrm>
            <a:off x="0" y="1052513"/>
            <a:ext cx="8893175" cy="615950"/>
          </a:xfrm>
          <a:prstGeom prst="rect">
            <a:avLst/>
          </a:prstGeom>
          <a:noFill/>
        </p:spPr>
        <p:txBody>
          <a:bodyPr wrap="square">
            <a:spAutoFit/>
          </a:bodyPr>
          <a:lstStyle/>
          <a:p>
            <a:pPr marR="0" indent="266700" algn="just"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线程：进程当中的一条执行流程。</a:t>
            </a:r>
            <a:r>
              <a:rPr kumimoji="0" lang="zh-CN" altLang="en-US" sz="2000" kern="1200" cap="none" spc="0" normalizeH="0" baseline="0" noProof="0" dirty="0">
                <a:latin typeface="Arial" panose="020B0604020202020204" pitchFamily="34" charset="0"/>
                <a:ea typeface="宋体" panose="02010600030101010101" pitchFamily="2" charset="-122"/>
                <a:cs typeface="+mn-cs"/>
              </a:rPr>
              <a:t>更小的能独立运行的基本单位</a:t>
            </a:r>
            <a:r>
              <a:rPr kumimoji="0" lang="zh-CN" altLang="en-US" sz="20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rPr>
              <a:t>。</a:t>
            </a:r>
            <a:endParaRPr kumimoji="0" lang="zh-CN" altLang="en-US" sz="2000" kern="1200" cap="none" spc="0" normalizeH="0" baseline="0" noProof="0" dirty="0">
              <a:latin typeface="Arial" panose="020B0604020202020204" pitchFamily="34" charset="0"/>
              <a:ea typeface="宋体" panose="02010600030101010101" pitchFamily="2" charset="-122"/>
              <a:cs typeface="+mn-cs"/>
              <a:sym typeface="Symbol" panose="05050102010706020507" pitchFamily="18" charset="2"/>
            </a:endParaRPr>
          </a:p>
          <a:p>
            <a:pPr marR="0" indent="266700" algn="just" defTabSz="914400">
              <a:buClrTx/>
              <a:buSzTx/>
              <a:buFontTx/>
              <a:buNone/>
              <a:defRPr/>
            </a:pPr>
            <a:endParaRPr kumimoji="0" lang="zh-CN" altLang="zh-CN" sz="1400" kern="100" cap="none" spc="0" normalizeH="0" baseline="0" noProof="0" dirty="0">
              <a:latin typeface="Times New Roman" panose="02020603050405020304" pitchFamily="18" charset="0"/>
              <a:ea typeface="宋体" panose="02010600030101010101" pitchFamily="2" charset="-122"/>
              <a:cs typeface="+mn-cs"/>
            </a:endParaRPr>
          </a:p>
        </p:txBody>
      </p:sp>
      <p:sp>
        <p:nvSpPr>
          <p:cNvPr id="233474" name="Text Box 2"/>
          <p:cNvSpPr txBox="1"/>
          <p:nvPr/>
        </p:nvSpPr>
        <p:spPr>
          <a:xfrm>
            <a:off x="2483168" y="1668780"/>
            <a:ext cx="3688080" cy="4603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eaLnBrk="0" fontAlgn="base" hangingPunct="0">
              <a:spcBef>
                <a:spcPct val="20000"/>
              </a:spcBef>
              <a:spcAft>
                <a:spcPct val="0"/>
              </a:spcAft>
              <a:buChar char="•"/>
              <a:defRPr sz="2000" i="1">
                <a:solidFill>
                  <a:schemeClr val="tx1"/>
                </a:solidFill>
                <a:latin typeface="Franklin Gothic Book" panose="020B0503020102020204" pitchFamily="34" charset="0"/>
                <a:ea typeface="+mn-ea"/>
              </a:defRPr>
            </a:lvl5pPr>
          </a:lstStyle>
          <a:p>
            <a:pPr marL="0" lvl="0" indent="0" eaLnBrk="1" hangingPunct="1">
              <a:spcBef>
                <a:spcPct val="50000"/>
              </a:spcBef>
              <a:buNone/>
            </a:pPr>
            <a:r>
              <a:rPr lang="zh-CN" altLang="en-US" sz="2400" b="0" dirty="0"/>
              <a:t>线程 ＝ 进程 </a:t>
            </a:r>
            <a:r>
              <a:rPr lang="en-US" altLang="zh-CN" sz="2400" b="0" dirty="0"/>
              <a:t>- </a:t>
            </a:r>
            <a:r>
              <a:rPr lang="zh-CN" altLang="en-US" sz="2400" b="0" dirty="0"/>
              <a:t>共享资源</a:t>
            </a:r>
            <a:endParaRPr lang="zh-CN" altLang="en-US" sz="2400" b="0" dirty="0"/>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4"/>
          <p:cNvSpPr>
            <a:spLocks noGrp="1"/>
          </p:cNvSpPr>
          <p:nvPr>
            <p:ph type="ctrTitle"/>
          </p:nvPr>
        </p:nvSpPr>
        <p:spPr/>
        <p:txBody>
          <a:bodyPr vert="horz" wrap="square" lIns="91440" tIns="45720" rIns="91440" bIns="45720" anchor="ctr" anchorCtr="0"/>
          <a:p>
            <a:pPr eaLnBrk="1" hangingPunct="1">
              <a:buClrTx/>
              <a:buSzTx/>
              <a:buFontTx/>
            </a:pPr>
            <a:r>
              <a:rPr lang="zh-CN" altLang="en-US" sz="4400" dirty="0">
                <a:solidFill>
                  <a:srgbClr val="FF3300"/>
                </a:solidFill>
                <a:latin typeface="+mj-lt"/>
                <a:ea typeface="宋体" panose="02010600030101010101" pitchFamily="2" charset="-122"/>
                <a:cs typeface="+mj-cs"/>
              </a:rPr>
              <a:t>第三章 处理机调度与死锁</a:t>
            </a:r>
            <a:endParaRPr lang="en-US" altLang="zh-CN" sz="4400" dirty="0">
              <a:solidFill>
                <a:srgbClr val="FF3300"/>
              </a:solidFill>
              <a:latin typeface="+mj-lt"/>
              <a:ea typeface="宋体" panose="02010600030101010101" pitchFamily="2" charset="-122"/>
              <a:cs typeface="+mj-cs"/>
            </a:endParaRP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第三章 处理机调度与死锁</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
        <p:nvSpPr>
          <p:cNvPr id="2" name="内容占位符 1"/>
          <p:cNvSpPr txBox="1">
            <a:spLocks noGrp="1"/>
          </p:cNvSpPr>
          <p:nvPr>
            <p:ph idx="1"/>
          </p:nvPr>
        </p:nvSpPr>
        <p:spPr>
          <a:xfrm>
            <a:off x="4763" y="549275"/>
            <a:ext cx="9144000" cy="460375"/>
          </a:xfrm>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 </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三级调度的概念及相应的调度算法</a:t>
            </a:r>
            <a:endParaRPr kumimoji="0" lang="zh-CN" altLang="zh-CN" sz="12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2289" name="Rectangle 2"/>
          <p:cNvSpPr/>
          <p:nvPr/>
        </p:nvSpPr>
        <p:spPr>
          <a:xfrm>
            <a:off x="2123440" y="1196023"/>
            <a:ext cx="609600" cy="365125"/>
          </a:xfrm>
          <a:prstGeom prst="rect">
            <a:avLst/>
          </a:prstGeom>
          <a:noFill/>
          <a:ln w="9525">
            <a:noFill/>
          </a:ln>
        </p:spPr>
        <p:txBody>
          <a:bodyPr wrap="none" lIns="0" tIns="0" rIns="0" bIns="0" anchor="t" anchorCtr="0">
            <a:spAutoFit/>
          </a:bodyPr>
          <a:p>
            <a:pPr algn="ctr" eaLnBrk="0" hangingPunct="0"/>
            <a:r>
              <a:rPr lang="zh-CN" altLang="en-US" sz="2400" dirty="0">
                <a:latin typeface="宋体" panose="02010600030101010101" pitchFamily="2" charset="-122"/>
                <a:ea typeface="宋体" panose="02010600030101010101" pitchFamily="2" charset="-122"/>
              </a:rPr>
              <a:t>外存</a:t>
            </a:r>
            <a:endParaRPr lang="zh-CN" altLang="en-US" sz="2400" dirty="0">
              <a:latin typeface="Times New Roman" panose="02020603050405020304" pitchFamily="18" charset="0"/>
              <a:ea typeface="宋体" panose="02010600030101010101" pitchFamily="2" charset="-122"/>
            </a:endParaRPr>
          </a:p>
        </p:txBody>
      </p:sp>
      <p:sp>
        <p:nvSpPr>
          <p:cNvPr id="12290" name="Rectangle 3"/>
          <p:cNvSpPr/>
          <p:nvPr/>
        </p:nvSpPr>
        <p:spPr>
          <a:xfrm>
            <a:off x="3980815" y="2251710"/>
            <a:ext cx="609600" cy="365125"/>
          </a:xfrm>
          <a:prstGeom prst="rect">
            <a:avLst/>
          </a:prstGeom>
          <a:noFill/>
          <a:ln w="9525">
            <a:noFill/>
          </a:ln>
        </p:spPr>
        <p:txBody>
          <a:bodyPr wrap="none" lIns="0" tIns="0" rIns="0" bIns="0" anchor="t" anchorCtr="0">
            <a:spAutoFit/>
          </a:bodyPr>
          <a:p>
            <a:pPr algn="ctr" eaLnBrk="0" hangingPunct="0"/>
            <a:r>
              <a:rPr lang="zh-CN" altLang="en-US" sz="2400" dirty="0">
                <a:latin typeface="宋体" panose="02010600030101010101" pitchFamily="2" charset="-122"/>
                <a:ea typeface="宋体" panose="02010600030101010101" pitchFamily="2" charset="-122"/>
              </a:rPr>
              <a:t>对换</a:t>
            </a:r>
            <a:endParaRPr lang="zh-CN" altLang="en-US" sz="2400" dirty="0">
              <a:latin typeface="Times New Roman" panose="02020603050405020304" pitchFamily="18" charset="0"/>
              <a:ea typeface="宋体" panose="02010600030101010101" pitchFamily="2" charset="-122"/>
            </a:endParaRPr>
          </a:p>
        </p:txBody>
      </p:sp>
      <p:sp>
        <p:nvSpPr>
          <p:cNvPr id="12291" name="Rectangle 4"/>
          <p:cNvSpPr/>
          <p:nvPr/>
        </p:nvSpPr>
        <p:spPr>
          <a:xfrm>
            <a:off x="339090" y="2996248"/>
            <a:ext cx="1219200" cy="365125"/>
          </a:xfrm>
          <a:prstGeom prst="rect">
            <a:avLst/>
          </a:prstGeom>
          <a:noFill/>
          <a:ln w="9525">
            <a:noFill/>
          </a:ln>
        </p:spPr>
        <p:txBody>
          <a:bodyPr wrap="none" lIns="0" tIns="0" rIns="0" bIns="0" anchor="t" anchorCtr="0">
            <a:spAutoFit/>
          </a:bodyPr>
          <a:p>
            <a:pPr algn="ctr" eaLnBrk="0" hangingPunct="0"/>
            <a:r>
              <a:rPr lang="zh-CN" altLang="en-US" sz="2400" dirty="0">
                <a:latin typeface="宋体" panose="02010600030101010101" pitchFamily="2" charset="-122"/>
                <a:ea typeface="宋体" panose="02010600030101010101" pitchFamily="2" charset="-122"/>
              </a:rPr>
              <a:t>作业输入</a:t>
            </a:r>
            <a:endParaRPr lang="zh-CN" altLang="en-US" sz="2400" dirty="0">
              <a:latin typeface="Times New Roman" panose="02020603050405020304" pitchFamily="18" charset="0"/>
              <a:ea typeface="宋体" panose="02010600030101010101" pitchFamily="2" charset="-122"/>
            </a:endParaRPr>
          </a:p>
        </p:txBody>
      </p:sp>
      <p:sp>
        <p:nvSpPr>
          <p:cNvPr id="12292" name="Rectangle 5"/>
          <p:cNvSpPr/>
          <p:nvPr/>
        </p:nvSpPr>
        <p:spPr>
          <a:xfrm>
            <a:off x="4977765" y="1457960"/>
            <a:ext cx="76200" cy="365125"/>
          </a:xfrm>
          <a:prstGeom prst="rect">
            <a:avLst/>
          </a:prstGeom>
          <a:noFill/>
          <a:ln w="9525">
            <a:noFill/>
          </a:ln>
        </p:spPr>
        <p:txBody>
          <a:bodyPr wrap="none" lIns="0" tIns="0" rIns="0" bIns="0" anchor="t" anchorCtr="0">
            <a:spAutoFit/>
          </a:bodyPr>
          <a:p>
            <a:pPr algn="ctr" eaLnBrk="0" hangingPunct="0"/>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12293" name="Rectangle 6"/>
          <p:cNvSpPr/>
          <p:nvPr/>
        </p:nvSpPr>
        <p:spPr>
          <a:xfrm>
            <a:off x="1644015" y="3234373"/>
            <a:ext cx="76200" cy="365125"/>
          </a:xfrm>
          <a:prstGeom prst="rect">
            <a:avLst/>
          </a:prstGeom>
          <a:noFill/>
          <a:ln w="9525">
            <a:noFill/>
          </a:ln>
        </p:spPr>
        <p:txBody>
          <a:bodyPr wrap="none" lIns="0" tIns="0" rIns="0" bIns="0" anchor="t" anchorCtr="0">
            <a:spAutoFit/>
          </a:bodyPr>
          <a:p>
            <a:pPr algn="ctr" eaLnBrk="0" hangingPunct="0"/>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12294" name="Rectangle 7"/>
          <p:cNvSpPr/>
          <p:nvPr/>
        </p:nvSpPr>
        <p:spPr>
          <a:xfrm>
            <a:off x="3164840" y="3234373"/>
            <a:ext cx="76200" cy="365125"/>
          </a:xfrm>
          <a:prstGeom prst="rect">
            <a:avLst/>
          </a:prstGeom>
          <a:noFill/>
          <a:ln w="9525">
            <a:noFill/>
          </a:ln>
        </p:spPr>
        <p:txBody>
          <a:bodyPr wrap="none" lIns="0" tIns="0" rIns="0" bIns="0" anchor="t" anchorCtr="0">
            <a:spAutoFit/>
          </a:bodyPr>
          <a:p>
            <a:pPr algn="ctr" eaLnBrk="0" hangingPunct="0"/>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12295" name="Rectangle 8"/>
          <p:cNvSpPr/>
          <p:nvPr/>
        </p:nvSpPr>
        <p:spPr>
          <a:xfrm>
            <a:off x="410528" y="4077335"/>
            <a:ext cx="1084262" cy="365125"/>
          </a:xfrm>
          <a:prstGeom prst="rect">
            <a:avLst/>
          </a:prstGeom>
          <a:noFill/>
          <a:ln w="9525">
            <a:noFill/>
          </a:ln>
        </p:spPr>
        <p:txBody>
          <a:bodyPr wrap="none" lIns="0" tIns="0" rIns="0" bIns="0" anchor="t" anchorCtr="0">
            <a:spAutoFit/>
          </a:bodyPr>
          <a:p>
            <a:pPr algn="ctr" eaLnBrk="0" hangingPunct="0"/>
            <a:r>
              <a:rPr lang="en-US" altLang="zh-CN" sz="2400" dirty="0">
                <a:latin typeface="Times New Roman" panose="02020603050405020304" pitchFamily="18" charset="0"/>
              </a:rPr>
              <a:t>spooling</a:t>
            </a:r>
            <a:endParaRPr lang="en-US" altLang="zh-CN" sz="2400" dirty="0">
              <a:latin typeface="Times New Roman" panose="02020603050405020304" pitchFamily="18" charset="0"/>
            </a:endParaRPr>
          </a:p>
        </p:txBody>
      </p:sp>
      <p:sp>
        <p:nvSpPr>
          <p:cNvPr id="12296" name="Rectangle 9"/>
          <p:cNvSpPr/>
          <p:nvPr/>
        </p:nvSpPr>
        <p:spPr>
          <a:xfrm>
            <a:off x="1202690" y="4509135"/>
            <a:ext cx="1219200" cy="365125"/>
          </a:xfrm>
          <a:prstGeom prst="rect">
            <a:avLst/>
          </a:prstGeom>
          <a:noFill/>
          <a:ln w="9525">
            <a:noFill/>
          </a:ln>
        </p:spPr>
        <p:txBody>
          <a:bodyPr wrap="none" lIns="0" tIns="0" rIns="0" bIns="0" anchor="t" anchorCtr="0">
            <a:spAutoFit/>
          </a:bodyPr>
          <a:p>
            <a:pPr algn="ctr" eaLnBrk="0" hangingPunct="0"/>
            <a:r>
              <a:rPr lang="zh-CN" altLang="en-US" sz="2400" dirty="0">
                <a:latin typeface="宋体" panose="02010600030101010101" pitchFamily="2" charset="-122"/>
                <a:ea typeface="宋体" panose="02010600030101010101" pitchFamily="2" charset="-122"/>
              </a:rPr>
              <a:t>输入程序</a:t>
            </a:r>
            <a:endParaRPr lang="zh-CN" altLang="en-US" sz="2400" dirty="0">
              <a:latin typeface="Times New Roman" panose="02020603050405020304" pitchFamily="18" charset="0"/>
              <a:ea typeface="宋体" panose="02010600030101010101" pitchFamily="2" charset="-122"/>
            </a:endParaRPr>
          </a:p>
        </p:txBody>
      </p:sp>
      <p:sp>
        <p:nvSpPr>
          <p:cNvPr id="12297" name="Rectangle 10"/>
          <p:cNvSpPr/>
          <p:nvPr/>
        </p:nvSpPr>
        <p:spPr>
          <a:xfrm>
            <a:off x="3680778" y="4120198"/>
            <a:ext cx="76200" cy="365125"/>
          </a:xfrm>
          <a:prstGeom prst="rect">
            <a:avLst/>
          </a:prstGeom>
          <a:noFill/>
          <a:ln w="9525">
            <a:noFill/>
          </a:ln>
        </p:spPr>
        <p:txBody>
          <a:bodyPr wrap="none" lIns="0" tIns="0" rIns="0" bIns="0" anchor="t" anchorCtr="0">
            <a:spAutoFit/>
          </a:bodyPr>
          <a:p>
            <a:pPr algn="ctr" eaLnBrk="0" hangingPunct="0"/>
            <a:r>
              <a:rPr lang="zh-CN" altLang="en-US" sz="2400" dirty="0">
                <a:latin typeface="Times New Roman" panose="02020603050405020304" pitchFamily="18" charset="0"/>
                <a:ea typeface="宋体" panose="02010600030101010101" pitchFamily="2" charset="-122"/>
              </a:rPr>
              <a:t> </a:t>
            </a:r>
            <a:endParaRPr lang="zh-CN" altLang="en-US" sz="2400" dirty="0">
              <a:latin typeface="Times New Roman" panose="02020603050405020304" pitchFamily="18" charset="0"/>
              <a:ea typeface="宋体" panose="02010600030101010101" pitchFamily="2" charset="-122"/>
            </a:endParaRPr>
          </a:p>
        </p:txBody>
      </p:sp>
      <p:sp>
        <p:nvSpPr>
          <p:cNvPr id="12298" name="Rectangle 11"/>
          <p:cNvSpPr/>
          <p:nvPr/>
        </p:nvSpPr>
        <p:spPr>
          <a:xfrm>
            <a:off x="6331903" y="4120198"/>
            <a:ext cx="1465262" cy="365125"/>
          </a:xfrm>
          <a:prstGeom prst="rect">
            <a:avLst/>
          </a:prstGeom>
          <a:noFill/>
          <a:ln w="9525">
            <a:noFill/>
          </a:ln>
        </p:spPr>
        <p:txBody>
          <a:bodyPr wrap="none" lIns="0" tIns="0" rIns="0" bIns="0" anchor="t" anchorCtr="0">
            <a:spAutoFit/>
          </a:bodyPr>
          <a:p>
            <a:pPr algn="ctr" eaLnBrk="0" hangingPunct="0"/>
            <a:r>
              <a:rPr lang="zh-CN" altLang="en-US" sz="2400" dirty="0">
                <a:latin typeface="Times New Roman" panose="02020603050405020304" pitchFamily="18" charset="0"/>
                <a:ea typeface="宋体" panose="02010600030101010101" pitchFamily="2" charset="-122"/>
              </a:rPr>
              <a:t>    </a:t>
            </a:r>
            <a:r>
              <a:rPr lang="en-US" altLang="zh-CN" sz="2400" dirty="0">
                <a:latin typeface="Times New Roman" panose="02020603050405020304" pitchFamily="18" charset="0"/>
              </a:rPr>
              <a:t>spooling </a:t>
            </a:r>
            <a:endParaRPr lang="en-US" altLang="zh-CN" sz="2400" dirty="0">
              <a:latin typeface="Times New Roman" panose="02020603050405020304" pitchFamily="18" charset="0"/>
            </a:endParaRPr>
          </a:p>
        </p:txBody>
      </p:sp>
      <p:sp>
        <p:nvSpPr>
          <p:cNvPr id="12299" name="Rectangle 12"/>
          <p:cNvSpPr/>
          <p:nvPr/>
        </p:nvSpPr>
        <p:spPr>
          <a:xfrm>
            <a:off x="3774440" y="5444173"/>
            <a:ext cx="1225550" cy="365125"/>
          </a:xfrm>
          <a:prstGeom prst="rect">
            <a:avLst/>
          </a:prstGeom>
          <a:noFill/>
          <a:ln w="9525">
            <a:noFill/>
          </a:ln>
        </p:spPr>
        <p:txBody>
          <a:bodyPr wrap="none" lIns="0" tIns="0" rIns="0" bIns="0" anchor="t" anchorCtr="0">
            <a:spAutoFit/>
          </a:bodyPr>
          <a:p>
            <a:pPr algn="ctr" eaLnBrk="0" hangingPunct="0"/>
            <a:r>
              <a:rPr lang="zh-CN" altLang="en-US" sz="2400" dirty="0">
                <a:solidFill>
                  <a:srgbClr val="FFFF00"/>
                </a:solidFill>
                <a:latin typeface="宋体" panose="02010600030101010101" pitchFamily="2" charset="-122"/>
                <a:ea typeface="宋体" panose="02010600030101010101" pitchFamily="2" charset="-122"/>
              </a:rPr>
              <a:t>高级调度</a:t>
            </a:r>
            <a:endParaRPr lang="zh-CN" altLang="en-US" sz="2400" dirty="0">
              <a:solidFill>
                <a:srgbClr val="FFFF00"/>
              </a:solidFill>
              <a:latin typeface="Times New Roman" panose="02020603050405020304" pitchFamily="18" charset="0"/>
              <a:ea typeface="宋体" panose="02010600030101010101" pitchFamily="2" charset="-122"/>
            </a:endParaRPr>
          </a:p>
        </p:txBody>
      </p:sp>
      <p:sp>
        <p:nvSpPr>
          <p:cNvPr id="12300" name="Line 13"/>
          <p:cNvSpPr/>
          <p:nvPr/>
        </p:nvSpPr>
        <p:spPr>
          <a:xfrm>
            <a:off x="1107440" y="3405823"/>
            <a:ext cx="414338" cy="1587"/>
          </a:xfrm>
          <a:prstGeom prst="line">
            <a:avLst/>
          </a:prstGeom>
          <a:ln w="28575" cap="flat" cmpd="sng">
            <a:solidFill>
              <a:schemeClr val="tx1"/>
            </a:solidFill>
            <a:prstDash val="solid"/>
            <a:round/>
            <a:headEnd type="none" w="med" len="med"/>
            <a:tailEnd type="triangle" w="med" len="med"/>
          </a:ln>
        </p:spPr>
      </p:sp>
      <p:sp>
        <p:nvSpPr>
          <p:cNvPr id="12301" name="Line 14"/>
          <p:cNvSpPr/>
          <p:nvPr/>
        </p:nvSpPr>
        <p:spPr>
          <a:xfrm>
            <a:off x="7563803" y="3442335"/>
            <a:ext cx="552450" cy="1588"/>
          </a:xfrm>
          <a:prstGeom prst="line">
            <a:avLst/>
          </a:prstGeom>
          <a:ln w="28575" cap="flat" cmpd="sng">
            <a:solidFill>
              <a:schemeClr val="tx1"/>
            </a:solidFill>
            <a:prstDash val="solid"/>
            <a:round/>
            <a:headEnd type="none" w="med" len="med"/>
            <a:tailEnd type="triangle" w="med" len="med"/>
          </a:ln>
        </p:spPr>
      </p:sp>
      <p:sp>
        <p:nvSpPr>
          <p:cNvPr id="12302" name="Oval 15"/>
          <p:cNvSpPr/>
          <p:nvPr/>
        </p:nvSpPr>
        <p:spPr>
          <a:xfrm>
            <a:off x="3074353" y="1196023"/>
            <a:ext cx="709612" cy="914400"/>
          </a:xfrm>
          <a:prstGeom prst="ellipse">
            <a:avLst/>
          </a:prstGeom>
          <a:solidFill>
            <a:schemeClr val="bg1"/>
          </a:solidFill>
          <a:ln w="15875" cap="flat" cmpd="sng">
            <a:solidFill>
              <a:srgbClr val="0000FF"/>
            </a:solidFill>
            <a:prstDash val="solid"/>
            <a:round/>
            <a:headEnd type="none" w="med" len="med"/>
            <a:tailEnd type="none" w="med" len="med"/>
          </a:ln>
        </p:spPr>
        <p:txBody>
          <a:bodyPr anchor="t" anchorCtr="0"/>
          <a:p>
            <a:r>
              <a:rPr lang="zh-CN" altLang="en-US" sz="2400" dirty="0">
                <a:latin typeface="Times New Roman" panose="02020603050405020304" pitchFamily="18" charset="0"/>
                <a:ea typeface="宋体" panose="02010600030101010101" pitchFamily="2" charset="-122"/>
              </a:rPr>
              <a:t>就绪</a:t>
            </a:r>
            <a:endParaRPr lang="zh-CN" altLang="en-US" sz="2400" b="0" dirty="0">
              <a:latin typeface="Times New Roman" panose="02020603050405020304" pitchFamily="18" charset="0"/>
              <a:ea typeface="宋体" panose="02010600030101010101" pitchFamily="2" charset="-122"/>
            </a:endParaRPr>
          </a:p>
        </p:txBody>
      </p:sp>
      <p:sp>
        <p:nvSpPr>
          <p:cNvPr id="12303" name="Oval 16"/>
          <p:cNvSpPr/>
          <p:nvPr/>
        </p:nvSpPr>
        <p:spPr>
          <a:xfrm>
            <a:off x="4803140" y="1196023"/>
            <a:ext cx="709613" cy="889000"/>
          </a:xfrm>
          <a:prstGeom prst="ellipse">
            <a:avLst/>
          </a:prstGeom>
          <a:solidFill>
            <a:schemeClr val="bg1"/>
          </a:solidFill>
          <a:ln w="15875" cap="flat" cmpd="sng">
            <a:solidFill>
              <a:srgbClr val="0000FF"/>
            </a:solidFill>
            <a:prstDash val="solid"/>
            <a:round/>
            <a:headEnd type="none" w="med" len="med"/>
            <a:tailEnd type="none" w="med" len="med"/>
          </a:ln>
        </p:spPr>
        <p:txBody>
          <a:bodyPr anchor="t" anchorCtr="0"/>
          <a:p>
            <a:r>
              <a:rPr lang="zh-CN" altLang="en-US" sz="2400" dirty="0">
                <a:latin typeface="宋体" panose="02010600030101010101" pitchFamily="2" charset="-122"/>
                <a:ea typeface="宋体" panose="02010600030101010101" pitchFamily="2" charset="-122"/>
              </a:rPr>
              <a:t>阻塞</a:t>
            </a:r>
            <a:endParaRPr lang="zh-CN" altLang="en-US" sz="2400" dirty="0">
              <a:latin typeface="宋体" panose="02010600030101010101" pitchFamily="2" charset="-122"/>
              <a:ea typeface="宋体" panose="02010600030101010101" pitchFamily="2" charset="-122"/>
            </a:endParaRPr>
          </a:p>
        </p:txBody>
      </p:sp>
      <p:sp>
        <p:nvSpPr>
          <p:cNvPr id="12304" name="Oval 17"/>
          <p:cNvSpPr/>
          <p:nvPr/>
        </p:nvSpPr>
        <p:spPr>
          <a:xfrm>
            <a:off x="2931478" y="2996248"/>
            <a:ext cx="1163637" cy="696912"/>
          </a:xfrm>
          <a:prstGeom prst="ellipse">
            <a:avLst/>
          </a:prstGeom>
          <a:solidFill>
            <a:schemeClr val="bg1"/>
          </a:solidFill>
          <a:ln w="15875" cap="flat" cmpd="sng">
            <a:solidFill>
              <a:srgbClr val="0000FF"/>
            </a:solidFill>
            <a:prstDash val="solid"/>
            <a:round/>
            <a:headEnd type="none" w="med" len="med"/>
            <a:tailEnd type="none" w="med" len="med"/>
          </a:ln>
        </p:spPr>
        <p:txBody>
          <a:bodyPr anchor="t" anchorCtr="0"/>
          <a:p>
            <a:r>
              <a:rPr lang="zh-CN" altLang="en-US" sz="2400" dirty="0">
                <a:latin typeface="宋体" panose="02010600030101010101" pitchFamily="2" charset="-122"/>
                <a:ea typeface="宋体" panose="02010600030101010101" pitchFamily="2" charset="-122"/>
              </a:rPr>
              <a:t>就绪</a:t>
            </a:r>
            <a:endParaRPr lang="zh-CN" altLang="en-US" sz="2400" dirty="0">
              <a:latin typeface="宋体" panose="02010600030101010101" pitchFamily="2" charset="-122"/>
              <a:ea typeface="宋体" panose="02010600030101010101" pitchFamily="2" charset="-122"/>
            </a:endParaRPr>
          </a:p>
        </p:txBody>
      </p:sp>
      <p:sp>
        <p:nvSpPr>
          <p:cNvPr id="12305" name="Oval 18"/>
          <p:cNvSpPr/>
          <p:nvPr/>
        </p:nvSpPr>
        <p:spPr>
          <a:xfrm>
            <a:off x="4587240" y="3069273"/>
            <a:ext cx="1125538" cy="719137"/>
          </a:xfrm>
          <a:prstGeom prst="ellipse">
            <a:avLst/>
          </a:prstGeom>
          <a:solidFill>
            <a:schemeClr val="bg1"/>
          </a:solidFill>
          <a:ln w="15875" cap="flat" cmpd="sng">
            <a:solidFill>
              <a:srgbClr val="0000FF"/>
            </a:solidFill>
            <a:prstDash val="solid"/>
            <a:round/>
            <a:headEnd type="none" w="med" len="med"/>
            <a:tailEnd type="none" w="med" len="med"/>
          </a:ln>
        </p:spPr>
        <p:txBody>
          <a:bodyPr anchor="t" anchorCtr="0"/>
          <a:p>
            <a:r>
              <a:rPr lang="zh-CN" altLang="en-US" sz="2400" dirty="0">
                <a:latin typeface="宋体" panose="02010600030101010101" pitchFamily="2" charset="-122"/>
                <a:ea typeface="宋体" panose="02010600030101010101" pitchFamily="2" charset="-122"/>
              </a:rPr>
              <a:t>运行</a:t>
            </a:r>
            <a:endParaRPr lang="zh-CN" altLang="en-US" sz="2400" dirty="0">
              <a:latin typeface="宋体" panose="02010600030101010101" pitchFamily="2" charset="-122"/>
              <a:ea typeface="宋体" panose="02010600030101010101" pitchFamily="2" charset="-122"/>
            </a:endParaRPr>
          </a:p>
        </p:txBody>
      </p:sp>
      <p:sp>
        <p:nvSpPr>
          <p:cNvPr id="12306" name="Oval 19"/>
          <p:cNvSpPr/>
          <p:nvPr/>
        </p:nvSpPr>
        <p:spPr>
          <a:xfrm>
            <a:off x="6692265" y="3069273"/>
            <a:ext cx="1208088" cy="693737"/>
          </a:xfrm>
          <a:prstGeom prst="ellipse">
            <a:avLst/>
          </a:prstGeom>
          <a:solidFill>
            <a:schemeClr val="bg1"/>
          </a:solidFill>
          <a:ln w="15875" cap="flat" cmpd="sng">
            <a:solidFill>
              <a:srgbClr val="0000FF"/>
            </a:solidFill>
            <a:prstDash val="solid"/>
            <a:round/>
            <a:headEnd type="none" w="med" len="med"/>
            <a:tailEnd type="none" w="med" len="med"/>
          </a:ln>
        </p:spPr>
        <p:txBody>
          <a:bodyPr anchor="t" anchorCtr="0"/>
          <a:p>
            <a:r>
              <a:rPr lang="zh-CN" altLang="en-US" sz="2400" dirty="0">
                <a:latin typeface="Times New Roman" panose="02020603050405020304" pitchFamily="18" charset="0"/>
                <a:ea typeface="宋体" panose="02010600030101010101" pitchFamily="2" charset="-122"/>
              </a:rPr>
              <a:t>完成</a:t>
            </a:r>
            <a:endParaRPr lang="zh-CN" altLang="en-US" sz="2400" dirty="0">
              <a:latin typeface="Times New Roman" panose="02020603050405020304" pitchFamily="18" charset="0"/>
              <a:ea typeface="宋体" panose="02010600030101010101" pitchFamily="2" charset="-122"/>
            </a:endParaRPr>
          </a:p>
        </p:txBody>
      </p:sp>
      <p:sp>
        <p:nvSpPr>
          <p:cNvPr id="12307" name="Oval 20"/>
          <p:cNvSpPr/>
          <p:nvPr/>
        </p:nvSpPr>
        <p:spPr>
          <a:xfrm>
            <a:off x="3650615" y="4009390"/>
            <a:ext cx="1136650" cy="665480"/>
          </a:xfrm>
          <a:prstGeom prst="ellipse">
            <a:avLst/>
          </a:prstGeom>
          <a:solidFill>
            <a:schemeClr val="bg1"/>
          </a:solidFill>
          <a:ln w="15875" cap="flat" cmpd="sng">
            <a:solidFill>
              <a:srgbClr val="0000FF"/>
            </a:solidFill>
            <a:prstDash val="solid"/>
            <a:round/>
            <a:headEnd type="none" w="med" len="med"/>
            <a:tailEnd type="none" w="med" len="med"/>
          </a:ln>
        </p:spPr>
        <p:txBody>
          <a:bodyPr anchor="t" anchorCtr="0"/>
          <a:p>
            <a:r>
              <a:rPr lang="zh-CN" altLang="en-US" sz="2400" dirty="0">
                <a:latin typeface="宋体" panose="02010600030101010101" pitchFamily="2" charset="-122"/>
                <a:ea typeface="宋体" panose="02010600030101010101" pitchFamily="2" charset="-122"/>
              </a:rPr>
              <a:t>阻塞</a:t>
            </a:r>
            <a:endParaRPr lang="zh-CN" altLang="en-US" sz="2400" dirty="0">
              <a:latin typeface="宋体" panose="02010600030101010101" pitchFamily="2" charset="-122"/>
              <a:ea typeface="宋体" panose="02010600030101010101" pitchFamily="2" charset="-122"/>
            </a:endParaRPr>
          </a:p>
        </p:txBody>
      </p:sp>
      <p:sp>
        <p:nvSpPr>
          <p:cNvPr id="12308" name="Oval 21"/>
          <p:cNvSpPr/>
          <p:nvPr/>
        </p:nvSpPr>
        <p:spPr>
          <a:xfrm>
            <a:off x="1563053" y="3069273"/>
            <a:ext cx="1138237" cy="676275"/>
          </a:xfrm>
          <a:prstGeom prst="ellipse">
            <a:avLst/>
          </a:prstGeom>
          <a:solidFill>
            <a:schemeClr val="bg1"/>
          </a:solidFill>
          <a:ln w="15875" cap="flat" cmpd="sng">
            <a:solidFill>
              <a:srgbClr val="0000FF"/>
            </a:solidFill>
            <a:prstDash val="solid"/>
            <a:round/>
            <a:headEnd type="none" w="med" len="med"/>
            <a:tailEnd type="none" w="med" len="med"/>
          </a:ln>
        </p:spPr>
        <p:txBody>
          <a:bodyPr anchor="t" anchorCtr="0"/>
          <a:p>
            <a:r>
              <a:rPr lang="zh-CN" altLang="en-US" sz="2400" dirty="0">
                <a:latin typeface="宋体" panose="02010600030101010101" pitchFamily="2" charset="-122"/>
                <a:ea typeface="宋体" panose="02010600030101010101" pitchFamily="2" charset="-122"/>
              </a:rPr>
              <a:t>后备</a:t>
            </a:r>
            <a:endParaRPr lang="zh-CN" altLang="en-US" sz="2400" dirty="0">
              <a:latin typeface="宋体" panose="02010600030101010101" pitchFamily="2" charset="-122"/>
              <a:ea typeface="宋体" panose="02010600030101010101" pitchFamily="2" charset="-122"/>
            </a:endParaRPr>
          </a:p>
        </p:txBody>
      </p:sp>
      <p:sp>
        <p:nvSpPr>
          <p:cNvPr id="12309" name="Rectangle 22"/>
          <p:cNvSpPr/>
          <p:nvPr/>
        </p:nvSpPr>
        <p:spPr>
          <a:xfrm>
            <a:off x="2931478" y="2853373"/>
            <a:ext cx="3100387" cy="2374900"/>
          </a:xfrm>
          <a:prstGeom prst="rect">
            <a:avLst/>
          </a:prstGeom>
          <a:noFill/>
          <a:ln w="25400" cap="flat" cmpd="sng">
            <a:solidFill>
              <a:schemeClr val="tx1"/>
            </a:solidFill>
            <a:prstDash val="solid"/>
            <a:miter/>
            <a:headEnd type="none" w="med" len="med"/>
            <a:tailEnd type="none" w="med" len="med"/>
          </a:ln>
        </p:spPr>
        <p:txBody>
          <a:bodyPr anchor="t" anchorCtr="0"/>
          <a:p>
            <a:endParaRPr lang="zh-CN" altLang="en-US" dirty="0">
              <a:latin typeface="Arial" panose="020B0604020202020204" pitchFamily="34" charset="0"/>
              <a:ea typeface="宋体" panose="02010600030101010101" pitchFamily="2" charset="-122"/>
            </a:endParaRPr>
          </a:p>
        </p:txBody>
      </p:sp>
      <p:sp>
        <p:nvSpPr>
          <p:cNvPr id="12310" name="Line 23"/>
          <p:cNvSpPr/>
          <p:nvPr/>
        </p:nvSpPr>
        <p:spPr>
          <a:xfrm flipH="1">
            <a:off x="5044440" y="5615623"/>
            <a:ext cx="1244600" cy="1587"/>
          </a:xfrm>
          <a:prstGeom prst="line">
            <a:avLst/>
          </a:prstGeom>
          <a:ln w="28575" cap="flat" cmpd="sng">
            <a:solidFill>
              <a:schemeClr val="accent2"/>
            </a:solidFill>
            <a:prstDash val="solid"/>
            <a:round/>
            <a:headEnd type="none" w="med" len="med"/>
            <a:tailEnd type="none" w="med" len="med"/>
          </a:ln>
        </p:spPr>
      </p:sp>
      <p:sp>
        <p:nvSpPr>
          <p:cNvPr id="12311" name="Line 24"/>
          <p:cNvSpPr/>
          <p:nvPr/>
        </p:nvSpPr>
        <p:spPr>
          <a:xfrm>
            <a:off x="1720215" y="2348548"/>
            <a:ext cx="5480050" cy="19050"/>
          </a:xfrm>
          <a:prstGeom prst="line">
            <a:avLst/>
          </a:prstGeom>
          <a:ln w="38100" cap="flat" cmpd="sng">
            <a:solidFill>
              <a:schemeClr val="accent2"/>
            </a:solidFill>
            <a:prstDash val="dash"/>
            <a:round/>
            <a:headEnd type="none" w="med" len="med"/>
            <a:tailEnd type="none" w="med" len="med"/>
          </a:ln>
        </p:spPr>
      </p:sp>
      <p:sp>
        <p:nvSpPr>
          <p:cNvPr id="12312" name="Rectangle 25"/>
          <p:cNvSpPr/>
          <p:nvPr/>
        </p:nvSpPr>
        <p:spPr>
          <a:xfrm>
            <a:off x="8057515" y="3069273"/>
            <a:ext cx="633413" cy="730250"/>
          </a:xfrm>
          <a:prstGeom prst="rect">
            <a:avLst/>
          </a:prstGeom>
          <a:noFill/>
          <a:ln w="9525">
            <a:noFill/>
          </a:ln>
        </p:spPr>
        <p:txBody>
          <a:bodyPr lIns="0" tIns="0" rIns="0" bIns="0" anchor="t" anchorCtr="0">
            <a:spAutoFit/>
          </a:bodyPr>
          <a:p>
            <a:pPr algn="ctr" eaLnBrk="0" hangingPunct="0"/>
            <a:r>
              <a:rPr lang="zh-CN" altLang="en-US" sz="2400" dirty="0">
                <a:latin typeface="宋体" panose="02010600030101010101" pitchFamily="2" charset="-122"/>
                <a:ea typeface="宋体" panose="02010600030101010101" pitchFamily="2" charset="-122"/>
              </a:rPr>
              <a:t>作业输出</a:t>
            </a:r>
            <a:endParaRPr lang="zh-CN" altLang="en-US" sz="2400" dirty="0">
              <a:latin typeface="宋体" panose="02010600030101010101" pitchFamily="2" charset="-122"/>
              <a:ea typeface="宋体" panose="02010600030101010101" pitchFamily="2" charset="-122"/>
            </a:endParaRPr>
          </a:p>
        </p:txBody>
      </p:sp>
      <p:sp>
        <p:nvSpPr>
          <p:cNvPr id="12313" name="Line 26"/>
          <p:cNvSpPr/>
          <p:nvPr/>
        </p:nvSpPr>
        <p:spPr>
          <a:xfrm flipV="1">
            <a:off x="1058228" y="3393123"/>
            <a:ext cx="0" cy="615950"/>
          </a:xfrm>
          <a:prstGeom prst="line">
            <a:avLst/>
          </a:prstGeom>
          <a:ln w="28575" cap="flat" cmpd="sng">
            <a:solidFill>
              <a:schemeClr val="tx1"/>
            </a:solidFill>
            <a:prstDash val="solid"/>
            <a:round/>
            <a:headEnd type="none" w="med" len="med"/>
            <a:tailEnd type="triangle" w="med" len="med"/>
          </a:ln>
        </p:spPr>
      </p:sp>
      <p:sp>
        <p:nvSpPr>
          <p:cNvPr id="12315" name="Line 28"/>
          <p:cNvSpPr/>
          <p:nvPr/>
        </p:nvSpPr>
        <p:spPr>
          <a:xfrm>
            <a:off x="3444240" y="2186623"/>
            <a:ext cx="0" cy="762000"/>
          </a:xfrm>
          <a:prstGeom prst="line">
            <a:avLst/>
          </a:prstGeom>
          <a:ln w="28575" cap="flat" cmpd="sng">
            <a:solidFill>
              <a:schemeClr val="tx1"/>
            </a:solidFill>
            <a:prstDash val="solid"/>
            <a:round/>
            <a:headEnd type="triangle" w="med" len="med"/>
            <a:tailEnd type="triangle" w="med" len="med"/>
          </a:ln>
        </p:spPr>
      </p:sp>
      <p:sp>
        <p:nvSpPr>
          <p:cNvPr id="12316" name="Line 29"/>
          <p:cNvSpPr/>
          <p:nvPr/>
        </p:nvSpPr>
        <p:spPr>
          <a:xfrm>
            <a:off x="5196840" y="2110423"/>
            <a:ext cx="0" cy="838200"/>
          </a:xfrm>
          <a:prstGeom prst="line">
            <a:avLst/>
          </a:prstGeom>
          <a:ln w="28575" cap="flat" cmpd="sng">
            <a:solidFill>
              <a:schemeClr val="tx1"/>
            </a:solidFill>
            <a:prstDash val="solid"/>
            <a:round/>
            <a:headEnd type="triangle" w="med" len="med"/>
            <a:tailEnd type="triangle" w="med" len="med"/>
          </a:ln>
        </p:spPr>
      </p:sp>
      <p:sp>
        <p:nvSpPr>
          <p:cNvPr id="12317" name="Line 30"/>
          <p:cNvSpPr/>
          <p:nvPr/>
        </p:nvSpPr>
        <p:spPr>
          <a:xfrm flipH="1">
            <a:off x="3792220" y="1653223"/>
            <a:ext cx="990600" cy="0"/>
          </a:xfrm>
          <a:prstGeom prst="line">
            <a:avLst/>
          </a:prstGeom>
          <a:ln w="28575" cap="flat" cmpd="sng">
            <a:solidFill>
              <a:schemeClr val="tx1"/>
            </a:solidFill>
            <a:prstDash val="solid"/>
            <a:round/>
            <a:headEnd type="none" w="med" len="med"/>
            <a:tailEnd type="triangle" w="med" len="med"/>
          </a:ln>
        </p:spPr>
      </p:sp>
      <p:sp>
        <p:nvSpPr>
          <p:cNvPr id="12318" name="Line 31"/>
          <p:cNvSpPr/>
          <p:nvPr/>
        </p:nvSpPr>
        <p:spPr>
          <a:xfrm flipH="1">
            <a:off x="3434715" y="2635885"/>
            <a:ext cx="609600" cy="0"/>
          </a:xfrm>
          <a:prstGeom prst="line">
            <a:avLst/>
          </a:prstGeom>
          <a:ln w="28575" cap="flat" cmpd="sng">
            <a:solidFill>
              <a:schemeClr val="accent2"/>
            </a:solidFill>
            <a:prstDash val="solid"/>
            <a:round/>
            <a:headEnd type="none" w="med" len="med"/>
            <a:tailEnd type="triangle" w="med" len="med"/>
          </a:ln>
        </p:spPr>
      </p:sp>
      <p:sp>
        <p:nvSpPr>
          <p:cNvPr id="12319" name="Line 32"/>
          <p:cNvSpPr/>
          <p:nvPr/>
        </p:nvSpPr>
        <p:spPr>
          <a:xfrm>
            <a:off x="4587240" y="2635885"/>
            <a:ext cx="609600" cy="0"/>
          </a:xfrm>
          <a:prstGeom prst="line">
            <a:avLst/>
          </a:prstGeom>
          <a:ln w="28575" cap="flat" cmpd="sng">
            <a:solidFill>
              <a:schemeClr val="accent2"/>
            </a:solidFill>
            <a:prstDash val="solid"/>
            <a:round/>
            <a:headEnd type="none" w="med" len="med"/>
            <a:tailEnd type="triangle" w="med" len="med"/>
          </a:ln>
        </p:spPr>
      </p:sp>
      <p:sp>
        <p:nvSpPr>
          <p:cNvPr id="12320" name="Rectangle 33"/>
          <p:cNvSpPr/>
          <p:nvPr/>
        </p:nvSpPr>
        <p:spPr>
          <a:xfrm>
            <a:off x="3074353" y="4725035"/>
            <a:ext cx="1409700" cy="457200"/>
          </a:xfrm>
          <a:prstGeom prst="rect">
            <a:avLst/>
          </a:prstGeom>
          <a:noFill/>
          <a:ln w="9525">
            <a:noFill/>
          </a:ln>
        </p:spPr>
        <p:txBody>
          <a:bodyPr wrap="none" anchor="t" anchorCtr="0">
            <a:spAutoFit/>
          </a:bodyPr>
          <a:p>
            <a:r>
              <a:rPr lang="zh-CN" altLang="en-US" sz="2400" dirty="0">
                <a:solidFill>
                  <a:srgbClr val="FFFF00"/>
                </a:solidFill>
                <a:latin typeface="宋体" panose="02010600030101010101" pitchFamily="2" charset="-122"/>
                <a:ea typeface="宋体" panose="02010600030101010101" pitchFamily="2" charset="-122"/>
              </a:rPr>
              <a:t>低级调度</a:t>
            </a:r>
            <a:endParaRPr lang="zh-CN" altLang="en-US" sz="2400" dirty="0">
              <a:solidFill>
                <a:srgbClr val="FFFF00"/>
              </a:solidFill>
              <a:latin typeface="宋体" panose="02010600030101010101" pitchFamily="2" charset="-122"/>
              <a:ea typeface="宋体" panose="02010600030101010101" pitchFamily="2" charset="-122"/>
            </a:endParaRPr>
          </a:p>
        </p:txBody>
      </p:sp>
      <p:sp>
        <p:nvSpPr>
          <p:cNvPr id="12321" name="Line 34"/>
          <p:cNvSpPr/>
          <p:nvPr/>
        </p:nvSpPr>
        <p:spPr>
          <a:xfrm>
            <a:off x="5666740" y="3356610"/>
            <a:ext cx="1008063" cy="0"/>
          </a:xfrm>
          <a:prstGeom prst="line">
            <a:avLst/>
          </a:prstGeom>
          <a:ln w="28575" cap="flat" cmpd="sng">
            <a:solidFill>
              <a:schemeClr val="tx1"/>
            </a:solidFill>
            <a:prstDash val="solid"/>
            <a:round/>
            <a:headEnd type="none" w="med" len="med"/>
            <a:tailEnd type="triangle" w="med" len="med"/>
          </a:ln>
        </p:spPr>
      </p:sp>
      <p:sp>
        <p:nvSpPr>
          <p:cNvPr id="12322" name="Line 35"/>
          <p:cNvSpPr/>
          <p:nvPr/>
        </p:nvSpPr>
        <p:spPr>
          <a:xfrm flipH="1">
            <a:off x="4010978" y="3356610"/>
            <a:ext cx="576262" cy="0"/>
          </a:xfrm>
          <a:prstGeom prst="line">
            <a:avLst/>
          </a:prstGeom>
          <a:ln w="28575" cap="flat" cmpd="sng">
            <a:solidFill>
              <a:schemeClr val="tx1"/>
            </a:solidFill>
            <a:prstDash val="solid"/>
            <a:round/>
            <a:headEnd type="triangle" w="med" len="med"/>
            <a:tailEnd type="triangle" w="med" len="med"/>
          </a:ln>
        </p:spPr>
      </p:sp>
      <p:sp>
        <p:nvSpPr>
          <p:cNvPr id="12323" name="Line 36"/>
          <p:cNvSpPr/>
          <p:nvPr/>
        </p:nvSpPr>
        <p:spPr>
          <a:xfrm flipV="1">
            <a:off x="2834640" y="3405823"/>
            <a:ext cx="0" cy="2133600"/>
          </a:xfrm>
          <a:prstGeom prst="line">
            <a:avLst/>
          </a:prstGeom>
          <a:ln w="28575" cap="flat" cmpd="sng">
            <a:solidFill>
              <a:schemeClr val="accent2"/>
            </a:solidFill>
            <a:prstDash val="solid"/>
            <a:round/>
            <a:headEnd type="none" w="med" len="med"/>
            <a:tailEnd type="triangle" w="med" len="med"/>
          </a:ln>
        </p:spPr>
      </p:sp>
      <p:sp>
        <p:nvSpPr>
          <p:cNvPr id="12324" name="Line 37"/>
          <p:cNvSpPr/>
          <p:nvPr/>
        </p:nvSpPr>
        <p:spPr>
          <a:xfrm>
            <a:off x="2642553" y="3405823"/>
            <a:ext cx="304800" cy="0"/>
          </a:xfrm>
          <a:prstGeom prst="line">
            <a:avLst/>
          </a:prstGeom>
          <a:ln w="28575" cap="flat" cmpd="sng">
            <a:solidFill>
              <a:schemeClr val="tx1"/>
            </a:solidFill>
            <a:prstDash val="solid"/>
            <a:round/>
            <a:headEnd type="none" w="med" len="med"/>
            <a:tailEnd type="triangle" w="med" len="med"/>
          </a:ln>
        </p:spPr>
      </p:sp>
      <p:sp>
        <p:nvSpPr>
          <p:cNvPr id="12325" name="Line 38"/>
          <p:cNvSpPr/>
          <p:nvPr/>
        </p:nvSpPr>
        <p:spPr>
          <a:xfrm>
            <a:off x="2858453" y="5517198"/>
            <a:ext cx="990600" cy="0"/>
          </a:xfrm>
          <a:prstGeom prst="line">
            <a:avLst/>
          </a:prstGeom>
          <a:ln w="28575" cap="flat" cmpd="sng">
            <a:solidFill>
              <a:schemeClr val="accent2"/>
            </a:solidFill>
            <a:prstDash val="solid"/>
            <a:round/>
            <a:headEnd type="none" w="med" len="med"/>
            <a:tailEnd type="none" w="med" len="med"/>
          </a:ln>
        </p:spPr>
      </p:sp>
      <p:sp>
        <p:nvSpPr>
          <p:cNvPr id="12326" name="Line 39"/>
          <p:cNvSpPr/>
          <p:nvPr/>
        </p:nvSpPr>
        <p:spPr>
          <a:xfrm flipV="1">
            <a:off x="6263640" y="3405823"/>
            <a:ext cx="0" cy="2209800"/>
          </a:xfrm>
          <a:prstGeom prst="line">
            <a:avLst/>
          </a:prstGeom>
          <a:ln w="28575" cap="flat" cmpd="sng">
            <a:solidFill>
              <a:schemeClr val="accent2"/>
            </a:solidFill>
            <a:prstDash val="solid"/>
            <a:round/>
            <a:headEnd type="none" w="med" len="med"/>
            <a:tailEnd type="triangle" w="med" len="med"/>
          </a:ln>
        </p:spPr>
      </p:sp>
      <p:sp>
        <p:nvSpPr>
          <p:cNvPr id="12327" name="Line 40"/>
          <p:cNvSpPr/>
          <p:nvPr/>
        </p:nvSpPr>
        <p:spPr>
          <a:xfrm>
            <a:off x="3650615" y="3645535"/>
            <a:ext cx="304800" cy="457200"/>
          </a:xfrm>
          <a:prstGeom prst="line">
            <a:avLst/>
          </a:prstGeom>
          <a:ln w="28575" cap="flat" cmpd="sng">
            <a:solidFill>
              <a:schemeClr val="tx1"/>
            </a:solidFill>
            <a:prstDash val="solid"/>
            <a:round/>
            <a:headEnd type="triangle" w="med" len="med"/>
            <a:tailEnd type="none" w="med" len="med"/>
          </a:ln>
        </p:spPr>
      </p:sp>
      <p:sp>
        <p:nvSpPr>
          <p:cNvPr id="12328" name="Line 41"/>
          <p:cNvSpPr/>
          <p:nvPr/>
        </p:nvSpPr>
        <p:spPr>
          <a:xfrm flipV="1">
            <a:off x="4434840" y="3634423"/>
            <a:ext cx="457200" cy="457200"/>
          </a:xfrm>
          <a:prstGeom prst="line">
            <a:avLst/>
          </a:prstGeom>
          <a:ln w="28575" cap="flat" cmpd="sng">
            <a:solidFill>
              <a:schemeClr val="tx1"/>
            </a:solidFill>
            <a:prstDash val="solid"/>
            <a:round/>
            <a:headEnd type="triangle" w="med" len="med"/>
            <a:tailEnd type="none" w="med" len="med"/>
          </a:ln>
        </p:spPr>
      </p:sp>
      <p:sp>
        <p:nvSpPr>
          <p:cNvPr id="12329" name="Rectangle 42"/>
          <p:cNvSpPr/>
          <p:nvPr/>
        </p:nvSpPr>
        <p:spPr>
          <a:xfrm>
            <a:off x="3749040" y="1916748"/>
            <a:ext cx="1225550" cy="365125"/>
          </a:xfrm>
          <a:prstGeom prst="rect">
            <a:avLst/>
          </a:prstGeom>
          <a:noFill/>
          <a:ln w="9525">
            <a:noFill/>
          </a:ln>
        </p:spPr>
        <p:txBody>
          <a:bodyPr wrap="none" lIns="0" tIns="0" rIns="0" bIns="0" anchor="t" anchorCtr="0">
            <a:spAutoFit/>
          </a:bodyPr>
          <a:p>
            <a:pPr algn="ctr" eaLnBrk="0" hangingPunct="0"/>
            <a:r>
              <a:rPr lang="zh-CN" altLang="en-US" sz="2400" dirty="0">
                <a:solidFill>
                  <a:srgbClr val="0000FF"/>
                </a:solidFill>
                <a:latin typeface="宋体" panose="02010600030101010101" pitchFamily="2" charset="-122"/>
                <a:ea typeface="宋体" panose="02010600030101010101" pitchFamily="2" charset="-122"/>
              </a:rPr>
              <a:t>中级调度</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12330" name="Line 43"/>
          <p:cNvSpPr/>
          <p:nvPr/>
        </p:nvSpPr>
        <p:spPr>
          <a:xfrm flipV="1">
            <a:off x="2858453" y="3428048"/>
            <a:ext cx="0" cy="2133600"/>
          </a:xfrm>
          <a:prstGeom prst="line">
            <a:avLst/>
          </a:prstGeom>
          <a:ln w="28575" cap="flat" cmpd="sng">
            <a:solidFill>
              <a:schemeClr val="accent2"/>
            </a:solidFill>
            <a:prstDash val="solid"/>
            <a:round/>
            <a:headEnd type="none" w="med" len="med"/>
            <a:tailEnd type="triangle" w="med" len="med"/>
          </a:ln>
        </p:spPr>
      </p:sp>
      <p:sp>
        <p:nvSpPr>
          <p:cNvPr id="12331" name="Line 44"/>
          <p:cNvSpPr/>
          <p:nvPr/>
        </p:nvSpPr>
        <p:spPr>
          <a:xfrm>
            <a:off x="2882265" y="5539423"/>
            <a:ext cx="990600" cy="0"/>
          </a:xfrm>
          <a:prstGeom prst="line">
            <a:avLst/>
          </a:prstGeom>
          <a:ln w="28575" cap="flat" cmpd="sng">
            <a:solidFill>
              <a:schemeClr val="accent2"/>
            </a:solidFill>
            <a:prstDash val="solid"/>
            <a:round/>
            <a:headEnd type="none" w="med" len="med"/>
            <a:tailEnd type="none" w="med" len="med"/>
          </a:ln>
        </p:spPr>
      </p:sp>
      <p:sp>
        <p:nvSpPr>
          <p:cNvPr id="12332" name="Rectangle 45"/>
          <p:cNvSpPr/>
          <p:nvPr/>
        </p:nvSpPr>
        <p:spPr>
          <a:xfrm>
            <a:off x="3791903" y="5445760"/>
            <a:ext cx="1225550" cy="365125"/>
          </a:xfrm>
          <a:prstGeom prst="rect">
            <a:avLst/>
          </a:prstGeom>
          <a:noFill/>
          <a:ln w="9525">
            <a:noFill/>
          </a:ln>
        </p:spPr>
        <p:txBody>
          <a:bodyPr wrap="none" lIns="0" tIns="0" rIns="0" bIns="0" anchor="t" anchorCtr="0">
            <a:spAutoFit/>
          </a:bodyPr>
          <a:p>
            <a:pPr algn="ctr" eaLnBrk="0" hangingPunct="0"/>
            <a:r>
              <a:rPr lang="zh-CN" altLang="en-US" sz="2400" dirty="0">
                <a:solidFill>
                  <a:srgbClr val="FFFF00"/>
                </a:solidFill>
                <a:latin typeface="宋体" panose="02010600030101010101" pitchFamily="2" charset="-122"/>
                <a:ea typeface="宋体" panose="02010600030101010101" pitchFamily="2" charset="-122"/>
              </a:rPr>
              <a:t>高级调度</a:t>
            </a:r>
            <a:endParaRPr lang="zh-CN" altLang="en-US" sz="2400" dirty="0">
              <a:solidFill>
                <a:srgbClr val="FFFF00"/>
              </a:solidFill>
              <a:latin typeface="Times New Roman" panose="02020603050405020304" pitchFamily="18" charset="0"/>
              <a:ea typeface="宋体" panose="02010600030101010101" pitchFamily="2" charset="-122"/>
            </a:endParaRPr>
          </a:p>
        </p:txBody>
      </p:sp>
      <p:sp>
        <p:nvSpPr>
          <p:cNvPr id="12333" name="Line 46"/>
          <p:cNvSpPr/>
          <p:nvPr/>
        </p:nvSpPr>
        <p:spPr>
          <a:xfrm flipV="1">
            <a:off x="2875915" y="3429635"/>
            <a:ext cx="0" cy="2133600"/>
          </a:xfrm>
          <a:prstGeom prst="line">
            <a:avLst/>
          </a:prstGeom>
          <a:ln w="28575" cap="flat" cmpd="sng">
            <a:solidFill>
              <a:schemeClr val="accent2"/>
            </a:solidFill>
            <a:prstDash val="solid"/>
            <a:round/>
            <a:headEnd type="none" w="med" len="med"/>
            <a:tailEnd type="triangle" w="med" len="med"/>
          </a:ln>
        </p:spPr>
      </p:sp>
      <p:sp>
        <p:nvSpPr>
          <p:cNvPr id="12334" name="Line 47"/>
          <p:cNvSpPr/>
          <p:nvPr/>
        </p:nvSpPr>
        <p:spPr>
          <a:xfrm>
            <a:off x="2899728" y="5541010"/>
            <a:ext cx="990600" cy="0"/>
          </a:xfrm>
          <a:prstGeom prst="line">
            <a:avLst/>
          </a:prstGeom>
          <a:ln w="28575" cap="flat" cmpd="sng">
            <a:solidFill>
              <a:schemeClr val="accent2"/>
            </a:solidFill>
            <a:prstDash val="solid"/>
            <a:round/>
            <a:headEnd type="none" w="med" len="med"/>
            <a:tailEnd type="none" w="med" len="med"/>
          </a:ln>
        </p:spPr>
      </p:sp>
      <p:sp>
        <p:nvSpPr>
          <p:cNvPr id="12335" name="Line 48"/>
          <p:cNvSpPr/>
          <p:nvPr/>
        </p:nvSpPr>
        <p:spPr>
          <a:xfrm flipH="1">
            <a:off x="5019040" y="5588635"/>
            <a:ext cx="1244600" cy="1588"/>
          </a:xfrm>
          <a:prstGeom prst="line">
            <a:avLst/>
          </a:prstGeom>
          <a:ln w="28575" cap="flat" cmpd="sng">
            <a:solidFill>
              <a:schemeClr val="accent2"/>
            </a:solidFill>
            <a:prstDash val="solid"/>
            <a:round/>
            <a:headEnd type="none" w="med" len="med"/>
            <a:tailEnd type="none" w="med" len="med"/>
          </a:ln>
        </p:spPr>
      </p:sp>
      <p:sp>
        <p:nvSpPr>
          <p:cNvPr id="12336" name="Rectangle 49"/>
          <p:cNvSpPr/>
          <p:nvPr/>
        </p:nvSpPr>
        <p:spPr>
          <a:xfrm>
            <a:off x="3766503" y="5418773"/>
            <a:ext cx="1225550" cy="365125"/>
          </a:xfrm>
          <a:prstGeom prst="rect">
            <a:avLst/>
          </a:prstGeom>
          <a:noFill/>
          <a:ln w="9525">
            <a:noFill/>
          </a:ln>
        </p:spPr>
        <p:txBody>
          <a:bodyPr wrap="none" lIns="0" tIns="0" rIns="0" bIns="0" anchor="t" anchorCtr="0">
            <a:spAutoFit/>
          </a:bodyPr>
          <a:p>
            <a:pPr algn="ctr" eaLnBrk="0" hangingPunct="0"/>
            <a:r>
              <a:rPr lang="zh-CN" altLang="en-US" sz="2400" dirty="0">
                <a:solidFill>
                  <a:srgbClr val="FFFF00"/>
                </a:solidFill>
                <a:latin typeface="宋体" panose="02010600030101010101" pitchFamily="2" charset="-122"/>
                <a:ea typeface="宋体" panose="02010600030101010101" pitchFamily="2" charset="-122"/>
              </a:rPr>
              <a:t>高级调度</a:t>
            </a:r>
            <a:endParaRPr lang="zh-CN" altLang="en-US" sz="2400" dirty="0">
              <a:solidFill>
                <a:srgbClr val="FFFF00"/>
              </a:solidFill>
              <a:latin typeface="Times New Roman" panose="02020603050405020304" pitchFamily="18" charset="0"/>
              <a:ea typeface="宋体" panose="02010600030101010101" pitchFamily="2" charset="-122"/>
            </a:endParaRPr>
          </a:p>
        </p:txBody>
      </p:sp>
      <p:sp>
        <p:nvSpPr>
          <p:cNvPr id="12337" name="Line 50"/>
          <p:cNvSpPr/>
          <p:nvPr/>
        </p:nvSpPr>
        <p:spPr>
          <a:xfrm flipV="1">
            <a:off x="2858453" y="3428048"/>
            <a:ext cx="0" cy="2133600"/>
          </a:xfrm>
          <a:prstGeom prst="line">
            <a:avLst/>
          </a:prstGeom>
          <a:ln w="28575" cap="flat" cmpd="sng">
            <a:solidFill>
              <a:schemeClr val="accent2"/>
            </a:solidFill>
            <a:prstDash val="solid"/>
            <a:round/>
            <a:headEnd type="none" w="med" len="med"/>
            <a:tailEnd type="triangle" w="med" len="med"/>
          </a:ln>
        </p:spPr>
      </p:sp>
      <p:sp>
        <p:nvSpPr>
          <p:cNvPr id="12338" name="Line 51"/>
          <p:cNvSpPr/>
          <p:nvPr/>
        </p:nvSpPr>
        <p:spPr>
          <a:xfrm>
            <a:off x="2874328" y="5514023"/>
            <a:ext cx="990600" cy="0"/>
          </a:xfrm>
          <a:prstGeom prst="line">
            <a:avLst/>
          </a:prstGeom>
          <a:ln w="28575" cap="flat" cmpd="sng">
            <a:solidFill>
              <a:schemeClr val="accent2"/>
            </a:solidFill>
            <a:prstDash val="solid"/>
            <a:round/>
            <a:headEnd type="none" w="med" len="med"/>
            <a:tailEnd type="none" w="med" len="med"/>
          </a:ln>
        </p:spPr>
      </p:sp>
      <p:sp>
        <p:nvSpPr>
          <p:cNvPr id="12339" name="Line 52"/>
          <p:cNvSpPr/>
          <p:nvPr/>
        </p:nvSpPr>
        <p:spPr>
          <a:xfrm flipV="1">
            <a:off x="6243003" y="3428048"/>
            <a:ext cx="0" cy="2209800"/>
          </a:xfrm>
          <a:prstGeom prst="line">
            <a:avLst/>
          </a:prstGeom>
          <a:ln w="28575" cap="flat" cmpd="sng">
            <a:solidFill>
              <a:schemeClr val="accent2"/>
            </a:solidFill>
            <a:prstDash val="solid"/>
            <a:round/>
            <a:headEnd type="none" w="med" len="med"/>
            <a:tailEnd type="triangle" w="med" len="med"/>
          </a:ln>
        </p:spPr>
      </p:sp>
      <p:sp>
        <p:nvSpPr>
          <p:cNvPr id="12340" name="Line 53"/>
          <p:cNvSpPr/>
          <p:nvPr/>
        </p:nvSpPr>
        <p:spPr>
          <a:xfrm flipH="1">
            <a:off x="4998403" y="5610860"/>
            <a:ext cx="1244600" cy="1588"/>
          </a:xfrm>
          <a:prstGeom prst="line">
            <a:avLst/>
          </a:prstGeom>
          <a:ln w="28575" cap="flat" cmpd="sng">
            <a:solidFill>
              <a:schemeClr val="accent2"/>
            </a:solidFill>
            <a:prstDash val="solid"/>
            <a:round/>
            <a:headEnd type="none" w="med" len="med"/>
            <a:tailEnd type="none" w="med" len="med"/>
          </a:ln>
        </p:spPr>
      </p:sp>
      <p:sp>
        <p:nvSpPr>
          <p:cNvPr id="12341" name="Rectangle 54"/>
          <p:cNvSpPr/>
          <p:nvPr/>
        </p:nvSpPr>
        <p:spPr>
          <a:xfrm>
            <a:off x="3745865" y="5440998"/>
            <a:ext cx="1225550" cy="365125"/>
          </a:xfrm>
          <a:prstGeom prst="rect">
            <a:avLst/>
          </a:prstGeom>
          <a:noFill/>
          <a:ln w="9525">
            <a:noFill/>
          </a:ln>
        </p:spPr>
        <p:txBody>
          <a:bodyPr wrap="none" lIns="0" tIns="0" rIns="0" bIns="0" anchor="t" anchorCtr="0">
            <a:spAutoFit/>
          </a:bodyPr>
          <a:p>
            <a:pPr algn="ctr" eaLnBrk="0" hangingPunct="0"/>
            <a:r>
              <a:rPr lang="zh-CN" altLang="en-US" sz="2400" dirty="0">
                <a:solidFill>
                  <a:srgbClr val="FFFF00"/>
                </a:solidFill>
                <a:latin typeface="宋体" panose="02010600030101010101" pitchFamily="2" charset="-122"/>
                <a:ea typeface="宋体" panose="02010600030101010101" pitchFamily="2" charset="-122"/>
              </a:rPr>
              <a:t>高级调度</a:t>
            </a:r>
            <a:endParaRPr lang="zh-CN" altLang="en-US" sz="2400" dirty="0">
              <a:solidFill>
                <a:srgbClr val="FFFF00"/>
              </a:solidFill>
              <a:latin typeface="Times New Roman" panose="02020603050405020304" pitchFamily="18" charset="0"/>
              <a:ea typeface="宋体" panose="02010600030101010101" pitchFamily="2" charset="-122"/>
            </a:endParaRPr>
          </a:p>
        </p:txBody>
      </p:sp>
      <p:sp>
        <p:nvSpPr>
          <p:cNvPr id="12342" name="Line 55"/>
          <p:cNvSpPr/>
          <p:nvPr/>
        </p:nvSpPr>
        <p:spPr>
          <a:xfrm flipV="1">
            <a:off x="2829878" y="3424873"/>
            <a:ext cx="0" cy="2133600"/>
          </a:xfrm>
          <a:prstGeom prst="line">
            <a:avLst/>
          </a:prstGeom>
          <a:ln w="28575" cap="flat" cmpd="sng">
            <a:solidFill>
              <a:schemeClr val="accent2"/>
            </a:solidFill>
            <a:prstDash val="solid"/>
            <a:round/>
            <a:headEnd type="none" w="med" len="med"/>
            <a:tailEnd type="triangle" w="med" len="med"/>
          </a:ln>
        </p:spPr>
      </p:sp>
      <p:sp>
        <p:nvSpPr>
          <p:cNvPr id="12343" name="Line 56"/>
          <p:cNvSpPr/>
          <p:nvPr/>
        </p:nvSpPr>
        <p:spPr>
          <a:xfrm>
            <a:off x="2853690" y="5536248"/>
            <a:ext cx="990600" cy="0"/>
          </a:xfrm>
          <a:prstGeom prst="line">
            <a:avLst/>
          </a:prstGeom>
          <a:ln w="28575" cap="flat" cmpd="sng">
            <a:solidFill>
              <a:schemeClr val="accent2"/>
            </a:solidFill>
            <a:prstDash val="solid"/>
            <a:round/>
            <a:headEnd type="none" w="med" len="med"/>
            <a:tailEnd type="none" w="med" len="med"/>
          </a:ln>
        </p:spPr>
      </p:sp>
      <p:sp>
        <p:nvSpPr>
          <p:cNvPr id="12344" name="Rectangle 57"/>
          <p:cNvSpPr/>
          <p:nvPr/>
        </p:nvSpPr>
        <p:spPr>
          <a:xfrm>
            <a:off x="3074353" y="4725035"/>
            <a:ext cx="1409700" cy="457200"/>
          </a:xfrm>
          <a:prstGeom prst="rect">
            <a:avLst/>
          </a:prstGeom>
          <a:noFill/>
          <a:ln w="9525">
            <a:noFill/>
          </a:ln>
        </p:spPr>
        <p:txBody>
          <a:bodyPr wrap="none" anchor="t" anchorCtr="0">
            <a:spAutoFit/>
          </a:bodyPr>
          <a:p>
            <a:r>
              <a:rPr lang="zh-CN" altLang="en-US" sz="2400" dirty="0">
                <a:solidFill>
                  <a:srgbClr val="0000FF"/>
                </a:solidFill>
                <a:latin typeface="宋体" panose="02010600030101010101" pitchFamily="2" charset="-122"/>
                <a:ea typeface="宋体" panose="02010600030101010101" pitchFamily="2" charset="-122"/>
              </a:rPr>
              <a:t>低级调度</a:t>
            </a:r>
            <a:endParaRPr lang="zh-CN" altLang="en-US" sz="2400" dirty="0">
              <a:solidFill>
                <a:srgbClr val="0000FF"/>
              </a:solidFill>
              <a:latin typeface="宋体" panose="02010600030101010101" pitchFamily="2" charset="-122"/>
              <a:ea typeface="宋体" panose="02010600030101010101" pitchFamily="2" charset="-122"/>
            </a:endParaRPr>
          </a:p>
        </p:txBody>
      </p:sp>
      <p:sp>
        <p:nvSpPr>
          <p:cNvPr id="12345" name="Line 58"/>
          <p:cNvSpPr/>
          <p:nvPr/>
        </p:nvSpPr>
        <p:spPr>
          <a:xfrm flipV="1">
            <a:off x="6243003" y="3428048"/>
            <a:ext cx="0" cy="2209800"/>
          </a:xfrm>
          <a:prstGeom prst="line">
            <a:avLst/>
          </a:prstGeom>
          <a:ln w="28575" cap="flat" cmpd="sng">
            <a:solidFill>
              <a:schemeClr val="accent2"/>
            </a:solidFill>
            <a:prstDash val="solid"/>
            <a:round/>
            <a:headEnd type="none" w="med" len="med"/>
            <a:tailEnd type="triangle" w="med" len="med"/>
          </a:ln>
        </p:spPr>
      </p:sp>
      <p:sp>
        <p:nvSpPr>
          <p:cNvPr id="12346" name="Line 59"/>
          <p:cNvSpPr/>
          <p:nvPr/>
        </p:nvSpPr>
        <p:spPr>
          <a:xfrm flipH="1">
            <a:off x="4998403" y="5610860"/>
            <a:ext cx="1244600" cy="1588"/>
          </a:xfrm>
          <a:prstGeom prst="line">
            <a:avLst/>
          </a:prstGeom>
          <a:ln w="28575" cap="flat" cmpd="sng">
            <a:solidFill>
              <a:schemeClr val="accent2"/>
            </a:solidFill>
            <a:prstDash val="solid"/>
            <a:round/>
            <a:headEnd type="none" w="med" len="med"/>
            <a:tailEnd type="none" w="med" len="med"/>
          </a:ln>
        </p:spPr>
      </p:sp>
      <p:sp>
        <p:nvSpPr>
          <p:cNvPr id="12347" name="Rectangle 60"/>
          <p:cNvSpPr/>
          <p:nvPr/>
        </p:nvSpPr>
        <p:spPr>
          <a:xfrm>
            <a:off x="3745865" y="5440998"/>
            <a:ext cx="1225550" cy="365125"/>
          </a:xfrm>
          <a:prstGeom prst="rect">
            <a:avLst/>
          </a:prstGeom>
          <a:noFill/>
          <a:ln w="9525">
            <a:noFill/>
          </a:ln>
        </p:spPr>
        <p:txBody>
          <a:bodyPr wrap="none" lIns="0" tIns="0" rIns="0" bIns="0" anchor="t" anchorCtr="0">
            <a:spAutoFit/>
          </a:bodyPr>
          <a:p>
            <a:pPr algn="ctr" eaLnBrk="0" hangingPunct="0"/>
            <a:r>
              <a:rPr lang="zh-CN" altLang="en-US" sz="2400" dirty="0">
                <a:solidFill>
                  <a:srgbClr val="0000FF"/>
                </a:solidFill>
                <a:latin typeface="宋体" panose="02010600030101010101" pitchFamily="2" charset="-122"/>
                <a:ea typeface="宋体" panose="02010600030101010101" pitchFamily="2" charset="-122"/>
              </a:rPr>
              <a:t>高级调度</a:t>
            </a:r>
            <a:endParaRPr lang="zh-CN" altLang="en-US" sz="2400" dirty="0">
              <a:solidFill>
                <a:srgbClr val="0000FF"/>
              </a:solidFill>
              <a:latin typeface="Times New Roman" panose="02020603050405020304" pitchFamily="18" charset="0"/>
              <a:ea typeface="宋体" panose="02010600030101010101" pitchFamily="2" charset="-122"/>
            </a:endParaRPr>
          </a:p>
        </p:txBody>
      </p:sp>
      <p:sp>
        <p:nvSpPr>
          <p:cNvPr id="12348" name="Line 61"/>
          <p:cNvSpPr/>
          <p:nvPr/>
        </p:nvSpPr>
        <p:spPr>
          <a:xfrm flipV="1">
            <a:off x="2829878" y="3424873"/>
            <a:ext cx="0" cy="2133600"/>
          </a:xfrm>
          <a:prstGeom prst="line">
            <a:avLst/>
          </a:prstGeom>
          <a:ln w="28575" cap="flat" cmpd="sng">
            <a:solidFill>
              <a:schemeClr val="accent2"/>
            </a:solidFill>
            <a:prstDash val="solid"/>
            <a:round/>
            <a:headEnd type="none" w="med" len="med"/>
            <a:tailEnd type="triangle" w="med" len="med"/>
          </a:ln>
        </p:spPr>
      </p:sp>
      <p:sp>
        <p:nvSpPr>
          <p:cNvPr id="12349" name="Line 62"/>
          <p:cNvSpPr/>
          <p:nvPr/>
        </p:nvSpPr>
        <p:spPr>
          <a:xfrm>
            <a:off x="2853690" y="5536248"/>
            <a:ext cx="990600" cy="0"/>
          </a:xfrm>
          <a:prstGeom prst="line">
            <a:avLst/>
          </a:prstGeom>
          <a:ln w="28575" cap="flat" cmpd="sng">
            <a:solidFill>
              <a:schemeClr val="accent2"/>
            </a:solidFill>
            <a:prstDash val="solid"/>
            <a:round/>
            <a:headEnd type="none" w="med" len="med"/>
            <a:tailEnd type="none" w="med" len="med"/>
          </a:ln>
        </p:spPr>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第三章 处理机调度与死锁</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
        <p:nvSpPr>
          <p:cNvPr id="2" name="内容占位符 1"/>
          <p:cNvSpPr txBox="1">
            <a:spLocks noGrp="1"/>
          </p:cNvSpPr>
          <p:nvPr>
            <p:ph idx="1"/>
          </p:nvPr>
        </p:nvSpPr>
        <p:spPr>
          <a:xfrm>
            <a:off x="0" y="548640"/>
            <a:ext cx="9036050" cy="2927350"/>
          </a:xfrm>
        </p:spPr>
        <p:txBody>
          <a:bodyPr vert="horz" wrap="square" lIns="91440" tIns="45720" rIns="91440" bIns="45720" numCol="1" anchor="t" anchorCtr="0" compatLnSpc="1">
            <a:spAutoFit/>
          </a:bodyPr>
          <a:lstStyle/>
          <a:p>
            <a:pPr marL="342900" marR="0" lvl="0" indent="266700" algn="just" defTabSz="914400" rtl="0" eaLnBrk="0" fontAlgn="base" latinLnBrk="0" hangingPunct="0">
              <a:lnSpc>
                <a:spcPct val="150000"/>
              </a:lnSpc>
              <a:spcBef>
                <a:spcPct val="20000"/>
              </a:spcBef>
              <a:spcAft>
                <a:spcPct val="0"/>
              </a:spcAft>
              <a:buClrTx/>
              <a:buSzTx/>
              <a:buFontTx/>
              <a:buChar char="•"/>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高级调度：又称作业调度或长期调度（</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long-term scheduling)</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。根据某种算法，决定把外存上处于后备队列的哪些作业调入内存。</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266700" algn="just" defTabSz="914400" rtl="0" eaLnBrk="0" fontAlgn="base" latinLnBrk="0" hangingPunct="0">
              <a:lnSpc>
                <a:spcPct val="150000"/>
              </a:lnSpc>
              <a:spcBef>
                <a:spcPct val="20000"/>
              </a:spcBef>
              <a:spcAft>
                <a:spcPct val="0"/>
              </a:spcAft>
              <a:buClrTx/>
              <a:buSzTx/>
              <a:buFontTx/>
              <a:buChar char="•"/>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低级调度</a:t>
            </a:r>
            <a:r>
              <a:rPr kumimoji="0" lang="zh-CN" altLang="en-US"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进程调度或短期调度。决定就绪队列中哪个进程获得处理机，之后派发程序将处理机分配给该进程。非抢先式调度和抢先式调度</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266700" algn="just" defTabSz="914400" rtl="0" eaLnBrk="0" fontAlgn="base" latinLnBrk="0" hangingPunct="0">
              <a:lnSpc>
                <a:spcPct val="150000"/>
              </a:lnSpc>
              <a:spcBef>
                <a:spcPct val="20000"/>
              </a:spcBef>
              <a:spcAft>
                <a:spcPct val="0"/>
              </a:spcAft>
              <a:buClrTx/>
              <a:buSzTx/>
              <a:buFontTx/>
              <a:buChar char="•"/>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中级调度</a:t>
            </a:r>
            <a:r>
              <a:rPr kumimoji="0" lang="zh-CN" altLang="en-US"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在条件允许下，在外存挂起的进程集合中选择哪些进程激活并调回内存</a:t>
            </a:r>
            <a:r>
              <a:rPr kumimoji="0" lang="zh-CN" altLang="en-US"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17411" name="Object 4"/>
          <p:cNvGraphicFramePr>
            <a:graphicFrameLocks noChangeAspect="1"/>
          </p:cNvGraphicFramePr>
          <p:nvPr/>
        </p:nvGraphicFramePr>
        <p:xfrm>
          <a:off x="2483803" y="3676015"/>
          <a:ext cx="1752600" cy="838200"/>
        </p:xfrm>
        <a:graphic>
          <a:graphicData uri="http://schemas.openxmlformats.org/presentationml/2006/ole">
            <mc:AlternateContent xmlns:mc="http://schemas.openxmlformats.org/markup-compatibility/2006">
              <mc:Choice xmlns:v="urn:schemas-microsoft-com:vml" Requires="v">
                <p:oleObj spid="_x0000_s3077" name="" r:id="rId1" imgW="711200" imgH="431800" progId="Equation.3">
                  <p:embed/>
                </p:oleObj>
              </mc:Choice>
              <mc:Fallback>
                <p:oleObj name="" r:id="rId1" imgW="711200" imgH="431800" progId="Equation.3">
                  <p:embed/>
                  <p:pic>
                    <p:nvPicPr>
                      <p:cNvPr id="0" name="图片 3076"/>
                      <p:cNvPicPr/>
                      <p:nvPr/>
                    </p:nvPicPr>
                    <p:blipFill>
                      <a:blip r:embed="rId2"/>
                      <a:stretch>
                        <a:fillRect/>
                      </a:stretch>
                    </p:blipFill>
                    <p:spPr>
                      <a:xfrm>
                        <a:off x="2483803" y="3676015"/>
                        <a:ext cx="1752600" cy="838200"/>
                      </a:xfrm>
                      <a:prstGeom prst="rect">
                        <a:avLst/>
                      </a:prstGeom>
                      <a:noFill/>
                      <a:ln w="38100">
                        <a:noFill/>
                        <a:miter/>
                      </a:ln>
                    </p:spPr>
                  </p:pic>
                </p:oleObj>
              </mc:Fallback>
            </mc:AlternateContent>
          </a:graphicData>
        </a:graphic>
      </p:graphicFrame>
      <p:sp>
        <p:nvSpPr>
          <p:cNvPr id="3" name="文本框 2"/>
          <p:cNvSpPr txBox="1"/>
          <p:nvPr/>
        </p:nvSpPr>
        <p:spPr>
          <a:xfrm>
            <a:off x="612140" y="3895725"/>
            <a:ext cx="2012315" cy="398780"/>
          </a:xfrm>
          <a:prstGeom prst="rect">
            <a:avLst/>
          </a:prstGeom>
          <a:noFill/>
        </p:spPr>
        <p:txBody>
          <a:bodyPr wrap="square" rtlCol="0" anchor="t">
            <a:spAutoFit/>
          </a:bodyPr>
          <a:p>
            <a:r>
              <a:rPr lang="zh-CN" altLang="en-US" sz="2000" dirty="0">
                <a:sym typeface="+mn-ea"/>
              </a:rPr>
              <a:t>平均周转时间：</a:t>
            </a:r>
            <a:endParaRPr lang="zh-CN" altLang="en-US" sz="2000" dirty="0">
              <a:sym typeface="+mn-ea"/>
            </a:endParaRPr>
          </a:p>
        </p:txBody>
      </p:sp>
      <p:sp>
        <p:nvSpPr>
          <p:cNvPr id="5" name="文本框 4"/>
          <p:cNvSpPr txBox="1"/>
          <p:nvPr/>
        </p:nvSpPr>
        <p:spPr>
          <a:xfrm>
            <a:off x="5004435" y="3895725"/>
            <a:ext cx="2012315" cy="398780"/>
          </a:xfrm>
          <a:prstGeom prst="rect">
            <a:avLst/>
          </a:prstGeom>
          <a:noFill/>
        </p:spPr>
        <p:txBody>
          <a:bodyPr wrap="square" rtlCol="0" anchor="t">
            <a:spAutoFit/>
          </a:bodyPr>
          <a:p>
            <a:r>
              <a:rPr lang="zh-CN" altLang="en-US" sz="2000" dirty="0">
                <a:sym typeface="+mn-ea"/>
              </a:rPr>
              <a:t>带权周转时间：</a:t>
            </a:r>
            <a:endParaRPr lang="zh-CN" altLang="en-US" sz="2000" dirty="0">
              <a:sym typeface="+mn-ea"/>
            </a:endParaRPr>
          </a:p>
        </p:txBody>
      </p:sp>
      <p:graphicFrame>
        <p:nvGraphicFramePr>
          <p:cNvPr id="17412" name="Object 5"/>
          <p:cNvGraphicFramePr>
            <a:graphicFrameLocks noChangeAspect="1"/>
          </p:cNvGraphicFramePr>
          <p:nvPr/>
        </p:nvGraphicFramePr>
        <p:xfrm>
          <a:off x="6876415" y="3751580"/>
          <a:ext cx="1637665" cy="842010"/>
        </p:xfrm>
        <a:graphic>
          <a:graphicData uri="http://schemas.openxmlformats.org/presentationml/2006/ole">
            <mc:AlternateContent xmlns:mc="http://schemas.openxmlformats.org/markup-compatibility/2006">
              <mc:Choice xmlns:v="urn:schemas-microsoft-com:vml" Requires="v">
                <p:oleObj spid="_x0000_s3076" name="" r:id="rId3" imgW="812165" imgH="444500" progId="Equation.3">
                  <p:embed/>
                </p:oleObj>
              </mc:Choice>
              <mc:Fallback>
                <p:oleObj name="" r:id="rId3" imgW="812165" imgH="444500" progId="Equation.3">
                  <p:embed/>
                  <p:pic>
                    <p:nvPicPr>
                      <p:cNvPr id="0" name="图片 3075"/>
                      <p:cNvPicPr/>
                      <p:nvPr/>
                    </p:nvPicPr>
                    <p:blipFill>
                      <a:blip r:embed="rId4"/>
                      <a:stretch>
                        <a:fillRect/>
                      </a:stretch>
                    </p:blipFill>
                    <p:spPr>
                      <a:xfrm>
                        <a:off x="6876415" y="3751580"/>
                        <a:ext cx="1637665" cy="842010"/>
                      </a:xfrm>
                      <a:prstGeom prst="rect">
                        <a:avLst/>
                      </a:prstGeom>
                      <a:noFill/>
                      <a:ln w="38100">
                        <a:noFill/>
                        <a:miter/>
                      </a:ln>
                    </p:spPr>
                  </p:pic>
                </p:oleObj>
              </mc:Fallback>
            </mc:AlternateContent>
          </a:graphicData>
        </a:graphic>
      </p:graphicFrame>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内容占位符 2"/>
          <p:cNvSpPr>
            <a:spLocks noGrp="1"/>
          </p:cNvSpPr>
          <p:nvPr>
            <p:ph idx="1"/>
          </p:nvPr>
        </p:nvSpPr>
        <p:spPr/>
        <p:txBody>
          <a:bodyPr vert="horz" wrap="square" lIns="91440" tIns="45720" rIns="91440" bIns="45720" anchor="t" anchorCtr="0"/>
          <a:p>
            <a:pPr marL="0" indent="0">
              <a:buNone/>
            </a:pPr>
            <a:r>
              <a:rPr lang="en-US" altLang="zh-CN" sz="2400" dirty="0"/>
              <a:t>2. </a:t>
            </a:r>
            <a:r>
              <a:rPr lang="zh-CN" altLang="en-US" sz="2400" dirty="0"/>
              <a:t>作业调度算法：根据系统的资源分配策略所规定的资源分配算法。</a:t>
            </a:r>
            <a:endParaRPr lang="en-US" altLang="zh-CN" sz="2400" dirty="0"/>
          </a:p>
          <a:p>
            <a:pPr marL="0" indent="0">
              <a:buNone/>
            </a:pPr>
            <a:endParaRPr lang="en-US" altLang="zh-CN" sz="2400" dirty="0"/>
          </a:p>
          <a:p>
            <a:pPr marL="0" indent="0">
              <a:buNone/>
            </a:pPr>
            <a:endParaRPr lang="zh-CN" altLang="en-US" sz="2400" dirty="0"/>
          </a:p>
          <a:p>
            <a:pPr marL="0" indent="0">
              <a:buNone/>
            </a:pPr>
            <a:endParaRPr lang="zh-CN" altLang="en-US" dirty="0"/>
          </a:p>
        </p:txBody>
      </p:sp>
      <p:sp>
        <p:nvSpPr>
          <p:cNvPr id="4"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第三章 处理机调度与死锁</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
        <p:nvSpPr>
          <p:cNvPr id="7" name="文本框 6"/>
          <p:cNvSpPr txBox="1"/>
          <p:nvPr/>
        </p:nvSpPr>
        <p:spPr>
          <a:xfrm>
            <a:off x="107950" y="1268730"/>
            <a:ext cx="6554470" cy="398780"/>
          </a:xfrm>
          <a:prstGeom prst="rect">
            <a:avLst/>
          </a:prstGeom>
          <a:noFill/>
        </p:spPr>
        <p:txBody>
          <a:bodyPr wrap="square">
            <a:spAutoFit/>
          </a:bodyPr>
          <a:lstStyle/>
          <a:p>
            <a:pPr marR="0" defTabSz="914400">
              <a:buClrTx/>
              <a:buSzTx/>
              <a:buFontTx/>
              <a:buNone/>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(1) </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先来先服务、短作业优先、</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最短剩余时间调度算法</a:t>
            </a:r>
            <a:endParaRPr kumimoji="0" lang="zh-CN" altLang="en-US" sz="2000" kern="1200" cap="none" spc="0" normalizeH="0" baseline="0" noProof="0" dirty="0">
              <a:latin typeface="Arial" panose="020B0604020202020204" pitchFamily="34" charset="0"/>
              <a:ea typeface="宋体" panose="02010600030101010101" pitchFamily="2" charset="-122"/>
              <a:cs typeface="+mn-cs"/>
            </a:endParaRPr>
          </a:p>
        </p:txBody>
      </p:sp>
      <p:sp>
        <p:nvSpPr>
          <p:cNvPr id="2" name="文本框 1"/>
          <p:cNvSpPr txBox="1"/>
          <p:nvPr/>
        </p:nvSpPr>
        <p:spPr>
          <a:xfrm>
            <a:off x="179070" y="1844675"/>
            <a:ext cx="8964930" cy="2861310"/>
          </a:xfrm>
          <a:prstGeom prst="rect">
            <a:avLst/>
          </a:prstGeom>
          <a:noFill/>
        </p:spPr>
        <p:txBody>
          <a:bodyPr wrap="square" rtlCol="0" anchor="t">
            <a:spAutoFit/>
          </a:bodyPr>
          <a:p>
            <a:r>
              <a:rPr lang="zh-CN" altLang="en-US" sz="2000" dirty="0">
                <a:sym typeface="+mn-ea"/>
              </a:rPr>
              <a:t>先来先服务算法：按照作业提交或进程变为就绪状态的</a:t>
            </a:r>
            <a:r>
              <a:rPr lang="zh-CN" altLang="en-US" sz="2000" dirty="0">
                <a:solidFill>
                  <a:srgbClr val="FF0000"/>
                </a:solidFill>
                <a:sym typeface="+mn-ea"/>
              </a:rPr>
              <a:t>先后次序</a:t>
            </a:r>
            <a:r>
              <a:rPr lang="zh-CN" altLang="en-US" sz="2000" dirty="0">
                <a:sym typeface="+mn-ea"/>
              </a:rPr>
              <a:t>，分派</a:t>
            </a:r>
            <a:r>
              <a:rPr lang="en-US" altLang="zh-CN" sz="2000" dirty="0">
                <a:sym typeface="+mn-ea"/>
              </a:rPr>
              <a:t>CPU</a:t>
            </a:r>
            <a:r>
              <a:rPr lang="zh-CN" altLang="en-US" sz="2000" dirty="0">
                <a:sym typeface="+mn-ea"/>
              </a:rPr>
              <a:t>。当前作业或进程占用</a:t>
            </a:r>
            <a:r>
              <a:rPr lang="en-US" altLang="zh-CN" sz="2000" dirty="0">
                <a:sym typeface="+mn-ea"/>
              </a:rPr>
              <a:t>CPU，</a:t>
            </a:r>
            <a:r>
              <a:rPr lang="zh-CN" altLang="en-US" sz="2000" dirty="0">
                <a:sym typeface="+mn-ea"/>
              </a:rPr>
              <a:t>直到执行完或阻塞，才出让</a:t>
            </a:r>
            <a:r>
              <a:rPr lang="en-US" altLang="zh-CN" sz="2000" dirty="0">
                <a:sym typeface="+mn-ea"/>
              </a:rPr>
              <a:t>CPU（</a:t>
            </a:r>
            <a:r>
              <a:rPr lang="zh-CN" altLang="en-US" sz="2000" dirty="0">
                <a:solidFill>
                  <a:srgbClr val="FF0000"/>
                </a:solidFill>
                <a:sym typeface="+mn-ea"/>
              </a:rPr>
              <a:t>非抢占方式</a:t>
            </a:r>
            <a:r>
              <a:rPr lang="zh-CN" altLang="en-US" sz="2000" dirty="0">
                <a:sym typeface="+mn-ea"/>
              </a:rPr>
              <a:t>）。</a:t>
            </a:r>
            <a:endParaRPr lang="zh-CN" altLang="en-US" sz="2000" dirty="0">
              <a:sym typeface="+mn-ea"/>
            </a:endParaRPr>
          </a:p>
          <a:p>
            <a:r>
              <a:rPr lang="zh-CN" altLang="en-US" sz="2000" dirty="0">
                <a:sym typeface="+mn-ea"/>
              </a:rPr>
              <a:t>短作业优先调度</a:t>
            </a:r>
            <a:r>
              <a:rPr lang="zh-CN" altLang="en-US" sz="2000" dirty="0">
                <a:sym typeface="+mn-ea"/>
              </a:rPr>
              <a:t>算法：</a:t>
            </a:r>
            <a:endParaRPr lang="zh-CN" altLang="en-US" sz="2000" dirty="0">
              <a:sym typeface="+mn-ea"/>
            </a:endParaRPr>
          </a:p>
          <a:p>
            <a:endParaRPr lang="zh-CN" altLang="en-US" sz="2000" dirty="0">
              <a:sym typeface="+mn-ea"/>
            </a:endParaRPr>
          </a:p>
          <a:p>
            <a:r>
              <a:rPr lang="zh-CN" altLang="zh-CN" sz="2000" kern="100" noProof="0" dirty="0">
                <a:latin typeface="Times New Roman" panose="02020603050405020304" pitchFamily="18" charset="0"/>
                <a:cs typeface="Times New Roman" panose="02020603050405020304" pitchFamily="18" charset="0"/>
                <a:sym typeface="+mn-ea"/>
              </a:rPr>
              <a:t>短作业优先算法：</a:t>
            </a:r>
            <a:r>
              <a:rPr lang="zh-CN" altLang="en-US" sz="2000" dirty="0">
                <a:sym typeface="+mn-ea"/>
              </a:rPr>
              <a:t>对预计执行</a:t>
            </a:r>
            <a:r>
              <a:rPr lang="zh-CN" altLang="en-US" sz="2000" dirty="0">
                <a:solidFill>
                  <a:srgbClr val="FF0000"/>
                </a:solidFill>
                <a:sym typeface="+mn-ea"/>
              </a:rPr>
              <a:t>时间短</a:t>
            </a:r>
            <a:r>
              <a:rPr lang="zh-CN" altLang="en-US" sz="2000" dirty="0">
                <a:sym typeface="+mn-ea"/>
              </a:rPr>
              <a:t>的作业（进程）</a:t>
            </a:r>
            <a:r>
              <a:rPr lang="zh-CN" altLang="en-US" sz="2000" dirty="0">
                <a:solidFill>
                  <a:srgbClr val="FF0000"/>
                </a:solidFill>
                <a:sym typeface="+mn-ea"/>
              </a:rPr>
              <a:t>优先</a:t>
            </a:r>
            <a:r>
              <a:rPr lang="zh-CN" altLang="en-US" sz="2000" dirty="0">
                <a:sym typeface="+mn-ea"/>
              </a:rPr>
              <a:t>分派处理机。通常后来的短作业</a:t>
            </a:r>
            <a:r>
              <a:rPr lang="zh-CN" altLang="en-US" sz="2000" dirty="0">
                <a:solidFill>
                  <a:srgbClr val="FF0000"/>
                </a:solidFill>
                <a:sym typeface="+mn-ea"/>
              </a:rPr>
              <a:t>不抢先</a:t>
            </a:r>
            <a:r>
              <a:rPr lang="zh-CN" altLang="en-US" sz="2000" dirty="0">
                <a:sym typeface="+mn-ea"/>
              </a:rPr>
              <a:t>正在执行的作业。</a:t>
            </a:r>
            <a:endParaRPr lang="zh-CN" altLang="en-US" sz="2000" dirty="0">
              <a:sym typeface="+mn-ea"/>
            </a:endParaRPr>
          </a:p>
          <a:p>
            <a:endParaRPr lang="zh-CN" altLang="en-US" sz="2000" dirty="0">
              <a:sym typeface="+mn-ea"/>
            </a:endParaRPr>
          </a:p>
          <a:p>
            <a:pPr marL="0" lvl="1"/>
            <a:r>
              <a:rPr lang="zh-CN" altLang="en-US" sz="2000" dirty="0">
                <a:sym typeface="+mn-ea"/>
              </a:rPr>
              <a:t>最短剩余时间优先算法：允许</a:t>
            </a:r>
            <a:r>
              <a:rPr lang="zh-CN" altLang="en-US" sz="2000" dirty="0">
                <a:solidFill>
                  <a:srgbClr val="FF0000"/>
                </a:solidFill>
                <a:sym typeface="+mn-ea"/>
              </a:rPr>
              <a:t>比当前进程剩余时间更短</a:t>
            </a:r>
            <a:r>
              <a:rPr lang="zh-CN" altLang="en-US" sz="2000" dirty="0">
                <a:sym typeface="+mn-ea"/>
              </a:rPr>
              <a:t>的进程来</a:t>
            </a:r>
            <a:r>
              <a:rPr lang="zh-CN" altLang="en-US" sz="2000" dirty="0">
                <a:solidFill>
                  <a:srgbClr val="FF0000"/>
                </a:solidFill>
                <a:sym typeface="+mn-ea"/>
              </a:rPr>
              <a:t>抢占</a:t>
            </a:r>
            <a:r>
              <a:rPr lang="zh-CN" altLang="en-US" sz="2000" dirty="0">
                <a:sym typeface="+mn-ea"/>
              </a:rPr>
              <a:t>。</a:t>
            </a:r>
            <a:endParaRPr lang="zh-CN" altLang="en-US" sz="2000" dirty="0"/>
          </a:p>
          <a:p>
            <a:endParaRPr lang="zh-CN" altLang="en-US" sz="2000" dirty="0">
              <a:sym typeface="+mn-ea"/>
            </a:endParaRP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第三章 处理机调度与死锁</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
        <p:nvSpPr>
          <p:cNvPr id="2" name="文本框 1"/>
          <p:cNvSpPr txBox="1"/>
          <p:nvPr/>
        </p:nvSpPr>
        <p:spPr>
          <a:xfrm>
            <a:off x="35560" y="548640"/>
            <a:ext cx="6096000" cy="398780"/>
          </a:xfrm>
          <a:prstGeom prst="rect">
            <a:avLst/>
          </a:prstGeom>
          <a:noFill/>
        </p:spPr>
        <p:txBody>
          <a:bodyPr wrap="square">
            <a:spAutoFit/>
          </a:bodyPr>
          <a:lstStyle/>
          <a:p>
            <a:pPr marR="0" algn="just" defTabSz="914400">
              <a:buClrTx/>
              <a:buSzTx/>
              <a:buFontTx/>
              <a:buNone/>
              <a:tabLst>
                <a:tab pos="198120" algn="l"/>
              </a:tabLst>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(2) </a:t>
            </a:r>
            <a:r>
              <a:rPr lang="zh-CN" altLang="en-US" sz="2000" dirty="0">
                <a:latin typeface="Times New Roman" panose="02020603050405020304" pitchFamily="18" charset="0"/>
                <a:sym typeface="+mn-ea"/>
              </a:rPr>
              <a:t>高响应比优先调度</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算法</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p:txBody>
      </p:sp>
      <p:sp>
        <p:nvSpPr>
          <p:cNvPr id="3" name="文本框 2"/>
          <p:cNvSpPr txBox="1"/>
          <p:nvPr/>
        </p:nvSpPr>
        <p:spPr>
          <a:xfrm>
            <a:off x="107950" y="1052830"/>
            <a:ext cx="8880475" cy="1014730"/>
          </a:xfrm>
          <a:prstGeom prst="rect">
            <a:avLst/>
          </a:prstGeom>
          <a:noFill/>
        </p:spPr>
        <p:txBody>
          <a:bodyPr wrap="square" rtlCol="0" anchor="t">
            <a:spAutoFit/>
          </a:bodyPr>
          <a:p>
            <a:pPr marL="0" indent="0" eaLnBrk="1" hangingPunct="1">
              <a:lnSpc>
                <a:spcPct val="100000"/>
              </a:lnSpc>
              <a:buNone/>
            </a:pPr>
            <a:r>
              <a:rPr lang="zh-CN" altLang="en-US" sz="2000" dirty="0">
                <a:solidFill>
                  <a:srgbClr val="C00000"/>
                </a:solidFill>
                <a:sym typeface="+mn-ea"/>
              </a:rPr>
              <a:t>高响应比优先</a:t>
            </a:r>
            <a:r>
              <a:rPr lang="zh-CN" altLang="en-US" sz="2000" dirty="0">
                <a:sym typeface="+mn-ea"/>
              </a:rPr>
              <a:t>算法：非抢占式的调度算法，只有当前运行的进程</a:t>
            </a:r>
            <a:r>
              <a:rPr lang="zh-CN" altLang="en-US" sz="2000" dirty="0">
                <a:solidFill>
                  <a:srgbClr val="C00000"/>
                </a:solidFill>
                <a:sym typeface="+mn-ea"/>
              </a:rPr>
              <a:t>主动</a:t>
            </a:r>
            <a:r>
              <a:rPr lang="zh-CN" altLang="en-US" sz="2000" dirty="0">
                <a:sym typeface="+mn-ea"/>
              </a:rPr>
              <a:t>放弃</a:t>
            </a:r>
            <a:r>
              <a:rPr lang="en-US" altLang="zh-CN" sz="2000" dirty="0">
                <a:sym typeface="+mn-ea"/>
              </a:rPr>
              <a:t>CPU</a:t>
            </a:r>
            <a:r>
              <a:rPr lang="zh-CN" altLang="en-US" sz="2000" dirty="0">
                <a:sym typeface="+mn-ea"/>
              </a:rPr>
              <a:t>时</a:t>
            </a:r>
            <a:r>
              <a:rPr lang="en-US" altLang="zh-CN" sz="2000" dirty="0">
                <a:sym typeface="+mn-ea"/>
              </a:rPr>
              <a:t>(</a:t>
            </a:r>
            <a:r>
              <a:rPr lang="zh-CN" altLang="en-US" sz="2000" dirty="0">
                <a:sym typeface="+mn-ea"/>
              </a:rPr>
              <a:t>正常</a:t>
            </a:r>
            <a:r>
              <a:rPr lang="en-US" altLang="zh-CN" sz="2000" dirty="0">
                <a:sym typeface="+mn-ea"/>
              </a:rPr>
              <a:t>/</a:t>
            </a:r>
            <a:r>
              <a:rPr lang="zh-CN" altLang="en-US" sz="2000" dirty="0">
                <a:sym typeface="+mn-ea"/>
              </a:rPr>
              <a:t>异常完成，或主动阻塞</a:t>
            </a:r>
            <a:r>
              <a:rPr lang="en-US" altLang="zh-CN" sz="2000" dirty="0">
                <a:sym typeface="+mn-ea"/>
              </a:rPr>
              <a:t>)</a:t>
            </a:r>
            <a:r>
              <a:rPr lang="zh-CN" altLang="en-US" sz="2000" dirty="0">
                <a:sym typeface="+mn-ea"/>
              </a:rPr>
              <a:t>，才需要进行调度。在每次调度时，</a:t>
            </a:r>
            <a:r>
              <a:rPr lang="zh-CN" altLang="en-US" sz="2000" dirty="0">
                <a:solidFill>
                  <a:srgbClr val="C00000"/>
                </a:solidFill>
                <a:sym typeface="+mn-ea"/>
              </a:rPr>
              <a:t>计算所有就绪进程的响应比，选择响应比最高的</a:t>
            </a:r>
            <a:r>
              <a:rPr lang="zh-CN" altLang="en-US" sz="2000" dirty="0">
                <a:sym typeface="+mn-ea"/>
              </a:rPr>
              <a:t>进程上处理机。</a:t>
            </a:r>
            <a:endParaRPr lang="zh-CN" altLang="en-US" sz="2000" dirty="0">
              <a:sym typeface="+mn-ea"/>
            </a:endParaRPr>
          </a:p>
        </p:txBody>
      </p:sp>
      <p:sp>
        <p:nvSpPr>
          <p:cNvPr id="5" name="Rectangle 2"/>
          <p:cNvSpPr>
            <a:spLocks noGrp="1"/>
          </p:cNvSpPr>
          <p:nvPr/>
        </p:nvSpPr>
        <p:spPr>
          <a:xfrm>
            <a:off x="251460" y="2205355"/>
            <a:ext cx="8714105" cy="3408680"/>
          </a:xfrm>
          <a:prstGeom prst="rect">
            <a:avLst/>
          </a:prstGeom>
          <a:noFill/>
          <a:ln w="9525">
            <a:noFill/>
          </a:ln>
        </p:spPr>
        <p:txBody>
          <a:bodyPr wrap="square" lIns="91440" tIns="45720" rIns="91440" bIns="45720" anchor="t" anchorCtr="0"/>
          <a:lstStyle>
            <a:lvl1pPr marL="342900" indent="-342900"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ea typeface="+mn-ea"/>
              </a:defRPr>
            </a:lvl2pPr>
            <a:lvl3pPr marL="1143000" indent="-228600" algn="l" rtl="0" fontAlgn="base">
              <a:spcBef>
                <a:spcPct val="20000"/>
              </a:spcBef>
              <a:spcAft>
                <a:spcPct val="0"/>
              </a:spcAft>
              <a:buChar char="•"/>
              <a:defRPr sz="2400" b="1">
                <a:solidFill>
                  <a:schemeClr val="tx1"/>
                </a:solidFill>
                <a:latin typeface="+mn-lt"/>
                <a:ea typeface="+mn-ea"/>
              </a:defRPr>
            </a:lvl3pPr>
            <a:lvl4pPr marL="16002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5pPr>
            <a:lvl6pPr marL="25146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6pPr>
            <a:lvl7pPr marL="29718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7pPr>
            <a:lvl8pPr marL="34290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8pPr>
            <a:lvl9pPr marL="38862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9pPr>
          </a:lstStyle>
          <a:p>
            <a:pPr eaLnBrk="1" hangingPunct="1">
              <a:lnSpc>
                <a:spcPct val="80000"/>
              </a:lnSpc>
            </a:pPr>
            <a:r>
              <a:rPr lang="zh-CN" altLang="en-US" sz="2000" dirty="0"/>
              <a:t>响应比</a:t>
            </a:r>
            <a:r>
              <a:rPr lang="en-US" altLang="zh-CN" sz="2000" dirty="0"/>
              <a:t>R </a:t>
            </a:r>
            <a:endParaRPr lang="en-US" altLang="zh-CN" sz="2000" dirty="0"/>
          </a:p>
          <a:p>
            <a:pPr lvl="1" eaLnBrk="1" hangingPunct="1">
              <a:lnSpc>
                <a:spcPct val="80000"/>
              </a:lnSpc>
              <a:buNone/>
            </a:pPr>
            <a:r>
              <a:rPr lang="en-US" altLang="zh-CN" sz="2000" dirty="0">
                <a:solidFill>
                  <a:srgbClr val="0000FF"/>
                </a:solidFill>
              </a:rPr>
              <a:t>=(</a:t>
            </a:r>
            <a:r>
              <a:rPr lang="zh-CN" altLang="en-US" sz="2000" dirty="0">
                <a:solidFill>
                  <a:srgbClr val="0000FF"/>
                </a:solidFill>
              </a:rPr>
              <a:t>等待时间 + 要求执行时间) / 要求执行时间</a:t>
            </a:r>
            <a:endParaRPr lang="zh-CN" altLang="en-US" sz="2000" dirty="0">
              <a:solidFill>
                <a:srgbClr val="0000FF"/>
              </a:solidFill>
            </a:endParaRPr>
          </a:p>
          <a:p>
            <a:pPr lvl="1" eaLnBrk="1" hangingPunct="1">
              <a:lnSpc>
                <a:spcPct val="80000"/>
              </a:lnSpc>
              <a:buNone/>
            </a:pPr>
            <a:r>
              <a:rPr lang="zh-CN" altLang="en-US" sz="2000" dirty="0">
                <a:solidFill>
                  <a:srgbClr val="0000FF"/>
                </a:solidFill>
              </a:rPr>
              <a:t>＝</a:t>
            </a:r>
            <a:r>
              <a:rPr lang="en-US" altLang="zh-CN" sz="2000" dirty="0">
                <a:solidFill>
                  <a:srgbClr val="0000FF"/>
                </a:solidFill>
              </a:rPr>
              <a:t>1</a:t>
            </a:r>
            <a:r>
              <a:rPr lang="zh-CN" altLang="en-US" sz="2000" dirty="0">
                <a:solidFill>
                  <a:srgbClr val="0000FF"/>
                </a:solidFill>
              </a:rPr>
              <a:t>＋等待时间</a:t>
            </a:r>
            <a:r>
              <a:rPr lang="en-US" altLang="zh-CN" sz="2000" dirty="0">
                <a:solidFill>
                  <a:srgbClr val="0000FF"/>
                </a:solidFill>
              </a:rPr>
              <a:t>/</a:t>
            </a:r>
            <a:r>
              <a:rPr lang="zh-CN" altLang="en-US" sz="2000" dirty="0">
                <a:solidFill>
                  <a:srgbClr val="0000FF"/>
                </a:solidFill>
              </a:rPr>
              <a:t>要求执行时间</a:t>
            </a:r>
            <a:endParaRPr lang="zh-CN" altLang="en-US" sz="2000" dirty="0">
              <a:solidFill>
                <a:srgbClr val="0000FF"/>
              </a:solidFill>
            </a:endParaRPr>
          </a:p>
          <a:p>
            <a:pPr lvl="1" eaLnBrk="1" hangingPunct="1">
              <a:lnSpc>
                <a:spcPct val="80000"/>
              </a:lnSpc>
              <a:buNone/>
            </a:pPr>
            <a:endParaRPr lang="zh-CN" altLang="en-US" sz="2000" dirty="0">
              <a:solidFill>
                <a:srgbClr val="0000FF"/>
              </a:solidFill>
            </a:endParaRPr>
          </a:p>
          <a:p>
            <a:pPr eaLnBrk="1" hangingPunct="1">
              <a:lnSpc>
                <a:spcPct val="80000"/>
              </a:lnSpc>
            </a:pPr>
            <a:r>
              <a:rPr lang="zh-CN" altLang="en-US" sz="2000" dirty="0"/>
              <a:t>是</a:t>
            </a:r>
            <a:r>
              <a:rPr lang="en-US" altLang="zh-CN" sz="2000" dirty="0"/>
              <a:t>FCFS</a:t>
            </a:r>
            <a:r>
              <a:rPr lang="zh-CN" altLang="en-US" sz="2000" dirty="0"/>
              <a:t>和</a:t>
            </a:r>
            <a:r>
              <a:rPr lang="en-US" altLang="zh-CN" sz="2000" dirty="0"/>
              <a:t>SJF</a:t>
            </a:r>
            <a:r>
              <a:rPr lang="zh-CN" altLang="en-US" sz="2000" dirty="0"/>
              <a:t>的折衷：</a:t>
            </a:r>
            <a:endParaRPr lang="zh-CN" altLang="en-US" sz="2000" dirty="0"/>
          </a:p>
          <a:p>
            <a:pPr lvl="1" eaLnBrk="1" hangingPunct="1">
              <a:lnSpc>
                <a:spcPct val="80000"/>
              </a:lnSpc>
            </a:pPr>
            <a:r>
              <a:rPr lang="zh-CN" altLang="en-US" sz="2000" dirty="0"/>
              <a:t>作业等待时间相同，服务时间越短，优先权越高--</a:t>
            </a:r>
            <a:r>
              <a:rPr lang="en-US" altLang="zh-CN" sz="2000" dirty="0"/>
              <a:t>SJF；</a:t>
            </a:r>
            <a:endParaRPr lang="en-US" altLang="zh-CN" sz="2000" dirty="0"/>
          </a:p>
          <a:p>
            <a:pPr lvl="1" eaLnBrk="1" hangingPunct="1">
              <a:lnSpc>
                <a:spcPct val="80000"/>
              </a:lnSpc>
            </a:pPr>
            <a:r>
              <a:rPr lang="zh-CN" altLang="en-US" sz="2000" dirty="0"/>
              <a:t>要求服务时间相同，等待时间越长，优先权越高--</a:t>
            </a:r>
            <a:r>
              <a:rPr lang="en-US" altLang="zh-CN" sz="2000" dirty="0"/>
              <a:t>FCFS；</a:t>
            </a:r>
            <a:r>
              <a:rPr lang="zh-CN" altLang="en-US" sz="2000" dirty="0"/>
              <a:t>长作业随着等待时间的增加，优先权增加。 </a:t>
            </a:r>
            <a:endParaRPr lang="zh-CN" altLang="en-US" sz="2000" dirty="0"/>
          </a:p>
          <a:p>
            <a:pPr eaLnBrk="1" hangingPunct="1">
              <a:lnSpc>
                <a:spcPct val="80000"/>
              </a:lnSpc>
            </a:pPr>
            <a:r>
              <a:rPr lang="zh-CN" altLang="en-US" sz="2000" dirty="0"/>
              <a:t>缺点：</a:t>
            </a:r>
            <a:endParaRPr lang="zh-CN" altLang="en-US" sz="2000" dirty="0"/>
          </a:p>
          <a:p>
            <a:pPr lvl="1" eaLnBrk="1" hangingPunct="1">
              <a:lnSpc>
                <a:spcPct val="80000"/>
              </a:lnSpc>
            </a:pPr>
            <a:r>
              <a:rPr lang="zh-CN" altLang="en-US" sz="2000" dirty="0"/>
              <a:t>响应比的计算增加系统开销</a:t>
            </a:r>
            <a:endParaRPr lang="zh-CN" altLang="en-US" sz="2000" dirty="0"/>
          </a:p>
        </p:txBody>
      </p:sp>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481965"/>
            <a:ext cx="9144000" cy="473710"/>
          </a:xfrm>
        </p:spPr>
        <p:txBody>
          <a:bodyPr/>
          <a:p>
            <a:pPr marL="0" indent="0">
              <a:buNone/>
            </a:pPr>
            <a:r>
              <a:rPr lang="en-US" altLang="zh-CN" sz="2000"/>
              <a:t>(3) </a:t>
            </a:r>
            <a:r>
              <a:rPr lang="zh-CN" altLang="en-US" sz="2000"/>
              <a:t>时间片轮转法</a:t>
            </a:r>
            <a:endParaRPr lang="zh-CN" altLang="en-US" sz="1800" dirty="0">
              <a:sym typeface="+mn-ea"/>
            </a:endParaRPr>
          </a:p>
          <a:p>
            <a:pPr marL="0" indent="0">
              <a:buNone/>
            </a:pPr>
            <a:endParaRPr lang="zh-CN" altLang="en-US" sz="1800" dirty="0">
              <a:sym typeface="+mn-ea"/>
            </a:endParaRPr>
          </a:p>
        </p:txBody>
      </p:sp>
      <p:sp>
        <p:nvSpPr>
          <p:cNvPr id="4" name="标题 1"/>
          <p:cNvSpPr>
            <a:spLocks noGrp="1"/>
          </p:cNvSpPr>
          <p:nvPr>
            <p:ph type="title"/>
          </p:nvPr>
        </p:nvSpPr>
        <p:spPr/>
        <p:txBody>
          <a:bodyPr vert="horz" wrap="square" lIns="91440" tIns="45720" rIns="91440" bIns="45720" numCol="1" anchor="ctr" anchorCtr="0" compatLnSpc="1"/>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第三章 处理机调度与死锁</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
        <p:nvSpPr>
          <p:cNvPr id="47106" name="Rectangle 3"/>
          <p:cNvSpPr>
            <a:spLocks noGrp="1"/>
          </p:cNvSpPr>
          <p:nvPr/>
        </p:nvSpPr>
        <p:spPr>
          <a:xfrm>
            <a:off x="107950" y="980440"/>
            <a:ext cx="8823325" cy="2912110"/>
          </a:xfrm>
          <a:prstGeom prst="rect">
            <a:avLst/>
          </a:prstGeom>
          <a:noFill/>
          <a:ln w="9525">
            <a:noFill/>
          </a:ln>
        </p:spPr>
        <p:txBody>
          <a:bodyPr wrap="square" lIns="91440" tIns="45720" rIns="91440" bIns="45720" anchor="t" anchorCtr="0"/>
          <a:lstStyle>
            <a:lvl1pPr marL="342900" indent="-342900" algn="l" rtl="0" fontAlgn="base">
              <a:spcBef>
                <a:spcPct val="20000"/>
              </a:spcBef>
              <a:spcAft>
                <a:spcPct val="0"/>
              </a:spcAft>
              <a:buChar char="•"/>
              <a:defRPr sz="2800" b="1">
                <a:solidFill>
                  <a:schemeClr val="tx1"/>
                </a:solidFill>
                <a:latin typeface="+mn-lt"/>
                <a:ea typeface="+mn-ea"/>
                <a:cs typeface="+mn-cs"/>
              </a:defRPr>
            </a:lvl1pPr>
            <a:lvl2pPr marL="742950" indent="-285750" algn="l" rtl="0" fontAlgn="base">
              <a:spcBef>
                <a:spcPct val="20000"/>
              </a:spcBef>
              <a:spcAft>
                <a:spcPct val="0"/>
              </a:spcAft>
              <a:buChar char="•"/>
              <a:defRPr sz="2400" b="1">
                <a:solidFill>
                  <a:schemeClr val="tx1"/>
                </a:solidFill>
                <a:latin typeface="+mn-lt"/>
                <a:ea typeface="+mn-ea"/>
              </a:defRPr>
            </a:lvl2pPr>
            <a:lvl3pPr marL="1143000" indent="-228600" algn="l" rtl="0" fontAlgn="base">
              <a:spcBef>
                <a:spcPct val="20000"/>
              </a:spcBef>
              <a:spcAft>
                <a:spcPct val="0"/>
              </a:spcAft>
              <a:buChar char="•"/>
              <a:defRPr sz="2400" b="1">
                <a:solidFill>
                  <a:schemeClr val="tx1"/>
                </a:solidFill>
                <a:latin typeface="+mn-lt"/>
                <a:ea typeface="+mn-ea"/>
              </a:defRPr>
            </a:lvl3pPr>
            <a:lvl4pPr marL="16002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4pPr>
            <a:lvl5pPr marL="20574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5pPr>
            <a:lvl6pPr marL="25146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6pPr>
            <a:lvl7pPr marL="29718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7pPr>
            <a:lvl8pPr marL="34290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8pPr>
            <a:lvl9pPr marL="3886200" indent="-228600" algn="l" rtl="0" fontAlgn="base">
              <a:spcBef>
                <a:spcPct val="20000"/>
              </a:spcBef>
              <a:spcAft>
                <a:spcPct val="0"/>
              </a:spcAft>
              <a:buChar char="•"/>
              <a:defRPr sz="2000" i="1">
                <a:solidFill>
                  <a:schemeClr val="tx1"/>
                </a:solidFill>
                <a:latin typeface="Franklin Gothic Book" panose="020B0503020102020204" pitchFamily="34" charset="0"/>
                <a:ea typeface="+mn-ea"/>
              </a:defRPr>
            </a:lvl9pPr>
          </a:lstStyle>
          <a:p>
            <a:pPr eaLnBrk="1" hangingPunct="1">
              <a:lnSpc>
                <a:spcPct val="80000"/>
              </a:lnSpc>
            </a:pPr>
            <a:r>
              <a:rPr lang="zh-CN" altLang="en-US" sz="2000" dirty="0"/>
              <a:t>算法描述</a:t>
            </a:r>
            <a:endParaRPr lang="zh-CN" altLang="en-US" sz="2000" dirty="0"/>
          </a:p>
          <a:p>
            <a:pPr lvl="1" eaLnBrk="1" hangingPunct="1">
              <a:lnSpc>
                <a:spcPct val="80000"/>
              </a:lnSpc>
            </a:pPr>
            <a:r>
              <a:rPr lang="zh-CN" altLang="en-US" sz="2000" dirty="0"/>
              <a:t>将系统中所有的就绪进程按照</a:t>
            </a:r>
            <a:r>
              <a:rPr lang="en-US" altLang="zh-CN" sz="2000" dirty="0"/>
              <a:t>FCFS</a:t>
            </a:r>
            <a:r>
              <a:rPr lang="zh-CN" altLang="en-US" sz="2000" dirty="0"/>
              <a:t>原则，排成一个队列。</a:t>
            </a:r>
            <a:endParaRPr lang="zh-CN" altLang="en-US" sz="2000" dirty="0"/>
          </a:p>
          <a:p>
            <a:pPr lvl="1" eaLnBrk="1" hangingPunct="1">
              <a:lnSpc>
                <a:spcPct val="80000"/>
              </a:lnSpc>
            </a:pPr>
            <a:r>
              <a:rPr lang="zh-CN" altLang="en-US" sz="2000" dirty="0"/>
              <a:t>每次调度时将</a:t>
            </a:r>
            <a:r>
              <a:rPr lang="en-US" altLang="zh-CN" sz="2000" dirty="0"/>
              <a:t>CPU</a:t>
            </a:r>
            <a:r>
              <a:rPr lang="zh-CN" altLang="en-US" sz="2000" dirty="0"/>
              <a:t>分派给队首进程，让其执行一个时间片。在一个时间片结束时，发生时钟中断。调度程序据此暂停当前进程的执行，将其送到就绪队列的末尾，并通过上下文切换执行当前的队首进程。</a:t>
            </a:r>
            <a:endParaRPr lang="zh-CN" altLang="en-US" sz="2000" dirty="0"/>
          </a:p>
          <a:p>
            <a:pPr lvl="1" eaLnBrk="1" hangingPunct="1">
              <a:lnSpc>
                <a:spcPct val="80000"/>
              </a:lnSpc>
            </a:pPr>
            <a:r>
              <a:rPr lang="zh-CN" altLang="en-US" sz="2000" dirty="0"/>
              <a:t>时间片的长度从几个</a:t>
            </a:r>
            <a:r>
              <a:rPr lang="en-US" altLang="zh-CN" sz="2000" dirty="0"/>
              <a:t>ms</a:t>
            </a:r>
            <a:r>
              <a:rPr lang="zh-CN" altLang="en-US" sz="2000" dirty="0"/>
              <a:t>到几百</a:t>
            </a:r>
            <a:r>
              <a:rPr lang="en-US" altLang="zh-CN" sz="2000" dirty="0"/>
              <a:t>ms。</a:t>
            </a:r>
            <a:endParaRPr lang="en-US" altLang="zh-CN" sz="2000" dirty="0"/>
          </a:p>
          <a:p>
            <a:pPr lvl="1" eaLnBrk="1" hangingPunct="1">
              <a:lnSpc>
                <a:spcPct val="80000"/>
              </a:lnSpc>
            </a:pPr>
            <a:r>
              <a:rPr lang="zh-CN" altLang="en-US" sz="2000" dirty="0"/>
              <a:t>进程可以未使用完一个时间片，就出让</a:t>
            </a:r>
            <a:r>
              <a:rPr lang="en-US" altLang="zh-CN" sz="2000" dirty="0"/>
              <a:t>CPU（</a:t>
            </a:r>
            <a:r>
              <a:rPr lang="zh-CN" altLang="en-US" sz="2000" dirty="0"/>
              <a:t>如阻塞）。</a:t>
            </a:r>
            <a:endParaRPr lang="zh-CN" altLang="en-US" sz="2000" dirty="0"/>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第三章 处理机调度与死锁</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
        <p:nvSpPr>
          <p:cNvPr id="2" name="内容占位符 1"/>
          <p:cNvSpPr txBox="1">
            <a:spLocks noGrp="1"/>
          </p:cNvSpPr>
          <p:nvPr>
            <p:ph idx="1"/>
          </p:nvPr>
        </p:nvSpPr>
        <p:spPr>
          <a:xfrm>
            <a:off x="0" y="476250"/>
            <a:ext cx="9144000" cy="460375"/>
          </a:xfrm>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3. </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死锁的原因</a:t>
            </a:r>
            <a:endParaRPr kumimoji="0" lang="zh-CN" altLang="zh-CN" sz="12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文本框 4"/>
          <p:cNvSpPr txBox="1"/>
          <p:nvPr/>
        </p:nvSpPr>
        <p:spPr>
          <a:xfrm>
            <a:off x="0" y="836930"/>
            <a:ext cx="9118600" cy="3784600"/>
          </a:xfrm>
          <a:prstGeom prst="rect">
            <a:avLst/>
          </a:prstGeom>
          <a:noFill/>
        </p:spPr>
        <p:txBody>
          <a:bodyPr wrap="square">
            <a:spAutoFit/>
          </a:bodyPr>
          <a:lstStyle/>
          <a:p>
            <a:pPr marR="0" indent="266700" algn="just" defTabSz="914400">
              <a:lnSpc>
                <a:spcPct val="150000"/>
              </a:lnSpc>
              <a:buClrTx/>
              <a:buSzTx/>
              <a:buFontTx/>
              <a:buNone/>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(1) </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竞争资源</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资源数目不能满足进程需要；</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lnSpc>
                <a:spcPct val="150000"/>
              </a:lnSpc>
              <a:buClrTx/>
              <a:buSzTx/>
              <a:buFontTx/>
              <a:buNone/>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(2) </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顺序不当</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266700" marR="0" indent="266700" algn="just" defTabSz="914400">
              <a:lnSpc>
                <a:spcPct val="150000"/>
              </a:lnSpc>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进程运行过程中，请求和释放资源顺序不当；</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266700" marR="0" indent="266700" algn="just" defTabSz="914400">
              <a:lnSpc>
                <a:spcPct val="150000"/>
              </a:lnSpc>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多个进程并发执行，相互的推进顺序不确定，可能会导致两种结果：不出</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266700" marR="0" indent="266700" algn="just" defTabSz="914400">
              <a:lnSpc>
                <a:spcPct val="150000"/>
              </a:lnSpc>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现死锁和出现死锁。</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266700" marR="0" indent="266700" algn="just" defTabSz="914400">
              <a:lnSpc>
                <a:spcPct val="150000"/>
              </a:lnSpc>
              <a:buClrTx/>
              <a:buSzTx/>
              <a:buFontTx/>
              <a:buNone/>
              <a:defRPr/>
            </a:pPr>
            <a:endParaRPr kumimoji="0" lang="en-US" altLang="zh-CN" sz="2000" kern="100" cap="none" spc="0" normalizeH="0" baseline="0" noProof="0" dirty="0">
              <a:latin typeface="Times New Roman" panose="02020603050405020304" pitchFamily="18" charset="0"/>
              <a:ea typeface="宋体" panose="02010600030101010101" pitchFamily="2" charset="-122"/>
              <a:cs typeface="+mn-cs"/>
            </a:endParaRPr>
          </a:p>
          <a:p>
            <a:pPr marL="266700" marR="0" indent="266700" algn="just" defTabSz="914400">
              <a:lnSpc>
                <a:spcPct val="150000"/>
              </a:lnSpc>
              <a:buClrTx/>
              <a:buSzTx/>
              <a:buFontTx/>
              <a:buNone/>
              <a:defRPr/>
            </a:pPr>
            <a:endParaRPr kumimoji="0" lang="en-US" altLang="zh-CN" sz="2000" kern="100" cap="none" spc="0" normalizeH="0" baseline="0" noProof="0" dirty="0">
              <a:latin typeface="Times New Roman" panose="02020603050405020304" pitchFamily="18" charset="0"/>
              <a:ea typeface="宋体" panose="02010600030101010101" pitchFamily="2" charset="-122"/>
              <a:cs typeface="+mn-cs"/>
            </a:endParaRPr>
          </a:p>
          <a:p>
            <a:pPr marL="266700" marR="0" indent="266700" algn="just" defTabSz="914400">
              <a:lnSpc>
                <a:spcPct val="150000"/>
              </a:lnSpc>
              <a:buClrTx/>
              <a:buSzTx/>
              <a:buFontTx/>
              <a:buNone/>
              <a:defRPr/>
            </a:pP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475615"/>
            <a:ext cx="9144000" cy="5925185"/>
          </a:xfrm>
        </p:spPr>
        <p:txBody>
          <a:bodyPr vert="horz" wrap="square" lIns="91440" tIns="45720" rIns="91440" bIns="45720" numCol="1" anchor="t" anchorCtr="0" compatLnSpc="1"/>
          <a:lstStyle/>
          <a:p>
            <a:pPr marL="266700" marR="0" lvl="0" indent="0" algn="just" defTabSz="914400" rtl="0" eaLnBrk="0" fontAlgn="base" latinLnBrk="0" hangingPunct="0">
              <a:lnSpc>
                <a:spcPct val="150000"/>
              </a:lnSpc>
              <a:spcBef>
                <a:spcPct val="20000"/>
              </a:spcBef>
              <a:spcAft>
                <a:spcPct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 </a:t>
            </a:r>
            <a:r>
              <a:rPr kumimoji="0" lang="zh-CN" altLang="en-US"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死锁的</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必要条件</a:t>
            </a:r>
            <a:endPar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66700" marR="0" lvl="0" indent="0" algn="just" defTabSz="914400" rtl="0" eaLnBrk="0" fontAlgn="base" latinLnBrk="0" hangingPunct="0">
              <a:lnSpc>
                <a:spcPct val="150000"/>
              </a:lnSpc>
              <a:spcBef>
                <a:spcPct val="20000"/>
              </a:spcBef>
              <a:spcAft>
                <a:spcPct val="0"/>
              </a:spcAft>
              <a:buClrTx/>
              <a:buSzTx/>
              <a:buFontTx/>
              <a:buNone/>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只有</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个条件</a:t>
            </a:r>
            <a:r>
              <a:rPr kumimoji="0" lang="zh-CN" altLang="zh-CN" sz="2000" b="1" i="0" u="none" strike="noStrike" kern="1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都满足</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时，才会出现死锁。</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66700" marR="0" lvl="0" indent="266700" algn="just" defTabSz="914400" rtl="0" eaLnBrk="0" fontAlgn="base" latinLnBrk="0" hangingPunct="0">
              <a:lnSpc>
                <a:spcPct val="150000"/>
              </a:lnSpc>
              <a:spcBef>
                <a:spcPct val="20000"/>
              </a:spcBef>
              <a:spcAft>
                <a:spcPct val="0"/>
              </a:spcAft>
              <a:buClrTx/>
              <a:buSzTx/>
              <a:buFontTx/>
              <a:buChar char="•"/>
              <a:defRPr/>
            </a:pPr>
            <a:r>
              <a:rPr kumimoji="0" lang="zh-CN" altLang="zh-CN" sz="2000" b="1"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互斥</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：任一时刻只允许一个进程使用资源</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66700" marR="0" lvl="0" indent="266700" algn="just" defTabSz="914400" rtl="0" eaLnBrk="0" fontAlgn="base" latinLnBrk="0" hangingPunct="0">
              <a:lnSpc>
                <a:spcPct val="150000"/>
              </a:lnSpc>
              <a:spcBef>
                <a:spcPct val="20000"/>
              </a:spcBef>
              <a:spcAft>
                <a:spcPct val="0"/>
              </a:spcAft>
              <a:buClrTx/>
              <a:buSzTx/>
              <a:buFontTx/>
              <a:buChar char="•"/>
              <a:defRPr/>
            </a:pPr>
            <a:r>
              <a:rPr kumimoji="0" lang="zh-CN" altLang="zh-CN" sz="2000" b="1"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请求和保持</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：进程保持了至少一个资源，但又提出了新的资源请求，该资源又被其他进程占用。</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66700" marR="0" lvl="0" indent="266700" algn="just" defTabSz="914400" rtl="0" eaLnBrk="0" fontAlgn="base" latinLnBrk="0" hangingPunct="0">
              <a:lnSpc>
                <a:spcPct val="150000"/>
              </a:lnSpc>
              <a:spcBef>
                <a:spcPct val="20000"/>
              </a:spcBef>
              <a:spcAft>
                <a:spcPct val="0"/>
              </a:spcAft>
              <a:buClrTx/>
              <a:buSzTx/>
              <a:buFontTx/>
              <a:buChar char="•"/>
              <a:defRPr/>
            </a:pPr>
            <a:r>
              <a:rPr kumimoji="0" lang="zh-CN" altLang="zh-CN" sz="2000" b="1"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不剥夺</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：进程已经占用的资源，未使用完，不能被剥夺。</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266700" marR="0" lvl="0" indent="266700" algn="just" defTabSz="914400" rtl="0" eaLnBrk="0" fontAlgn="base" latinLnBrk="0" hangingPunct="0">
              <a:lnSpc>
                <a:spcPct val="150000"/>
              </a:lnSpc>
              <a:spcBef>
                <a:spcPct val="20000"/>
              </a:spcBef>
              <a:spcAft>
                <a:spcPct val="0"/>
              </a:spcAft>
              <a:buClrTx/>
              <a:buSzTx/>
              <a:buFontTx/>
              <a:buChar char="•"/>
              <a:defRPr/>
            </a:pPr>
            <a:r>
              <a:rPr kumimoji="0" lang="zh-CN" altLang="zh-CN" sz="2000" b="1" i="0" u="none" strike="noStrike" kern="10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mn-cs"/>
              </a:rPr>
              <a:t>环路等待</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：存在进程－资源环形链，即有进程集合</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{P0, P1, P2,</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Pn</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zh-CN" altLang="en-US"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P0</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等待</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P1</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占用的资源，</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P1</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等待</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P2</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占用的资源…</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kumimoji="0" lang="en-US" altLang="zh-CN" sz="2000" b="1" i="0" u="none" strike="noStrike" kern="100" cap="none" spc="0" normalizeH="0" baseline="0" noProof="0" dirty="0" err="1">
                <a:ln>
                  <a:noFill/>
                </a:ln>
                <a:solidFill>
                  <a:schemeClr val="tx1"/>
                </a:solidFill>
                <a:effectLst/>
                <a:uLnTx/>
                <a:uFillTx/>
                <a:latin typeface="Times New Roman" panose="02020603050405020304" pitchFamily="18" charset="0"/>
                <a:ea typeface="宋体" panose="02010600030101010101" pitchFamily="2" charset="-122"/>
                <a:cs typeface="+mn-cs"/>
              </a:rPr>
              <a:t>Pn</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等待</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P0</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占用的资源</a:t>
            </a:r>
            <a:endParaRPr kumimoji="0" lang="zh-CN" altLang="en-US" sz="2800" b="1" i="0" u="none" strike="noStrike" kern="0" cap="none" spc="0" normalizeH="0" baseline="0" noProof="0" dirty="0">
              <a:ln>
                <a:noFill/>
              </a:ln>
              <a:solidFill>
                <a:schemeClr val="tx1"/>
              </a:solidFill>
              <a:effectLst/>
              <a:uLnTx/>
              <a:uFillTx/>
              <a:latin typeface="+mn-lt"/>
              <a:ea typeface="+mn-ea"/>
              <a:cs typeface="+mn-cs"/>
            </a:endParaRPr>
          </a:p>
        </p:txBody>
      </p:sp>
      <p:sp>
        <p:nvSpPr>
          <p:cNvPr id="4"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第三章 处理机调度与死锁</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266700" marR="0" lvl="0" indent="0" algn="just" defTabSz="914400" rtl="0" eaLnBrk="0" fontAlgn="base" latinLnBrk="0" hangingPunct="0">
              <a:lnSpc>
                <a:spcPct val="150000"/>
              </a:lnSpc>
              <a:spcBef>
                <a:spcPct val="20000"/>
              </a:spcBef>
              <a:spcAft>
                <a:spcPct val="0"/>
              </a:spcAft>
              <a:buClrTx/>
              <a:buSzTx/>
              <a:buFontTx/>
              <a:buNone/>
              <a:defRPr/>
            </a:pPr>
            <a:endParaRPr kumimoji="0" lang="en-US" altLang="zh-CN"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50000"/>
              </a:lnSpc>
              <a:spcBef>
                <a:spcPct val="0"/>
              </a:spcBef>
              <a:spcAft>
                <a:spcPct val="0"/>
              </a:spcAft>
              <a:buClrTx/>
              <a:buSzTx/>
              <a:buFontTx/>
              <a:buNone/>
              <a:defRPr/>
            </a:pPr>
            <a:r>
              <a:rPr lang="en-US" altLang="zh-CN" sz="2400" kern="100" noProof="0" dirty="0">
                <a:ln>
                  <a:noFill/>
                </a:ln>
                <a:solidFill>
                  <a:srgbClr val="000000"/>
                </a:solidFill>
                <a:effectLst/>
                <a:uLnTx/>
                <a:uFillTx/>
                <a:latin typeface="Times New Roman" panose="02020603050405020304" pitchFamily="18" charset="0"/>
                <a:ea typeface="宋体" panose="02010600030101010101" pitchFamily="2" charset="-122"/>
                <a:sym typeface="+mn-ea"/>
              </a:rPr>
              <a:t>5. </a:t>
            </a:r>
            <a:r>
              <a:rPr lang="zh-CN" altLang="zh-CN" sz="2400" kern="100" noProof="0" dirty="0">
                <a:ln>
                  <a:noFill/>
                </a:ln>
                <a:solidFill>
                  <a:srgbClr val="000000"/>
                </a:solidFill>
                <a:effectLst/>
                <a:uLnTx/>
                <a:uFillTx/>
                <a:latin typeface="Times New Roman" panose="02020603050405020304" pitchFamily="18" charset="0"/>
                <a:ea typeface="宋体" panose="02010600030101010101" pitchFamily="2" charset="-122"/>
                <a:sym typeface="+mn-ea"/>
              </a:rPr>
              <a:t>处理死锁的基本方法（预防、避免、检测、解除）</a:t>
            </a:r>
            <a:endParaRPr lang="zh-CN" altLang="zh-CN" sz="2400" kern="100" noProof="0" dirty="0">
              <a:ln>
                <a:noFill/>
              </a:ln>
              <a:solidFill>
                <a:srgbClr val="000000"/>
              </a:solidFill>
              <a:effectLst/>
              <a:uLnTx/>
              <a:uFillTx/>
              <a:latin typeface="Times New Roman" panose="02020603050405020304" pitchFamily="18" charset="0"/>
              <a:ea typeface="宋体" panose="02010600030101010101" pitchFamily="2" charset="-122"/>
              <a:sym typeface="+mn-ea"/>
            </a:endParaRPr>
          </a:p>
          <a:p>
            <a:pPr marL="0" marR="0" lvl="0" indent="0" algn="just" defTabSz="914400" rtl="0" eaLnBrk="0" fontAlgn="base" latinLnBrk="0" hangingPunct="0">
              <a:lnSpc>
                <a:spcPct val="150000"/>
              </a:lnSpc>
              <a:spcBef>
                <a:spcPct val="0"/>
              </a:spcBef>
              <a:spcAft>
                <a:spcPct val="0"/>
              </a:spcAft>
              <a:buClrTx/>
              <a:buSzTx/>
              <a:buFontTx/>
              <a:buNone/>
              <a:defRPr/>
            </a:pPr>
            <a:endParaRPr kumimoji="0" lang="zh-CN" altLang="zh-CN" sz="24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50000"/>
              </a:lnSpc>
              <a:spcBef>
                <a:spcPct val="0"/>
              </a:spcBef>
              <a:spcAft>
                <a:spcPct val="0"/>
              </a:spcAft>
              <a:buClrTx/>
              <a:buSzTx/>
              <a:buFontTx/>
              <a:buNone/>
              <a:defRPr/>
            </a:pPr>
            <a:r>
              <a:rPr lang="en-US" altLang="zh-CN" sz="2400" kern="100" noProof="0" dirty="0">
                <a:ln>
                  <a:noFill/>
                </a:ln>
                <a:solidFill>
                  <a:srgbClr val="000000"/>
                </a:solidFill>
                <a:effectLst/>
                <a:uLnTx/>
                <a:uFillTx/>
                <a:latin typeface="Times New Roman" panose="02020603050405020304" pitchFamily="18" charset="0"/>
                <a:ea typeface="宋体" panose="02010600030101010101" pitchFamily="2" charset="-122"/>
                <a:sym typeface="+mn-ea"/>
              </a:rPr>
              <a:t>6. </a:t>
            </a:r>
            <a:r>
              <a:rPr lang="zh-CN" altLang="zh-CN" sz="2400" kern="100" noProof="0" dirty="0">
                <a:ln>
                  <a:noFill/>
                </a:ln>
                <a:solidFill>
                  <a:srgbClr val="000000"/>
                </a:solidFill>
                <a:effectLst/>
                <a:uLnTx/>
                <a:uFillTx/>
                <a:latin typeface="Times New Roman" panose="02020603050405020304" pitchFamily="18" charset="0"/>
                <a:ea typeface="宋体" panose="02010600030101010101" pitchFamily="2" charset="-122"/>
                <a:sym typeface="+mn-ea"/>
              </a:rPr>
              <a:t>银行家算法</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0" indent="0">
              <a:buNone/>
            </a:pP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sp>
        <p:nvSpPr>
          <p:cNvPr id="4" name="标题 1"/>
          <p:cNvSpPr>
            <a:spLocks noGrp="1"/>
          </p:cNvSpPr>
          <p:nvPr>
            <p:ph type="title"/>
          </p:nvPr>
        </p:nvSpPr>
        <p:spPr/>
        <p:txBody>
          <a:bodyPr vert="horz" wrap="square" lIns="91440" tIns="45720" rIns="91440" bIns="45720" numCol="1" anchor="ctr" anchorCtr="0" compatLnSpc="1"/>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第三章 处理机调度与死锁</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第一章 操作系统引论</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
        <p:nvSpPr>
          <p:cNvPr id="2" name="文本框 1"/>
          <p:cNvSpPr txBox="1"/>
          <p:nvPr/>
        </p:nvSpPr>
        <p:spPr>
          <a:xfrm>
            <a:off x="107950" y="692150"/>
            <a:ext cx="8640763" cy="6739255"/>
          </a:xfrm>
          <a:prstGeom prst="rect">
            <a:avLst/>
          </a:prstGeom>
          <a:noFill/>
        </p:spPr>
        <p:txBody>
          <a:bodyPr wrap="square" rtlCol="0">
            <a:spAutoFit/>
          </a:bodyPr>
          <a:lstStyle/>
          <a:p>
            <a:pPr marR="0" defTabSz="914400">
              <a:buClrTx/>
              <a:buSzTx/>
              <a:buFontTx/>
              <a:buNone/>
              <a:defRPr/>
            </a:pPr>
            <a:r>
              <a:rPr kumimoji="0" lang="en-US" altLang="zh-CN" sz="2400" kern="100" cap="none" spc="0" normalizeH="0" baseline="0" noProof="0" dirty="0">
                <a:latin typeface="Times New Roman" panose="02020603050405020304" pitchFamily="18" charset="0"/>
                <a:ea typeface="宋体" panose="02010600030101010101" pitchFamily="2" charset="-122"/>
                <a:cs typeface="+mn-cs"/>
              </a:rPr>
              <a:t>2. </a:t>
            </a:r>
            <a:r>
              <a:rPr kumimoji="0" lang="zh-CN" altLang="zh-CN" sz="2400" kern="100" cap="none" spc="0" normalizeH="0" baseline="0" noProof="0" dirty="0">
                <a:latin typeface="Times New Roman" panose="02020603050405020304" pitchFamily="18" charset="0"/>
                <a:ea typeface="宋体" panose="02010600030101010101" pitchFamily="2" charset="-122"/>
                <a:cs typeface="+mn-cs"/>
              </a:rPr>
              <a:t>操作系统的</a:t>
            </a:r>
            <a:r>
              <a:rPr kumimoji="0" lang="zh-CN" altLang="en-US" sz="2400" kern="100" cap="none" spc="0" normalizeH="0" baseline="0" noProof="0" dirty="0">
                <a:latin typeface="Times New Roman" panose="02020603050405020304" pitchFamily="18" charset="0"/>
                <a:ea typeface="宋体" panose="02010600030101010101" pitchFamily="2" charset="-122"/>
                <a:cs typeface="+mn-cs"/>
              </a:rPr>
              <a:t>发展</a:t>
            </a:r>
            <a:endParaRPr kumimoji="0"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单道批处理</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系统：自动性、顺序性、单道性</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a:t>
            </a:r>
            <a:endParaRPr kumimoji="0" lang="en-US" altLang="zh-CN"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buNone/>
              <a:defRPr/>
            </a:pP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多道</a:t>
            </a:r>
            <a:r>
              <a:rPr lang="zh-CN" altLang="zh-CN" sz="2000" kern="100" noProof="0" dirty="0">
                <a:latin typeface="Times New Roman" panose="02020603050405020304" pitchFamily="18" charset="0"/>
                <a:sym typeface="+mn-ea"/>
              </a:rPr>
              <a:t>批处理系统</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：多道：内存中同时存放几个作业；</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800100" marR="0" indent="266700" algn="just"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宏观：并行运行，都处于运行状态；</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800100" marR="0" indent="266700" algn="just"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微观：串行运行，各作业交替使用</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CPU</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a:t>
            </a:r>
            <a:endParaRPr kumimoji="0" lang="en-US" altLang="zh-CN" sz="2000" kern="100" cap="none" spc="0" normalizeH="0" baseline="0" noProof="0" dirty="0">
              <a:latin typeface="Times New Roman" panose="02020603050405020304" pitchFamily="18" charset="0"/>
              <a:ea typeface="宋体" panose="02010600030101010101" pitchFamily="2" charset="-122"/>
              <a:cs typeface="+mn-cs"/>
            </a:endParaRPr>
          </a:p>
          <a:p>
            <a:pPr marL="800100" marR="0" indent="266700" algn="just" defTabSz="914400">
              <a:buClrTx/>
              <a:buSzTx/>
              <a:buFontTx/>
              <a:buNone/>
              <a:defRPr/>
            </a:pP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分时</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系统：交互性：用户与系统进行人机对话</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800100" marR="0" indent="266700" algn="just"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多路性：多用户同时在各自终端上使用同一</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CPU</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800100" marR="0" indent="266700" algn="just"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独立性：用户可彼此独立操作，互不干扰，互不混淆</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 </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800100" marR="0" indent="266700" algn="just"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及时性：用户在短时间内可得到系统的及时回答</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a:t>
            </a:r>
            <a:endParaRPr kumimoji="0" lang="zh-CN" altLang="en-US" sz="2000" kern="100" cap="none" spc="0" normalizeH="0" baseline="0" noProof="0" dirty="0">
              <a:latin typeface="Times New Roman" panose="02020603050405020304" pitchFamily="18" charset="0"/>
              <a:ea typeface="宋体" panose="02010600030101010101" pitchFamily="2" charset="-122"/>
              <a:cs typeface="+mn-cs"/>
            </a:endParaRPr>
          </a:p>
          <a:p>
            <a:pPr marL="0" marR="0" lvl="0" indent="0" algn="l" defTabSz="914400">
              <a:buClrTx/>
              <a:buSzTx/>
              <a:buFontTx/>
              <a:buNone/>
              <a:defRPr/>
            </a:pPr>
            <a:r>
              <a:rPr kumimoji="0" lang="en-US" altLang="zh-CN" sz="2400" kern="100" cap="none" spc="0" normalizeH="0" baseline="0" noProof="0" dirty="0">
                <a:solidFill>
                  <a:schemeClr val="tx1"/>
                </a:solidFill>
                <a:latin typeface="Times New Roman" panose="02020603050405020304" pitchFamily="18" charset="0"/>
                <a:ea typeface="宋体" panose="02010600030101010101" pitchFamily="2" charset="-122"/>
                <a:cs typeface="+mn-cs"/>
              </a:rPr>
              <a:t>   </a:t>
            </a:r>
            <a:endParaRPr kumimoji="0" lang="en-US" altLang="zh-CN" sz="2400" kern="100" cap="none" spc="0" normalizeH="0" baseline="0" noProof="0" dirty="0">
              <a:solidFill>
                <a:schemeClr val="tx1"/>
              </a:solidFill>
              <a:latin typeface="Times New Roman" panose="02020603050405020304" pitchFamily="18" charset="0"/>
              <a:ea typeface="宋体" panose="02010600030101010101" pitchFamily="2" charset="-122"/>
              <a:cs typeface="+mn-cs"/>
            </a:endParaRPr>
          </a:p>
          <a:p>
            <a:pPr marL="0" marR="0" lvl="0" indent="0" algn="l" defTabSz="914400">
              <a:buClrTx/>
              <a:buSzTx/>
              <a:buFontTx/>
              <a:buNone/>
              <a:defRPr/>
            </a:pPr>
            <a:r>
              <a:rPr kumimoji="0" lang="en-US" altLang="zh-CN" sz="2400" kern="100" cap="none" spc="0" normalizeH="0" baseline="0" noProof="0" dirty="0">
                <a:solidFill>
                  <a:schemeClr val="tx1"/>
                </a:solidFill>
                <a:latin typeface="Times New Roman" panose="02020603050405020304" pitchFamily="18" charset="0"/>
                <a:ea typeface="宋体" panose="02010600030101010101" pitchFamily="2" charset="-122"/>
                <a:cs typeface="+mn-cs"/>
              </a:rPr>
              <a:t>   </a:t>
            </a:r>
            <a:r>
              <a:rPr kumimoji="0" lang="zh-CN" altLang="en-US" sz="2000" kern="100" cap="none" spc="0" normalizeH="0" baseline="0" noProof="0" dirty="0">
                <a:solidFill>
                  <a:schemeClr val="tx1"/>
                </a:solidFill>
                <a:latin typeface="Times New Roman" panose="02020603050405020304" pitchFamily="18" charset="0"/>
                <a:ea typeface="宋体" panose="02010600030101010101" pitchFamily="2" charset="-122"/>
                <a:cs typeface="+mn-cs"/>
              </a:rPr>
              <a:t>实时系统：交互性：系统向用户提供数据处理服务、资源共享服务；</a:t>
            </a:r>
            <a:endParaRPr kumimoji="0" lang="zh-CN" altLang="en-US" sz="2000" kern="100" cap="none" spc="0" normalizeH="0" baseline="0" noProof="0" dirty="0">
              <a:solidFill>
                <a:schemeClr val="tx1"/>
              </a:solidFill>
              <a:latin typeface="Times New Roman" panose="02020603050405020304" pitchFamily="18" charset="0"/>
              <a:ea typeface="宋体" panose="02010600030101010101" pitchFamily="2" charset="-122"/>
              <a:cs typeface="+mn-cs"/>
            </a:endParaRPr>
          </a:p>
          <a:p>
            <a:pPr marL="0" marR="0" lvl="0" indent="0" algn="l" defTabSz="914400">
              <a:buClrTx/>
              <a:buSzTx/>
              <a:buFontTx/>
              <a:buNone/>
              <a:defRPr/>
            </a:pPr>
            <a:r>
              <a:rPr kumimoji="0" lang="zh-CN" altLang="en-US" sz="2000" kern="100" cap="none" spc="0" normalizeH="0" baseline="0" noProof="0" dirty="0">
                <a:solidFill>
                  <a:schemeClr val="tx1"/>
                </a:solidFill>
                <a:latin typeface="Times New Roman" panose="02020603050405020304" pitchFamily="18" charset="0"/>
                <a:ea typeface="宋体" panose="02010600030101010101" pitchFamily="2" charset="-122"/>
                <a:cs typeface="+mn-cs"/>
              </a:rPr>
              <a:t> </a:t>
            </a:r>
            <a:r>
              <a:rPr kumimoji="0" lang="en-US" altLang="zh-CN" sz="2000" kern="100" cap="none" spc="0" normalizeH="0" baseline="0" noProof="0" dirty="0">
                <a:solidFill>
                  <a:schemeClr val="tx1"/>
                </a:solidFill>
                <a:latin typeface="Times New Roman" panose="02020603050405020304" pitchFamily="18" charset="0"/>
                <a:ea typeface="宋体" panose="02010600030101010101" pitchFamily="2" charset="-122"/>
                <a:cs typeface="+mn-cs"/>
              </a:rPr>
              <a:t>                  </a:t>
            </a:r>
            <a:r>
              <a:rPr kumimoji="0" lang="zh-CN" altLang="en-US" sz="2000" kern="100" cap="none" spc="0" normalizeH="0" baseline="0" noProof="0" dirty="0">
                <a:solidFill>
                  <a:schemeClr val="tx1"/>
                </a:solidFill>
                <a:latin typeface="Times New Roman" panose="02020603050405020304" pitchFamily="18" charset="0"/>
                <a:ea typeface="宋体" panose="02010600030101010101" pitchFamily="2" charset="-122"/>
                <a:cs typeface="+mn-cs"/>
              </a:rPr>
              <a:t>多路性：按分时原则为多个终端用户服务；</a:t>
            </a:r>
            <a:endParaRPr kumimoji="0" lang="zh-CN" altLang="en-US" sz="2000" kern="100" cap="none" spc="0" normalizeH="0" baseline="0" noProof="0" dirty="0">
              <a:solidFill>
                <a:schemeClr val="tx1"/>
              </a:solidFill>
              <a:latin typeface="Times New Roman" panose="02020603050405020304" pitchFamily="18" charset="0"/>
              <a:ea typeface="宋体" panose="02010600030101010101" pitchFamily="2" charset="-122"/>
              <a:cs typeface="+mn-cs"/>
            </a:endParaRPr>
          </a:p>
          <a:p>
            <a:pPr marL="0" marR="0" lvl="0" indent="0" algn="l" defTabSz="914400">
              <a:buClrTx/>
              <a:buSzTx/>
              <a:buFontTx/>
              <a:buNone/>
              <a:defRPr/>
            </a:pPr>
            <a:r>
              <a:rPr kumimoji="0" lang="zh-CN" altLang="en-US" sz="2000" kern="100" cap="none" spc="0" normalizeH="0" baseline="0" noProof="0" dirty="0">
                <a:solidFill>
                  <a:schemeClr val="tx1"/>
                </a:solidFill>
                <a:latin typeface="Times New Roman" panose="02020603050405020304" pitchFamily="18" charset="0"/>
                <a:ea typeface="宋体" panose="02010600030101010101" pitchFamily="2" charset="-122"/>
                <a:cs typeface="+mn-cs"/>
              </a:rPr>
              <a:t> </a:t>
            </a:r>
            <a:r>
              <a:rPr kumimoji="0" lang="en-US" altLang="zh-CN" sz="2000" kern="100" cap="none" spc="0" normalizeH="0" baseline="0" noProof="0" dirty="0">
                <a:solidFill>
                  <a:schemeClr val="tx1"/>
                </a:solidFill>
                <a:latin typeface="Times New Roman" panose="02020603050405020304" pitchFamily="18" charset="0"/>
                <a:ea typeface="宋体" panose="02010600030101010101" pitchFamily="2" charset="-122"/>
                <a:cs typeface="+mn-cs"/>
              </a:rPr>
              <a:t>                  </a:t>
            </a:r>
            <a:r>
              <a:rPr kumimoji="0" lang="zh-CN" altLang="en-US" sz="2000" kern="100" cap="none" spc="0" normalizeH="0" baseline="0" noProof="0" dirty="0">
                <a:solidFill>
                  <a:schemeClr val="tx1"/>
                </a:solidFill>
                <a:latin typeface="Times New Roman" panose="02020603050405020304" pitchFamily="18" charset="0"/>
                <a:ea typeface="宋体" panose="02010600030101010101" pitchFamily="2" charset="-122"/>
                <a:cs typeface="+mn-cs"/>
              </a:rPr>
              <a:t>独立性：每个用户各占一个终端，彼此互不干扰，独立操作；</a:t>
            </a:r>
            <a:endParaRPr kumimoji="0" lang="zh-CN" altLang="en-US" sz="2000" kern="100" cap="none" spc="0" normalizeH="0" baseline="0" noProof="0" dirty="0">
              <a:solidFill>
                <a:schemeClr val="tx1"/>
              </a:solidFill>
              <a:latin typeface="Times New Roman" panose="02020603050405020304" pitchFamily="18" charset="0"/>
              <a:ea typeface="宋体" panose="02010600030101010101" pitchFamily="2" charset="-122"/>
              <a:cs typeface="+mn-cs"/>
            </a:endParaRPr>
          </a:p>
          <a:p>
            <a:pPr marL="0" marR="0" lvl="0" indent="0" algn="l" defTabSz="914400">
              <a:buClrTx/>
              <a:buSzTx/>
              <a:buFontTx/>
              <a:buNone/>
              <a:defRPr/>
            </a:pPr>
            <a:r>
              <a:rPr kumimoji="0" lang="en-US" altLang="zh-CN" sz="2000" kern="100" cap="none" spc="0" normalizeH="0" baseline="0" noProof="0" dirty="0">
                <a:solidFill>
                  <a:schemeClr val="tx1"/>
                </a:solidFill>
                <a:latin typeface="Times New Roman" panose="02020603050405020304" pitchFamily="18" charset="0"/>
                <a:ea typeface="宋体" panose="02010600030101010101" pitchFamily="2" charset="-122"/>
                <a:cs typeface="+mn-cs"/>
              </a:rPr>
              <a:t>                   </a:t>
            </a:r>
            <a:r>
              <a:rPr kumimoji="0" lang="zh-CN" altLang="en-US" sz="2000" kern="100" cap="none" spc="0" normalizeH="0" baseline="0" noProof="0" dirty="0">
                <a:solidFill>
                  <a:schemeClr val="tx1"/>
                </a:solidFill>
                <a:latin typeface="Times New Roman" panose="02020603050405020304" pitchFamily="18" charset="0"/>
                <a:ea typeface="宋体" panose="02010600030101010101" pitchFamily="2" charset="-122"/>
                <a:cs typeface="+mn-cs"/>
              </a:rPr>
              <a:t>及时性：用户的请求能在短时间内获得响应。</a:t>
            </a:r>
            <a:r>
              <a:rPr kumimoji="0" lang="en-US" altLang="zh-CN" sz="2000" kern="100" cap="none" spc="0" normalizeH="0" baseline="0" noProof="0" dirty="0">
                <a:solidFill>
                  <a:schemeClr val="tx1"/>
                </a:solidFill>
                <a:latin typeface="Times New Roman" panose="02020603050405020304" pitchFamily="18" charset="0"/>
                <a:ea typeface="宋体" panose="02010600030101010101" pitchFamily="2" charset="-122"/>
                <a:cs typeface="+mn-cs"/>
              </a:rPr>
              <a:t>    </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buNone/>
              <a:defRPr/>
            </a:pPr>
            <a:endParaRPr kumimoji="0" lang="en-US" altLang="zh-CN"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buNone/>
              <a:defRPr/>
            </a:pP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0" lang="zh-CN" altLang="en-US" sz="2000"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Rectangle 4"/>
          <p:cNvSpPr>
            <a:spLocks noGrp="1"/>
          </p:cNvSpPr>
          <p:nvPr>
            <p:ph type="ctrTitle"/>
          </p:nvPr>
        </p:nvSpPr>
        <p:spPr/>
        <p:txBody>
          <a:bodyPr vert="horz" wrap="square" lIns="91440" tIns="45720" rIns="91440" bIns="45720" anchor="ctr" anchorCtr="0"/>
          <a:p>
            <a:pPr eaLnBrk="1" hangingPunct="1">
              <a:buClrTx/>
              <a:buSzTx/>
              <a:buFontTx/>
            </a:pPr>
            <a:r>
              <a:rPr lang="zh-CN" altLang="en-US" sz="4400" dirty="0">
                <a:solidFill>
                  <a:srgbClr val="FF3300"/>
                </a:solidFill>
                <a:latin typeface="+mj-lt"/>
                <a:ea typeface="宋体" panose="02010600030101010101" pitchFamily="2" charset="-122"/>
                <a:cs typeface="+mj-cs"/>
              </a:rPr>
              <a:t>第四章 存储器管理</a:t>
            </a:r>
            <a:endParaRPr lang="en-US" altLang="zh-CN" sz="4400" dirty="0">
              <a:solidFill>
                <a:srgbClr val="FF3300"/>
              </a:solidFill>
              <a:latin typeface="+mj-lt"/>
              <a:ea typeface="宋体" panose="02010600030101010101" pitchFamily="2" charset="-122"/>
              <a:cs typeface="+mj-cs"/>
            </a:endParaRP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四章 存储器管理</a:t>
            </a:r>
            <a:endParaRPr lang="zh-CN" altLang="en-US" dirty="0">
              <a:ea typeface="宋体" panose="02010600030101010101" pitchFamily="2" charset="-122"/>
            </a:endParaRPr>
          </a:p>
        </p:txBody>
      </p:sp>
      <p:sp>
        <p:nvSpPr>
          <p:cNvPr id="5" name="内容占位符 4"/>
          <p:cNvSpPr txBox="1">
            <a:spLocks noGrp="1"/>
          </p:cNvSpPr>
          <p:nvPr>
            <p:ph idx="1"/>
          </p:nvPr>
        </p:nvSpPr>
        <p:spPr>
          <a:xfrm>
            <a:off x="0" y="529590"/>
            <a:ext cx="9144000" cy="5122545"/>
          </a:xfrm>
        </p:spPr>
        <p:txBody>
          <a:bodyPr vert="horz" wrap="square" lIns="91440" tIns="45720" rIns="91440" bIns="45720" numCol="1" anchor="t" anchorCtr="0" compatLnSpc="1">
            <a:noAutofit/>
          </a:bodyPr>
          <a:lstStyle/>
          <a:p>
            <a:pPr marL="0" marR="0" lvl="0" indent="0" algn="just" defTabSz="914400" rtl="0" eaLnBrk="0" fontAlgn="base" latinLnBrk="0" hangingPunct="0">
              <a:lnSpc>
                <a:spcPct val="120000"/>
              </a:lnSpc>
              <a:spcBef>
                <a:spcPts val="20"/>
              </a:spcBef>
              <a:spcAft>
                <a:spcPts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1. </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程序的装入方式</a:t>
            </a:r>
            <a:endPar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0" algn="just" defTabSz="914400" rtl="0" eaLnBrk="0" fontAlgn="base" latinLnBrk="0" hangingPunct="0">
              <a:lnSpc>
                <a:spcPct val="120000"/>
              </a:lnSpc>
              <a:spcBef>
                <a:spcPts val="20"/>
              </a:spcBef>
              <a:spcAft>
                <a:spcPts val="0"/>
              </a:spcAft>
              <a:buClrTx/>
              <a:buSzTx/>
              <a:buFontTx/>
              <a:buNone/>
              <a:defRPr/>
            </a:pP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 </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绝对装入</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0" algn="just" defTabSz="914400" rtl="0" eaLnBrk="0" fontAlgn="base" latinLnBrk="0" hangingPunct="0">
              <a:lnSpc>
                <a:spcPct val="120000"/>
              </a:lnSpc>
              <a:spcBef>
                <a:spcPts val="20"/>
              </a:spcBef>
              <a:spcAft>
                <a:spcPts val="0"/>
              </a:spcAft>
              <a:buClrTx/>
              <a:buSzTx/>
              <a:buFontTx/>
              <a:buNone/>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编译程序知道程序将驻留在内存的地址，产生绝对地址的目标代码；</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0" algn="just" defTabSz="914400" rtl="0" eaLnBrk="0" fontAlgn="base" latinLnBrk="0" hangingPunct="0">
              <a:lnSpc>
                <a:spcPct val="120000"/>
              </a:lnSpc>
              <a:spcBef>
                <a:spcPts val="20"/>
              </a:spcBef>
              <a:spcAft>
                <a:spcPts val="0"/>
              </a:spcAft>
              <a:buClrTx/>
              <a:buSzTx/>
              <a:buFontTx/>
              <a:buNone/>
              <a:defRPr/>
            </a:pP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 </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可重定位装入（静态重定位）</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0" algn="just" defTabSz="914400" rtl="0" eaLnBrk="0" fontAlgn="base" latinLnBrk="0" hangingPunct="0">
              <a:lnSpc>
                <a:spcPct val="120000"/>
              </a:lnSpc>
              <a:spcBef>
                <a:spcPts val="20"/>
              </a:spcBef>
              <a:spcAft>
                <a:spcPts val="0"/>
              </a:spcAft>
              <a:buClrTx/>
              <a:buSzTx/>
              <a:buFontTx/>
              <a:buNone/>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在多道程序环境下，目标模块的起始地址通常从</a:t>
            </a: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0</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开始，程序的其它地址也都是相对于起始地址计算的</a:t>
            </a:r>
            <a:r>
              <a:rPr kumimoji="0" lang="zh-CN" altLang="en-US"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0" algn="just" defTabSz="914400" rtl="0" eaLnBrk="0" fontAlgn="base" latinLnBrk="0" hangingPunct="0">
              <a:lnSpc>
                <a:spcPct val="120000"/>
              </a:lnSpc>
              <a:spcBef>
                <a:spcPts val="20"/>
              </a:spcBef>
              <a:spcAft>
                <a:spcPts val="0"/>
              </a:spcAft>
              <a:buClrTx/>
              <a:buSzTx/>
              <a:buFontTx/>
              <a:buNone/>
              <a:defRPr/>
            </a:pP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 </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动态运行时装入（动态重定位）</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0" algn="just" defTabSz="914400" rtl="0" eaLnBrk="0" fontAlgn="base" latinLnBrk="0" hangingPunct="0">
              <a:lnSpc>
                <a:spcPct val="120000"/>
              </a:lnSpc>
              <a:spcBef>
                <a:spcPts val="20"/>
              </a:spcBef>
              <a:spcAft>
                <a:spcPts val="0"/>
              </a:spcAft>
              <a:buClrTx/>
              <a:buSzTx/>
              <a:buFontTx/>
              <a:buNone/>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进程开始执行时部分装入，运行时再装入所需模块。</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342900" marR="0" lvl="0" indent="0" algn="just" defTabSz="914400" rtl="0" eaLnBrk="0" fontAlgn="base" latinLnBrk="0" hangingPunct="0">
              <a:lnSpc>
                <a:spcPct val="120000"/>
              </a:lnSpc>
              <a:spcBef>
                <a:spcPts val="20"/>
              </a:spcBef>
              <a:spcAft>
                <a:spcPts val="0"/>
              </a:spcAft>
              <a:buClrTx/>
              <a:buSzTx/>
              <a:buFontTx/>
              <a:buNone/>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程序装入内存后，并不立即将相对地址转换为绝对地址，地址转换推迟到程序真正要执行时才进行，即动态重定位。</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内容占位符 4"/>
          <p:cNvSpPr txBox="1">
            <a:spLocks noGrp="1"/>
          </p:cNvSpPr>
          <p:nvPr>
            <p:ph idx="1"/>
          </p:nvPr>
        </p:nvSpPr>
        <p:spPr>
          <a:xfrm>
            <a:off x="0" y="548640"/>
            <a:ext cx="9144000" cy="3507105"/>
          </a:xfrm>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20000"/>
              </a:lnSpc>
              <a:spcBef>
                <a:spcPts val="20"/>
              </a:spcBef>
              <a:spcAft>
                <a:spcPts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 </a:t>
            </a:r>
            <a:r>
              <a:rPr kumimoji="0" lang="zh-CN" altLang="en-US"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程序的</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链接方式</a:t>
            </a:r>
            <a:endPar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20000"/>
              </a:lnSpc>
              <a:spcBef>
                <a:spcPts val="20"/>
              </a:spcBef>
              <a:spcAft>
                <a:spcPts val="0"/>
              </a:spcAft>
              <a:buClrTx/>
              <a:buSzTx/>
              <a:buFontTx/>
              <a:buNone/>
              <a:defRPr/>
            </a:pP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(1) </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静态链接</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20000"/>
              </a:lnSpc>
              <a:spcBef>
                <a:spcPts val="20"/>
              </a:spcBef>
              <a:spcAft>
                <a:spcPts val="0"/>
              </a:spcAft>
              <a:buClrTx/>
              <a:buSzTx/>
              <a:buFontTx/>
              <a:buNone/>
              <a:defRPr/>
            </a:pP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在程序运行前，先将各目标模块及它们所需的库函数，链接成一个</a:t>
            </a:r>
            <a:r>
              <a:rPr kumimoji="0" lang="zh-CN" altLang="zh-CN" sz="2000" b="1" i="0" u="none" strike="noStrike" kern="100" cap="none" spc="0" normalizeH="0" baseline="0" noProof="0" dirty="0">
                <a:ln>
                  <a:noFill/>
                </a:ln>
                <a:solidFill>
                  <a:srgbClr val="0000FF"/>
                </a:solidFill>
                <a:effectLst/>
                <a:uLnTx/>
                <a:uFillTx/>
                <a:latin typeface="Times New Roman" panose="02020603050405020304" pitchFamily="18" charset="0"/>
                <a:ea typeface="宋体" panose="02010600030101010101" pitchFamily="2" charset="-122"/>
                <a:cs typeface="+mn-cs"/>
              </a:rPr>
              <a:t>完整</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的装入模块。要解决两个问题：修改相对地址，变换外部调用符号</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20000"/>
              </a:lnSpc>
              <a:spcBef>
                <a:spcPts val="20"/>
              </a:spcBef>
              <a:spcAft>
                <a:spcPts val="0"/>
              </a:spcAft>
              <a:buClrTx/>
              <a:buSzTx/>
              <a:buFontTx/>
              <a:buNone/>
              <a:defRPr/>
            </a:pP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(2) </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装入时动态链接</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20000"/>
              </a:lnSpc>
              <a:spcBef>
                <a:spcPts val="20"/>
              </a:spcBef>
              <a:spcAft>
                <a:spcPts val="0"/>
              </a:spcAft>
              <a:buClrTx/>
              <a:buSzTx/>
              <a:buFontTx/>
              <a:buNone/>
              <a:defRPr/>
            </a:pP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源程序编译得到的目标模块是在装入内存时，边装入边链接的</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20000"/>
              </a:lnSpc>
              <a:spcBef>
                <a:spcPts val="20"/>
              </a:spcBef>
              <a:spcAft>
                <a:spcPts val="0"/>
              </a:spcAft>
              <a:buClrTx/>
              <a:buSzTx/>
              <a:buFontTx/>
              <a:buNone/>
              <a:defRPr/>
            </a:pP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(3) </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运行时动态链接</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20000"/>
              </a:lnSpc>
              <a:spcBef>
                <a:spcPts val="20"/>
              </a:spcBef>
              <a:spcAft>
                <a:spcPts val="0"/>
              </a:spcAft>
              <a:buClrTx/>
              <a:buSzTx/>
              <a:buFontTx/>
              <a:buNone/>
              <a:defRPr/>
            </a:pP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将某些模块的链接推迟到执行时。即，执行时发现调用的模块未被装入，由</a:t>
            </a:r>
            <a:endPar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0" algn="just" defTabSz="914400" rtl="0" eaLnBrk="0" fontAlgn="base" latinLnBrk="0" hangingPunct="0">
              <a:lnSpc>
                <a:spcPct val="120000"/>
              </a:lnSpc>
              <a:spcBef>
                <a:spcPts val="20"/>
              </a:spcBef>
              <a:spcAft>
                <a:spcPts val="0"/>
              </a:spcAft>
              <a:buClrTx/>
              <a:buSzTx/>
              <a:buFontTx/>
              <a:buNone/>
              <a:defRPr/>
            </a:pPr>
            <a:r>
              <a:rPr kumimoji="0" lang="en-US"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OS</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找到该模块并装入，并将其链接到调用者模块上</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3010"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四章 存储器管理</a:t>
            </a:r>
            <a:endParaRPr lang="zh-CN" altLang="en-US" dirty="0">
              <a:ea typeface="宋体" panose="02010600030101010101" pitchFamily="2" charset="-122"/>
            </a:endParaRP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四章 存储器管理</a:t>
            </a:r>
            <a:endParaRPr lang="zh-CN" altLang="en-US" dirty="0">
              <a:ea typeface="宋体" panose="02010600030101010101" pitchFamily="2" charset="-122"/>
            </a:endParaRPr>
          </a:p>
        </p:txBody>
      </p:sp>
      <p:sp>
        <p:nvSpPr>
          <p:cNvPr id="2" name="内容占位符 1"/>
          <p:cNvSpPr txBox="1">
            <a:spLocks noGrp="1"/>
          </p:cNvSpPr>
          <p:nvPr>
            <p:ph idx="1"/>
          </p:nvPr>
        </p:nvSpPr>
        <p:spPr>
          <a:xfrm>
            <a:off x="0" y="525463"/>
            <a:ext cx="9144000" cy="829945"/>
          </a:xfrm>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3.  </a:t>
            </a:r>
            <a:r>
              <a:rPr kumimoji="0" lang="zh-CN" altLang="en-US"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连续分配存储管理方式（</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单一连续分配、固定分区分配、动态分区分配，可重定位分区分配）</a:t>
            </a: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a:t>
            </a:r>
            <a:endPar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文本框 4"/>
          <p:cNvSpPr txBox="1"/>
          <p:nvPr/>
        </p:nvSpPr>
        <p:spPr>
          <a:xfrm>
            <a:off x="0" y="1412240"/>
            <a:ext cx="9036050" cy="3046095"/>
          </a:xfrm>
          <a:prstGeom prst="rect">
            <a:avLst/>
          </a:prstGeom>
          <a:noFill/>
        </p:spPr>
        <p:txBody>
          <a:bodyPr wrap="square">
            <a:spAutoFit/>
          </a:bodyPr>
          <a:lstStyle/>
          <a:p>
            <a:pPr marR="0" algn="l" defTabSz="914400">
              <a:lnSpc>
                <a:spcPct val="120000"/>
              </a:lnSpc>
              <a:spcBef>
                <a:spcPts val="0"/>
              </a:spcBef>
              <a:spcAft>
                <a:spcPts val="0"/>
              </a:spcAft>
              <a:buClrTx/>
              <a:buSzTx/>
              <a:buFontTx/>
              <a:buNone/>
              <a:defRPr/>
            </a:pPr>
            <a:r>
              <a:rPr kumimoji="0" lang="en-US" altLang="zh-CN" sz="2000" cap="none" spc="0" normalizeH="0" baseline="0" noProof="0" dirty="0">
                <a:ea typeface="宋体" panose="02010600030101010101" pitchFamily="2" charset="-122"/>
                <a:cs typeface="+mn-cs"/>
              </a:rPr>
              <a:t>       单一连续分配：用户区内存中仅装有一道用户程序。</a:t>
            </a:r>
            <a:endParaRPr kumimoji="0" lang="en-US" altLang="zh-CN" sz="2000" cap="none" spc="0" normalizeH="0" baseline="0" noProof="0" dirty="0">
              <a:ea typeface="宋体" panose="02010600030101010101" pitchFamily="2" charset="-122"/>
              <a:cs typeface="+mn-cs"/>
            </a:endParaRPr>
          </a:p>
          <a:p>
            <a:pPr marR="0" algn="l" defTabSz="914400">
              <a:lnSpc>
                <a:spcPct val="120000"/>
              </a:lnSpc>
              <a:spcBef>
                <a:spcPts val="0"/>
              </a:spcBef>
              <a:spcAft>
                <a:spcPts val="0"/>
              </a:spcAft>
              <a:buClrTx/>
              <a:buSzTx/>
              <a:buFontTx/>
              <a:buNone/>
              <a:defRPr/>
            </a:pPr>
            <a:r>
              <a:rPr kumimoji="0" lang="en-US" altLang="zh-CN" sz="2000" cap="none" spc="0" normalizeH="0" baseline="0" noProof="0" dirty="0">
                <a:ea typeface="宋体" panose="02010600030101010101" pitchFamily="2" charset="-122"/>
              </a:rPr>
              <a:t>       固定分区分配：把内存划分为若干个固定大小的连续分区，每个分区只装入一个作业。</a:t>
            </a:r>
            <a:endParaRPr kumimoji="0" lang="en-US" altLang="zh-CN" sz="2000" cap="none" spc="0" normalizeH="0" baseline="0" noProof="0" dirty="0">
              <a:ea typeface="宋体" panose="02010600030101010101" pitchFamily="2" charset="-122"/>
            </a:endParaRPr>
          </a:p>
          <a:p>
            <a:pPr marR="0" algn="l" defTabSz="914400">
              <a:lnSpc>
                <a:spcPct val="120000"/>
              </a:lnSpc>
              <a:spcBef>
                <a:spcPts val="0"/>
              </a:spcBef>
              <a:spcAft>
                <a:spcPts val="0"/>
              </a:spcAft>
              <a:buClrTx/>
              <a:buSzTx/>
              <a:buFontTx/>
              <a:buNone/>
              <a:defRPr/>
            </a:pPr>
            <a:r>
              <a:rPr kumimoji="0" lang="en-US" altLang="zh-CN" sz="2000" kern="1200" cap="none" spc="0" normalizeH="0" baseline="0" noProof="0" dirty="0">
                <a:latin typeface="Arial" panose="020B0604020202020204" pitchFamily="34" charset="0"/>
                <a:ea typeface="宋体" panose="02010600030101010101" pitchFamily="2" charset="-122"/>
                <a:cs typeface="+mn-cs"/>
              </a:rPr>
              <a:t>       动态分区分配：</a:t>
            </a:r>
            <a:r>
              <a:rPr lang="en-US" altLang="zh-CN" sz="2000" noProof="0" dirty="0">
                <a:sym typeface="+mn-ea"/>
              </a:rPr>
              <a:t>OS根据进程的</a:t>
            </a:r>
            <a:r>
              <a:rPr lang="en-US" altLang="zh-CN" sz="2000" noProof="0" dirty="0">
                <a:solidFill>
                  <a:schemeClr val="tx1"/>
                </a:solidFill>
                <a:sym typeface="+mn-ea"/>
              </a:rPr>
              <a:t>实际需要为各进</a:t>
            </a:r>
            <a:r>
              <a:rPr lang="en-US" altLang="zh-CN" sz="2000" noProof="0" dirty="0">
                <a:sym typeface="+mn-ea"/>
              </a:rPr>
              <a:t>程分配连续的物理内存。首次适应算法、循环首次适应算法、最佳适应法、最坏适应法。</a:t>
            </a:r>
            <a:endParaRPr lang="en-US" altLang="zh-CN" sz="2000" noProof="0" dirty="0">
              <a:sym typeface="+mn-ea"/>
            </a:endParaRPr>
          </a:p>
          <a:p>
            <a:pPr marR="0" lvl="0" algn="l" defTabSz="914400" rtl="0" eaLnBrk="0" fontAlgn="base" latinLnBrk="0" hangingPunct="0">
              <a:lnSpc>
                <a:spcPct val="120000"/>
              </a:lnSpc>
              <a:spcBef>
                <a:spcPts val="0"/>
              </a:spcBef>
              <a:spcAft>
                <a:spcPts val="0"/>
              </a:spcAft>
              <a:buClrTx/>
              <a:buSzTx/>
              <a:buFontTx/>
              <a:defRPr/>
            </a:pPr>
            <a:r>
              <a:rPr lang="en-US" altLang="zh-CN" sz="2000" noProof="0" dirty="0">
                <a:sym typeface="+mn-ea"/>
              </a:rPr>
              <a:t>       可重定位分区分配：零头分区的总和超过新作业要求的分区，但每一个空闲分区的容量都不够</a:t>
            </a:r>
            <a:r>
              <a:rPr lang="zh-CN" altLang="en-US" sz="2000" noProof="0" dirty="0">
                <a:sym typeface="+mn-ea"/>
              </a:rPr>
              <a:t>。</a:t>
            </a:r>
            <a:r>
              <a:rPr lang="zh-CN" altLang="zh-CN" sz="2000" kern="100" noProof="0" dirty="0">
                <a:ln>
                  <a:noFill/>
                </a:ln>
                <a:effectLst/>
                <a:uLnTx/>
                <a:uFillTx/>
                <a:latin typeface="Times New Roman" panose="02020603050405020304" pitchFamily="18" charset="0"/>
                <a:sym typeface="+mn-ea"/>
              </a:rPr>
              <a:t>紧凑：将各个占用分区向内存一端移动。使各个空闲分区聚集在另一端，合并为一个较大的空闲分区</a:t>
            </a:r>
            <a:endParaRPr lang="zh-CN" altLang="en-US" sz="2000" noProof="0" dirty="0">
              <a:sym typeface="+mn-ea"/>
            </a:endParaRP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四章 存储器管理</a:t>
            </a:r>
            <a:endParaRPr lang="zh-CN" altLang="en-US" dirty="0">
              <a:ea typeface="宋体" panose="02010600030101010101" pitchFamily="2" charset="-122"/>
            </a:endParaRPr>
          </a:p>
        </p:txBody>
      </p:sp>
      <p:sp>
        <p:nvSpPr>
          <p:cNvPr id="2" name="内容占位符 1"/>
          <p:cNvSpPr txBox="1">
            <a:spLocks noGrp="1"/>
          </p:cNvSpPr>
          <p:nvPr>
            <p:ph idx="1"/>
          </p:nvPr>
        </p:nvSpPr>
        <p:spPr>
          <a:xfrm>
            <a:off x="0" y="549275"/>
            <a:ext cx="9144000" cy="460375"/>
          </a:xfrm>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  </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基本分页存储管理</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方式</a:t>
            </a:r>
            <a:endPar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71682" name="Group 3"/>
          <p:cNvGrpSpPr/>
          <p:nvPr/>
        </p:nvGrpSpPr>
        <p:grpSpPr>
          <a:xfrm>
            <a:off x="2484120" y="3128963"/>
            <a:ext cx="3960813" cy="1106487"/>
            <a:chOff x="1020" y="2341"/>
            <a:chExt cx="2495" cy="697"/>
          </a:xfrm>
        </p:grpSpPr>
        <p:sp>
          <p:nvSpPr>
            <p:cNvPr id="71683" name="Text Box 4"/>
            <p:cNvSpPr txBox="1"/>
            <p:nvPr/>
          </p:nvSpPr>
          <p:spPr>
            <a:xfrm>
              <a:off x="1020" y="2341"/>
              <a:ext cx="2495" cy="306"/>
            </a:xfrm>
            <a:prstGeom prst="rect">
              <a:avLst/>
            </a:prstGeom>
            <a:solidFill>
              <a:schemeClr val="accent1"/>
            </a:solidFill>
            <a:ln w="28575" cap="flat" cmpd="sng">
              <a:solidFill>
                <a:schemeClr val="tx1"/>
              </a:solidFill>
              <a:prstDash val="solid"/>
              <a:miter/>
              <a:headEnd type="none" w="med" len="med"/>
              <a:tailEnd type="none" w="med" len="med"/>
            </a:ln>
          </p:spPr>
          <p:txBody>
            <a:bodyPr anchor="t" anchorCtr="0">
              <a:spAutoFit/>
            </a:bodyPr>
            <a:p>
              <a:pPr algn="ctr">
                <a:spcBef>
                  <a:spcPct val="50000"/>
                </a:spcBef>
              </a:pPr>
              <a:r>
                <a:rPr lang="zh-CN" altLang="en-US" sz="2400" dirty="0">
                  <a:latin typeface="Tahoma" panose="020B0604030504040204" pitchFamily="34" charset="0"/>
                  <a:ea typeface="宋体" panose="02010600030101010101" pitchFamily="2" charset="-122"/>
                </a:rPr>
                <a:t>逻辑页号      页内偏移量</a:t>
              </a:r>
              <a:endParaRPr lang="zh-CN" altLang="en-US" sz="2400" dirty="0">
                <a:latin typeface="Tahoma" panose="020B0604030504040204" pitchFamily="34" charset="0"/>
                <a:ea typeface="宋体" panose="02010600030101010101" pitchFamily="2" charset="-122"/>
              </a:endParaRPr>
            </a:p>
          </p:txBody>
        </p:sp>
        <p:sp>
          <p:nvSpPr>
            <p:cNvPr id="71684" name="Line 5"/>
            <p:cNvSpPr/>
            <p:nvPr/>
          </p:nvSpPr>
          <p:spPr>
            <a:xfrm>
              <a:off x="2245" y="2341"/>
              <a:ext cx="0" cy="318"/>
            </a:xfrm>
            <a:prstGeom prst="line">
              <a:avLst/>
            </a:prstGeom>
            <a:ln w="28575" cap="flat" cmpd="sng">
              <a:solidFill>
                <a:schemeClr val="tx1"/>
              </a:solidFill>
              <a:prstDash val="solid"/>
              <a:round/>
              <a:headEnd type="none" w="med" len="med"/>
              <a:tailEnd type="none" w="med" len="med"/>
            </a:ln>
          </p:spPr>
        </p:sp>
        <p:sp>
          <p:nvSpPr>
            <p:cNvPr id="71685" name="Text Box 6"/>
            <p:cNvSpPr txBox="1"/>
            <p:nvPr/>
          </p:nvSpPr>
          <p:spPr>
            <a:xfrm>
              <a:off x="1247" y="2704"/>
              <a:ext cx="817" cy="288"/>
            </a:xfrm>
            <a:prstGeom prst="rect">
              <a:avLst/>
            </a:prstGeom>
            <a:noFill/>
            <a:ln w="28575">
              <a:noFill/>
            </a:ln>
          </p:spPr>
          <p:txBody>
            <a:bodyPr anchor="t" anchorCtr="0">
              <a:spAutoFit/>
            </a:bodyPr>
            <a:p>
              <a:pPr algn="ctr"/>
              <a:r>
                <a:rPr lang="en-US" altLang="zh-CN" sz="2400" dirty="0">
                  <a:latin typeface="Tahoma" panose="020B0604030504040204" pitchFamily="34" charset="0"/>
                </a:rPr>
                <a:t>m-n</a:t>
              </a:r>
              <a:r>
                <a:rPr lang="zh-CN" altLang="en-US" sz="2400" dirty="0">
                  <a:latin typeface="Tahoma" panose="020B0604030504040204" pitchFamily="34" charset="0"/>
                  <a:ea typeface="宋体" panose="02010600030101010101" pitchFamily="2" charset="-122"/>
                </a:rPr>
                <a:t>位</a:t>
              </a:r>
              <a:endParaRPr lang="zh-CN" altLang="en-US" sz="2400" dirty="0">
                <a:latin typeface="Tahoma" panose="020B0604030504040204" pitchFamily="34" charset="0"/>
                <a:ea typeface="宋体" panose="02010600030101010101" pitchFamily="2" charset="-122"/>
              </a:endParaRPr>
            </a:p>
          </p:txBody>
        </p:sp>
        <p:sp>
          <p:nvSpPr>
            <p:cNvPr id="71686" name="Text Box 7"/>
            <p:cNvSpPr txBox="1"/>
            <p:nvPr/>
          </p:nvSpPr>
          <p:spPr>
            <a:xfrm>
              <a:off x="2604" y="2750"/>
              <a:ext cx="432" cy="288"/>
            </a:xfrm>
            <a:prstGeom prst="rect">
              <a:avLst/>
            </a:prstGeom>
            <a:noFill/>
            <a:ln w="28575">
              <a:noFill/>
            </a:ln>
          </p:spPr>
          <p:txBody>
            <a:bodyPr wrap="none" anchor="t" anchorCtr="0">
              <a:spAutoFit/>
            </a:bodyPr>
            <a:p>
              <a:pPr algn="ctr"/>
              <a:r>
                <a:rPr lang="en-US" altLang="zh-CN" sz="2400" dirty="0">
                  <a:latin typeface="Tahoma" panose="020B0604030504040204" pitchFamily="34" charset="0"/>
                </a:rPr>
                <a:t>n</a:t>
              </a:r>
              <a:r>
                <a:rPr lang="zh-CN" altLang="en-US" sz="2400" dirty="0">
                  <a:latin typeface="Tahoma" panose="020B0604030504040204" pitchFamily="34" charset="0"/>
                  <a:ea typeface="宋体" panose="02010600030101010101" pitchFamily="2" charset="-122"/>
                </a:rPr>
                <a:t>位</a:t>
              </a:r>
              <a:endParaRPr lang="zh-CN" altLang="en-US" sz="2400" dirty="0">
                <a:latin typeface="Tahoma" panose="020B0604030504040204" pitchFamily="34" charset="0"/>
                <a:ea typeface="宋体" panose="02010600030101010101" pitchFamily="2" charset="-122"/>
              </a:endParaRPr>
            </a:p>
          </p:txBody>
        </p:sp>
      </p:grpSp>
      <p:sp>
        <p:nvSpPr>
          <p:cNvPr id="75778" name="Rectangle 3"/>
          <p:cNvSpPr>
            <a:spLocks noGrp="1"/>
          </p:cNvSpPr>
          <p:nvPr/>
        </p:nvSpPr>
        <p:spPr>
          <a:xfrm>
            <a:off x="35560" y="1196975"/>
            <a:ext cx="8972550" cy="1504950"/>
          </a:xfrm>
          <a:prstGeom prst="rect">
            <a:avLst/>
          </a:prstGeom>
          <a:noFill/>
          <a:ln w="9525">
            <a:noFill/>
          </a:ln>
        </p:spPr>
        <p:txBody>
          <a:bodyPr wrap="square" lIns="91440" tIns="45720" rIns="91440" bIns="45720" anchor="t" anchorCtr="0"/>
          <a:lstStyle>
            <a:lvl1pPr marL="342900" indent="-342900" algn="l" rtl="0" eaLnBrk="0" fontAlgn="base" hangingPunct="0">
              <a:spcBef>
                <a:spcPct val="20000"/>
              </a:spcBef>
              <a:spcAft>
                <a:spcPct val="0"/>
              </a:spcAft>
              <a:buChar char="•"/>
              <a:defRPr sz="2800" b="1"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b="1"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b="1"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i="1" kern="1200">
                <a:solidFill>
                  <a:schemeClr val="tx1"/>
                </a:solidFill>
                <a:latin typeface="Franklin Gothic Book" panose="020B0503020102020204" pitchFamily="34" charset="0"/>
                <a:ea typeface="+mn-ea"/>
                <a:cs typeface="+mn-cs"/>
              </a:defRPr>
            </a:lvl4pPr>
            <a:lvl5pPr marL="2057400" indent="-228600" algn="l" rtl="0" eaLnBrk="0" fontAlgn="base" hangingPunct="0">
              <a:spcBef>
                <a:spcPct val="20000"/>
              </a:spcBef>
              <a:spcAft>
                <a:spcPct val="0"/>
              </a:spcAft>
              <a:buChar char="•"/>
              <a:defRPr sz="2000" i="1"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eaLnBrk="1" hangingPunct="1">
              <a:buNone/>
            </a:pPr>
            <a:r>
              <a:rPr lang="zh-CN" altLang="en-US" sz="2000" dirty="0"/>
              <a:t>逻辑上连续的目标程序在物理内存中已经不能保证连续存放，支持页式管理的机器硬件上都有一套地址变换机构完成逻辑地址到物理地址的变换。</a:t>
            </a:r>
            <a:endParaRPr lang="zh-CN" altLang="en-US" sz="2000" dirty="0"/>
          </a:p>
          <a:p>
            <a:pPr marL="457200" lvl="1" indent="0" eaLnBrk="1" hangingPunct="1">
              <a:buNone/>
            </a:pPr>
            <a:r>
              <a:rPr lang="zh-CN" altLang="en-US" sz="2000" dirty="0"/>
              <a:t>逻辑地址分为两部分：逻辑页号，页内偏移地址；</a:t>
            </a:r>
            <a:endParaRPr lang="zh-CN" altLang="en-US" sz="2000" dirty="0"/>
          </a:p>
          <a:p>
            <a:pPr marL="457200" lvl="1" indent="0" eaLnBrk="1" hangingPunct="1">
              <a:buNone/>
            </a:pPr>
            <a:r>
              <a:rPr lang="zh-CN" altLang="en-US" sz="2000" dirty="0"/>
              <a:t>通过查进程页表，得物理页号，从而形成物理地址。</a:t>
            </a:r>
            <a:endParaRPr lang="zh-CN" altLang="en-US" sz="2000" dirty="0"/>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四章 存储器管理</a:t>
            </a:r>
            <a:endParaRPr lang="zh-CN" altLang="en-US" dirty="0">
              <a:ea typeface="宋体" panose="02010600030101010101" pitchFamily="2" charset="-122"/>
            </a:endParaRPr>
          </a:p>
        </p:txBody>
      </p:sp>
      <p:sp>
        <p:nvSpPr>
          <p:cNvPr id="2" name="内容占位符 1"/>
          <p:cNvSpPr txBox="1">
            <a:spLocks noGrp="1"/>
          </p:cNvSpPr>
          <p:nvPr>
            <p:ph idx="1"/>
          </p:nvPr>
        </p:nvSpPr>
        <p:spPr>
          <a:xfrm>
            <a:off x="179388" y="620713"/>
            <a:ext cx="8137525" cy="400050"/>
          </a:xfrm>
        </p:spPr>
        <p:txBody>
          <a:bodyPr vert="horz" wrap="square" lIns="91440" tIns="45720" rIns="91440" bIns="45720" numCol="1" anchor="t" anchorCtr="0" compatLnSpc="1">
            <a:spAutoFit/>
          </a:bodyPr>
          <a:lstStyle/>
          <a:p>
            <a:pPr marL="342900" marR="0" lvl="0" indent="0" algn="just" defTabSz="914400" rtl="0" eaLnBrk="0" fontAlgn="base" latinLnBrk="0" hangingPunct="0">
              <a:lnSpc>
                <a:spcPct val="100000"/>
              </a:lnSpc>
              <a:spcBef>
                <a:spcPct val="20000"/>
              </a:spcBef>
              <a:spcAft>
                <a:spcPct val="0"/>
              </a:spcAft>
              <a:buClrTx/>
              <a:buSzTx/>
              <a:buFontTx/>
              <a:buNone/>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宋体" panose="02010600030101010101" pitchFamily="2" charset="-122"/>
              </a:rPr>
              <a:t>地址变换机构：查进程页表，得物理页号，从而形成物理地址</a:t>
            </a:r>
            <a:endParaRPr kumimoji="0" lang="zh-CN" altLang="zh-CN" sz="1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aphicFrame>
        <p:nvGraphicFramePr>
          <p:cNvPr id="77828" name="Object 5"/>
          <p:cNvGraphicFramePr>
            <a:graphicFrameLocks noChangeAspect="1"/>
          </p:cNvGraphicFramePr>
          <p:nvPr/>
        </p:nvGraphicFramePr>
        <p:xfrm>
          <a:off x="1188085" y="1340485"/>
          <a:ext cx="6224270" cy="3944620"/>
        </p:xfrm>
        <a:graphic>
          <a:graphicData uri="http://schemas.openxmlformats.org/presentationml/2006/ole">
            <mc:AlternateContent xmlns:mc="http://schemas.openxmlformats.org/markup-compatibility/2006">
              <mc:Choice xmlns:v="urn:schemas-microsoft-com:vml" Requires="v">
                <p:oleObj spid="_x0000_s3090" name="" r:id="rId1" imgW="4710430" imgH="3473450" progId="Visio.Drawing.6">
                  <p:embed/>
                </p:oleObj>
              </mc:Choice>
              <mc:Fallback>
                <p:oleObj name="" r:id="rId1" imgW="4710430" imgH="3473450" progId="Visio.Drawing.6">
                  <p:embed/>
                  <p:pic>
                    <p:nvPicPr>
                      <p:cNvPr id="0" name="图片 3089"/>
                      <p:cNvPicPr/>
                      <p:nvPr/>
                    </p:nvPicPr>
                    <p:blipFill>
                      <a:blip r:embed="rId2"/>
                      <a:stretch>
                        <a:fillRect/>
                      </a:stretch>
                    </p:blipFill>
                    <p:spPr>
                      <a:xfrm>
                        <a:off x="1188085" y="1340485"/>
                        <a:ext cx="6224270" cy="3944620"/>
                      </a:xfrm>
                      <a:prstGeom prst="rect">
                        <a:avLst/>
                      </a:prstGeom>
                      <a:solidFill>
                        <a:schemeClr val="bg1"/>
                      </a:solidFill>
                      <a:ln w="38100">
                        <a:noFill/>
                        <a:miter/>
                      </a:ln>
                    </p:spPr>
                  </p:pic>
                </p:oleObj>
              </mc:Fallback>
            </mc:AlternateContent>
          </a:graphicData>
        </a:graphic>
      </p:graphicFrame>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四章 存储器管理</a:t>
            </a:r>
            <a:endParaRPr lang="zh-CN" altLang="en-US" dirty="0">
              <a:ea typeface="宋体" panose="02010600030101010101" pitchFamily="2" charset="-122"/>
            </a:endParaRPr>
          </a:p>
        </p:txBody>
      </p:sp>
      <p:sp>
        <p:nvSpPr>
          <p:cNvPr id="51204" name="文本框 7"/>
          <p:cNvSpPr txBox="1"/>
          <p:nvPr/>
        </p:nvSpPr>
        <p:spPr>
          <a:xfrm>
            <a:off x="85725" y="548640"/>
            <a:ext cx="4619625" cy="460375"/>
          </a:xfrm>
          <a:prstGeom prst="rect">
            <a:avLst/>
          </a:prstGeom>
          <a:noFill/>
          <a:ln w="9525">
            <a:noFill/>
          </a:ln>
        </p:spPr>
        <p:txBody>
          <a:bodyPr>
            <a:spAutoFit/>
          </a:bodyPr>
          <a:p>
            <a:pPr>
              <a:buNone/>
            </a:pPr>
            <a:r>
              <a:rPr lang="en-US" sz="2400" kern="100" noProof="0" dirty="0">
                <a:ln>
                  <a:noFill/>
                </a:ln>
                <a:effectLst/>
                <a:uLnTx/>
                <a:uFillTx/>
                <a:latin typeface="Times New Roman" panose="02020603050405020304" pitchFamily="18" charset="0"/>
                <a:sym typeface="+mn-ea"/>
              </a:rPr>
              <a:t>5. </a:t>
            </a:r>
            <a:r>
              <a:rPr lang="zh-CN" altLang="en-US" sz="2400" dirty="0">
                <a:latin typeface="Arial" panose="020B0604020202020204" pitchFamily="34" charset="0"/>
              </a:rPr>
              <a:t>具有快表的地址变换机构</a:t>
            </a:r>
            <a:endParaRPr lang="zh-CN" altLang="en-US" sz="2400" dirty="0">
              <a:latin typeface="Arial" panose="020B0604020202020204" pitchFamily="34" charset="0"/>
            </a:endParaRPr>
          </a:p>
        </p:txBody>
      </p:sp>
      <p:grpSp>
        <p:nvGrpSpPr>
          <p:cNvPr id="51205" name="Group 100"/>
          <p:cNvGrpSpPr/>
          <p:nvPr/>
        </p:nvGrpSpPr>
        <p:grpSpPr>
          <a:xfrm>
            <a:off x="972185" y="1196340"/>
            <a:ext cx="7453630" cy="4708791"/>
            <a:chOff x="0" y="140"/>
            <a:chExt cx="5760" cy="4256"/>
          </a:xfrm>
        </p:grpSpPr>
        <p:sp>
          <p:nvSpPr>
            <p:cNvPr id="10" name="Rectangle 4"/>
            <p:cNvSpPr>
              <a:spLocks noChangeArrowheads="1"/>
            </p:cNvSpPr>
            <p:nvPr/>
          </p:nvSpPr>
          <p:spPr bwMode="auto">
            <a:xfrm>
              <a:off x="0" y="140"/>
              <a:ext cx="5760" cy="4180"/>
            </a:xfrm>
            <a:prstGeom prst="rect">
              <a:avLst/>
            </a:prstGeom>
            <a:solidFill>
              <a:srgbClr val="CCFFFF"/>
            </a:solidFill>
            <a:ln w="28575">
              <a:solidFill>
                <a:srgbClr val="007A77"/>
              </a:solidFill>
              <a:miter lim="800000"/>
            </a:ln>
            <a:effectLst/>
          </p:spPr>
          <p:txBody>
            <a:bodyPr wrap="none" lIns="67465" tIns="35082" rIns="67465" bIns="3508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grpSp>
          <p:nvGrpSpPr>
            <p:cNvPr id="51207" name="Group 5"/>
            <p:cNvGrpSpPr/>
            <p:nvPr/>
          </p:nvGrpSpPr>
          <p:grpSpPr>
            <a:xfrm>
              <a:off x="96" y="724"/>
              <a:ext cx="1776" cy="624"/>
              <a:chOff x="768" y="1200"/>
              <a:chExt cx="1776" cy="624"/>
            </a:xfrm>
          </p:grpSpPr>
          <p:sp>
            <p:nvSpPr>
              <p:cNvPr id="95" name="Rectangle 6"/>
              <p:cNvSpPr>
                <a:spLocks noChangeArrowheads="1"/>
              </p:cNvSpPr>
              <p:nvPr/>
            </p:nvSpPr>
            <p:spPr bwMode="auto">
              <a:xfrm>
                <a:off x="1656" y="1536"/>
                <a:ext cx="886" cy="288"/>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r>
                  <a:rPr kumimoji="0" lang="zh-CN" altLang="en-US"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rPr>
                  <a:t>页表长度</a:t>
                </a:r>
                <a:endParaRPr kumimoji="0" lang="zh-CN" altLang="en-US"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96" name="Rectangle 7"/>
              <p:cNvSpPr>
                <a:spLocks noChangeArrowheads="1"/>
              </p:cNvSpPr>
              <p:nvPr/>
            </p:nvSpPr>
            <p:spPr bwMode="auto">
              <a:xfrm>
                <a:off x="768" y="1536"/>
                <a:ext cx="888" cy="288"/>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r>
                  <a:rPr kumimoji="0" lang="zh-CN" altLang="en-US" sz="1500" b="1" i="0" u="none" strike="noStrike" kern="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rPr>
                  <a:t>页表始址</a:t>
                </a:r>
                <a:endParaRPr kumimoji="0" lang="zh-CN" altLang="en-US" sz="1500" b="1" i="0" u="none" strike="noStrike" kern="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97" name="Line 8"/>
              <p:cNvSpPr>
                <a:spLocks noChangeShapeType="1"/>
              </p:cNvSpPr>
              <p:nvPr/>
            </p:nvSpPr>
            <p:spPr bwMode="auto">
              <a:xfrm>
                <a:off x="768" y="1536"/>
                <a:ext cx="1774" cy="0"/>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8" name="Line 9"/>
              <p:cNvSpPr>
                <a:spLocks noChangeShapeType="1"/>
              </p:cNvSpPr>
              <p:nvPr/>
            </p:nvSpPr>
            <p:spPr bwMode="auto">
              <a:xfrm>
                <a:off x="768" y="1824"/>
                <a:ext cx="1774" cy="0"/>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9" name="Line 10"/>
              <p:cNvSpPr>
                <a:spLocks noChangeShapeType="1"/>
              </p:cNvSpPr>
              <p:nvPr/>
            </p:nvSpPr>
            <p:spPr bwMode="auto">
              <a:xfrm>
                <a:off x="768" y="1536"/>
                <a:ext cx="0" cy="288"/>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00" name="Line 11"/>
              <p:cNvSpPr>
                <a:spLocks noChangeShapeType="1"/>
              </p:cNvSpPr>
              <p:nvPr/>
            </p:nvSpPr>
            <p:spPr bwMode="auto">
              <a:xfrm>
                <a:off x="1656" y="1536"/>
                <a:ext cx="0" cy="288"/>
              </a:xfrm>
              <a:prstGeom prst="line">
                <a:avLst/>
              </a:prstGeom>
              <a:noFill/>
              <a:ln w="12700">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01" name="Line 12"/>
              <p:cNvSpPr>
                <a:spLocks noChangeShapeType="1"/>
              </p:cNvSpPr>
              <p:nvPr/>
            </p:nvSpPr>
            <p:spPr bwMode="auto">
              <a:xfrm>
                <a:off x="2544" y="1536"/>
                <a:ext cx="0" cy="288"/>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02" name="Text Box 13"/>
              <p:cNvSpPr txBox="1">
                <a:spLocks noChangeArrowheads="1"/>
              </p:cNvSpPr>
              <p:nvPr/>
            </p:nvSpPr>
            <p:spPr bwMode="auto">
              <a:xfrm>
                <a:off x="1136" y="1200"/>
                <a:ext cx="1102" cy="480"/>
              </a:xfrm>
              <a:prstGeom prst="rect">
                <a:avLst/>
              </a:prstGeom>
              <a:noFill/>
              <a:ln>
                <a:noFill/>
              </a:ln>
              <a:effectLst/>
            </p:spPr>
            <p:txBody>
              <a:bodyPr lIns="67465" tIns="35082" rIns="67465" bIns="35082">
                <a:spAutoFit/>
              </a:bodyPr>
              <a:lstStyle/>
              <a:p>
                <a:pPr marR="0" defTabSz="685165" fontAlgn="auto">
                  <a:spcBef>
                    <a:spcPct val="50000"/>
                  </a:spcBef>
                  <a:spcAft>
                    <a:spcPts val="0"/>
                  </a:spcAft>
                  <a:buClrTx/>
                  <a:buSzTx/>
                  <a:buFontTx/>
                  <a:buNone/>
                  <a:defRPr/>
                </a:pPr>
                <a:r>
                  <a:rPr kumimoji="0" lang="zh-CN" altLang="en-US" sz="1500" kern="0" cap="none" spc="0" normalizeH="0" baseline="0" noProof="0" dirty="0">
                    <a:solidFill>
                      <a:srgbClr val="002060"/>
                    </a:solidFill>
                    <a:latin typeface="楷体" panose="02010609060101010101" pitchFamily="49" charset="-122"/>
                    <a:ea typeface="楷体" panose="02010609060101010101" pitchFamily="49" charset="-122"/>
                    <a:cs typeface="+mn-cs"/>
                  </a:rPr>
                  <a:t>页表寄存器</a:t>
                </a:r>
                <a:endParaRPr kumimoji="0" lang="zh-CN" altLang="en-US" sz="1500" kern="0" cap="none" spc="0" normalizeH="0" baseline="0" noProof="0" dirty="0">
                  <a:solidFill>
                    <a:srgbClr val="002060"/>
                  </a:solidFill>
                  <a:latin typeface="楷体" panose="02010609060101010101" pitchFamily="49" charset="-122"/>
                  <a:ea typeface="楷体" panose="02010609060101010101" pitchFamily="49" charset="-122"/>
                  <a:cs typeface="+mn-cs"/>
                </a:endParaRPr>
              </a:p>
            </p:txBody>
          </p:sp>
        </p:grpSp>
        <p:grpSp>
          <p:nvGrpSpPr>
            <p:cNvPr id="51208" name="Group 99"/>
            <p:cNvGrpSpPr/>
            <p:nvPr/>
          </p:nvGrpSpPr>
          <p:grpSpPr>
            <a:xfrm>
              <a:off x="3696" y="828"/>
              <a:ext cx="1968" cy="579"/>
              <a:chOff x="3792" y="828"/>
              <a:chExt cx="1968" cy="579"/>
            </a:xfrm>
          </p:grpSpPr>
          <p:sp>
            <p:nvSpPr>
              <p:cNvPr id="87" name="Rectangle 15"/>
              <p:cNvSpPr>
                <a:spLocks noChangeArrowheads="1"/>
              </p:cNvSpPr>
              <p:nvPr/>
            </p:nvSpPr>
            <p:spPr bwMode="auto">
              <a:xfrm>
                <a:off x="4681" y="1116"/>
                <a:ext cx="1079" cy="288"/>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r>
                  <a:rPr kumimoji="0" lang="zh-CN" altLang="en-US" sz="1500" b="1" i="0" u="none" strike="noStrike" kern="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rPr>
                  <a:t>页内地址</a:t>
                </a:r>
                <a:r>
                  <a:rPr kumimoji="0" lang="en-US" altLang="zh-CN" sz="1500" b="1" i="0" u="none" strike="noStrike" kern="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rPr>
                  <a:t>d</a:t>
                </a:r>
                <a:endParaRPr kumimoji="0" lang="en-US" altLang="zh-CN" sz="1500" b="1" i="0" u="none" strike="noStrike" kern="0" cap="none" spc="0" normalizeH="0" baseline="0" noProof="0" dirty="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88" name="Rectangle 16"/>
              <p:cNvSpPr>
                <a:spLocks noChangeArrowheads="1"/>
              </p:cNvSpPr>
              <p:nvPr/>
            </p:nvSpPr>
            <p:spPr bwMode="auto">
              <a:xfrm>
                <a:off x="3792" y="1116"/>
                <a:ext cx="888" cy="288"/>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r>
                  <a:rPr kumimoji="0" lang="zh-CN" altLang="en-US"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rPr>
                  <a:t>页号</a:t>
                </a:r>
                <a:r>
                  <a:rPr kumimoji="0" lang="en-US" altLang="zh-CN"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rPr>
                  <a:t>(3)</a:t>
                </a:r>
                <a:endParaRPr kumimoji="0" lang="en-US" altLang="zh-CN"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89" name="Line 17"/>
              <p:cNvSpPr>
                <a:spLocks noChangeShapeType="1"/>
              </p:cNvSpPr>
              <p:nvPr/>
            </p:nvSpPr>
            <p:spPr bwMode="auto">
              <a:xfrm>
                <a:off x="3792" y="1116"/>
                <a:ext cx="1968" cy="1"/>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0" name="Line 18"/>
              <p:cNvSpPr>
                <a:spLocks noChangeShapeType="1"/>
              </p:cNvSpPr>
              <p:nvPr/>
            </p:nvSpPr>
            <p:spPr bwMode="auto">
              <a:xfrm flipV="1">
                <a:off x="3792" y="1391"/>
                <a:ext cx="1968" cy="16"/>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1" name="Line 19"/>
              <p:cNvSpPr>
                <a:spLocks noChangeShapeType="1"/>
              </p:cNvSpPr>
              <p:nvPr/>
            </p:nvSpPr>
            <p:spPr bwMode="auto">
              <a:xfrm>
                <a:off x="3792" y="1116"/>
                <a:ext cx="0" cy="288"/>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2" name="Line 20"/>
              <p:cNvSpPr>
                <a:spLocks noChangeShapeType="1"/>
              </p:cNvSpPr>
              <p:nvPr/>
            </p:nvSpPr>
            <p:spPr bwMode="auto">
              <a:xfrm>
                <a:off x="4681" y="1116"/>
                <a:ext cx="0" cy="288"/>
              </a:xfrm>
              <a:prstGeom prst="line">
                <a:avLst/>
              </a:prstGeom>
              <a:noFill/>
              <a:ln w="12700">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3" name="Line 21"/>
              <p:cNvSpPr>
                <a:spLocks noChangeShapeType="1"/>
              </p:cNvSpPr>
              <p:nvPr/>
            </p:nvSpPr>
            <p:spPr bwMode="auto">
              <a:xfrm>
                <a:off x="5739" y="1116"/>
                <a:ext cx="0" cy="288"/>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94" name="Text Box 22"/>
              <p:cNvSpPr txBox="1">
                <a:spLocks noChangeArrowheads="1"/>
              </p:cNvSpPr>
              <p:nvPr/>
            </p:nvSpPr>
            <p:spPr bwMode="auto">
              <a:xfrm>
                <a:off x="4130" y="828"/>
                <a:ext cx="1006" cy="480"/>
              </a:xfrm>
              <a:prstGeom prst="rect">
                <a:avLst/>
              </a:prstGeom>
              <a:noFill/>
              <a:ln>
                <a:noFill/>
              </a:ln>
              <a:effectLst/>
            </p:spPr>
            <p:txBody>
              <a:bodyPr lIns="67465" tIns="35082" rIns="67465" bIns="35082">
                <a:spAutoFit/>
              </a:bodyPr>
              <a:lstStyle/>
              <a:p>
                <a:pPr marR="0" defTabSz="685165" fontAlgn="auto">
                  <a:spcBef>
                    <a:spcPct val="50000"/>
                  </a:spcBef>
                  <a:spcAft>
                    <a:spcPts val="0"/>
                  </a:spcAft>
                  <a:buClrTx/>
                  <a:buSzTx/>
                  <a:buFontTx/>
                  <a:buNone/>
                  <a:defRPr/>
                </a:pPr>
                <a:r>
                  <a:rPr kumimoji="0" lang="zh-CN" altLang="en-US" sz="1500" kern="0" cap="none" spc="0" normalizeH="0" baseline="0" noProof="0" dirty="0">
                    <a:solidFill>
                      <a:srgbClr val="002060"/>
                    </a:solidFill>
                    <a:latin typeface="楷体" panose="02010609060101010101" pitchFamily="49" charset="-122"/>
                    <a:ea typeface="楷体" panose="02010609060101010101" pitchFamily="49" charset="-122"/>
                    <a:cs typeface="+mn-cs"/>
                  </a:rPr>
                  <a:t>逻辑地址</a:t>
                </a:r>
                <a:r>
                  <a:rPr kumimoji="0" lang="en-US" altLang="zh-CN" sz="1500" kern="0" cap="none" spc="0" normalizeH="0" baseline="0" noProof="0" dirty="0">
                    <a:solidFill>
                      <a:srgbClr val="002060"/>
                    </a:solidFill>
                    <a:latin typeface="楷体" panose="02010609060101010101" pitchFamily="49" charset="-122"/>
                    <a:ea typeface="楷体" panose="02010609060101010101" pitchFamily="49" charset="-122"/>
                    <a:cs typeface="+mn-cs"/>
                  </a:rPr>
                  <a:t>L</a:t>
                </a:r>
                <a:endParaRPr kumimoji="0" lang="en-US" altLang="zh-CN" sz="1500" kern="0" cap="none" spc="0" normalizeH="0" baseline="0" noProof="0" dirty="0">
                  <a:solidFill>
                    <a:srgbClr val="002060"/>
                  </a:solidFill>
                  <a:latin typeface="楷体" panose="02010609060101010101" pitchFamily="49" charset="-122"/>
                  <a:ea typeface="楷体" panose="02010609060101010101" pitchFamily="49" charset="-122"/>
                  <a:cs typeface="+mn-cs"/>
                </a:endParaRPr>
              </a:p>
            </p:txBody>
          </p:sp>
        </p:grpSp>
        <p:grpSp>
          <p:nvGrpSpPr>
            <p:cNvPr id="51209" name="Group 23"/>
            <p:cNvGrpSpPr/>
            <p:nvPr/>
          </p:nvGrpSpPr>
          <p:grpSpPr>
            <a:xfrm>
              <a:off x="4357" y="3652"/>
              <a:ext cx="1155" cy="744"/>
              <a:chOff x="4077" y="3308"/>
              <a:chExt cx="1155" cy="744"/>
            </a:xfrm>
          </p:grpSpPr>
          <p:sp>
            <p:nvSpPr>
              <p:cNvPr id="79" name="Rectangle 24"/>
              <p:cNvSpPr>
                <a:spLocks noChangeArrowheads="1"/>
              </p:cNvSpPr>
              <p:nvPr/>
            </p:nvSpPr>
            <p:spPr bwMode="auto">
              <a:xfrm>
                <a:off x="4608" y="3308"/>
                <a:ext cx="624" cy="288"/>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r>
                  <a:rPr kumimoji="0" lang="en-US" altLang="zh-CN"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rPr>
                  <a:t>d</a:t>
                </a:r>
                <a:endParaRPr kumimoji="0" lang="en-US" altLang="zh-CN"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80" name="Rectangle 25"/>
              <p:cNvSpPr>
                <a:spLocks noChangeArrowheads="1"/>
              </p:cNvSpPr>
              <p:nvPr/>
            </p:nvSpPr>
            <p:spPr bwMode="auto">
              <a:xfrm>
                <a:off x="4077" y="3308"/>
                <a:ext cx="530" cy="288"/>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r>
                  <a:rPr kumimoji="0" lang="en-US" altLang="zh-CN"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rPr>
                  <a:t>b</a:t>
                </a:r>
                <a:endParaRPr kumimoji="0" lang="en-US" altLang="zh-CN"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81" name="Line 26"/>
              <p:cNvSpPr>
                <a:spLocks noChangeShapeType="1"/>
              </p:cNvSpPr>
              <p:nvPr/>
            </p:nvSpPr>
            <p:spPr bwMode="auto">
              <a:xfrm>
                <a:off x="4077" y="3308"/>
                <a:ext cx="1155" cy="0"/>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2" name="Line 27"/>
              <p:cNvSpPr>
                <a:spLocks noChangeShapeType="1"/>
              </p:cNvSpPr>
              <p:nvPr/>
            </p:nvSpPr>
            <p:spPr bwMode="auto">
              <a:xfrm>
                <a:off x="4077" y="3596"/>
                <a:ext cx="1155" cy="0"/>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3" name="Line 28"/>
              <p:cNvSpPr>
                <a:spLocks noChangeShapeType="1"/>
              </p:cNvSpPr>
              <p:nvPr/>
            </p:nvSpPr>
            <p:spPr bwMode="auto">
              <a:xfrm>
                <a:off x="4077" y="3308"/>
                <a:ext cx="0" cy="288"/>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4" name="Line 29"/>
              <p:cNvSpPr>
                <a:spLocks noChangeShapeType="1"/>
              </p:cNvSpPr>
              <p:nvPr/>
            </p:nvSpPr>
            <p:spPr bwMode="auto">
              <a:xfrm>
                <a:off x="4608" y="3312"/>
                <a:ext cx="0" cy="288"/>
              </a:xfrm>
              <a:prstGeom prst="line">
                <a:avLst/>
              </a:prstGeom>
              <a:noFill/>
              <a:ln w="12700">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5" name="Line 30"/>
              <p:cNvSpPr>
                <a:spLocks noChangeShapeType="1"/>
              </p:cNvSpPr>
              <p:nvPr/>
            </p:nvSpPr>
            <p:spPr bwMode="auto">
              <a:xfrm>
                <a:off x="5232" y="3308"/>
                <a:ext cx="0" cy="288"/>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86" name="Text Box 31"/>
              <p:cNvSpPr txBox="1">
                <a:spLocks noChangeArrowheads="1"/>
              </p:cNvSpPr>
              <p:nvPr/>
            </p:nvSpPr>
            <p:spPr bwMode="auto">
              <a:xfrm>
                <a:off x="4230" y="3572"/>
                <a:ext cx="912" cy="480"/>
              </a:xfrm>
              <a:prstGeom prst="rect">
                <a:avLst/>
              </a:prstGeom>
              <a:noFill/>
              <a:ln>
                <a:noFill/>
              </a:ln>
              <a:effectLst/>
            </p:spPr>
            <p:txBody>
              <a:bodyPr lIns="67465" tIns="35082" rIns="67465" bIns="35082">
                <a:spAutoFit/>
              </a:bodyPr>
              <a:lstStyle/>
              <a:p>
                <a:pPr marR="0" defTabSz="685165" fontAlgn="auto">
                  <a:spcBef>
                    <a:spcPct val="50000"/>
                  </a:spcBef>
                  <a:spcAft>
                    <a:spcPts val="0"/>
                  </a:spcAft>
                  <a:buClrTx/>
                  <a:buSzTx/>
                  <a:buFontTx/>
                  <a:buNone/>
                  <a:defRPr/>
                </a:pPr>
                <a:r>
                  <a:rPr kumimoji="0" lang="zh-CN" altLang="en-US" sz="1500" kern="0" cap="none" spc="0" normalizeH="0" baseline="0" noProof="0" dirty="0">
                    <a:solidFill>
                      <a:srgbClr val="002060"/>
                    </a:solidFill>
                    <a:latin typeface="楷体" panose="02010609060101010101" pitchFamily="49" charset="-122"/>
                    <a:ea typeface="楷体" panose="02010609060101010101" pitchFamily="49" charset="-122"/>
                    <a:cs typeface="+mn-cs"/>
                  </a:rPr>
                  <a:t>物理地址</a:t>
                </a:r>
                <a:endParaRPr kumimoji="0" lang="zh-CN" altLang="en-US" sz="1500" kern="0" cap="none" spc="0" normalizeH="0" baseline="0" noProof="0" dirty="0">
                  <a:solidFill>
                    <a:srgbClr val="002060"/>
                  </a:solidFill>
                  <a:latin typeface="楷体" panose="02010609060101010101" pitchFamily="49" charset="-122"/>
                  <a:ea typeface="楷体" panose="02010609060101010101" pitchFamily="49" charset="-122"/>
                  <a:cs typeface="+mn-cs"/>
                </a:endParaRPr>
              </a:p>
            </p:txBody>
          </p:sp>
        </p:grpSp>
        <p:sp>
          <p:nvSpPr>
            <p:cNvPr id="14" name="Oval 32"/>
            <p:cNvSpPr>
              <a:spLocks noChangeArrowheads="1"/>
            </p:cNvSpPr>
            <p:nvPr/>
          </p:nvSpPr>
          <p:spPr bwMode="auto">
            <a:xfrm>
              <a:off x="2400" y="1112"/>
              <a:ext cx="192" cy="192"/>
            </a:xfrm>
            <a:prstGeom prst="ellipse">
              <a:avLst/>
            </a:prstGeom>
            <a:solidFill>
              <a:srgbClr val="EBF7FF"/>
            </a:solidFill>
            <a:ln w="28575">
              <a:solidFill>
                <a:srgbClr val="007A77"/>
              </a:solidFill>
              <a:round/>
            </a:ln>
            <a:effectLst/>
          </p:spPr>
          <p:txBody>
            <a:bodyPr wrap="none" lIns="67465" tIns="35082" rIns="67465" bIns="35082" anchor="ctr"/>
            <a:lstStyle/>
            <a:p>
              <a:pPr marL="0" marR="0" lvl="0" indent="0" algn="ctr" defTabSz="685165" rtl="0" eaLnBrk="1" fontAlgn="auto" latinLnBrk="0" hangingPunct="1">
                <a:lnSpc>
                  <a:spcPct val="100000"/>
                </a:lnSpc>
                <a:spcBef>
                  <a:spcPts val="0"/>
                </a:spcBef>
                <a:spcAft>
                  <a:spcPts val="0"/>
                </a:spcAft>
                <a:buClrTx/>
                <a:buSzTx/>
                <a:buFontTx/>
                <a:buNone/>
                <a:defRPr/>
              </a:pPr>
              <a:r>
                <a:rPr kumimoji="0" lang="en-US" altLang="zh-CN" sz="1350" b="1" i="0" u="none" strike="noStrike" kern="0" cap="none" spc="0" normalizeH="0" baseline="0" noProof="0">
                  <a:ln>
                    <a:noFill/>
                  </a:ln>
                  <a:solidFill>
                    <a:srgbClr val="007A77"/>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&gt;</a:t>
              </a:r>
              <a:endParaRPr kumimoji="0" lang="en-US" altLang="zh-CN" sz="1350" b="1" i="0" u="none" strike="noStrike" kern="0" cap="none" spc="0" normalizeH="0" baseline="0" noProof="0">
                <a:ln>
                  <a:noFill/>
                </a:ln>
                <a:solidFill>
                  <a:srgbClr val="007A77"/>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5" name="Oval 33"/>
            <p:cNvSpPr>
              <a:spLocks noChangeArrowheads="1"/>
            </p:cNvSpPr>
            <p:nvPr/>
          </p:nvSpPr>
          <p:spPr bwMode="auto">
            <a:xfrm>
              <a:off x="496" y="1588"/>
              <a:ext cx="192" cy="192"/>
            </a:xfrm>
            <a:prstGeom prst="ellipse">
              <a:avLst/>
            </a:prstGeom>
            <a:solidFill>
              <a:srgbClr val="EBF7FF"/>
            </a:solidFill>
            <a:ln w="28575">
              <a:solidFill>
                <a:srgbClr val="007A77"/>
              </a:solidFill>
              <a:round/>
            </a:ln>
            <a:effectLst/>
          </p:spPr>
          <p:txBody>
            <a:bodyPr wrap="none" lIns="67465" tIns="35082" rIns="67465" bIns="35082" anchor="ctr"/>
            <a:lstStyle/>
            <a:p>
              <a:pPr marL="0" marR="0" lvl="0" indent="0" algn="ctr" defTabSz="685165" rtl="0" eaLnBrk="1" fontAlgn="auto" latinLnBrk="0" hangingPunct="1">
                <a:lnSpc>
                  <a:spcPct val="100000"/>
                </a:lnSpc>
                <a:spcBef>
                  <a:spcPts val="0"/>
                </a:spcBef>
                <a:spcAft>
                  <a:spcPts val="0"/>
                </a:spcAft>
                <a:buClrTx/>
                <a:buSzTx/>
                <a:buFontTx/>
                <a:buNone/>
                <a:defRPr/>
              </a:pPr>
              <a:r>
                <a:rPr kumimoji="0" lang="en-US" altLang="zh-CN" sz="1350" b="1" i="0" u="none" strike="noStrike" kern="0" cap="none" spc="0" normalizeH="0" baseline="0" noProof="0">
                  <a:ln>
                    <a:noFill/>
                  </a:ln>
                  <a:solidFill>
                    <a:srgbClr val="007A77"/>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a:t>
              </a:r>
              <a:endParaRPr kumimoji="0" lang="en-US" altLang="zh-CN" sz="1350" b="1" i="0" u="none" strike="noStrike" kern="0" cap="none" spc="0" normalizeH="0" baseline="0" noProof="0">
                <a:ln>
                  <a:noFill/>
                </a:ln>
                <a:solidFill>
                  <a:srgbClr val="007A77"/>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endParaRPr>
            </a:p>
          </p:txBody>
        </p:sp>
        <p:sp>
          <p:nvSpPr>
            <p:cNvPr id="16" name="Line 34"/>
            <p:cNvSpPr>
              <a:spLocks noChangeShapeType="1"/>
            </p:cNvSpPr>
            <p:nvPr/>
          </p:nvSpPr>
          <p:spPr bwMode="auto">
            <a:xfrm flipV="1">
              <a:off x="680" y="1676"/>
              <a:ext cx="3592" cy="8"/>
            </a:xfrm>
            <a:prstGeom prst="line">
              <a:avLst/>
            </a:prstGeom>
            <a:noFill/>
            <a:ln w="28575">
              <a:solidFill>
                <a:srgbClr val="FF0000"/>
              </a:solidFill>
              <a:round/>
              <a:headEnd type="triangle" w="med" len="me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7" name="Line 35"/>
            <p:cNvSpPr>
              <a:spLocks noChangeShapeType="1"/>
            </p:cNvSpPr>
            <p:nvPr/>
          </p:nvSpPr>
          <p:spPr bwMode="auto">
            <a:xfrm flipV="1">
              <a:off x="2496" y="1300"/>
              <a:ext cx="0" cy="380"/>
            </a:xfrm>
            <a:prstGeom prst="line">
              <a:avLst/>
            </a:prstGeom>
            <a:noFill/>
            <a:ln w="28575">
              <a:solidFill>
                <a:srgbClr val="FF0000"/>
              </a:solidFill>
              <a:round/>
              <a:tailEnd type="triangle" w="med" len="me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8" name="Line 36"/>
            <p:cNvSpPr>
              <a:spLocks noChangeShapeType="1"/>
            </p:cNvSpPr>
            <p:nvPr/>
          </p:nvSpPr>
          <p:spPr bwMode="auto">
            <a:xfrm flipV="1">
              <a:off x="2496" y="776"/>
              <a:ext cx="0" cy="336"/>
            </a:xfrm>
            <a:prstGeom prst="line">
              <a:avLst/>
            </a:prstGeom>
            <a:noFill/>
            <a:ln w="28575">
              <a:solidFill>
                <a:srgbClr val="FF0000"/>
              </a:solidFill>
              <a:round/>
              <a:tailEnd type="triangle" w="med" len="me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19" name="Text Box 37"/>
            <p:cNvSpPr txBox="1">
              <a:spLocks noChangeArrowheads="1"/>
            </p:cNvSpPr>
            <p:nvPr/>
          </p:nvSpPr>
          <p:spPr bwMode="auto">
            <a:xfrm>
              <a:off x="2056" y="512"/>
              <a:ext cx="912" cy="480"/>
            </a:xfrm>
            <a:prstGeom prst="rect">
              <a:avLst/>
            </a:prstGeom>
            <a:noFill/>
            <a:ln>
              <a:noFill/>
            </a:ln>
            <a:effectLst/>
          </p:spPr>
          <p:txBody>
            <a:bodyPr lIns="67465" tIns="35082" rIns="67465" bIns="35082">
              <a:spAutoFit/>
            </a:bodyPr>
            <a:lstStyle/>
            <a:p>
              <a:pPr marR="0" defTabSz="685165" eaLnBrk="1" fontAlgn="auto" hangingPunct="1">
                <a:spcBef>
                  <a:spcPct val="50000"/>
                </a:spcBef>
                <a:spcAft>
                  <a:spcPts val="0"/>
                </a:spcAft>
                <a:buClrTx/>
                <a:buSzTx/>
                <a:buFontTx/>
                <a:buNone/>
                <a:defRPr/>
              </a:pPr>
              <a:r>
                <a:rPr kumimoji="0" lang="zh-CN" altLang="en-US" sz="1500" kern="0" cap="none" spc="0" normalizeH="0" baseline="0" noProof="0" dirty="0">
                  <a:solidFill>
                    <a:srgbClr val="002060"/>
                  </a:solidFill>
                  <a:latin typeface="楷体" panose="02010609060101010101" pitchFamily="49" charset="-122"/>
                  <a:ea typeface="楷体" panose="02010609060101010101" pitchFamily="49" charset="-122"/>
                  <a:cs typeface="+mn-cs"/>
                </a:rPr>
                <a:t>越界中断</a:t>
              </a:r>
              <a:endParaRPr kumimoji="0" lang="zh-CN" altLang="en-US" sz="1500" kern="0" cap="none" spc="0" normalizeH="0" baseline="0" noProof="0" dirty="0">
                <a:solidFill>
                  <a:srgbClr val="002060"/>
                </a:solidFill>
                <a:latin typeface="楷体" panose="02010609060101010101" pitchFamily="49" charset="-122"/>
                <a:ea typeface="楷体" panose="02010609060101010101" pitchFamily="49" charset="-122"/>
                <a:cs typeface="+mn-cs"/>
              </a:endParaRPr>
            </a:p>
          </p:txBody>
        </p:sp>
        <p:sp>
          <p:nvSpPr>
            <p:cNvPr id="20" name="Line 38"/>
            <p:cNvSpPr>
              <a:spLocks noChangeShapeType="1"/>
            </p:cNvSpPr>
            <p:nvPr/>
          </p:nvSpPr>
          <p:spPr bwMode="auto">
            <a:xfrm>
              <a:off x="4273" y="1404"/>
              <a:ext cx="0" cy="288"/>
            </a:xfrm>
            <a:prstGeom prst="line">
              <a:avLst/>
            </a:prstGeom>
            <a:noFill/>
            <a:ln w="28575">
              <a:solidFill>
                <a:srgbClr val="FF0000"/>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21" name="Line 39"/>
            <p:cNvSpPr>
              <a:spLocks noChangeShapeType="1"/>
            </p:cNvSpPr>
            <p:nvPr/>
          </p:nvSpPr>
          <p:spPr bwMode="auto">
            <a:xfrm>
              <a:off x="592" y="1356"/>
              <a:ext cx="0" cy="240"/>
            </a:xfrm>
            <a:prstGeom prst="line">
              <a:avLst/>
            </a:prstGeom>
            <a:noFill/>
            <a:ln w="28575">
              <a:solidFill>
                <a:srgbClr val="FF0000"/>
              </a:solidFill>
              <a:round/>
              <a:tailEnd type="triangle" w="med" len="me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22" name="Line 40"/>
            <p:cNvSpPr>
              <a:spLocks noChangeShapeType="1"/>
            </p:cNvSpPr>
            <p:nvPr/>
          </p:nvSpPr>
          <p:spPr bwMode="auto">
            <a:xfrm>
              <a:off x="600" y="1781"/>
              <a:ext cx="0" cy="1247"/>
            </a:xfrm>
            <a:prstGeom prst="line">
              <a:avLst/>
            </a:prstGeom>
            <a:noFill/>
            <a:ln w="28575">
              <a:solidFill>
                <a:srgbClr val="FF0000"/>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23" name="Line 41"/>
            <p:cNvSpPr>
              <a:spLocks noChangeShapeType="1"/>
            </p:cNvSpPr>
            <p:nvPr/>
          </p:nvSpPr>
          <p:spPr bwMode="auto">
            <a:xfrm>
              <a:off x="592" y="3028"/>
              <a:ext cx="656" cy="4"/>
            </a:xfrm>
            <a:prstGeom prst="line">
              <a:avLst/>
            </a:prstGeom>
            <a:noFill/>
            <a:ln w="28575">
              <a:solidFill>
                <a:srgbClr val="FF0000"/>
              </a:solidFill>
              <a:round/>
              <a:tailEnd type="triangle" w="med" len="me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24" name="Line 42"/>
            <p:cNvSpPr>
              <a:spLocks noChangeShapeType="1"/>
            </p:cNvSpPr>
            <p:nvPr/>
          </p:nvSpPr>
          <p:spPr bwMode="auto">
            <a:xfrm>
              <a:off x="5128" y="1404"/>
              <a:ext cx="8" cy="2246"/>
            </a:xfrm>
            <a:prstGeom prst="line">
              <a:avLst/>
            </a:prstGeom>
            <a:noFill/>
            <a:ln w="28575">
              <a:solidFill>
                <a:srgbClr val="FF0000"/>
              </a:solidFill>
              <a:round/>
              <a:tailEnd type="triangle" w="med" len="me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grpSp>
          <p:nvGrpSpPr>
            <p:cNvPr id="51221" name="Group 43"/>
            <p:cNvGrpSpPr/>
            <p:nvPr/>
          </p:nvGrpSpPr>
          <p:grpSpPr>
            <a:xfrm>
              <a:off x="776" y="1738"/>
              <a:ext cx="1296" cy="2206"/>
              <a:chOff x="1016" y="2162"/>
              <a:chExt cx="1296" cy="2206"/>
            </a:xfrm>
          </p:grpSpPr>
          <p:sp>
            <p:nvSpPr>
              <p:cNvPr id="63" name="Rectangle 44"/>
              <p:cNvSpPr>
                <a:spLocks noChangeArrowheads="1"/>
              </p:cNvSpPr>
              <p:nvPr/>
            </p:nvSpPr>
            <p:spPr bwMode="auto">
              <a:xfrm>
                <a:off x="1497" y="3600"/>
                <a:ext cx="815" cy="288"/>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endParaRPr kumimoji="0" lang="zh-CN" altLang="en-US"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64" name="Rectangle 45"/>
              <p:cNvSpPr>
                <a:spLocks noChangeArrowheads="1"/>
              </p:cNvSpPr>
              <p:nvPr/>
            </p:nvSpPr>
            <p:spPr bwMode="auto">
              <a:xfrm>
                <a:off x="1497" y="3313"/>
                <a:ext cx="815" cy="287"/>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r>
                  <a:rPr kumimoji="0" lang="en-US" altLang="zh-CN"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rPr>
                  <a:t>b</a:t>
                </a:r>
                <a:endParaRPr kumimoji="0" lang="en-US" altLang="zh-CN"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65" name="Rectangle 46"/>
              <p:cNvSpPr>
                <a:spLocks noChangeArrowheads="1"/>
              </p:cNvSpPr>
              <p:nvPr/>
            </p:nvSpPr>
            <p:spPr bwMode="auto">
              <a:xfrm>
                <a:off x="1497" y="3025"/>
                <a:ext cx="815" cy="288"/>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endParaRPr kumimoji="0" lang="zh-CN" altLang="en-US"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66" name="Rectangle 47"/>
              <p:cNvSpPr>
                <a:spLocks noChangeArrowheads="1"/>
              </p:cNvSpPr>
              <p:nvPr/>
            </p:nvSpPr>
            <p:spPr bwMode="auto">
              <a:xfrm>
                <a:off x="1497" y="2738"/>
                <a:ext cx="815" cy="287"/>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endParaRPr kumimoji="0" lang="zh-CN" altLang="en-US"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67" name="Rectangle 48"/>
              <p:cNvSpPr>
                <a:spLocks noChangeArrowheads="1"/>
              </p:cNvSpPr>
              <p:nvPr/>
            </p:nvSpPr>
            <p:spPr bwMode="auto">
              <a:xfrm>
                <a:off x="1497" y="2450"/>
                <a:ext cx="815" cy="288"/>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r>
                  <a:rPr kumimoji="0" lang="en-US" altLang="zh-CN"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rPr>
                  <a:t>1</a:t>
                </a:r>
                <a:endParaRPr kumimoji="0" lang="en-US" altLang="zh-CN"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68" name="Line 49"/>
              <p:cNvSpPr>
                <a:spLocks noChangeShapeType="1"/>
              </p:cNvSpPr>
              <p:nvPr/>
            </p:nvSpPr>
            <p:spPr bwMode="auto">
              <a:xfrm>
                <a:off x="1497" y="2450"/>
                <a:ext cx="815" cy="0"/>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9" name="Line 50"/>
              <p:cNvSpPr>
                <a:spLocks noChangeShapeType="1"/>
              </p:cNvSpPr>
              <p:nvPr/>
            </p:nvSpPr>
            <p:spPr bwMode="auto">
              <a:xfrm>
                <a:off x="1497" y="2738"/>
                <a:ext cx="815" cy="0"/>
              </a:xfrm>
              <a:prstGeom prst="line">
                <a:avLst/>
              </a:prstGeom>
              <a:noFill/>
              <a:ln w="12700">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0" name="Line 51"/>
              <p:cNvSpPr>
                <a:spLocks noChangeShapeType="1"/>
              </p:cNvSpPr>
              <p:nvPr/>
            </p:nvSpPr>
            <p:spPr bwMode="auto">
              <a:xfrm>
                <a:off x="1497" y="3025"/>
                <a:ext cx="815" cy="0"/>
              </a:xfrm>
              <a:prstGeom prst="line">
                <a:avLst/>
              </a:prstGeom>
              <a:noFill/>
              <a:ln w="12700">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1" name="Line 52"/>
              <p:cNvSpPr>
                <a:spLocks noChangeShapeType="1"/>
              </p:cNvSpPr>
              <p:nvPr/>
            </p:nvSpPr>
            <p:spPr bwMode="auto">
              <a:xfrm>
                <a:off x="1497" y="3313"/>
                <a:ext cx="815" cy="0"/>
              </a:xfrm>
              <a:prstGeom prst="line">
                <a:avLst/>
              </a:prstGeom>
              <a:noFill/>
              <a:ln w="12700">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2" name="Line 53"/>
              <p:cNvSpPr>
                <a:spLocks noChangeShapeType="1"/>
              </p:cNvSpPr>
              <p:nvPr/>
            </p:nvSpPr>
            <p:spPr bwMode="auto">
              <a:xfrm>
                <a:off x="1497" y="3600"/>
                <a:ext cx="815" cy="0"/>
              </a:xfrm>
              <a:prstGeom prst="line">
                <a:avLst/>
              </a:prstGeom>
              <a:noFill/>
              <a:ln w="12700">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3" name="Line 54"/>
              <p:cNvSpPr>
                <a:spLocks noChangeShapeType="1"/>
              </p:cNvSpPr>
              <p:nvPr/>
            </p:nvSpPr>
            <p:spPr bwMode="auto">
              <a:xfrm>
                <a:off x="1497" y="3888"/>
                <a:ext cx="815" cy="0"/>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4" name="Line 55"/>
              <p:cNvSpPr>
                <a:spLocks noChangeShapeType="1"/>
              </p:cNvSpPr>
              <p:nvPr/>
            </p:nvSpPr>
            <p:spPr bwMode="auto">
              <a:xfrm>
                <a:off x="1497" y="2450"/>
                <a:ext cx="0" cy="1438"/>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5" name="Line 56"/>
              <p:cNvSpPr>
                <a:spLocks noChangeShapeType="1"/>
              </p:cNvSpPr>
              <p:nvPr/>
            </p:nvSpPr>
            <p:spPr bwMode="auto">
              <a:xfrm>
                <a:off x="2312" y="2450"/>
                <a:ext cx="0" cy="1438"/>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76" name="Text Box 57"/>
              <p:cNvSpPr txBox="1">
                <a:spLocks noChangeArrowheads="1"/>
              </p:cNvSpPr>
              <p:nvPr/>
            </p:nvSpPr>
            <p:spPr bwMode="auto">
              <a:xfrm>
                <a:off x="1641" y="2162"/>
                <a:ext cx="623" cy="271"/>
              </a:xfrm>
              <a:prstGeom prst="rect">
                <a:avLst/>
              </a:prstGeom>
              <a:noFill/>
              <a:ln>
                <a:noFill/>
              </a:ln>
              <a:effectLst/>
            </p:spPr>
            <p:txBody>
              <a:bodyPr lIns="67465" tIns="35082" rIns="67465" bIns="35082">
                <a:spAutoFit/>
              </a:bodyPr>
              <a:lstStyle/>
              <a:p>
                <a:pPr marR="0" defTabSz="685165" fontAlgn="auto">
                  <a:spcBef>
                    <a:spcPct val="50000"/>
                  </a:spcBef>
                  <a:spcAft>
                    <a:spcPts val="0"/>
                  </a:spcAft>
                  <a:buClrTx/>
                  <a:buSzTx/>
                  <a:buFontTx/>
                  <a:buNone/>
                  <a:defRPr/>
                </a:pPr>
                <a:r>
                  <a:rPr kumimoji="0" lang="zh-CN" altLang="en-US" sz="1500" kern="0" cap="none" spc="0" normalizeH="0" baseline="0" noProof="0" dirty="0">
                    <a:solidFill>
                      <a:srgbClr val="002060"/>
                    </a:solidFill>
                    <a:latin typeface="楷体" panose="02010609060101010101" pitchFamily="49" charset="-122"/>
                    <a:ea typeface="楷体" panose="02010609060101010101" pitchFamily="49" charset="-122"/>
                    <a:cs typeface="+mn-cs"/>
                  </a:rPr>
                  <a:t>块号</a:t>
                </a:r>
                <a:endParaRPr kumimoji="0" lang="zh-CN" altLang="en-US" sz="1500" kern="0" cap="none" spc="0" normalizeH="0" baseline="0" noProof="0" dirty="0">
                  <a:solidFill>
                    <a:srgbClr val="002060"/>
                  </a:solidFill>
                  <a:latin typeface="楷体" panose="02010609060101010101" pitchFamily="49" charset="-122"/>
                  <a:ea typeface="楷体" panose="02010609060101010101" pitchFamily="49" charset="-122"/>
                  <a:cs typeface="+mn-cs"/>
                </a:endParaRPr>
              </a:p>
            </p:txBody>
          </p:sp>
          <p:sp>
            <p:nvSpPr>
              <p:cNvPr id="77" name="Text Box 58"/>
              <p:cNvSpPr txBox="1">
                <a:spLocks noChangeArrowheads="1"/>
              </p:cNvSpPr>
              <p:nvPr/>
            </p:nvSpPr>
            <p:spPr bwMode="auto">
              <a:xfrm>
                <a:off x="1016" y="2164"/>
                <a:ext cx="624" cy="271"/>
              </a:xfrm>
              <a:prstGeom prst="rect">
                <a:avLst/>
              </a:prstGeom>
              <a:noFill/>
              <a:ln>
                <a:noFill/>
              </a:ln>
              <a:effectLst/>
            </p:spPr>
            <p:txBody>
              <a:bodyPr lIns="67465" tIns="35082" rIns="67465" bIns="35082">
                <a:spAutoFit/>
              </a:bodyPr>
              <a:lstStyle/>
              <a:p>
                <a:pPr marR="0" defTabSz="685165" fontAlgn="auto">
                  <a:spcBef>
                    <a:spcPct val="50000"/>
                  </a:spcBef>
                  <a:spcAft>
                    <a:spcPts val="0"/>
                  </a:spcAft>
                  <a:buClrTx/>
                  <a:buSzTx/>
                  <a:buFontTx/>
                  <a:buNone/>
                  <a:defRPr/>
                </a:pPr>
                <a:r>
                  <a:rPr kumimoji="0" lang="zh-CN" altLang="en-US" sz="1500" kern="0" cap="none" spc="0" normalizeH="0" baseline="0" noProof="0" dirty="0">
                    <a:solidFill>
                      <a:srgbClr val="002060"/>
                    </a:solidFill>
                    <a:latin typeface="楷体" panose="02010609060101010101" pitchFamily="49" charset="-122"/>
                    <a:ea typeface="楷体" panose="02010609060101010101" pitchFamily="49" charset="-122"/>
                    <a:cs typeface="+mn-cs"/>
                  </a:rPr>
                  <a:t>页号</a:t>
                </a:r>
                <a:endParaRPr kumimoji="0" lang="zh-CN" altLang="en-US" sz="1500" kern="0" cap="none" spc="0" normalizeH="0" baseline="0" noProof="0" dirty="0">
                  <a:solidFill>
                    <a:srgbClr val="002060"/>
                  </a:solidFill>
                  <a:latin typeface="楷体" panose="02010609060101010101" pitchFamily="49" charset="-122"/>
                  <a:ea typeface="楷体" panose="02010609060101010101" pitchFamily="49" charset="-122"/>
                  <a:cs typeface="+mn-cs"/>
                </a:endParaRPr>
              </a:p>
            </p:txBody>
          </p:sp>
          <p:sp>
            <p:nvSpPr>
              <p:cNvPr id="78" name="Text Box 59"/>
              <p:cNvSpPr txBox="1">
                <a:spLocks noChangeArrowheads="1"/>
              </p:cNvSpPr>
              <p:nvPr/>
            </p:nvSpPr>
            <p:spPr bwMode="auto">
              <a:xfrm>
                <a:off x="1671" y="3888"/>
                <a:ext cx="527" cy="480"/>
              </a:xfrm>
              <a:prstGeom prst="rect">
                <a:avLst/>
              </a:prstGeom>
              <a:noFill/>
              <a:ln>
                <a:noFill/>
              </a:ln>
              <a:effectLst/>
            </p:spPr>
            <p:txBody>
              <a:bodyPr lIns="67465" tIns="35082" rIns="67465" bIns="35082">
                <a:spAutoFit/>
              </a:bodyPr>
              <a:lstStyle/>
              <a:p>
                <a:pPr marR="0" defTabSz="685165" fontAlgn="auto">
                  <a:spcBef>
                    <a:spcPct val="50000"/>
                  </a:spcBef>
                  <a:spcAft>
                    <a:spcPts val="0"/>
                  </a:spcAft>
                  <a:buClrTx/>
                  <a:buSzTx/>
                  <a:buFontTx/>
                  <a:buNone/>
                  <a:defRPr/>
                </a:pPr>
                <a:r>
                  <a:rPr kumimoji="0" lang="zh-CN" altLang="en-US" sz="1500" kern="0" cap="none" spc="0" normalizeH="0" baseline="0" noProof="0" dirty="0">
                    <a:solidFill>
                      <a:schemeClr val="accent1"/>
                    </a:solidFill>
                    <a:latin typeface="楷体" panose="02010609060101010101" pitchFamily="49" charset="-122"/>
                    <a:ea typeface="楷体" panose="02010609060101010101" pitchFamily="49" charset="-122"/>
                    <a:cs typeface="+mn-cs"/>
                  </a:rPr>
                  <a:t>页表</a:t>
                </a:r>
                <a:endParaRPr kumimoji="0" lang="zh-CN" altLang="en-US" sz="1500" kern="0" cap="none" spc="0" normalizeH="0" baseline="0" noProof="0" dirty="0">
                  <a:solidFill>
                    <a:schemeClr val="accent1"/>
                  </a:solidFill>
                  <a:latin typeface="楷体" panose="02010609060101010101" pitchFamily="49" charset="-122"/>
                  <a:ea typeface="楷体" panose="02010609060101010101" pitchFamily="49" charset="-122"/>
                  <a:cs typeface="+mn-cs"/>
                </a:endParaRPr>
              </a:p>
            </p:txBody>
          </p:sp>
        </p:grpSp>
        <p:sp>
          <p:nvSpPr>
            <p:cNvPr id="26" name="Text Box 60"/>
            <p:cNvSpPr txBox="1">
              <a:spLocks noChangeArrowheads="1"/>
            </p:cNvSpPr>
            <p:nvPr/>
          </p:nvSpPr>
          <p:spPr bwMode="auto">
            <a:xfrm>
              <a:off x="128" y="236"/>
              <a:ext cx="3614" cy="564"/>
            </a:xfrm>
            <a:prstGeom prst="rect">
              <a:avLst/>
            </a:prstGeom>
            <a:noFill/>
            <a:ln>
              <a:noFill/>
            </a:ln>
            <a:effectLst/>
          </p:spPr>
          <p:txBody>
            <a:bodyPr lIns="67465" tIns="35082" rIns="67465" bIns="35082">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685165" rtl="0" eaLnBrk="1" fontAlgn="auto" latinLnBrk="0" hangingPunct="1">
                <a:lnSpc>
                  <a:spcPct val="100000"/>
                </a:lnSpc>
                <a:spcBef>
                  <a:spcPct val="50000"/>
                </a:spcBef>
                <a:spcAft>
                  <a:spcPts val="0"/>
                </a:spcAft>
                <a:buClrTx/>
                <a:buSzTx/>
                <a:buFontTx/>
                <a:buNone/>
                <a:defRPr/>
              </a:pPr>
              <a:r>
                <a:rPr kumimoji="0"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楷体" panose="02010609060101010101" pitchFamily="49" charset="-122"/>
                  <a:cs typeface="+mn-cs"/>
                </a:rPr>
                <a:t>具有</a:t>
              </a:r>
              <a:r>
                <a:rPr kumimoji="0" lang="zh-CN" altLang="en-US" sz="1800" b="1" i="0" u="none" strike="noStrike" kern="0" cap="none" spc="0" normalizeH="0" baseline="0" noProof="0" dirty="0">
                  <a:ln>
                    <a:noFill/>
                  </a:ln>
                  <a:solidFill>
                    <a:srgbClr val="FF0000"/>
                  </a:solidFill>
                  <a:effectLst/>
                  <a:uLnTx/>
                  <a:uFillTx/>
                  <a:latin typeface="Arial" panose="020B0604020202020204" pitchFamily="34" charset="0"/>
                  <a:ea typeface="楷体" panose="02010609060101010101" pitchFamily="49" charset="-122"/>
                  <a:cs typeface="+mn-cs"/>
                </a:rPr>
                <a:t>快表</a:t>
              </a:r>
              <a:r>
                <a:rPr kumimoji="0"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楷体" panose="02010609060101010101" pitchFamily="49" charset="-122"/>
                  <a:cs typeface="+mn-cs"/>
                </a:rPr>
                <a:t>的分页系统的地址变换机构：</a:t>
              </a:r>
              <a:endParaRPr kumimoji="0" lang="zh-CN" altLang="en-US" sz="1800" b="1" i="0" u="none" strike="noStrike" kern="0" cap="none" spc="0" normalizeH="0" baseline="0" noProof="0" dirty="0">
                <a:ln>
                  <a:noFill/>
                </a:ln>
                <a:solidFill>
                  <a:srgbClr val="0000FF"/>
                </a:solidFill>
                <a:effectLst/>
                <a:uLnTx/>
                <a:uFillTx/>
                <a:latin typeface="Arial" panose="020B0604020202020204" pitchFamily="34" charset="0"/>
                <a:ea typeface="楷体" panose="02010609060101010101" pitchFamily="49" charset="-122"/>
                <a:cs typeface="+mn-cs"/>
              </a:endParaRPr>
            </a:p>
          </p:txBody>
        </p:sp>
        <p:sp>
          <p:nvSpPr>
            <p:cNvPr id="27" name="Line 61"/>
            <p:cNvSpPr>
              <a:spLocks noChangeShapeType="1"/>
            </p:cNvSpPr>
            <p:nvPr/>
          </p:nvSpPr>
          <p:spPr bwMode="auto">
            <a:xfrm>
              <a:off x="1872" y="1216"/>
              <a:ext cx="528" cy="0"/>
            </a:xfrm>
            <a:prstGeom prst="line">
              <a:avLst/>
            </a:prstGeom>
            <a:noFill/>
            <a:ln w="28575">
              <a:solidFill>
                <a:srgbClr val="FF0000"/>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grpSp>
          <p:nvGrpSpPr>
            <p:cNvPr id="51224" name="Group 62"/>
            <p:cNvGrpSpPr/>
            <p:nvPr/>
          </p:nvGrpSpPr>
          <p:grpSpPr>
            <a:xfrm>
              <a:off x="3128" y="1738"/>
              <a:ext cx="1104" cy="2029"/>
              <a:chOff x="2696" y="2162"/>
              <a:chExt cx="1104" cy="2029"/>
            </a:xfrm>
          </p:grpSpPr>
          <p:sp>
            <p:nvSpPr>
              <p:cNvPr id="41" name="Rectangle 63"/>
              <p:cNvSpPr>
                <a:spLocks noChangeArrowheads="1"/>
              </p:cNvSpPr>
              <p:nvPr/>
            </p:nvSpPr>
            <p:spPr bwMode="auto">
              <a:xfrm>
                <a:off x="3192" y="3648"/>
                <a:ext cx="456" cy="288"/>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endParaRPr kumimoji="0" lang="zh-CN" altLang="en-US"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42" name="Rectangle 64"/>
              <p:cNvSpPr>
                <a:spLocks noChangeArrowheads="1"/>
              </p:cNvSpPr>
              <p:nvPr/>
            </p:nvSpPr>
            <p:spPr bwMode="auto">
              <a:xfrm>
                <a:off x="2736" y="3648"/>
                <a:ext cx="456" cy="288"/>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endParaRPr kumimoji="0" lang="zh-CN" altLang="en-US"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43" name="Rectangle 65"/>
              <p:cNvSpPr>
                <a:spLocks noChangeArrowheads="1"/>
              </p:cNvSpPr>
              <p:nvPr/>
            </p:nvSpPr>
            <p:spPr bwMode="auto">
              <a:xfrm>
                <a:off x="3192" y="3361"/>
                <a:ext cx="456" cy="287"/>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endParaRPr kumimoji="0" lang="zh-CN" altLang="en-US"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44" name="Rectangle 66"/>
              <p:cNvSpPr>
                <a:spLocks noChangeArrowheads="1"/>
              </p:cNvSpPr>
              <p:nvPr/>
            </p:nvSpPr>
            <p:spPr bwMode="auto">
              <a:xfrm>
                <a:off x="2736" y="3361"/>
                <a:ext cx="456" cy="287"/>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endParaRPr kumimoji="0" lang="zh-CN" altLang="en-US"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45" name="Rectangle 67"/>
              <p:cNvSpPr>
                <a:spLocks noChangeArrowheads="1"/>
              </p:cNvSpPr>
              <p:nvPr/>
            </p:nvSpPr>
            <p:spPr bwMode="auto">
              <a:xfrm>
                <a:off x="3192" y="3073"/>
                <a:ext cx="456" cy="288"/>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endParaRPr kumimoji="0" lang="zh-CN" altLang="en-US"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46" name="Rectangle 68"/>
              <p:cNvSpPr>
                <a:spLocks noChangeArrowheads="1"/>
              </p:cNvSpPr>
              <p:nvPr/>
            </p:nvSpPr>
            <p:spPr bwMode="auto">
              <a:xfrm>
                <a:off x="2736" y="3073"/>
                <a:ext cx="456" cy="288"/>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endParaRPr kumimoji="0" lang="zh-CN" altLang="en-US"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47" name="Rectangle 69"/>
              <p:cNvSpPr>
                <a:spLocks noChangeArrowheads="1"/>
              </p:cNvSpPr>
              <p:nvPr/>
            </p:nvSpPr>
            <p:spPr bwMode="auto">
              <a:xfrm>
                <a:off x="3192" y="2786"/>
                <a:ext cx="456" cy="287"/>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r>
                  <a:rPr kumimoji="0" lang="en-US" altLang="zh-CN"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rPr>
                  <a:t>b</a:t>
                </a:r>
                <a:endParaRPr kumimoji="0" lang="en-US" altLang="zh-CN"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48" name="Rectangle 70"/>
              <p:cNvSpPr>
                <a:spLocks noChangeArrowheads="1"/>
              </p:cNvSpPr>
              <p:nvPr/>
            </p:nvSpPr>
            <p:spPr bwMode="auto">
              <a:xfrm>
                <a:off x="2736" y="2786"/>
                <a:ext cx="456" cy="287"/>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endParaRPr kumimoji="0" lang="zh-CN" altLang="en-US"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49" name="Rectangle 71"/>
              <p:cNvSpPr>
                <a:spLocks noChangeArrowheads="1"/>
              </p:cNvSpPr>
              <p:nvPr/>
            </p:nvSpPr>
            <p:spPr bwMode="auto">
              <a:xfrm>
                <a:off x="3192" y="2498"/>
                <a:ext cx="456" cy="288"/>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endParaRPr kumimoji="0" lang="zh-CN" altLang="en-US"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50" name="Rectangle 72"/>
              <p:cNvSpPr>
                <a:spLocks noChangeArrowheads="1"/>
              </p:cNvSpPr>
              <p:nvPr/>
            </p:nvSpPr>
            <p:spPr bwMode="auto">
              <a:xfrm>
                <a:off x="2736" y="2498"/>
                <a:ext cx="456" cy="288"/>
              </a:xfrm>
              <a:prstGeom prst="rect">
                <a:avLst/>
              </a:prstGeom>
              <a:noFill/>
              <a:ln>
                <a:noFill/>
              </a:ln>
              <a:effectLst/>
            </p:spPr>
            <p:txBody>
              <a:bodyPr lIns="67465" tIns="35082" rIns="67465" bIns="35082"/>
              <a:lstStyle/>
              <a:p>
                <a:pPr marL="0" marR="0" lvl="0" indent="0" algn="ctr" defTabSz="685165" rtl="0" eaLnBrk="0" fontAlgn="auto" latinLnBrk="0" hangingPunct="0">
                  <a:lnSpc>
                    <a:spcPct val="100000"/>
                  </a:lnSpc>
                  <a:spcBef>
                    <a:spcPct val="20000"/>
                  </a:spcBef>
                  <a:spcAft>
                    <a:spcPts val="0"/>
                  </a:spcAft>
                  <a:buClr>
                    <a:srgbClr val="DC5900"/>
                  </a:buClr>
                  <a:buSzPct val="75000"/>
                  <a:buFontTx/>
                  <a:buNone/>
                  <a:defRPr/>
                </a:pPr>
                <a:endParaRPr kumimoji="0" lang="zh-CN" altLang="en-US" sz="1500" b="1" i="0" u="none" strike="noStrike" kern="0" cap="none" spc="0" normalizeH="0" baseline="0" noProof="0">
                  <a:ln>
                    <a:noFill/>
                  </a:ln>
                  <a:solidFill>
                    <a:srgbClr val="003399"/>
                  </a:solidFill>
                  <a:effectLst>
                    <a:outerShdw blurRad="38100" dist="38100" dir="2700000" algn="tl">
                      <a:srgbClr val="C0C0C0"/>
                    </a:outerShdw>
                  </a:effectLst>
                  <a:uLnTx/>
                  <a:uFillTx/>
                  <a:latin typeface="Arial" panose="020B0604020202020204" pitchFamily="34" charset="0"/>
                  <a:ea typeface="楷体" panose="02010609060101010101" pitchFamily="49" charset="-122"/>
                  <a:cs typeface="+mn-cs"/>
                </a:endParaRPr>
              </a:p>
            </p:txBody>
          </p:sp>
          <p:sp>
            <p:nvSpPr>
              <p:cNvPr id="51" name="Line 73"/>
              <p:cNvSpPr>
                <a:spLocks noChangeShapeType="1"/>
              </p:cNvSpPr>
              <p:nvPr/>
            </p:nvSpPr>
            <p:spPr bwMode="auto">
              <a:xfrm>
                <a:off x="2736" y="2498"/>
                <a:ext cx="912" cy="0"/>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2" name="Line 74"/>
              <p:cNvSpPr>
                <a:spLocks noChangeShapeType="1"/>
              </p:cNvSpPr>
              <p:nvPr/>
            </p:nvSpPr>
            <p:spPr bwMode="auto">
              <a:xfrm>
                <a:off x="2736" y="2786"/>
                <a:ext cx="912" cy="0"/>
              </a:xfrm>
              <a:prstGeom prst="line">
                <a:avLst/>
              </a:prstGeom>
              <a:noFill/>
              <a:ln w="12700">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3" name="Line 75"/>
              <p:cNvSpPr>
                <a:spLocks noChangeShapeType="1"/>
              </p:cNvSpPr>
              <p:nvPr/>
            </p:nvSpPr>
            <p:spPr bwMode="auto">
              <a:xfrm>
                <a:off x="2736" y="3073"/>
                <a:ext cx="912" cy="0"/>
              </a:xfrm>
              <a:prstGeom prst="line">
                <a:avLst/>
              </a:prstGeom>
              <a:noFill/>
              <a:ln w="12700">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4" name="Line 76"/>
              <p:cNvSpPr>
                <a:spLocks noChangeShapeType="1"/>
              </p:cNvSpPr>
              <p:nvPr/>
            </p:nvSpPr>
            <p:spPr bwMode="auto">
              <a:xfrm>
                <a:off x="2736" y="3361"/>
                <a:ext cx="912" cy="0"/>
              </a:xfrm>
              <a:prstGeom prst="line">
                <a:avLst/>
              </a:prstGeom>
              <a:noFill/>
              <a:ln w="12700">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5" name="Line 77"/>
              <p:cNvSpPr>
                <a:spLocks noChangeShapeType="1"/>
              </p:cNvSpPr>
              <p:nvPr/>
            </p:nvSpPr>
            <p:spPr bwMode="auto">
              <a:xfrm>
                <a:off x="2736" y="3648"/>
                <a:ext cx="912" cy="0"/>
              </a:xfrm>
              <a:prstGeom prst="line">
                <a:avLst/>
              </a:prstGeom>
              <a:noFill/>
              <a:ln w="12700">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6" name="Line 78"/>
              <p:cNvSpPr>
                <a:spLocks noChangeShapeType="1"/>
              </p:cNvSpPr>
              <p:nvPr/>
            </p:nvSpPr>
            <p:spPr bwMode="auto">
              <a:xfrm>
                <a:off x="2736" y="3936"/>
                <a:ext cx="912" cy="0"/>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7" name="Line 79"/>
              <p:cNvSpPr>
                <a:spLocks noChangeShapeType="1"/>
              </p:cNvSpPr>
              <p:nvPr/>
            </p:nvSpPr>
            <p:spPr bwMode="auto">
              <a:xfrm>
                <a:off x="2736" y="2498"/>
                <a:ext cx="0" cy="1438"/>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8" name="Line 80"/>
              <p:cNvSpPr>
                <a:spLocks noChangeShapeType="1"/>
              </p:cNvSpPr>
              <p:nvPr/>
            </p:nvSpPr>
            <p:spPr bwMode="auto">
              <a:xfrm>
                <a:off x="3192" y="2498"/>
                <a:ext cx="0" cy="1438"/>
              </a:xfrm>
              <a:prstGeom prst="line">
                <a:avLst/>
              </a:prstGeom>
              <a:noFill/>
              <a:ln w="12700">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59" name="Line 81"/>
              <p:cNvSpPr>
                <a:spLocks noChangeShapeType="1"/>
              </p:cNvSpPr>
              <p:nvPr/>
            </p:nvSpPr>
            <p:spPr bwMode="auto">
              <a:xfrm>
                <a:off x="3651" y="2498"/>
                <a:ext cx="0" cy="1438"/>
              </a:xfrm>
              <a:prstGeom prst="line">
                <a:avLst/>
              </a:prstGeom>
              <a:noFill/>
              <a:ln w="28575" cap="sq">
                <a:solidFill>
                  <a:srgbClr val="007A77"/>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60" name="Text Box 82"/>
              <p:cNvSpPr txBox="1">
                <a:spLocks noChangeArrowheads="1"/>
              </p:cNvSpPr>
              <p:nvPr/>
            </p:nvSpPr>
            <p:spPr bwMode="auto">
              <a:xfrm>
                <a:off x="3176" y="2162"/>
                <a:ext cx="624" cy="251"/>
              </a:xfrm>
              <a:prstGeom prst="rect">
                <a:avLst/>
              </a:prstGeom>
              <a:noFill/>
              <a:ln>
                <a:noFill/>
              </a:ln>
              <a:effectLst/>
            </p:spPr>
            <p:txBody>
              <a:bodyPr lIns="67465" tIns="35082" rIns="67465" bIns="35082">
                <a:spAutoFit/>
              </a:bodyPr>
              <a:lstStyle/>
              <a:p>
                <a:pPr marR="0" defTabSz="685165" eaLnBrk="1" fontAlgn="auto" hangingPunct="1">
                  <a:spcBef>
                    <a:spcPct val="50000"/>
                  </a:spcBef>
                  <a:spcAft>
                    <a:spcPts val="0"/>
                  </a:spcAft>
                  <a:buClrTx/>
                  <a:buSzTx/>
                  <a:buFontTx/>
                  <a:buNone/>
                  <a:defRPr/>
                </a:pPr>
                <a:r>
                  <a:rPr kumimoji="0" lang="zh-CN" altLang="en-US" sz="1350" kern="0" cap="none" spc="0" normalizeH="0" baseline="0" noProof="0">
                    <a:solidFill>
                      <a:srgbClr val="007A77"/>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块号</a:t>
                </a:r>
                <a:endParaRPr kumimoji="0" lang="zh-CN" altLang="en-US" sz="1350" kern="0" cap="none" spc="0" normalizeH="0" baseline="0" noProof="0">
                  <a:solidFill>
                    <a:srgbClr val="007A77"/>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61" name="Text Box 83"/>
              <p:cNvSpPr txBox="1">
                <a:spLocks noChangeArrowheads="1"/>
              </p:cNvSpPr>
              <p:nvPr/>
            </p:nvSpPr>
            <p:spPr bwMode="auto">
              <a:xfrm>
                <a:off x="2696" y="2164"/>
                <a:ext cx="624" cy="251"/>
              </a:xfrm>
              <a:prstGeom prst="rect">
                <a:avLst/>
              </a:prstGeom>
              <a:noFill/>
              <a:ln>
                <a:noFill/>
              </a:ln>
              <a:effectLst/>
            </p:spPr>
            <p:txBody>
              <a:bodyPr lIns="67465" tIns="35082" rIns="67465" bIns="35082">
                <a:spAutoFit/>
              </a:bodyPr>
              <a:lstStyle/>
              <a:p>
                <a:pPr marR="0" defTabSz="685165" eaLnBrk="1" fontAlgn="auto" hangingPunct="1">
                  <a:spcBef>
                    <a:spcPct val="50000"/>
                  </a:spcBef>
                  <a:spcAft>
                    <a:spcPts val="0"/>
                  </a:spcAft>
                  <a:buClrTx/>
                  <a:buSzTx/>
                  <a:buFontTx/>
                  <a:buNone/>
                  <a:defRPr/>
                </a:pPr>
                <a:r>
                  <a:rPr kumimoji="0" lang="zh-CN" altLang="en-US" sz="1350" kern="0" cap="none" spc="0" normalizeH="0" baseline="0" noProof="0">
                    <a:solidFill>
                      <a:srgbClr val="007A77"/>
                    </a:solidFill>
                    <a:effectLst>
                      <a:outerShdw blurRad="38100" dist="38100" dir="2700000" algn="tl">
                        <a:srgbClr val="C0C0C0"/>
                      </a:outerShdw>
                    </a:effectLst>
                    <a:latin typeface="Arial" panose="020B0604020202020204" pitchFamily="34" charset="0"/>
                    <a:ea typeface="宋体" panose="02010600030101010101" pitchFamily="2" charset="-122"/>
                    <a:cs typeface="+mn-cs"/>
                  </a:rPr>
                  <a:t>页号</a:t>
                </a:r>
                <a:endParaRPr kumimoji="0" lang="zh-CN" altLang="en-US" sz="1350" kern="0" cap="none" spc="0" normalizeH="0" baseline="0" noProof="0">
                  <a:solidFill>
                    <a:srgbClr val="007A77"/>
                  </a:solidFill>
                  <a:effectLst>
                    <a:outerShdw blurRad="38100" dist="38100" dir="2700000" algn="tl">
                      <a:srgbClr val="C0C0C0"/>
                    </a:outerShdw>
                  </a:effectLst>
                  <a:latin typeface="Arial" panose="020B0604020202020204" pitchFamily="34" charset="0"/>
                  <a:ea typeface="宋体" panose="02010600030101010101" pitchFamily="2" charset="-122"/>
                  <a:cs typeface="+mn-cs"/>
                </a:endParaRPr>
              </a:p>
            </p:txBody>
          </p:sp>
          <p:sp>
            <p:nvSpPr>
              <p:cNvPr id="62" name="Text Box 84"/>
              <p:cNvSpPr txBox="1">
                <a:spLocks noChangeArrowheads="1"/>
              </p:cNvSpPr>
              <p:nvPr/>
            </p:nvSpPr>
            <p:spPr bwMode="auto">
              <a:xfrm>
                <a:off x="2944" y="3920"/>
                <a:ext cx="624" cy="271"/>
              </a:xfrm>
              <a:prstGeom prst="rect">
                <a:avLst/>
              </a:prstGeom>
              <a:noFill/>
              <a:ln>
                <a:noFill/>
              </a:ln>
              <a:effectLst/>
            </p:spPr>
            <p:txBody>
              <a:bodyPr lIns="67465" tIns="35082" rIns="67465" bIns="35082">
                <a:spAutoFit/>
              </a:bodyPr>
              <a:lstStyle/>
              <a:p>
                <a:pPr marR="0" defTabSz="685165" fontAlgn="auto">
                  <a:spcBef>
                    <a:spcPct val="50000"/>
                  </a:spcBef>
                  <a:spcAft>
                    <a:spcPts val="0"/>
                  </a:spcAft>
                  <a:buClrTx/>
                  <a:buSzTx/>
                  <a:buFontTx/>
                  <a:buNone/>
                  <a:defRPr/>
                </a:pPr>
                <a:r>
                  <a:rPr kumimoji="0" lang="zh-CN" altLang="en-US" sz="1500" kern="0" cap="none" spc="0" normalizeH="0" baseline="0" noProof="0" dirty="0">
                    <a:solidFill>
                      <a:schemeClr val="accent1"/>
                    </a:solidFill>
                    <a:latin typeface="楷体" panose="02010609060101010101" pitchFamily="49" charset="-122"/>
                    <a:ea typeface="楷体" panose="02010609060101010101" pitchFamily="49" charset="-122"/>
                    <a:cs typeface="+mn-cs"/>
                  </a:rPr>
                  <a:t>快表</a:t>
                </a:r>
                <a:endParaRPr kumimoji="0" lang="zh-CN" altLang="en-US" sz="1500" kern="0" cap="none" spc="0" normalizeH="0" baseline="0" noProof="0" dirty="0">
                  <a:solidFill>
                    <a:schemeClr val="accent1"/>
                  </a:solidFill>
                  <a:latin typeface="楷体" panose="02010609060101010101" pitchFamily="49" charset="-122"/>
                  <a:ea typeface="楷体" panose="02010609060101010101" pitchFamily="49" charset="-122"/>
                  <a:cs typeface="+mn-cs"/>
                </a:endParaRPr>
              </a:p>
            </p:txBody>
          </p:sp>
        </p:grpSp>
        <p:sp>
          <p:nvSpPr>
            <p:cNvPr id="29" name="Rectangle 85"/>
            <p:cNvSpPr>
              <a:spLocks noChangeArrowheads="1"/>
            </p:cNvSpPr>
            <p:nvPr/>
          </p:nvSpPr>
          <p:spPr bwMode="auto">
            <a:xfrm>
              <a:off x="2496" y="2073"/>
              <a:ext cx="288" cy="1151"/>
            </a:xfrm>
            <a:prstGeom prst="rect">
              <a:avLst/>
            </a:prstGeom>
            <a:solidFill>
              <a:srgbClr val="EBF7FF"/>
            </a:solidFill>
            <a:ln w="28575">
              <a:solidFill>
                <a:srgbClr val="007A77"/>
              </a:solidFill>
              <a:miter lim="800000"/>
            </a:ln>
            <a:effectLst/>
          </p:spPr>
          <p:txBody>
            <a:bodyPr vert="eaVert" wrap="none" lIns="67465" tIns="35082" rIns="67465" bIns="3508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685165" rtl="0" eaLnBrk="1" fontAlgn="auto" latinLnBrk="0" hangingPunct="1">
                <a:lnSpc>
                  <a:spcPct val="100000"/>
                </a:lnSpc>
                <a:spcBef>
                  <a:spcPct val="50000"/>
                </a:spcBef>
                <a:spcAft>
                  <a:spcPts val="0"/>
                </a:spcAft>
                <a:buClrTx/>
                <a:buSzTx/>
                <a:buFontTx/>
                <a:buNone/>
                <a:defRPr/>
              </a:pPr>
              <a:r>
                <a:rPr kumimoji="0" lang="zh-CN" altLang="en-US" sz="1500" b="1" i="0" u="none" strike="noStrike" kern="0" cap="none" spc="0" normalizeH="0" baseline="0" noProof="0" dirty="0">
                  <a:ln>
                    <a:noFill/>
                  </a:ln>
                  <a:solidFill>
                    <a:srgbClr val="002060"/>
                  </a:solidFill>
                  <a:effectLst/>
                  <a:uLnTx/>
                  <a:uFillTx/>
                  <a:latin typeface="楷体" panose="02010609060101010101" pitchFamily="49" charset="-122"/>
                  <a:ea typeface="楷体" panose="02010609060101010101" pitchFamily="49" charset="-122"/>
                  <a:cs typeface="+mn-cs"/>
                </a:rPr>
                <a:t>输入寄存器</a:t>
              </a:r>
              <a:endParaRPr kumimoji="0" lang="zh-CN" altLang="en-US" sz="1500" b="1" i="0" u="none" strike="noStrike" kern="0" cap="none" spc="0" normalizeH="0" baseline="0" noProof="0" dirty="0">
                <a:ln>
                  <a:noFill/>
                </a:ln>
                <a:solidFill>
                  <a:srgbClr val="002060"/>
                </a:solidFill>
                <a:effectLst/>
                <a:uLnTx/>
                <a:uFillTx/>
                <a:latin typeface="楷体" panose="02010609060101010101" pitchFamily="49" charset="-122"/>
                <a:ea typeface="楷体" panose="02010609060101010101" pitchFamily="49" charset="-122"/>
                <a:cs typeface="+mn-cs"/>
              </a:endParaRPr>
            </a:p>
          </p:txBody>
        </p:sp>
        <p:sp>
          <p:nvSpPr>
            <p:cNvPr id="30" name="Line 86"/>
            <p:cNvSpPr>
              <a:spLocks noChangeShapeType="1"/>
            </p:cNvSpPr>
            <p:nvPr/>
          </p:nvSpPr>
          <p:spPr bwMode="auto">
            <a:xfrm flipV="1">
              <a:off x="2784" y="2061"/>
              <a:ext cx="384" cy="191"/>
            </a:xfrm>
            <a:prstGeom prst="line">
              <a:avLst/>
            </a:prstGeom>
            <a:noFill/>
            <a:ln w="28575">
              <a:solidFill>
                <a:srgbClr val="FF0000"/>
              </a:solidFill>
              <a:round/>
              <a:tailEnd type="triangle" w="med" len="me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1" name="Line 87"/>
            <p:cNvSpPr>
              <a:spLocks noChangeShapeType="1"/>
            </p:cNvSpPr>
            <p:nvPr/>
          </p:nvSpPr>
          <p:spPr bwMode="auto">
            <a:xfrm flipV="1">
              <a:off x="2784" y="2347"/>
              <a:ext cx="384" cy="96"/>
            </a:xfrm>
            <a:prstGeom prst="line">
              <a:avLst/>
            </a:prstGeom>
            <a:noFill/>
            <a:ln w="28575">
              <a:solidFill>
                <a:srgbClr val="FF0000"/>
              </a:solidFill>
              <a:round/>
              <a:tailEnd type="triangle" w="med" len="me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2" name="Line 88"/>
            <p:cNvSpPr>
              <a:spLocks noChangeShapeType="1"/>
            </p:cNvSpPr>
            <p:nvPr/>
          </p:nvSpPr>
          <p:spPr bwMode="auto">
            <a:xfrm>
              <a:off x="2784" y="2635"/>
              <a:ext cx="384" cy="0"/>
            </a:xfrm>
            <a:prstGeom prst="line">
              <a:avLst/>
            </a:prstGeom>
            <a:noFill/>
            <a:ln w="28575">
              <a:solidFill>
                <a:srgbClr val="FF0000"/>
              </a:solidFill>
              <a:round/>
              <a:tailEnd type="triangle" w="med" len="me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3" name="Line 89"/>
            <p:cNvSpPr>
              <a:spLocks noChangeShapeType="1"/>
            </p:cNvSpPr>
            <p:nvPr/>
          </p:nvSpPr>
          <p:spPr bwMode="auto">
            <a:xfrm>
              <a:off x="2784" y="2828"/>
              <a:ext cx="384" cy="96"/>
            </a:xfrm>
            <a:prstGeom prst="line">
              <a:avLst/>
            </a:prstGeom>
            <a:noFill/>
            <a:ln w="28575">
              <a:solidFill>
                <a:srgbClr val="FF0000"/>
              </a:solidFill>
              <a:round/>
              <a:tailEnd type="triangle" w="med" len="me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4" name="Line 90"/>
            <p:cNvSpPr>
              <a:spLocks noChangeShapeType="1"/>
            </p:cNvSpPr>
            <p:nvPr/>
          </p:nvSpPr>
          <p:spPr bwMode="auto">
            <a:xfrm>
              <a:off x="2784" y="3076"/>
              <a:ext cx="384" cy="144"/>
            </a:xfrm>
            <a:prstGeom prst="line">
              <a:avLst/>
            </a:prstGeom>
            <a:noFill/>
            <a:ln w="28575">
              <a:solidFill>
                <a:srgbClr val="FF0000"/>
              </a:solidFill>
              <a:round/>
              <a:tailEnd type="triangle" w="med" len="me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5" name="Line 91"/>
            <p:cNvSpPr>
              <a:spLocks noChangeShapeType="1"/>
            </p:cNvSpPr>
            <p:nvPr/>
          </p:nvSpPr>
          <p:spPr bwMode="auto">
            <a:xfrm>
              <a:off x="2064" y="3028"/>
              <a:ext cx="192" cy="0"/>
            </a:xfrm>
            <a:prstGeom prst="line">
              <a:avLst/>
            </a:prstGeom>
            <a:noFill/>
            <a:ln w="28575">
              <a:solidFill>
                <a:srgbClr val="FF0000"/>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6" name="Line 92"/>
            <p:cNvSpPr>
              <a:spLocks noChangeShapeType="1"/>
            </p:cNvSpPr>
            <p:nvPr/>
          </p:nvSpPr>
          <p:spPr bwMode="auto">
            <a:xfrm>
              <a:off x="2256" y="3020"/>
              <a:ext cx="0" cy="768"/>
            </a:xfrm>
            <a:prstGeom prst="line">
              <a:avLst/>
            </a:prstGeom>
            <a:noFill/>
            <a:ln w="28575">
              <a:solidFill>
                <a:srgbClr val="FF0000"/>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7" name="Line 93"/>
            <p:cNvSpPr>
              <a:spLocks noChangeShapeType="1"/>
            </p:cNvSpPr>
            <p:nvPr/>
          </p:nvSpPr>
          <p:spPr bwMode="auto">
            <a:xfrm>
              <a:off x="2256" y="3788"/>
              <a:ext cx="2112" cy="0"/>
            </a:xfrm>
            <a:prstGeom prst="line">
              <a:avLst/>
            </a:prstGeom>
            <a:noFill/>
            <a:ln w="28575">
              <a:solidFill>
                <a:srgbClr val="FF0000"/>
              </a:solidFill>
              <a:round/>
              <a:tailEnd type="triangle" w="med" len="me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8" name="Line 94"/>
            <p:cNvSpPr>
              <a:spLocks noChangeShapeType="1"/>
            </p:cNvSpPr>
            <p:nvPr/>
          </p:nvSpPr>
          <p:spPr bwMode="auto">
            <a:xfrm flipV="1">
              <a:off x="2632" y="1676"/>
              <a:ext cx="0" cy="384"/>
            </a:xfrm>
            <a:prstGeom prst="line">
              <a:avLst/>
            </a:prstGeom>
            <a:noFill/>
            <a:ln w="28575">
              <a:solidFill>
                <a:srgbClr val="FF0000"/>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39" name="Line 95"/>
            <p:cNvSpPr>
              <a:spLocks noChangeShapeType="1"/>
            </p:cNvSpPr>
            <p:nvPr/>
          </p:nvSpPr>
          <p:spPr bwMode="auto">
            <a:xfrm>
              <a:off x="4607" y="2499"/>
              <a:ext cx="0" cy="1151"/>
            </a:xfrm>
            <a:prstGeom prst="line">
              <a:avLst/>
            </a:prstGeom>
            <a:noFill/>
            <a:ln w="28575">
              <a:solidFill>
                <a:srgbClr val="FF0000"/>
              </a:solidFill>
              <a:round/>
              <a:tailEnd type="triangle" w="med" len="me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sp>
          <p:nvSpPr>
            <p:cNvPr id="40" name="Line 96"/>
            <p:cNvSpPr>
              <a:spLocks noChangeShapeType="1"/>
            </p:cNvSpPr>
            <p:nvPr/>
          </p:nvSpPr>
          <p:spPr bwMode="auto">
            <a:xfrm>
              <a:off x="4081" y="2499"/>
              <a:ext cx="527" cy="0"/>
            </a:xfrm>
            <a:prstGeom prst="line">
              <a:avLst/>
            </a:prstGeom>
            <a:noFill/>
            <a:ln w="28575">
              <a:solidFill>
                <a:srgbClr val="FF0000"/>
              </a:solidFill>
              <a:round/>
            </a:ln>
            <a:effectLst/>
          </p:spPr>
          <p:txBody>
            <a:bodyPr lIns="67465" tIns="35082" rIns="67465" bIns="35082"/>
            <a:lstStyle/>
            <a:p>
              <a:pPr marL="0" marR="0" lvl="0" indent="0" algn="l" defTabSz="685165" rtl="0" eaLnBrk="1" fontAlgn="auto" latinLnBrk="0" hangingPunct="1">
                <a:lnSpc>
                  <a:spcPct val="100000"/>
                </a:lnSpc>
                <a:spcBef>
                  <a:spcPts val="0"/>
                </a:spcBef>
                <a:spcAft>
                  <a:spcPts val="0"/>
                </a:spcAft>
                <a:buClrTx/>
                <a:buSzTx/>
                <a:buFontTx/>
                <a:buNone/>
                <a:defRPr/>
              </a:pPr>
              <a:endParaRPr kumimoji="0" lang="zh-CN" altLang="en-US" sz="1350" b="0" i="0" u="none" strike="noStrike" kern="0" cap="none" spc="0" normalizeH="0" baseline="0" noProof="0">
                <a:ln>
                  <a:noFill/>
                </a:ln>
                <a:solidFill>
                  <a:srgbClr val="007A77"/>
                </a:solidFill>
                <a:effectLst/>
                <a:uLnTx/>
                <a:uFillTx/>
                <a:latin typeface="Arial" panose="020B0604020202020204" pitchFamily="34" charset="0"/>
                <a:ea typeface="宋体" panose="02010600030101010101" pitchFamily="2" charset="-122"/>
                <a:cs typeface="+mn-cs"/>
              </a:endParaRPr>
            </a:p>
          </p:txBody>
        </p:sp>
      </p:grpSp>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p:txBody>
          <a:bodyPr vert="horz" wrap="square" lIns="91440" tIns="45720" rIns="91440" bIns="45720" anchor="ctr" anchorCtr="0"/>
          <a:p>
            <a:pPr eaLnBrk="1" hangingPunct="1">
              <a:buNone/>
            </a:pPr>
            <a:r>
              <a:rPr lang="zh-CN" altLang="en-US" dirty="0">
                <a:ea typeface="宋体" panose="02010600030101010101" pitchFamily="2" charset="-122"/>
              </a:rPr>
              <a:t>第</a:t>
            </a:r>
            <a:r>
              <a:rPr lang="zh-CN" altLang="en-US" dirty="0">
                <a:ea typeface="宋体" panose="02010600030101010101" pitchFamily="2" charset="-122"/>
              </a:rPr>
              <a:t>四章 存储器管理</a:t>
            </a:r>
            <a:endParaRPr lang="zh-CN" altLang="en-US" dirty="0">
              <a:ea typeface="宋体" panose="02010600030101010101" pitchFamily="2" charset="-122"/>
            </a:endParaRPr>
          </a:p>
        </p:txBody>
      </p:sp>
      <p:sp>
        <p:nvSpPr>
          <p:cNvPr id="52228" name="文本框 7"/>
          <p:cNvSpPr txBox="1"/>
          <p:nvPr/>
        </p:nvSpPr>
        <p:spPr>
          <a:xfrm>
            <a:off x="85725" y="548640"/>
            <a:ext cx="4619625" cy="460375"/>
          </a:xfrm>
          <a:prstGeom prst="rect">
            <a:avLst/>
          </a:prstGeom>
          <a:noFill/>
          <a:ln w="9525">
            <a:noFill/>
          </a:ln>
        </p:spPr>
        <p:txBody>
          <a:bodyPr>
            <a:spAutoFit/>
          </a:bodyPr>
          <a:p>
            <a:pPr>
              <a:buNone/>
            </a:pPr>
            <a:r>
              <a:rPr lang="en-US" altLang="zh-CN" sz="2400" dirty="0">
                <a:latin typeface="Arial" panose="020B0604020202020204" pitchFamily="34" charset="0"/>
              </a:rPr>
              <a:t>6. </a:t>
            </a:r>
            <a:r>
              <a:rPr lang="zh-CN" altLang="en-US" sz="2400" dirty="0">
                <a:latin typeface="Arial" panose="020B0604020202020204" pitchFamily="34" charset="0"/>
              </a:rPr>
              <a:t>两级页表的地址变换机构</a:t>
            </a:r>
            <a:endParaRPr lang="zh-CN" altLang="en-US" sz="2400" dirty="0">
              <a:latin typeface="Arial" panose="020B0604020202020204" pitchFamily="34" charset="0"/>
            </a:endParaRPr>
          </a:p>
        </p:txBody>
      </p:sp>
      <p:sp>
        <p:nvSpPr>
          <p:cNvPr id="89089" name="Rectangle 2"/>
          <p:cNvSpPr/>
          <p:nvPr/>
        </p:nvSpPr>
        <p:spPr>
          <a:xfrm>
            <a:off x="220980" y="2030413"/>
            <a:ext cx="1366838" cy="274637"/>
          </a:xfrm>
          <a:prstGeom prst="rect">
            <a:avLst/>
          </a:prstGeom>
          <a:noFill/>
          <a:ln w="9525">
            <a:noFill/>
          </a:ln>
        </p:spPr>
        <p:txBody>
          <a:bodyPr lIns="0" tIns="0" rIns="0" bIns="0" anchor="t" anchorCtr="0">
            <a:spAutoFit/>
          </a:bodyPr>
          <a:p>
            <a:endParaRPr lang="zh-CN" altLang="en-US" b="0" dirty="0">
              <a:solidFill>
                <a:schemeClr val="tx1"/>
              </a:solidFill>
              <a:latin typeface="宋体" panose="02010600030101010101" pitchFamily="2" charset="-122"/>
              <a:ea typeface="宋体" panose="02010600030101010101" pitchFamily="2" charset="-122"/>
            </a:endParaRPr>
          </a:p>
        </p:txBody>
      </p:sp>
      <p:sp>
        <p:nvSpPr>
          <p:cNvPr id="89090" name="Rectangle 3"/>
          <p:cNvSpPr/>
          <p:nvPr/>
        </p:nvSpPr>
        <p:spPr>
          <a:xfrm>
            <a:off x="906780" y="5699125"/>
            <a:ext cx="2312988" cy="503238"/>
          </a:xfrm>
          <a:prstGeom prst="rect">
            <a:avLst/>
          </a:prstGeom>
          <a:solidFill>
            <a:schemeClr val="accent1"/>
          </a:solidFill>
          <a:ln w="12700" cap="flat" cmpd="sng">
            <a:solidFill>
              <a:srgbClr val="000000"/>
            </a:solidFill>
            <a:prstDash val="solid"/>
            <a:miter/>
            <a:headEnd type="none" w="med" len="med"/>
            <a:tailEnd type="none" w="med" len="med"/>
          </a:ln>
        </p:spPr>
        <p:txBody>
          <a:bodyPr anchor="t" anchorCtr="0"/>
          <a:p>
            <a:endParaRPr lang="zh-CN" altLang="en-US" sz="2400" b="0" dirty="0">
              <a:solidFill>
                <a:schemeClr val="tx1"/>
              </a:solidFill>
              <a:latin typeface="Times New Roman" panose="02020603050405020304" pitchFamily="18" charset="0"/>
              <a:ea typeface="宋体" panose="02010600030101010101" pitchFamily="2" charset="-122"/>
            </a:endParaRPr>
          </a:p>
        </p:txBody>
      </p:sp>
      <p:sp>
        <p:nvSpPr>
          <p:cNvPr id="89091" name="Rectangle 9"/>
          <p:cNvSpPr/>
          <p:nvPr/>
        </p:nvSpPr>
        <p:spPr>
          <a:xfrm>
            <a:off x="5143818" y="5699125"/>
            <a:ext cx="1249362" cy="293688"/>
          </a:xfrm>
          <a:prstGeom prst="rect">
            <a:avLst/>
          </a:prstGeom>
          <a:solidFill>
            <a:schemeClr val="accent1"/>
          </a:solidFill>
          <a:ln w="12700" cap="flat" cmpd="sng">
            <a:solidFill>
              <a:srgbClr val="000000"/>
            </a:solidFill>
            <a:prstDash val="solid"/>
            <a:miter/>
            <a:headEnd type="none" w="med" len="med"/>
            <a:tailEnd type="none" w="med" len="med"/>
          </a:ln>
        </p:spPr>
        <p:txBody>
          <a:bodyPr anchor="t" anchorCtr="0"/>
          <a:p>
            <a:endParaRPr lang="en-US" altLang="en-US" dirty="0">
              <a:solidFill>
                <a:schemeClr val="tx1"/>
              </a:solidFill>
              <a:latin typeface="Arial" panose="020B0604020202020204" pitchFamily="34" charset="0"/>
            </a:endParaRPr>
          </a:p>
        </p:txBody>
      </p:sp>
      <p:sp>
        <p:nvSpPr>
          <p:cNvPr id="785418" name="Rectangle 10"/>
          <p:cNvSpPr/>
          <p:nvPr/>
        </p:nvSpPr>
        <p:spPr>
          <a:xfrm>
            <a:off x="7231380" y="6221413"/>
            <a:ext cx="920750" cy="274637"/>
          </a:xfrm>
          <a:prstGeom prst="rect">
            <a:avLst/>
          </a:prstGeom>
          <a:noFill/>
          <a:ln w="9525">
            <a:noFill/>
          </a:ln>
        </p:spPr>
        <p:txBody>
          <a:bodyPr wrap="none"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物理地址</a:t>
            </a:r>
            <a:endParaRPr lang="zh-CN" altLang="en-US" dirty="0">
              <a:solidFill>
                <a:schemeClr val="tx1"/>
              </a:solidFill>
              <a:latin typeface="宋体" panose="02010600030101010101" pitchFamily="2" charset="-122"/>
              <a:ea typeface="宋体" panose="02010600030101010101" pitchFamily="2" charset="-122"/>
            </a:endParaRPr>
          </a:p>
        </p:txBody>
      </p:sp>
      <p:sp>
        <p:nvSpPr>
          <p:cNvPr id="89093" name="Rectangle 22"/>
          <p:cNvSpPr/>
          <p:nvPr/>
        </p:nvSpPr>
        <p:spPr>
          <a:xfrm>
            <a:off x="2091055" y="3036888"/>
            <a:ext cx="115888" cy="274637"/>
          </a:xfrm>
          <a:prstGeom prst="rect">
            <a:avLst/>
          </a:prstGeom>
          <a:noFill/>
          <a:ln w="9525">
            <a:noFill/>
          </a:ln>
        </p:spPr>
        <p:txBody>
          <a:bodyPr wrap="none"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5</a:t>
            </a:r>
            <a:endParaRPr lang="zh-CN" altLang="en-US" b="0" dirty="0">
              <a:solidFill>
                <a:schemeClr val="tx1"/>
              </a:solidFill>
              <a:latin typeface="宋体" panose="02010600030101010101" pitchFamily="2" charset="-122"/>
              <a:ea typeface="宋体" panose="02010600030101010101" pitchFamily="2" charset="-122"/>
            </a:endParaRPr>
          </a:p>
        </p:txBody>
      </p:sp>
      <p:sp>
        <p:nvSpPr>
          <p:cNvPr id="89094" name="Rectangle 23"/>
          <p:cNvSpPr/>
          <p:nvPr/>
        </p:nvSpPr>
        <p:spPr>
          <a:xfrm>
            <a:off x="4373880" y="2640013"/>
            <a:ext cx="9906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en-US" altLang="en-US" dirty="0">
              <a:solidFill>
                <a:schemeClr val="tx1"/>
              </a:solidFill>
              <a:latin typeface="Arial" panose="020B0604020202020204" pitchFamily="34" charset="0"/>
            </a:endParaRPr>
          </a:p>
        </p:txBody>
      </p:sp>
      <p:sp>
        <p:nvSpPr>
          <p:cNvPr id="89095" name="Rectangle 24"/>
          <p:cNvSpPr/>
          <p:nvPr/>
        </p:nvSpPr>
        <p:spPr>
          <a:xfrm>
            <a:off x="4373880" y="3021013"/>
            <a:ext cx="9906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en-US" altLang="en-US" dirty="0">
              <a:solidFill>
                <a:schemeClr val="tx1"/>
              </a:solidFill>
              <a:latin typeface="Arial" panose="020B0604020202020204" pitchFamily="34" charset="0"/>
            </a:endParaRPr>
          </a:p>
        </p:txBody>
      </p:sp>
      <p:sp>
        <p:nvSpPr>
          <p:cNvPr id="89096" name="Rectangle 25"/>
          <p:cNvSpPr/>
          <p:nvPr/>
        </p:nvSpPr>
        <p:spPr>
          <a:xfrm>
            <a:off x="4373880" y="3402013"/>
            <a:ext cx="9906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dirty="0">
                <a:solidFill>
                  <a:schemeClr val="tx1"/>
                </a:solidFill>
                <a:latin typeface="宋体" panose="02010600030101010101" pitchFamily="2" charset="-122"/>
                <a:ea typeface="宋体" panose="02010600030101010101" pitchFamily="2" charset="-122"/>
              </a:rPr>
              <a:t>页框地址</a:t>
            </a:r>
            <a:endParaRPr lang="zh-CN" altLang="en-US" dirty="0">
              <a:solidFill>
                <a:schemeClr val="tx1"/>
              </a:solidFill>
              <a:latin typeface="宋体" panose="02010600030101010101" pitchFamily="2" charset="-122"/>
              <a:ea typeface="宋体" panose="02010600030101010101" pitchFamily="2" charset="-122"/>
            </a:endParaRPr>
          </a:p>
        </p:txBody>
      </p:sp>
      <p:sp>
        <p:nvSpPr>
          <p:cNvPr id="89097" name="Rectangle 26"/>
          <p:cNvSpPr/>
          <p:nvPr/>
        </p:nvSpPr>
        <p:spPr>
          <a:xfrm>
            <a:off x="4373880" y="3783013"/>
            <a:ext cx="9906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en-US" altLang="en-US" dirty="0">
              <a:solidFill>
                <a:schemeClr val="tx1"/>
              </a:solidFill>
              <a:latin typeface="Arial" panose="020B0604020202020204" pitchFamily="34" charset="0"/>
            </a:endParaRPr>
          </a:p>
        </p:txBody>
      </p:sp>
      <p:sp>
        <p:nvSpPr>
          <p:cNvPr id="89098" name="Rectangle 27"/>
          <p:cNvSpPr/>
          <p:nvPr/>
        </p:nvSpPr>
        <p:spPr>
          <a:xfrm>
            <a:off x="4373880" y="4164013"/>
            <a:ext cx="9906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en-US" altLang="en-US" dirty="0">
              <a:solidFill>
                <a:schemeClr val="tx1"/>
              </a:solidFill>
              <a:latin typeface="Arial" panose="020B0604020202020204" pitchFamily="34" charset="0"/>
            </a:endParaRPr>
          </a:p>
        </p:txBody>
      </p:sp>
      <p:sp>
        <p:nvSpPr>
          <p:cNvPr id="89099" name="Rectangle 28"/>
          <p:cNvSpPr/>
          <p:nvPr/>
        </p:nvSpPr>
        <p:spPr>
          <a:xfrm>
            <a:off x="4373880" y="4545013"/>
            <a:ext cx="9906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en-US" altLang="en-US" dirty="0">
              <a:solidFill>
                <a:schemeClr val="tx1"/>
              </a:solidFill>
              <a:latin typeface="Arial" panose="020B0604020202020204" pitchFamily="34" charset="0"/>
            </a:endParaRPr>
          </a:p>
        </p:txBody>
      </p:sp>
      <p:sp>
        <p:nvSpPr>
          <p:cNvPr id="89100" name="Rectangle 29"/>
          <p:cNvSpPr/>
          <p:nvPr/>
        </p:nvSpPr>
        <p:spPr>
          <a:xfrm>
            <a:off x="1035368" y="5799138"/>
            <a:ext cx="1841500" cy="274637"/>
          </a:xfrm>
          <a:prstGeom prst="rect">
            <a:avLst/>
          </a:prstGeom>
          <a:noFill/>
          <a:ln w="9525">
            <a:noFill/>
          </a:ln>
        </p:spPr>
        <p:txBody>
          <a:bodyPr wrap="none"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页目录地址寄存器</a:t>
            </a:r>
            <a:endParaRPr lang="zh-CN" altLang="en-US" dirty="0">
              <a:solidFill>
                <a:schemeClr val="tx1"/>
              </a:solidFill>
              <a:latin typeface="宋体" panose="02010600030101010101" pitchFamily="2" charset="-122"/>
              <a:ea typeface="宋体" panose="02010600030101010101" pitchFamily="2" charset="-122"/>
            </a:endParaRPr>
          </a:p>
        </p:txBody>
      </p:sp>
      <p:sp>
        <p:nvSpPr>
          <p:cNvPr id="89101" name="Rectangle 30"/>
          <p:cNvSpPr/>
          <p:nvPr/>
        </p:nvSpPr>
        <p:spPr>
          <a:xfrm>
            <a:off x="6393180" y="5699125"/>
            <a:ext cx="1219200" cy="293688"/>
          </a:xfrm>
          <a:prstGeom prst="rect">
            <a:avLst/>
          </a:prstGeom>
          <a:solidFill>
            <a:schemeClr val="accent1"/>
          </a:solidFill>
          <a:ln w="12700" cap="flat" cmpd="sng">
            <a:solidFill>
              <a:srgbClr val="000000"/>
            </a:solidFill>
            <a:prstDash val="solid"/>
            <a:miter/>
            <a:headEnd type="none" w="med" len="med"/>
            <a:tailEnd type="none" w="med" len="med"/>
          </a:ln>
        </p:spPr>
        <p:txBody>
          <a:bodyPr anchor="t" anchorCtr="0"/>
          <a:p>
            <a:endParaRPr lang="en-US" altLang="en-US" dirty="0">
              <a:solidFill>
                <a:schemeClr val="tx1"/>
              </a:solidFill>
              <a:latin typeface="Arial" panose="020B0604020202020204" pitchFamily="34" charset="0"/>
            </a:endParaRPr>
          </a:p>
        </p:txBody>
      </p:sp>
      <p:sp>
        <p:nvSpPr>
          <p:cNvPr id="89102" name="Rectangle 31"/>
          <p:cNvSpPr/>
          <p:nvPr/>
        </p:nvSpPr>
        <p:spPr>
          <a:xfrm>
            <a:off x="1090930" y="2282825"/>
            <a:ext cx="2663825" cy="366713"/>
          </a:xfrm>
          <a:prstGeom prst="rect">
            <a:avLst/>
          </a:prstGeom>
          <a:noFill/>
          <a:ln w="9525">
            <a:noFill/>
          </a:ln>
        </p:spPr>
        <p:txBody>
          <a:bodyPr anchor="t" anchorCtr="0">
            <a:spAutoFit/>
          </a:bodyPr>
          <a:p>
            <a:r>
              <a:rPr lang="zh-CN" altLang="en-US" dirty="0">
                <a:solidFill>
                  <a:schemeClr val="tx1"/>
                </a:solidFill>
                <a:latin typeface="宋体" panose="02010600030101010101" pitchFamily="2" charset="-122"/>
                <a:ea typeface="宋体" panose="02010600030101010101" pitchFamily="2" charset="-122"/>
              </a:rPr>
              <a:t>页目录（每个进程1个）</a:t>
            </a:r>
            <a:endParaRPr lang="zh-CN" altLang="en-US" dirty="0">
              <a:solidFill>
                <a:schemeClr val="tx1"/>
              </a:solidFill>
              <a:latin typeface="宋体" panose="02010600030101010101" pitchFamily="2" charset="-122"/>
              <a:ea typeface="宋体" panose="02010600030101010101" pitchFamily="2" charset="-122"/>
            </a:endParaRPr>
          </a:p>
        </p:txBody>
      </p:sp>
      <p:sp>
        <p:nvSpPr>
          <p:cNvPr id="89103" name="Rectangle 32"/>
          <p:cNvSpPr/>
          <p:nvPr/>
        </p:nvSpPr>
        <p:spPr>
          <a:xfrm>
            <a:off x="1744980" y="1268413"/>
            <a:ext cx="16764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dirty="0">
                <a:solidFill>
                  <a:schemeClr val="tx1"/>
                </a:solidFill>
                <a:latin typeface="宋体" panose="02010600030101010101" pitchFamily="2" charset="-122"/>
                <a:ea typeface="宋体" panose="02010600030101010101" pitchFamily="2" charset="-122"/>
              </a:rPr>
              <a:t>目录位移</a:t>
            </a:r>
            <a:endParaRPr lang="zh-CN" altLang="en-US" dirty="0">
              <a:solidFill>
                <a:schemeClr val="tx1"/>
              </a:solidFill>
              <a:latin typeface="宋体" panose="02010600030101010101" pitchFamily="2" charset="-122"/>
              <a:ea typeface="宋体" panose="02010600030101010101" pitchFamily="2" charset="-122"/>
            </a:endParaRPr>
          </a:p>
        </p:txBody>
      </p:sp>
      <p:sp>
        <p:nvSpPr>
          <p:cNvPr id="89104" name="Rectangle 33"/>
          <p:cNvSpPr/>
          <p:nvPr/>
        </p:nvSpPr>
        <p:spPr>
          <a:xfrm>
            <a:off x="3421380" y="1268413"/>
            <a:ext cx="16764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dirty="0">
                <a:solidFill>
                  <a:schemeClr val="tx1"/>
                </a:solidFill>
                <a:latin typeface="宋体" panose="02010600030101010101" pitchFamily="2" charset="-122"/>
                <a:ea typeface="宋体" panose="02010600030101010101" pitchFamily="2" charset="-122"/>
              </a:rPr>
              <a:t>页表位移</a:t>
            </a:r>
            <a:endParaRPr lang="zh-CN" altLang="en-US" dirty="0">
              <a:solidFill>
                <a:schemeClr val="tx1"/>
              </a:solidFill>
              <a:latin typeface="宋体" panose="02010600030101010101" pitchFamily="2" charset="-122"/>
              <a:ea typeface="宋体" panose="02010600030101010101" pitchFamily="2" charset="-122"/>
            </a:endParaRPr>
          </a:p>
        </p:txBody>
      </p:sp>
      <p:sp>
        <p:nvSpPr>
          <p:cNvPr id="89105" name="Rectangle 34"/>
          <p:cNvSpPr/>
          <p:nvPr/>
        </p:nvSpPr>
        <p:spPr>
          <a:xfrm>
            <a:off x="5097780" y="1268413"/>
            <a:ext cx="16764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dirty="0">
                <a:solidFill>
                  <a:schemeClr val="tx1"/>
                </a:solidFill>
                <a:latin typeface="宋体" panose="02010600030101010101" pitchFamily="2" charset="-122"/>
                <a:ea typeface="宋体" panose="02010600030101010101" pitchFamily="2" charset="-122"/>
              </a:rPr>
              <a:t>页内地址</a:t>
            </a:r>
            <a:endParaRPr lang="zh-CN" altLang="en-US" dirty="0">
              <a:solidFill>
                <a:schemeClr val="tx1"/>
              </a:solidFill>
              <a:latin typeface="宋体" panose="02010600030101010101" pitchFamily="2" charset="-122"/>
              <a:ea typeface="宋体" panose="02010600030101010101" pitchFamily="2" charset="-122"/>
            </a:endParaRPr>
          </a:p>
        </p:txBody>
      </p:sp>
      <p:grpSp>
        <p:nvGrpSpPr>
          <p:cNvPr id="89106" name="Group 35"/>
          <p:cNvGrpSpPr/>
          <p:nvPr/>
        </p:nvGrpSpPr>
        <p:grpSpPr>
          <a:xfrm>
            <a:off x="7612380" y="2411413"/>
            <a:ext cx="1143000" cy="2286000"/>
            <a:chOff x="4752" y="1344"/>
            <a:chExt cx="720" cy="1440"/>
          </a:xfrm>
        </p:grpSpPr>
        <p:sp>
          <p:nvSpPr>
            <p:cNvPr id="89107" name="Rectangle 36"/>
            <p:cNvSpPr/>
            <p:nvPr/>
          </p:nvSpPr>
          <p:spPr>
            <a:xfrm>
              <a:off x="4752" y="1344"/>
              <a:ext cx="720" cy="240"/>
            </a:xfrm>
            <a:prstGeom prst="rect">
              <a:avLst/>
            </a:prstGeom>
            <a:solidFill>
              <a:schemeClr val="accent1"/>
            </a:solidFill>
            <a:ln w="12700" cap="flat" cmpd="sng">
              <a:solidFill>
                <a:srgbClr val="000000"/>
              </a:solidFill>
              <a:prstDash val="solid"/>
              <a:miter/>
              <a:headEnd type="none" w="med" len="med"/>
              <a:tailEnd type="none" w="med" len="med"/>
            </a:ln>
          </p:spPr>
          <p:txBody>
            <a:bodyPr anchor="t" anchorCtr="0"/>
            <a:p>
              <a:endParaRPr lang="en-US" altLang="en-US" dirty="0">
                <a:solidFill>
                  <a:schemeClr val="tx1"/>
                </a:solidFill>
                <a:latin typeface="Arial" panose="020B0604020202020204" pitchFamily="34" charset="0"/>
              </a:endParaRPr>
            </a:p>
          </p:txBody>
        </p:sp>
        <p:sp>
          <p:nvSpPr>
            <p:cNvPr id="89108" name="Rectangle 37"/>
            <p:cNvSpPr/>
            <p:nvPr/>
          </p:nvSpPr>
          <p:spPr>
            <a:xfrm>
              <a:off x="4752" y="2544"/>
              <a:ext cx="720" cy="240"/>
            </a:xfrm>
            <a:prstGeom prst="rect">
              <a:avLst/>
            </a:prstGeom>
            <a:solidFill>
              <a:schemeClr val="accent1"/>
            </a:solidFill>
            <a:ln w="12700" cap="flat" cmpd="sng">
              <a:solidFill>
                <a:srgbClr val="000000"/>
              </a:solidFill>
              <a:prstDash val="solid"/>
              <a:miter/>
              <a:headEnd type="none" w="med" len="med"/>
              <a:tailEnd type="none" w="med" len="med"/>
            </a:ln>
          </p:spPr>
          <p:txBody>
            <a:bodyPr anchor="t" anchorCtr="0"/>
            <a:p>
              <a:endParaRPr lang="en-US" altLang="en-US" dirty="0">
                <a:solidFill>
                  <a:schemeClr val="tx1"/>
                </a:solidFill>
                <a:latin typeface="Arial" panose="020B0604020202020204" pitchFamily="34" charset="0"/>
              </a:endParaRPr>
            </a:p>
          </p:txBody>
        </p:sp>
        <p:sp>
          <p:nvSpPr>
            <p:cNvPr id="89109" name="Rectangle 38"/>
            <p:cNvSpPr/>
            <p:nvPr/>
          </p:nvSpPr>
          <p:spPr>
            <a:xfrm>
              <a:off x="4752" y="2304"/>
              <a:ext cx="720" cy="240"/>
            </a:xfrm>
            <a:prstGeom prst="rect">
              <a:avLst/>
            </a:prstGeom>
            <a:solidFill>
              <a:schemeClr val="accent1"/>
            </a:solidFill>
            <a:ln w="12700" cap="flat" cmpd="sng">
              <a:solidFill>
                <a:srgbClr val="000000"/>
              </a:solidFill>
              <a:prstDash val="solid"/>
              <a:miter/>
              <a:headEnd type="none" w="med" len="med"/>
              <a:tailEnd type="none" w="med" len="med"/>
            </a:ln>
          </p:spPr>
          <p:txBody>
            <a:bodyPr anchor="t" anchorCtr="0"/>
            <a:p>
              <a:endParaRPr lang="en-US" altLang="en-US" dirty="0">
                <a:solidFill>
                  <a:schemeClr val="tx1"/>
                </a:solidFill>
                <a:latin typeface="Arial" panose="020B0604020202020204" pitchFamily="34" charset="0"/>
              </a:endParaRPr>
            </a:p>
          </p:txBody>
        </p:sp>
        <p:sp>
          <p:nvSpPr>
            <p:cNvPr id="89110" name="Rectangle 39"/>
            <p:cNvSpPr/>
            <p:nvPr/>
          </p:nvSpPr>
          <p:spPr>
            <a:xfrm>
              <a:off x="4752" y="2064"/>
              <a:ext cx="720" cy="240"/>
            </a:xfrm>
            <a:prstGeom prst="rect">
              <a:avLst/>
            </a:prstGeom>
            <a:solidFill>
              <a:schemeClr val="accent1"/>
            </a:solidFill>
            <a:ln w="12700" cap="flat" cmpd="sng">
              <a:solidFill>
                <a:srgbClr val="000000"/>
              </a:solidFill>
              <a:prstDash val="solid"/>
              <a:miter/>
              <a:headEnd type="none" w="med" len="med"/>
              <a:tailEnd type="none" w="med" len="med"/>
            </a:ln>
          </p:spPr>
          <p:txBody>
            <a:bodyPr anchor="t" anchorCtr="0"/>
            <a:p>
              <a:endParaRPr lang="en-US" altLang="en-US" dirty="0">
                <a:solidFill>
                  <a:schemeClr val="tx1"/>
                </a:solidFill>
                <a:latin typeface="Arial" panose="020B0604020202020204" pitchFamily="34" charset="0"/>
              </a:endParaRPr>
            </a:p>
          </p:txBody>
        </p:sp>
        <p:sp>
          <p:nvSpPr>
            <p:cNvPr id="89111" name="Rectangle 40"/>
            <p:cNvSpPr/>
            <p:nvPr/>
          </p:nvSpPr>
          <p:spPr>
            <a:xfrm>
              <a:off x="4752" y="1584"/>
              <a:ext cx="720" cy="240"/>
            </a:xfrm>
            <a:prstGeom prst="rect">
              <a:avLst/>
            </a:prstGeom>
            <a:solidFill>
              <a:schemeClr val="accent1"/>
            </a:solidFill>
            <a:ln w="12700" cap="flat" cmpd="sng">
              <a:solidFill>
                <a:srgbClr val="000000"/>
              </a:solidFill>
              <a:prstDash val="solid"/>
              <a:miter/>
              <a:headEnd type="none" w="med" len="med"/>
              <a:tailEnd type="none" w="med" len="med"/>
            </a:ln>
          </p:spPr>
          <p:txBody>
            <a:bodyPr anchor="t" anchorCtr="0"/>
            <a:p>
              <a:endParaRPr lang="en-US" altLang="en-US" dirty="0">
                <a:solidFill>
                  <a:schemeClr val="tx1"/>
                </a:solidFill>
                <a:latin typeface="Arial" panose="020B0604020202020204" pitchFamily="34" charset="0"/>
              </a:endParaRPr>
            </a:p>
          </p:txBody>
        </p:sp>
        <p:sp>
          <p:nvSpPr>
            <p:cNvPr id="89112" name="Rectangle 41"/>
            <p:cNvSpPr/>
            <p:nvPr/>
          </p:nvSpPr>
          <p:spPr>
            <a:xfrm>
              <a:off x="4752" y="1824"/>
              <a:ext cx="720" cy="240"/>
            </a:xfrm>
            <a:prstGeom prst="rect">
              <a:avLst/>
            </a:prstGeom>
            <a:solidFill>
              <a:schemeClr val="accent1"/>
            </a:solidFill>
            <a:ln w="12700" cap="flat" cmpd="sng">
              <a:solidFill>
                <a:srgbClr val="000000"/>
              </a:solidFill>
              <a:prstDash val="solid"/>
              <a:miter/>
              <a:headEnd type="none" w="med" len="med"/>
              <a:tailEnd type="none" w="med" len="med"/>
            </a:ln>
          </p:spPr>
          <p:txBody>
            <a:bodyPr anchor="t" anchorCtr="0"/>
            <a:p>
              <a:endParaRPr lang="en-US" altLang="en-US" dirty="0">
                <a:solidFill>
                  <a:schemeClr val="tx1"/>
                </a:solidFill>
                <a:latin typeface="Arial" panose="020B0604020202020204" pitchFamily="34" charset="0"/>
              </a:endParaRPr>
            </a:p>
          </p:txBody>
        </p:sp>
      </p:grpSp>
      <p:grpSp>
        <p:nvGrpSpPr>
          <p:cNvPr id="785450" name="Group 42"/>
          <p:cNvGrpSpPr/>
          <p:nvPr/>
        </p:nvGrpSpPr>
        <p:grpSpPr>
          <a:xfrm>
            <a:off x="725805" y="1412875"/>
            <a:ext cx="990600" cy="2057400"/>
            <a:chOff x="672" y="528"/>
            <a:chExt cx="624" cy="1296"/>
          </a:xfrm>
        </p:grpSpPr>
        <p:sp>
          <p:nvSpPr>
            <p:cNvPr id="89114" name="Line 43"/>
            <p:cNvSpPr/>
            <p:nvPr/>
          </p:nvSpPr>
          <p:spPr>
            <a:xfrm flipH="1">
              <a:off x="672" y="528"/>
              <a:ext cx="624" cy="0"/>
            </a:xfrm>
            <a:prstGeom prst="line">
              <a:avLst/>
            </a:prstGeom>
            <a:ln w="28575" cap="flat" cmpd="sng">
              <a:solidFill>
                <a:srgbClr val="0000FF"/>
              </a:solidFill>
              <a:prstDash val="solid"/>
              <a:round/>
              <a:headEnd type="none" w="med" len="med"/>
              <a:tailEnd type="none" w="med" len="med"/>
            </a:ln>
          </p:spPr>
        </p:sp>
        <p:sp>
          <p:nvSpPr>
            <p:cNvPr id="89115" name="Line 44"/>
            <p:cNvSpPr/>
            <p:nvPr/>
          </p:nvSpPr>
          <p:spPr>
            <a:xfrm>
              <a:off x="672" y="528"/>
              <a:ext cx="0" cy="1296"/>
            </a:xfrm>
            <a:prstGeom prst="line">
              <a:avLst/>
            </a:prstGeom>
            <a:ln w="28575" cap="flat" cmpd="sng">
              <a:solidFill>
                <a:srgbClr val="0000FF"/>
              </a:solidFill>
              <a:prstDash val="solid"/>
              <a:round/>
              <a:headEnd type="none" w="med" len="med"/>
              <a:tailEnd type="triangle" w="med" len="med"/>
            </a:ln>
          </p:spPr>
        </p:sp>
      </p:grpSp>
      <p:sp>
        <p:nvSpPr>
          <p:cNvPr id="785453" name="Oval 45"/>
          <p:cNvSpPr/>
          <p:nvPr/>
        </p:nvSpPr>
        <p:spPr>
          <a:xfrm>
            <a:off x="525780" y="3478213"/>
            <a:ext cx="457200" cy="3810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p>
            <a:pPr algn="ctr"/>
            <a:r>
              <a:rPr lang="zh-CN" altLang="en-US" sz="2400" dirty="0">
                <a:solidFill>
                  <a:schemeClr val="tx1"/>
                </a:solidFill>
                <a:latin typeface="宋体" panose="02010600030101010101" pitchFamily="2" charset="-122"/>
                <a:ea typeface="宋体" panose="02010600030101010101" pitchFamily="2" charset="-122"/>
              </a:rPr>
              <a:t>+</a:t>
            </a:r>
            <a:endParaRPr lang="zh-CN" altLang="en-US" sz="2400" b="0" dirty="0">
              <a:solidFill>
                <a:schemeClr val="tx1"/>
              </a:solidFill>
              <a:latin typeface="宋体" panose="02010600030101010101" pitchFamily="2" charset="-122"/>
              <a:ea typeface="宋体" panose="02010600030101010101" pitchFamily="2" charset="-122"/>
            </a:endParaRPr>
          </a:p>
        </p:txBody>
      </p:sp>
      <p:grpSp>
        <p:nvGrpSpPr>
          <p:cNvPr id="785454" name="Group 46"/>
          <p:cNvGrpSpPr/>
          <p:nvPr/>
        </p:nvGrpSpPr>
        <p:grpSpPr>
          <a:xfrm>
            <a:off x="725805" y="3860800"/>
            <a:ext cx="152400" cy="2057400"/>
            <a:chOff x="672" y="2064"/>
            <a:chExt cx="96" cy="1296"/>
          </a:xfrm>
        </p:grpSpPr>
        <p:sp>
          <p:nvSpPr>
            <p:cNvPr id="89118" name="Line 47"/>
            <p:cNvSpPr/>
            <p:nvPr/>
          </p:nvSpPr>
          <p:spPr>
            <a:xfrm flipV="1">
              <a:off x="672" y="2064"/>
              <a:ext cx="0" cy="1296"/>
            </a:xfrm>
            <a:prstGeom prst="line">
              <a:avLst/>
            </a:prstGeom>
            <a:ln w="28575" cap="flat" cmpd="sng">
              <a:solidFill>
                <a:srgbClr val="0000FF"/>
              </a:solidFill>
              <a:prstDash val="solid"/>
              <a:round/>
              <a:headEnd type="none" w="med" len="med"/>
              <a:tailEnd type="triangle" w="med" len="med"/>
            </a:ln>
          </p:spPr>
        </p:sp>
        <p:sp>
          <p:nvSpPr>
            <p:cNvPr id="89119" name="Line 48"/>
            <p:cNvSpPr/>
            <p:nvPr/>
          </p:nvSpPr>
          <p:spPr>
            <a:xfrm>
              <a:off x="672" y="3360"/>
              <a:ext cx="96" cy="0"/>
            </a:xfrm>
            <a:prstGeom prst="line">
              <a:avLst/>
            </a:prstGeom>
            <a:ln w="28575" cap="flat" cmpd="sng">
              <a:solidFill>
                <a:srgbClr val="0000FF"/>
              </a:solidFill>
              <a:prstDash val="solid"/>
              <a:round/>
              <a:headEnd type="none" w="med" len="med"/>
              <a:tailEnd type="none" w="med" len="med"/>
            </a:ln>
          </p:spPr>
        </p:sp>
      </p:grpSp>
      <p:sp>
        <p:nvSpPr>
          <p:cNvPr id="785457" name="Line 49"/>
          <p:cNvSpPr/>
          <p:nvPr/>
        </p:nvSpPr>
        <p:spPr>
          <a:xfrm>
            <a:off x="982980" y="3630613"/>
            <a:ext cx="533400" cy="0"/>
          </a:xfrm>
          <a:prstGeom prst="line">
            <a:avLst/>
          </a:prstGeom>
          <a:ln w="28575" cap="flat" cmpd="sng">
            <a:solidFill>
              <a:schemeClr val="tx1"/>
            </a:solidFill>
            <a:prstDash val="solid"/>
            <a:round/>
            <a:headEnd type="none" w="med" len="med"/>
            <a:tailEnd type="triangle" w="med" len="med"/>
          </a:ln>
        </p:spPr>
      </p:sp>
      <p:grpSp>
        <p:nvGrpSpPr>
          <p:cNvPr id="785458" name="Group 50"/>
          <p:cNvGrpSpPr/>
          <p:nvPr/>
        </p:nvGrpSpPr>
        <p:grpSpPr>
          <a:xfrm>
            <a:off x="2811780" y="2716213"/>
            <a:ext cx="533400" cy="914400"/>
            <a:chOff x="1968" y="1344"/>
            <a:chExt cx="336" cy="576"/>
          </a:xfrm>
        </p:grpSpPr>
        <p:sp>
          <p:nvSpPr>
            <p:cNvPr id="89122" name="Line 51"/>
            <p:cNvSpPr/>
            <p:nvPr/>
          </p:nvSpPr>
          <p:spPr>
            <a:xfrm flipV="1">
              <a:off x="2112" y="1344"/>
              <a:ext cx="0" cy="576"/>
            </a:xfrm>
            <a:prstGeom prst="line">
              <a:avLst/>
            </a:prstGeom>
            <a:ln w="28575" cap="flat" cmpd="sng">
              <a:solidFill>
                <a:schemeClr val="tx1"/>
              </a:solidFill>
              <a:prstDash val="solid"/>
              <a:round/>
              <a:headEnd type="none" w="med" len="med"/>
              <a:tailEnd type="none" w="med" len="med"/>
            </a:ln>
          </p:spPr>
        </p:sp>
        <p:grpSp>
          <p:nvGrpSpPr>
            <p:cNvPr id="89123" name="Group 52"/>
            <p:cNvGrpSpPr/>
            <p:nvPr/>
          </p:nvGrpSpPr>
          <p:grpSpPr>
            <a:xfrm>
              <a:off x="1968" y="1344"/>
              <a:ext cx="336" cy="576"/>
              <a:chOff x="1968" y="1344"/>
              <a:chExt cx="336" cy="576"/>
            </a:xfrm>
          </p:grpSpPr>
          <p:sp>
            <p:nvSpPr>
              <p:cNvPr id="89124" name="Line 53"/>
              <p:cNvSpPr/>
              <p:nvPr/>
            </p:nvSpPr>
            <p:spPr>
              <a:xfrm>
                <a:off x="1968" y="1920"/>
                <a:ext cx="144" cy="0"/>
              </a:xfrm>
              <a:prstGeom prst="line">
                <a:avLst/>
              </a:prstGeom>
              <a:ln w="28575" cap="flat" cmpd="sng">
                <a:solidFill>
                  <a:schemeClr val="tx1"/>
                </a:solidFill>
                <a:prstDash val="solid"/>
                <a:round/>
                <a:headEnd type="none" w="med" len="med"/>
                <a:tailEnd type="none" w="med" len="med"/>
              </a:ln>
            </p:spPr>
          </p:sp>
          <p:sp>
            <p:nvSpPr>
              <p:cNvPr id="89125" name="Line 54"/>
              <p:cNvSpPr/>
              <p:nvPr/>
            </p:nvSpPr>
            <p:spPr>
              <a:xfrm>
                <a:off x="2112" y="1344"/>
                <a:ext cx="192" cy="0"/>
              </a:xfrm>
              <a:prstGeom prst="line">
                <a:avLst/>
              </a:prstGeom>
              <a:ln w="28575" cap="flat" cmpd="sng">
                <a:solidFill>
                  <a:schemeClr val="tx1"/>
                </a:solidFill>
                <a:prstDash val="solid"/>
                <a:round/>
                <a:headEnd type="none" w="med" len="med"/>
                <a:tailEnd type="triangle" w="med" len="med"/>
              </a:ln>
            </p:spPr>
          </p:sp>
        </p:grpSp>
      </p:grpSp>
      <p:grpSp>
        <p:nvGrpSpPr>
          <p:cNvPr id="785463" name="Group 55"/>
          <p:cNvGrpSpPr/>
          <p:nvPr/>
        </p:nvGrpSpPr>
        <p:grpSpPr>
          <a:xfrm>
            <a:off x="3726180" y="1649413"/>
            <a:ext cx="381000" cy="762000"/>
            <a:chOff x="2544" y="672"/>
            <a:chExt cx="240" cy="480"/>
          </a:xfrm>
        </p:grpSpPr>
        <p:sp>
          <p:nvSpPr>
            <p:cNvPr id="89127" name="Line 56"/>
            <p:cNvSpPr/>
            <p:nvPr/>
          </p:nvSpPr>
          <p:spPr>
            <a:xfrm>
              <a:off x="2784" y="672"/>
              <a:ext cx="0" cy="240"/>
            </a:xfrm>
            <a:prstGeom prst="line">
              <a:avLst/>
            </a:prstGeom>
            <a:ln w="28575" cap="flat" cmpd="sng">
              <a:solidFill>
                <a:schemeClr val="tx1"/>
              </a:solidFill>
              <a:prstDash val="solid"/>
              <a:round/>
              <a:headEnd type="none" w="med" len="med"/>
              <a:tailEnd type="none" w="med" len="med"/>
            </a:ln>
          </p:spPr>
        </p:sp>
        <p:sp>
          <p:nvSpPr>
            <p:cNvPr id="89128" name="Line 57"/>
            <p:cNvSpPr/>
            <p:nvPr/>
          </p:nvSpPr>
          <p:spPr>
            <a:xfrm flipH="1">
              <a:off x="2544" y="912"/>
              <a:ext cx="240" cy="0"/>
            </a:xfrm>
            <a:prstGeom prst="line">
              <a:avLst/>
            </a:prstGeom>
            <a:ln w="28575" cap="flat" cmpd="sng">
              <a:solidFill>
                <a:schemeClr val="tx1"/>
              </a:solidFill>
              <a:prstDash val="solid"/>
              <a:round/>
              <a:headEnd type="none" w="med" len="med"/>
              <a:tailEnd type="none" w="med" len="med"/>
            </a:ln>
          </p:spPr>
        </p:sp>
        <p:sp>
          <p:nvSpPr>
            <p:cNvPr id="89129" name="Line 58"/>
            <p:cNvSpPr/>
            <p:nvPr/>
          </p:nvSpPr>
          <p:spPr>
            <a:xfrm>
              <a:off x="2544" y="912"/>
              <a:ext cx="0" cy="240"/>
            </a:xfrm>
            <a:prstGeom prst="line">
              <a:avLst/>
            </a:prstGeom>
            <a:ln w="28575" cap="flat" cmpd="sng">
              <a:solidFill>
                <a:schemeClr val="tx1"/>
              </a:solidFill>
              <a:prstDash val="solid"/>
              <a:round/>
              <a:headEnd type="none" w="med" len="med"/>
              <a:tailEnd type="triangle" w="med" len="med"/>
            </a:ln>
          </p:spPr>
        </p:sp>
      </p:grpSp>
      <p:sp>
        <p:nvSpPr>
          <p:cNvPr id="785467" name="Oval 59"/>
          <p:cNvSpPr/>
          <p:nvPr/>
        </p:nvSpPr>
        <p:spPr>
          <a:xfrm>
            <a:off x="3421380" y="2487613"/>
            <a:ext cx="533400" cy="457200"/>
          </a:xfrm>
          <a:prstGeom prst="ellipse">
            <a:avLst/>
          </a:prstGeom>
          <a:solidFill>
            <a:schemeClr val="accent1"/>
          </a:solidFill>
          <a:ln w="9525" cap="flat" cmpd="sng">
            <a:solidFill>
              <a:schemeClr val="tx1"/>
            </a:solidFill>
            <a:prstDash val="solid"/>
            <a:round/>
            <a:headEnd type="none" w="med" len="med"/>
            <a:tailEnd type="none" w="med" len="med"/>
          </a:ln>
        </p:spPr>
        <p:txBody>
          <a:bodyPr wrap="none" anchor="ctr" anchorCtr="0"/>
          <a:p>
            <a:pPr algn="ctr"/>
            <a:r>
              <a:rPr lang="zh-CN" altLang="en-US" sz="2400" dirty="0">
                <a:solidFill>
                  <a:schemeClr val="tx1"/>
                </a:solidFill>
                <a:latin typeface="宋体" panose="02010600030101010101" pitchFamily="2" charset="-122"/>
                <a:ea typeface="宋体" panose="02010600030101010101" pitchFamily="2" charset="-122"/>
              </a:rPr>
              <a:t>+</a:t>
            </a:r>
            <a:endParaRPr lang="zh-CN" altLang="en-US" sz="2400" b="0" dirty="0">
              <a:solidFill>
                <a:schemeClr val="tx1"/>
              </a:solidFill>
              <a:latin typeface="宋体" panose="02010600030101010101" pitchFamily="2" charset="-122"/>
              <a:ea typeface="宋体" panose="02010600030101010101" pitchFamily="2" charset="-122"/>
            </a:endParaRPr>
          </a:p>
        </p:txBody>
      </p:sp>
      <p:grpSp>
        <p:nvGrpSpPr>
          <p:cNvPr id="785468" name="Group 60"/>
          <p:cNvGrpSpPr/>
          <p:nvPr/>
        </p:nvGrpSpPr>
        <p:grpSpPr>
          <a:xfrm>
            <a:off x="3726180" y="2944813"/>
            <a:ext cx="457200" cy="762000"/>
            <a:chOff x="2544" y="1488"/>
            <a:chExt cx="288" cy="480"/>
          </a:xfrm>
        </p:grpSpPr>
        <p:sp>
          <p:nvSpPr>
            <p:cNvPr id="89132" name="Line 61"/>
            <p:cNvSpPr/>
            <p:nvPr/>
          </p:nvSpPr>
          <p:spPr>
            <a:xfrm>
              <a:off x="2544" y="1488"/>
              <a:ext cx="0" cy="480"/>
            </a:xfrm>
            <a:prstGeom prst="line">
              <a:avLst/>
            </a:prstGeom>
            <a:ln w="28575" cap="flat" cmpd="sng">
              <a:solidFill>
                <a:srgbClr val="FF0000"/>
              </a:solidFill>
              <a:prstDash val="solid"/>
              <a:round/>
              <a:headEnd type="none" w="med" len="med"/>
              <a:tailEnd type="none" w="med" len="med"/>
            </a:ln>
          </p:spPr>
        </p:sp>
        <p:sp>
          <p:nvSpPr>
            <p:cNvPr id="89133" name="Line 62"/>
            <p:cNvSpPr/>
            <p:nvPr/>
          </p:nvSpPr>
          <p:spPr>
            <a:xfrm>
              <a:off x="2544" y="1968"/>
              <a:ext cx="288" cy="0"/>
            </a:xfrm>
            <a:prstGeom prst="line">
              <a:avLst/>
            </a:prstGeom>
            <a:ln w="28575" cap="flat" cmpd="sng">
              <a:solidFill>
                <a:srgbClr val="FF0000"/>
              </a:solidFill>
              <a:prstDash val="solid"/>
              <a:round/>
              <a:headEnd type="none" w="med" len="med"/>
              <a:tailEnd type="triangle" w="med" len="med"/>
            </a:ln>
          </p:spPr>
        </p:sp>
      </p:grpSp>
      <p:grpSp>
        <p:nvGrpSpPr>
          <p:cNvPr id="785471" name="Group 63"/>
          <p:cNvGrpSpPr/>
          <p:nvPr/>
        </p:nvGrpSpPr>
        <p:grpSpPr>
          <a:xfrm>
            <a:off x="5402580" y="3630613"/>
            <a:ext cx="304800" cy="2057400"/>
            <a:chOff x="3600" y="1920"/>
            <a:chExt cx="192" cy="1296"/>
          </a:xfrm>
        </p:grpSpPr>
        <p:sp>
          <p:nvSpPr>
            <p:cNvPr id="89135" name="Line 64"/>
            <p:cNvSpPr/>
            <p:nvPr/>
          </p:nvSpPr>
          <p:spPr>
            <a:xfrm>
              <a:off x="3600" y="1920"/>
              <a:ext cx="192" cy="0"/>
            </a:xfrm>
            <a:prstGeom prst="line">
              <a:avLst/>
            </a:prstGeom>
            <a:ln w="28575" cap="flat" cmpd="sng">
              <a:solidFill>
                <a:srgbClr val="800080"/>
              </a:solidFill>
              <a:prstDash val="solid"/>
              <a:round/>
              <a:headEnd type="none" w="med" len="med"/>
              <a:tailEnd type="none" w="med" len="med"/>
            </a:ln>
          </p:spPr>
        </p:sp>
        <p:sp>
          <p:nvSpPr>
            <p:cNvPr id="89136" name="Line 65"/>
            <p:cNvSpPr/>
            <p:nvPr/>
          </p:nvSpPr>
          <p:spPr>
            <a:xfrm>
              <a:off x="3792" y="1920"/>
              <a:ext cx="0" cy="1296"/>
            </a:xfrm>
            <a:prstGeom prst="line">
              <a:avLst/>
            </a:prstGeom>
            <a:ln w="28575" cap="flat" cmpd="sng">
              <a:solidFill>
                <a:srgbClr val="800080"/>
              </a:solidFill>
              <a:prstDash val="solid"/>
              <a:round/>
              <a:headEnd type="none" w="med" len="med"/>
              <a:tailEnd type="triangle" w="med" len="med"/>
            </a:ln>
          </p:spPr>
        </p:sp>
      </p:grpSp>
      <p:sp>
        <p:nvSpPr>
          <p:cNvPr id="785474" name="Line 66"/>
          <p:cNvSpPr/>
          <p:nvPr/>
        </p:nvSpPr>
        <p:spPr>
          <a:xfrm>
            <a:off x="6697980" y="1649413"/>
            <a:ext cx="0" cy="4038600"/>
          </a:xfrm>
          <a:prstGeom prst="line">
            <a:avLst/>
          </a:prstGeom>
          <a:ln w="28575" cap="flat" cmpd="sng">
            <a:solidFill>
              <a:srgbClr val="800080"/>
            </a:solidFill>
            <a:prstDash val="solid"/>
            <a:round/>
            <a:headEnd type="none" w="med" len="med"/>
            <a:tailEnd type="triangle" w="med" len="med"/>
          </a:ln>
        </p:spPr>
      </p:sp>
      <p:grpSp>
        <p:nvGrpSpPr>
          <p:cNvPr id="785475" name="Group 67"/>
          <p:cNvGrpSpPr/>
          <p:nvPr/>
        </p:nvGrpSpPr>
        <p:grpSpPr>
          <a:xfrm>
            <a:off x="7231380" y="3859213"/>
            <a:ext cx="609600" cy="1981200"/>
            <a:chOff x="4752" y="2064"/>
            <a:chExt cx="384" cy="1248"/>
          </a:xfrm>
        </p:grpSpPr>
        <p:sp>
          <p:nvSpPr>
            <p:cNvPr id="89139" name="Line 68"/>
            <p:cNvSpPr/>
            <p:nvPr/>
          </p:nvSpPr>
          <p:spPr>
            <a:xfrm>
              <a:off x="4992" y="3312"/>
              <a:ext cx="144" cy="0"/>
            </a:xfrm>
            <a:prstGeom prst="line">
              <a:avLst/>
            </a:prstGeom>
            <a:ln w="28575" cap="flat" cmpd="sng">
              <a:solidFill>
                <a:srgbClr val="FF9900"/>
              </a:solidFill>
              <a:prstDash val="solid"/>
              <a:round/>
              <a:headEnd type="none" w="med" len="med"/>
              <a:tailEnd type="none" w="med" len="med"/>
            </a:ln>
          </p:spPr>
        </p:sp>
        <p:sp>
          <p:nvSpPr>
            <p:cNvPr id="89140" name="Line 69"/>
            <p:cNvSpPr/>
            <p:nvPr/>
          </p:nvSpPr>
          <p:spPr>
            <a:xfrm flipV="1">
              <a:off x="5136" y="2832"/>
              <a:ext cx="0" cy="480"/>
            </a:xfrm>
            <a:prstGeom prst="line">
              <a:avLst/>
            </a:prstGeom>
            <a:ln w="28575" cap="flat" cmpd="sng">
              <a:solidFill>
                <a:srgbClr val="FF9900"/>
              </a:solidFill>
              <a:prstDash val="solid"/>
              <a:round/>
              <a:headEnd type="none" w="med" len="med"/>
              <a:tailEnd type="none" w="med" len="med"/>
            </a:ln>
          </p:spPr>
        </p:sp>
        <p:sp>
          <p:nvSpPr>
            <p:cNvPr id="89141" name="Line 70"/>
            <p:cNvSpPr/>
            <p:nvPr/>
          </p:nvSpPr>
          <p:spPr>
            <a:xfrm flipH="1">
              <a:off x="4752" y="2832"/>
              <a:ext cx="384" cy="0"/>
            </a:xfrm>
            <a:prstGeom prst="line">
              <a:avLst/>
            </a:prstGeom>
            <a:ln w="28575" cap="flat" cmpd="sng">
              <a:solidFill>
                <a:srgbClr val="FF9900"/>
              </a:solidFill>
              <a:prstDash val="solid"/>
              <a:round/>
              <a:headEnd type="none" w="med" len="med"/>
              <a:tailEnd type="none" w="med" len="med"/>
            </a:ln>
          </p:spPr>
        </p:sp>
        <p:sp>
          <p:nvSpPr>
            <p:cNvPr id="89142" name="Line 71"/>
            <p:cNvSpPr/>
            <p:nvPr/>
          </p:nvSpPr>
          <p:spPr>
            <a:xfrm flipV="1">
              <a:off x="4752" y="2064"/>
              <a:ext cx="0" cy="768"/>
            </a:xfrm>
            <a:prstGeom prst="line">
              <a:avLst/>
            </a:prstGeom>
            <a:ln w="28575" cap="flat" cmpd="sng">
              <a:solidFill>
                <a:srgbClr val="FF9900"/>
              </a:solidFill>
              <a:prstDash val="solid"/>
              <a:round/>
              <a:headEnd type="none" w="med" len="med"/>
              <a:tailEnd type="none" w="med" len="med"/>
            </a:ln>
          </p:spPr>
        </p:sp>
        <p:sp>
          <p:nvSpPr>
            <p:cNvPr id="89143" name="Line 72"/>
            <p:cNvSpPr/>
            <p:nvPr/>
          </p:nvSpPr>
          <p:spPr>
            <a:xfrm>
              <a:off x="4752" y="2064"/>
              <a:ext cx="192" cy="0"/>
            </a:xfrm>
            <a:prstGeom prst="line">
              <a:avLst/>
            </a:prstGeom>
            <a:ln w="28575" cap="flat" cmpd="sng">
              <a:solidFill>
                <a:srgbClr val="FF9900"/>
              </a:solidFill>
              <a:prstDash val="solid"/>
              <a:round/>
              <a:headEnd type="none" w="med" len="med"/>
              <a:tailEnd type="triangle" w="med" len="med"/>
            </a:ln>
          </p:spPr>
        </p:sp>
      </p:grpSp>
      <p:sp>
        <p:nvSpPr>
          <p:cNvPr id="89145" name="Rectangle 76"/>
          <p:cNvSpPr/>
          <p:nvPr/>
        </p:nvSpPr>
        <p:spPr>
          <a:xfrm>
            <a:off x="2094230" y="3068638"/>
            <a:ext cx="115888" cy="274637"/>
          </a:xfrm>
          <a:prstGeom prst="rect">
            <a:avLst/>
          </a:prstGeom>
          <a:noFill/>
          <a:ln w="9525">
            <a:noFill/>
          </a:ln>
        </p:spPr>
        <p:txBody>
          <a:bodyPr wrap="none"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5</a:t>
            </a:r>
            <a:endParaRPr lang="zh-CN" altLang="en-US" b="0" dirty="0">
              <a:solidFill>
                <a:schemeClr val="tx1"/>
              </a:solidFill>
              <a:latin typeface="宋体" panose="02010600030101010101" pitchFamily="2" charset="-122"/>
              <a:ea typeface="宋体" panose="02010600030101010101" pitchFamily="2" charset="-122"/>
            </a:endParaRPr>
          </a:p>
        </p:txBody>
      </p:sp>
      <p:sp>
        <p:nvSpPr>
          <p:cNvPr id="89146" name="Rectangle 80"/>
          <p:cNvSpPr/>
          <p:nvPr/>
        </p:nvSpPr>
        <p:spPr>
          <a:xfrm>
            <a:off x="2124393" y="3044825"/>
            <a:ext cx="115887" cy="274638"/>
          </a:xfrm>
          <a:prstGeom prst="rect">
            <a:avLst/>
          </a:prstGeom>
          <a:noFill/>
          <a:ln w="9525">
            <a:noFill/>
          </a:ln>
        </p:spPr>
        <p:txBody>
          <a:bodyPr wrap="none"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5</a:t>
            </a:r>
            <a:endParaRPr lang="zh-CN" altLang="en-US" b="0" dirty="0">
              <a:solidFill>
                <a:schemeClr val="tx1"/>
              </a:solidFill>
              <a:latin typeface="宋体" panose="02010600030101010101" pitchFamily="2" charset="-122"/>
              <a:ea typeface="宋体" panose="02010600030101010101" pitchFamily="2" charset="-122"/>
            </a:endParaRPr>
          </a:p>
        </p:txBody>
      </p:sp>
      <p:sp>
        <p:nvSpPr>
          <p:cNvPr id="89147" name="Rectangle 94"/>
          <p:cNvSpPr/>
          <p:nvPr/>
        </p:nvSpPr>
        <p:spPr>
          <a:xfrm>
            <a:off x="2156143" y="3036888"/>
            <a:ext cx="115887" cy="274637"/>
          </a:xfrm>
          <a:prstGeom prst="rect">
            <a:avLst/>
          </a:prstGeom>
          <a:noFill/>
          <a:ln w="9525">
            <a:noFill/>
          </a:ln>
        </p:spPr>
        <p:txBody>
          <a:bodyPr wrap="none"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5</a:t>
            </a:r>
            <a:endParaRPr lang="zh-CN" altLang="en-US" b="0" dirty="0">
              <a:solidFill>
                <a:schemeClr val="tx1"/>
              </a:solidFill>
              <a:latin typeface="宋体" panose="02010600030101010101" pitchFamily="2" charset="-122"/>
              <a:ea typeface="宋体" panose="02010600030101010101" pitchFamily="2" charset="-122"/>
            </a:endParaRPr>
          </a:p>
        </p:txBody>
      </p:sp>
      <p:sp>
        <p:nvSpPr>
          <p:cNvPr id="89148" name="Rectangle 109"/>
          <p:cNvSpPr/>
          <p:nvPr/>
        </p:nvSpPr>
        <p:spPr>
          <a:xfrm>
            <a:off x="2187893" y="3054350"/>
            <a:ext cx="115887" cy="274638"/>
          </a:xfrm>
          <a:prstGeom prst="rect">
            <a:avLst/>
          </a:prstGeom>
          <a:noFill/>
          <a:ln w="9525">
            <a:noFill/>
          </a:ln>
        </p:spPr>
        <p:txBody>
          <a:bodyPr wrap="none"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5</a:t>
            </a:r>
            <a:endParaRPr lang="zh-CN" altLang="en-US" b="0" dirty="0">
              <a:solidFill>
                <a:schemeClr val="tx1"/>
              </a:solidFill>
              <a:latin typeface="宋体" panose="02010600030101010101" pitchFamily="2" charset="-122"/>
              <a:ea typeface="宋体" panose="02010600030101010101" pitchFamily="2" charset="-122"/>
            </a:endParaRPr>
          </a:p>
        </p:txBody>
      </p:sp>
      <p:sp>
        <p:nvSpPr>
          <p:cNvPr id="89149" name="Rectangle 124"/>
          <p:cNvSpPr/>
          <p:nvPr/>
        </p:nvSpPr>
        <p:spPr>
          <a:xfrm>
            <a:off x="2156143" y="3036888"/>
            <a:ext cx="115887" cy="274637"/>
          </a:xfrm>
          <a:prstGeom prst="rect">
            <a:avLst/>
          </a:prstGeom>
          <a:noFill/>
          <a:ln w="9525">
            <a:noFill/>
          </a:ln>
        </p:spPr>
        <p:txBody>
          <a:bodyPr wrap="none"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5</a:t>
            </a:r>
            <a:endParaRPr lang="zh-CN" altLang="en-US" b="0" dirty="0">
              <a:solidFill>
                <a:schemeClr val="tx1"/>
              </a:solidFill>
              <a:latin typeface="宋体" panose="02010600030101010101" pitchFamily="2" charset="-122"/>
              <a:ea typeface="宋体" panose="02010600030101010101" pitchFamily="2" charset="-122"/>
            </a:endParaRPr>
          </a:p>
        </p:txBody>
      </p:sp>
      <p:sp>
        <p:nvSpPr>
          <p:cNvPr id="89150" name="Rectangle 127"/>
          <p:cNvSpPr/>
          <p:nvPr/>
        </p:nvSpPr>
        <p:spPr>
          <a:xfrm>
            <a:off x="1517968" y="3571875"/>
            <a:ext cx="115887" cy="274638"/>
          </a:xfrm>
          <a:prstGeom prst="rect">
            <a:avLst/>
          </a:prstGeom>
          <a:noFill/>
          <a:ln w="9525">
            <a:noFill/>
          </a:ln>
        </p:spPr>
        <p:txBody>
          <a:bodyPr wrap="none"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2</a:t>
            </a:r>
            <a:endParaRPr lang="zh-CN" altLang="en-US" sz="2400" b="0" dirty="0">
              <a:solidFill>
                <a:schemeClr val="tx1"/>
              </a:solidFill>
              <a:latin typeface="宋体" panose="02010600030101010101" pitchFamily="2" charset="-122"/>
              <a:ea typeface="宋体" panose="02010600030101010101" pitchFamily="2" charset="-122"/>
            </a:endParaRPr>
          </a:p>
        </p:txBody>
      </p:sp>
      <p:sp>
        <p:nvSpPr>
          <p:cNvPr id="89151" name="Rectangle 139"/>
          <p:cNvSpPr/>
          <p:nvPr/>
        </p:nvSpPr>
        <p:spPr>
          <a:xfrm>
            <a:off x="2156143" y="3036888"/>
            <a:ext cx="115887" cy="274637"/>
          </a:xfrm>
          <a:prstGeom prst="rect">
            <a:avLst/>
          </a:prstGeom>
          <a:noFill/>
          <a:ln w="9525">
            <a:noFill/>
          </a:ln>
        </p:spPr>
        <p:txBody>
          <a:bodyPr wrap="none"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5</a:t>
            </a:r>
            <a:endParaRPr lang="zh-CN" altLang="en-US" b="0" dirty="0">
              <a:solidFill>
                <a:schemeClr val="tx1"/>
              </a:solidFill>
              <a:latin typeface="宋体" panose="02010600030101010101" pitchFamily="2" charset="-122"/>
              <a:ea typeface="宋体" panose="02010600030101010101" pitchFamily="2" charset="-122"/>
            </a:endParaRPr>
          </a:p>
        </p:txBody>
      </p:sp>
      <p:sp>
        <p:nvSpPr>
          <p:cNvPr id="89152" name="Rectangle 142"/>
          <p:cNvSpPr/>
          <p:nvPr/>
        </p:nvSpPr>
        <p:spPr>
          <a:xfrm>
            <a:off x="7494905" y="1989138"/>
            <a:ext cx="1619250" cy="274637"/>
          </a:xfrm>
          <a:prstGeom prst="rect">
            <a:avLst/>
          </a:prstGeom>
          <a:noFill/>
          <a:ln w="9525">
            <a:noFill/>
          </a:ln>
        </p:spPr>
        <p:txBody>
          <a:bodyPr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页框（内存）</a:t>
            </a:r>
            <a:endParaRPr lang="zh-CN" altLang="en-US" dirty="0">
              <a:solidFill>
                <a:schemeClr val="tx1"/>
              </a:solidFill>
              <a:latin typeface="宋体" panose="02010600030101010101" pitchFamily="2" charset="-122"/>
              <a:ea typeface="宋体" panose="02010600030101010101" pitchFamily="2" charset="-122"/>
            </a:endParaRPr>
          </a:p>
        </p:txBody>
      </p:sp>
      <p:grpSp>
        <p:nvGrpSpPr>
          <p:cNvPr id="89153" name="Group 144"/>
          <p:cNvGrpSpPr/>
          <p:nvPr/>
        </p:nvGrpSpPr>
        <p:grpSpPr>
          <a:xfrm>
            <a:off x="1517968" y="2708275"/>
            <a:ext cx="1257300" cy="2286000"/>
            <a:chOff x="1224" y="1344"/>
            <a:chExt cx="792" cy="1440"/>
          </a:xfrm>
        </p:grpSpPr>
        <p:sp>
          <p:nvSpPr>
            <p:cNvPr id="89154" name="Rectangle 145"/>
            <p:cNvSpPr/>
            <p:nvPr/>
          </p:nvSpPr>
          <p:spPr>
            <a:xfrm>
              <a:off x="1224" y="1365"/>
              <a:ext cx="73" cy="173"/>
            </a:xfrm>
            <a:prstGeom prst="rect">
              <a:avLst/>
            </a:prstGeom>
            <a:noFill/>
            <a:ln w="9525">
              <a:noFill/>
            </a:ln>
          </p:spPr>
          <p:txBody>
            <a:bodyPr wrap="none"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0</a:t>
              </a:r>
              <a:endParaRPr lang="zh-CN" altLang="en-US" sz="1600" b="0" dirty="0">
                <a:solidFill>
                  <a:schemeClr val="tx1"/>
                </a:solidFill>
                <a:latin typeface="宋体" panose="02010600030101010101" pitchFamily="2" charset="-122"/>
                <a:ea typeface="宋体" panose="02010600030101010101" pitchFamily="2" charset="-122"/>
              </a:endParaRPr>
            </a:p>
          </p:txBody>
        </p:sp>
        <p:sp>
          <p:nvSpPr>
            <p:cNvPr id="89155" name="Rectangle 146"/>
            <p:cNvSpPr/>
            <p:nvPr/>
          </p:nvSpPr>
          <p:spPr>
            <a:xfrm>
              <a:off x="1224" y="2592"/>
              <a:ext cx="73" cy="173"/>
            </a:xfrm>
            <a:prstGeom prst="rect">
              <a:avLst/>
            </a:prstGeom>
            <a:noFill/>
            <a:ln w="9525">
              <a:noFill/>
            </a:ln>
          </p:spPr>
          <p:txBody>
            <a:bodyPr wrap="none"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5</a:t>
              </a:r>
              <a:endParaRPr lang="zh-CN" altLang="en-US" b="0" dirty="0">
                <a:solidFill>
                  <a:schemeClr val="tx1"/>
                </a:solidFill>
                <a:latin typeface="宋体" panose="02010600030101010101" pitchFamily="2" charset="-122"/>
                <a:ea typeface="宋体" panose="02010600030101010101" pitchFamily="2" charset="-122"/>
              </a:endParaRPr>
            </a:p>
          </p:txBody>
        </p:sp>
        <p:grpSp>
          <p:nvGrpSpPr>
            <p:cNvPr id="89156" name="Group 147"/>
            <p:cNvGrpSpPr/>
            <p:nvPr/>
          </p:nvGrpSpPr>
          <p:grpSpPr>
            <a:xfrm>
              <a:off x="1392" y="1344"/>
              <a:ext cx="624" cy="1440"/>
              <a:chOff x="2016" y="2736"/>
              <a:chExt cx="624" cy="1440"/>
            </a:xfrm>
          </p:grpSpPr>
          <p:sp>
            <p:nvSpPr>
              <p:cNvPr id="89157" name="Rectangle 148"/>
              <p:cNvSpPr/>
              <p:nvPr/>
            </p:nvSpPr>
            <p:spPr>
              <a:xfrm>
                <a:off x="2016" y="2736"/>
                <a:ext cx="62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en-US" altLang="en-US" dirty="0">
                  <a:solidFill>
                    <a:schemeClr val="tx1"/>
                  </a:solidFill>
                  <a:latin typeface="Arial" panose="020B0604020202020204" pitchFamily="34" charset="0"/>
                </a:endParaRPr>
              </a:p>
            </p:txBody>
          </p:sp>
          <p:sp>
            <p:nvSpPr>
              <p:cNvPr id="89158" name="Rectangle 149"/>
              <p:cNvSpPr/>
              <p:nvPr/>
            </p:nvSpPr>
            <p:spPr>
              <a:xfrm>
                <a:off x="2016" y="2976"/>
                <a:ext cx="62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en-US" altLang="en-US" dirty="0">
                  <a:solidFill>
                    <a:schemeClr val="tx1"/>
                  </a:solidFill>
                  <a:latin typeface="Arial" panose="020B0604020202020204" pitchFamily="34" charset="0"/>
                </a:endParaRPr>
              </a:p>
            </p:txBody>
          </p:sp>
          <p:sp>
            <p:nvSpPr>
              <p:cNvPr id="89159" name="Rectangle 150"/>
              <p:cNvSpPr/>
              <p:nvPr/>
            </p:nvSpPr>
            <p:spPr>
              <a:xfrm>
                <a:off x="2016" y="3216"/>
                <a:ext cx="62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dirty="0">
                    <a:solidFill>
                      <a:schemeClr val="tx1"/>
                    </a:solidFill>
                    <a:latin typeface="宋体" panose="02010600030101010101" pitchFamily="2" charset="-122"/>
                    <a:ea typeface="宋体" panose="02010600030101010101" pitchFamily="2" charset="-122"/>
                  </a:rPr>
                  <a:t>页表地址</a:t>
                </a:r>
                <a:endParaRPr lang="zh-CN" altLang="en-US" dirty="0">
                  <a:solidFill>
                    <a:schemeClr val="tx1"/>
                  </a:solidFill>
                  <a:latin typeface="宋体" panose="02010600030101010101" pitchFamily="2" charset="-122"/>
                  <a:ea typeface="宋体" panose="02010600030101010101" pitchFamily="2" charset="-122"/>
                </a:endParaRPr>
              </a:p>
            </p:txBody>
          </p:sp>
          <p:sp>
            <p:nvSpPr>
              <p:cNvPr id="89160" name="Rectangle 151"/>
              <p:cNvSpPr/>
              <p:nvPr/>
            </p:nvSpPr>
            <p:spPr>
              <a:xfrm>
                <a:off x="2016" y="3456"/>
                <a:ext cx="62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en-US" altLang="en-US" dirty="0">
                  <a:solidFill>
                    <a:schemeClr val="tx1"/>
                  </a:solidFill>
                  <a:latin typeface="Arial" panose="020B0604020202020204" pitchFamily="34" charset="0"/>
                </a:endParaRPr>
              </a:p>
            </p:txBody>
          </p:sp>
          <p:sp>
            <p:nvSpPr>
              <p:cNvPr id="89161" name="Rectangle 152"/>
              <p:cNvSpPr/>
              <p:nvPr/>
            </p:nvSpPr>
            <p:spPr>
              <a:xfrm>
                <a:off x="2016" y="3696"/>
                <a:ext cx="62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en-US" altLang="en-US" dirty="0">
                  <a:solidFill>
                    <a:schemeClr val="tx1"/>
                  </a:solidFill>
                  <a:latin typeface="Arial" panose="020B0604020202020204" pitchFamily="34" charset="0"/>
                </a:endParaRPr>
              </a:p>
            </p:txBody>
          </p:sp>
          <p:sp>
            <p:nvSpPr>
              <p:cNvPr id="89162" name="Rectangle 153"/>
              <p:cNvSpPr/>
              <p:nvPr/>
            </p:nvSpPr>
            <p:spPr>
              <a:xfrm>
                <a:off x="2016" y="3936"/>
                <a:ext cx="624" cy="24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en-US" altLang="en-US" dirty="0">
                  <a:solidFill>
                    <a:schemeClr val="tx1"/>
                  </a:solidFill>
                  <a:latin typeface="Arial" panose="020B0604020202020204" pitchFamily="34" charset="0"/>
                </a:endParaRPr>
              </a:p>
            </p:txBody>
          </p:sp>
        </p:grpSp>
      </p:grpSp>
      <p:sp>
        <p:nvSpPr>
          <p:cNvPr id="89163" name="Rectangle 154"/>
          <p:cNvSpPr/>
          <p:nvPr/>
        </p:nvSpPr>
        <p:spPr>
          <a:xfrm>
            <a:off x="1517968" y="4292600"/>
            <a:ext cx="115887" cy="274638"/>
          </a:xfrm>
          <a:prstGeom prst="rect">
            <a:avLst/>
          </a:prstGeom>
          <a:noFill/>
          <a:ln w="9525">
            <a:noFill/>
          </a:ln>
        </p:spPr>
        <p:txBody>
          <a:bodyPr wrap="none"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4</a:t>
            </a:r>
            <a:endParaRPr lang="zh-CN" altLang="en-US" dirty="0">
              <a:solidFill>
                <a:schemeClr val="tx1"/>
              </a:solidFill>
              <a:latin typeface="宋体" panose="02010600030101010101" pitchFamily="2" charset="-122"/>
              <a:ea typeface="宋体" panose="02010600030101010101" pitchFamily="2" charset="-122"/>
            </a:endParaRPr>
          </a:p>
        </p:txBody>
      </p:sp>
      <p:sp>
        <p:nvSpPr>
          <p:cNvPr id="89164" name="Rectangle 155"/>
          <p:cNvSpPr/>
          <p:nvPr/>
        </p:nvSpPr>
        <p:spPr>
          <a:xfrm>
            <a:off x="2165668" y="3140075"/>
            <a:ext cx="115887" cy="274638"/>
          </a:xfrm>
          <a:prstGeom prst="rect">
            <a:avLst/>
          </a:prstGeom>
          <a:noFill/>
          <a:ln w="9525">
            <a:noFill/>
          </a:ln>
        </p:spPr>
        <p:txBody>
          <a:bodyPr wrap="none"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5</a:t>
            </a:r>
            <a:endParaRPr lang="zh-CN" altLang="en-US" b="0" dirty="0">
              <a:solidFill>
                <a:schemeClr val="tx1"/>
              </a:solidFill>
              <a:latin typeface="宋体" panose="02010600030101010101" pitchFamily="2" charset="-122"/>
              <a:ea typeface="宋体" panose="02010600030101010101" pitchFamily="2" charset="-122"/>
            </a:endParaRPr>
          </a:p>
        </p:txBody>
      </p:sp>
      <p:sp>
        <p:nvSpPr>
          <p:cNvPr id="89165" name="Rectangle 156"/>
          <p:cNvSpPr/>
          <p:nvPr/>
        </p:nvSpPr>
        <p:spPr>
          <a:xfrm>
            <a:off x="4613593" y="2276475"/>
            <a:ext cx="460375" cy="274638"/>
          </a:xfrm>
          <a:prstGeom prst="rect">
            <a:avLst/>
          </a:prstGeom>
          <a:noFill/>
          <a:ln w="9525">
            <a:noFill/>
          </a:ln>
        </p:spPr>
        <p:txBody>
          <a:bodyPr wrap="none"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页表</a:t>
            </a:r>
            <a:endParaRPr lang="zh-CN" altLang="en-US" b="0" dirty="0">
              <a:solidFill>
                <a:schemeClr val="tx1"/>
              </a:solidFill>
              <a:latin typeface="宋体" panose="02010600030101010101" pitchFamily="2" charset="-122"/>
              <a:ea typeface="宋体" panose="02010600030101010101" pitchFamily="2" charset="-122"/>
            </a:endParaRPr>
          </a:p>
        </p:txBody>
      </p:sp>
      <p:sp>
        <p:nvSpPr>
          <p:cNvPr id="89166" name="Rectangle 157"/>
          <p:cNvSpPr/>
          <p:nvPr/>
        </p:nvSpPr>
        <p:spPr>
          <a:xfrm>
            <a:off x="4181793" y="2708275"/>
            <a:ext cx="115887" cy="274638"/>
          </a:xfrm>
          <a:prstGeom prst="rect">
            <a:avLst/>
          </a:prstGeom>
          <a:noFill/>
          <a:ln w="9525">
            <a:noFill/>
          </a:ln>
        </p:spPr>
        <p:txBody>
          <a:bodyPr wrap="none" lIns="0" tIns="0" rIns="0" bIns="0" anchor="t" anchorCtr="0">
            <a:spAutoFit/>
          </a:bodyPr>
          <a:p>
            <a:r>
              <a:rPr lang="zh-CN" altLang="en-US" dirty="0">
                <a:solidFill>
                  <a:schemeClr val="tx1"/>
                </a:solidFill>
                <a:latin typeface="宋体" panose="02010600030101010101" pitchFamily="2" charset="-122"/>
                <a:ea typeface="宋体" panose="02010600030101010101" pitchFamily="2" charset="-122"/>
              </a:rPr>
              <a:t>0</a:t>
            </a:r>
            <a:endParaRPr lang="zh-CN" altLang="en-US" sz="1600" b="0" dirty="0">
              <a:solidFill>
                <a:schemeClr val="tx1"/>
              </a:solidFill>
              <a:latin typeface="宋体" panose="02010600030101010101" pitchFamily="2" charset="-122"/>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4140200" y="116205"/>
            <a:ext cx="4856480" cy="944245"/>
          </a:xfrm>
          <a:prstGeom prst="rect">
            <a:avLst/>
          </a:prstGeom>
        </p:spPr>
      </p:pic>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785450"/>
                                        </p:tgtEl>
                                        <p:attrNameLst>
                                          <p:attrName>style.visibility</p:attrName>
                                        </p:attrNameLst>
                                      </p:cBhvr>
                                      <p:to>
                                        <p:strVal val="visible"/>
                                      </p:to>
                                    </p:set>
                                    <p:animEffect transition="in" filter="box(out)">
                                      <p:cBhvr>
                                        <p:cTn id="7" dur="500"/>
                                        <p:tgtEl>
                                          <p:spTgt spid="7854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5454"/>
                                        </p:tgtEl>
                                        <p:attrNameLst>
                                          <p:attrName>style.visibility</p:attrName>
                                        </p:attrNameLst>
                                      </p:cBhvr>
                                      <p:to>
                                        <p:strVal val="visible"/>
                                      </p:to>
                                    </p:set>
                                    <p:animEffect transition="in" filter="blinds(horizontal)">
                                      <p:cBhvr>
                                        <p:cTn id="12" dur="500"/>
                                        <p:tgtEl>
                                          <p:spTgt spid="785454"/>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854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nodeType="clickEffect">
                                  <p:stCondLst>
                                    <p:cond delay="0"/>
                                  </p:stCondLst>
                                  <p:childTnLst>
                                    <p:set>
                                      <p:cBhvr>
                                        <p:cTn id="20" dur="1" fill="hold">
                                          <p:stCondLst>
                                            <p:cond delay="0"/>
                                          </p:stCondLst>
                                        </p:cTn>
                                        <p:tgtEl>
                                          <p:spTgt spid="785457"/>
                                        </p:tgtEl>
                                        <p:attrNameLst>
                                          <p:attrName>style.visibility</p:attrName>
                                        </p:attrNameLst>
                                      </p:cBhvr>
                                      <p:to>
                                        <p:strVal val="visible"/>
                                      </p:to>
                                    </p:set>
                                    <p:animEffect transition="in" filter="blinds(vertical)">
                                      <p:cBhvr>
                                        <p:cTn id="21" dur="500"/>
                                        <p:tgtEl>
                                          <p:spTgt spid="78545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5" fill="hold" nodeType="clickEffect">
                                  <p:stCondLst>
                                    <p:cond delay="0"/>
                                  </p:stCondLst>
                                  <p:childTnLst>
                                    <p:set>
                                      <p:cBhvr>
                                        <p:cTn id="25" dur="1" fill="hold">
                                          <p:stCondLst>
                                            <p:cond delay="0"/>
                                          </p:stCondLst>
                                        </p:cTn>
                                        <p:tgtEl>
                                          <p:spTgt spid="785458"/>
                                        </p:tgtEl>
                                        <p:attrNameLst>
                                          <p:attrName>style.visibility</p:attrName>
                                        </p:attrNameLst>
                                      </p:cBhvr>
                                      <p:to>
                                        <p:strVal val="visible"/>
                                      </p:to>
                                    </p:set>
                                    <p:animEffect transition="in" filter="blinds(vertical)">
                                      <p:cBhvr>
                                        <p:cTn id="26" dur="500"/>
                                        <p:tgtEl>
                                          <p:spTgt spid="785458"/>
                                        </p:tgtEl>
                                      </p:cBhvr>
                                    </p:animEffect>
                                  </p:childTnLst>
                                </p:cTn>
                              </p:par>
                            </p:childTnLst>
                          </p:cTn>
                        </p:par>
                      </p:childTnLst>
                    </p:cTn>
                  </p:par>
                  <p:par>
                    <p:cTn id="27" fill="hold">
                      <p:stCondLst>
                        <p:cond delay="indefinite"/>
                      </p:stCondLst>
                      <p:childTnLst>
                        <p:par>
                          <p:cTn id="28" fill="hold">
                            <p:stCondLst>
                              <p:cond delay="0"/>
                            </p:stCondLst>
                            <p:childTnLst>
                              <p:par>
                                <p:cTn id="29" presetID="4" presetClass="entr" presetSubtype="32" fill="hold" nodeType="clickEffect">
                                  <p:stCondLst>
                                    <p:cond delay="0"/>
                                  </p:stCondLst>
                                  <p:childTnLst>
                                    <p:set>
                                      <p:cBhvr>
                                        <p:cTn id="30" dur="1" fill="hold">
                                          <p:stCondLst>
                                            <p:cond delay="0"/>
                                          </p:stCondLst>
                                        </p:cTn>
                                        <p:tgtEl>
                                          <p:spTgt spid="785463"/>
                                        </p:tgtEl>
                                        <p:attrNameLst>
                                          <p:attrName>style.visibility</p:attrName>
                                        </p:attrNameLst>
                                      </p:cBhvr>
                                      <p:to>
                                        <p:strVal val="visible"/>
                                      </p:to>
                                    </p:set>
                                    <p:animEffect transition="in" filter="box(out)">
                                      <p:cBhvr>
                                        <p:cTn id="31" dur="500"/>
                                        <p:tgtEl>
                                          <p:spTgt spid="785463"/>
                                        </p:tgtEl>
                                      </p:cBhvr>
                                    </p:animEffect>
                                  </p:childTnLst>
                                </p:cTn>
                              </p:par>
                            </p:childTnLst>
                          </p:cTn>
                        </p:par>
                      </p:childTnLst>
                    </p:cTn>
                  </p:par>
                  <p:par>
                    <p:cTn id="32" fill="hold">
                      <p:stCondLst>
                        <p:cond delay="indefinite"/>
                      </p:stCondLst>
                      <p:childTnLst>
                        <p:par>
                          <p:cTn id="33" fill="hold">
                            <p:stCondLst>
                              <p:cond delay="0"/>
                            </p:stCondLst>
                            <p:childTnLst>
                              <p:par>
                                <p:cTn id="34" presetID="4" presetClass="entr" presetSubtype="32" fill="hold" grpId="0" nodeType="clickEffect">
                                  <p:stCondLst>
                                    <p:cond delay="0"/>
                                  </p:stCondLst>
                                  <p:childTnLst>
                                    <p:set>
                                      <p:cBhvr>
                                        <p:cTn id="35" dur="1" fill="hold">
                                          <p:stCondLst>
                                            <p:cond delay="0"/>
                                          </p:stCondLst>
                                        </p:cTn>
                                        <p:tgtEl>
                                          <p:spTgt spid="785467"/>
                                        </p:tgtEl>
                                        <p:attrNameLst>
                                          <p:attrName>style.visibility</p:attrName>
                                        </p:attrNameLst>
                                      </p:cBhvr>
                                      <p:to>
                                        <p:strVal val="visible"/>
                                      </p:to>
                                    </p:set>
                                    <p:animEffect transition="in" filter="box(out)">
                                      <p:cBhvr>
                                        <p:cTn id="36" dur="500"/>
                                        <p:tgtEl>
                                          <p:spTgt spid="78546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785468"/>
                                        </p:tgtEl>
                                        <p:attrNameLst>
                                          <p:attrName>style.visibility</p:attrName>
                                        </p:attrNameLst>
                                      </p:cBhvr>
                                      <p:to>
                                        <p:strVal val="visible"/>
                                      </p:to>
                                    </p:set>
                                    <p:animEffect transition="in" filter="blinds(horizontal)">
                                      <p:cBhvr>
                                        <p:cTn id="41" dur="500"/>
                                        <p:tgtEl>
                                          <p:spTgt spid="785468"/>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785471"/>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785474"/>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78547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499"/>
                                          </p:stCondLst>
                                        </p:cTn>
                                        <p:tgtEl>
                                          <p:spTgt spid="785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8" grpId="0"/>
      <p:bldP spid="785453" grpId="0" bldLvl="0" animBg="1"/>
      <p:bldP spid="785467"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四章 存储器管理</a:t>
            </a:r>
            <a:endParaRPr lang="zh-CN" altLang="en-US" dirty="0">
              <a:ea typeface="宋体" panose="02010600030101010101" pitchFamily="2" charset="-122"/>
            </a:endParaRPr>
          </a:p>
        </p:txBody>
      </p:sp>
      <p:sp>
        <p:nvSpPr>
          <p:cNvPr id="2" name="内容占位符 1"/>
          <p:cNvSpPr txBox="1">
            <a:spLocks noGrp="1"/>
          </p:cNvSpPr>
          <p:nvPr>
            <p:ph idx="1"/>
          </p:nvPr>
        </p:nvSpPr>
        <p:spPr>
          <a:xfrm>
            <a:off x="0" y="549275"/>
            <a:ext cx="7512050" cy="460375"/>
          </a:xfrm>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7. </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分段存储</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管理方式</a:t>
            </a:r>
            <a:endPar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1" name="矩形 40"/>
          <p:cNvSpPr/>
          <p:nvPr/>
        </p:nvSpPr>
        <p:spPr>
          <a:xfrm>
            <a:off x="7555865" y="1290320"/>
            <a:ext cx="1283970" cy="3698240"/>
          </a:xfrm>
          <a:prstGeom prst="rect">
            <a:avLst/>
          </a:prstGeom>
          <a:solidFill>
            <a:srgbClr val="5893CA"/>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endParaRPr kumimoji="0" lang="en-US"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2" name="矩形 41"/>
          <p:cNvSpPr/>
          <p:nvPr/>
        </p:nvSpPr>
        <p:spPr>
          <a:xfrm>
            <a:off x="7555865" y="1290320"/>
            <a:ext cx="1296035" cy="720090"/>
          </a:xfrm>
          <a:prstGeom prst="rect">
            <a:avLst/>
          </a:prstGeom>
          <a:solidFill>
            <a:schemeClr val="accent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系统区</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3" name="矩形 42"/>
          <p:cNvSpPr/>
          <p:nvPr/>
        </p:nvSpPr>
        <p:spPr>
          <a:xfrm>
            <a:off x="7555865" y="1290320"/>
            <a:ext cx="494665" cy="287655"/>
          </a:xfrm>
          <a:prstGeom prst="rect">
            <a:avLst/>
          </a:prstGeom>
          <a:solidFill>
            <a:srgbClr val="FFFF00"/>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PCB</a:t>
            </a:r>
            <a:endParaRPr kumimoji="0" lang="en-US"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4" name="矩形 43"/>
          <p:cNvSpPr/>
          <p:nvPr/>
        </p:nvSpPr>
        <p:spPr>
          <a:xfrm>
            <a:off x="139065" y="2010410"/>
            <a:ext cx="1358900" cy="360045"/>
          </a:xfrm>
          <a:prstGeom prst="rect">
            <a:avLst/>
          </a:prstGeom>
          <a:solidFill>
            <a:schemeClr val="accent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段表始址</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45" name="矩形 44"/>
          <p:cNvSpPr/>
          <p:nvPr/>
        </p:nvSpPr>
        <p:spPr>
          <a:xfrm>
            <a:off x="1507490" y="2010410"/>
            <a:ext cx="1383665" cy="360045"/>
          </a:xfrm>
          <a:prstGeom prst="rect">
            <a:avLst/>
          </a:prstGeom>
          <a:solidFill>
            <a:schemeClr val="accent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段表长度</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(M)</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46" name="肘形连接符 45"/>
          <p:cNvCxnSpPr>
            <a:stCxn id="43" idx="1"/>
            <a:endCxn id="47" idx="0"/>
          </p:cNvCxnSpPr>
          <p:nvPr/>
        </p:nvCxnSpPr>
        <p:spPr>
          <a:xfrm rot="10800000" flipV="1">
            <a:off x="1472565" y="1434465"/>
            <a:ext cx="6083300" cy="215900"/>
          </a:xfrm>
          <a:prstGeom prst="bentConnector2">
            <a:avLst/>
          </a:prstGeom>
          <a:solidFill>
            <a:schemeClr val="accent1"/>
          </a:solidFill>
          <a:ln w="28575" cap="flat" cmpd="sng" algn="ctr">
            <a:solidFill>
              <a:schemeClr val="tx1"/>
            </a:solidFill>
            <a:prstDash val="solid"/>
            <a:round/>
            <a:headEnd type="none" w="med" len="med"/>
            <a:tailEnd type="arrow" w="med" len="med"/>
          </a:ln>
        </p:spPr>
      </p:cxnSp>
      <p:sp>
        <p:nvSpPr>
          <p:cNvPr id="47" name="文本框 46"/>
          <p:cNvSpPr txBox="1"/>
          <p:nvPr/>
        </p:nvSpPr>
        <p:spPr>
          <a:xfrm>
            <a:off x="777875" y="1650365"/>
            <a:ext cx="1389380" cy="368300"/>
          </a:xfrm>
          <a:prstGeom prst="rect">
            <a:avLst/>
          </a:prstGeom>
          <a:noFill/>
        </p:spPr>
        <p:txBody>
          <a:bodyPr wrap="square" rtlCol="0">
            <a:spAutoFit/>
          </a:bodyPr>
          <a:p>
            <a:r>
              <a:rPr lang="zh-CN" altLang="en-US"/>
              <a:t>段表</a:t>
            </a:r>
            <a:r>
              <a:rPr lang="zh-CN" altLang="en-US"/>
              <a:t>寄存器</a:t>
            </a:r>
            <a:endParaRPr lang="zh-CN" altLang="en-US"/>
          </a:p>
        </p:txBody>
      </p:sp>
      <p:sp>
        <p:nvSpPr>
          <p:cNvPr id="48" name="文本框 47"/>
          <p:cNvSpPr txBox="1"/>
          <p:nvPr/>
        </p:nvSpPr>
        <p:spPr>
          <a:xfrm>
            <a:off x="1858010" y="1074420"/>
            <a:ext cx="5036185" cy="368300"/>
          </a:xfrm>
          <a:prstGeom prst="rect">
            <a:avLst/>
          </a:prstGeom>
          <a:noFill/>
        </p:spPr>
        <p:txBody>
          <a:bodyPr wrap="square" rtlCol="0">
            <a:spAutoFit/>
          </a:bodyPr>
          <a:p>
            <a:r>
              <a:rPr lang="zh-CN" altLang="en-US"/>
              <a:t>进程切换相关的内核程序负责恢复进程运行</a:t>
            </a:r>
            <a:r>
              <a:rPr lang="zh-CN" altLang="en-US"/>
              <a:t>环境</a:t>
            </a:r>
            <a:endParaRPr lang="zh-CN" altLang="en-US"/>
          </a:p>
        </p:txBody>
      </p:sp>
      <p:sp>
        <p:nvSpPr>
          <p:cNvPr id="49" name="矩形 48"/>
          <p:cNvSpPr/>
          <p:nvPr/>
        </p:nvSpPr>
        <p:spPr>
          <a:xfrm>
            <a:off x="7555865" y="2593975"/>
            <a:ext cx="1296035" cy="499745"/>
          </a:xfrm>
          <a:prstGeom prst="rect">
            <a:avLst/>
          </a:prstGeom>
          <a:solidFill>
            <a:schemeClr val="accent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段表</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0" name="文本框 49"/>
          <p:cNvSpPr txBox="1"/>
          <p:nvPr/>
        </p:nvSpPr>
        <p:spPr>
          <a:xfrm>
            <a:off x="7613650" y="4988560"/>
            <a:ext cx="1176020" cy="368300"/>
          </a:xfrm>
          <a:prstGeom prst="rect">
            <a:avLst/>
          </a:prstGeom>
          <a:noFill/>
        </p:spPr>
        <p:txBody>
          <a:bodyPr wrap="square" rtlCol="0">
            <a:spAutoFit/>
          </a:bodyPr>
          <a:p>
            <a:pPr algn="ctr"/>
            <a:r>
              <a:rPr lang="zh-CN" altLang="en-US"/>
              <a:t>内存</a:t>
            </a:r>
            <a:endParaRPr lang="zh-CN" altLang="en-US"/>
          </a:p>
        </p:txBody>
      </p:sp>
      <p:sp>
        <p:nvSpPr>
          <p:cNvPr id="51" name="矩形 50"/>
          <p:cNvSpPr/>
          <p:nvPr/>
        </p:nvSpPr>
        <p:spPr>
          <a:xfrm>
            <a:off x="4531360" y="2022475"/>
            <a:ext cx="1358900" cy="360045"/>
          </a:xfrm>
          <a:prstGeom prst="rect">
            <a:avLst/>
          </a:prstGeom>
          <a:solidFill>
            <a:schemeClr val="accent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段号</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2" name="矩形 51"/>
          <p:cNvSpPr/>
          <p:nvPr/>
        </p:nvSpPr>
        <p:spPr>
          <a:xfrm>
            <a:off x="5899785" y="2022475"/>
            <a:ext cx="1383665" cy="360045"/>
          </a:xfrm>
          <a:prstGeom prst="rect">
            <a:avLst/>
          </a:prstGeom>
          <a:solidFill>
            <a:schemeClr val="accent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段内地址</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3" name="文本框 52"/>
          <p:cNvSpPr txBox="1"/>
          <p:nvPr/>
        </p:nvSpPr>
        <p:spPr>
          <a:xfrm>
            <a:off x="5323840" y="1654175"/>
            <a:ext cx="1389380" cy="368300"/>
          </a:xfrm>
          <a:prstGeom prst="rect">
            <a:avLst/>
          </a:prstGeom>
          <a:noFill/>
        </p:spPr>
        <p:txBody>
          <a:bodyPr wrap="square" rtlCol="0">
            <a:spAutoFit/>
          </a:bodyPr>
          <a:p>
            <a:r>
              <a:rPr lang="zh-CN" altLang="en-US"/>
              <a:t>逻辑地址</a:t>
            </a:r>
            <a:r>
              <a:rPr lang="en-US" altLang="zh-CN"/>
              <a:t>A</a:t>
            </a:r>
            <a:endParaRPr lang="en-US" altLang="zh-CN"/>
          </a:p>
        </p:txBody>
      </p:sp>
      <p:sp>
        <p:nvSpPr>
          <p:cNvPr id="54" name="矩形标注 53"/>
          <p:cNvSpPr/>
          <p:nvPr/>
        </p:nvSpPr>
        <p:spPr>
          <a:xfrm>
            <a:off x="5251450" y="1009650"/>
            <a:ext cx="1943735" cy="575945"/>
          </a:xfrm>
          <a:prstGeom prst="wedgeRectCallout">
            <a:avLst>
              <a:gd name="adj1" fmla="val -37879"/>
              <a:gd name="adj2" fmla="val 71058"/>
            </a:avLst>
          </a:prstGeom>
          <a:solidFill>
            <a:schemeClr val="accent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根据逻辑地址</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得到</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段号、</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段内地址</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55" name="椭圆 54"/>
          <p:cNvSpPr/>
          <p:nvPr/>
        </p:nvSpPr>
        <p:spPr>
          <a:xfrm>
            <a:off x="3379470" y="2018665"/>
            <a:ext cx="360045" cy="360045"/>
          </a:xfrm>
          <a:prstGeom prst="ellipse">
            <a:avLst/>
          </a:prstGeom>
          <a:solidFill>
            <a:schemeClr val="accent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en-US" sz="1800" b="1" i="0" u="none" strike="noStrike" cap="none" normalizeH="0" baseline="0" smtClean="0">
                <a:ln>
                  <a:noFill/>
                </a:ln>
                <a:solidFill>
                  <a:schemeClr val="tx1"/>
                </a:solidFill>
                <a:effectLst/>
                <a:ea typeface="宋体" panose="02010600030101010101" pitchFamily="2" charset="-122"/>
                <a:cs typeface="Arial" panose="020B0604020202020204" pitchFamily="34" charset="0"/>
              </a:rPr>
              <a:t>≤</a:t>
            </a:r>
            <a:endParaRPr kumimoji="0" lang="en-US" altLang="en-US" sz="1800" b="1" i="0" u="none" strike="noStrike" cap="none" normalizeH="0" baseline="0" smtClean="0">
              <a:ln>
                <a:noFill/>
              </a:ln>
              <a:solidFill>
                <a:schemeClr val="tx1"/>
              </a:solidFill>
              <a:effectLst/>
              <a:ea typeface="宋体" panose="02010600030101010101" pitchFamily="2" charset="-122"/>
              <a:cs typeface="Arial" panose="020B0604020202020204" pitchFamily="34" charset="0"/>
            </a:endParaRPr>
          </a:p>
        </p:txBody>
      </p:sp>
      <p:cxnSp>
        <p:nvCxnSpPr>
          <p:cNvPr id="56" name="直接箭头连接符 55"/>
          <p:cNvCxnSpPr>
            <a:stCxn id="45" idx="3"/>
            <a:endCxn id="55" idx="2"/>
          </p:cNvCxnSpPr>
          <p:nvPr/>
        </p:nvCxnSpPr>
        <p:spPr>
          <a:xfrm>
            <a:off x="2891155" y="2190750"/>
            <a:ext cx="488315" cy="8255"/>
          </a:xfrm>
          <a:prstGeom prst="straightConnector1">
            <a:avLst/>
          </a:prstGeom>
          <a:solidFill>
            <a:schemeClr val="accent1"/>
          </a:solidFill>
          <a:ln w="28575" cap="flat" cmpd="sng" algn="ctr">
            <a:solidFill>
              <a:schemeClr val="tx1"/>
            </a:solidFill>
            <a:prstDash val="solid"/>
            <a:round/>
            <a:headEnd type="none" w="med" len="med"/>
            <a:tailEnd type="arrow" w="med" len="med"/>
          </a:ln>
        </p:spPr>
      </p:cxnSp>
      <p:cxnSp>
        <p:nvCxnSpPr>
          <p:cNvPr id="57" name="肘形连接符 56"/>
          <p:cNvCxnSpPr>
            <a:stCxn id="51" idx="2"/>
            <a:endCxn id="55" idx="4"/>
          </p:cNvCxnSpPr>
          <p:nvPr/>
        </p:nvCxnSpPr>
        <p:spPr>
          <a:xfrm rot="5400000" flipH="1">
            <a:off x="4383405" y="1555115"/>
            <a:ext cx="3810" cy="1651000"/>
          </a:xfrm>
          <a:prstGeom prst="bentConnector3">
            <a:avLst>
              <a:gd name="adj1" fmla="val -11316666"/>
            </a:avLst>
          </a:prstGeom>
          <a:solidFill>
            <a:schemeClr val="accent1"/>
          </a:solidFill>
          <a:ln w="28575" cap="flat" cmpd="sng" algn="ctr">
            <a:solidFill>
              <a:schemeClr val="tx1"/>
            </a:solidFill>
            <a:prstDash val="solid"/>
            <a:round/>
            <a:headEnd type="none" w="med" len="med"/>
            <a:tailEnd type="arrow" w="med" len="med"/>
          </a:ln>
        </p:spPr>
      </p:cxnSp>
      <p:cxnSp>
        <p:nvCxnSpPr>
          <p:cNvPr id="58" name="直接箭头连接符 57"/>
          <p:cNvCxnSpPr>
            <a:stCxn id="55" idx="0"/>
            <a:endCxn id="59" idx="2"/>
          </p:cNvCxnSpPr>
          <p:nvPr/>
        </p:nvCxnSpPr>
        <p:spPr>
          <a:xfrm flipH="1" flipV="1">
            <a:off x="3551555" y="1632585"/>
            <a:ext cx="8255" cy="386080"/>
          </a:xfrm>
          <a:prstGeom prst="straightConnector1">
            <a:avLst/>
          </a:prstGeom>
          <a:solidFill>
            <a:schemeClr val="accent1"/>
          </a:solidFill>
          <a:ln w="28575" cap="flat" cmpd="sng" algn="ctr">
            <a:solidFill>
              <a:schemeClr val="tx1"/>
            </a:solidFill>
            <a:prstDash val="solid"/>
            <a:round/>
            <a:headEnd type="none" w="med" len="med"/>
            <a:tailEnd type="arrow" w="med" len="med"/>
          </a:ln>
        </p:spPr>
      </p:cxnSp>
      <p:sp>
        <p:nvSpPr>
          <p:cNvPr id="59" name="文本框 58"/>
          <p:cNvSpPr txBox="1"/>
          <p:nvPr/>
        </p:nvSpPr>
        <p:spPr>
          <a:xfrm>
            <a:off x="3157855" y="1494790"/>
            <a:ext cx="787400" cy="137795"/>
          </a:xfrm>
          <a:prstGeom prst="rect">
            <a:avLst/>
          </a:prstGeom>
          <a:noFill/>
        </p:spPr>
        <p:txBody>
          <a:bodyPr wrap="square" rtlCol="0">
            <a:noAutofit/>
          </a:bodyPr>
          <a:p>
            <a:r>
              <a:rPr lang="zh-CN" altLang="en-US" sz="1000"/>
              <a:t>越界中断</a:t>
            </a:r>
            <a:endParaRPr lang="zh-CN" altLang="en-US" sz="1000"/>
          </a:p>
        </p:txBody>
      </p:sp>
      <p:cxnSp>
        <p:nvCxnSpPr>
          <p:cNvPr id="60" name="直接箭头连接符 59"/>
          <p:cNvCxnSpPr/>
          <p:nvPr/>
        </p:nvCxnSpPr>
        <p:spPr>
          <a:xfrm flipH="1">
            <a:off x="930910" y="2809875"/>
            <a:ext cx="2664460" cy="0"/>
          </a:xfrm>
          <a:prstGeom prst="straightConnector1">
            <a:avLst/>
          </a:prstGeom>
          <a:solidFill>
            <a:schemeClr val="accent1"/>
          </a:solidFill>
          <a:ln w="28575" cap="flat" cmpd="sng" algn="ctr">
            <a:solidFill>
              <a:schemeClr val="tx1"/>
            </a:solidFill>
            <a:prstDash val="solid"/>
            <a:round/>
            <a:headEnd type="none" w="med" len="med"/>
            <a:tailEnd type="arrow" w="med" len="med"/>
          </a:ln>
        </p:spPr>
      </p:cxnSp>
      <p:graphicFrame>
        <p:nvGraphicFramePr>
          <p:cNvPr id="61" name="表格 60"/>
          <p:cNvGraphicFramePr/>
          <p:nvPr>
            <p:custDataLst>
              <p:tags r:id="rId1"/>
            </p:custDataLst>
          </p:nvPr>
        </p:nvGraphicFramePr>
        <p:xfrm>
          <a:off x="2514600" y="3314065"/>
          <a:ext cx="2695575" cy="1463040"/>
        </p:xfrm>
        <a:graphic>
          <a:graphicData uri="http://schemas.openxmlformats.org/drawingml/2006/table">
            <a:tbl>
              <a:tblPr firstRow="1" bandRow="1">
                <a:tableStyleId>{5C22544A-7EE6-4342-B048-85BDC9FD1C3A}</a:tableStyleId>
              </a:tblPr>
              <a:tblGrid>
                <a:gridCol w="898525"/>
                <a:gridCol w="898525"/>
                <a:gridCol w="898525"/>
              </a:tblGrid>
              <a:tr h="365760">
                <a:tc>
                  <a:txBody>
                    <a:bodyPr/>
                    <a:p>
                      <a:pPr algn="ctr">
                        <a:buNone/>
                      </a:pPr>
                      <a:r>
                        <a:rPr lang="zh-CN" altLang="en-US" b="1">
                          <a:solidFill>
                            <a:schemeClr val="tx1"/>
                          </a:solidFill>
                        </a:rPr>
                        <a:t>段号</a:t>
                      </a:r>
                      <a:endParaRPr lang="zh-CN" altLang="en-US"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b="1">
                          <a:solidFill>
                            <a:schemeClr val="tx1"/>
                          </a:solidFill>
                        </a:rPr>
                        <a:t>段长</a:t>
                      </a:r>
                      <a:endParaRPr lang="zh-CN" altLang="en-US"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b="1">
                          <a:solidFill>
                            <a:schemeClr val="tx1"/>
                          </a:solidFill>
                        </a:rPr>
                        <a:t>基址</a:t>
                      </a:r>
                      <a:endParaRPr lang="zh-CN" altLang="en-US"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65760">
                <a:tc>
                  <a:txBody>
                    <a:bodyPr/>
                    <a:p>
                      <a:pPr algn="ctr">
                        <a:buNone/>
                      </a:pPr>
                      <a:r>
                        <a:rPr lang="en-US" altLang="zh-CN" b="1">
                          <a:solidFill>
                            <a:schemeClr val="tx1"/>
                          </a:solidFill>
                        </a:rPr>
                        <a:t>0</a:t>
                      </a:r>
                      <a:endParaRPr lang="en-US" altLang="zh-CN"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7K</a:t>
                      </a:r>
                      <a:endParaRPr lang="en-US" altLang="zh-CN"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80K</a:t>
                      </a:r>
                      <a:endParaRPr lang="en-US" altLang="zh-CN"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65760">
                <a:tc>
                  <a:txBody>
                    <a:bodyPr/>
                    <a:p>
                      <a:pPr algn="ctr">
                        <a:buNone/>
                      </a:pPr>
                      <a:r>
                        <a:rPr lang="en-US" altLang="zh-CN" b="1">
                          <a:solidFill>
                            <a:schemeClr val="tx1"/>
                          </a:solidFill>
                        </a:rPr>
                        <a:t>1</a:t>
                      </a:r>
                      <a:endParaRPr lang="en-US" altLang="zh-CN"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3K</a:t>
                      </a:r>
                      <a:endParaRPr lang="en-US" altLang="zh-CN"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120K</a:t>
                      </a:r>
                      <a:endParaRPr lang="en-US" altLang="zh-CN"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65760">
                <a:tc>
                  <a:txBody>
                    <a:bodyPr/>
                    <a:p>
                      <a:pPr algn="ctr">
                        <a:buNone/>
                      </a:pPr>
                      <a:r>
                        <a:rPr lang="en-US" altLang="zh-CN" b="1">
                          <a:solidFill>
                            <a:schemeClr val="tx1"/>
                          </a:solidFill>
                        </a:rPr>
                        <a:t>2</a:t>
                      </a:r>
                      <a:endParaRPr lang="en-US" altLang="zh-CN"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6K</a:t>
                      </a:r>
                      <a:endParaRPr lang="en-US" altLang="zh-CN"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40K</a:t>
                      </a:r>
                      <a:endParaRPr lang="en-US" altLang="zh-CN"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62" name="文本框 61"/>
          <p:cNvSpPr txBox="1"/>
          <p:nvPr/>
        </p:nvSpPr>
        <p:spPr>
          <a:xfrm>
            <a:off x="3524250" y="4777105"/>
            <a:ext cx="676910" cy="337185"/>
          </a:xfrm>
          <a:prstGeom prst="rect">
            <a:avLst/>
          </a:prstGeom>
          <a:noFill/>
        </p:spPr>
        <p:txBody>
          <a:bodyPr wrap="square" rtlCol="0" anchor="t">
            <a:spAutoFit/>
          </a:bodyPr>
          <a:p>
            <a:r>
              <a:rPr lang="zh-CN" altLang="en-US" sz="1600">
                <a:solidFill>
                  <a:srgbClr val="C00000"/>
                </a:solidFill>
                <a:sym typeface="+mn-ea"/>
              </a:rPr>
              <a:t>段表</a:t>
            </a:r>
            <a:endParaRPr lang="zh-CN" altLang="en-US" sz="1600">
              <a:solidFill>
                <a:srgbClr val="C00000"/>
              </a:solidFill>
              <a:sym typeface="+mn-ea"/>
            </a:endParaRPr>
          </a:p>
        </p:txBody>
      </p:sp>
      <p:cxnSp>
        <p:nvCxnSpPr>
          <p:cNvPr id="63" name="直接箭头连接符 62"/>
          <p:cNvCxnSpPr>
            <a:stCxn id="44" idx="2"/>
          </p:cNvCxnSpPr>
          <p:nvPr/>
        </p:nvCxnSpPr>
        <p:spPr>
          <a:xfrm>
            <a:off x="818515" y="2370455"/>
            <a:ext cx="0" cy="333375"/>
          </a:xfrm>
          <a:prstGeom prst="straightConnector1">
            <a:avLst/>
          </a:prstGeom>
          <a:solidFill>
            <a:schemeClr val="accent1"/>
          </a:solidFill>
          <a:ln w="28575" cap="flat" cmpd="sng" algn="ctr">
            <a:solidFill>
              <a:schemeClr val="tx1"/>
            </a:solidFill>
            <a:prstDash val="solid"/>
            <a:round/>
            <a:headEnd type="none" w="med" len="med"/>
            <a:tailEnd type="arrow" w="med" len="med"/>
          </a:ln>
        </p:spPr>
      </p:cxnSp>
      <p:sp>
        <p:nvSpPr>
          <p:cNvPr id="64" name="文本框 63"/>
          <p:cNvSpPr txBox="1"/>
          <p:nvPr/>
        </p:nvSpPr>
        <p:spPr>
          <a:xfrm>
            <a:off x="570865" y="2521585"/>
            <a:ext cx="325755" cy="300990"/>
          </a:xfrm>
          <a:prstGeom prst="rect">
            <a:avLst/>
          </a:prstGeom>
          <a:noFill/>
        </p:spPr>
        <p:txBody>
          <a:bodyPr wrap="none" rtlCol="0" anchor="t">
            <a:noAutofit/>
          </a:bodyPr>
          <a:p>
            <a:r>
              <a:rPr lang="zh-CN" altLang="en-US" sz="2800">
                <a:latin typeface="微软雅黑" panose="020B0503020204020204" charset="-122"/>
                <a:ea typeface="微软雅黑" panose="020B0503020204020204" charset="-122"/>
              </a:rPr>
              <a:t>⊕</a:t>
            </a:r>
            <a:endParaRPr lang="zh-CN" altLang="en-US" sz="2800">
              <a:latin typeface="微软雅黑" panose="020B0503020204020204" charset="-122"/>
              <a:ea typeface="微软雅黑" panose="020B0503020204020204" charset="-122"/>
            </a:endParaRPr>
          </a:p>
        </p:txBody>
      </p:sp>
      <p:cxnSp>
        <p:nvCxnSpPr>
          <p:cNvPr id="65" name="肘形连接符 64"/>
          <p:cNvCxnSpPr>
            <a:endCxn id="61" idx="1"/>
          </p:cNvCxnSpPr>
          <p:nvPr/>
        </p:nvCxnSpPr>
        <p:spPr>
          <a:xfrm>
            <a:off x="800735" y="2505710"/>
            <a:ext cx="1713865" cy="1539875"/>
          </a:xfrm>
          <a:prstGeom prst="bentConnector3">
            <a:avLst>
              <a:gd name="adj1" fmla="val 741"/>
            </a:avLst>
          </a:prstGeom>
          <a:solidFill>
            <a:schemeClr val="accent1"/>
          </a:solidFill>
          <a:ln w="28575" cap="flat" cmpd="sng" algn="ctr">
            <a:solidFill>
              <a:schemeClr val="tx1"/>
            </a:solidFill>
            <a:prstDash val="solid"/>
            <a:round/>
            <a:headEnd type="none" w="med" len="med"/>
            <a:tailEnd type="arrow" w="med" len="med"/>
          </a:ln>
        </p:spPr>
      </p:cxnSp>
      <p:sp>
        <p:nvSpPr>
          <p:cNvPr id="66" name="圆角矩形标注 65"/>
          <p:cNvSpPr/>
          <p:nvPr/>
        </p:nvSpPr>
        <p:spPr>
          <a:xfrm>
            <a:off x="139065" y="4465955"/>
            <a:ext cx="2233930" cy="1116965"/>
          </a:xfrm>
          <a:prstGeom prst="wedgeRoundRectCallout">
            <a:avLst>
              <a:gd name="adj1" fmla="val 38573"/>
              <a:gd name="adj2" fmla="val -82461"/>
              <a:gd name="adj3" fmla="val 16667"/>
            </a:avLst>
          </a:prstGeom>
          <a:solidFill>
            <a:schemeClr val="accent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just"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查询段表，找到</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对应</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just"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的段表项，段表项的</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just"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存放地址为</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F*S</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段表</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just"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项</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长度</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7" name="圆角矩形标注 66"/>
          <p:cNvSpPr/>
          <p:nvPr/>
        </p:nvSpPr>
        <p:spPr>
          <a:xfrm>
            <a:off x="3091180" y="5187950"/>
            <a:ext cx="2736215" cy="1054100"/>
          </a:xfrm>
          <a:prstGeom prst="wedgeRoundRectCallout">
            <a:avLst>
              <a:gd name="adj1" fmla="val 3307"/>
              <a:gd name="adj2" fmla="val -80187"/>
              <a:gd name="adj3" fmla="val 16667"/>
            </a:avLst>
          </a:prstGeom>
          <a:solidFill>
            <a:schemeClr val="accent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just"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检查段内地址是否超</a:t>
            </a:r>
            <a:r>
              <a:rPr lang="zh-CN" altLang="en-US" sz="1800" smtClean="0">
                <a:ln>
                  <a:noFill/>
                </a:ln>
                <a:effectLst/>
                <a:sym typeface="+mn-ea"/>
              </a:rPr>
              <a:t>过</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just"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段长。若</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W</a:t>
            </a:r>
            <a:r>
              <a:rPr kumimoji="0" lang="en-US" altLang="zh-CN" sz="1800" b="1" i="0" u="none" strike="noStrike" cap="none" normalizeH="0" baseline="0" smtClean="0">
                <a:ln>
                  <a:noFill/>
                </a:ln>
                <a:solidFill>
                  <a:schemeClr val="tx1"/>
                </a:solidFill>
                <a:effectLst/>
                <a:ea typeface="宋体" panose="02010600030101010101" pitchFamily="2" charset="-122"/>
                <a:cs typeface="Arial" panose="020B0604020202020204" pitchFamily="34" charset="0"/>
              </a:rPr>
              <a:t>≥C</a:t>
            </a:r>
            <a:r>
              <a:rPr kumimoji="0" lang="zh-CN" altLang="en-US" sz="1800" b="1" i="0" u="none" strike="noStrike" cap="none" normalizeH="0" baseline="0" smtClean="0">
                <a:ln>
                  <a:noFill/>
                </a:ln>
                <a:solidFill>
                  <a:schemeClr val="tx1"/>
                </a:solidFill>
                <a:effectLst/>
                <a:ea typeface="宋体" panose="02010600030101010101" pitchFamily="2" charset="-122"/>
                <a:cs typeface="Arial" panose="020B0604020202020204" pitchFamily="34" charset="0"/>
              </a:rPr>
              <a:t>，则产生</a:t>
            </a:r>
            <a:endParaRPr kumimoji="0" lang="zh-CN" altLang="en-US" sz="1800" b="1" i="0" u="none" strike="noStrike" cap="none" normalizeH="0" baseline="0" smtClean="0">
              <a:ln>
                <a:noFill/>
              </a:ln>
              <a:solidFill>
                <a:schemeClr val="tx1"/>
              </a:solidFill>
              <a:effectLst/>
              <a:ea typeface="宋体" panose="02010600030101010101" pitchFamily="2" charset="-122"/>
              <a:cs typeface="Arial" panose="020B0604020202020204" pitchFamily="34" charset="0"/>
            </a:endParaRPr>
          </a:p>
          <a:p>
            <a:pPr marL="0" marR="0" indent="0" algn="just"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ea typeface="宋体" panose="02010600030101010101" pitchFamily="2" charset="-122"/>
                <a:cs typeface="Arial" panose="020B0604020202020204" pitchFamily="34" charset="0"/>
              </a:rPr>
              <a:t>越界中断，</a:t>
            </a:r>
            <a:r>
              <a:rPr kumimoji="0" lang="zh-CN" altLang="en-US" sz="1800" b="1" i="0" u="none" strike="noStrike" cap="none" normalizeH="0" baseline="0" smtClean="0">
                <a:ln>
                  <a:noFill/>
                </a:ln>
                <a:solidFill>
                  <a:schemeClr val="tx1"/>
                </a:solidFill>
                <a:effectLst/>
                <a:ea typeface="宋体" panose="02010600030101010101" pitchFamily="2" charset="-122"/>
                <a:cs typeface="Arial" panose="020B0604020202020204" pitchFamily="34" charset="0"/>
              </a:rPr>
              <a:t>否则继续执行</a:t>
            </a:r>
            <a:endParaRPr kumimoji="0" lang="zh-CN" altLang="en-US" sz="1800" b="1" i="0" u="none" strike="noStrike" cap="none" normalizeH="0" baseline="0" smtClean="0">
              <a:ln>
                <a:noFill/>
              </a:ln>
              <a:solidFill>
                <a:schemeClr val="tx1"/>
              </a:solidFill>
              <a:effectLst/>
              <a:ea typeface="宋体" panose="02010600030101010101" pitchFamily="2" charset="-122"/>
              <a:cs typeface="Arial" panose="020B0604020202020204" pitchFamily="34" charset="0"/>
            </a:endParaRPr>
          </a:p>
        </p:txBody>
      </p:sp>
      <p:sp>
        <p:nvSpPr>
          <p:cNvPr id="68" name="矩形 67"/>
          <p:cNvSpPr/>
          <p:nvPr/>
        </p:nvSpPr>
        <p:spPr>
          <a:xfrm>
            <a:off x="5755640" y="3961765"/>
            <a:ext cx="1358900" cy="360045"/>
          </a:xfrm>
          <a:prstGeom prst="rect">
            <a:avLst/>
          </a:prstGeom>
          <a:solidFill>
            <a:schemeClr val="accent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段号</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endPar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9" name="矩形 68"/>
          <p:cNvSpPr/>
          <p:nvPr/>
        </p:nvSpPr>
        <p:spPr>
          <a:xfrm>
            <a:off x="7555865" y="3966210"/>
            <a:ext cx="1296035" cy="499745"/>
          </a:xfrm>
          <a:prstGeom prst="rect">
            <a:avLst/>
          </a:prstGeom>
          <a:solidFill>
            <a:schemeClr val="accent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0" name="矩形 69"/>
          <p:cNvSpPr/>
          <p:nvPr/>
        </p:nvSpPr>
        <p:spPr>
          <a:xfrm>
            <a:off x="7555865" y="4093210"/>
            <a:ext cx="1296035" cy="204470"/>
          </a:xfrm>
          <a:prstGeom prst="rect">
            <a:avLst/>
          </a:prstGeom>
          <a:solidFill>
            <a:srgbClr val="FF0000"/>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&lt;A&gt;</a:t>
            </a:r>
            <a:r>
              <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单元</a:t>
            </a:r>
            <a:endParaRPr kumimoji="0" lang="zh-CN" altLang="en-US" sz="1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71" name="肘形连接符 70"/>
          <p:cNvCxnSpPr>
            <a:endCxn id="68" idx="1"/>
          </p:cNvCxnSpPr>
          <p:nvPr/>
        </p:nvCxnSpPr>
        <p:spPr>
          <a:xfrm flipV="1">
            <a:off x="5203190" y="4142105"/>
            <a:ext cx="552450" cy="450215"/>
          </a:xfrm>
          <a:prstGeom prst="bentConnector3">
            <a:avLst>
              <a:gd name="adj1" fmla="val 50115"/>
            </a:avLst>
          </a:prstGeom>
          <a:solidFill>
            <a:schemeClr val="accent1"/>
          </a:solidFill>
          <a:ln w="28575" cap="flat" cmpd="sng" algn="ctr">
            <a:solidFill>
              <a:schemeClr val="tx1"/>
            </a:solidFill>
            <a:prstDash val="solid"/>
            <a:round/>
            <a:headEnd type="none" w="med" len="med"/>
            <a:tailEnd type="arrow" w="med" len="med"/>
          </a:ln>
        </p:spPr>
      </p:cxnSp>
      <p:cxnSp>
        <p:nvCxnSpPr>
          <p:cNvPr id="72" name="直接箭头连接符 71"/>
          <p:cNvCxnSpPr/>
          <p:nvPr/>
        </p:nvCxnSpPr>
        <p:spPr>
          <a:xfrm>
            <a:off x="6619240" y="2377440"/>
            <a:ext cx="0" cy="1584325"/>
          </a:xfrm>
          <a:prstGeom prst="straightConnector1">
            <a:avLst/>
          </a:prstGeom>
          <a:solidFill>
            <a:schemeClr val="accent1"/>
          </a:solidFill>
          <a:ln w="28575" cap="flat" cmpd="sng" algn="ctr">
            <a:solidFill>
              <a:schemeClr val="tx1"/>
            </a:solidFill>
            <a:prstDash val="solid"/>
            <a:round/>
            <a:headEnd type="none" w="med" len="med"/>
            <a:tailEnd type="arrow" w="med" len="med"/>
          </a:ln>
        </p:spPr>
      </p:cxnSp>
      <p:cxnSp>
        <p:nvCxnSpPr>
          <p:cNvPr id="73" name="肘形连接符 72"/>
          <p:cNvCxnSpPr>
            <a:stCxn id="68" idx="3"/>
          </p:cNvCxnSpPr>
          <p:nvPr/>
        </p:nvCxnSpPr>
        <p:spPr>
          <a:xfrm flipV="1">
            <a:off x="7114540" y="3961765"/>
            <a:ext cx="440690" cy="180340"/>
          </a:xfrm>
          <a:prstGeom prst="bentConnector3">
            <a:avLst>
              <a:gd name="adj1" fmla="val 50000"/>
            </a:avLst>
          </a:prstGeom>
          <a:solidFill>
            <a:schemeClr val="accent1"/>
          </a:solidFill>
          <a:ln w="28575" cap="flat" cmpd="sng" algn="ctr">
            <a:solidFill>
              <a:schemeClr val="tx1"/>
            </a:solidFill>
            <a:prstDash val="solid"/>
            <a:round/>
            <a:headEnd type="none" w="med" len="med"/>
            <a:tailEnd type="arrow" w="med" len="med"/>
          </a:ln>
        </p:spPr>
      </p:cxnSp>
      <p:sp>
        <p:nvSpPr>
          <p:cNvPr id="74" name="文本框 73"/>
          <p:cNvSpPr txBox="1"/>
          <p:nvPr/>
        </p:nvSpPr>
        <p:spPr>
          <a:xfrm>
            <a:off x="5395595" y="2382520"/>
            <a:ext cx="1099185" cy="337185"/>
          </a:xfrm>
          <a:prstGeom prst="rect">
            <a:avLst/>
          </a:prstGeom>
          <a:noFill/>
        </p:spPr>
        <p:txBody>
          <a:bodyPr wrap="square" rtlCol="0" anchor="t">
            <a:spAutoFit/>
          </a:bodyPr>
          <a:p>
            <a:r>
              <a:rPr lang="en-US" altLang="zh-CN" sz="1600">
                <a:solidFill>
                  <a:schemeClr val="tx1"/>
                </a:solidFill>
                <a:sym typeface="+mn-ea"/>
              </a:rPr>
              <a:t>(2, 1024)</a:t>
            </a:r>
            <a:endParaRPr lang="en-US" altLang="zh-CN" sz="1600">
              <a:solidFill>
                <a:schemeClr val="tx1"/>
              </a:solidFill>
              <a:sym typeface="+mn-ea"/>
            </a:endParaRPr>
          </a:p>
        </p:txBody>
      </p:sp>
      <p:sp>
        <p:nvSpPr>
          <p:cNvPr id="75" name="文本框 74"/>
          <p:cNvSpPr txBox="1"/>
          <p:nvPr/>
        </p:nvSpPr>
        <p:spPr>
          <a:xfrm>
            <a:off x="5363845" y="3637280"/>
            <a:ext cx="1250950" cy="337185"/>
          </a:xfrm>
          <a:prstGeom prst="rect">
            <a:avLst/>
          </a:prstGeom>
          <a:noFill/>
        </p:spPr>
        <p:txBody>
          <a:bodyPr wrap="square" rtlCol="0" anchor="t">
            <a:spAutoFit/>
          </a:bodyPr>
          <a:p>
            <a:r>
              <a:rPr lang="en-US" altLang="zh-CN" sz="1600">
                <a:solidFill>
                  <a:schemeClr val="tx1"/>
                </a:solidFill>
                <a:sym typeface="+mn-ea"/>
              </a:rPr>
              <a:t>(40K+1024)</a:t>
            </a:r>
            <a:endParaRPr lang="en-US" altLang="zh-CN" sz="1600">
              <a:solidFill>
                <a:schemeClr val="tx1"/>
              </a:solidFill>
              <a:sym typeface="+mn-ea"/>
            </a:endParaRPr>
          </a:p>
        </p:txBody>
      </p:sp>
      <p:sp>
        <p:nvSpPr>
          <p:cNvPr id="76" name="文本框 75"/>
          <p:cNvSpPr txBox="1"/>
          <p:nvPr/>
        </p:nvSpPr>
        <p:spPr>
          <a:xfrm>
            <a:off x="5827395" y="4321810"/>
            <a:ext cx="1250950" cy="337185"/>
          </a:xfrm>
          <a:prstGeom prst="rect">
            <a:avLst/>
          </a:prstGeom>
          <a:noFill/>
        </p:spPr>
        <p:txBody>
          <a:bodyPr wrap="square" rtlCol="0" anchor="t">
            <a:spAutoFit/>
          </a:bodyPr>
          <a:p>
            <a:r>
              <a:rPr lang="zh-CN" altLang="en-US" sz="1600">
                <a:solidFill>
                  <a:schemeClr val="tx1"/>
                </a:solidFill>
                <a:sym typeface="+mn-ea"/>
              </a:rPr>
              <a:t>物理地址</a:t>
            </a:r>
            <a:r>
              <a:rPr lang="en-US" altLang="zh-CN" sz="1600">
                <a:solidFill>
                  <a:schemeClr val="tx1"/>
                </a:solidFill>
                <a:sym typeface="+mn-ea"/>
              </a:rPr>
              <a:t>E</a:t>
            </a:r>
            <a:endParaRPr lang="en-US" altLang="zh-CN" sz="1600">
              <a:solidFill>
                <a:schemeClr val="tx1"/>
              </a:solidFill>
              <a:sym typeface="+mn-ea"/>
            </a:endParaRPr>
          </a:p>
        </p:txBody>
      </p:sp>
      <p:sp>
        <p:nvSpPr>
          <p:cNvPr id="77" name="圆角矩形标注 76"/>
          <p:cNvSpPr/>
          <p:nvPr/>
        </p:nvSpPr>
        <p:spPr>
          <a:xfrm>
            <a:off x="6043295" y="4864100"/>
            <a:ext cx="1151890" cy="576580"/>
          </a:xfrm>
          <a:prstGeom prst="wedgeRoundRectCallout">
            <a:avLst>
              <a:gd name="adj1" fmla="val -41896"/>
              <a:gd name="adj2" fmla="val -94603"/>
              <a:gd name="adj3" fmla="val 16667"/>
            </a:avLst>
          </a:prstGeom>
          <a:solidFill>
            <a:schemeClr val="accent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计算得到</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物理地址</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8" name="圆角矩形标注 77"/>
          <p:cNvSpPr/>
          <p:nvPr/>
        </p:nvSpPr>
        <p:spPr>
          <a:xfrm>
            <a:off x="7613650" y="5473700"/>
            <a:ext cx="1151890" cy="576580"/>
          </a:xfrm>
          <a:prstGeom prst="wedgeRoundRectCallout">
            <a:avLst>
              <a:gd name="adj1" fmla="val -49338"/>
              <a:gd name="adj2" fmla="val -219603"/>
              <a:gd name="adj3" fmla="val 16667"/>
            </a:avLst>
          </a:prstGeom>
          <a:solidFill>
            <a:schemeClr val="accent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访问目标</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内存单元</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blinds(horizontal)">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6"/>
                                        </p:tgtEl>
                                        <p:attrNameLst>
                                          <p:attrName>style.visibility</p:attrName>
                                        </p:attrNameLst>
                                      </p:cBhvr>
                                      <p:to>
                                        <p:strVal val="visible"/>
                                      </p:to>
                                    </p:set>
                                    <p:anim calcmode="lin" valueType="num">
                                      <p:cBhvr additive="base">
                                        <p:cTn id="12" dur="500" fill="hold"/>
                                        <p:tgtEl>
                                          <p:spTgt spid="66"/>
                                        </p:tgtEl>
                                        <p:attrNameLst>
                                          <p:attrName>ppt_x</p:attrName>
                                        </p:attrNameLst>
                                      </p:cBhvr>
                                      <p:tavLst>
                                        <p:tav tm="0">
                                          <p:val>
                                            <p:strVal val="#ppt_x"/>
                                          </p:val>
                                        </p:tav>
                                        <p:tav tm="100000">
                                          <p:val>
                                            <p:strVal val="#ppt_x"/>
                                          </p:val>
                                        </p:tav>
                                      </p:tavLst>
                                    </p:anim>
                                    <p:anim calcmode="lin" valueType="num">
                                      <p:cBhvr additive="base">
                                        <p:cTn id="13"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67"/>
                                        </p:tgtEl>
                                        <p:attrNameLst>
                                          <p:attrName>style.visibility</p:attrName>
                                        </p:attrNameLst>
                                      </p:cBhvr>
                                      <p:to>
                                        <p:strVal val="visible"/>
                                      </p:to>
                                    </p:set>
                                    <p:anim calcmode="lin" valueType="num">
                                      <p:cBhvr additive="base">
                                        <p:cTn id="18" dur="500" fill="hold"/>
                                        <p:tgtEl>
                                          <p:spTgt spid="67"/>
                                        </p:tgtEl>
                                        <p:attrNameLst>
                                          <p:attrName>ppt_x</p:attrName>
                                        </p:attrNameLst>
                                      </p:cBhvr>
                                      <p:tavLst>
                                        <p:tav tm="0">
                                          <p:val>
                                            <p:strVal val="#ppt_x"/>
                                          </p:val>
                                        </p:tav>
                                        <p:tav tm="100000">
                                          <p:val>
                                            <p:strVal val="#ppt_x"/>
                                          </p:val>
                                        </p:tav>
                                      </p:tavLst>
                                    </p:anim>
                                    <p:anim calcmode="lin" valueType="num">
                                      <p:cBhvr additive="base">
                                        <p:cTn id="19"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71"/>
                                        </p:tgtEl>
                                        <p:attrNameLst>
                                          <p:attrName>style.visibility</p:attrName>
                                        </p:attrNameLst>
                                      </p:cBhvr>
                                      <p:to>
                                        <p:strVal val="visible"/>
                                      </p:to>
                                    </p:set>
                                    <p:animEffect transition="in" filter="blinds(horizontal)">
                                      <p:cBhvr>
                                        <p:cTn id="24" dur="500"/>
                                        <p:tgtEl>
                                          <p:spTgt spid="7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animEffect transition="in" filter="blinds(horizontal)">
                                      <p:cBhvr>
                                        <p:cTn id="27" dur="500"/>
                                        <p:tgtEl>
                                          <p:spTgt spid="75"/>
                                        </p:tgtEl>
                                      </p:cBhvr>
                                    </p:animEffect>
                                  </p:childTnLst>
                                </p:cTn>
                              </p:par>
                              <p:par>
                                <p:cTn id="28" presetID="3" presetClass="entr" presetSubtype="10" fill="hold" nodeType="withEffect">
                                  <p:stCondLst>
                                    <p:cond delay="0"/>
                                  </p:stCondLst>
                                  <p:childTnLst>
                                    <p:set>
                                      <p:cBhvr>
                                        <p:cTn id="29" dur="1" fill="hold">
                                          <p:stCondLst>
                                            <p:cond delay="0"/>
                                          </p:stCondLst>
                                        </p:cTn>
                                        <p:tgtEl>
                                          <p:spTgt spid="72"/>
                                        </p:tgtEl>
                                        <p:attrNameLst>
                                          <p:attrName>style.visibility</p:attrName>
                                        </p:attrNameLst>
                                      </p:cBhvr>
                                      <p:to>
                                        <p:strVal val="visible"/>
                                      </p:to>
                                    </p:set>
                                    <p:animEffect transition="in" filter="blinds(horizontal)">
                                      <p:cBhvr>
                                        <p:cTn id="30" dur="500"/>
                                        <p:tgtEl>
                                          <p:spTgt spid="7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8"/>
                                        </p:tgtEl>
                                        <p:attrNameLst>
                                          <p:attrName>style.visibility</p:attrName>
                                        </p:attrNameLst>
                                      </p:cBhvr>
                                      <p:to>
                                        <p:strVal val="visible"/>
                                      </p:to>
                                    </p:set>
                                    <p:animEffect transition="in" filter="blinds(horizontal)">
                                      <p:cBhvr>
                                        <p:cTn id="33" dur="500"/>
                                        <p:tgtEl>
                                          <p:spTgt spid="68"/>
                                        </p:tgtEl>
                                      </p:cBhvr>
                                    </p:animEffect>
                                  </p:childTnLst>
                                </p:cTn>
                              </p:par>
                              <p:par>
                                <p:cTn id="34" presetID="3" presetClass="entr" presetSubtype="10" fill="hold" nodeType="withEffect">
                                  <p:stCondLst>
                                    <p:cond delay="0"/>
                                  </p:stCondLst>
                                  <p:childTnLst>
                                    <p:set>
                                      <p:cBhvr>
                                        <p:cTn id="35" dur="1" fill="hold">
                                          <p:stCondLst>
                                            <p:cond delay="0"/>
                                          </p:stCondLst>
                                        </p:cTn>
                                        <p:tgtEl>
                                          <p:spTgt spid="73"/>
                                        </p:tgtEl>
                                        <p:attrNameLst>
                                          <p:attrName>style.visibility</p:attrName>
                                        </p:attrNameLst>
                                      </p:cBhvr>
                                      <p:to>
                                        <p:strVal val="visible"/>
                                      </p:to>
                                    </p:set>
                                    <p:animEffect transition="in" filter="blinds(horizontal)">
                                      <p:cBhvr>
                                        <p:cTn id="36" dur="500"/>
                                        <p:tgtEl>
                                          <p:spTgt spid="7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76"/>
                                        </p:tgtEl>
                                        <p:attrNameLst>
                                          <p:attrName>style.visibility</p:attrName>
                                        </p:attrNameLst>
                                      </p:cBhvr>
                                      <p:to>
                                        <p:strVal val="visible"/>
                                      </p:to>
                                    </p:set>
                                    <p:animEffect transition="in" filter="blinds(horizontal)">
                                      <p:cBhvr>
                                        <p:cTn id="39" dur="500"/>
                                        <p:tgtEl>
                                          <p:spTgt spid="76"/>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77"/>
                                        </p:tgtEl>
                                        <p:attrNameLst>
                                          <p:attrName>style.visibility</p:attrName>
                                        </p:attrNameLst>
                                      </p:cBhvr>
                                      <p:to>
                                        <p:strVal val="visible"/>
                                      </p:to>
                                    </p:set>
                                    <p:anim calcmode="lin" valueType="num">
                                      <p:cBhvr additive="base">
                                        <p:cTn id="44" dur="500" fill="hold"/>
                                        <p:tgtEl>
                                          <p:spTgt spid="77"/>
                                        </p:tgtEl>
                                        <p:attrNameLst>
                                          <p:attrName>ppt_x</p:attrName>
                                        </p:attrNameLst>
                                      </p:cBhvr>
                                      <p:tavLst>
                                        <p:tav tm="0">
                                          <p:val>
                                            <p:strVal val="#ppt_x"/>
                                          </p:val>
                                        </p:tav>
                                        <p:tav tm="100000">
                                          <p:val>
                                            <p:strVal val="#ppt_x"/>
                                          </p:val>
                                        </p:tav>
                                      </p:tavLst>
                                    </p:anim>
                                    <p:anim calcmode="lin" valueType="num">
                                      <p:cBhvr additive="base">
                                        <p:cTn id="45" dur="500" fill="hold"/>
                                        <p:tgtEl>
                                          <p:spTgt spid="77"/>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grpId="0" nodeType="click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blinds(horizontal)">
                                      <p:cBhvr>
                                        <p:cTn id="5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ldLvl="0" animBg="1"/>
      <p:bldP spid="54" grpId="1" animBg="1"/>
      <p:bldP spid="66" grpId="0" bldLvl="0" animBg="1"/>
      <p:bldP spid="66" grpId="1" animBg="1"/>
      <p:bldP spid="67" grpId="0" bldLvl="0" animBg="1"/>
      <p:bldP spid="67" grpId="1" animBg="1"/>
      <p:bldP spid="75" grpId="0"/>
      <p:bldP spid="68" grpId="0" bldLvl="0" animBg="1"/>
      <p:bldP spid="76" grpId="0"/>
      <p:bldP spid="75" grpId="1"/>
      <p:bldP spid="68" grpId="1" animBg="1"/>
      <p:bldP spid="76" grpId="1"/>
      <p:bldP spid="77" grpId="0" bldLvl="0" animBg="1"/>
      <p:bldP spid="77" grpId="1" animBg="1"/>
      <p:bldP spid="78" grpId="0" bldLvl="0" animBg="1"/>
      <p:bldP spid="78"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4"/>
          <p:cNvSpPr>
            <a:spLocks noGrp="1"/>
          </p:cNvSpPr>
          <p:nvPr>
            <p:ph type="ctrTitle"/>
          </p:nvPr>
        </p:nvSpPr>
        <p:spPr/>
        <p:txBody>
          <a:bodyPr vert="horz" wrap="square" lIns="91440" tIns="45720" rIns="91440" bIns="45720" anchor="ctr" anchorCtr="0"/>
          <a:p>
            <a:pPr eaLnBrk="1" hangingPunct="1">
              <a:buClrTx/>
              <a:buSzTx/>
              <a:buFontTx/>
            </a:pPr>
            <a:r>
              <a:rPr lang="zh-CN" altLang="en-US" sz="4400" dirty="0">
                <a:solidFill>
                  <a:srgbClr val="FF3300"/>
                </a:solidFill>
                <a:latin typeface="+mj-lt"/>
                <a:ea typeface="宋体" panose="02010600030101010101" pitchFamily="2" charset="-122"/>
                <a:cs typeface="+mj-cs"/>
              </a:rPr>
              <a:t>第五章 虚拟存储器</a:t>
            </a:r>
            <a:endParaRPr lang="en-US" altLang="zh-CN" sz="4400" dirty="0">
              <a:solidFill>
                <a:srgbClr val="FF3300"/>
              </a:solidFill>
              <a:latin typeface="+mj-lt"/>
              <a:ea typeface="宋体" panose="02010600030101010101" pitchFamily="2" charset="-122"/>
              <a:cs typeface="+mj-cs"/>
            </a:endParaRP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59184" name="Group 48"/>
          <p:cNvGraphicFramePr>
            <a:graphicFrameLocks noGrp="1"/>
          </p:cNvGraphicFramePr>
          <p:nvPr/>
        </p:nvGraphicFramePr>
        <p:xfrm>
          <a:off x="684253" y="1841275"/>
          <a:ext cx="7847965" cy="2821305"/>
        </p:xfrm>
        <a:graphic>
          <a:graphicData uri="http://schemas.openxmlformats.org/drawingml/2006/table">
            <a:tbl>
              <a:tblPr/>
              <a:tblGrid>
                <a:gridCol w="1308100"/>
                <a:gridCol w="1394460"/>
                <a:gridCol w="1221740"/>
                <a:gridCol w="1308100"/>
                <a:gridCol w="1308100"/>
                <a:gridCol w="1307465"/>
              </a:tblGrid>
              <a:tr h="467995">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endParaRPr kumimoji="0" lang="zh-CN" altLang="en-US" sz="1800" b="0" i="0" u="none" strike="noStrike" cap="none" normalizeH="0" baseline="0" dirty="0">
                        <a:ln>
                          <a:noFill/>
                        </a:ln>
                        <a:solidFill>
                          <a:srgbClr val="0000CC"/>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rPr>
                        <a:t>多路性</a:t>
                      </a:r>
                      <a:endParaRPr kumimoji="0" lang="zh-CN" altLang="en-US" sz="18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rPr>
                        <a:t>独立性</a:t>
                      </a:r>
                      <a:endParaRPr kumimoji="0" lang="zh-CN" altLang="en-US" sz="18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rPr>
                        <a:t>及时性</a:t>
                      </a:r>
                      <a:endParaRPr kumimoji="0" lang="zh-CN" altLang="en-US" sz="18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rPr>
                        <a:t>交互性</a:t>
                      </a:r>
                      <a:endParaRPr kumimoji="0" lang="zh-CN" altLang="en-US" sz="18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rPr>
                        <a:t>可靠性</a:t>
                      </a:r>
                      <a:endParaRPr kumimoji="0" lang="zh-CN" altLang="en-US" sz="1800" b="0" i="0" u="none" strike="noStrike" cap="none" normalizeH="0" baseline="0">
                        <a:ln>
                          <a:noFill/>
                        </a:ln>
                        <a:solidFill>
                          <a:srgbClr val="006600"/>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00405">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批处理</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系统</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无</a:t>
                      </a:r>
                      <a:endPar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无</a:t>
                      </a:r>
                      <a:endPar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差</a:t>
                      </a:r>
                      <a:endParaRPr kumimoji="0" lang="en-US" altLang="zh-CN"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zh-CN"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天</a:t>
                      </a:r>
                      <a:r>
                        <a:rPr kumimoji="0" lang="en-US" altLang="zh-CN"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 </a:t>
                      </a: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时</a:t>
                      </a:r>
                      <a:r>
                        <a:rPr kumimoji="0" lang="zh-CN" altLang="zh-CN"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a:t>
                      </a:r>
                      <a:endParaRPr kumimoji="0" lang="en-US" altLang="zh-CN"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差</a:t>
                      </a:r>
                      <a:endPar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一般</a:t>
                      </a:r>
                      <a:endPar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61365">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分时</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rPr>
                        <a:t>系统</a:t>
                      </a:r>
                      <a:endParaRPr kumimoji="0" lang="zh-CN" altLang="en-US" sz="1800" b="0" i="0" u="none" strike="noStrike" cap="none" normalizeH="0" baseline="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多终端服务</a:t>
                      </a:r>
                      <a:endPar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有</a:t>
                      </a:r>
                      <a:endPar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好</a:t>
                      </a:r>
                      <a:endParaRPr kumimoji="0" lang="en-US" altLang="zh-CN"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zh-CN"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a:t>
                      </a: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分</a:t>
                      </a:r>
                      <a:r>
                        <a:rPr kumimoji="0" lang="zh-CN" altLang="zh-CN"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 </a:t>
                      </a: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秒</a:t>
                      </a:r>
                      <a:r>
                        <a:rPr kumimoji="0" lang="zh-CN" altLang="zh-CN"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a:t>
                      </a:r>
                      <a:endParaRPr kumimoji="0" lang="en-US" altLang="zh-CN"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好</a:t>
                      </a:r>
                      <a:endPar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可靠</a:t>
                      </a:r>
                      <a:endPar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91540">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实时</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系统</a:t>
                      </a:r>
                      <a:endParaRPr kumimoji="0" lang="zh-CN" altLang="en-US" sz="1800" b="0"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dirty="0">
                          <a:ln>
                            <a:noFill/>
                          </a:ln>
                          <a:solidFill>
                            <a:srgbClr val="0000CC"/>
                          </a:solidFill>
                          <a:effectLst/>
                          <a:latin typeface="微软雅黑" panose="020B0503020204020204" charset="-122"/>
                          <a:ea typeface="微软雅黑" panose="020B0503020204020204" charset="-122"/>
                          <a:cs typeface="微软雅黑" panose="020B0503020204020204" charset="-122"/>
                        </a:rPr>
                        <a:t>多路采集、多路控制</a:t>
                      </a:r>
                      <a:endParaRPr kumimoji="0" lang="zh-CN" altLang="en-US" sz="1800" b="0" i="0" u="none" strike="noStrike" cap="none" normalizeH="0" baseline="0" dirty="0">
                        <a:ln>
                          <a:noFill/>
                        </a:ln>
                        <a:solidFill>
                          <a:srgbClr val="0000CC"/>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有</a:t>
                      </a:r>
                      <a:endPar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最好</a:t>
                      </a:r>
                      <a:endPar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a:ln>
                            <a:noFill/>
                          </a:ln>
                          <a:solidFill>
                            <a:srgbClr val="0000CC"/>
                          </a:solidFill>
                          <a:effectLst/>
                          <a:latin typeface="Times New Roman" panose="02020603050405020304" pitchFamily="18" charset="0"/>
                          <a:ea typeface="微软雅黑" panose="020B0503020204020204" charset="-122"/>
                          <a:cs typeface="微软雅黑" panose="020B0503020204020204" charset="-122"/>
                        </a:rPr>
                        <a:t>(ms</a:t>
                      </a:r>
                      <a:r>
                        <a:rPr kumimoji="0" lang="zh-CN" altLang="zh-CN" sz="1800" b="0" i="0" u="none" strike="noStrike" cap="none" normalizeH="0" baseline="0">
                          <a:ln>
                            <a:noFill/>
                          </a:ln>
                          <a:solidFill>
                            <a:srgbClr val="0000CC"/>
                          </a:solidFill>
                          <a:effectLst/>
                          <a:latin typeface="Times New Roman" panose="02020603050405020304" pitchFamily="18" charset="0"/>
                          <a:ea typeface="微软雅黑" panose="020B0503020204020204" charset="-122"/>
                          <a:cs typeface="微软雅黑" panose="020B0503020204020204" charset="-122"/>
                        </a:rPr>
                        <a:t>,</a:t>
                      </a:r>
                      <a:r>
                        <a:rPr kumimoji="0" lang="en-US" altLang="zh-CN" sz="1800" b="0" i="0" u="none" strike="noStrike" cap="none" normalizeH="0" baseline="0">
                          <a:ln>
                            <a:noFill/>
                          </a:ln>
                          <a:solidFill>
                            <a:srgbClr val="0000CC"/>
                          </a:solidFill>
                          <a:effectLst/>
                          <a:latin typeface="Times New Roman" panose="02020603050405020304" pitchFamily="18" charset="0"/>
                          <a:ea typeface="微软雅黑" panose="020B0503020204020204" charset="-122"/>
                          <a:cs typeface="微软雅黑" panose="020B0503020204020204" charset="-122"/>
                        </a:rPr>
                        <a:t> </a:t>
                      </a:r>
                      <a:r>
                        <a:rPr kumimoji="0" lang="el-GR" altLang="zh-CN" sz="1800" b="0" i="0" u="none" strike="noStrike" cap="none" normalizeH="0" baseline="0">
                          <a:ln>
                            <a:noFill/>
                          </a:ln>
                          <a:solidFill>
                            <a:srgbClr val="0000CC"/>
                          </a:solidFill>
                          <a:effectLst/>
                          <a:latin typeface="Times New Roman" panose="02020603050405020304" pitchFamily="18" charset="0"/>
                          <a:ea typeface="微软雅黑" panose="020B0503020204020204" charset="-122"/>
                          <a:cs typeface="微软雅黑" panose="020B0503020204020204" charset="-122"/>
                        </a:rPr>
                        <a:t>μ</a:t>
                      </a:r>
                      <a:r>
                        <a:rPr kumimoji="0" lang="en-US" altLang="zh-CN" sz="1800" b="0" i="0" u="none" strike="noStrike" cap="none" normalizeH="0" baseline="0">
                          <a:ln>
                            <a:noFill/>
                          </a:ln>
                          <a:solidFill>
                            <a:srgbClr val="0000CC"/>
                          </a:solidFill>
                          <a:effectLst/>
                          <a:latin typeface="Times New Roman" panose="02020603050405020304" pitchFamily="18" charset="0"/>
                          <a:ea typeface="微软雅黑" panose="020B0503020204020204" charset="-122"/>
                          <a:cs typeface="微软雅黑" panose="020B0503020204020204" charset="-122"/>
                        </a:rPr>
                        <a:t>s)</a:t>
                      </a:r>
                      <a:endParaRPr kumimoji="0" lang="en-US" altLang="zh-CN" sz="1800" b="0" i="0" u="none" strike="noStrike" cap="none" normalizeH="0" baseline="0">
                        <a:ln>
                          <a:noFill/>
                        </a:ln>
                        <a:solidFill>
                          <a:srgbClr val="0000CC"/>
                        </a:solidFill>
                        <a:effectLst/>
                        <a:latin typeface="Times New Roman" panose="02020603050405020304" pitchFamily="18" charset="0"/>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rPr>
                        <a:t>一般</a:t>
                      </a:r>
                      <a:endParaRPr kumimoji="0" lang="zh-CN" altLang="en-US" sz="1800" b="0" i="0" u="none" strike="noStrike" cap="none" normalizeH="0" baseline="0">
                        <a:ln>
                          <a:noFill/>
                        </a:ln>
                        <a:solidFill>
                          <a:srgbClr val="0000CC"/>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dirty="0">
                          <a:ln>
                            <a:noFill/>
                          </a:ln>
                          <a:solidFill>
                            <a:srgbClr val="0000CC"/>
                          </a:solidFill>
                          <a:effectLst/>
                          <a:latin typeface="微软雅黑" panose="020B0503020204020204" charset="-122"/>
                          <a:ea typeface="微软雅黑" panose="020B0503020204020204" charset="-122"/>
                          <a:cs typeface="微软雅黑" panose="020B0503020204020204" charset="-122"/>
                        </a:rPr>
                        <a:t>高度</a:t>
                      </a:r>
                      <a:endParaRPr kumimoji="0" lang="zh-CN" altLang="en-US" sz="1800" b="0" i="0" u="none" strike="noStrike" cap="none" normalizeH="0" baseline="0" dirty="0">
                        <a:ln>
                          <a:noFill/>
                        </a:ln>
                        <a:solidFill>
                          <a:srgbClr val="0000CC"/>
                        </a:solidFill>
                        <a:effectLst/>
                        <a:latin typeface="微软雅黑" panose="020B0503020204020204" charset="-122"/>
                        <a:ea typeface="微软雅黑" panose="020B0503020204020204" charset="-122"/>
                        <a:cs typeface="微软雅黑" panose="020B0503020204020204" charset="-122"/>
                      </a:endParaRPr>
                    </a:p>
                    <a:p>
                      <a:pPr marL="0" marR="0" lvl="0" indent="0" algn="ctr" defTabSz="914400" rtl="0" eaLnBrk="0" fontAlgn="base" latinLnBrk="0" hangingPunct="0">
                        <a:lnSpc>
                          <a:spcPct val="100000"/>
                        </a:lnSpc>
                        <a:spcBef>
                          <a:spcPct val="20000"/>
                        </a:spcBef>
                        <a:spcAft>
                          <a:spcPct val="0"/>
                        </a:spcAft>
                        <a:buClr>
                          <a:schemeClr val="hlink"/>
                        </a:buClr>
                        <a:buSzPct val="75000"/>
                        <a:buFont typeface="微软雅黑" panose="020B0503020204020204" charset="-122"/>
                        <a:buNone/>
                      </a:pPr>
                      <a:r>
                        <a:rPr kumimoji="0" lang="zh-CN" altLang="en-US" sz="1800" b="0" i="0" u="none" strike="noStrike" cap="none" normalizeH="0" baseline="0" dirty="0">
                          <a:ln>
                            <a:noFill/>
                          </a:ln>
                          <a:solidFill>
                            <a:srgbClr val="0000CC"/>
                          </a:solidFill>
                          <a:effectLst/>
                          <a:latin typeface="微软雅黑" panose="020B0503020204020204" charset="-122"/>
                          <a:ea typeface="微软雅黑" panose="020B0503020204020204" charset="-122"/>
                          <a:cs typeface="微软雅黑" panose="020B0503020204020204" charset="-122"/>
                        </a:rPr>
                        <a:t>可靠</a:t>
                      </a:r>
                      <a:endParaRPr kumimoji="0" lang="zh-CN" altLang="en-US" sz="1800" b="0" i="0" u="none" strike="noStrike" cap="none" normalizeH="0" baseline="0" dirty="0">
                        <a:ln>
                          <a:noFill/>
                        </a:ln>
                        <a:solidFill>
                          <a:srgbClr val="0000CC"/>
                        </a:solidFill>
                        <a:effectLst/>
                        <a:latin typeface="微软雅黑" panose="020B0503020204020204" charset="-122"/>
                        <a:ea typeface="微软雅黑" panose="020B0503020204020204" charset="-122"/>
                        <a:cs typeface="微软雅黑" panose="020B0503020204020204" charset="-122"/>
                      </a:endParaRPr>
                    </a:p>
                  </a:txBody>
                  <a:tcPr marL="91434" marR="91434" marT="34275" marB="34275"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808" name="Text Box 42"/>
          <p:cNvSpPr txBox="1">
            <a:spLocks noChangeArrowheads="1"/>
          </p:cNvSpPr>
          <p:nvPr/>
        </p:nvSpPr>
        <p:spPr bwMode="auto">
          <a:xfrm>
            <a:off x="2771775" y="1052830"/>
            <a:ext cx="3402965" cy="4038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1629" tIns="40814" rIns="81629" bIns="40814">
            <a:spAutoFit/>
          </a:bodyPr>
          <a:lstStyle>
            <a:lvl1pPr eaLnBrk="0" hangingPunct="0">
              <a:defRPr sz="2400">
                <a:solidFill>
                  <a:schemeClr val="tx1"/>
                </a:solidFill>
                <a:latin typeface="Calibri" panose="020F0502020204030204" pitchFamily="34" charset="0"/>
                <a:ea typeface="宋体" panose="02010600030101010101" pitchFamily="2" charset="-122"/>
              </a:defRPr>
            </a:lvl1pPr>
            <a:lvl2pPr marL="742950" indent="-285750" eaLnBrk="0" hangingPunct="0">
              <a:defRPr sz="2400">
                <a:solidFill>
                  <a:schemeClr val="tx1"/>
                </a:solidFill>
                <a:latin typeface="Calibri" panose="020F0502020204030204" pitchFamily="34" charset="0"/>
                <a:ea typeface="宋体" panose="02010600030101010101" pitchFamily="2" charset="-122"/>
              </a:defRPr>
            </a:lvl2pPr>
            <a:lvl3pPr marL="1143000" indent="-228600" eaLnBrk="0" hangingPunct="0">
              <a:defRPr sz="2400">
                <a:solidFill>
                  <a:schemeClr val="tx1"/>
                </a:solidFill>
                <a:latin typeface="Calibri" panose="020F0502020204030204" pitchFamily="34" charset="0"/>
                <a:ea typeface="宋体" panose="02010600030101010101" pitchFamily="2" charset="-122"/>
              </a:defRPr>
            </a:lvl3pPr>
            <a:lvl4pPr marL="1600200" indent="-228600" eaLnBrk="0" hangingPunct="0">
              <a:defRPr sz="2400">
                <a:solidFill>
                  <a:schemeClr val="tx1"/>
                </a:solidFill>
                <a:latin typeface="Calibri" panose="020F0502020204030204" pitchFamily="34" charset="0"/>
                <a:ea typeface="宋体" panose="02010600030101010101" pitchFamily="2" charset="-122"/>
              </a:defRPr>
            </a:lvl4pPr>
            <a:lvl5pPr marL="2057400" indent="-228600" eaLnBrk="0" hangingPunct="0">
              <a:defRPr sz="2400">
                <a:solidFill>
                  <a:schemeClr val="tx1"/>
                </a:solidFill>
                <a:latin typeface="Calibri" panose="020F0502020204030204" pitchFamily="34" charset="0"/>
                <a:ea typeface="宋体" panose="02010600030101010101" pitchFamily="2" charset="-122"/>
              </a:defRPr>
            </a:lvl5pPr>
            <a:lvl6pPr marL="2514600" indent="-228600" defTabSz="12192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6pPr>
            <a:lvl7pPr marL="2971800" indent="-228600" defTabSz="12192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7pPr>
            <a:lvl8pPr marL="3429000" indent="-228600" defTabSz="12192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8pPr>
            <a:lvl9pPr marL="3886200" indent="-228600" defTabSz="1219200" eaLnBrk="0" fontAlgn="base" hangingPunct="0">
              <a:spcBef>
                <a:spcPct val="0"/>
              </a:spcBef>
              <a:spcAft>
                <a:spcPct val="0"/>
              </a:spcAft>
              <a:defRPr sz="2400">
                <a:solidFill>
                  <a:schemeClr val="tx1"/>
                </a:solidFill>
                <a:latin typeface="Calibri" panose="020F0502020204030204" pitchFamily="34" charset="0"/>
                <a:ea typeface="宋体" panose="02010600030101010101" pitchFamily="2" charset="-122"/>
              </a:defRPr>
            </a:lvl9pPr>
          </a:lstStyle>
          <a:p>
            <a:pPr eaLnBrk="1" hangingPunct="1">
              <a:spcBef>
                <a:spcPct val="50000"/>
              </a:spcBef>
            </a:pPr>
            <a:r>
              <a:rPr lang="zh-CN" altLang="en-US" sz="2100" dirty="0">
                <a:latin typeface="微软雅黑" panose="020B0503020204020204" charset="-122"/>
                <a:ea typeface="微软雅黑" panose="020B0503020204020204" charset="-122"/>
                <a:cs typeface="微软雅黑" panose="020B0503020204020204" charset="-122"/>
              </a:rPr>
              <a:t>三种基本操作系统的比较</a:t>
            </a:r>
            <a:endParaRPr lang="zh-CN" altLang="en-US" sz="2100" dirty="0">
              <a:latin typeface="微软雅黑" panose="020B0503020204020204" charset="-122"/>
              <a:ea typeface="微软雅黑" panose="020B0503020204020204" charset="-122"/>
              <a:cs typeface="微软雅黑" panose="020B0503020204020204" charset="-122"/>
            </a:endParaRPr>
          </a:p>
        </p:txBody>
      </p:sp>
      <p:sp>
        <p:nvSpPr>
          <p:cNvPr id="859182" name="Line 46"/>
          <p:cNvSpPr>
            <a:spLocks noChangeShapeType="1"/>
          </p:cNvSpPr>
          <p:nvPr/>
        </p:nvSpPr>
        <p:spPr bwMode="auto">
          <a:xfrm>
            <a:off x="684253" y="2297842"/>
            <a:ext cx="7848084" cy="0"/>
          </a:xfrm>
          <a:prstGeom prst="line">
            <a:avLst/>
          </a:prstGeom>
          <a:noFill/>
          <a:ln w="57150" cmpd="thinThick">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29" tIns="40814" rIns="81629" bIns="40814"/>
          <a:lstStyle/>
          <a:p>
            <a:pPr>
              <a:defRPr/>
            </a:pPr>
            <a:endParaRPr lang="zh-CN" altLang="en-US" sz="1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p:txBody>
      </p:sp>
      <p:sp>
        <p:nvSpPr>
          <p:cNvPr id="859183" name="Line 47"/>
          <p:cNvSpPr>
            <a:spLocks noChangeShapeType="1"/>
          </p:cNvSpPr>
          <p:nvPr/>
        </p:nvSpPr>
        <p:spPr bwMode="auto">
          <a:xfrm>
            <a:off x="1980169" y="1865870"/>
            <a:ext cx="0" cy="2808412"/>
          </a:xfrm>
          <a:prstGeom prst="line">
            <a:avLst/>
          </a:prstGeom>
          <a:noFill/>
          <a:ln w="57150" cmpd="thinThick">
            <a:solidFill>
              <a:srgbClr val="8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81629" tIns="40814" rIns="81629" bIns="40814"/>
          <a:lstStyle/>
          <a:p>
            <a:pPr>
              <a:defRPr/>
            </a:pPr>
            <a:endParaRPr lang="zh-CN" altLang="en-US" sz="100">
              <a:effectLst>
                <a:outerShdw blurRad="38100" dist="38100" dir="2700000" algn="tl">
                  <a:srgbClr val="000000">
                    <a:alpha val="43137"/>
                  </a:srgbClr>
                </a:outerShdw>
              </a:effectLst>
              <a:latin typeface="微软雅黑" panose="020B0503020204020204" charset="-122"/>
              <a:ea typeface="微软雅黑" panose="020B0503020204020204" charset="-122"/>
              <a:cs typeface="微软雅黑" panose="020B0503020204020204" charset="-122"/>
            </a:endParaRPr>
          </a:p>
        </p:txBody>
      </p:sp>
      <p:sp>
        <p:nvSpPr>
          <p:cNvPr id="4" name="标题 3"/>
          <p:cNvSpPr>
            <a:spLocks noGrp="1"/>
          </p:cNvSpPr>
          <p:nvPr>
            <p:ph type="title"/>
          </p:nvPr>
        </p:nvSpPr>
        <p:spPr>
          <a:xfrm>
            <a:off x="0" y="0"/>
            <a:ext cx="7646670" cy="508635"/>
          </a:xfrm>
        </p:spPr>
        <p:txBody>
          <a:bodyPr vert="horz" wrap="square" lIns="91440" tIns="45720" rIns="91440" bIns="45720" numCol="1" anchor="ctr" anchorCtr="0" compatLnSpc="1"/>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第一章 操作系统引论</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Tree>
  </p:cSld>
  <p:clrMapOvr>
    <a:masterClrMapping/>
  </p:clrMapOvr>
  <p:transition advTm="23264"/>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五章 虚拟存储器</a:t>
            </a:r>
            <a:endParaRPr lang="zh-CN" altLang="en-US" dirty="0">
              <a:ea typeface="宋体" panose="02010600030101010101" pitchFamily="2" charset="-122"/>
            </a:endParaRPr>
          </a:p>
        </p:txBody>
      </p:sp>
      <p:sp>
        <p:nvSpPr>
          <p:cNvPr id="6" name="内容占位符 5"/>
          <p:cNvSpPr txBox="1">
            <a:spLocks noGrp="1"/>
          </p:cNvSpPr>
          <p:nvPr>
            <p:ph idx="1"/>
          </p:nvPr>
        </p:nvSpPr>
        <p:spPr>
          <a:xfrm>
            <a:off x="0" y="512763"/>
            <a:ext cx="9144000" cy="460375"/>
          </a:xfrm>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1. </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虚拟存储的目的、意义</a:t>
            </a:r>
            <a:endParaRPr kumimoji="0" lang="zh-CN" altLang="zh-CN" sz="12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179705" y="1124585"/>
            <a:ext cx="8915400" cy="1630045"/>
          </a:xfrm>
          <a:prstGeom prst="rect">
            <a:avLst/>
          </a:prstGeom>
          <a:noFill/>
        </p:spPr>
        <p:txBody>
          <a:bodyPr wrap="square" rtlCol="0" anchor="t">
            <a:spAutoFit/>
          </a:bodyPr>
          <a:p>
            <a:r>
              <a:rPr lang="zh-CN" altLang="zh-CN" sz="2000" kern="100" noProof="0" dirty="0">
                <a:ln>
                  <a:noFill/>
                </a:ln>
                <a:effectLst/>
                <a:uLnTx/>
                <a:uFillTx/>
                <a:latin typeface="Times New Roman" panose="02020603050405020304" pitchFamily="18" charset="0"/>
                <a:sym typeface="+mn-ea"/>
              </a:rPr>
              <a:t>虚拟存储器：具有请求调入和置换功能，能从逻辑上对内存容量加以扩充的一种存储器系统。</a:t>
            </a:r>
            <a:endParaRPr lang="zh-CN" altLang="zh-CN" sz="2000" kern="100" noProof="0" dirty="0">
              <a:ln>
                <a:noFill/>
              </a:ln>
              <a:effectLst/>
              <a:uLnTx/>
              <a:uFillTx/>
              <a:latin typeface="Times New Roman" panose="02020603050405020304" pitchFamily="18" charset="0"/>
              <a:sym typeface="+mn-ea"/>
            </a:endParaRPr>
          </a:p>
          <a:p>
            <a:endParaRPr lang="zh-CN" altLang="zh-CN" sz="2000" kern="100" noProof="0" dirty="0">
              <a:ln>
                <a:noFill/>
              </a:ln>
              <a:effectLst/>
              <a:uLnTx/>
              <a:uFillTx/>
              <a:latin typeface="Times New Roman" panose="02020603050405020304" pitchFamily="18" charset="0"/>
              <a:sym typeface="+mn-ea"/>
            </a:endParaRPr>
          </a:p>
          <a:p>
            <a:r>
              <a:rPr lang="zh-CN" altLang="en-US" sz="2000" dirty="0">
                <a:sym typeface="+mn-ea"/>
              </a:rPr>
              <a:t>局部性原理：指程序在执行过程中的一个较短时期，所执行的指令地址和指令的操作数地址，分别局限于一定区域。包括</a:t>
            </a:r>
            <a:r>
              <a:rPr lang="en-US" altLang="zh-CN" sz="2000" dirty="0">
                <a:sym typeface="+mn-ea"/>
              </a:rPr>
              <a:t>: </a:t>
            </a:r>
            <a:r>
              <a:rPr lang="zh-CN" altLang="en-US" sz="2000" dirty="0">
                <a:sym typeface="+mn-ea"/>
              </a:rPr>
              <a:t>时间局部性和空间</a:t>
            </a:r>
            <a:r>
              <a:rPr lang="zh-CN" altLang="en-US" sz="2000" dirty="0">
                <a:sym typeface="+mn-ea"/>
              </a:rPr>
              <a:t>局部性。</a:t>
            </a:r>
            <a:endParaRPr lang="zh-CN" altLang="en-US" sz="2000" dirty="0">
              <a:sym typeface="+mn-ea"/>
            </a:endParaRPr>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五章 虚拟存储器</a:t>
            </a:r>
            <a:endParaRPr lang="zh-CN" altLang="en-US" dirty="0">
              <a:ea typeface="宋体" panose="02010600030101010101" pitchFamily="2" charset="-122"/>
            </a:endParaRPr>
          </a:p>
        </p:txBody>
      </p:sp>
      <p:sp>
        <p:nvSpPr>
          <p:cNvPr id="3" name="内容占位符 2"/>
          <p:cNvSpPr txBox="1">
            <a:spLocks noGrp="1"/>
          </p:cNvSpPr>
          <p:nvPr>
            <p:ph idx="1"/>
          </p:nvPr>
        </p:nvSpPr>
        <p:spPr>
          <a:xfrm>
            <a:off x="0" y="457200"/>
            <a:ext cx="9144000" cy="460375"/>
          </a:xfrm>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2. </a:t>
            </a:r>
            <a:r>
              <a:rPr lang="zh-CN" altLang="en-US" sz="2400" dirty="0">
                <a:latin typeface="宋体" panose="02010600030101010101" pitchFamily="2" charset="-122"/>
                <a:ea typeface="宋体" panose="02010600030101010101" pitchFamily="2" charset="-122"/>
                <a:sym typeface="+mn-ea"/>
              </a:rPr>
              <a:t>请求分页存储器管理方式</a:t>
            </a:r>
            <a:endParaRPr kumimoji="0" lang="zh-CN" altLang="zh-CN" sz="12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pic>
        <p:nvPicPr>
          <p:cNvPr id="4" name="内容占位符 3"/>
          <p:cNvPicPr>
            <a:picLocks noChangeAspect="1"/>
          </p:cNvPicPr>
          <p:nvPr/>
        </p:nvPicPr>
        <p:blipFill>
          <a:blip r:embed="rId1"/>
          <a:srcRect l="3106" r="4196"/>
          <a:stretch>
            <a:fillRect/>
          </a:stretch>
        </p:blipFill>
        <p:spPr>
          <a:xfrm>
            <a:off x="251460" y="1061085"/>
            <a:ext cx="929005" cy="974725"/>
          </a:xfrm>
          <a:prstGeom prst="rect">
            <a:avLst/>
          </a:prstGeom>
          <a:noFill/>
          <a:ln w="9525">
            <a:noFill/>
          </a:ln>
        </p:spPr>
      </p:pic>
      <p:sp>
        <p:nvSpPr>
          <p:cNvPr id="2" name="圆角矩形标注 1"/>
          <p:cNvSpPr/>
          <p:nvPr/>
        </p:nvSpPr>
        <p:spPr>
          <a:xfrm>
            <a:off x="1691640" y="917575"/>
            <a:ext cx="7148195" cy="918210"/>
          </a:xfrm>
          <a:prstGeom prst="wedgeRoundRectCallout">
            <a:avLst>
              <a:gd name="adj1" fmla="val -55827"/>
              <a:gd name="adj2" fmla="val -18026"/>
              <a:gd name="adj3" fmla="val 16667"/>
            </a:avLst>
          </a:prstGeom>
          <a:solidFill>
            <a:schemeClr val="accent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与基本分页管理相比，请求分页管理中，为了实现</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请求调页</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，操作</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系统需要知道每个页面是否已经调入内存；如果还没有调入，那么也</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需要知道该页面在外存中存放的</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位置。</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圆角矩形标注 5"/>
          <p:cNvSpPr/>
          <p:nvPr/>
        </p:nvSpPr>
        <p:spPr>
          <a:xfrm>
            <a:off x="1691640" y="2069465"/>
            <a:ext cx="7323455" cy="1241425"/>
          </a:xfrm>
          <a:prstGeom prst="wedgeRoundRectCallout">
            <a:avLst>
              <a:gd name="adj1" fmla="val -57543"/>
              <a:gd name="adj2" fmla="val -52966"/>
              <a:gd name="adj3" fmla="val 16667"/>
            </a:avLst>
          </a:prstGeom>
          <a:solidFill>
            <a:schemeClr val="accent1"/>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当内存空间不够时，要实现</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页面置换</a:t>
            </a:r>
            <a:r>
              <a:rPr kumimoji="0" lang="en-US" altLang="zh-CN"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，操作系统需要通过某些指标来</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决定到底换出哪个页面；有的页面没有被修改过，就不用再浪费时间写</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回外存。有的页面修改过，就需要将外存中的旧数据覆盖。因此，操作</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系统</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也需要记录各个页面是否被修改的</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信息。</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graphicFrame>
        <p:nvGraphicFramePr>
          <p:cNvPr id="7" name="表格 6"/>
          <p:cNvGraphicFramePr/>
          <p:nvPr>
            <p:custDataLst>
              <p:tags r:id="rId2"/>
            </p:custDataLst>
          </p:nvPr>
        </p:nvGraphicFramePr>
        <p:xfrm>
          <a:off x="226060" y="4508500"/>
          <a:ext cx="1939290" cy="1463040"/>
        </p:xfrm>
        <a:graphic>
          <a:graphicData uri="http://schemas.openxmlformats.org/drawingml/2006/table">
            <a:tbl>
              <a:tblPr firstRow="1" bandRow="1">
                <a:tableStyleId>{5C22544A-7EE6-4342-B048-85BDC9FD1C3A}</a:tableStyleId>
              </a:tblPr>
              <a:tblGrid>
                <a:gridCol w="766445"/>
                <a:gridCol w="1172845"/>
              </a:tblGrid>
              <a:tr h="365760">
                <a:tc>
                  <a:txBody>
                    <a:bodyPr/>
                    <a:p>
                      <a:pPr algn="ctr">
                        <a:buNone/>
                      </a:pPr>
                      <a:r>
                        <a:rPr lang="zh-CN" altLang="en-US" b="1">
                          <a:solidFill>
                            <a:schemeClr val="tx1"/>
                          </a:solidFill>
                        </a:rPr>
                        <a:t>页号</a:t>
                      </a:r>
                      <a:endParaRPr lang="zh-CN" altLang="en-US"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b="1">
                          <a:solidFill>
                            <a:schemeClr val="tx1"/>
                          </a:solidFill>
                        </a:rPr>
                        <a:t>内存块</a:t>
                      </a:r>
                      <a:r>
                        <a:rPr lang="zh-CN" altLang="en-US" b="1">
                          <a:solidFill>
                            <a:schemeClr val="tx1"/>
                          </a:solidFill>
                        </a:rPr>
                        <a:t>号</a:t>
                      </a:r>
                      <a:endParaRPr lang="zh-CN" altLang="en-US"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65760">
                <a:tc>
                  <a:txBody>
                    <a:bodyPr/>
                    <a:p>
                      <a:pPr algn="ctr">
                        <a:buNone/>
                      </a:pPr>
                      <a:r>
                        <a:rPr lang="en-US" altLang="zh-CN" b="1">
                          <a:solidFill>
                            <a:schemeClr val="tx1"/>
                          </a:solidFill>
                        </a:rPr>
                        <a:t>0</a:t>
                      </a:r>
                      <a:endParaRPr lang="en-US" altLang="zh-CN"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a</a:t>
                      </a:r>
                      <a:endParaRPr lang="en-US" altLang="zh-CN"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65760">
                <a:tc>
                  <a:txBody>
                    <a:bodyPr/>
                    <a:p>
                      <a:pPr algn="ctr">
                        <a:buNone/>
                      </a:pPr>
                      <a:r>
                        <a:rPr lang="en-US" altLang="zh-CN" b="1">
                          <a:solidFill>
                            <a:schemeClr val="tx1"/>
                          </a:solidFill>
                        </a:rPr>
                        <a:t>1</a:t>
                      </a:r>
                      <a:endParaRPr lang="en-US" altLang="zh-CN"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b</a:t>
                      </a:r>
                      <a:endParaRPr lang="en-US" altLang="zh-CN"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65760">
                <a:tc>
                  <a:txBody>
                    <a:bodyPr/>
                    <a:p>
                      <a:pPr algn="ctr">
                        <a:buNone/>
                      </a:pPr>
                      <a:r>
                        <a:rPr lang="en-US" altLang="zh-CN" b="1">
                          <a:solidFill>
                            <a:schemeClr val="tx1"/>
                          </a:solidFill>
                        </a:rPr>
                        <a:t>2</a:t>
                      </a:r>
                      <a:endParaRPr lang="en-US" altLang="zh-CN"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c</a:t>
                      </a:r>
                      <a:endParaRPr lang="en-US" altLang="zh-CN" b="1">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8" name="文本框 7"/>
          <p:cNvSpPr txBox="1"/>
          <p:nvPr/>
        </p:nvSpPr>
        <p:spPr>
          <a:xfrm>
            <a:off x="-36195" y="6029960"/>
            <a:ext cx="2789555" cy="368300"/>
          </a:xfrm>
          <a:prstGeom prst="rect">
            <a:avLst/>
          </a:prstGeom>
          <a:noFill/>
        </p:spPr>
        <p:txBody>
          <a:bodyPr wrap="square" rtlCol="0">
            <a:spAutoFit/>
          </a:bodyPr>
          <a:p>
            <a:r>
              <a:rPr lang="zh-CN" altLang="en-US"/>
              <a:t>基本分页存储管理的</a:t>
            </a:r>
            <a:r>
              <a:rPr lang="zh-CN" altLang="en-US"/>
              <a:t>页表</a:t>
            </a:r>
            <a:endParaRPr lang="zh-CN" altLang="en-US"/>
          </a:p>
        </p:txBody>
      </p:sp>
      <p:graphicFrame>
        <p:nvGraphicFramePr>
          <p:cNvPr id="9" name="表格 8"/>
          <p:cNvGraphicFramePr/>
          <p:nvPr/>
        </p:nvGraphicFramePr>
        <p:xfrm>
          <a:off x="2691765" y="4445635"/>
          <a:ext cx="6148070" cy="1524000"/>
        </p:xfrm>
        <a:graphic>
          <a:graphicData uri="http://schemas.openxmlformats.org/drawingml/2006/table">
            <a:tbl>
              <a:tblPr firstRow="1" bandRow="1">
                <a:tableStyleId>{5C22544A-7EE6-4342-B048-85BDC9FD1C3A}</a:tableStyleId>
              </a:tblPr>
              <a:tblGrid>
                <a:gridCol w="751205"/>
                <a:gridCol w="1207135"/>
                <a:gridCol w="925195"/>
                <a:gridCol w="1174115"/>
                <a:gridCol w="875665"/>
                <a:gridCol w="1214755"/>
              </a:tblGrid>
              <a:tr h="381000">
                <a:tc>
                  <a:txBody>
                    <a:bodyPr/>
                    <a:p>
                      <a:pPr algn="ctr">
                        <a:buNone/>
                      </a:pPr>
                      <a:r>
                        <a:rPr lang="zh-CN" altLang="en-US" b="1">
                          <a:solidFill>
                            <a:schemeClr val="tx1"/>
                          </a:solidFill>
                        </a:rPr>
                        <a:t>页号</a:t>
                      </a:r>
                      <a:endParaRPr lang="zh-CN" alt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b="1">
                          <a:solidFill>
                            <a:schemeClr val="tx1"/>
                          </a:solidFill>
                        </a:rPr>
                        <a:t>内存块号</a:t>
                      </a:r>
                      <a:endParaRPr lang="zh-CN" alt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b="1">
                          <a:solidFill>
                            <a:schemeClr val="tx1"/>
                          </a:solidFill>
                        </a:rPr>
                        <a:t>状态位</a:t>
                      </a:r>
                      <a:endParaRPr lang="zh-CN" alt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b="1">
                          <a:solidFill>
                            <a:schemeClr val="tx1"/>
                          </a:solidFill>
                        </a:rPr>
                        <a:t>访问字段</a:t>
                      </a:r>
                      <a:endParaRPr lang="zh-CN" alt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b="1">
                          <a:solidFill>
                            <a:schemeClr val="tx1"/>
                          </a:solidFill>
                        </a:rPr>
                        <a:t>修改位</a:t>
                      </a:r>
                      <a:endParaRPr lang="zh-CN" alt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b="1">
                          <a:solidFill>
                            <a:schemeClr val="tx1"/>
                          </a:solidFill>
                        </a:rPr>
                        <a:t>外存地址</a:t>
                      </a:r>
                      <a:endParaRPr lang="zh-CN" alt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p>
                      <a:pPr algn="ctr">
                        <a:buNone/>
                      </a:pPr>
                      <a:r>
                        <a:rPr lang="en-US" altLang="zh-CN" b="1">
                          <a:solidFill>
                            <a:schemeClr val="tx1"/>
                          </a:solidFill>
                        </a:rPr>
                        <a:t>0</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zh-CN" altLang="en-US" b="1">
                          <a:solidFill>
                            <a:schemeClr val="tx1"/>
                          </a:solidFill>
                        </a:rPr>
                        <a:t>无</a:t>
                      </a:r>
                      <a:endParaRPr lang="zh-CN" altLang="en-US"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0</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0</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0</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x</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p>
                      <a:pPr algn="ctr">
                        <a:buNone/>
                      </a:pPr>
                      <a:r>
                        <a:rPr lang="en-US" altLang="zh-CN" b="1">
                          <a:solidFill>
                            <a:schemeClr val="tx1"/>
                          </a:solidFill>
                        </a:rPr>
                        <a:t>1</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b</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1</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10</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0</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y</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r h="381000">
                <a:tc>
                  <a:txBody>
                    <a:bodyPr/>
                    <a:p>
                      <a:pPr algn="ctr">
                        <a:buNone/>
                      </a:pPr>
                      <a:r>
                        <a:rPr lang="en-US" altLang="zh-CN" b="1">
                          <a:solidFill>
                            <a:schemeClr val="tx1"/>
                          </a:solidFill>
                        </a:rPr>
                        <a:t>2</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c</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1</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6</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1</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c>
                  <a:txBody>
                    <a:bodyPr/>
                    <a:p>
                      <a:pPr algn="ctr">
                        <a:buNone/>
                      </a:pPr>
                      <a:r>
                        <a:rPr lang="en-US" altLang="zh-CN" b="1">
                          <a:solidFill>
                            <a:schemeClr val="tx1"/>
                          </a:solidFill>
                        </a:rPr>
                        <a:t>z</a:t>
                      </a:r>
                      <a:endParaRPr lang="en-US" altLang="zh-CN" b="1">
                        <a:solidFill>
                          <a:schemeClr val="tx1"/>
                        </a:solid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10" name="文本框 9"/>
          <p:cNvSpPr txBox="1"/>
          <p:nvPr/>
        </p:nvSpPr>
        <p:spPr>
          <a:xfrm>
            <a:off x="4474845" y="6092825"/>
            <a:ext cx="2789555" cy="368300"/>
          </a:xfrm>
          <a:prstGeom prst="rect">
            <a:avLst/>
          </a:prstGeom>
          <a:noFill/>
        </p:spPr>
        <p:txBody>
          <a:bodyPr wrap="square" rtlCol="0">
            <a:spAutoFit/>
          </a:bodyPr>
          <a:p>
            <a:r>
              <a:rPr lang="zh-CN" altLang="en-US"/>
              <a:t>请求分页存储管理的</a:t>
            </a:r>
            <a:r>
              <a:rPr lang="zh-CN" altLang="en-US"/>
              <a:t>页表</a:t>
            </a:r>
            <a:endParaRPr lang="zh-CN" altLang="en-US"/>
          </a:p>
        </p:txBody>
      </p:sp>
      <p:sp>
        <p:nvSpPr>
          <p:cNvPr id="11" name="圆角矩形标注 10"/>
          <p:cNvSpPr/>
          <p:nvPr/>
        </p:nvSpPr>
        <p:spPr>
          <a:xfrm>
            <a:off x="3780155" y="3629660"/>
            <a:ext cx="1151890" cy="600075"/>
          </a:xfrm>
          <a:prstGeom prst="wedgeRoundRectCallout">
            <a:avLst>
              <a:gd name="adj1" fmla="val 33131"/>
              <a:gd name="adj2" fmla="val 72116"/>
              <a:gd name="adj3" fmla="val 16667"/>
            </a:avLst>
          </a:prstGeom>
          <a:solidFill>
            <a:srgbClr val="FFFF00"/>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是否已调</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入</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内存</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圆角矩形标注 11"/>
          <p:cNvSpPr/>
          <p:nvPr/>
        </p:nvSpPr>
        <p:spPr>
          <a:xfrm>
            <a:off x="5148580" y="3416935"/>
            <a:ext cx="1313180" cy="812800"/>
          </a:xfrm>
          <a:prstGeom prst="wedgeRoundRectCallout">
            <a:avLst>
              <a:gd name="adj1" fmla="val -3899"/>
              <a:gd name="adj2" fmla="val 79658"/>
              <a:gd name="adj3" fmla="val 16667"/>
            </a:avLst>
          </a:prstGeom>
          <a:solidFill>
            <a:srgbClr val="FFFF00"/>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供置换算法</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选择换出页</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面时参考</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3" name="圆角矩形标注 12"/>
          <p:cNvSpPr/>
          <p:nvPr/>
        </p:nvSpPr>
        <p:spPr>
          <a:xfrm>
            <a:off x="6516370" y="3417570"/>
            <a:ext cx="1270000" cy="823595"/>
          </a:xfrm>
          <a:prstGeom prst="wedgeRoundRectCallout">
            <a:avLst>
              <a:gd name="adj1" fmla="val 10804"/>
              <a:gd name="adj2" fmla="val 76243"/>
              <a:gd name="adj3" fmla="val 16667"/>
            </a:avLst>
          </a:prstGeom>
          <a:solidFill>
            <a:srgbClr val="FFFF00"/>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页面调入内</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存后是否被</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修改过</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圆角矩形标注 13"/>
          <p:cNvSpPr/>
          <p:nvPr/>
        </p:nvSpPr>
        <p:spPr>
          <a:xfrm>
            <a:off x="7884795" y="3417570"/>
            <a:ext cx="1212850" cy="823595"/>
          </a:xfrm>
          <a:prstGeom prst="wedgeRoundRectCallout">
            <a:avLst>
              <a:gd name="adj1" fmla="val 10804"/>
              <a:gd name="adj2" fmla="val 76243"/>
              <a:gd name="adj3" fmla="val 16667"/>
            </a:avLst>
          </a:prstGeom>
          <a:solidFill>
            <a:srgbClr val="FFFF00"/>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页面在</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外存</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中</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存放位置</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5" name="圆角矩形标注 14"/>
          <p:cNvSpPr/>
          <p:nvPr/>
        </p:nvSpPr>
        <p:spPr>
          <a:xfrm>
            <a:off x="1794510" y="3541395"/>
            <a:ext cx="1646555" cy="688340"/>
          </a:xfrm>
          <a:prstGeom prst="wedgeRoundRectCallout">
            <a:avLst>
              <a:gd name="adj1" fmla="val -1404"/>
              <a:gd name="adj2" fmla="val 73925"/>
              <a:gd name="adj3" fmla="val 16667"/>
            </a:avLst>
          </a:prstGeom>
          <a:solidFill>
            <a:srgbClr val="FF0000"/>
          </a:solidFill>
          <a:ln w="28575" cap="flat" cmpd="sng" algn="ctr">
            <a:solidFill>
              <a:schemeClr val="tx1"/>
            </a:solidFill>
            <a:prstDash val="solid"/>
            <a:round/>
            <a:headEnd type="none" w="med" len="med"/>
            <a:tailEnd type="none" w="med" len="med"/>
          </a:ln>
        </p:spPr>
        <p:txBody>
          <a:bodyPr vert="horz" wrap="none" lIns="91440" tIns="45720" rIns="91440" bIns="45720" numCol="1" anchor="ctr"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请求页表项增</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加了</a:t>
            </a:r>
            <a:r>
              <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四个字段</a:t>
            </a:r>
            <a:endParaRPr kumimoji="0" lang="zh-CN" alt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500" fill="hold"/>
                                        <p:tgtEl>
                                          <p:spTgt spid="11"/>
                                        </p:tgtEl>
                                        <p:attrNameLst>
                                          <p:attrName>ppt_x</p:attrName>
                                        </p:attrNameLst>
                                      </p:cBhvr>
                                      <p:tavLst>
                                        <p:tav tm="0">
                                          <p:val>
                                            <p:strVal val="#ppt_x"/>
                                          </p:val>
                                        </p:tav>
                                        <p:tav tm="100000">
                                          <p:val>
                                            <p:strVal val="#ppt_x"/>
                                          </p:val>
                                        </p:tav>
                                      </p:tavLst>
                                    </p:anim>
                                    <p:anim calcmode="lin" valueType="num">
                                      <p:cBhvr additive="base">
                                        <p:cTn id="27" dur="500" fill="hold"/>
                                        <p:tgtEl>
                                          <p:spTgt spid="11"/>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 calcmode="lin" valueType="num">
                                      <p:cBhvr additive="base">
                                        <p:cTn id="30" dur="500" fill="hold"/>
                                        <p:tgtEl>
                                          <p:spTgt spid="12"/>
                                        </p:tgtEl>
                                        <p:attrNameLst>
                                          <p:attrName>ppt_x</p:attrName>
                                        </p:attrNameLst>
                                      </p:cBhvr>
                                      <p:tavLst>
                                        <p:tav tm="0">
                                          <p:val>
                                            <p:strVal val="#ppt_x"/>
                                          </p:val>
                                        </p:tav>
                                        <p:tav tm="100000">
                                          <p:val>
                                            <p:strVal val="#ppt_x"/>
                                          </p:val>
                                        </p:tav>
                                      </p:tavLst>
                                    </p:anim>
                                    <p:anim calcmode="lin" valueType="num">
                                      <p:cBhvr additive="base">
                                        <p:cTn id="31" dur="500" fill="hold"/>
                                        <p:tgtEl>
                                          <p:spTgt spid="12"/>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additive="base">
                                        <p:cTn id="34" dur="500" fill="hold"/>
                                        <p:tgtEl>
                                          <p:spTgt spid="13"/>
                                        </p:tgtEl>
                                        <p:attrNameLst>
                                          <p:attrName>ppt_x</p:attrName>
                                        </p:attrNameLst>
                                      </p:cBhvr>
                                      <p:tavLst>
                                        <p:tav tm="0">
                                          <p:val>
                                            <p:strVal val="#ppt_x"/>
                                          </p:val>
                                        </p:tav>
                                        <p:tav tm="100000">
                                          <p:val>
                                            <p:strVal val="#ppt_x"/>
                                          </p:val>
                                        </p:tav>
                                      </p:tavLst>
                                    </p:anim>
                                    <p:anim calcmode="lin" valueType="num">
                                      <p:cBhvr additive="base">
                                        <p:cTn id="35" dur="500" fill="hold"/>
                                        <p:tgtEl>
                                          <p:spTgt spid="13"/>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additive="base">
                                        <p:cTn id="38" dur="500" fill="hold"/>
                                        <p:tgtEl>
                                          <p:spTgt spid="14"/>
                                        </p:tgtEl>
                                        <p:attrNameLst>
                                          <p:attrName>ppt_x</p:attrName>
                                        </p:attrNameLst>
                                      </p:cBhvr>
                                      <p:tavLst>
                                        <p:tav tm="0">
                                          <p:val>
                                            <p:strVal val="#ppt_x"/>
                                          </p:val>
                                        </p:tav>
                                        <p:tav tm="100000">
                                          <p:val>
                                            <p:strVal val="#ppt_x"/>
                                          </p:val>
                                        </p:tav>
                                      </p:tavLst>
                                    </p:anim>
                                    <p:anim calcmode="lin" valueType="num">
                                      <p:cBhvr additive="base">
                                        <p:cTn id="39"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8" presetClass="entr" presetSubtype="16"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diamond(in)">
                                      <p:cBhvr>
                                        <p:cTn id="44"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6" grpId="1" animBg="1"/>
      <p:bldP spid="8" grpId="0"/>
      <p:bldP spid="10" grpId="0"/>
      <p:bldP spid="8" grpId="1"/>
      <p:bldP spid="10" grpId="1"/>
      <p:bldP spid="11" grpId="0" bldLvl="0" animBg="1"/>
      <p:bldP spid="12" grpId="0" bldLvl="0" animBg="1"/>
      <p:bldP spid="13" grpId="0" bldLvl="0" animBg="1"/>
      <p:bldP spid="14" grpId="0" bldLvl="0" animBg="1"/>
      <p:bldP spid="11" grpId="1" animBg="1"/>
      <p:bldP spid="12" grpId="1" animBg="1"/>
      <p:bldP spid="13" grpId="1" animBg="1"/>
      <p:bldP spid="14" grpId="1" animBg="1"/>
      <p:bldP spid="15" grpId="0" bldLvl="0" animBg="1"/>
      <p:bldP spid="15" grpId="1"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79070" y="765175"/>
            <a:ext cx="8859520" cy="4831080"/>
          </a:xfrm>
          <a:prstGeom prst="rect">
            <a:avLst/>
          </a:prstGeom>
        </p:spPr>
      </p:pic>
      <p:sp>
        <p:nvSpPr>
          <p:cNvPr id="56322"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五章 虚拟存储器</a:t>
            </a:r>
            <a:endParaRPr lang="zh-CN" altLang="en-US" dirty="0">
              <a:ea typeface="宋体" panose="02010600030101010101" pitchFamily="2" charset="-122"/>
            </a:endParaRPr>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五章 虚拟存储器</a:t>
            </a:r>
            <a:endParaRPr lang="zh-CN" altLang="en-US" dirty="0">
              <a:ea typeface="宋体" panose="02010600030101010101" pitchFamily="2" charset="-122"/>
            </a:endParaRPr>
          </a:p>
        </p:txBody>
      </p:sp>
      <p:sp>
        <p:nvSpPr>
          <p:cNvPr id="3" name="内容占位符 2"/>
          <p:cNvSpPr txBox="1">
            <a:spLocks noGrp="1"/>
          </p:cNvSpPr>
          <p:nvPr>
            <p:ph idx="1"/>
          </p:nvPr>
        </p:nvSpPr>
        <p:spPr>
          <a:xfrm>
            <a:off x="0" y="457200"/>
            <a:ext cx="9144000" cy="460375"/>
          </a:xfrm>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3. </a:t>
            </a:r>
            <a:r>
              <a:rPr lang="zh-CN" altLang="en-US" sz="2400" dirty="0">
                <a:latin typeface="宋体" panose="02010600030101010101" pitchFamily="2" charset="-122"/>
                <a:ea typeface="宋体" panose="02010600030101010101" pitchFamily="2" charset="-122"/>
                <a:sym typeface="+mn-ea"/>
              </a:rPr>
              <a:t>地址</a:t>
            </a:r>
            <a:r>
              <a:rPr lang="zh-CN" altLang="en-US" sz="2400" dirty="0">
                <a:latin typeface="宋体" panose="02010600030101010101" pitchFamily="2" charset="-122"/>
                <a:ea typeface="宋体" panose="02010600030101010101" pitchFamily="2" charset="-122"/>
                <a:sym typeface="+mn-ea"/>
              </a:rPr>
              <a:t>变换机构</a:t>
            </a:r>
            <a:endParaRPr lang="zh-CN" altLang="en-US" sz="2400" dirty="0">
              <a:latin typeface="宋体" panose="02010600030101010101" pitchFamily="2" charset="-122"/>
              <a:ea typeface="宋体" panose="02010600030101010101" pitchFamily="2" charset="-122"/>
              <a:sym typeface="+mn-ea"/>
            </a:endParaRPr>
          </a:p>
        </p:txBody>
      </p:sp>
      <p:sp>
        <p:nvSpPr>
          <p:cNvPr id="830467" name="Text Box 3"/>
          <p:cNvSpPr txBox="1"/>
          <p:nvPr/>
        </p:nvSpPr>
        <p:spPr>
          <a:xfrm>
            <a:off x="827405" y="917575"/>
            <a:ext cx="1795463" cy="366713"/>
          </a:xfrm>
          <a:prstGeom prst="rect">
            <a:avLst/>
          </a:prstGeom>
          <a:noFill/>
          <a:ln w="9525">
            <a:noFill/>
          </a:ln>
        </p:spPr>
        <p:txBody>
          <a:bodyPr wrap="none" anchor="t" anchorCtr="0">
            <a:spAutoFit/>
          </a:bodyPr>
          <a:p>
            <a:r>
              <a:rPr lang="zh-CN" altLang="en-US" dirty="0">
                <a:latin typeface="Times New Roman" panose="02020603050405020304" pitchFamily="18" charset="0"/>
                <a:ea typeface="宋体" panose="02010600030101010101" pitchFamily="2" charset="-122"/>
              </a:rPr>
              <a:t>程序请求访问页</a:t>
            </a:r>
            <a:endParaRPr lang="zh-CN" altLang="en-US" dirty="0">
              <a:latin typeface="Times New Roman" panose="02020603050405020304" pitchFamily="18" charset="0"/>
              <a:ea typeface="宋体" panose="02010600030101010101" pitchFamily="2" charset="-122"/>
            </a:endParaRPr>
          </a:p>
        </p:txBody>
      </p:sp>
      <p:sp>
        <p:nvSpPr>
          <p:cNvPr id="830469" name="AutoShape 5"/>
          <p:cNvSpPr/>
          <p:nvPr/>
        </p:nvSpPr>
        <p:spPr>
          <a:xfrm>
            <a:off x="1132205" y="1450975"/>
            <a:ext cx="1295400" cy="38100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dirty="0">
                <a:solidFill>
                  <a:srgbClr val="000000"/>
                </a:solidFill>
                <a:latin typeface="Times New Roman" panose="02020603050405020304" pitchFamily="18" charset="0"/>
                <a:ea typeface="宋体" panose="02010600030101010101" pitchFamily="2" charset="-122"/>
              </a:rPr>
              <a:t>开始</a:t>
            </a:r>
            <a:endParaRPr lang="zh-CN" altLang="en-US" sz="2400" b="0" dirty="0">
              <a:latin typeface="Times New Roman" panose="02020603050405020304" pitchFamily="18" charset="0"/>
              <a:ea typeface="宋体" panose="02010600030101010101" pitchFamily="2" charset="-122"/>
            </a:endParaRPr>
          </a:p>
        </p:txBody>
      </p:sp>
      <p:sp>
        <p:nvSpPr>
          <p:cNvPr id="830471" name="AutoShape 7"/>
          <p:cNvSpPr/>
          <p:nvPr/>
        </p:nvSpPr>
        <p:spPr>
          <a:xfrm>
            <a:off x="446405" y="2212975"/>
            <a:ext cx="2514600" cy="6096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dirty="0">
                <a:solidFill>
                  <a:srgbClr val="000000"/>
                </a:solidFill>
                <a:latin typeface="Times New Roman" panose="02020603050405020304" pitchFamily="18" charset="0"/>
                <a:ea typeface="宋体" panose="02010600030101010101" pitchFamily="2" charset="-122"/>
              </a:rPr>
              <a:t>页号&gt;页表长</a:t>
            </a:r>
            <a:endParaRPr lang="zh-CN" altLang="en-US" dirty="0">
              <a:solidFill>
                <a:srgbClr val="000000"/>
              </a:solidFill>
              <a:latin typeface="Times New Roman" panose="02020603050405020304" pitchFamily="18" charset="0"/>
              <a:ea typeface="宋体" panose="02010600030101010101" pitchFamily="2" charset="-122"/>
            </a:endParaRPr>
          </a:p>
        </p:txBody>
      </p:sp>
      <p:sp>
        <p:nvSpPr>
          <p:cNvPr id="830478" name="Rectangle 14"/>
          <p:cNvSpPr/>
          <p:nvPr/>
        </p:nvSpPr>
        <p:spPr>
          <a:xfrm>
            <a:off x="1056005" y="3127375"/>
            <a:ext cx="1524000" cy="304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dirty="0">
                <a:solidFill>
                  <a:srgbClr val="000000"/>
                </a:solidFill>
                <a:latin typeface="Times New Roman" panose="02020603050405020304" pitchFamily="18" charset="0"/>
                <a:ea typeface="宋体" panose="02010600030101010101" pitchFamily="2" charset="-122"/>
              </a:rPr>
              <a:t>检索快表</a:t>
            </a:r>
            <a:endParaRPr lang="zh-CN" altLang="en-US" dirty="0">
              <a:solidFill>
                <a:srgbClr val="000000"/>
              </a:solidFill>
              <a:latin typeface="Times New Roman" panose="02020603050405020304" pitchFamily="18" charset="0"/>
              <a:ea typeface="宋体" panose="02010600030101010101" pitchFamily="2" charset="-122"/>
            </a:endParaRPr>
          </a:p>
        </p:txBody>
      </p:sp>
      <p:sp>
        <p:nvSpPr>
          <p:cNvPr id="830479" name="AutoShape 15"/>
          <p:cNvSpPr/>
          <p:nvPr/>
        </p:nvSpPr>
        <p:spPr>
          <a:xfrm>
            <a:off x="446405" y="3736975"/>
            <a:ext cx="2514600" cy="6096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dirty="0">
                <a:solidFill>
                  <a:srgbClr val="000000"/>
                </a:solidFill>
                <a:latin typeface="Times New Roman" panose="02020603050405020304" pitchFamily="18" charset="0"/>
                <a:ea typeface="宋体" panose="02010600030101010101" pitchFamily="2" charset="-122"/>
              </a:rPr>
              <a:t>快表中找到</a:t>
            </a:r>
            <a:endParaRPr lang="zh-CN" altLang="en-US" dirty="0">
              <a:solidFill>
                <a:srgbClr val="000000"/>
              </a:solidFill>
              <a:latin typeface="Times New Roman" panose="02020603050405020304" pitchFamily="18" charset="0"/>
              <a:ea typeface="宋体" panose="02010600030101010101" pitchFamily="2" charset="-122"/>
            </a:endParaRPr>
          </a:p>
        </p:txBody>
      </p:sp>
      <p:sp>
        <p:nvSpPr>
          <p:cNvPr id="830480" name="Line 16"/>
          <p:cNvSpPr/>
          <p:nvPr/>
        </p:nvSpPr>
        <p:spPr>
          <a:xfrm>
            <a:off x="1741805" y="3432175"/>
            <a:ext cx="0" cy="304800"/>
          </a:xfrm>
          <a:prstGeom prst="line">
            <a:avLst/>
          </a:prstGeom>
          <a:ln w="28575" cap="flat" cmpd="sng">
            <a:solidFill>
              <a:srgbClr val="FFFF00"/>
            </a:solidFill>
            <a:prstDash val="solid"/>
            <a:round/>
            <a:headEnd type="none" w="med" len="med"/>
            <a:tailEnd type="triangle" w="med" len="med"/>
          </a:ln>
        </p:spPr>
      </p:sp>
      <p:sp>
        <p:nvSpPr>
          <p:cNvPr id="830484" name="Rectangle 20"/>
          <p:cNvSpPr/>
          <p:nvPr/>
        </p:nvSpPr>
        <p:spPr>
          <a:xfrm>
            <a:off x="5323205" y="1450975"/>
            <a:ext cx="1600200" cy="2286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dirty="0">
                <a:solidFill>
                  <a:srgbClr val="000000"/>
                </a:solidFill>
                <a:latin typeface="Times New Roman" panose="02020603050405020304" pitchFamily="18" charset="0"/>
                <a:ea typeface="宋体" panose="02010600030101010101" pitchFamily="2" charset="-122"/>
              </a:rPr>
              <a:t>访问页表</a:t>
            </a:r>
            <a:endParaRPr lang="zh-CN" altLang="en-US" sz="2400" b="0" dirty="0">
              <a:latin typeface="Times New Roman" panose="02020603050405020304" pitchFamily="18" charset="0"/>
              <a:ea typeface="宋体" panose="02010600030101010101" pitchFamily="2" charset="-122"/>
            </a:endParaRPr>
          </a:p>
        </p:txBody>
      </p:sp>
      <p:grpSp>
        <p:nvGrpSpPr>
          <p:cNvPr id="830485" name="Group 21"/>
          <p:cNvGrpSpPr/>
          <p:nvPr/>
        </p:nvGrpSpPr>
        <p:grpSpPr>
          <a:xfrm>
            <a:off x="2961005" y="1069975"/>
            <a:ext cx="3048000" cy="2971800"/>
            <a:chOff x="1920" y="672"/>
            <a:chExt cx="1920" cy="1872"/>
          </a:xfrm>
        </p:grpSpPr>
        <p:sp>
          <p:nvSpPr>
            <p:cNvPr id="126986" name="Text Box 22"/>
            <p:cNvSpPr txBox="1"/>
            <p:nvPr/>
          </p:nvSpPr>
          <p:spPr>
            <a:xfrm>
              <a:off x="2016" y="2208"/>
              <a:ext cx="220" cy="231"/>
            </a:xfrm>
            <a:prstGeom prst="rect">
              <a:avLst/>
            </a:prstGeom>
            <a:noFill/>
            <a:ln w="9525">
              <a:noFill/>
            </a:ln>
          </p:spPr>
          <p:txBody>
            <a:bodyPr wrap="none" anchor="t" anchorCtr="0">
              <a:spAutoFit/>
            </a:bodyPr>
            <a:p>
              <a:r>
                <a:rPr lang="en-US" altLang="zh-CN" dirty="0">
                  <a:latin typeface="Times New Roman" panose="02020603050405020304" pitchFamily="18" charset="0"/>
                </a:rPr>
                <a:t>N</a:t>
              </a:r>
              <a:endParaRPr lang="en-US" altLang="zh-CN" sz="2400" b="0" dirty="0">
                <a:latin typeface="Times New Roman" panose="02020603050405020304" pitchFamily="18" charset="0"/>
              </a:endParaRPr>
            </a:p>
          </p:txBody>
        </p:sp>
        <p:grpSp>
          <p:nvGrpSpPr>
            <p:cNvPr id="126987" name="Group 23"/>
            <p:cNvGrpSpPr/>
            <p:nvPr/>
          </p:nvGrpSpPr>
          <p:grpSpPr>
            <a:xfrm>
              <a:off x="1920" y="672"/>
              <a:ext cx="1920" cy="1872"/>
              <a:chOff x="1920" y="672"/>
              <a:chExt cx="1920" cy="1872"/>
            </a:xfrm>
          </p:grpSpPr>
          <p:sp>
            <p:nvSpPr>
              <p:cNvPr id="126988" name="Line 24"/>
              <p:cNvSpPr/>
              <p:nvPr/>
            </p:nvSpPr>
            <p:spPr>
              <a:xfrm>
                <a:off x="1920" y="2544"/>
                <a:ext cx="912" cy="0"/>
              </a:xfrm>
              <a:prstGeom prst="line">
                <a:avLst/>
              </a:prstGeom>
              <a:ln w="28575" cap="flat" cmpd="sng">
                <a:solidFill>
                  <a:schemeClr val="tx1"/>
                </a:solidFill>
                <a:prstDash val="solid"/>
                <a:round/>
                <a:headEnd type="none" w="med" len="med"/>
                <a:tailEnd type="none" w="med" len="med"/>
              </a:ln>
            </p:spPr>
          </p:sp>
          <p:sp>
            <p:nvSpPr>
              <p:cNvPr id="126989" name="Line 25"/>
              <p:cNvSpPr/>
              <p:nvPr/>
            </p:nvSpPr>
            <p:spPr>
              <a:xfrm>
                <a:off x="2832" y="672"/>
                <a:ext cx="0" cy="1872"/>
              </a:xfrm>
              <a:prstGeom prst="line">
                <a:avLst/>
              </a:prstGeom>
              <a:ln w="28575" cap="flat" cmpd="sng">
                <a:solidFill>
                  <a:schemeClr val="tx1"/>
                </a:solidFill>
                <a:prstDash val="solid"/>
                <a:round/>
                <a:headEnd type="none" w="med" len="med"/>
                <a:tailEnd type="none" w="med" len="med"/>
              </a:ln>
            </p:spPr>
          </p:sp>
          <p:sp>
            <p:nvSpPr>
              <p:cNvPr id="126990" name="Line 26"/>
              <p:cNvSpPr/>
              <p:nvPr/>
            </p:nvSpPr>
            <p:spPr>
              <a:xfrm>
                <a:off x="2832" y="672"/>
                <a:ext cx="1008" cy="0"/>
              </a:xfrm>
              <a:prstGeom prst="line">
                <a:avLst/>
              </a:prstGeom>
              <a:ln w="28575" cap="flat" cmpd="sng">
                <a:solidFill>
                  <a:schemeClr val="tx1"/>
                </a:solidFill>
                <a:prstDash val="solid"/>
                <a:round/>
                <a:headEnd type="none" w="med" len="med"/>
                <a:tailEnd type="none" w="med" len="med"/>
              </a:ln>
            </p:spPr>
          </p:sp>
          <p:sp>
            <p:nvSpPr>
              <p:cNvPr id="126991" name="Line 27"/>
              <p:cNvSpPr/>
              <p:nvPr/>
            </p:nvSpPr>
            <p:spPr>
              <a:xfrm>
                <a:off x="3840" y="672"/>
                <a:ext cx="0" cy="192"/>
              </a:xfrm>
              <a:prstGeom prst="line">
                <a:avLst/>
              </a:prstGeom>
              <a:ln w="28575" cap="flat" cmpd="sng">
                <a:solidFill>
                  <a:schemeClr val="tx1"/>
                </a:solidFill>
                <a:prstDash val="solid"/>
                <a:round/>
                <a:headEnd type="none" w="med" len="med"/>
                <a:tailEnd type="triangle" w="med" len="med"/>
              </a:ln>
            </p:spPr>
          </p:sp>
        </p:grpSp>
      </p:grpSp>
      <p:sp>
        <p:nvSpPr>
          <p:cNvPr id="830492" name="Rectangle 28"/>
          <p:cNvSpPr/>
          <p:nvPr/>
        </p:nvSpPr>
        <p:spPr>
          <a:xfrm>
            <a:off x="675005" y="4651375"/>
            <a:ext cx="2057400" cy="457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dirty="0">
                <a:solidFill>
                  <a:srgbClr val="000000"/>
                </a:solidFill>
                <a:latin typeface="Times New Roman" panose="02020603050405020304" pitchFamily="18" charset="0"/>
                <a:ea typeface="宋体" panose="02010600030101010101" pitchFamily="2" charset="-122"/>
              </a:rPr>
              <a:t>修改访问位与修改位</a:t>
            </a:r>
            <a:endParaRPr lang="zh-CN" altLang="en-US" dirty="0">
              <a:solidFill>
                <a:srgbClr val="000000"/>
              </a:solidFill>
              <a:latin typeface="Times New Roman" panose="02020603050405020304" pitchFamily="18" charset="0"/>
              <a:ea typeface="宋体" panose="02010600030101010101" pitchFamily="2" charset="-122"/>
            </a:endParaRPr>
          </a:p>
        </p:txBody>
      </p:sp>
      <p:sp>
        <p:nvSpPr>
          <p:cNvPr id="830493" name="Line 29"/>
          <p:cNvSpPr/>
          <p:nvPr/>
        </p:nvSpPr>
        <p:spPr>
          <a:xfrm>
            <a:off x="1741805" y="5108575"/>
            <a:ext cx="0" cy="304800"/>
          </a:xfrm>
          <a:prstGeom prst="line">
            <a:avLst/>
          </a:prstGeom>
          <a:ln w="28575" cap="flat" cmpd="sng">
            <a:solidFill>
              <a:srgbClr val="FFFF00"/>
            </a:solidFill>
            <a:prstDash val="solid"/>
            <a:round/>
            <a:headEnd type="none" w="med" len="med"/>
            <a:tailEnd type="triangle" w="med" len="med"/>
          </a:ln>
        </p:spPr>
      </p:sp>
      <p:sp>
        <p:nvSpPr>
          <p:cNvPr id="830494" name="Rectangle 30"/>
          <p:cNvSpPr/>
          <p:nvPr/>
        </p:nvSpPr>
        <p:spPr>
          <a:xfrm>
            <a:off x="751205" y="5413375"/>
            <a:ext cx="1905000" cy="4572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dirty="0">
                <a:solidFill>
                  <a:srgbClr val="000000"/>
                </a:solidFill>
                <a:latin typeface="Times New Roman" panose="02020603050405020304" pitchFamily="18" charset="0"/>
                <a:ea typeface="宋体" panose="02010600030101010101" pitchFamily="2" charset="-122"/>
              </a:rPr>
              <a:t>形成物理地址</a:t>
            </a:r>
            <a:endParaRPr lang="zh-CN" altLang="en-US" sz="2400" b="0" dirty="0">
              <a:latin typeface="Times New Roman" panose="02020603050405020304" pitchFamily="18" charset="0"/>
              <a:ea typeface="宋体" panose="02010600030101010101" pitchFamily="2" charset="-122"/>
            </a:endParaRPr>
          </a:p>
        </p:txBody>
      </p:sp>
      <p:sp>
        <p:nvSpPr>
          <p:cNvPr id="830495" name="AutoShape 31"/>
          <p:cNvSpPr/>
          <p:nvPr/>
        </p:nvSpPr>
        <p:spPr>
          <a:xfrm>
            <a:off x="979805" y="6175375"/>
            <a:ext cx="1447800" cy="304800"/>
          </a:xfrm>
          <a:prstGeom prst="flowChartAlternateProcess">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dirty="0">
                <a:solidFill>
                  <a:srgbClr val="000000"/>
                </a:solidFill>
                <a:latin typeface="Times New Roman" panose="02020603050405020304" pitchFamily="18" charset="0"/>
                <a:ea typeface="宋体" panose="02010600030101010101" pitchFamily="2" charset="-122"/>
              </a:rPr>
              <a:t>地址变换结束</a:t>
            </a:r>
            <a:endParaRPr lang="zh-CN" altLang="en-US" sz="2400" b="0" dirty="0">
              <a:latin typeface="Times New Roman" panose="02020603050405020304" pitchFamily="18" charset="0"/>
              <a:ea typeface="宋体" panose="02010600030101010101" pitchFamily="2" charset="-122"/>
            </a:endParaRPr>
          </a:p>
        </p:txBody>
      </p:sp>
      <p:sp>
        <p:nvSpPr>
          <p:cNvPr id="830496" name="Line 32"/>
          <p:cNvSpPr/>
          <p:nvPr/>
        </p:nvSpPr>
        <p:spPr>
          <a:xfrm>
            <a:off x="1741805" y="5870575"/>
            <a:ext cx="0" cy="304800"/>
          </a:xfrm>
          <a:prstGeom prst="line">
            <a:avLst/>
          </a:prstGeom>
          <a:ln w="28575" cap="flat" cmpd="sng">
            <a:solidFill>
              <a:srgbClr val="FFFF00"/>
            </a:solidFill>
            <a:prstDash val="solid"/>
            <a:round/>
            <a:headEnd type="none" w="med" len="med"/>
            <a:tailEnd type="triangle" w="med" len="med"/>
          </a:ln>
        </p:spPr>
      </p:sp>
      <p:sp>
        <p:nvSpPr>
          <p:cNvPr id="830497" name="AutoShape 33"/>
          <p:cNvSpPr/>
          <p:nvPr/>
        </p:nvSpPr>
        <p:spPr>
          <a:xfrm>
            <a:off x="4789805" y="1984375"/>
            <a:ext cx="2514600" cy="609600"/>
          </a:xfrm>
          <a:prstGeom prst="flowChartDecision">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dirty="0">
                <a:solidFill>
                  <a:srgbClr val="000000"/>
                </a:solidFill>
                <a:latin typeface="Times New Roman" panose="02020603050405020304" pitchFamily="18" charset="0"/>
                <a:ea typeface="宋体" panose="02010600030101010101" pitchFamily="2" charset="-122"/>
              </a:rPr>
              <a:t>页在内存</a:t>
            </a:r>
            <a:endParaRPr lang="zh-CN" altLang="en-US" dirty="0">
              <a:solidFill>
                <a:srgbClr val="000000"/>
              </a:solidFill>
              <a:latin typeface="Times New Roman" panose="02020603050405020304" pitchFamily="18" charset="0"/>
              <a:ea typeface="宋体" panose="02010600030101010101" pitchFamily="2" charset="-122"/>
            </a:endParaRPr>
          </a:p>
        </p:txBody>
      </p:sp>
      <p:sp>
        <p:nvSpPr>
          <p:cNvPr id="830498" name="Line 34"/>
          <p:cNvSpPr/>
          <p:nvPr/>
        </p:nvSpPr>
        <p:spPr>
          <a:xfrm>
            <a:off x="6009005" y="1679575"/>
            <a:ext cx="0" cy="304800"/>
          </a:xfrm>
          <a:prstGeom prst="line">
            <a:avLst/>
          </a:prstGeom>
          <a:ln w="28575" cap="flat" cmpd="sng">
            <a:solidFill>
              <a:schemeClr val="tx1"/>
            </a:solidFill>
            <a:prstDash val="solid"/>
            <a:round/>
            <a:headEnd type="none" w="med" len="med"/>
            <a:tailEnd type="triangle" w="med" len="med"/>
          </a:ln>
        </p:spPr>
      </p:sp>
      <p:grpSp>
        <p:nvGrpSpPr>
          <p:cNvPr id="830499" name="Group 35"/>
          <p:cNvGrpSpPr/>
          <p:nvPr/>
        </p:nvGrpSpPr>
        <p:grpSpPr>
          <a:xfrm>
            <a:off x="6009005" y="2555875"/>
            <a:ext cx="434975" cy="495300"/>
            <a:chOff x="3840" y="1608"/>
            <a:chExt cx="274" cy="312"/>
          </a:xfrm>
        </p:grpSpPr>
        <p:sp>
          <p:nvSpPr>
            <p:cNvPr id="127000" name="Line 36"/>
            <p:cNvSpPr/>
            <p:nvPr/>
          </p:nvSpPr>
          <p:spPr>
            <a:xfrm>
              <a:off x="3840" y="1632"/>
              <a:ext cx="0" cy="288"/>
            </a:xfrm>
            <a:prstGeom prst="line">
              <a:avLst/>
            </a:prstGeom>
            <a:ln w="28575" cap="flat" cmpd="sng">
              <a:solidFill>
                <a:schemeClr val="tx1"/>
              </a:solidFill>
              <a:prstDash val="solid"/>
              <a:round/>
              <a:headEnd type="none" w="med" len="med"/>
              <a:tailEnd type="triangle" w="med" len="med"/>
            </a:ln>
          </p:spPr>
        </p:sp>
        <p:sp>
          <p:nvSpPr>
            <p:cNvPr id="127001" name="Text Box 37"/>
            <p:cNvSpPr txBox="1"/>
            <p:nvPr/>
          </p:nvSpPr>
          <p:spPr>
            <a:xfrm>
              <a:off x="3926" y="1608"/>
              <a:ext cx="188" cy="231"/>
            </a:xfrm>
            <a:prstGeom prst="rect">
              <a:avLst/>
            </a:prstGeom>
            <a:noFill/>
            <a:ln w="9525">
              <a:noFill/>
            </a:ln>
          </p:spPr>
          <p:txBody>
            <a:bodyPr wrap="none" anchor="t" anchorCtr="0">
              <a:spAutoFit/>
            </a:bodyPr>
            <a:p>
              <a:r>
                <a:rPr lang="en-US" altLang="en-US" dirty="0">
                  <a:latin typeface="Times New Roman" panose="02020603050405020304" pitchFamily="18" charset="0"/>
                </a:rPr>
                <a:t>y</a:t>
              </a:r>
              <a:endParaRPr lang="en-US" altLang="zh-CN" dirty="0">
                <a:latin typeface="Times New Roman" panose="02020603050405020304" pitchFamily="18" charset="0"/>
              </a:endParaRPr>
            </a:p>
          </p:txBody>
        </p:sp>
      </p:grpSp>
      <p:sp>
        <p:nvSpPr>
          <p:cNvPr id="830502" name="Rectangle 38"/>
          <p:cNvSpPr/>
          <p:nvPr/>
        </p:nvSpPr>
        <p:spPr>
          <a:xfrm>
            <a:off x="5247005" y="3051175"/>
            <a:ext cx="1676400" cy="381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dirty="0">
                <a:solidFill>
                  <a:srgbClr val="000000"/>
                </a:solidFill>
                <a:latin typeface="Times New Roman" panose="02020603050405020304" pitchFamily="18" charset="0"/>
                <a:ea typeface="宋体" panose="02010600030101010101" pitchFamily="2" charset="-122"/>
              </a:rPr>
              <a:t>修改快表</a:t>
            </a:r>
            <a:endParaRPr lang="zh-CN" altLang="en-US" sz="2400" b="0" dirty="0">
              <a:latin typeface="Times New Roman" panose="02020603050405020304" pitchFamily="18" charset="0"/>
              <a:ea typeface="宋体" panose="02010600030101010101" pitchFamily="2" charset="-122"/>
            </a:endParaRPr>
          </a:p>
        </p:txBody>
      </p:sp>
      <p:grpSp>
        <p:nvGrpSpPr>
          <p:cNvPr id="830503" name="Group 39"/>
          <p:cNvGrpSpPr/>
          <p:nvPr/>
        </p:nvGrpSpPr>
        <p:grpSpPr>
          <a:xfrm>
            <a:off x="1741805" y="3432175"/>
            <a:ext cx="4191000" cy="990600"/>
            <a:chOff x="1152" y="2160"/>
            <a:chExt cx="2640" cy="624"/>
          </a:xfrm>
        </p:grpSpPr>
        <p:sp>
          <p:nvSpPr>
            <p:cNvPr id="127004" name="Line 40"/>
            <p:cNvSpPr/>
            <p:nvPr/>
          </p:nvSpPr>
          <p:spPr>
            <a:xfrm>
              <a:off x="3792" y="2160"/>
              <a:ext cx="0" cy="624"/>
            </a:xfrm>
            <a:prstGeom prst="line">
              <a:avLst/>
            </a:prstGeom>
            <a:ln w="28575" cap="flat" cmpd="sng">
              <a:solidFill>
                <a:schemeClr val="tx1"/>
              </a:solidFill>
              <a:prstDash val="solid"/>
              <a:round/>
              <a:headEnd type="none" w="med" len="med"/>
              <a:tailEnd type="none" w="med" len="med"/>
            </a:ln>
          </p:spPr>
        </p:sp>
        <p:sp>
          <p:nvSpPr>
            <p:cNvPr id="127005" name="Line 41"/>
            <p:cNvSpPr/>
            <p:nvPr/>
          </p:nvSpPr>
          <p:spPr>
            <a:xfrm flipH="1">
              <a:off x="1152" y="2784"/>
              <a:ext cx="2640" cy="0"/>
            </a:xfrm>
            <a:prstGeom prst="line">
              <a:avLst/>
            </a:prstGeom>
            <a:ln w="28575" cap="flat" cmpd="sng">
              <a:solidFill>
                <a:schemeClr val="tx1"/>
              </a:solidFill>
              <a:prstDash val="solid"/>
              <a:round/>
              <a:headEnd type="none" w="med" len="med"/>
              <a:tailEnd type="triangle" w="med" len="med"/>
            </a:ln>
          </p:spPr>
        </p:sp>
      </p:grpSp>
      <p:grpSp>
        <p:nvGrpSpPr>
          <p:cNvPr id="830506" name="Group 42"/>
          <p:cNvGrpSpPr/>
          <p:nvPr/>
        </p:nvGrpSpPr>
        <p:grpSpPr>
          <a:xfrm>
            <a:off x="7304405" y="1870075"/>
            <a:ext cx="1752600" cy="854075"/>
            <a:chOff x="4656" y="1176"/>
            <a:chExt cx="1104" cy="538"/>
          </a:xfrm>
        </p:grpSpPr>
        <p:sp>
          <p:nvSpPr>
            <p:cNvPr id="127007" name="Line 43"/>
            <p:cNvSpPr/>
            <p:nvPr/>
          </p:nvSpPr>
          <p:spPr>
            <a:xfrm>
              <a:off x="4656" y="1440"/>
              <a:ext cx="432" cy="0"/>
            </a:xfrm>
            <a:prstGeom prst="line">
              <a:avLst/>
            </a:prstGeom>
            <a:ln w="28575" cap="flat" cmpd="sng">
              <a:solidFill>
                <a:srgbClr val="FF0000"/>
              </a:solidFill>
              <a:prstDash val="solid"/>
              <a:round/>
              <a:headEnd type="none" w="med" len="med"/>
              <a:tailEnd type="triangle" w="med" len="med"/>
            </a:ln>
          </p:spPr>
        </p:sp>
        <p:sp>
          <p:nvSpPr>
            <p:cNvPr id="127008" name="Text Box 44"/>
            <p:cNvSpPr txBox="1"/>
            <p:nvPr/>
          </p:nvSpPr>
          <p:spPr>
            <a:xfrm>
              <a:off x="4694" y="1176"/>
              <a:ext cx="220" cy="231"/>
            </a:xfrm>
            <a:prstGeom prst="rect">
              <a:avLst/>
            </a:prstGeom>
            <a:noFill/>
            <a:ln w="9525">
              <a:noFill/>
            </a:ln>
          </p:spPr>
          <p:txBody>
            <a:bodyPr wrap="none" anchor="t" anchorCtr="0">
              <a:spAutoFit/>
            </a:bodyPr>
            <a:p>
              <a:r>
                <a:rPr lang="en-US" altLang="zh-CN" dirty="0">
                  <a:solidFill>
                    <a:srgbClr val="FF3300"/>
                  </a:solidFill>
                  <a:latin typeface="Times New Roman" panose="02020603050405020304" pitchFamily="18" charset="0"/>
                </a:rPr>
                <a:t>N</a:t>
              </a:r>
              <a:endParaRPr lang="en-US" altLang="zh-CN" sz="2400" b="0" dirty="0">
                <a:latin typeface="Times New Roman" panose="02020603050405020304" pitchFamily="18" charset="0"/>
              </a:endParaRPr>
            </a:p>
          </p:txBody>
        </p:sp>
        <p:sp>
          <p:nvSpPr>
            <p:cNvPr id="127009" name="Text Box 45"/>
            <p:cNvSpPr txBox="1"/>
            <p:nvPr/>
          </p:nvSpPr>
          <p:spPr>
            <a:xfrm>
              <a:off x="5078" y="1310"/>
              <a:ext cx="682" cy="404"/>
            </a:xfrm>
            <a:prstGeom prst="rect">
              <a:avLst/>
            </a:prstGeom>
            <a:noFill/>
            <a:ln w="9525">
              <a:noFill/>
            </a:ln>
          </p:spPr>
          <p:txBody>
            <a:bodyPr anchor="t" anchorCtr="0">
              <a:spAutoFit/>
            </a:bodyPr>
            <a:p>
              <a:r>
                <a:rPr lang="zh-CN" altLang="en-US" dirty="0">
                  <a:solidFill>
                    <a:srgbClr val="FF3300"/>
                  </a:solidFill>
                  <a:latin typeface="Times New Roman" panose="02020603050405020304" pitchFamily="18" charset="0"/>
                  <a:ea typeface="宋体" panose="02010600030101010101" pitchFamily="2" charset="-122"/>
                </a:rPr>
                <a:t>缺页中断信号</a:t>
              </a:r>
              <a:endParaRPr lang="zh-CN" altLang="en-US" dirty="0">
                <a:solidFill>
                  <a:srgbClr val="FF3300"/>
                </a:solidFill>
                <a:latin typeface="Times New Roman" panose="02020603050405020304" pitchFamily="18" charset="0"/>
                <a:ea typeface="宋体" panose="02010600030101010101" pitchFamily="2" charset="-122"/>
              </a:endParaRPr>
            </a:p>
          </p:txBody>
        </p:sp>
      </p:grpSp>
      <p:sp>
        <p:nvSpPr>
          <p:cNvPr id="830526" name="Line 62"/>
          <p:cNvSpPr/>
          <p:nvPr/>
        </p:nvSpPr>
        <p:spPr>
          <a:xfrm>
            <a:off x="1748155" y="3432175"/>
            <a:ext cx="0" cy="304800"/>
          </a:xfrm>
          <a:prstGeom prst="line">
            <a:avLst/>
          </a:prstGeom>
          <a:ln w="28575" cap="flat" cmpd="sng">
            <a:solidFill>
              <a:srgbClr val="FFFF00"/>
            </a:solidFill>
            <a:prstDash val="solid"/>
            <a:round/>
            <a:headEnd type="none" w="med" len="med"/>
            <a:tailEnd type="triangle" w="med" len="med"/>
          </a:ln>
        </p:spPr>
      </p:sp>
      <p:sp>
        <p:nvSpPr>
          <p:cNvPr id="830538" name="Line 74"/>
          <p:cNvSpPr/>
          <p:nvPr/>
        </p:nvSpPr>
        <p:spPr>
          <a:xfrm>
            <a:off x="1754505" y="3454400"/>
            <a:ext cx="0" cy="304800"/>
          </a:xfrm>
          <a:prstGeom prst="line">
            <a:avLst/>
          </a:prstGeom>
          <a:ln w="28575" cap="flat" cmpd="sng">
            <a:solidFill>
              <a:srgbClr val="FFFF00"/>
            </a:solidFill>
            <a:prstDash val="solid"/>
            <a:round/>
            <a:headEnd type="none" w="med" len="med"/>
            <a:tailEnd type="triangle" w="med" len="med"/>
          </a:ln>
        </p:spPr>
      </p:sp>
      <p:sp>
        <p:nvSpPr>
          <p:cNvPr id="830547" name="Line 83"/>
          <p:cNvSpPr/>
          <p:nvPr/>
        </p:nvSpPr>
        <p:spPr>
          <a:xfrm>
            <a:off x="1748155" y="5087938"/>
            <a:ext cx="0" cy="304800"/>
          </a:xfrm>
          <a:prstGeom prst="line">
            <a:avLst/>
          </a:prstGeom>
          <a:ln w="28575" cap="flat" cmpd="sng">
            <a:solidFill>
              <a:srgbClr val="FFFF00"/>
            </a:solidFill>
            <a:prstDash val="solid"/>
            <a:round/>
            <a:headEnd type="none" w="med" len="med"/>
            <a:tailEnd type="triangle" w="med" len="med"/>
          </a:ln>
        </p:spPr>
      </p:sp>
      <p:sp>
        <p:nvSpPr>
          <p:cNvPr id="830551" name="Line 87"/>
          <p:cNvSpPr/>
          <p:nvPr/>
        </p:nvSpPr>
        <p:spPr>
          <a:xfrm>
            <a:off x="1760855" y="3433763"/>
            <a:ext cx="0" cy="304800"/>
          </a:xfrm>
          <a:prstGeom prst="line">
            <a:avLst/>
          </a:prstGeom>
          <a:ln w="28575" cap="flat" cmpd="sng">
            <a:solidFill>
              <a:srgbClr val="FFFF00"/>
            </a:solidFill>
            <a:prstDash val="solid"/>
            <a:round/>
            <a:headEnd type="none" w="med" len="med"/>
            <a:tailEnd type="triangle" w="med" len="med"/>
          </a:ln>
        </p:spPr>
      </p:sp>
      <p:sp>
        <p:nvSpPr>
          <p:cNvPr id="830560" name="Line 96"/>
          <p:cNvSpPr/>
          <p:nvPr/>
        </p:nvSpPr>
        <p:spPr>
          <a:xfrm>
            <a:off x="1748155" y="5880100"/>
            <a:ext cx="0" cy="304800"/>
          </a:xfrm>
          <a:prstGeom prst="line">
            <a:avLst/>
          </a:prstGeom>
          <a:ln w="28575" cap="flat" cmpd="sng">
            <a:solidFill>
              <a:srgbClr val="0000FF"/>
            </a:solidFill>
            <a:prstDash val="solid"/>
            <a:round/>
            <a:headEnd type="none" w="med" len="med"/>
            <a:tailEnd type="triangle" w="med" len="med"/>
          </a:ln>
        </p:spPr>
      </p:sp>
      <p:sp>
        <p:nvSpPr>
          <p:cNvPr id="830561" name="Line 97"/>
          <p:cNvSpPr/>
          <p:nvPr/>
        </p:nvSpPr>
        <p:spPr>
          <a:xfrm>
            <a:off x="1754505" y="5097463"/>
            <a:ext cx="0" cy="304800"/>
          </a:xfrm>
          <a:prstGeom prst="line">
            <a:avLst/>
          </a:prstGeom>
          <a:ln w="28575" cap="flat" cmpd="sng">
            <a:solidFill>
              <a:srgbClr val="0000FF"/>
            </a:solidFill>
            <a:prstDash val="solid"/>
            <a:round/>
            <a:headEnd type="none" w="med" len="med"/>
            <a:tailEnd type="triangle" w="med" len="med"/>
          </a:ln>
        </p:spPr>
      </p:sp>
      <p:grpSp>
        <p:nvGrpSpPr>
          <p:cNvPr id="830562" name="Group 98"/>
          <p:cNvGrpSpPr/>
          <p:nvPr/>
        </p:nvGrpSpPr>
        <p:grpSpPr>
          <a:xfrm>
            <a:off x="1748155" y="4368800"/>
            <a:ext cx="577850" cy="366713"/>
            <a:chOff x="1152" y="2736"/>
            <a:chExt cx="364" cy="231"/>
          </a:xfrm>
        </p:grpSpPr>
        <p:sp>
          <p:nvSpPr>
            <p:cNvPr id="127017" name="Line 99"/>
            <p:cNvSpPr/>
            <p:nvPr/>
          </p:nvSpPr>
          <p:spPr>
            <a:xfrm>
              <a:off x="1152" y="2736"/>
              <a:ext cx="0" cy="192"/>
            </a:xfrm>
            <a:prstGeom prst="line">
              <a:avLst/>
            </a:prstGeom>
            <a:ln w="28575" cap="flat" cmpd="sng">
              <a:solidFill>
                <a:srgbClr val="0000FF"/>
              </a:solidFill>
              <a:prstDash val="solid"/>
              <a:round/>
              <a:headEnd type="none" w="med" len="med"/>
              <a:tailEnd type="triangle" w="med" len="med"/>
            </a:ln>
          </p:spPr>
        </p:sp>
        <p:sp>
          <p:nvSpPr>
            <p:cNvPr id="127018" name="Text Box 100"/>
            <p:cNvSpPr txBox="1"/>
            <p:nvPr/>
          </p:nvSpPr>
          <p:spPr>
            <a:xfrm>
              <a:off x="1296" y="2736"/>
              <a:ext cx="220" cy="231"/>
            </a:xfrm>
            <a:prstGeom prst="rect">
              <a:avLst/>
            </a:prstGeom>
            <a:noFill/>
            <a:ln w="9525">
              <a:noFill/>
            </a:ln>
          </p:spPr>
          <p:txBody>
            <a:bodyPr wrap="none" anchor="t" anchorCtr="0">
              <a:spAutoFit/>
            </a:bodyPr>
            <a:p>
              <a:r>
                <a:rPr lang="en-US" altLang="zh-CN" dirty="0">
                  <a:latin typeface="Times New Roman" panose="02020603050405020304" pitchFamily="18" charset="0"/>
                </a:rPr>
                <a:t>Y</a:t>
              </a:r>
              <a:endParaRPr lang="zh-CN" altLang="en-US" dirty="0">
                <a:latin typeface="Times New Roman" panose="02020603050405020304" pitchFamily="18" charset="0"/>
                <a:ea typeface="宋体" panose="02010600030101010101" pitchFamily="2" charset="-122"/>
              </a:endParaRPr>
            </a:p>
          </p:txBody>
        </p:sp>
      </p:grpSp>
      <p:sp>
        <p:nvSpPr>
          <p:cNvPr id="830565" name="Line 101"/>
          <p:cNvSpPr/>
          <p:nvPr/>
        </p:nvSpPr>
        <p:spPr>
          <a:xfrm>
            <a:off x="1767205" y="3443288"/>
            <a:ext cx="0" cy="304800"/>
          </a:xfrm>
          <a:prstGeom prst="line">
            <a:avLst/>
          </a:prstGeom>
          <a:ln w="28575" cap="flat" cmpd="sng">
            <a:solidFill>
              <a:srgbClr val="0000FF"/>
            </a:solidFill>
            <a:prstDash val="solid"/>
            <a:round/>
            <a:headEnd type="none" w="med" len="med"/>
            <a:tailEnd type="triangle" w="med" len="med"/>
          </a:ln>
        </p:spPr>
      </p:sp>
      <p:sp>
        <p:nvSpPr>
          <p:cNvPr id="830572" name="Line 108"/>
          <p:cNvSpPr/>
          <p:nvPr/>
        </p:nvSpPr>
        <p:spPr>
          <a:xfrm>
            <a:off x="1676718" y="1919288"/>
            <a:ext cx="0" cy="304800"/>
          </a:xfrm>
          <a:prstGeom prst="line">
            <a:avLst/>
          </a:prstGeom>
          <a:ln w="28575" cap="flat" cmpd="sng">
            <a:solidFill>
              <a:srgbClr val="0000FF"/>
            </a:solidFill>
            <a:prstDash val="solid"/>
            <a:round/>
            <a:headEnd type="none" w="med" len="med"/>
            <a:tailEnd type="triangle" w="med" len="med"/>
          </a:ln>
        </p:spPr>
      </p:sp>
      <p:sp>
        <p:nvSpPr>
          <p:cNvPr id="830573" name="Line 109"/>
          <p:cNvSpPr/>
          <p:nvPr/>
        </p:nvSpPr>
        <p:spPr>
          <a:xfrm>
            <a:off x="1676718" y="1271588"/>
            <a:ext cx="0" cy="152400"/>
          </a:xfrm>
          <a:prstGeom prst="line">
            <a:avLst/>
          </a:prstGeom>
          <a:ln w="28575" cap="flat" cmpd="sng">
            <a:solidFill>
              <a:srgbClr val="0000FF"/>
            </a:solidFill>
            <a:prstDash val="solid"/>
            <a:round/>
            <a:headEnd type="none" w="med" len="med"/>
            <a:tailEnd type="triangle" w="med" len="med"/>
          </a:ln>
        </p:spPr>
      </p:sp>
      <p:grpSp>
        <p:nvGrpSpPr>
          <p:cNvPr id="830574" name="Group 110"/>
          <p:cNvGrpSpPr/>
          <p:nvPr/>
        </p:nvGrpSpPr>
        <p:grpSpPr>
          <a:xfrm>
            <a:off x="2756218" y="1919288"/>
            <a:ext cx="1327150" cy="609600"/>
            <a:chOff x="1728" y="1200"/>
            <a:chExt cx="836" cy="384"/>
          </a:xfrm>
        </p:grpSpPr>
        <p:sp>
          <p:nvSpPr>
            <p:cNvPr id="127023" name="Line 111"/>
            <p:cNvSpPr/>
            <p:nvPr/>
          </p:nvSpPr>
          <p:spPr>
            <a:xfrm>
              <a:off x="1872" y="1584"/>
              <a:ext cx="288" cy="0"/>
            </a:xfrm>
            <a:prstGeom prst="line">
              <a:avLst/>
            </a:prstGeom>
            <a:ln w="28575" cap="flat" cmpd="sng">
              <a:solidFill>
                <a:srgbClr val="0000FF"/>
              </a:solidFill>
              <a:prstDash val="solid"/>
              <a:round/>
              <a:headEnd type="none" w="med" len="med"/>
              <a:tailEnd type="triangle" w="med" len="med"/>
            </a:ln>
          </p:spPr>
        </p:sp>
        <p:sp>
          <p:nvSpPr>
            <p:cNvPr id="127024" name="Text Box 112"/>
            <p:cNvSpPr txBox="1"/>
            <p:nvPr/>
          </p:nvSpPr>
          <p:spPr>
            <a:xfrm>
              <a:off x="1728" y="1200"/>
              <a:ext cx="836" cy="231"/>
            </a:xfrm>
            <a:prstGeom prst="rect">
              <a:avLst/>
            </a:prstGeom>
            <a:noFill/>
            <a:ln w="9525">
              <a:noFill/>
            </a:ln>
          </p:spPr>
          <p:txBody>
            <a:bodyPr wrap="none" anchor="t" anchorCtr="0">
              <a:spAutoFit/>
            </a:bodyPr>
            <a:p>
              <a:r>
                <a:rPr lang="en-US" altLang="zh-CN" dirty="0">
                  <a:latin typeface="Times New Roman" panose="02020603050405020304" pitchFamily="18" charset="0"/>
                </a:rPr>
                <a:t>Y </a:t>
              </a:r>
              <a:r>
                <a:rPr lang="zh-CN" altLang="en-US" dirty="0">
                  <a:latin typeface="Times New Roman" panose="02020603050405020304" pitchFamily="18" charset="0"/>
                  <a:ea typeface="宋体" panose="02010600030101010101" pitchFamily="2" charset="-122"/>
                </a:rPr>
                <a:t>越界中断</a:t>
              </a:r>
              <a:endParaRPr lang="zh-CN" altLang="en-US" dirty="0">
                <a:latin typeface="Times New Roman" panose="02020603050405020304" pitchFamily="18" charset="0"/>
                <a:ea typeface="宋体" panose="02010600030101010101" pitchFamily="2" charset="-122"/>
              </a:endParaRPr>
            </a:p>
          </p:txBody>
        </p:sp>
      </p:grpSp>
      <p:grpSp>
        <p:nvGrpSpPr>
          <p:cNvPr id="830577" name="Group 113"/>
          <p:cNvGrpSpPr/>
          <p:nvPr/>
        </p:nvGrpSpPr>
        <p:grpSpPr>
          <a:xfrm>
            <a:off x="1676718" y="2855913"/>
            <a:ext cx="577850" cy="366712"/>
            <a:chOff x="1152" y="1776"/>
            <a:chExt cx="364" cy="231"/>
          </a:xfrm>
        </p:grpSpPr>
        <p:sp>
          <p:nvSpPr>
            <p:cNvPr id="127026" name="Line 114"/>
            <p:cNvSpPr/>
            <p:nvPr/>
          </p:nvSpPr>
          <p:spPr>
            <a:xfrm>
              <a:off x="1152" y="1776"/>
              <a:ext cx="0" cy="192"/>
            </a:xfrm>
            <a:prstGeom prst="line">
              <a:avLst/>
            </a:prstGeom>
            <a:ln w="28575" cap="flat" cmpd="sng">
              <a:solidFill>
                <a:srgbClr val="0000FF"/>
              </a:solidFill>
              <a:prstDash val="solid"/>
              <a:round/>
              <a:headEnd type="none" w="med" len="med"/>
              <a:tailEnd type="triangle" w="med" len="med"/>
            </a:ln>
          </p:spPr>
        </p:sp>
        <p:sp>
          <p:nvSpPr>
            <p:cNvPr id="127027" name="Text Box 115"/>
            <p:cNvSpPr txBox="1"/>
            <p:nvPr/>
          </p:nvSpPr>
          <p:spPr>
            <a:xfrm>
              <a:off x="1296" y="1776"/>
              <a:ext cx="220" cy="231"/>
            </a:xfrm>
            <a:prstGeom prst="rect">
              <a:avLst/>
            </a:prstGeom>
            <a:noFill/>
            <a:ln w="9525">
              <a:noFill/>
            </a:ln>
          </p:spPr>
          <p:txBody>
            <a:bodyPr wrap="none" anchor="t" anchorCtr="0">
              <a:spAutoFit/>
            </a:bodyPr>
            <a:p>
              <a:r>
                <a:rPr lang="en-US" altLang="zh-CN" dirty="0">
                  <a:latin typeface="Times New Roman" panose="02020603050405020304" pitchFamily="18" charset="0"/>
                </a:rPr>
                <a:t>N</a:t>
              </a:r>
              <a:endParaRPr lang="en-US" altLang="zh-CN" sz="2400" b="0" dirty="0">
                <a:latin typeface="Times New Roman" panose="02020603050405020304" pitchFamily="18" charset="0"/>
              </a:endParaRPr>
            </a:p>
          </p:txBody>
        </p:sp>
      </p:gr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04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04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047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304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83048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3047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3049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83049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3049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83049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8304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499"/>
                                          </p:stCondLst>
                                        </p:cTn>
                                        <p:tgtEl>
                                          <p:spTgt spid="83048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83048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83049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83049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499"/>
                                          </p:stCondLst>
                                        </p:cTn>
                                        <p:tgtEl>
                                          <p:spTgt spid="83049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499"/>
                                          </p:stCondLst>
                                        </p:cTn>
                                        <p:tgtEl>
                                          <p:spTgt spid="83050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499"/>
                                          </p:stCondLst>
                                        </p:cTn>
                                        <p:tgtEl>
                                          <p:spTgt spid="83050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499"/>
                                          </p:stCondLst>
                                        </p:cTn>
                                        <p:tgtEl>
                                          <p:spTgt spid="83050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499"/>
                                          </p:stCondLst>
                                        </p:cTn>
                                        <p:tgtEl>
                                          <p:spTgt spid="8305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499"/>
                                          </p:stCondLst>
                                        </p:cTn>
                                        <p:tgtEl>
                                          <p:spTgt spid="83053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499"/>
                                          </p:stCondLst>
                                        </p:cTn>
                                        <p:tgtEl>
                                          <p:spTgt spid="83054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499"/>
                                          </p:stCondLst>
                                        </p:cTn>
                                        <p:tgtEl>
                                          <p:spTgt spid="83055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499"/>
                                          </p:stCondLst>
                                        </p:cTn>
                                        <p:tgtEl>
                                          <p:spTgt spid="83056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499"/>
                                          </p:stCondLst>
                                        </p:cTn>
                                        <p:tgtEl>
                                          <p:spTgt spid="83056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499"/>
                                          </p:stCondLst>
                                        </p:cTn>
                                        <p:tgtEl>
                                          <p:spTgt spid="83056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499"/>
                                          </p:stCondLst>
                                        </p:cTn>
                                        <p:tgtEl>
                                          <p:spTgt spid="83056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499"/>
                                          </p:stCondLst>
                                        </p:cTn>
                                        <p:tgtEl>
                                          <p:spTgt spid="830572"/>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499"/>
                                          </p:stCondLst>
                                        </p:cTn>
                                        <p:tgtEl>
                                          <p:spTgt spid="830573"/>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499"/>
                                          </p:stCondLst>
                                        </p:cTn>
                                        <p:tgtEl>
                                          <p:spTgt spid="83057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499"/>
                                          </p:stCondLst>
                                        </p:cTn>
                                        <p:tgtEl>
                                          <p:spTgt spid="8305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0467" grpId="0"/>
      <p:bldP spid="830469" grpId="0" bldLvl="0" animBg="1"/>
      <p:bldP spid="830471" grpId="0" bldLvl="0" animBg="1"/>
      <p:bldP spid="830478" grpId="0" bldLvl="0" animBg="1"/>
      <p:bldP spid="830479" grpId="0" bldLvl="0" animBg="1"/>
      <p:bldP spid="830484" grpId="0" bldLvl="0" animBg="1"/>
      <p:bldP spid="830492" grpId="0" bldLvl="0" animBg="1"/>
      <p:bldP spid="830494" grpId="0" bldLvl="0" animBg="1"/>
      <p:bldP spid="830495" grpId="0" bldLvl="0" animBg="1"/>
      <p:bldP spid="830497" grpId="0" bldLvl="0" animBg="1"/>
      <p:bldP spid="830502"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五章 虚拟存储器</a:t>
            </a:r>
            <a:endParaRPr lang="zh-CN" altLang="en-US" dirty="0">
              <a:ea typeface="宋体" panose="02010600030101010101" pitchFamily="2" charset="-122"/>
            </a:endParaRPr>
          </a:p>
        </p:txBody>
      </p:sp>
      <p:sp>
        <p:nvSpPr>
          <p:cNvPr id="3" name="内容占位符 2"/>
          <p:cNvSpPr txBox="1">
            <a:spLocks noGrp="1"/>
          </p:cNvSpPr>
          <p:nvPr>
            <p:ph idx="1"/>
          </p:nvPr>
        </p:nvSpPr>
        <p:spPr>
          <a:xfrm>
            <a:off x="0" y="457200"/>
            <a:ext cx="9144000" cy="460375"/>
          </a:xfrm>
        </p:spPr>
        <p:txBody>
          <a:bodyPr vert="horz" wrap="square" lIns="91440" tIns="45720" rIns="91440" bIns="45720" numCol="1" anchor="t" anchorCtr="0" compatLnSpc="1">
            <a:spAutoFit/>
          </a:bodyPr>
          <a:lstStyle/>
          <a:p>
            <a:pPr marL="0" marR="0" lvl="0" indent="0" algn="just" defTabSz="914400" rtl="0" eaLnBrk="0" fontAlgn="base" latinLnBrk="0" hangingPunct="0">
              <a:lnSpc>
                <a:spcPct val="100000"/>
              </a:lnSpc>
              <a:spcBef>
                <a:spcPct val="20000"/>
              </a:spcBef>
              <a:spcAft>
                <a:spcPct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4. </a:t>
            </a:r>
            <a:r>
              <a:rPr lang="zh-CN" altLang="en-US" sz="2400" dirty="0">
                <a:latin typeface="宋体" panose="02010600030101010101" pitchFamily="2" charset="-122"/>
                <a:ea typeface="宋体" panose="02010600030101010101" pitchFamily="2" charset="-122"/>
                <a:sym typeface="+mn-ea"/>
              </a:rPr>
              <a:t>内存分配</a:t>
            </a:r>
            <a:r>
              <a:rPr lang="zh-CN" altLang="en-US" sz="2400" dirty="0">
                <a:ea typeface="宋体" panose="02010600030101010101" pitchFamily="2" charset="-122"/>
                <a:sym typeface="+mn-ea"/>
              </a:rPr>
              <a:t>策略和分配算法</a:t>
            </a:r>
            <a:endParaRPr kumimoji="0" lang="zh-CN" altLang="zh-CN" sz="12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文本框 4"/>
          <p:cNvSpPr txBox="1"/>
          <p:nvPr/>
        </p:nvSpPr>
        <p:spPr>
          <a:xfrm>
            <a:off x="107315" y="1052830"/>
            <a:ext cx="8940800" cy="1322070"/>
          </a:xfrm>
          <a:prstGeom prst="rect">
            <a:avLst/>
          </a:prstGeom>
          <a:noFill/>
        </p:spPr>
        <p:txBody>
          <a:bodyPr wrap="square">
            <a:spAutoFit/>
          </a:bodyPr>
          <a:lstStyle/>
          <a:p>
            <a:pPr marR="0" algn="just"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物理块分配策略及算法：平均分配</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按比例分配</a:t>
            </a:r>
            <a:r>
              <a:rPr kumimoji="0" lang="zh-CN" sz="2000" kern="100" cap="none" spc="0" normalizeH="0" baseline="0" noProof="0" dirty="0">
                <a:latin typeface="Times New Roman" panose="02020603050405020304" pitchFamily="18" charset="0"/>
                <a:ea typeface="宋体" panose="02010600030101010101" pitchFamily="2" charset="-122"/>
                <a:cs typeface="+mn-cs"/>
              </a:rPr>
              <a:t>，</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按优先权分配</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页面调入策略</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 </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：预调页，请求调页</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何处调页：文件区和交换区</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buClrTx/>
              <a:buSzTx/>
              <a:buFontTx/>
              <a:buNone/>
              <a:defRPr/>
            </a:pP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p:txBody>
      </p:sp>
      <p:sp>
        <p:nvSpPr>
          <p:cNvPr id="2" name="文本框 1"/>
          <p:cNvSpPr txBox="1"/>
          <p:nvPr/>
        </p:nvSpPr>
        <p:spPr>
          <a:xfrm>
            <a:off x="179705" y="2374900"/>
            <a:ext cx="6097588" cy="2553335"/>
          </a:xfrm>
          <a:prstGeom prst="rect">
            <a:avLst/>
          </a:prstGeom>
          <a:noFill/>
        </p:spPr>
        <p:txBody>
          <a:bodyPr wrap="square">
            <a:spAutoFit/>
          </a:bodyPr>
          <a:p>
            <a:pPr marR="0" algn="just" defTabSz="914400">
              <a:lnSpc>
                <a:spcPct val="100000"/>
              </a:lnSpc>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页面置换算法：</a:t>
            </a:r>
            <a:endPar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L="342900" marR="0" indent="-342900" algn="just" defTabSz="914400">
              <a:lnSpc>
                <a:spcPct val="100000"/>
              </a:lnSpc>
              <a:buClrTx/>
              <a:buSzTx/>
              <a:buFont typeface="+mj-lt"/>
              <a:buAutoNum type="arabicPeriod"/>
              <a:defRPr/>
            </a:pPr>
            <a:r>
              <a:rPr lang="zh-CN" altLang="zh-CN" sz="2000" kern="100" noProof="0" dirty="0">
                <a:latin typeface="Times New Roman" panose="02020603050405020304" pitchFamily="18" charset="0"/>
                <a:cs typeface="Times New Roman" panose="02020603050405020304" pitchFamily="18" charset="0"/>
                <a:sym typeface="+mn-ea"/>
              </a:rPr>
              <a:t>最佳置换算法（</a:t>
            </a:r>
            <a:r>
              <a:rPr lang="en-US" altLang="zh-CN" sz="2000" kern="100" noProof="0" dirty="0">
                <a:latin typeface="Times New Roman" panose="02020603050405020304" pitchFamily="18" charset="0"/>
                <a:cs typeface="Times New Roman" panose="02020603050405020304" pitchFamily="18" charset="0"/>
                <a:sym typeface="+mn-ea"/>
              </a:rPr>
              <a:t>Optimal</a:t>
            </a:r>
            <a:r>
              <a:rPr lang="zh-CN" altLang="zh-CN" sz="2000" kern="100" noProof="0" dirty="0">
                <a:latin typeface="Times New Roman" panose="02020603050405020304" pitchFamily="18" charset="0"/>
                <a:cs typeface="Times New Roman" panose="02020603050405020304" pitchFamily="18" charset="0"/>
                <a:sym typeface="+mn-ea"/>
              </a:rPr>
              <a:t>）</a:t>
            </a:r>
            <a:endPar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L="342900" marR="0" indent="-342900" algn="just" defTabSz="914400">
              <a:lnSpc>
                <a:spcPct val="100000"/>
              </a:lnSpc>
              <a:buClrTx/>
              <a:buSzTx/>
              <a:buFont typeface="+mj-lt"/>
              <a:buAutoNum type="arabicPeriod"/>
              <a:defRPr/>
            </a:pPr>
            <a:r>
              <a:rPr lang="zh-CN" altLang="zh-CN" sz="2000" kern="100" noProof="0" dirty="0">
                <a:latin typeface="Times New Roman" panose="02020603050405020304" pitchFamily="18" charset="0"/>
                <a:cs typeface="Times New Roman" panose="02020603050405020304" pitchFamily="18" charset="0"/>
                <a:sym typeface="+mn-ea"/>
              </a:rPr>
              <a:t>先进先出（</a:t>
            </a:r>
            <a:r>
              <a:rPr lang="en-US" altLang="zh-CN" sz="2000" kern="100" noProof="0" dirty="0">
                <a:latin typeface="Times New Roman" panose="02020603050405020304" pitchFamily="18" charset="0"/>
                <a:cs typeface="Times New Roman" panose="02020603050405020304" pitchFamily="18" charset="0"/>
                <a:sym typeface="+mn-ea"/>
              </a:rPr>
              <a:t>FIFO</a:t>
            </a:r>
            <a:r>
              <a:rPr lang="zh-CN" altLang="zh-CN" sz="2000" kern="100" noProof="0" dirty="0">
                <a:latin typeface="Times New Roman" panose="02020603050405020304" pitchFamily="18" charset="0"/>
                <a:cs typeface="Times New Roman" panose="02020603050405020304" pitchFamily="18" charset="0"/>
                <a:sym typeface="+mn-ea"/>
              </a:rPr>
              <a:t>）页面置换算法</a:t>
            </a:r>
            <a:endPar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L="342900" marR="0" indent="-342900" algn="just" defTabSz="914400">
              <a:lnSpc>
                <a:spcPct val="100000"/>
              </a:lnSpc>
              <a:buClrTx/>
              <a:buSzTx/>
              <a:buFont typeface="+mj-lt"/>
              <a:buAutoNum type="arabicPeriod"/>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最近最久未使用</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LRU</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置换算法</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L="342900" marR="0" indent="-342900" algn="just" defTabSz="914400">
              <a:lnSpc>
                <a:spcPct val="100000"/>
              </a:lnSpc>
              <a:buClrTx/>
              <a:buSzTx/>
              <a:buFont typeface="+mj-lt"/>
              <a:buAutoNum type="arabicPeriod"/>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Clock</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算法（最近未使用算法）（</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LRU</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近似算法）</a:t>
            </a:r>
            <a:endPar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L="342900" marR="0" indent="-342900" algn="just" defTabSz="914400">
              <a:lnSpc>
                <a:spcPct val="100000"/>
              </a:lnSpc>
              <a:buClrTx/>
              <a:buSzTx/>
              <a:buFont typeface="+mj-lt"/>
              <a:buAutoNum type="arabicPeriod"/>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改进型</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Clock</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置换算法</a:t>
            </a:r>
            <a:endPar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L="342900" marR="0" indent="-342900" algn="just" defTabSz="914400">
              <a:lnSpc>
                <a:spcPct val="100000"/>
              </a:lnSpc>
              <a:buClrTx/>
              <a:buSzTx/>
              <a:buFont typeface="+mj-lt"/>
              <a:buAutoNum type="arabicPeriod"/>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最少使用（</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LFU</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）置换算法</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最不常用算法</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(NFU)</a:t>
            </a:r>
            <a:endPar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L="342900" marR="0" indent="-342900" algn="just" defTabSz="914400">
              <a:lnSpc>
                <a:spcPct val="100000"/>
              </a:lnSpc>
              <a:buClrTx/>
              <a:buSzTx/>
              <a:buFont typeface="+mj-lt"/>
              <a:buAutoNum type="arabicPeriod"/>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页面缓冲算法（</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PBA</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五章 虚拟存储器</a:t>
            </a:r>
            <a:endParaRPr lang="zh-CN" altLang="en-US" dirty="0">
              <a:ea typeface="宋体" panose="02010600030101010101" pitchFamily="2" charset="-122"/>
            </a:endParaRPr>
          </a:p>
        </p:txBody>
      </p:sp>
      <p:sp>
        <p:nvSpPr>
          <p:cNvPr id="3" name="文本框 2"/>
          <p:cNvSpPr txBox="1"/>
          <p:nvPr/>
        </p:nvSpPr>
        <p:spPr>
          <a:xfrm>
            <a:off x="250825" y="908050"/>
            <a:ext cx="6097588" cy="3727450"/>
          </a:xfrm>
          <a:prstGeom prst="rect">
            <a:avLst/>
          </a:prstGeom>
          <a:noFill/>
        </p:spPr>
        <p:txBody>
          <a:bodyPr wrap="square">
            <a:spAutoFit/>
          </a:bodyPr>
          <a:lstStyle/>
          <a:p>
            <a:pPr marR="0" algn="just" defTabSz="914400">
              <a:lnSpc>
                <a:spcPct val="150000"/>
              </a:lnSpc>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置换算法</a:t>
            </a:r>
            <a:endPar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L="342900" marR="0" indent="-342900" algn="just" defTabSz="914400">
              <a:lnSpc>
                <a:spcPct val="150000"/>
              </a:lnSpc>
              <a:buClrTx/>
              <a:buSzTx/>
              <a:buFont typeface="+mj-lt"/>
              <a:buAutoNum type="arabicPeriod"/>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最佳置换算法（</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Optimal</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L="342900" marR="0" indent="-342900" algn="just" defTabSz="914400">
              <a:lnSpc>
                <a:spcPct val="150000"/>
              </a:lnSpc>
              <a:buClrTx/>
              <a:buSzTx/>
              <a:buFont typeface="+mj-lt"/>
              <a:buAutoNum type="arabicPeriod"/>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先进先出（</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FIFO</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）页面置换算法</a:t>
            </a:r>
            <a:endPar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L="342900" marR="0" indent="-342900" algn="just" defTabSz="914400">
              <a:lnSpc>
                <a:spcPct val="150000"/>
              </a:lnSpc>
              <a:buClrTx/>
              <a:buSzTx/>
              <a:buFont typeface="+mj-lt"/>
              <a:buAutoNum type="arabicPeriod"/>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最近最久未使用</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LRU</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置换算法</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L="342900" marR="0" indent="-342900" algn="just" defTabSz="914400">
              <a:lnSpc>
                <a:spcPct val="150000"/>
              </a:lnSpc>
              <a:buClrTx/>
              <a:buSzTx/>
              <a:buFont typeface="+mj-lt"/>
              <a:buAutoNum type="arabicPeriod"/>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Clock</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算法（最近未使用算法）（</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LRU</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近似算法）</a:t>
            </a:r>
            <a:endPar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L="342900" marR="0" indent="-342900" algn="just" defTabSz="914400">
              <a:lnSpc>
                <a:spcPct val="150000"/>
              </a:lnSpc>
              <a:buClrTx/>
              <a:buSzTx/>
              <a:buFont typeface="+mj-lt"/>
              <a:buAutoNum type="arabicPeriod"/>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改进型</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Clock</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置换算法</a:t>
            </a:r>
            <a:endPar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L="342900" marR="0" indent="-342900" algn="just" defTabSz="914400">
              <a:lnSpc>
                <a:spcPct val="150000"/>
              </a:lnSpc>
              <a:buClrTx/>
              <a:buSzTx/>
              <a:buFont typeface="+mj-lt"/>
              <a:buAutoNum type="arabicPeriod"/>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最少使用（</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LFU</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）置换算法</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最不常用算法</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(NFU)</a:t>
            </a:r>
            <a:endPar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a:p>
            <a:pPr marL="342900" marR="0" indent="-342900" algn="just" defTabSz="914400">
              <a:lnSpc>
                <a:spcPct val="150000"/>
              </a:lnSpc>
              <a:buClrTx/>
              <a:buSzTx/>
              <a:buFont typeface="+mj-lt"/>
              <a:buAutoNum type="arabicPeriod"/>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页面缓冲算法（</a:t>
            </a:r>
            <a:r>
              <a:rPr kumimoji="0" lang="en-US"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PBA</a:t>
            </a:r>
            <a:r>
              <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2000" kern="100" cap="none" spc="0" normalizeH="0" baseline="0" noProof="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pPr marL="0" indent="0">
              <a:buNone/>
            </a:pPr>
            <a:r>
              <a:rPr lang="en-US" altLang="zh-CN" sz="2400"/>
              <a:t>5. </a:t>
            </a:r>
            <a:r>
              <a:rPr lang="zh-CN" altLang="en-US" sz="2400"/>
              <a:t>抖动与工作集</a:t>
            </a:r>
            <a:endParaRPr lang="zh-CN" altLang="en-US" sz="2400"/>
          </a:p>
          <a:p>
            <a:pPr eaLnBrk="1" hangingPunct="1"/>
            <a:r>
              <a:rPr lang="zh-CN" altLang="en-US" sz="2000" dirty="0">
                <a:sym typeface="+mn-ea"/>
              </a:rPr>
              <a:t>工作集策略(</a:t>
            </a:r>
            <a:r>
              <a:rPr lang="en-US" altLang="zh-CN" sz="2000" dirty="0">
                <a:sym typeface="+mn-ea"/>
              </a:rPr>
              <a:t>working set strategy)</a:t>
            </a:r>
            <a:endParaRPr lang="en-US" altLang="zh-CN" sz="2000" dirty="0"/>
          </a:p>
          <a:p>
            <a:pPr lvl="1" eaLnBrk="1" hangingPunct="1">
              <a:lnSpc>
                <a:spcPct val="105000"/>
              </a:lnSpc>
            </a:pPr>
            <a:r>
              <a:rPr lang="en-US" altLang="zh-CN" sz="2000" dirty="0">
                <a:sym typeface="+mn-ea"/>
              </a:rPr>
              <a:t>1968</a:t>
            </a:r>
            <a:r>
              <a:rPr lang="zh-CN" altLang="en-US" sz="2000" dirty="0">
                <a:sym typeface="+mn-ea"/>
              </a:rPr>
              <a:t>年由</a:t>
            </a:r>
            <a:r>
              <a:rPr lang="en-US" altLang="zh-CN" sz="2000" dirty="0">
                <a:sym typeface="+mn-ea"/>
              </a:rPr>
              <a:t>Denning</a:t>
            </a:r>
            <a:r>
              <a:rPr lang="zh-CN" altLang="en-US" sz="2000" dirty="0">
                <a:sym typeface="+mn-ea"/>
              </a:rPr>
              <a:t>提出，他认为程序运行时对页面的访问是不均匀的，即局部性原理。</a:t>
            </a:r>
            <a:endParaRPr lang="zh-CN" altLang="en-US" sz="2000" dirty="0"/>
          </a:p>
          <a:p>
            <a:pPr lvl="1" eaLnBrk="1" hangingPunct="1">
              <a:lnSpc>
                <a:spcPct val="105000"/>
              </a:lnSpc>
            </a:pPr>
            <a:r>
              <a:rPr lang="zh-CN" altLang="en-US" sz="2000" dirty="0">
                <a:solidFill>
                  <a:srgbClr val="0000FF"/>
                </a:solidFill>
                <a:sym typeface="+mn-ea"/>
              </a:rPr>
              <a:t>工作集</a:t>
            </a:r>
            <a:r>
              <a:rPr lang="zh-CN" altLang="en-US" sz="2000" dirty="0">
                <a:sym typeface="+mn-ea"/>
              </a:rPr>
              <a:t>是在某段时间间隔</a:t>
            </a:r>
            <a:r>
              <a:rPr lang="en-US" altLang="zh-CN" sz="2000" dirty="0">
                <a:sym typeface="Symbol" panose="05050102010706020507" pitchFamily="18" charset="2"/>
              </a:rPr>
              <a:t></a:t>
            </a:r>
            <a:r>
              <a:rPr lang="zh-CN" altLang="en-US" sz="2000" dirty="0">
                <a:sym typeface="Symbol" panose="05050102010706020507" pitchFamily="18" charset="2"/>
              </a:rPr>
              <a:t>里，</a:t>
            </a:r>
            <a:r>
              <a:rPr lang="zh-CN" altLang="en-US" sz="2000" dirty="0">
                <a:sym typeface="+mn-ea"/>
              </a:rPr>
              <a:t>进程实际要访问页面的集合。</a:t>
            </a:r>
            <a:endParaRPr lang="zh-CN" altLang="en-US" sz="2000" dirty="0">
              <a:sym typeface="+mn-ea"/>
            </a:endParaRPr>
          </a:p>
          <a:p>
            <a:pPr lvl="1" eaLnBrk="1" hangingPunct="1">
              <a:lnSpc>
                <a:spcPct val="105000"/>
              </a:lnSpc>
            </a:pPr>
            <a:endParaRPr lang="zh-CN" altLang="en-US" sz="2000" dirty="0">
              <a:sym typeface="+mn-ea"/>
            </a:endParaRPr>
          </a:p>
          <a:p>
            <a:pPr eaLnBrk="1" hangingPunct="1">
              <a:lnSpc>
                <a:spcPct val="90000"/>
              </a:lnSpc>
            </a:pPr>
            <a:r>
              <a:rPr lang="zh-CN" altLang="en-US" sz="2000" dirty="0">
                <a:sym typeface="+mn-ea"/>
              </a:rPr>
              <a:t>抖动产生原因</a:t>
            </a:r>
            <a:endParaRPr lang="zh-CN" altLang="en-US" sz="2000" dirty="0"/>
          </a:p>
          <a:p>
            <a:pPr lvl="1" eaLnBrk="1" hangingPunct="1">
              <a:lnSpc>
                <a:spcPct val="90000"/>
              </a:lnSpc>
            </a:pPr>
            <a:r>
              <a:rPr lang="zh-CN" altLang="en-US" sz="2000" dirty="0">
                <a:sym typeface="+mn-ea"/>
              </a:rPr>
              <a:t>随着驻留内存的进程数目增加，或者说进程并发度(</a:t>
            </a:r>
            <a:r>
              <a:rPr lang="en-US" altLang="zh-CN" sz="2000" dirty="0">
                <a:sym typeface="+mn-ea"/>
              </a:rPr>
              <a:t>multiprogramming level)</a:t>
            </a:r>
            <a:r>
              <a:rPr lang="zh-CN" altLang="en-US" sz="2000" dirty="0">
                <a:sym typeface="+mn-ea"/>
              </a:rPr>
              <a:t>的上升，处理器利用率先是上升，然后下降。</a:t>
            </a:r>
            <a:endParaRPr lang="zh-CN" altLang="en-US" sz="2000" dirty="0"/>
          </a:p>
          <a:p>
            <a:pPr lvl="1" eaLnBrk="1" hangingPunct="1">
              <a:lnSpc>
                <a:spcPct val="90000"/>
              </a:lnSpc>
            </a:pPr>
            <a:r>
              <a:rPr lang="zh-CN" altLang="en-US" sz="2000" dirty="0">
                <a:sym typeface="+mn-ea"/>
              </a:rPr>
              <a:t>因为随着并发进程数目的增加，每个进程所分到的物理页框数不断减小，缺页率不断上升，使运行进程的大部分时间都用于</a:t>
            </a:r>
            <a:r>
              <a:rPr lang="zh-CN" altLang="en-US" sz="2000" dirty="0">
                <a:solidFill>
                  <a:srgbClr val="0000FF"/>
                </a:solidFill>
                <a:sym typeface="+mn-ea"/>
              </a:rPr>
              <a:t>页面置换</a:t>
            </a:r>
            <a:r>
              <a:rPr lang="zh-CN" altLang="en-US" sz="2000" dirty="0">
                <a:sym typeface="+mn-ea"/>
              </a:rPr>
              <a:t>，而几乎不能完成任何有效的工作，即发生了</a:t>
            </a:r>
            <a:r>
              <a:rPr lang="zh-CN" altLang="en-US" sz="2000" dirty="0">
                <a:solidFill>
                  <a:srgbClr val="0000FF"/>
                </a:solidFill>
                <a:sym typeface="+mn-ea"/>
              </a:rPr>
              <a:t>抖动</a:t>
            </a:r>
            <a:r>
              <a:rPr lang="zh-CN" altLang="en-US" sz="2000" dirty="0">
                <a:sym typeface="+mn-ea"/>
              </a:rPr>
              <a:t>。</a:t>
            </a:r>
            <a:endParaRPr lang="zh-CN" altLang="en-US" sz="2000" dirty="0"/>
          </a:p>
          <a:p>
            <a:pPr lvl="1" eaLnBrk="1" hangingPunct="1">
              <a:lnSpc>
                <a:spcPct val="90000"/>
              </a:lnSpc>
            </a:pPr>
            <a:r>
              <a:rPr lang="en-US" altLang="zh-CN" sz="2000" dirty="0">
                <a:sym typeface="+mn-ea"/>
              </a:rPr>
              <a:t>OS</a:t>
            </a:r>
            <a:r>
              <a:rPr lang="zh-CN" altLang="en-US" sz="2000" dirty="0">
                <a:sym typeface="+mn-ea"/>
              </a:rPr>
              <a:t>要选择一个适当的进程数目，以在并发水平和缺页率之间达到一个平衡。</a:t>
            </a:r>
            <a:endParaRPr lang="zh-CN" altLang="en-US" sz="2000" dirty="0"/>
          </a:p>
          <a:p>
            <a:pPr marL="0" indent="0">
              <a:buNone/>
            </a:pPr>
            <a:endParaRPr lang="zh-CN" altLang="en-US" sz="2000" dirty="0"/>
          </a:p>
        </p:txBody>
      </p:sp>
      <p:sp>
        <p:nvSpPr>
          <p:cNvPr id="56322"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五章 虚拟存储器</a:t>
            </a:r>
            <a:endParaRPr lang="zh-CN" altLang="en-US" dirty="0">
              <a:ea typeface="宋体" panose="02010600030101010101" pitchFamily="2" charset="-122"/>
            </a:endParaRPr>
          </a:p>
        </p:txBody>
      </p:sp>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4"/>
          <p:cNvSpPr>
            <a:spLocks noGrp="1" noChangeArrowheads="1"/>
          </p:cNvSpPr>
          <p:nvPr>
            <p:ph type="ctr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FF3300"/>
                </a:solidFill>
                <a:effectLst/>
                <a:uLnTx/>
                <a:uFillTx/>
                <a:latin typeface="+mn-ea"/>
                <a:ea typeface="+mn-ea"/>
                <a:cs typeface="+mj-cs"/>
              </a:rPr>
              <a:t>第六章  输入输出系统</a:t>
            </a:r>
            <a:endParaRPr kumimoji="0" lang="en-US" altLang="zh-CN" sz="4400" b="1" i="0" u="none" strike="noStrike" kern="0" cap="none" spc="0" normalizeH="0" baseline="0" noProof="0" dirty="0">
              <a:ln>
                <a:noFill/>
              </a:ln>
              <a:solidFill>
                <a:srgbClr val="FF3300"/>
              </a:solidFill>
              <a:effectLst/>
              <a:uLnTx/>
              <a:uFillTx/>
              <a:latin typeface="+mn-ea"/>
              <a:ea typeface="+mn-ea"/>
              <a:cs typeface="+mj-cs"/>
            </a:endParaRPr>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六章 输入输出系统</a:t>
            </a:r>
            <a:endParaRPr lang="zh-CN" altLang="en-US" dirty="0">
              <a:ea typeface="宋体" panose="02010600030101010101" pitchFamily="2" charset="-122"/>
            </a:endParaRPr>
          </a:p>
        </p:txBody>
      </p:sp>
      <p:sp>
        <p:nvSpPr>
          <p:cNvPr id="2" name="文本框 1"/>
          <p:cNvSpPr txBox="1"/>
          <p:nvPr/>
        </p:nvSpPr>
        <p:spPr>
          <a:xfrm>
            <a:off x="33338" y="549275"/>
            <a:ext cx="8640763" cy="5668963"/>
          </a:xfrm>
          <a:prstGeom prst="rect">
            <a:avLst/>
          </a:prstGeom>
          <a:noFill/>
        </p:spPr>
        <p:txBody>
          <a:bodyPr wrap="square">
            <a:spAutoFit/>
          </a:bodyPr>
          <a:lstStyle/>
          <a:p>
            <a:pPr marR="0" algn="just" defTabSz="914400">
              <a:lnSpc>
                <a:spcPct val="150000"/>
              </a:lnSpc>
              <a:buClrTx/>
              <a:buSzTx/>
              <a:buFontTx/>
              <a:buNone/>
              <a:defRPr/>
            </a:pPr>
            <a:r>
              <a:rPr kumimoji="0" lang="en-US" altLang="zh-CN" sz="2400" kern="100" cap="none" spc="0" normalizeH="0" baseline="0" noProof="0" dirty="0">
                <a:latin typeface="Times New Roman" panose="02020603050405020304" pitchFamily="18" charset="0"/>
                <a:ea typeface="宋体" panose="02010600030101010101" pitchFamily="2" charset="-122"/>
                <a:cs typeface="+mn-cs"/>
              </a:rPr>
              <a:t>1. I/O</a:t>
            </a:r>
            <a:r>
              <a:rPr kumimoji="0" lang="zh-CN" altLang="zh-CN" sz="2400" kern="100" cap="none" spc="0" normalizeH="0" baseline="0" noProof="0" dirty="0">
                <a:latin typeface="Times New Roman" panose="02020603050405020304" pitchFamily="18" charset="0"/>
                <a:ea typeface="宋体" panose="02010600030101010101" pitchFamily="2" charset="-122"/>
                <a:cs typeface="+mn-cs"/>
              </a:rPr>
              <a:t>系统的基本概念</a:t>
            </a:r>
            <a:endParaRPr kumimoji="0" lang="zh-CN" altLang="zh-CN" sz="24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lnSpc>
                <a:spcPct val="150000"/>
              </a:lnSpc>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操作系统中负责</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I/O</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设备管理的部分称为</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I/O</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系统，完成设备管理功能，对</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OS</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影响非常大。</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lnSpc>
                <a:spcPct val="150000"/>
              </a:lnSpc>
              <a:buClrTx/>
              <a:buSzTx/>
              <a:buFontTx/>
              <a:buNone/>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I/O</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系统的组成主要包括</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I/O</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设备，设备控制器及相关接口，</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I/O</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通道，总线等</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a:t>
            </a:r>
            <a:endParaRPr kumimoji="0" lang="en-US" altLang="zh-CN"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lnSpc>
                <a:spcPct val="150000"/>
              </a:lnSpc>
              <a:buClrTx/>
              <a:buSzTx/>
              <a:buFontTx/>
              <a:buNone/>
              <a:defRPr/>
            </a:pPr>
            <a:endParaRPr kumimoji="0" lang="en-US" altLang="zh-CN"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lnSpc>
                <a:spcPct val="150000"/>
              </a:lnSpc>
              <a:buClrTx/>
              <a:buSzTx/>
              <a:buFontTx/>
              <a:buNone/>
              <a:defRPr/>
            </a:pP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设备管理的主要对象：</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I/O</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设备，设备控制器和</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I/O</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通道。</a:t>
            </a:r>
            <a:endParaRPr kumimoji="0" lang="zh-CN" altLang="en-US"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lnSpc>
                <a:spcPct val="150000"/>
              </a:lnSpc>
              <a:buClrTx/>
              <a:buSzTx/>
              <a:buFontTx/>
              <a:buNone/>
              <a:defRPr/>
            </a:pP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设备管理的基本任务：完成用户提出的</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I/O</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请求，提高</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I/O</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效率，提高</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I/O</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设备的利用率。</a:t>
            </a:r>
            <a:endParaRPr kumimoji="0" lang="zh-CN" altLang="en-US"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lnSpc>
                <a:spcPct val="150000"/>
              </a:lnSpc>
              <a:buClrTx/>
              <a:buSzTx/>
              <a:buFontTx/>
              <a:buNone/>
              <a:defRPr/>
            </a:pP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设备管理的主要功能：缓冲区管理，设备分配，设备处理，虚拟设备，实现设备独立性。</a:t>
            </a:r>
            <a:endParaRPr kumimoji="0" lang="zh-CN" altLang="en-US"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lnSpc>
                <a:spcPct val="150000"/>
              </a:lnSpc>
              <a:buClrTx/>
              <a:buSzTx/>
              <a:buFontTx/>
              <a:buNone/>
              <a:defRPr/>
            </a:pP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六章 输入输出系统</a:t>
            </a:r>
            <a:endParaRPr lang="zh-CN" altLang="en-US" dirty="0">
              <a:ea typeface="宋体" panose="02010600030101010101" pitchFamily="2" charset="-122"/>
            </a:endParaRPr>
          </a:p>
        </p:txBody>
      </p:sp>
      <p:sp>
        <p:nvSpPr>
          <p:cNvPr id="2" name="文本框 4"/>
          <p:cNvSpPr txBox="1"/>
          <p:nvPr/>
        </p:nvSpPr>
        <p:spPr>
          <a:xfrm>
            <a:off x="0" y="504825"/>
            <a:ext cx="9112885" cy="2030095"/>
          </a:xfrm>
          <a:prstGeom prst="rect">
            <a:avLst/>
          </a:prstGeom>
          <a:noFill/>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just" defTabSz="914400" rtl="0" eaLnBrk="1" fontAlgn="base" latinLnBrk="0" hangingPunct="1">
              <a:lnSpc>
                <a:spcPct val="150000"/>
              </a:lnSpc>
              <a:spcBef>
                <a:spcPct val="0"/>
              </a:spcBef>
              <a:spcAft>
                <a:spcPct val="0"/>
              </a:spcAft>
              <a:buClrTx/>
              <a:buSzTx/>
              <a:buFontTx/>
              <a:buNone/>
              <a:defRPr/>
            </a:pPr>
            <a:r>
              <a:rPr kumimoji="0" lang="en-US"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    2. </a:t>
            </a:r>
            <a:r>
              <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缓冲</a:t>
            </a:r>
            <a:endPar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66700" algn="just" defTabSz="914400" rtl="0" eaLnBrk="1" fontAlgn="base" latinLnBrk="0" hangingPunct="1">
              <a:lnSpc>
                <a:spcPct val="150000"/>
              </a:lnSpc>
              <a:spcBef>
                <a:spcPct val="0"/>
              </a:spcBef>
              <a:spcAft>
                <a:spcPct val="0"/>
              </a:spcAft>
              <a:buClrTx/>
              <a:buSzTx/>
              <a:buFontTx/>
              <a:buNone/>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缓冲区是用来保存在两个设备之间或在设备和应用程序之间所传输数据的</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66700" algn="just" defTabSz="914400" rtl="0" eaLnBrk="1" fontAlgn="base" latinLnBrk="0" hangingPunct="1">
              <a:lnSpc>
                <a:spcPct val="150000"/>
              </a:lnSpc>
              <a:spcBef>
                <a:spcPct val="0"/>
              </a:spcBef>
              <a:spcAft>
                <a:spcPct val="0"/>
              </a:spcAft>
              <a:buClrTx/>
              <a:buSzTx/>
              <a:buFontTx/>
              <a:buNone/>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内存区域</a:t>
            </a:r>
            <a:r>
              <a:rPr kumimoji="0" lang="zh-CN" altLang="en-US"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a:t>
            </a:r>
            <a:r>
              <a:rPr lang="zh-CN" altLang="en-US" sz="2000" dirty="0">
                <a:sym typeface="+mn-ea"/>
              </a:rPr>
              <a:t>引入缓冲区的原因。常见缓冲区</a:t>
            </a:r>
            <a:r>
              <a:rPr kumimoji="0" lang="zh-CN" altLang="en-US"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包括：</a:t>
            </a: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单，双，循环缓冲区，</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0" marR="0" lvl="0" indent="266700" algn="just" defTabSz="914400" rtl="0" eaLnBrk="1" fontAlgn="base" latinLnBrk="0" hangingPunct="1">
              <a:lnSpc>
                <a:spcPct val="150000"/>
              </a:lnSpc>
              <a:spcBef>
                <a:spcPct val="0"/>
              </a:spcBef>
              <a:spcAft>
                <a:spcPct val="0"/>
              </a:spcAft>
              <a:buClrTx/>
              <a:buSzTx/>
              <a:buFontTx/>
              <a:buNone/>
              <a:defRPr/>
            </a:pPr>
            <a:r>
              <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rPr>
              <a:t>缓冲池。</a:t>
            </a:r>
            <a:endParaRPr kumimoji="0" lang="zh-CN" altLang="zh-CN" sz="2000" b="1" i="0" u="none" strike="noStrike" kern="100" cap="none" spc="0" normalizeH="0" baseline="0" noProof="0" dirty="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7950" y="620713"/>
            <a:ext cx="8567738" cy="3846195"/>
          </a:xfrm>
          <a:prstGeom prst="rect">
            <a:avLst/>
          </a:prstGeom>
          <a:noFill/>
        </p:spPr>
        <p:txBody>
          <a:bodyPr wrap="square" rtlCol="0">
            <a:spAutoFit/>
          </a:bodyPr>
          <a:p>
            <a:pPr marR="0" defTabSz="914400">
              <a:buClrTx/>
              <a:buSzTx/>
              <a:buFontTx/>
              <a:buNone/>
              <a:defRPr/>
            </a:pPr>
            <a:r>
              <a:rPr kumimoji="0" lang="en-US" altLang="zh-CN" sz="2400" kern="100" cap="none" spc="0" normalizeH="0" baseline="0" noProof="0" dirty="0">
                <a:latin typeface="Times New Roman" panose="02020603050405020304" pitchFamily="18" charset="0"/>
                <a:ea typeface="宋体" panose="02010600030101010101" pitchFamily="2" charset="-122"/>
                <a:cs typeface="+mn-cs"/>
              </a:rPr>
              <a:t>3. </a:t>
            </a:r>
            <a:r>
              <a:rPr kumimoji="0" lang="zh-CN" altLang="en-US" sz="2400" kern="100" cap="none" spc="0" normalizeH="0" baseline="0" noProof="0" dirty="0">
                <a:latin typeface="Times New Roman" panose="02020603050405020304" pitchFamily="18" charset="0"/>
                <a:ea typeface="宋体" panose="02010600030101010101" pitchFamily="2" charset="-122"/>
                <a:cs typeface="+mn-cs"/>
              </a:rPr>
              <a:t>操作系统的特征</a:t>
            </a:r>
            <a:endParaRPr kumimoji="0"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(1) </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并发；</a:t>
            </a:r>
            <a:endParaRPr kumimoji="0" lang="en-US" altLang="zh-CN" sz="20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buClrTx/>
              <a:buSzTx/>
              <a:buFontTx/>
              <a:buNone/>
              <a:defRPr/>
            </a:pPr>
            <a:endParaRPr kumimoji="0" lang="en-US" altLang="zh-CN" sz="20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(2) </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共享；</a:t>
            </a:r>
            <a:endParaRPr kumimoji="0" lang="zh-CN" altLang="en-US" sz="20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buClrTx/>
              <a:buSzTx/>
              <a:buFontTx/>
              <a:buNone/>
              <a:defRPr/>
            </a:pPr>
            <a:endParaRPr kumimoji="0" lang="zh-CN" altLang="en-US" sz="20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(3) </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虚拟；</a:t>
            </a:r>
            <a:endParaRPr kumimoji="0" lang="zh-CN" altLang="en-US" sz="20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buClrTx/>
              <a:buSzTx/>
              <a:buFontTx/>
              <a:buNone/>
              <a:defRPr/>
            </a:pPr>
            <a:endParaRPr kumimoji="0" lang="zh-CN" altLang="en-US" sz="20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buClrTx/>
              <a:buSzTx/>
              <a:buFontTx/>
              <a:buNone/>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(4) </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异步性。</a:t>
            </a:r>
            <a:endParaRPr kumimoji="0" lang="en-US" altLang="zh-CN" sz="20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buClrTx/>
              <a:buSzTx/>
              <a:buFontTx/>
              <a:buNone/>
              <a:defRPr/>
            </a:pP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0" lang="zh-CN" altLang="en-US" sz="2000" kern="1200" cap="none" spc="0" normalizeH="0" baseline="0" noProof="0" dirty="0">
              <a:latin typeface="Arial" panose="020B0604020202020204" pitchFamily="34" charset="0"/>
              <a:ea typeface="宋体" panose="02010600030101010101" pitchFamily="2" charset="-122"/>
              <a:cs typeface="+mn-cs"/>
            </a:endParaRPr>
          </a:p>
        </p:txBody>
      </p:sp>
      <p:sp>
        <p:nvSpPr>
          <p:cNvPr id="2" name="标题 1"/>
          <p:cNvSpPr>
            <a:spLocks noGrp="1"/>
          </p:cNvSpPr>
          <p:nvPr>
            <p:ph type="title"/>
          </p:nvPr>
        </p:nvSpPr>
        <p:spPr>
          <a:xfrm>
            <a:off x="0" y="0"/>
            <a:ext cx="7646670" cy="508635"/>
          </a:xfrm>
        </p:spPr>
        <p:txBody>
          <a:bodyPr vert="horz" wrap="square" lIns="91440" tIns="45720" rIns="91440" bIns="45720" numCol="1" anchor="ctr" anchorCtr="0" compatLnSpc="1"/>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第一章 操作系统引论</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Rectangle 2"/>
          <p:cNvSpPr>
            <a:spLocks noGrp="1"/>
          </p:cNvSpPr>
          <p:nvPr>
            <p:ph type="title"/>
          </p:nvPr>
        </p:nvSpPr>
        <p:spPr/>
        <p:txBody>
          <a:bodyPr vert="horz" wrap="square" lIns="91440" tIns="45720" rIns="91440" bIns="45720" anchor="ctr" anchorCtr="0"/>
          <a:p>
            <a:pPr eaLnBrk="1" hangingPunct="1">
              <a:buNone/>
            </a:pPr>
            <a:r>
              <a:rPr lang="zh-CN" altLang="en-US" dirty="0">
                <a:ea typeface="宋体" panose="02010600030101010101" pitchFamily="2" charset="-122"/>
              </a:rPr>
              <a:t>第</a:t>
            </a:r>
            <a:r>
              <a:rPr lang="zh-CN" altLang="en-US" dirty="0">
                <a:ea typeface="宋体" panose="02010600030101010101" pitchFamily="2" charset="-122"/>
              </a:rPr>
              <a:t>六章 输入输出系统</a:t>
            </a:r>
            <a:endParaRPr lang="zh-CN" altLang="en-US" dirty="0">
              <a:ea typeface="宋体" panose="02010600030101010101" pitchFamily="2" charset="-122"/>
            </a:endParaRPr>
          </a:p>
        </p:txBody>
      </p:sp>
      <p:sp>
        <p:nvSpPr>
          <p:cNvPr id="2" name="文本框 1"/>
          <p:cNvSpPr txBox="1"/>
          <p:nvPr/>
        </p:nvSpPr>
        <p:spPr>
          <a:xfrm>
            <a:off x="250825" y="692150"/>
            <a:ext cx="7850188" cy="1684338"/>
          </a:xfrm>
          <a:prstGeom prst="rect">
            <a:avLst/>
          </a:prstGeom>
          <a:noFill/>
        </p:spPr>
        <p:txBody>
          <a:bodyPr wrap="square">
            <a:spAutoFit/>
          </a:bodyPr>
          <a:lstStyle/>
          <a:p>
            <a:pPr marR="0" algn="just" defTabSz="914400">
              <a:lnSpc>
                <a:spcPct val="150000"/>
              </a:lnSpc>
              <a:buClrTx/>
              <a:buSzTx/>
              <a:buFontTx/>
              <a:buNone/>
              <a:defRPr/>
            </a:pPr>
            <a:r>
              <a:rPr kumimoji="0" lang="en-US" altLang="zh-CN" sz="2400" kern="100" cap="none" spc="0" normalizeH="0" baseline="0" noProof="0" dirty="0">
                <a:latin typeface="Times New Roman" panose="02020603050405020304" pitchFamily="18" charset="0"/>
                <a:ea typeface="宋体" panose="02010600030101010101" pitchFamily="2" charset="-122"/>
                <a:cs typeface="+mn-cs"/>
              </a:rPr>
              <a:t>3. I/O</a:t>
            </a:r>
            <a:r>
              <a:rPr kumimoji="0" lang="zh-CN" altLang="zh-CN" sz="2400" kern="100" cap="none" spc="0" normalizeH="0" baseline="0" noProof="0" dirty="0">
                <a:latin typeface="Times New Roman" panose="02020603050405020304" pitchFamily="18" charset="0"/>
                <a:ea typeface="宋体" panose="02010600030101010101" pitchFamily="2" charset="-122"/>
                <a:cs typeface="+mn-cs"/>
              </a:rPr>
              <a:t>软件的基本概念，设备独立性</a:t>
            </a:r>
            <a:endParaRPr kumimoji="0"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lnSpc>
                <a:spcPct val="150000"/>
              </a:lnSpc>
              <a:buClrTx/>
              <a:buSzTx/>
              <a:buFontTx/>
              <a:buNone/>
              <a:defRPr/>
            </a:pPr>
            <a:endParaRPr kumimoji="0" lang="zh-CN" altLang="zh-CN" sz="24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lnSpc>
                <a:spcPct val="150000"/>
              </a:lnSpc>
              <a:buClrTx/>
              <a:buSzTx/>
              <a:buFontTx/>
              <a:buNone/>
              <a:defRPr/>
            </a:pPr>
            <a:r>
              <a:rPr kumimoji="0" lang="en-US" altLang="zh-CN" sz="2400" kern="100" cap="none" spc="0" normalizeH="0" baseline="0" noProof="0" dirty="0">
                <a:latin typeface="Times New Roman" panose="02020603050405020304" pitchFamily="18" charset="0"/>
                <a:ea typeface="宋体" panose="02010600030101010101" pitchFamily="2" charset="-122"/>
                <a:cs typeface="+mn-cs"/>
              </a:rPr>
              <a:t>4. </a:t>
            </a:r>
            <a:r>
              <a:rPr kumimoji="0" lang="zh-CN" altLang="zh-CN" sz="2400" kern="100" cap="none" spc="0" normalizeH="0" baseline="0" noProof="0" dirty="0">
                <a:latin typeface="Times New Roman" panose="02020603050405020304" pitchFamily="18" charset="0"/>
                <a:ea typeface="宋体" panose="02010600030101010101" pitchFamily="2" charset="-122"/>
                <a:cs typeface="+mn-cs"/>
              </a:rPr>
              <a:t>设备分配的步骤及相关概念</a:t>
            </a:r>
            <a:endParaRPr kumimoji="0" lang="zh-CN" altLang="zh-CN" sz="2400" kern="1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六章 输入输出系统</a:t>
            </a:r>
            <a:endParaRPr lang="zh-CN" altLang="en-US" dirty="0">
              <a:ea typeface="宋体" panose="02010600030101010101" pitchFamily="2" charset="-122"/>
            </a:endParaRPr>
          </a:p>
        </p:txBody>
      </p:sp>
      <p:sp>
        <p:nvSpPr>
          <p:cNvPr id="2" name="文本框 1"/>
          <p:cNvSpPr txBox="1"/>
          <p:nvPr/>
        </p:nvSpPr>
        <p:spPr>
          <a:xfrm>
            <a:off x="179388" y="457200"/>
            <a:ext cx="8640763" cy="1828800"/>
          </a:xfrm>
          <a:prstGeom prst="rect">
            <a:avLst/>
          </a:prstGeom>
          <a:noFill/>
        </p:spPr>
        <p:txBody>
          <a:bodyPr wrap="square">
            <a:spAutoFit/>
          </a:bodyPr>
          <a:lstStyle/>
          <a:p>
            <a:pPr marR="0" algn="just" defTabSz="914400">
              <a:lnSpc>
                <a:spcPct val="150000"/>
              </a:lnSpc>
              <a:buClrTx/>
              <a:buSzTx/>
              <a:buFontTx/>
              <a:buNone/>
              <a:defRPr/>
            </a:pPr>
            <a:r>
              <a:rPr kumimoji="0" lang="en-US" altLang="zh-CN" sz="2400" kern="100" cap="none" spc="0" normalizeH="0" baseline="0" noProof="0" dirty="0">
                <a:latin typeface="Times New Roman" panose="02020603050405020304" pitchFamily="18" charset="0"/>
                <a:ea typeface="宋体" panose="02010600030101010101" pitchFamily="2" charset="-122"/>
                <a:cs typeface="+mn-cs"/>
              </a:rPr>
              <a:t>5. </a:t>
            </a:r>
            <a:r>
              <a:rPr kumimoji="0" lang="en-US" altLang="zh-CN" sz="2400" kern="100" cap="none" spc="0" normalizeH="0" baseline="0" noProof="0" dirty="0" err="1">
                <a:latin typeface="Times New Roman" panose="02020603050405020304" pitchFamily="18" charset="0"/>
                <a:ea typeface="宋体" panose="02010600030101010101" pitchFamily="2" charset="-122"/>
                <a:cs typeface="+mn-cs"/>
              </a:rPr>
              <a:t>SPOOLing</a:t>
            </a:r>
            <a:r>
              <a:rPr kumimoji="0" lang="zh-CN" altLang="zh-CN" sz="2400" kern="100" cap="none" spc="0" normalizeH="0" baseline="0" noProof="0" dirty="0">
                <a:latin typeface="Times New Roman" panose="02020603050405020304" pitchFamily="18" charset="0"/>
                <a:ea typeface="宋体" panose="02010600030101010101" pitchFamily="2" charset="-122"/>
                <a:cs typeface="+mn-cs"/>
              </a:rPr>
              <a:t>技术</a:t>
            </a:r>
            <a:endParaRPr kumimoji="0"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eaLnBrk="1" hangingPunct="1">
              <a:spcBef>
                <a:spcPct val="20000"/>
              </a:spcBef>
              <a:buClrTx/>
              <a:buSzTx/>
              <a:buFontTx/>
              <a:buNone/>
              <a:defRPr/>
            </a:pPr>
            <a:r>
              <a:rPr kumimoji="0" lang="zh-CN" altLang="en-US" sz="2400" kern="1200" cap="none" spc="0" normalizeH="0" baseline="0" noProof="0" dirty="0">
                <a:solidFill>
                  <a:srgbClr val="000000"/>
                </a:solidFill>
                <a:latin typeface="宋体" panose="02010600030101010101" pitchFamily="2" charset="-122"/>
                <a:ea typeface="宋体" panose="02010600030101010101" pitchFamily="2" charset="-122"/>
                <a:cs typeface="+mn-cs"/>
              </a:rPr>
              <a:t>让主机直接控制</a:t>
            </a:r>
            <a:r>
              <a:rPr kumimoji="0" lang="en-US" altLang="zh-CN" sz="2400" kern="1200" cap="none" spc="0" normalizeH="0" baseline="0" noProof="0" dirty="0">
                <a:solidFill>
                  <a:srgbClr val="000000"/>
                </a:solidFill>
                <a:latin typeface="宋体" panose="02010600030101010101" pitchFamily="2" charset="-122"/>
                <a:ea typeface="宋体" panose="02010600030101010101" pitchFamily="2" charset="-122"/>
                <a:cs typeface="+mn-cs"/>
              </a:rPr>
              <a:t>I/O</a:t>
            </a:r>
            <a:r>
              <a:rPr kumimoji="0" lang="zh-CN" altLang="en-US" sz="2400" kern="1200" cap="none" spc="0" normalizeH="0" baseline="0" noProof="0" dirty="0">
                <a:solidFill>
                  <a:srgbClr val="000000"/>
                </a:solidFill>
                <a:latin typeface="宋体" panose="02010600030101010101" pitchFamily="2" charset="-122"/>
                <a:ea typeface="宋体" panose="02010600030101010101" pitchFamily="2" charset="-122"/>
                <a:cs typeface="+mn-cs"/>
              </a:rPr>
              <a:t>称为</a:t>
            </a:r>
            <a:r>
              <a:rPr kumimoji="0" lang="zh-CN" altLang="en-US" sz="2400" kern="1200" cap="none" spc="0" normalizeH="0" baseline="0" noProof="0" dirty="0">
                <a:solidFill>
                  <a:srgbClr val="C00000"/>
                </a:solidFill>
                <a:latin typeface="宋体" panose="02010600030101010101" pitchFamily="2" charset="-122"/>
                <a:ea typeface="宋体" panose="02010600030101010101" pitchFamily="2" charset="-122"/>
                <a:cs typeface="+mn-cs"/>
              </a:rPr>
              <a:t>联机</a:t>
            </a:r>
            <a:r>
              <a:rPr kumimoji="0" lang="en-US" altLang="zh-CN" sz="2400" kern="1200" cap="none" spc="0" normalizeH="0" baseline="0" noProof="0" dirty="0">
                <a:solidFill>
                  <a:srgbClr val="C00000"/>
                </a:solidFill>
                <a:latin typeface="宋体" panose="02010600030101010101" pitchFamily="2" charset="-122"/>
                <a:ea typeface="宋体" panose="02010600030101010101" pitchFamily="2" charset="-122"/>
                <a:cs typeface="+mn-cs"/>
              </a:rPr>
              <a:t>I/O</a:t>
            </a:r>
            <a:r>
              <a:rPr kumimoji="0" lang="zh-CN" altLang="en-US" sz="2400" kern="1200" cap="none" spc="0" normalizeH="0" baseline="0" noProof="0" dirty="0">
                <a:solidFill>
                  <a:srgbClr val="000000"/>
                </a:solidFill>
                <a:latin typeface="宋体" panose="02010600030101010101" pitchFamily="2" charset="-122"/>
                <a:ea typeface="宋体" panose="02010600030101010101" pitchFamily="2" charset="-122"/>
                <a:cs typeface="+mn-cs"/>
              </a:rPr>
              <a:t>；让另一台外围机控制机代替主机控制</a:t>
            </a:r>
            <a:r>
              <a:rPr kumimoji="0" lang="en-US" altLang="zh-CN" sz="2400" kern="1200" cap="none" spc="0" normalizeH="0" baseline="0" noProof="0" dirty="0">
                <a:solidFill>
                  <a:srgbClr val="000000"/>
                </a:solidFill>
                <a:latin typeface="宋体" panose="02010600030101010101" pitchFamily="2" charset="-122"/>
                <a:ea typeface="宋体" panose="02010600030101010101" pitchFamily="2" charset="-122"/>
                <a:cs typeface="+mn-cs"/>
              </a:rPr>
              <a:t>I/O</a:t>
            </a:r>
            <a:r>
              <a:rPr kumimoji="0" lang="zh-CN" altLang="en-US" sz="2400" kern="1200" cap="none" spc="0" normalizeH="0" baseline="0" noProof="0" dirty="0">
                <a:solidFill>
                  <a:srgbClr val="000000"/>
                </a:solidFill>
                <a:latin typeface="宋体" panose="02010600030101010101" pitchFamily="2" charset="-122"/>
                <a:ea typeface="宋体" panose="02010600030101010101" pitchFamily="2" charset="-122"/>
                <a:cs typeface="+mn-cs"/>
              </a:rPr>
              <a:t>称为</a:t>
            </a:r>
            <a:r>
              <a:rPr kumimoji="0" lang="zh-CN" altLang="en-US" sz="2400" kern="1200" cap="none" spc="0" normalizeH="0" baseline="0" noProof="0" dirty="0">
                <a:solidFill>
                  <a:srgbClr val="C00000"/>
                </a:solidFill>
                <a:latin typeface="宋体" panose="02010600030101010101" pitchFamily="2" charset="-122"/>
                <a:ea typeface="宋体" panose="02010600030101010101" pitchFamily="2" charset="-122"/>
                <a:cs typeface="+mn-cs"/>
              </a:rPr>
              <a:t>脱机</a:t>
            </a:r>
            <a:r>
              <a:rPr kumimoji="0" lang="en-US" altLang="zh-CN" sz="2400" kern="1200" cap="none" spc="0" normalizeH="0" baseline="0" noProof="0" dirty="0">
                <a:solidFill>
                  <a:srgbClr val="C00000"/>
                </a:solidFill>
                <a:latin typeface="宋体" panose="02010600030101010101" pitchFamily="2" charset="-122"/>
                <a:ea typeface="宋体" panose="02010600030101010101" pitchFamily="2" charset="-122"/>
                <a:cs typeface="+mn-cs"/>
              </a:rPr>
              <a:t>I/O</a:t>
            </a:r>
            <a:r>
              <a:rPr kumimoji="0" lang="zh-CN" altLang="en-US" sz="2400" kern="1200" cap="none" spc="0" normalizeH="0" baseline="0" noProof="0" dirty="0">
                <a:solidFill>
                  <a:srgbClr val="000000"/>
                </a:solidFill>
                <a:latin typeface="宋体" panose="02010600030101010101" pitchFamily="2" charset="-122"/>
                <a:ea typeface="宋体" panose="02010600030101010101" pitchFamily="2" charset="-122"/>
                <a:cs typeface="+mn-cs"/>
              </a:rPr>
              <a:t>。</a:t>
            </a:r>
            <a:r>
              <a:rPr kumimoji="0" lang="en-US" altLang="zh-CN" sz="2400" kern="1200" cap="none" spc="0" normalizeH="0" baseline="0" noProof="0" dirty="0" err="1">
                <a:solidFill>
                  <a:srgbClr val="000000"/>
                </a:solidFill>
                <a:latin typeface="宋体" panose="02010600030101010101" pitchFamily="2" charset="-122"/>
                <a:ea typeface="宋体" panose="02010600030101010101" pitchFamily="2" charset="-122"/>
                <a:cs typeface="+mn-cs"/>
              </a:rPr>
              <a:t>SPOOLing</a:t>
            </a:r>
            <a:r>
              <a:rPr kumimoji="0" lang="zh-CN" altLang="en-US" sz="2400" kern="1200" cap="none" spc="0" normalizeH="0" baseline="0" noProof="0" dirty="0">
                <a:solidFill>
                  <a:srgbClr val="000000"/>
                </a:solidFill>
                <a:latin typeface="宋体" panose="02010600030101010101" pitchFamily="2" charset="-122"/>
                <a:ea typeface="宋体" panose="02010600030101010101" pitchFamily="2" charset="-122"/>
                <a:cs typeface="+mn-cs"/>
              </a:rPr>
              <a:t>用联机</a:t>
            </a:r>
            <a:r>
              <a:rPr kumimoji="0" lang="en-US" altLang="zh-CN" sz="2400" kern="1200" cap="none" spc="0" normalizeH="0" baseline="0" noProof="0" dirty="0">
                <a:solidFill>
                  <a:srgbClr val="000000"/>
                </a:solidFill>
                <a:latin typeface="宋体" panose="02010600030101010101" pitchFamily="2" charset="-122"/>
                <a:ea typeface="宋体" panose="02010600030101010101" pitchFamily="2" charset="-122"/>
                <a:cs typeface="+mn-cs"/>
              </a:rPr>
              <a:t>I/O</a:t>
            </a:r>
            <a:r>
              <a:rPr kumimoji="0" lang="zh-CN" altLang="en-US" sz="2400" kern="1200" cap="none" spc="0" normalizeH="0" baseline="0" noProof="0" dirty="0">
                <a:solidFill>
                  <a:srgbClr val="000000"/>
                </a:solidFill>
                <a:latin typeface="宋体" panose="02010600030101010101" pitchFamily="2" charset="-122"/>
                <a:ea typeface="宋体" panose="02010600030101010101" pitchFamily="2" charset="-122"/>
                <a:cs typeface="+mn-cs"/>
              </a:rPr>
              <a:t>模拟脱机</a:t>
            </a:r>
            <a:r>
              <a:rPr kumimoji="0" lang="en-US" altLang="zh-CN" sz="2400" kern="1200" cap="none" spc="0" normalizeH="0" baseline="0" noProof="0" dirty="0">
                <a:solidFill>
                  <a:srgbClr val="000000"/>
                </a:solidFill>
                <a:latin typeface="宋体" panose="02010600030101010101" pitchFamily="2" charset="-122"/>
                <a:ea typeface="宋体" panose="02010600030101010101" pitchFamily="2" charset="-122"/>
                <a:cs typeface="+mn-cs"/>
              </a:rPr>
              <a:t>I/O</a:t>
            </a:r>
            <a:r>
              <a:rPr kumimoji="0" lang="zh-CN" altLang="en-US" sz="2400" kern="1200" cap="none" spc="0" normalizeH="0" baseline="0" noProof="0" dirty="0">
                <a:solidFill>
                  <a:srgbClr val="000000"/>
                </a:solidFill>
                <a:latin typeface="宋体" panose="02010600030101010101" pitchFamily="2" charset="-122"/>
                <a:ea typeface="宋体" panose="02010600030101010101" pitchFamily="2" charset="-122"/>
                <a:cs typeface="+mn-cs"/>
              </a:rPr>
              <a:t>操作，故称为</a:t>
            </a:r>
            <a:r>
              <a:rPr kumimoji="0" lang="zh-CN" altLang="en-US" sz="2400" kern="1200" cap="none" spc="0" normalizeH="0" baseline="0" noProof="0" dirty="0">
                <a:solidFill>
                  <a:srgbClr val="000000"/>
                </a:solidFill>
                <a:latin typeface="Arial" panose="020B0604020202020204" pitchFamily="34" charset="0"/>
                <a:ea typeface="宋体" panose="02010600030101010101" pitchFamily="2" charset="-122"/>
                <a:cs typeface="+mn-cs"/>
              </a:rPr>
              <a:t>“</a:t>
            </a:r>
            <a:r>
              <a:rPr kumimoji="0" lang="zh-CN" altLang="en-US" sz="2400" kern="1200" cap="none" spc="0" normalizeH="0" baseline="0" noProof="0" dirty="0">
                <a:solidFill>
                  <a:srgbClr val="2D2DB7"/>
                </a:solidFill>
                <a:latin typeface="宋体" panose="02010600030101010101" pitchFamily="2" charset="-122"/>
                <a:ea typeface="宋体" panose="02010600030101010101" pitchFamily="2" charset="-122"/>
                <a:cs typeface="+mn-cs"/>
              </a:rPr>
              <a:t>假脱机</a:t>
            </a:r>
            <a:r>
              <a:rPr kumimoji="0" lang="zh-CN" altLang="en-US" sz="2400" kern="1200" cap="none" spc="0" normalizeH="0" baseline="0" noProof="0" dirty="0">
                <a:solidFill>
                  <a:srgbClr val="000000"/>
                </a:solidFill>
                <a:latin typeface="Arial" panose="020B0604020202020204" pitchFamily="34" charset="0"/>
                <a:ea typeface="宋体" panose="02010600030101010101" pitchFamily="2" charset="-122"/>
                <a:cs typeface="+mn-cs"/>
              </a:rPr>
              <a:t>”</a:t>
            </a:r>
            <a:r>
              <a:rPr kumimoji="0" lang="zh-CN" altLang="en-US" sz="2400" kern="1200" cap="none" spc="0" normalizeH="0" baseline="0" noProof="0" dirty="0">
                <a:solidFill>
                  <a:srgbClr val="000000"/>
                </a:solidFill>
                <a:latin typeface="宋体" panose="02010600030101010101" pitchFamily="2" charset="-122"/>
                <a:ea typeface="宋体" panose="02010600030101010101" pitchFamily="2" charset="-122"/>
                <a:cs typeface="+mn-cs"/>
              </a:rPr>
              <a:t>。</a:t>
            </a:r>
            <a:endParaRPr kumimoji="0" lang="en-US" altLang="zh-CN" sz="2400" kern="1200" cap="none" spc="0" normalizeH="0" baseline="0" noProof="0" dirty="0">
              <a:solidFill>
                <a:srgbClr val="000000"/>
              </a:solidFill>
              <a:latin typeface="宋体" panose="02010600030101010101" pitchFamily="2" charset="-122"/>
              <a:ea typeface="宋体" panose="02010600030101010101" pitchFamily="2" charset="-122"/>
              <a:cs typeface="+mn-cs"/>
            </a:endParaRPr>
          </a:p>
        </p:txBody>
      </p:sp>
      <p:graphicFrame>
        <p:nvGraphicFramePr>
          <p:cNvPr id="66564" name="内容占位符 1082370"/>
          <p:cNvGraphicFramePr>
            <a:graphicFrameLocks noGrp="1"/>
          </p:cNvGraphicFramePr>
          <p:nvPr>
            <p:ph idx="1"/>
          </p:nvPr>
        </p:nvGraphicFramePr>
        <p:xfrm>
          <a:off x="233363" y="2290763"/>
          <a:ext cx="8677275" cy="2592387"/>
        </p:xfrm>
        <a:graphic>
          <a:graphicData uri="http://schemas.openxmlformats.org/presentationml/2006/ole">
            <mc:AlternateContent xmlns:mc="http://schemas.openxmlformats.org/markup-compatibility/2006">
              <mc:Choice xmlns:v="urn:schemas-microsoft-com:vml" Requires="v">
                <p:oleObj spid="_x0000_s3078" name="" r:id="rId1" imgW="3643630" imgH="1120140" progId="Visio.Drawing.6">
                  <p:embed/>
                </p:oleObj>
              </mc:Choice>
              <mc:Fallback>
                <p:oleObj name="" r:id="rId1" imgW="3643630" imgH="1120140" progId="Visio.Drawing.6">
                  <p:embed/>
                  <p:pic>
                    <p:nvPicPr>
                      <p:cNvPr id="0" name="图片 3077"/>
                      <p:cNvPicPr/>
                      <p:nvPr/>
                    </p:nvPicPr>
                    <p:blipFill>
                      <a:blip r:embed="rId2"/>
                      <a:srcRect/>
                      <a:stretch>
                        <a:fillRect/>
                      </a:stretch>
                    </p:blipFill>
                    <p:spPr>
                      <a:xfrm>
                        <a:off x="233363" y="2290763"/>
                        <a:ext cx="8677275" cy="2592387"/>
                      </a:xfrm>
                      <a:prstGeom prst="rect">
                        <a:avLst/>
                      </a:prstGeom>
                      <a:noFill/>
                      <a:ln w="38100">
                        <a:miter/>
                      </a:ln>
                    </p:spPr>
                  </p:pic>
                </p:oleObj>
              </mc:Fallback>
            </mc:AlternateContent>
          </a:graphicData>
        </a:graphic>
      </p:graphicFrame>
      <p:sp>
        <p:nvSpPr>
          <p:cNvPr id="6" name="文本框 5"/>
          <p:cNvSpPr txBox="1"/>
          <p:nvPr/>
        </p:nvSpPr>
        <p:spPr>
          <a:xfrm>
            <a:off x="233363" y="5084763"/>
            <a:ext cx="8785225" cy="404813"/>
          </a:xfrm>
          <a:prstGeom prst="rect">
            <a:avLst/>
          </a:prstGeom>
          <a:noFill/>
        </p:spPr>
        <p:txBody>
          <a:bodyPr wrap="square">
            <a:spAutoFit/>
          </a:bodyPr>
          <a:lstStyle/>
          <a:p>
            <a:pPr marR="0" defTabSz="914400">
              <a:lnSpc>
                <a:spcPts val="2850"/>
              </a:lnSpc>
              <a:buClrTx/>
              <a:buSzTx/>
              <a:buFontTx/>
              <a:buNone/>
              <a:defRPr/>
            </a:pPr>
            <a:r>
              <a:rPr kumimoji="0" lang="zh-CN" altLang="en-US" sz="2000" kern="1200" cap="none" spc="0" normalizeH="0" baseline="0" noProof="0" dirty="0">
                <a:latin typeface="+mn-ea"/>
                <a:ea typeface="宋体" panose="02010600030101010101" pitchFamily="2" charset="-122"/>
                <a:cs typeface="+mn-cs"/>
              </a:rPr>
              <a:t>例题：打印机是独占设备，怎样利用</a:t>
            </a:r>
            <a:r>
              <a:rPr kumimoji="0" lang="en-US" altLang="zh-CN" sz="2000" kern="1200" cap="none" spc="0" normalizeH="0" baseline="0" noProof="0" dirty="0" err="1">
                <a:latin typeface="+mn-ea"/>
                <a:ea typeface="宋体" panose="02010600030101010101" pitchFamily="2" charset="-122"/>
                <a:cs typeface="+mn-cs"/>
              </a:rPr>
              <a:t>SPOOLing</a:t>
            </a:r>
            <a:r>
              <a:rPr kumimoji="0" lang="zh-CN" altLang="en-US" sz="2000" kern="1200" cap="none" spc="0" normalizeH="0" baseline="0" noProof="0" dirty="0">
                <a:latin typeface="+mn-ea"/>
                <a:ea typeface="宋体" panose="02010600030101010101" pitchFamily="2" charset="-122"/>
                <a:cs typeface="+mn-cs"/>
              </a:rPr>
              <a:t>技术将其改造成共享设备？</a:t>
            </a:r>
            <a:endParaRPr kumimoji="0" lang="zh-CN" altLang="en-US" sz="2000" kern="1200" cap="none" spc="0" normalizeH="0" baseline="0" noProof="0" dirty="0">
              <a:latin typeface="+mn-ea"/>
              <a:ea typeface="宋体" panose="02010600030101010101" pitchFamily="2" charset="-122"/>
              <a:cs typeface="+mn-cs"/>
            </a:endParaRPr>
          </a:p>
        </p:txBody>
      </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六章 输入输出系统</a:t>
            </a:r>
            <a:endParaRPr lang="zh-CN" altLang="en-US" dirty="0">
              <a:ea typeface="宋体" panose="02010600030101010101" pitchFamily="2" charset="-122"/>
            </a:endParaRPr>
          </a:p>
        </p:txBody>
      </p:sp>
      <p:sp>
        <p:nvSpPr>
          <p:cNvPr id="3" name="文本框 2"/>
          <p:cNvSpPr txBox="1"/>
          <p:nvPr/>
        </p:nvSpPr>
        <p:spPr>
          <a:xfrm>
            <a:off x="179388" y="476250"/>
            <a:ext cx="8424863" cy="645160"/>
          </a:xfrm>
          <a:prstGeom prst="rect">
            <a:avLst/>
          </a:prstGeom>
          <a:noFill/>
        </p:spPr>
        <p:txBody>
          <a:bodyPr wrap="square">
            <a:spAutoFit/>
          </a:bodyPr>
          <a:lstStyle/>
          <a:p>
            <a:pPr marR="0" algn="just" defTabSz="914400">
              <a:lnSpc>
                <a:spcPct val="150000"/>
              </a:lnSpc>
              <a:buClrTx/>
              <a:buSzTx/>
              <a:buFontTx/>
              <a:buNone/>
              <a:defRPr/>
            </a:pPr>
            <a:r>
              <a:rPr kumimoji="0" lang="en-US" altLang="zh-CN" sz="2400" kern="100" cap="none" spc="0" normalizeH="0" baseline="0" noProof="0" dirty="0">
                <a:latin typeface="Times New Roman" panose="02020603050405020304" pitchFamily="18" charset="0"/>
                <a:ea typeface="宋体" panose="02010600030101010101" pitchFamily="2" charset="-122"/>
                <a:cs typeface="+mn-cs"/>
              </a:rPr>
              <a:t>6. </a:t>
            </a:r>
            <a:r>
              <a:rPr kumimoji="0" lang="zh-CN" altLang="zh-CN" sz="2400" kern="100" cap="none" spc="0" normalizeH="0" baseline="0" noProof="0" dirty="0">
                <a:latin typeface="Times New Roman" panose="02020603050405020304" pitchFamily="18" charset="0"/>
                <a:ea typeface="宋体" panose="02010600030101010101" pitchFamily="2" charset="-122"/>
                <a:cs typeface="+mn-cs"/>
              </a:rPr>
              <a:t>磁盘调度算法</a:t>
            </a:r>
            <a:endParaRPr kumimoji="0" lang="zh-CN" altLang="zh-CN" sz="2400" b="0" kern="100" cap="none" spc="0" normalizeH="0" baseline="0" noProof="0" dirty="0">
              <a:latin typeface="Times New Roman" panose="02020603050405020304" pitchFamily="18" charset="0"/>
              <a:ea typeface="宋体" panose="02010600030101010101" pitchFamily="2" charset="-122"/>
              <a:cs typeface="+mn-cs"/>
            </a:endParaRPr>
          </a:p>
        </p:txBody>
      </p:sp>
      <p:sp>
        <p:nvSpPr>
          <p:cNvPr id="7" name="文本框 6"/>
          <p:cNvSpPr txBox="1"/>
          <p:nvPr/>
        </p:nvSpPr>
        <p:spPr>
          <a:xfrm>
            <a:off x="179705" y="1196340"/>
            <a:ext cx="8869045" cy="3628390"/>
          </a:xfrm>
          <a:prstGeom prst="rect">
            <a:avLst/>
          </a:prstGeom>
          <a:noFill/>
        </p:spPr>
        <p:txBody>
          <a:bodyPr wrap="square" rtlCol="0">
            <a:noAutofit/>
          </a:bodyPr>
          <a:p>
            <a:r>
              <a:rPr lang="zh-CN" altLang="en-US" sz="1800">
                <a:solidFill>
                  <a:srgbClr val="FF0000"/>
                </a:solidFill>
              </a:rPr>
              <a:t>寻找时间</a:t>
            </a:r>
            <a:r>
              <a:rPr lang="en-US" altLang="zh-CN" sz="1800">
                <a:solidFill>
                  <a:srgbClr val="FF0000"/>
                </a:solidFill>
              </a:rPr>
              <a:t>(</a:t>
            </a:r>
            <a:r>
              <a:rPr lang="zh-CN" altLang="en-US" sz="1800">
                <a:solidFill>
                  <a:srgbClr val="FF0000"/>
                </a:solidFill>
              </a:rPr>
              <a:t>寻道时间</a:t>
            </a:r>
            <a:r>
              <a:rPr lang="en-US" altLang="zh-CN" sz="1800">
                <a:solidFill>
                  <a:srgbClr val="FF0000"/>
                </a:solidFill>
              </a:rPr>
              <a:t>)T</a:t>
            </a:r>
            <a:r>
              <a:rPr lang="en-US" altLang="zh-CN" sz="1800" baseline="-25000">
                <a:solidFill>
                  <a:srgbClr val="FF0000"/>
                </a:solidFill>
              </a:rPr>
              <a:t>S</a:t>
            </a:r>
            <a:r>
              <a:rPr lang="en-US" altLang="zh-CN" sz="1800">
                <a:solidFill>
                  <a:srgbClr val="FF0000"/>
                </a:solidFill>
              </a:rPr>
              <a:t>:</a:t>
            </a:r>
            <a:r>
              <a:rPr lang="en-US" altLang="zh-CN" sz="1800"/>
              <a:t> </a:t>
            </a:r>
            <a:r>
              <a:rPr lang="zh-CN" altLang="en-US" sz="1800"/>
              <a:t>在读</a:t>
            </a:r>
            <a:r>
              <a:rPr lang="en-US" altLang="zh-CN" sz="1800"/>
              <a:t>/</a:t>
            </a:r>
            <a:r>
              <a:rPr lang="zh-CN" altLang="en-US" sz="1800"/>
              <a:t>写数据前，将磁头移动到指定磁道所花的时间。</a:t>
            </a:r>
            <a:endParaRPr lang="zh-CN" altLang="en-US" sz="1800"/>
          </a:p>
          <a:p>
            <a:r>
              <a:rPr lang="zh-CN" altLang="en-US" sz="1800">
                <a:latin typeface="Calibri" panose="020F0502020204030204" pitchFamily="34" charset="0"/>
              </a:rPr>
              <a:t>①</a:t>
            </a:r>
            <a:r>
              <a:rPr lang="en-US" altLang="zh-CN" sz="1800">
                <a:latin typeface="Calibri" panose="020F0502020204030204" pitchFamily="34" charset="0"/>
              </a:rPr>
              <a:t> </a:t>
            </a:r>
            <a:r>
              <a:rPr lang="zh-CN" altLang="en-US" sz="1800">
                <a:latin typeface="Calibri" panose="020F0502020204030204" pitchFamily="34" charset="0"/>
              </a:rPr>
              <a:t>启动磁头臂是需要时间的，假设耗时为</a:t>
            </a:r>
            <a:r>
              <a:rPr lang="en-US" altLang="zh-CN" sz="1800">
                <a:latin typeface="Calibri" panose="020F0502020204030204" pitchFamily="34" charset="0"/>
              </a:rPr>
              <a:t>s</a:t>
            </a:r>
            <a:r>
              <a:rPr lang="zh-CN" altLang="en-US" sz="1800">
                <a:latin typeface="Calibri" panose="020F0502020204030204" pitchFamily="34" charset="0"/>
              </a:rPr>
              <a:t>；</a:t>
            </a:r>
            <a:endParaRPr lang="zh-CN" altLang="en-US" sz="1800">
              <a:latin typeface="Calibri" panose="020F0502020204030204" pitchFamily="34" charset="0"/>
            </a:endParaRPr>
          </a:p>
          <a:p>
            <a:r>
              <a:rPr lang="zh-CN" altLang="en-US" sz="1800">
                <a:latin typeface="Calibri" panose="020F0502020204030204" pitchFamily="34" charset="0"/>
              </a:rPr>
              <a:t>②</a:t>
            </a:r>
            <a:r>
              <a:rPr lang="en-US" altLang="zh-CN" sz="1800">
                <a:latin typeface="Calibri" panose="020F0502020204030204" pitchFamily="34" charset="0"/>
              </a:rPr>
              <a:t> </a:t>
            </a:r>
            <a:r>
              <a:rPr lang="zh-CN" altLang="en-US" sz="1800">
                <a:latin typeface="Calibri" panose="020F0502020204030204" pitchFamily="34" charset="0"/>
              </a:rPr>
              <a:t>移动磁头臂也是需要时间的。假设磁头均匀移动，每跨越一个磁道耗时为</a:t>
            </a:r>
            <a:r>
              <a:rPr lang="en-US" altLang="zh-CN" sz="1800">
                <a:latin typeface="Calibri" panose="020F0502020204030204" pitchFamily="34" charset="0"/>
              </a:rPr>
              <a:t>m</a:t>
            </a:r>
            <a:r>
              <a:rPr lang="zh-CN" altLang="en-US" sz="1800">
                <a:latin typeface="Calibri" panose="020F0502020204030204" pitchFamily="34" charset="0"/>
              </a:rPr>
              <a:t>，总共需要跨越</a:t>
            </a:r>
            <a:r>
              <a:rPr lang="en-US" altLang="zh-CN" sz="1800">
                <a:latin typeface="Calibri" panose="020F0502020204030204" pitchFamily="34" charset="0"/>
              </a:rPr>
              <a:t>n</a:t>
            </a:r>
            <a:r>
              <a:rPr lang="zh-CN" altLang="en-US" sz="1800">
                <a:latin typeface="Calibri" panose="020F0502020204030204" pitchFamily="34" charset="0"/>
              </a:rPr>
              <a:t>道磁道。则：</a:t>
            </a:r>
            <a:endParaRPr lang="zh-CN" altLang="en-US" sz="1800">
              <a:latin typeface="Calibri" panose="020F0502020204030204" pitchFamily="34" charset="0"/>
            </a:endParaRPr>
          </a:p>
          <a:p>
            <a:r>
              <a:rPr lang="zh-CN" altLang="en-US" sz="1800">
                <a:latin typeface="Calibri" panose="020F0502020204030204" pitchFamily="34" charset="0"/>
              </a:rPr>
              <a:t>寻道时间</a:t>
            </a:r>
            <a:r>
              <a:rPr lang="en-US" altLang="zh-CN" sz="1800">
                <a:latin typeface="Calibri" panose="020F0502020204030204" pitchFamily="34" charset="0"/>
              </a:rPr>
              <a:t> T</a:t>
            </a:r>
            <a:r>
              <a:rPr lang="en-US" altLang="zh-CN" sz="1800" baseline="-25000">
                <a:latin typeface="Calibri" panose="020F0502020204030204" pitchFamily="34" charset="0"/>
              </a:rPr>
              <a:t>s</a:t>
            </a:r>
            <a:r>
              <a:rPr lang="en-US" altLang="zh-CN" sz="1800">
                <a:latin typeface="Calibri" panose="020F0502020204030204" pitchFamily="34" charset="0"/>
              </a:rPr>
              <a:t> = s + m*n. </a:t>
            </a:r>
            <a:endParaRPr lang="en-US" altLang="zh-CN" sz="1800">
              <a:latin typeface="Calibri" panose="020F0502020204030204" pitchFamily="34" charset="0"/>
            </a:endParaRPr>
          </a:p>
          <a:p>
            <a:r>
              <a:rPr lang="zh-CN" altLang="en-US" sz="1800">
                <a:solidFill>
                  <a:srgbClr val="FF0000"/>
                </a:solidFill>
                <a:latin typeface="Calibri" panose="020F0502020204030204" pitchFamily="34" charset="0"/>
              </a:rPr>
              <a:t>延迟时间</a:t>
            </a:r>
            <a:r>
              <a:rPr lang="en-US" altLang="zh-CN" sz="1800">
                <a:solidFill>
                  <a:srgbClr val="FF0000"/>
                </a:solidFill>
                <a:latin typeface="Calibri" panose="020F0502020204030204" pitchFamily="34" charset="0"/>
              </a:rPr>
              <a:t>T</a:t>
            </a:r>
            <a:r>
              <a:rPr lang="en-US" altLang="zh-CN" sz="1800" baseline="-25000">
                <a:solidFill>
                  <a:srgbClr val="FF0000"/>
                </a:solidFill>
                <a:latin typeface="Calibri" panose="020F0502020204030204" pitchFamily="34" charset="0"/>
              </a:rPr>
              <a:t>R</a:t>
            </a:r>
            <a:r>
              <a:rPr lang="en-US" altLang="zh-CN" sz="1800">
                <a:solidFill>
                  <a:srgbClr val="FF0000"/>
                </a:solidFill>
                <a:latin typeface="Calibri" panose="020F0502020204030204" pitchFamily="34" charset="0"/>
              </a:rPr>
              <a:t>: </a:t>
            </a:r>
            <a:r>
              <a:rPr lang="zh-CN" altLang="en-US" sz="1800">
                <a:latin typeface="Calibri" panose="020F0502020204030204" pitchFamily="34" charset="0"/>
              </a:rPr>
              <a:t>通过旋转磁盘，使磁头定位到目标扇区所需要的时间，设磁盘转速为</a:t>
            </a:r>
            <a:r>
              <a:rPr lang="en-US" altLang="zh-CN" sz="1800">
                <a:latin typeface="Calibri" panose="020F0502020204030204" pitchFamily="34" charset="0"/>
              </a:rPr>
              <a:t>r (</a:t>
            </a:r>
            <a:r>
              <a:rPr lang="zh-CN" altLang="en-US" sz="1800">
                <a:latin typeface="Calibri" panose="020F0502020204030204" pitchFamily="34" charset="0"/>
              </a:rPr>
              <a:t>单位：转</a:t>
            </a:r>
            <a:r>
              <a:rPr lang="en-US" altLang="zh-CN" sz="1800">
                <a:latin typeface="Calibri" panose="020F0502020204030204" pitchFamily="34" charset="0"/>
              </a:rPr>
              <a:t>/</a:t>
            </a:r>
            <a:r>
              <a:rPr lang="zh-CN" altLang="en-US" sz="1800">
                <a:latin typeface="Calibri" panose="020F0502020204030204" pitchFamily="34" charset="0"/>
              </a:rPr>
              <a:t>秒，或</a:t>
            </a:r>
            <a:r>
              <a:rPr lang="en-US" altLang="zh-CN" sz="1800">
                <a:latin typeface="Calibri" panose="020F0502020204030204" pitchFamily="34" charset="0"/>
              </a:rPr>
              <a:t> </a:t>
            </a:r>
            <a:r>
              <a:rPr lang="zh-CN" altLang="en-US" sz="1800">
                <a:latin typeface="Calibri" panose="020F0502020204030204" pitchFamily="34" charset="0"/>
              </a:rPr>
              <a:t>转</a:t>
            </a:r>
            <a:r>
              <a:rPr lang="en-US" altLang="zh-CN" sz="1800">
                <a:latin typeface="Calibri" panose="020F0502020204030204" pitchFamily="34" charset="0"/>
              </a:rPr>
              <a:t>/</a:t>
            </a:r>
            <a:r>
              <a:rPr lang="zh-CN" altLang="en-US" sz="1800">
                <a:latin typeface="Calibri" panose="020F0502020204030204" pitchFamily="34" charset="0"/>
              </a:rPr>
              <a:t>分</a:t>
            </a:r>
            <a:r>
              <a:rPr lang="en-US" altLang="zh-CN" sz="1800">
                <a:latin typeface="Calibri" panose="020F0502020204030204" pitchFamily="34" charset="0"/>
              </a:rPr>
              <a:t>)</a:t>
            </a:r>
            <a:r>
              <a:rPr lang="zh-CN" altLang="en-US" sz="1800">
                <a:latin typeface="Calibri" panose="020F0502020204030204" pitchFamily="34" charset="0"/>
              </a:rPr>
              <a:t>，则平均所需的延迟时间</a:t>
            </a:r>
            <a:r>
              <a:rPr lang="en-US" altLang="zh-CN" sz="1800">
                <a:latin typeface="Calibri" panose="020F0502020204030204" pitchFamily="34" charset="0"/>
              </a:rPr>
              <a:t> </a:t>
            </a:r>
            <a:r>
              <a:rPr lang="en-US" altLang="zh-CN" sz="1800">
                <a:latin typeface="Times New Roman" panose="02020603050405020304" pitchFamily="18" charset="0"/>
                <a:cs typeface="Times New Roman" panose="02020603050405020304" pitchFamily="18" charset="0"/>
              </a:rPr>
              <a:t>T</a:t>
            </a:r>
            <a:r>
              <a:rPr lang="en-US" altLang="zh-CN" sz="1800" baseline="-25000">
                <a:latin typeface="Times New Roman" panose="02020603050405020304" pitchFamily="18" charset="0"/>
                <a:cs typeface="Times New Roman" panose="02020603050405020304" pitchFamily="18" charset="0"/>
              </a:rPr>
              <a:t>R </a:t>
            </a:r>
            <a:r>
              <a:rPr lang="en-US" altLang="zh-CN" sz="1800">
                <a:latin typeface="Times New Roman" panose="02020603050405020304" pitchFamily="18" charset="0"/>
                <a:cs typeface="Times New Roman" panose="02020603050405020304" pitchFamily="18" charset="0"/>
              </a:rPr>
              <a:t>= (1/2)</a:t>
            </a:r>
            <a:r>
              <a:rPr lang="en-US" altLang="zh-CN" sz="1800">
                <a:latin typeface="Times New Roman" panose="02020603050405020304" pitchFamily="18" charset="0"/>
                <a:ea typeface="微软雅黑" panose="020B0503020204020204" charset="-122"/>
                <a:cs typeface="Times New Roman" panose="02020603050405020304" pitchFamily="18" charset="0"/>
              </a:rPr>
              <a:t>*</a:t>
            </a:r>
            <a:r>
              <a:rPr lang="en-US" altLang="zh-CN" sz="1800">
                <a:latin typeface="Times New Roman" panose="02020603050405020304" pitchFamily="18" charset="0"/>
                <a:ea typeface="微软雅黑" panose="020B0503020204020204" charset="-122"/>
                <a:cs typeface="Times New Roman" panose="02020603050405020304" pitchFamily="18" charset="0"/>
              </a:rPr>
              <a:t>(1/r) = 1/2r</a:t>
            </a:r>
            <a:endParaRPr lang="en-US" altLang="zh-CN" sz="1800">
              <a:latin typeface="Times New Roman" panose="02020603050405020304" pitchFamily="18" charset="0"/>
              <a:ea typeface="微软雅黑" panose="020B0503020204020204" charset="-122"/>
              <a:cs typeface="Times New Roman" panose="02020603050405020304" pitchFamily="18" charset="0"/>
            </a:endParaRPr>
          </a:p>
          <a:p>
            <a:r>
              <a:rPr lang="zh-CN" altLang="en-US" sz="1800">
                <a:solidFill>
                  <a:srgbClr val="FF0000"/>
                </a:solidFill>
                <a:latin typeface="Calibri" panose="020F0502020204030204" pitchFamily="34" charset="0"/>
              </a:rPr>
              <a:t>传输时间T</a:t>
            </a:r>
            <a:r>
              <a:rPr lang="zh-CN" altLang="en-US" sz="1800" baseline="-25000">
                <a:solidFill>
                  <a:srgbClr val="FF0000"/>
                </a:solidFill>
                <a:latin typeface="Calibri" panose="020F0502020204030204" pitchFamily="34" charset="0"/>
              </a:rPr>
              <a:t>t</a:t>
            </a:r>
            <a:r>
              <a:rPr lang="zh-CN" altLang="en-US" sz="1800">
                <a:solidFill>
                  <a:srgbClr val="FF0000"/>
                </a:solidFill>
                <a:latin typeface="Calibri" panose="020F0502020204030204" pitchFamily="34" charset="0"/>
              </a:rPr>
              <a:t>:</a:t>
            </a:r>
            <a:r>
              <a:rPr lang="en-US" altLang="zh-CN" sz="1800">
                <a:latin typeface="Calibri" panose="020F0502020204030204" pitchFamily="34" charset="0"/>
              </a:rPr>
              <a:t> </a:t>
            </a:r>
            <a:r>
              <a:rPr lang="zh-CN" altLang="en-US" sz="1800">
                <a:latin typeface="Calibri" panose="020F0502020204030204" pitchFamily="34" charset="0"/>
              </a:rPr>
              <a:t>从磁盘读出或向磁盘写入数据所经历的时间，假设磁盘转速为</a:t>
            </a:r>
            <a:r>
              <a:rPr lang="en-US" altLang="zh-CN" sz="1800">
                <a:latin typeface="Calibri" panose="020F0502020204030204" pitchFamily="34" charset="0"/>
              </a:rPr>
              <a:t>r</a:t>
            </a:r>
            <a:r>
              <a:rPr lang="zh-CN" altLang="en-US" sz="1800">
                <a:latin typeface="Calibri" panose="020F0502020204030204" pitchFamily="34" charset="0"/>
              </a:rPr>
              <a:t>，此次读</a:t>
            </a:r>
            <a:r>
              <a:rPr lang="en-US" altLang="zh-CN" sz="1800">
                <a:latin typeface="Calibri" panose="020F0502020204030204" pitchFamily="34" charset="0"/>
              </a:rPr>
              <a:t>/</a:t>
            </a:r>
            <a:r>
              <a:rPr lang="zh-CN" altLang="en-US" sz="1800">
                <a:latin typeface="Calibri" panose="020F0502020204030204" pitchFamily="34" charset="0"/>
              </a:rPr>
              <a:t>写的字节数为</a:t>
            </a:r>
            <a:r>
              <a:rPr lang="en-US" altLang="zh-CN" sz="1800">
                <a:latin typeface="Calibri" panose="020F0502020204030204" pitchFamily="34" charset="0"/>
              </a:rPr>
              <a:t>b</a:t>
            </a:r>
            <a:r>
              <a:rPr lang="zh-CN" altLang="en-US" sz="1800">
                <a:latin typeface="Calibri" panose="020F0502020204030204" pitchFamily="34" charset="0"/>
              </a:rPr>
              <a:t>，每个磁道上的字节数为</a:t>
            </a:r>
            <a:r>
              <a:rPr lang="en-US" altLang="zh-CN" sz="1800">
                <a:latin typeface="Calibri" panose="020F0502020204030204" pitchFamily="34" charset="0"/>
              </a:rPr>
              <a:t>N</a:t>
            </a:r>
            <a:r>
              <a:rPr lang="zh-CN" altLang="en-US" sz="1800">
                <a:latin typeface="Calibri" panose="020F0502020204030204" pitchFamily="34" charset="0"/>
              </a:rPr>
              <a:t>，</a:t>
            </a:r>
            <a:r>
              <a:rPr lang="zh-CN" altLang="en-US" sz="1800">
                <a:latin typeface="Calibri" panose="020F0502020204030204" pitchFamily="34" charset="0"/>
              </a:rPr>
              <a:t>则：</a:t>
            </a:r>
            <a:endParaRPr lang="zh-CN" altLang="en-US" sz="1800">
              <a:latin typeface="Calibri" panose="020F0502020204030204" pitchFamily="34" charset="0"/>
            </a:endParaRPr>
          </a:p>
          <a:p>
            <a:r>
              <a:rPr lang="zh-CN" altLang="en-US" sz="1800">
                <a:latin typeface="Calibri" panose="020F0502020204030204" pitchFamily="34" charset="0"/>
              </a:rPr>
              <a:t>传输时间</a:t>
            </a:r>
            <a:r>
              <a:rPr lang="en-US" altLang="zh-CN" sz="1800">
                <a:latin typeface="Calibri" panose="020F0502020204030204" pitchFamily="34" charset="0"/>
              </a:rPr>
              <a:t>T</a:t>
            </a:r>
            <a:r>
              <a:rPr lang="en-US" altLang="zh-CN" sz="1800" baseline="-25000">
                <a:latin typeface="Calibri" panose="020F0502020204030204" pitchFamily="34" charset="0"/>
              </a:rPr>
              <a:t>t</a:t>
            </a:r>
            <a:r>
              <a:rPr lang="en-US" altLang="zh-CN" sz="1800">
                <a:latin typeface="Calibri" panose="020F0502020204030204" pitchFamily="34" charset="0"/>
              </a:rPr>
              <a:t>= </a:t>
            </a:r>
            <a:r>
              <a:rPr lang="en-US" altLang="zh-CN" sz="1800">
                <a:latin typeface="Times New Roman" panose="02020603050405020304" pitchFamily="18" charset="0"/>
                <a:ea typeface="微软雅黑" panose="020B0503020204020204" charset="-122"/>
                <a:cs typeface="Times New Roman" panose="02020603050405020304" pitchFamily="18" charset="0"/>
                <a:sym typeface="+mn-ea"/>
              </a:rPr>
              <a:t>(1/r) * (b/N)=b/(rN)</a:t>
            </a:r>
            <a:endParaRPr lang="en-US" altLang="zh-CN" sz="1800">
              <a:latin typeface="Times New Roman" panose="02020603050405020304" pitchFamily="18" charset="0"/>
              <a:ea typeface="微软雅黑" panose="020B0503020204020204" charset="-122"/>
              <a:cs typeface="Times New Roman" panose="02020603050405020304" pitchFamily="18" charset="0"/>
              <a:sym typeface="+mn-ea"/>
            </a:endParaRPr>
          </a:p>
          <a:p>
            <a:endParaRPr lang="en-US" altLang="zh-CN" sz="1800">
              <a:latin typeface="Calibri" panose="020F0502020204030204" pitchFamily="34" charset="0"/>
            </a:endParaRPr>
          </a:p>
          <a:p>
            <a:r>
              <a:rPr lang="zh-CN" altLang="en-US" sz="1800">
                <a:solidFill>
                  <a:srgbClr val="FF0000"/>
                </a:solidFill>
                <a:latin typeface="Calibri" panose="020F0502020204030204" pitchFamily="34" charset="0"/>
              </a:rPr>
              <a:t>总的平均存取时间</a:t>
            </a:r>
            <a:r>
              <a:rPr lang="en-US" altLang="zh-CN" sz="1800">
                <a:solidFill>
                  <a:srgbClr val="FF0000"/>
                </a:solidFill>
                <a:latin typeface="Calibri" panose="020F0502020204030204" pitchFamily="34" charset="0"/>
              </a:rPr>
              <a:t> T</a:t>
            </a:r>
            <a:r>
              <a:rPr lang="en-US" altLang="zh-CN" sz="1800" baseline="-25000">
                <a:solidFill>
                  <a:srgbClr val="FF0000"/>
                </a:solidFill>
                <a:latin typeface="Calibri" panose="020F0502020204030204" pitchFamily="34" charset="0"/>
              </a:rPr>
              <a:t>a </a:t>
            </a:r>
            <a:r>
              <a:rPr lang="en-US" altLang="zh-CN" sz="1800">
                <a:solidFill>
                  <a:srgbClr val="FF0000"/>
                </a:solidFill>
                <a:latin typeface="Calibri" panose="020F0502020204030204" pitchFamily="34" charset="0"/>
              </a:rPr>
              <a:t>= </a:t>
            </a:r>
            <a:r>
              <a:rPr lang="en-US" altLang="zh-CN" sz="1800">
                <a:solidFill>
                  <a:srgbClr val="FF0000"/>
                </a:solidFill>
                <a:latin typeface="Calibri" panose="020F0502020204030204" pitchFamily="34" charset="0"/>
                <a:sym typeface="+mn-ea"/>
              </a:rPr>
              <a:t>T</a:t>
            </a:r>
            <a:r>
              <a:rPr lang="en-US" altLang="zh-CN" sz="1800" baseline="-25000">
                <a:solidFill>
                  <a:srgbClr val="FF0000"/>
                </a:solidFill>
                <a:latin typeface="Calibri" panose="020F0502020204030204" pitchFamily="34" charset="0"/>
                <a:sym typeface="+mn-ea"/>
              </a:rPr>
              <a:t>S </a:t>
            </a:r>
            <a:r>
              <a:rPr lang="en-US" altLang="zh-CN" sz="1800">
                <a:solidFill>
                  <a:srgbClr val="FF0000"/>
                </a:solidFill>
                <a:latin typeface="Calibri" panose="020F0502020204030204" pitchFamily="34" charset="0"/>
                <a:sym typeface="+mn-ea"/>
              </a:rPr>
              <a:t>+ </a:t>
            </a:r>
            <a:r>
              <a:rPr lang="en-US" altLang="zh-CN" sz="18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rPr>
              <a:t>1/2r + b/(rN)</a:t>
            </a:r>
            <a:endParaRPr lang="en-US" altLang="zh-CN" sz="1800">
              <a:solidFill>
                <a:srgbClr val="FF0000"/>
              </a:solidFill>
              <a:latin typeface="Times New Roman" panose="02020603050405020304" pitchFamily="18" charset="0"/>
              <a:ea typeface="微软雅黑" panose="020B0503020204020204" charset="-122"/>
              <a:cs typeface="Times New Roman" panose="02020603050405020304" pitchFamily="18" charset="0"/>
              <a:sym typeface="+mn-ea"/>
            </a:endParaRPr>
          </a:p>
        </p:txBody>
      </p:sp>
      <p:sp>
        <p:nvSpPr>
          <p:cNvPr id="2" name="文本框 1"/>
          <p:cNvSpPr txBox="1"/>
          <p:nvPr/>
        </p:nvSpPr>
        <p:spPr>
          <a:xfrm>
            <a:off x="179705" y="5012690"/>
            <a:ext cx="8644890" cy="645160"/>
          </a:xfrm>
          <a:prstGeom prst="rect">
            <a:avLst/>
          </a:prstGeom>
          <a:noFill/>
        </p:spPr>
        <p:txBody>
          <a:bodyPr wrap="square" rtlCol="0">
            <a:spAutoFit/>
          </a:bodyPr>
          <a:p>
            <a:r>
              <a:rPr lang="zh-CN" altLang="en-US">
                <a:solidFill>
                  <a:schemeClr val="tx1"/>
                </a:solidFill>
              </a:rPr>
              <a:t>磁盘调度算法：先来先服务</a:t>
            </a:r>
            <a:r>
              <a:rPr lang="en-US" altLang="zh-CN">
                <a:solidFill>
                  <a:schemeClr val="tx1"/>
                </a:solidFill>
              </a:rPr>
              <a:t>FCFS</a:t>
            </a:r>
            <a:r>
              <a:rPr lang="zh-CN" altLang="en-US">
                <a:solidFill>
                  <a:schemeClr val="tx1"/>
                </a:solidFill>
              </a:rPr>
              <a:t>、</a:t>
            </a:r>
            <a:r>
              <a:rPr lang="zh-CN" altLang="en-US" dirty="0">
                <a:solidFill>
                  <a:schemeClr val="tx1"/>
                </a:solidFill>
                <a:sym typeface="+mn-ea"/>
              </a:rPr>
              <a:t>最短寻道时间优先</a:t>
            </a:r>
            <a:r>
              <a:rPr lang="en-US" altLang="zh-CN">
                <a:solidFill>
                  <a:schemeClr val="tx1"/>
                </a:solidFill>
                <a:sym typeface="+mn-ea"/>
              </a:rPr>
              <a:t>SSTF</a:t>
            </a:r>
            <a:r>
              <a:rPr lang="zh-CN" altLang="en-US">
                <a:solidFill>
                  <a:schemeClr val="tx1"/>
                </a:solidFill>
                <a:sym typeface="+mn-ea"/>
              </a:rPr>
              <a:t>、</a:t>
            </a:r>
            <a:r>
              <a:rPr lang="zh-CN" altLang="en-US" dirty="0">
                <a:solidFill>
                  <a:schemeClr val="tx1"/>
                </a:solidFill>
                <a:sym typeface="+mn-ea"/>
              </a:rPr>
              <a:t>扫描</a:t>
            </a:r>
            <a:r>
              <a:rPr lang="en-US" altLang="zh-CN">
                <a:solidFill>
                  <a:schemeClr val="tx1"/>
                </a:solidFill>
                <a:sym typeface="+mn-ea"/>
              </a:rPr>
              <a:t>SCAN</a:t>
            </a:r>
            <a:r>
              <a:rPr lang="zh-CN" altLang="en-US" dirty="0">
                <a:solidFill>
                  <a:schemeClr val="tx1"/>
                </a:solidFill>
                <a:sym typeface="+mn-ea"/>
              </a:rPr>
              <a:t>、循环扫描</a:t>
            </a:r>
            <a:r>
              <a:rPr lang="en-US" altLang="zh-CN">
                <a:solidFill>
                  <a:schemeClr val="tx1"/>
                </a:solidFill>
                <a:sym typeface="+mn-ea"/>
              </a:rPr>
              <a:t>CSCAN</a:t>
            </a:r>
            <a:r>
              <a:rPr lang="zh-CN" altLang="en-US">
                <a:solidFill>
                  <a:schemeClr val="tx1"/>
                </a:solidFill>
                <a:sym typeface="+mn-ea"/>
              </a:rPr>
              <a:t>等</a:t>
            </a:r>
            <a:r>
              <a:rPr lang="zh-CN" altLang="en-US" dirty="0">
                <a:solidFill>
                  <a:schemeClr val="tx1"/>
                </a:solidFill>
                <a:sym typeface="+mn-ea"/>
              </a:rPr>
              <a:t>算法</a:t>
            </a:r>
            <a:endParaRPr lang="zh-CN" altLang="en-US" dirty="0">
              <a:solidFill>
                <a:schemeClr val="tx1"/>
              </a:solidFill>
              <a:sym typeface="+mn-ea"/>
            </a:endParaRPr>
          </a:p>
        </p:txBody>
      </p:sp>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4"/>
          <p:cNvSpPr>
            <a:spLocks noGrp="1" noChangeArrowheads="1"/>
          </p:cNvSpPr>
          <p:nvPr>
            <p:ph type="ctr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FF3300"/>
                </a:solidFill>
                <a:effectLst/>
                <a:uLnTx/>
                <a:uFillTx/>
                <a:latin typeface="+mn-ea"/>
                <a:ea typeface="+mn-ea"/>
                <a:cs typeface="+mj-cs"/>
              </a:rPr>
              <a:t>第七章  文件管理</a:t>
            </a:r>
            <a:endParaRPr kumimoji="0" lang="en-US" altLang="zh-CN" sz="4400" b="1" i="0" u="none" strike="noStrike" kern="0" cap="none" spc="0" normalizeH="0" baseline="0" noProof="0" dirty="0">
              <a:ln>
                <a:noFill/>
              </a:ln>
              <a:solidFill>
                <a:srgbClr val="FF3300"/>
              </a:solidFill>
              <a:effectLst/>
              <a:uLnTx/>
              <a:uFillTx/>
              <a:latin typeface="+mn-ea"/>
              <a:ea typeface="+mn-ea"/>
              <a:cs typeface="+mj-cs"/>
            </a:endParaRPr>
          </a:p>
        </p:txBody>
      </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Rectangle 2"/>
          <p:cNvSpPr>
            <a:spLocks noGrp="1"/>
          </p:cNvSpPr>
          <p:nvPr>
            <p:ph type="title"/>
          </p:nvPr>
        </p:nvSpPr>
        <p:spPr/>
        <p:txBody>
          <a:bodyPr vert="horz" wrap="square" lIns="91440" tIns="45720" rIns="91440" bIns="45720" anchor="ctr" anchorCtr="0"/>
          <a:p>
            <a:pPr eaLnBrk="1" hangingPunct="1"/>
            <a:r>
              <a:rPr lang="zh-CN" altLang="en-US" dirty="0">
                <a:ea typeface="宋体" panose="02010600030101010101" pitchFamily="2" charset="-122"/>
              </a:rPr>
              <a:t>第</a:t>
            </a:r>
            <a:r>
              <a:rPr lang="zh-CN" altLang="en-US" dirty="0">
                <a:ea typeface="宋体" panose="02010600030101010101" pitchFamily="2" charset="-122"/>
              </a:rPr>
              <a:t>七章 文件管理</a:t>
            </a:r>
            <a:endParaRPr lang="zh-CN" altLang="en-US" dirty="0">
              <a:ea typeface="宋体" panose="02010600030101010101" pitchFamily="2" charset="-122"/>
            </a:endParaRPr>
          </a:p>
        </p:txBody>
      </p:sp>
      <p:sp>
        <p:nvSpPr>
          <p:cNvPr id="2" name="文本框 1"/>
          <p:cNvSpPr txBox="1"/>
          <p:nvPr/>
        </p:nvSpPr>
        <p:spPr>
          <a:xfrm>
            <a:off x="35560" y="620395"/>
            <a:ext cx="8928100" cy="3322955"/>
          </a:xfrm>
          <a:prstGeom prst="rect">
            <a:avLst/>
          </a:prstGeom>
          <a:noFill/>
        </p:spPr>
        <p:txBody>
          <a:bodyPr wrap="square">
            <a:spAutoFit/>
          </a:bodyPr>
          <a:lstStyle/>
          <a:p>
            <a:pPr marR="0" algn="just" defTabSz="914400">
              <a:lnSpc>
                <a:spcPct val="150000"/>
              </a:lnSpc>
              <a:buClrTx/>
              <a:buSzTx/>
              <a:buFontTx/>
              <a:buNone/>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1. </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文件和文件系统的基本概念</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lnSpc>
                <a:spcPct val="150000"/>
              </a:lnSpc>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文件：文件体，文件属性</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lnSpc>
                <a:spcPct val="150000"/>
              </a:lnSpc>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文件系统：负责信息的组织、存储和访问。</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lnSpc>
                <a:spcPct val="150000"/>
              </a:lnSpc>
              <a:buClrTx/>
              <a:buSzTx/>
              <a:buFontTx/>
              <a:buNone/>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2. </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文件的逻辑结构：无结构文件，有结构文件</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顺序文件、索引文件、索引顺序文件</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lnSpc>
                <a:spcPct val="150000"/>
              </a:lnSpc>
              <a:buClrTx/>
              <a:buSzTx/>
              <a:buFontTx/>
              <a:buNone/>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3. </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文件目录：</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文件控制块、单级目录、两级目录、多级目录、无环图</a:t>
            </a:r>
            <a:r>
              <a:rPr kumimoji="0" lang="zh-CN" altLang="zh-CN" sz="2000" kern="100" cap="none" spc="0" normalizeH="0" baseline="0" noProof="0" dirty="0">
                <a:latin typeface="Times New Roman" panose="02020603050405020304" pitchFamily="18" charset="0"/>
                <a:ea typeface="宋体" panose="02010600030101010101" pitchFamily="2" charset="-122"/>
                <a:cs typeface="+mn-cs"/>
              </a:rPr>
              <a:t>目录</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algn="just" defTabSz="914400">
              <a:lnSpc>
                <a:spcPct val="150000"/>
              </a:lnSpc>
              <a:buClrTx/>
              <a:buSzTx/>
              <a:buFontTx/>
              <a:buNone/>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4. </a:t>
            </a:r>
            <a:r>
              <a:rPr lang="zh-CN" altLang="zh-CN" sz="2000" kern="100" noProof="0" dirty="0">
                <a:latin typeface="Times New Roman" panose="02020603050405020304" pitchFamily="18" charset="0"/>
                <a:sym typeface="+mn-ea"/>
              </a:rPr>
              <a:t>文件共享和保护</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p:txBody>
      </p:sp>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4"/>
          <p:cNvSpPr>
            <a:spLocks noGrp="1" noChangeArrowheads="1"/>
          </p:cNvSpPr>
          <p:nvPr>
            <p:ph type="ctr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a:ln>
                  <a:noFill/>
                </a:ln>
                <a:solidFill>
                  <a:srgbClr val="FF3300"/>
                </a:solidFill>
                <a:effectLst/>
                <a:uLnTx/>
                <a:uFillTx/>
                <a:latin typeface="+mn-ea"/>
                <a:ea typeface="+mn-ea"/>
                <a:cs typeface="+mj-cs"/>
              </a:rPr>
              <a:t>第八章  </a:t>
            </a:r>
            <a:r>
              <a:rPr lang="zh-CN" altLang="en-US" sz="4400" dirty="0">
                <a:ea typeface="宋体" panose="02010600030101010101" pitchFamily="2" charset="-122"/>
                <a:sym typeface="+mn-ea"/>
              </a:rPr>
              <a:t>磁盘存储器管理</a:t>
            </a:r>
            <a:endParaRPr kumimoji="0" lang="en-US" altLang="zh-CN" sz="4400" b="1" i="0" u="none" strike="noStrike" kern="0" cap="none" spc="0" normalizeH="0" baseline="0" noProof="0" dirty="0">
              <a:ln>
                <a:noFill/>
              </a:ln>
              <a:solidFill>
                <a:srgbClr val="FF3300"/>
              </a:solidFill>
              <a:effectLst/>
              <a:uLnTx/>
              <a:uFillTx/>
              <a:latin typeface="+mn-ea"/>
              <a:ea typeface="+mn-ea"/>
              <a:cs typeface="+mj-cs"/>
            </a:endParaRPr>
          </a:p>
        </p:txBody>
      </p:sp>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0" y="584200"/>
            <a:ext cx="9144000" cy="5816600"/>
          </a:xfrm>
        </p:spPr>
        <p:txBody>
          <a:bodyPr/>
          <a:p>
            <a:pPr marL="0" indent="0">
              <a:buNone/>
            </a:pPr>
            <a:r>
              <a:rPr lang="en-US" altLang="zh-CN" sz="2000" kern="100" noProof="0" dirty="0">
                <a:latin typeface="Times New Roman" panose="02020603050405020304" pitchFamily="18" charset="0"/>
                <a:ea typeface="宋体" panose="02010600030101010101" pitchFamily="2" charset="-122"/>
                <a:sym typeface="+mn-ea"/>
              </a:rPr>
              <a:t>1. </a:t>
            </a:r>
            <a:r>
              <a:rPr lang="zh-CN" altLang="en-US" sz="2000" kern="100" noProof="0" dirty="0">
                <a:latin typeface="Times New Roman" panose="02020603050405020304" pitchFamily="18" charset="0"/>
                <a:ea typeface="宋体" panose="02010600030101010101" pitchFamily="2" charset="-122"/>
                <a:sym typeface="+mn-ea"/>
              </a:rPr>
              <a:t>外存的组织方式：连续分配、链接分配、索引分配</a:t>
            </a:r>
            <a:endParaRPr lang="zh-CN" altLang="en-US" sz="2000" kern="100" noProof="0" dirty="0">
              <a:latin typeface="Times New Roman" panose="02020603050405020304" pitchFamily="18" charset="0"/>
              <a:ea typeface="宋体" panose="02010600030101010101" pitchFamily="2" charset="-122"/>
              <a:sym typeface="+mn-ea"/>
            </a:endParaRPr>
          </a:p>
          <a:p>
            <a:pPr marL="0" indent="0">
              <a:buNone/>
            </a:pPr>
            <a:r>
              <a:rPr lang="en-US" altLang="zh-CN" sz="2000" kern="100" noProof="0" dirty="0">
                <a:latin typeface="Times New Roman" panose="02020603050405020304" pitchFamily="18" charset="0"/>
                <a:ea typeface="宋体" panose="02010600030101010101" pitchFamily="2" charset="-122"/>
                <a:sym typeface="+mn-ea"/>
              </a:rPr>
              <a:t>2. </a:t>
            </a:r>
            <a:r>
              <a:rPr lang="zh-CN" altLang="en-US" sz="2000" kern="100" noProof="0" dirty="0">
                <a:latin typeface="Times New Roman" panose="02020603050405020304" pitchFamily="18" charset="0"/>
                <a:ea typeface="宋体" panose="02010600030101010101" pitchFamily="2" charset="-122"/>
                <a:sym typeface="+mn-ea"/>
              </a:rPr>
              <a:t>文件</a:t>
            </a:r>
            <a:r>
              <a:rPr lang="zh-CN" altLang="zh-CN" sz="2000" kern="100" noProof="0" dirty="0">
                <a:latin typeface="Times New Roman" panose="02020603050405020304" pitchFamily="18" charset="0"/>
                <a:ea typeface="宋体" panose="02010600030101010101" pitchFamily="2" charset="-122"/>
                <a:sym typeface="+mn-ea"/>
              </a:rPr>
              <a:t>存储空间的管理：</a:t>
            </a:r>
            <a:r>
              <a:rPr lang="zh-CN" altLang="en-US" sz="2000">
                <a:sym typeface="+mn-ea"/>
              </a:rPr>
              <a:t>对空闲磁盘块的管理</a:t>
            </a:r>
            <a:r>
              <a:rPr lang="zh-CN" altLang="zh-CN" sz="2000" kern="100" noProof="0" dirty="0">
                <a:latin typeface="Times New Roman" panose="02020603050405020304" pitchFamily="18" charset="0"/>
                <a:ea typeface="宋体" panose="02010600030101010101" pitchFamily="2" charset="-122"/>
                <a:sym typeface="+mn-ea"/>
              </a:rPr>
              <a:t>（空闲链表法、位示图、成组链接法）</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L="0" indent="0">
              <a:buNone/>
            </a:pP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p:txBody>
      </p:sp>
      <p:sp>
        <p:nvSpPr>
          <p:cNvPr id="4" name="标题 3"/>
          <p:cNvSpPr>
            <a:spLocks noGrp="1"/>
          </p:cNvSpPr>
          <p:nvPr>
            <p:ph type="title"/>
          </p:nvPr>
        </p:nvSpPr>
        <p:spPr/>
        <p:txBody>
          <a:bodyPr/>
          <a:p>
            <a:r>
              <a:rPr lang="zh-CN" altLang="en-US" b="1">
                <a:latin typeface="宋体" panose="02010600030101010101" pitchFamily="2" charset="-122"/>
                <a:ea typeface="宋体" panose="02010600030101010101" pitchFamily="2" charset="-122"/>
                <a:cs typeface="宋体" panose="02010600030101010101" pitchFamily="2" charset="-122"/>
              </a:rPr>
              <a:t>第八章</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磁盘存储器管理</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107950" y="692150"/>
            <a:ext cx="8856663" cy="6369685"/>
          </a:xfrm>
          <a:prstGeom prst="rect">
            <a:avLst/>
          </a:prstGeom>
          <a:noFill/>
        </p:spPr>
        <p:txBody>
          <a:bodyPr wrap="square" rtlCol="0">
            <a:spAutoFit/>
          </a:bodyPr>
          <a:lstStyle/>
          <a:p>
            <a:pPr marR="0" defTabSz="914400">
              <a:buClrTx/>
              <a:buSzTx/>
              <a:buFontTx/>
              <a:buNone/>
              <a:defRPr/>
            </a:pPr>
            <a:r>
              <a:rPr kumimoji="0" lang="en-US" altLang="zh-CN" sz="2400" kern="100" cap="none" spc="0" normalizeH="0" baseline="0" noProof="0" dirty="0">
                <a:latin typeface="Times New Roman" panose="02020603050405020304" pitchFamily="18" charset="0"/>
                <a:ea typeface="宋体" panose="02010600030101010101" pitchFamily="2" charset="-122"/>
                <a:cs typeface="+mn-cs"/>
              </a:rPr>
              <a:t>4. </a:t>
            </a:r>
            <a:r>
              <a:rPr kumimoji="0" lang="zh-CN" altLang="zh-CN" sz="2400" kern="100" cap="none" spc="0" normalizeH="0" baseline="0" noProof="0" dirty="0">
                <a:latin typeface="Times New Roman" panose="02020603050405020304" pitchFamily="18" charset="0"/>
                <a:ea typeface="宋体" panose="02010600030101010101" pitchFamily="2" charset="-122"/>
                <a:cs typeface="+mn-cs"/>
              </a:rPr>
              <a:t>操作系统的主要功能</a:t>
            </a:r>
            <a:endParaRPr kumimoji="0"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0" lang="zh-CN"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0" lang="en-US" altLang="zh-CN" sz="24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   </a:t>
            </a:r>
            <a:r>
              <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处理机管理</a:t>
            </a:r>
            <a:endPar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endParaRPr>
          </a:p>
          <a:p>
            <a:pPr marR="0"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 </a:t>
            </a:r>
            <a:r>
              <a:rPr kumimoji="0" lang="en-US"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   </a:t>
            </a:r>
            <a:r>
              <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存储管理</a:t>
            </a:r>
            <a:endPar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endParaRPr>
          </a:p>
          <a:p>
            <a:pPr marR="0"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 </a:t>
            </a:r>
            <a:r>
              <a:rPr kumimoji="0" lang="en-US"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   </a:t>
            </a:r>
            <a:r>
              <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设备管理</a:t>
            </a:r>
            <a:endPar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endParaRPr>
          </a:p>
          <a:p>
            <a:pPr marR="0"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 </a:t>
            </a:r>
            <a:r>
              <a:rPr kumimoji="0" lang="en-US"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   </a:t>
            </a:r>
            <a:r>
              <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文件管理</a:t>
            </a:r>
            <a:endPar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endParaRPr>
          </a:p>
          <a:p>
            <a:pPr marR="0"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 </a:t>
            </a:r>
            <a:r>
              <a:rPr kumimoji="0" lang="en-US"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   </a:t>
            </a:r>
            <a:r>
              <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用户接口</a:t>
            </a:r>
            <a:endParaRPr kumimoji="0" lang="en-US"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endParaRPr>
          </a:p>
          <a:p>
            <a:pPr marR="0" defTabSz="914400">
              <a:buClrTx/>
              <a:buSzTx/>
              <a:buFontTx/>
              <a:buNone/>
              <a:defRPr/>
            </a:pPr>
            <a:endParaRPr kumimoji="0" lang="en-US"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endParaRPr>
          </a:p>
          <a:p>
            <a:pPr marR="0" defTabSz="914400">
              <a:buClrTx/>
              <a:buSzTx/>
              <a:buFontTx/>
              <a:buNone/>
              <a:defRPr/>
            </a:pPr>
            <a:endParaRPr kumimoji="0" lang="en-US"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endParaRPr>
          </a:p>
          <a:p>
            <a:pPr marR="0" defTabSz="914400">
              <a:buClrTx/>
              <a:buSzTx/>
              <a:buFontTx/>
              <a:buNone/>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    </a:t>
            </a:r>
            <a:r>
              <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操作系统是一组控制和管理计算机硬件和软件资源，方便用户使用的程序的集合。</a:t>
            </a:r>
            <a:endPar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endParaRPr>
          </a:p>
          <a:p>
            <a:pPr marR="0" defTabSz="914400">
              <a:buClrTx/>
              <a:buSzTx/>
              <a:buFontTx/>
              <a:buNone/>
              <a:defRPr/>
            </a:pPr>
            <a:r>
              <a:rPr kumimoji="0" lang="en-US"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    </a:t>
            </a:r>
            <a:r>
              <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控制程序执行以防错误和不当使用</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执行用户程序并提供服务</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管理各种计算机资源：</a:t>
            </a:r>
            <a:r>
              <a:rPr kumimoji="0" lang="en-US"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CPU</a:t>
            </a:r>
            <a:r>
              <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、内存、硬盘、硬件外设等</a:t>
            </a: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buNone/>
              <a:defRPr/>
            </a:pPr>
            <a:r>
              <a:rPr kumimoji="0" lang="zh-CN"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rPr>
              <a:t>有效解决冲突请求并确保资源公平使用</a:t>
            </a:r>
            <a:endParaRPr kumimoji="0" lang="en-US" altLang="zh-CN" sz="2000" kern="100" cap="none" spc="0" normalizeH="0" baseline="0" noProof="0" dirty="0">
              <a:latin typeface="Times New Roman" panose="02020603050405020304" pitchFamily="18" charset="0"/>
              <a:ea typeface="宋体" panose="02010600030101010101" pitchFamily="2" charset="-122"/>
              <a:cs typeface="宋体" panose="02010600030101010101" pitchFamily="2" charset="-122"/>
            </a:endParaRPr>
          </a:p>
          <a:p>
            <a:pPr marR="0" indent="266700" algn="just" defTabSz="914400">
              <a:buClrTx/>
              <a:buSzTx/>
              <a:buFontTx/>
              <a:buNone/>
              <a:defRPr/>
            </a:pPr>
            <a:endParaRPr kumimoji="0" lang="en-US" altLang="zh-CN" sz="24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buNone/>
              <a:defRPr/>
            </a:pPr>
            <a:endParaRPr kumimoji="0" lang="zh-CN"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0" lang="zh-CN" altLang="zh-CN"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0" lang="zh-CN" altLang="en-US" sz="2400" kern="1200" cap="none" spc="0" normalizeH="0" baseline="0" noProof="0" dirty="0">
              <a:latin typeface="Arial" panose="020B0604020202020204" pitchFamily="34" charset="0"/>
              <a:ea typeface="宋体" panose="02010600030101010101" pitchFamily="2" charset="-122"/>
              <a:cs typeface="+mn-cs"/>
            </a:endParaRPr>
          </a:p>
        </p:txBody>
      </p:sp>
      <p:sp>
        <p:nvSpPr>
          <p:cNvPr id="4" name="标题 3"/>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第一章 操作系统引论</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第一章 操作系统引论</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
        <p:nvSpPr>
          <p:cNvPr id="3" name="文本框 2"/>
          <p:cNvSpPr txBox="1"/>
          <p:nvPr/>
        </p:nvSpPr>
        <p:spPr>
          <a:xfrm>
            <a:off x="107950" y="621030"/>
            <a:ext cx="8994140" cy="3923030"/>
          </a:xfrm>
          <a:prstGeom prst="rect">
            <a:avLst/>
          </a:prstGeom>
          <a:noFill/>
        </p:spPr>
        <p:txBody>
          <a:bodyPr wrap="square" rtlCol="0">
            <a:spAutoFit/>
          </a:bodyPr>
          <a:lstStyle/>
          <a:p>
            <a:pPr marR="0" defTabSz="914400">
              <a:buClrTx/>
              <a:buSzTx/>
              <a:buFontTx/>
              <a:buNone/>
              <a:defRPr/>
            </a:pPr>
            <a:r>
              <a:rPr kumimoji="0" lang="en-US" altLang="zh-CN" sz="2400" kern="100" cap="none" spc="0" normalizeH="0" baseline="0" noProof="0" dirty="0">
                <a:latin typeface="Times New Roman" panose="02020603050405020304" pitchFamily="18" charset="0"/>
                <a:ea typeface="宋体" panose="02010600030101010101" pitchFamily="2" charset="-122"/>
                <a:cs typeface="+mn-cs"/>
              </a:rPr>
              <a:t>5. </a:t>
            </a:r>
            <a:r>
              <a:rPr kumimoji="0" lang="zh-CN" altLang="en-US" sz="2400" kern="100" cap="none" spc="0" normalizeH="0" baseline="0" noProof="0" dirty="0">
                <a:latin typeface="Times New Roman" panose="02020603050405020304" pitchFamily="18" charset="0"/>
                <a:ea typeface="宋体" panose="02010600030101010101" pitchFamily="2" charset="-122"/>
                <a:cs typeface="+mn-cs"/>
              </a:rPr>
              <a:t>内核态</a:t>
            </a:r>
            <a:r>
              <a:rPr kumimoji="0" lang="en-US" altLang="zh-CN" sz="2400" kern="1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00" cap="none" spc="0" normalizeH="0" baseline="0" noProof="0" dirty="0">
                <a:latin typeface="Times New Roman" panose="02020603050405020304" pitchFamily="18" charset="0"/>
                <a:ea typeface="宋体" panose="02010600030101010101" pitchFamily="2" charset="-122"/>
                <a:cs typeface="+mn-cs"/>
              </a:rPr>
              <a:t>管态</a:t>
            </a:r>
            <a:r>
              <a:rPr kumimoji="0" lang="en-US" altLang="zh-CN" sz="2400" kern="1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00" cap="none" spc="0" normalizeH="0" baseline="0" noProof="0" dirty="0">
                <a:latin typeface="Times New Roman" panose="02020603050405020304" pitchFamily="18" charset="0"/>
                <a:ea typeface="宋体" panose="02010600030101010101" pitchFamily="2" charset="-122"/>
                <a:cs typeface="+mn-cs"/>
              </a:rPr>
              <a:t>、用户态</a:t>
            </a:r>
            <a:r>
              <a:rPr kumimoji="0" lang="en-US" altLang="zh-CN" sz="2400" kern="100" cap="none" spc="0" normalizeH="0" baseline="0" noProof="0" dirty="0">
                <a:latin typeface="Times New Roman" panose="02020603050405020304" pitchFamily="18" charset="0"/>
                <a:ea typeface="宋体" panose="02010600030101010101" pitchFamily="2" charset="-122"/>
                <a:cs typeface="+mn-cs"/>
              </a:rPr>
              <a:t>(</a:t>
            </a:r>
            <a:r>
              <a:rPr kumimoji="0" lang="zh-CN" altLang="en-US" sz="2400" kern="100" cap="none" spc="0" normalizeH="0" baseline="0" noProof="0" dirty="0">
                <a:latin typeface="Times New Roman" panose="02020603050405020304" pitchFamily="18" charset="0"/>
                <a:ea typeface="宋体" panose="02010600030101010101" pitchFamily="2" charset="-122"/>
                <a:cs typeface="+mn-cs"/>
              </a:rPr>
              <a:t>目态</a:t>
            </a:r>
            <a:r>
              <a:rPr kumimoji="0" lang="en-US" altLang="zh-CN" sz="2400" kern="100" cap="none" spc="0" normalizeH="0" baseline="0" noProof="0" dirty="0">
                <a:latin typeface="Times New Roman" panose="02020603050405020304" pitchFamily="18" charset="0"/>
                <a:ea typeface="宋体" panose="02010600030101010101" pitchFamily="2" charset="-122"/>
                <a:cs typeface="+mn-cs"/>
              </a:rPr>
              <a:t>)</a:t>
            </a:r>
            <a:endParaRPr kumimoji="0" lang="zh-CN" altLang="en-US" sz="24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0" lang="zh-CN" altLang="en-US" sz="2400" kern="100" cap="none" spc="0" normalizeH="0" baseline="0" noProof="0" dirty="0">
              <a:latin typeface="Times New Roman" panose="02020603050405020304" pitchFamily="18" charset="0"/>
              <a:ea typeface="宋体" panose="02010600030101010101" pitchFamily="2" charset="-122"/>
              <a:cs typeface="+mn-cs"/>
            </a:endParaRPr>
          </a:p>
          <a:p>
            <a:pPr>
              <a:lnSpc>
                <a:spcPct val="150000"/>
              </a:lnSpc>
            </a:pPr>
            <a:r>
              <a:rPr lang="en-US" altLang="zh-CN" sz="1800">
                <a:sym typeface="+mn-ea"/>
              </a:rPr>
              <a:t>CPU</a:t>
            </a:r>
            <a:r>
              <a:rPr lang="zh-CN" altLang="en-US" sz="1800">
                <a:sym typeface="+mn-ea"/>
              </a:rPr>
              <a:t>有两种状态：</a:t>
            </a:r>
            <a:r>
              <a:rPr lang="en-US" altLang="zh-CN" sz="1800">
                <a:sym typeface="+mn-ea"/>
              </a:rPr>
              <a:t>“</a:t>
            </a:r>
            <a:r>
              <a:rPr lang="zh-CN" altLang="en-US" sz="1800">
                <a:sym typeface="+mn-ea"/>
              </a:rPr>
              <a:t>内核态</a:t>
            </a:r>
            <a:r>
              <a:rPr lang="en-US" altLang="zh-CN" sz="1800">
                <a:sym typeface="+mn-ea"/>
              </a:rPr>
              <a:t>”</a:t>
            </a:r>
            <a:r>
              <a:rPr lang="zh-CN" altLang="en-US" sz="1800">
                <a:sym typeface="+mn-ea"/>
              </a:rPr>
              <a:t>和</a:t>
            </a:r>
            <a:r>
              <a:rPr lang="en-US" altLang="zh-CN" sz="1800">
                <a:sym typeface="+mn-ea"/>
              </a:rPr>
              <a:t>“</a:t>
            </a:r>
            <a:r>
              <a:rPr lang="zh-CN" altLang="en-US" sz="1800">
                <a:sym typeface="+mn-ea"/>
              </a:rPr>
              <a:t>用户态</a:t>
            </a:r>
            <a:r>
              <a:rPr lang="en-US" altLang="zh-CN" sz="1800">
                <a:sym typeface="+mn-ea"/>
              </a:rPr>
              <a:t>”</a:t>
            </a:r>
            <a:endParaRPr lang="en-US" altLang="zh-CN" sz="1800">
              <a:sym typeface="+mn-ea"/>
            </a:endParaRPr>
          </a:p>
          <a:p>
            <a:pPr>
              <a:lnSpc>
                <a:spcPct val="150000"/>
              </a:lnSpc>
            </a:pPr>
            <a:r>
              <a:rPr lang="en-US" altLang="zh-CN" sz="1800">
                <a:sym typeface="+mn-ea"/>
              </a:rPr>
              <a:t>CPU</a:t>
            </a:r>
            <a:r>
              <a:rPr lang="zh-CN" altLang="en-US" sz="1800">
                <a:sym typeface="+mn-ea"/>
              </a:rPr>
              <a:t>处于</a:t>
            </a:r>
            <a:r>
              <a:rPr lang="zh-CN" altLang="en-US" sz="1800">
                <a:solidFill>
                  <a:srgbClr val="C00000"/>
                </a:solidFill>
                <a:sym typeface="+mn-ea"/>
              </a:rPr>
              <a:t>内核态</a:t>
            </a:r>
            <a:r>
              <a:rPr lang="zh-CN" altLang="en-US" sz="1800">
                <a:sym typeface="+mn-ea"/>
              </a:rPr>
              <a:t>的时候，说明</a:t>
            </a:r>
            <a:r>
              <a:rPr lang="en-US" altLang="zh-CN" sz="1800">
                <a:sym typeface="+mn-ea"/>
              </a:rPr>
              <a:t>CPU</a:t>
            </a:r>
            <a:r>
              <a:rPr lang="zh-CN" altLang="en-US" sz="1800">
                <a:sym typeface="+mn-ea"/>
              </a:rPr>
              <a:t>此时正在运行</a:t>
            </a:r>
            <a:r>
              <a:rPr lang="zh-CN" altLang="en-US" sz="1800">
                <a:solidFill>
                  <a:srgbClr val="C00000"/>
                </a:solidFill>
                <a:sym typeface="+mn-ea"/>
              </a:rPr>
              <a:t>内核程序</a:t>
            </a:r>
            <a:r>
              <a:rPr lang="zh-CN" altLang="en-US" sz="1800">
                <a:sym typeface="+mn-ea"/>
              </a:rPr>
              <a:t>，此时可以执行</a:t>
            </a:r>
            <a:r>
              <a:rPr lang="zh-CN" altLang="en-US" sz="1800">
                <a:solidFill>
                  <a:srgbClr val="C00000"/>
                </a:solidFill>
                <a:sym typeface="+mn-ea"/>
              </a:rPr>
              <a:t>特权指令</a:t>
            </a:r>
            <a:r>
              <a:rPr lang="zh-CN" altLang="en-US" sz="1800">
                <a:sym typeface="+mn-ea"/>
              </a:rPr>
              <a:t>。</a:t>
            </a:r>
            <a:endParaRPr lang="zh-CN" altLang="en-US" sz="1800">
              <a:sym typeface="+mn-ea"/>
            </a:endParaRPr>
          </a:p>
          <a:p>
            <a:pPr>
              <a:lnSpc>
                <a:spcPct val="150000"/>
              </a:lnSpc>
            </a:pPr>
            <a:r>
              <a:rPr lang="en-US" altLang="zh-CN" sz="1800">
                <a:sym typeface="+mn-ea"/>
              </a:rPr>
              <a:t>CPU</a:t>
            </a:r>
            <a:r>
              <a:rPr lang="zh-CN" altLang="en-US" sz="1800">
                <a:sym typeface="+mn-ea"/>
              </a:rPr>
              <a:t>处于</a:t>
            </a:r>
            <a:r>
              <a:rPr lang="zh-CN" altLang="en-US" sz="1800">
                <a:solidFill>
                  <a:srgbClr val="C00000"/>
                </a:solidFill>
                <a:sym typeface="+mn-ea"/>
              </a:rPr>
              <a:t>用户态</a:t>
            </a:r>
            <a:r>
              <a:rPr lang="zh-CN" altLang="en-US" sz="1800">
                <a:sym typeface="+mn-ea"/>
              </a:rPr>
              <a:t>的时候，说明</a:t>
            </a:r>
            <a:r>
              <a:rPr lang="en-US" altLang="zh-CN" sz="1800">
                <a:sym typeface="+mn-ea"/>
              </a:rPr>
              <a:t>CPU</a:t>
            </a:r>
            <a:r>
              <a:rPr lang="zh-CN" altLang="en-US" sz="1800">
                <a:sym typeface="+mn-ea"/>
              </a:rPr>
              <a:t>此时正在运行</a:t>
            </a:r>
            <a:r>
              <a:rPr lang="zh-CN" altLang="en-US" sz="1800">
                <a:solidFill>
                  <a:srgbClr val="C00000"/>
                </a:solidFill>
                <a:sym typeface="+mn-ea"/>
              </a:rPr>
              <a:t>应用程序</a:t>
            </a:r>
            <a:r>
              <a:rPr lang="zh-CN" altLang="en-US" sz="1800">
                <a:sym typeface="+mn-ea"/>
              </a:rPr>
              <a:t>，此时可以执行</a:t>
            </a:r>
            <a:r>
              <a:rPr lang="zh-CN" altLang="en-US" sz="1800">
                <a:solidFill>
                  <a:srgbClr val="C00000"/>
                </a:solidFill>
                <a:sym typeface="+mn-ea"/>
              </a:rPr>
              <a:t>非特权指令</a:t>
            </a:r>
            <a:r>
              <a:rPr lang="zh-CN" altLang="en-US" sz="1800">
                <a:sym typeface="+mn-ea"/>
              </a:rPr>
              <a:t>。</a:t>
            </a:r>
            <a:endParaRPr lang="zh-CN" altLang="en-US" sz="1800">
              <a:sym typeface="+mn-ea"/>
            </a:endParaRPr>
          </a:p>
          <a:p>
            <a:pPr marR="0" defTabSz="914400">
              <a:buClrTx/>
              <a:buSzTx/>
              <a:buFontTx/>
              <a:buNone/>
              <a:defRPr/>
            </a:pPr>
            <a:endParaRPr kumimoji="0" lang="zh-CN" altLang="en-US" sz="20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在计算机程序状态字中增加模式位 </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  </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系统态 </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(0) </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或用户态 </a:t>
            </a:r>
            <a:r>
              <a:rPr kumimoji="0" lang="en-US" altLang="zh-CN" sz="2000" kern="100" cap="none" spc="0" normalizeH="0" baseline="0" noProof="0" dirty="0">
                <a:latin typeface="Times New Roman" panose="02020603050405020304" pitchFamily="18" charset="0"/>
                <a:ea typeface="宋体" panose="02010600030101010101" pitchFamily="2" charset="-122"/>
                <a:cs typeface="+mn-cs"/>
              </a:rPr>
              <a:t>(1)</a:t>
            </a:r>
            <a:r>
              <a:rPr kumimoji="0" lang="zh-CN" altLang="en-US" sz="2000" kern="100" cap="none" spc="0" normalizeH="0" baseline="0" noProof="0" dirty="0">
                <a:latin typeface="Times New Roman" panose="02020603050405020304" pitchFamily="18" charset="0"/>
                <a:ea typeface="宋体" panose="02010600030101010101" pitchFamily="2" charset="-122"/>
                <a:cs typeface="+mn-cs"/>
              </a:rPr>
              <a:t>。</a:t>
            </a:r>
            <a:endParaRPr kumimoji="0" lang="en-US" altLang="zh-CN"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buNone/>
              <a:defRPr/>
            </a:pPr>
            <a:endParaRPr kumimoji="0" lang="en-US" altLang="zh-CN" sz="2000" kern="100" cap="none" spc="0" normalizeH="0" baseline="0" noProof="0" dirty="0">
              <a:latin typeface="Times New Roman" panose="02020603050405020304" pitchFamily="18" charset="0"/>
              <a:ea typeface="宋体" panose="02010600030101010101" pitchFamily="2" charset="-122"/>
              <a:cs typeface="+mn-cs"/>
            </a:endParaRPr>
          </a:p>
          <a:p>
            <a:pPr marR="0" indent="266700" algn="just" defTabSz="914400">
              <a:buClrTx/>
              <a:buSzTx/>
              <a:buFontTx/>
              <a:buNone/>
              <a:defRPr/>
            </a:pP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0" lang="zh-CN" altLang="zh-CN" sz="2000" kern="100" cap="none" spc="0" normalizeH="0" baseline="0" noProof="0" dirty="0">
              <a:latin typeface="Times New Roman" panose="02020603050405020304" pitchFamily="18" charset="0"/>
              <a:ea typeface="宋体" panose="02010600030101010101" pitchFamily="2" charset="-122"/>
              <a:cs typeface="+mn-cs"/>
            </a:endParaRPr>
          </a:p>
          <a:p>
            <a:pPr marR="0" defTabSz="914400">
              <a:buClrTx/>
              <a:buSzTx/>
              <a:buFontTx/>
              <a:buNone/>
              <a:defRPr/>
            </a:pPr>
            <a:endParaRPr kumimoji="0" lang="zh-CN" altLang="en-US" sz="2000" kern="1200" cap="none" spc="0" normalizeH="0" baseline="0" noProof="0" dirty="0">
              <a:latin typeface="Arial" panose="020B0604020202020204" pitchFamily="34" charset="0"/>
              <a:ea typeface="宋体" panose="02010600030101010101" pitchFamily="2" charset="-122"/>
              <a:cs typeface="+mn-cs"/>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4"/>
          <p:cNvSpPr>
            <a:spLocks noGrp="1"/>
          </p:cNvSpPr>
          <p:nvPr>
            <p:ph type="ctrTitle"/>
          </p:nvPr>
        </p:nvSpPr>
        <p:spPr/>
        <p:txBody>
          <a:bodyPr vert="horz" wrap="square" lIns="91440" tIns="45720" rIns="91440" bIns="45720" anchor="ctr" anchorCtr="0"/>
          <a:p>
            <a:pPr eaLnBrk="1" hangingPunct="1">
              <a:buClrTx/>
              <a:buSzTx/>
              <a:buFontTx/>
            </a:pPr>
            <a:r>
              <a:rPr lang="zh-CN" altLang="en-US" sz="4400" dirty="0">
                <a:solidFill>
                  <a:srgbClr val="FF3300"/>
                </a:solidFill>
                <a:latin typeface="+mj-lt"/>
                <a:ea typeface="宋体" panose="02010600030101010101" pitchFamily="2" charset="-122"/>
                <a:cs typeface="+mj-cs"/>
              </a:rPr>
              <a:t>第二章 进程的描述与控制</a:t>
            </a:r>
            <a:endParaRPr lang="en-US" altLang="zh-CN" sz="4400" dirty="0">
              <a:solidFill>
                <a:srgbClr val="FF3300"/>
              </a:solidFill>
              <a:latin typeface="+mj-lt"/>
              <a:ea typeface="宋体" panose="02010600030101010101" pitchFamily="2" charset="-122"/>
              <a:cs typeface="+mj-cs"/>
            </a:endParaRPr>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0" i="0" u="none" strike="noStrike" kern="0" cap="none" spc="0" normalizeH="0" baseline="0" noProof="0" dirty="0">
                <a:ln>
                  <a:noFill/>
                </a:ln>
                <a:solidFill>
                  <a:schemeClr val="tx1"/>
                </a:solidFill>
                <a:effectLst/>
                <a:uLnTx/>
                <a:uFillTx/>
                <a:latin typeface="+mn-ea"/>
                <a:ea typeface="+mn-ea"/>
                <a:cs typeface="+mj-cs"/>
              </a:rPr>
              <a:t>第二章 进程的描述与控制</a:t>
            </a:r>
            <a:endParaRPr kumimoji="0" lang="zh-CN" altLang="en-US" sz="2400" b="0" i="0" u="none" strike="noStrike" kern="0" cap="none" spc="0" normalizeH="0" baseline="0" noProof="0" dirty="0">
              <a:ln>
                <a:noFill/>
              </a:ln>
              <a:solidFill>
                <a:schemeClr val="tx1"/>
              </a:solidFill>
              <a:effectLst/>
              <a:uLnTx/>
              <a:uFillTx/>
              <a:latin typeface="+mn-ea"/>
              <a:ea typeface="+mn-ea"/>
              <a:cs typeface="+mj-cs"/>
            </a:endParaRPr>
          </a:p>
        </p:txBody>
      </p:sp>
      <p:sp>
        <p:nvSpPr>
          <p:cNvPr id="3" name="内容占位符 2"/>
          <p:cNvSpPr>
            <a:spLocks noGrp="1"/>
          </p:cNvSpPr>
          <p:nvPr>
            <p:ph idx="1"/>
          </p:nvPr>
        </p:nvSpPr>
        <p:spPr>
          <a:xfrm>
            <a:off x="0" y="538163"/>
            <a:ext cx="9144000" cy="5781675"/>
          </a:xfrm>
        </p:spPr>
        <p:txBody>
          <a:bodyPr vert="horz" wrap="square" lIns="91440" tIns="45720" rIns="91440" bIns="45720" numCol="1" anchor="t" anchorCtr="0" compatLnSpc="1"/>
          <a:lstStyle/>
          <a:p>
            <a:pPr marL="457200" marR="0" lvl="0" indent="-457200" algn="l" defTabSz="914400" rtl="0" eaLnBrk="0" fontAlgn="base" latinLnBrk="0" hangingPunct="0">
              <a:lnSpc>
                <a:spcPct val="100000"/>
              </a:lnSpc>
              <a:spcBef>
                <a:spcPct val="20000"/>
              </a:spcBef>
              <a:spcAft>
                <a:spcPct val="0"/>
              </a:spcAft>
              <a:buClrTx/>
              <a:buSzTx/>
              <a:buFontTx/>
              <a:buAutoNum type="arabicPeriod"/>
              <a:defRPr/>
            </a:pPr>
            <a:r>
              <a:rPr kumimoji="0" lang="zh-CN" altLang="en-US" sz="2400" b="1" i="0" u="none" strike="noStrike" kern="0" cap="none" spc="0" normalizeH="0" baseline="0" noProof="0" dirty="0">
                <a:ln>
                  <a:noFill/>
                </a:ln>
                <a:solidFill>
                  <a:schemeClr val="tx1"/>
                </a:solidFill>
                <a:effectLst/>
                <a:uLnTx/>
                <a:uFillTx/>
                <a:latin typeface="+mn-lt"/>
                <a:ea typeface="+mn-ea"/>
                <a:cs typeface="+mn-cs"/>
              </a:rPr>
              <a:t>进程的定义</a:t>
            </a:r>
            <a:endParaRPr kumimoji="0" lang="en-US" altLang="zh-CN" sz="24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r>
              <a:rPr kumimoji="0" lang="zh-CN" altLang="en-US" sz="2000" b="1" i="0" u="none" strike="noStrike" kern="0" cap="none" spc="0" normalizeH="0" baseline="0" noProof="0" dirty="0">
                <a:ln>
                  <a:noFill/>
                </a:ln>
                <a:solidFill>
                  <a:schemeClr val="tx1"/>
                </a:solidFill>
                <a:effectLst/>
                <a:uLnTx/>
                <a:uFillTx/>
                <a:latin typeface="+mn-lt"/>
                <a:ea typeface="+mn-ea"/>
                <a:cs typeface="+mn-cs"/>
              </a:rPr>
              <a:t>    一个具有一定独立功能的程序在一个数据集合上的一次动态执行过程。</a:t>
            </a:r>
            <a:endParaRPr kumimoji="0" lang="en-US" altLang="zh-CN" sz="20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altLang="zh-CN" sz="20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50000"/>
              </a:spcBef>
              <a:spcAft>
                <a:spcPct val="0"/>
              </a:spcAft>
              <a:buClrTx/>
              <a:buSzTx/>
              <a:buFontTx/>
              <a:buNone/>
              <a:defRPr/>
            </a:pPr>
            <a:r>
              <a:rPr kumimoji="0" lang="zh-CN" altLang="en-US" sz="2000" b="1" i="0" u="none" strike="noStrike" kern="0" cap="none" spc="0" normalizeH="0" baseline="0" noProof="0" dirty="0">
                <a:ln>
                  <a:noFill/>
                </a:ln>
                <a:solidFill>
                  <a:schemeClr val="tx1"/>
                </a:solidFill>
                <a:effectLst/>
                <a:uLnTx/>
                <a:uFillTx/>
                <a:latin typeface="+mn-lt"/>
                <a:ea typeface="+mn-ea"/>
                <a:cs typeface="+mn-cs"/>
              </a:rPr>
              <a:t>    一个进程应该包括：</a:t>
            </a:r>
            <a:endParaRPr kumimoji="0" lang="zh-CN" altLang="en-US" sz="20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3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mn-ea"/>
              </a:rPr>
              <a:t>程序的代码；</a:t>
            </a:r>
            <a:endParaRPr kumimoji="0" lang="zh-CN" altLang="en-US" sz="2000" b="1"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3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mn-ea"/>
              </a:rPr>
              <a:t>程序处理的数据，堆、栈；</a:t>
            </a:r>
            <a:endParaRPr kumimoji="0" lang="zh-CN" altLang="en-US" sz="2000" b="1"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3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mn-ea"/>
              </a:rPr>
              <a:t>程序计数器中的值，指示下一条将运行的指令；</a:t>
            </a:r>
            <a:endParaRPr kumimoji="0" lang="zh-CN" altLang="en-US" sz="2000" b="1"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3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mn-ea"/>
              </a:rPr>
              <a:t>一组通用的寄存器的当前值；</a:t>
            </a:r>
            <a:endParaRPr kumimoji="0" lang="zh-CN" altLang="en-US" sz="2000" b="1" i="0" u="none" strike="noStrike" kern="0" cap="none" spc="0" normalizeH="0" baseline="0" noProof="0" dirty="0">
              <a:ln>
                <a:noFill/>
              </a:ln>
              <a:solidFill>
                <a:schemeClr val="tx1"/>
              </a:solidFill>
              <a:effectLst/>
              <a:uLnTx/>
              <a:uFillTx/>
              <a:latin typeface="+mn-lt"/>
              <a:ea typeface="+mn-ea"/>
            </a:endParaRPr>
          </a:p>
          <a:p>
            <a:pPr marL="742950" marR="0" lvl="1" indent="-285750" algn="l" defTabSz="914400" rtl="0" eaLnBrk="1" fontAlgn="base" latinLnBrk="0" hangingPunct="1">
              <a:lnSpc>
                <a:spcPct val="100000"/>
              </a:lnSpc>
              <a:spcBef>
                <a:spcPct val="30000"/>
              </a:spcBef>
              <a:spcAft>
                <a:spcPct val="0"/>
              </a:spcAft>
              <a:buClrTx/>
              <a:buSzTx/>
              <a:buFontTx/>
              <a:buChar char="•"/>
              <a:defRPr/>
            </a:pPr>
            <a:r>
              <a:rPr kumimoji="0" lang="zh-CN" altLang="en-US" sz="2000" b="1" i="0" u="none" strike="noStrike" kern="0" cap="none" spc="0" normalizeH="0" baseline="0" noProof="0" dirty="0">
                <a:ln>
                  <a:noFill/>
                </a:ln>
                <a:solidFill>
                  <a:schemeClr val="tx1"/>
                </a:solidFill>
                <a:effectLst/>
                <a:uLnTx/>
                <a:uFillTx/>
                <a:latin typeface="+mn-lt"/>
                <a:ea typeface="+mn-ea"/>
              </a:rPr>
              <a:t>一组系统资源（如打开的文件）</a:t>
            </a:r>
            <a:endParaRPr kumimoji="0" lang="en-US" altLang="zh-CN" sz="2000" b="1" i="0" u="none" strike="noStrike" kern="0" cap="none" spc="0" normalizeH="0" baseline="0" noProof="0" dirty="0">
              <a:ln>
                <a:noFill/>
              </a:ln>
              <a:solidFill>
                <a:schemeClr val="tx1"/>
              </a:solidFill>
              <a:effectLst/>
              <a:uLnTx/>
              <a:uFillTx/>
              <a:latin typeface="+mn-lt"/>
              <a:ea typeface="+mn-ea"/>
            </a:endParaRPr>
          </a:p>
          <a:p>
            <a:pPr marL="457200" marR="0" lvl="1" indent="0" algn="l" defTabSz="914400" rtl="0" eaLnBrk="1" fontAlgn="base" latinLnBrk="0" hangingPunct="1">
              <a:lnSpc>
                <a:spcPct val="100000"/>
              </a:lnSpc>
              <a:spcBef>
                <a:spcPct val="30000"/>
              </a:spcBef>
              <a:spcAft>
                <a:spcPct val="0"/>
              </a:spcAft>
              <a:buClrTx/>
              <a:buSzTx/>
              <a:buFontTx/>
              <a:buNone/>
              <a:defRPr/>
            </a:pPr>
            <a:endParaRPr kumimoji="0" lang="zh-CN" altLang="en-US" sz="2000" b="1" i="0" u="none" strike="noStrike" kern="0" cap="none" spc="0" normalizeH="0" baseline="0" noProof="0" dirty="0">
              <a:ln>
                <a:noFill/>
              </a:ln>
              <a:solidFill>
                <a:schemeClr val="tx1"/>
              </a:solidFill>
              <a:effectLst/>
              <a:uLnTx/>
              <a:uFillTx/>
              <a:latin typeface="+mn-lt"/>
              <a:ea typeface="+mn-ea"/>
            </a:endParaRPr>
          </a:p>
          <a:p>
            <a:pPr marL="342900" marR="0" lvl="0" indent="-342900" algn="l" defTabSz="914400" rtl="0" eaLnBrk="1" fontAlgn="base" latinLnBrk="0" hangingPunct="1">
              <a:lnSpc>
                <a:spcPct val="100000"/>
              </a:lnSpc>
              <a:spcBef>
                <a:spcPct val="30000"/>
              </a:spcBef>
              <a:spcAft>
                <a:spcPct val="0"/>
              </a:spcAft>
              <a:buClrTx/>
              <a:buSzTx/>
              <a:buFontTx/>
              <a:buNone/>
              <a:defRPr/>
            </a:pPr>
            <a:r>
              <a:rPr kumimoji="0" lang="zh-CN" altLang="en-US" sz="2000" b="1" i="0" u="none" strike="noStrike" kern="0" cap="none" spc="0" normalizeH="0" baseline="0" noProof="0" dirty="0">
                <a:ln>
                  <a:noFill/>
                </a:ln>
                <a:solidFill>
                  <a:schemeClr val="tx1"/>
                </a:solidFill>
                <a:effectLst/>
                <a:uLnTx/>
                <a:uFillTx/>
                <a:latin typeface="+mn-lt"/>
                <a:ea typeface="+mn-ea"/>
                <a:cs typeface="+mn-cs"/>
              </a:rPr>
              <a:t>    进程包含了正在运行的一个程序的所有状态信息。</a:t>
            </a:r>
            <a:endParaRPr kumimoji="0" lang="zh-CN" altLang="en-US" sz="20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000" b="1"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fade thruBlk="1"/>
  </p:transition>
</p:sld>
</file>

<file path=ppt/tags/tag1.xml><?xml version="1.0" encoding="utf-8"?>
<p:tagLst xmlns:p="http://schemas.openxmlformats.org/presentationml/2006/main">
  <p:tag name="KSO_WM_DIAGRAM_VIRTUALLY_FRAME" val="{&quot;height&quot;:408.75,&quot;left&quot;:27.75,&quot;top&quot;:43.2,&quot;width&quot;:647.85}"/>
</p:tagLst>
</file>

<file path=ppt/tags/tag2.xml><?xml version="1.0" encoding="utf-8"?>
<p:tagLst xmlns:p="http://schemas.openxmlformats.org/presentationml/2006/main">
  <p:tag name="KSO_WM_DIAGRAM_VIRTUALLY_FRAME" val="{&quot;height&quot;:408.75,&quot;left&quot;:27.75,&quot;top&quot;:43.2,&quot;width&quot;:647.85}"/>
</p:tagLst>
</file>

<file path=ppt/tags/tag3.xml><?xml version="1.0" encoding="utf-8"?>
<p:tagLst xmlns:p="http://schemas.openxmlformats.org/presentationml/2006/main">
  <p:tag name="KSO_WM_DIAGRAM_VIRTUALLY_FRAME" val="{&quot;height&quot;:176.25,&quot;left&quot;:239.5,&quot;top&quot;:128,&quot;width&quot;:455}"/>
</p:tagLst>
</file>

<file path=ppt/tags/tag4.xml><?xml version="1.0" encoding="utf-8"?>
<p:tagLst xmlns:p="http://schemas.openxmlformats.org/presentationml/2006/main">
  <p:tag name="KSO_WM_DIAGRAM_VIRTUALLY_FRAME" val="{&quot;height&quot;:176.25,&quot;left&quot;:239.5,&quot;top&quot;:128,&quot;width&quot;:455}"/>
</p:tagLst>
</file>

<file path=ppt/tags/tag5.xml><?xml version="1.0" encoding="utf-8"?>
<p:tagLst xmlns:p="http://schemas.openxmlformats.org/presentationml/2006/main">
  <p:tag name="KSO_WM_DIAGRAM_VIRTUALLY_FRAME" val="{&quot;height&quot;:176.25,&quot;left&quot;:239.5,&quot;top&quot;:128,&quot;width&quot;:455}"/>
</p:tagLst>
</file>

<file path=ppt/tags/tag6.xml><?xml version="1.0" encoding="utf-8"?>
<p:tagLst xmlns:p="http://schemas.openxmlformats.org/presentationml/2006/main">
  <p:tag name="KSO_WM_DIAGRAM_VIRTUALLY_FRAME" val="{&quot;height&quot;:176.25,&quot;left&quot;:239.5,&quot;top&quot;:128,&quot;width&quot;:455}"/>
</p:tagLst>
</file>

<file path=ppt/tags/tag7.xml><?xml version="1.0" encoding="utf-8"?>
<p:tagLst xmlns:p="http://schemas.openxmlformats.org/presentationml/2006/main">
  <p:tag name="TABLE_ENDDRAG_ORIGIN_RECT" val="212*114"/>
  <p:tag name="TABLE_ENDDRAG_RECT" val="303*201*212*114"/>
</p:tagLst>
</file>

<file path=ppt/tags/tag8.xml><?xml version="1.0" encoding="utf-8"?>
<p:tagLst xmlns:p="http://schemas.openxmlformats.org/presentationml/2006/main">
  <p:tag name="TABLE_ENDDRAG_ORIGIN_RECT" val="167*115"/>
  <p:tag name="TABLE_ENDDRAG_RECT" val="48*309*167*115"/>
</p:tagLst>
</file>

<file path=ppt/tags/tag9.xml><?xml version="1.0" encoding="utf-8"?>
<p:tagLst xmlns:p="http://schemas.openxmlformats.org/presentationml/2006/main">
  <p:tag name="commondata" val="eyJoZGlkIjoiYjg4ZTE1MDViNWEyMGY4NmQ3ZjVmNDlmZTlmYWQ3ZTgifQ=="/>
</p:tagLst>
</file>

<file path=ppt/theme/theme1.xml><?xml version="1.0" encoding="utf-8"?>
<a:theme xmlns:a="http://schemas.openxmlformats.org/drawingml/2006/main" name="code_number_popups">
  <a:themeElements>
    <a:clrScheme name="code_number_popu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ode_number_popup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ode_number_popup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de_number_popup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de_number_popup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de_number_popup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de_number_popup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de_number_popup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de_number_popup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de_number_popup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de_number_popup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de_number_popup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de_number_popup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de_number_popup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Rounded MT Bol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chnological_awakening">
  <a:themeElements>
    <a:clrScheme name="technological_awake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technological_awakening">
      <a:majorFont>
        <a:latin typeface="隶书"/>
        <a:ea typeface="隶书"/>
        <a:cs typeface=""/>
      </a:majorFont>
      <a:minorFont>
        <a:latin typeface="宋体"/>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1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technological_awakening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technological_awakening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echnological_awakening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echnological_awakening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echnological_awakening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echnological_awakening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technological_awakening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code_number_popups</Template>
  <TotalTime>0</TotalTime>
  <Words>7949</Words>
  <Application>WPS 演示</Application>
  <PresentationFormat>全屏显示(4:3)</PresentationFormat>
  <Paragraphs>995</Paragraphs>
  <Slides>56</Slides>
  <Notes>16</Notes>
  <HiddenSlides>0</HiddenSlides>
  <MMClips>0</MMClips>
  <ScaleCrop>false</ScaleCrop>
  <HeadingPairs>
    <vt:vector size="8" baseType="variant">
      <vt:variant>
        <vt:lpstr>已用的字体</vt:lpstr>
      </vt:variant>
      <vt:variant>
        <vt:i4>22</vt:i4>
      </vt:variant>
      <vt:variant>
        <vt:lpstr>主题</vt:lpstr>
      </vt:variant>
      <vt:variant>
        <vt:i4>3</vt:i4>
      </vt:variant>
      <vt:variant>
        <vt:lpstr>嵌入 OLE 服务器</vt:lpstr>
      </vt:variant>
      <vt:variant>
        <vt:i4>4</vt:i4>
      </vt:variant>
      <vt:variant>
        <vt:lpstr>幻灯片标题</vt:lpstr>
      </vt:variant>
      <vt:variant>
        <vt:i4>56</vt:i4>
      </vt:variant>
    </vt:vector>
  </HeadingPairs>
  <TitlesOfParts>
    <vt:vector size="85" baseType="lpstr">
      <vt:lpstr>Arial</vt:lpstr>
      <vt:lpstr>宋体</vt:lpstr>
      <vt:lpstr>Wingdings</vt:lpstr>
      <vt:lpstr>Arial Rounded MT Bold</vt:lpstr>
      <vt:lpstr>Eurostile</vt:lpstr>
      <vt:lpstr>ksdb</vt:lpstr>
      <vt:lpstr>隶书</vt:lpstr>
      <vt:lpstr>Franklin Gothic Book</vt:lpstr>
      <vt:lpstr>微软雅黑</vt:lpstr>
      <vt:lpstr>Times New Roman</vt:lpstr>
      <vt:lpstr>Calibri</vt:lpstr>
      <vt:lpstr>Arial Unicode MS</vt:lpstr>
      <vt:lpstr>Verdana</vt:lpstr>
      <vt:lpstr>Monotype Sorts</vt:lpstr>
      <vt:lpstr>Wingdings</vt:lpstr>
      <vt:lpstr>黑体</vt:lpstr>
      <vt:lpstr>Tahoma</vt:lpstr>
      <vt:lpstr>楷体_GB2312</vt:lpstr>
      <vt:lpstr>新宋体</vt:lpstr>
      <vt:lpstr>Monotype Sorts</vt:lpstr>
      <vt:lpstr>Symbol</vt:lpstr>
      <vt:lpstr>楷体</vt:lpstr>
      <vt:lpstr>code_number_popups</vt:lpstr>
      <vt:lpstr>Custom Design</vt:lpstr>
      <vt:lpstr>technological_awakening</vt:lpstr>
      <vt:lpstr>Equation.3</vt:lpstr>
      <vt:lpstr>Equation.3</vt:lpstr>
      <vt:lpstr>Visio.Drawing.6</vt:lpstr>
      <vt:lpstr>Visio.Drawing.6</vt:lpstr>
      <vt:lpstr>第一章 操作系统引论</vt:lpstr>
      <vt:lpstr>PowerPoint 演示文稿</vt:lpstr>
      <vt:lpstr>第一章 操作系统引论</vt:lpstr>
      <vt:lpstr>第一章 操作系统引论</vt:lpstr>
      <vt:lpstr>第一章 操作系统引论</vt:lpstr>
      <vt:lpstr>第一章 操作系统引论</vt:lpstr>
      <vt:lpstr>第一章 操作系统引论</vt:lpstr>
      <vt:lpstr>第二章 进程的描述与控制</vt:lpstr>
      <vt:lpstr>第二章 进程的描述与控制</vt:lpstr>
      <vt:lpstr>第二章 进程的描述与控制</vt:lpstr>
      <vt:lpstr>第二章 进程的描述与控制</vt:lpstr>
      <vt:lpstr>第二章 进程的描述与控制</vt:lpstr>
      <vt:lpstr>有挂起状态的进程状态图</vt:lpstr>
      <vt:lpstr>第二章 进程的描述与控制</vt:lpstr>
      <vt:lpstr>第二章 进程的描述与控制</vt:lpstr>
      <vt:lpstr>第二章 进程的描述与控制</vt:lpstr>
      <vt:lpstr>第二章 进程的描述与控制</vt:lpstr>
      <vt:lpstr>第二章 进程的描述与控制</vt:lpstr>
      <vt:lpstr>第二章 进程的描述与控制</vt:lpstr>
      <vt:lpstr>第二章 进程的描述与控制</vt:lpstr>
      <vt:lpstr>第三章 处理机调度与死锁</vt:lpstr>
      <vt:lpstr>第三章 处理机调度与死锁</vt:lpstr>
      <vt:lpstr>第三章 处理机调度与死锁</vt:lpstr>
      <vt:lpstr>第三章 处理机调度与死锁</vt:lpstr>
      <vt:lpstr>第三章 处理机调度与死锁</vt:lpstr>
      <vt:lpstr>第三章 处理机调度与死锁</vt:lpstr>
      <vt:lpstr>第三章 处理机调度与死锁</vt:lpstr>
      <vt:lpstr>第三章 处理机调度与死锁</vt:lpstr>
      <vt:lpstr>第三章 处理机调度与死锁</vt:lpstr>
      <vt:lpstr>第四章 存储器管理</vt:lpstr>
      <vt:lpstr>第4章 存储器管理</vt:lpstr>
      <vt:lpstr>第四章 存储器管理</vt:lpstr>
      <vt:lpstr>第4章 存储器管理</vt:lpstr>
      <vt:lpstr>第4章 存储器管理</vt:lpstr>
      <vt:lpstr>第4章 存储器管理</vt:lpstr>
      <vt:lpstr>第4章 存储器管理</vt:lpstr>
      <vt:lpstr>第4章 存储器管理</vt:lpstr>
      <vt:lpstr>第4章 存储器管理</vt:lpstr>
      <vt:lpstr>第五章 虚拟存储器</vt:lpstr>
      <vt:lpstr>第5章 虚拟存储器</vt:lpstr>
      <vt:lpstr>第5章 虚拟存储器</vt:lpstr>
      <vt:lpstr>第5章 虚拟存储器</vt:lpstr>
      <vt:lpstr>第5章 虚拟存储器</vt:lpstr>
      <vt:lpstr>第5章 虚拟存储器</vt:lpstr>
      <vt:lpstr>第5章 虚拟存储器</vt:lpstr>
      <vt:lpstr>第5章 虚拟存储器</vt:lpstr>
      <vt:lpstr>第六章  输入输出系统</vt:lpstr>
      <vt:lpstr>第6章 输入输出系统</vt:lpstr>
      <vt:lpstr>第6章 输入输出系统</vt:lpstr>
      <vt:lpstr>第6章 输入输出系统</vt:lpstr>
      <vt:lpstr>第6章 输入输出系统</vt:lpstr>
      <vt:lpstr>第6章 输入输出系统</vt:lpstr>
      <vt:lpstr>第七章  文件管理</vt:lpstr>
      <vt:lpstr>第7章 文件管理</vt:lpstr>
      <vt:lpstr>第七章  文件管理</vt:lpstr>
      <vt:lpstr>第八章 磁盘存储器管理</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邹建伟</dc:creator>
  <cp:lastModifiedBy>张杨</cp:lastModifiedBy>
  <cp:revision>1126</cp:revision>
  <dcterms:created xsi:type="dcterms:W3CDTF">2002-02-05T11:01:00Z</dcterms:created>
  <dcterms:modified xsi:type="dcterms:W3CDTF">2025-04-24T13:19:05Z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877361375935442789141ADA510D0A5A_12</vt:lpwstr>
  </property>
</Properties>
</file>