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9" r:id="rId3"/>
    <p:sldId id="260" r:id="rId4"/>
    <p:sldId id="261" r:id="rId5"/>
    <p:sldId id="264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70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8C8797-1C92-5440-B1BA-2A98D04A0F0C}" v="37" dt="2024-08-23T01:17:30.246"/>
    <p1510:client id="{63E9A012-52D4-44B1-AF02-19DCB30F6CE9}" v="180" dt="2024-08-22T02:23:44.6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6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216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24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61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346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042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947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118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772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4754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225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65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995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737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10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955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713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44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133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7303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ewiki.net/wiki/%ED%8C%8C%EC%9D%BC:Spotify_Icon_RGB_Green.svg" TargetMode="External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/kcmillersean/billboard-hot-100-1958-2017" TargetMode="External"/><Relationship Id="rId2" Type="http://schemas.openxmlformats.org/officeDocument/2006/relationships/hyperlink" Target="https://github.com/HipsterVizNinja/random-data/tree/main/Music/hot-10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usatoday.com/story/entertainment/music/2022/01/26/heat-waves-glass-animals-dave-bayley-interview/9214768002/" TargetMode="External"/><Relationship Id="rId4" Type="http://schemas.openxmlformats.org/officeDocument/2006/relationships/hyperlink" Target="https://github.com/HipsterVizNinja/random-data/tree/main/Music/rs-50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737224" y="-145074"/>
            <a:ext cx="9882554" cy="2704123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rgbClr val="FFFFFF"/>
                </a:solidFill>
                <a:latin typeface="Tw Cen MT Condensed"/>
              </a:rPr>
              <a:t>Song Popularity</a:t>
            </a:r>
          </a:p>
        </p:txBody>
      </p:sp>
      <p:pic>
        <p:nvPicPr>
          <p:cNvPr id="7" name="Picture 6" descr="A green circle with black lines in it&#10;&#10;Description automatically generated">
            <a:extLst>
              <a:ext uri="{FF2B5EF4-FFF2-40B4-BE49-F238E27FC236}">
                <a16:creationId xmlns:a16="http://schemas.microsoft.com/office/drawing/2014/main" id="{9F38B4BC-CD8F-7795-C115-3E6C7320F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935426" y="1113385"/>
            <a:ext cx="3452428" cy="34465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FDBDB8-62B3-1267-2D52-8DF958E28B4B}"/>
              </a:ext>
            </a:extLst>
          </p:cNvPr>
          <p:cNvSpPr txBox="1"/>
          <p:nvPr/>
        </p:nvSpPr>
        <p:spPr>
          <a:xfrm>
            <a:off x="10768015" y="-6098042"/>
            <a:ext cx="170090" cy="78015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r>
              <a:rPr lang="en-US"/>
              <a:t>ThePhoto by PhotoAuthor is licensed under CCYYSA.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AF740C-CDCF-2D4A-B01B-3BBEF69C6025}"/>
              </a:ext>
            </a:extLst>
          </p:cNvPr>
          <p:cNvSpPr txBox="1"/>
          <p:nvPr/>
        </p:nvSpPr>
        <p:spPr>
          <a:xfrm>
            <a:off x="146836" y="2420395"/>
            <a:ext cx="646899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  <a:latin typeface="Trade Gothic Next Light"/>
              </a:rPr>
              <a:t>Exploring how genres, artists and songs have been ranked as most popular or most listened to from 1958 to 2024 compared to other Music Critic and companies.</a:t>
            </a:r>
            <a:endParaRPr lang="en-US" b="1" dirty="0">
              <a:solidFill>
                <a:srgbClr val="FFFFFF"/>
              </a:solidFill>
              <a:latin typeface="Trade Gothic Next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5D67B7-40AE-D384-DAA9-274F10A3E05C}"/>
              </a:ext>
            </a:extLst>
          </p:cNvPr>
          <p:cNvSpPr txBox="1"/>
          <p:nvPr/>
        </p:nvSpPr>
        <p:spPr>
          <a:xfrm>
            <a:off x="292422" y="5276891"/>
            <a:ext cx="4323984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Trade Gothic Next Light"/>
              </a:rPr>
              <a:t>Presented By: </a:t>
            </a:r>
            <a:endParaRPr lang="en-US" dirty="0">
              <a:solidFill>
                <a:srgbClr val="FFFFFF"/>
              </a:solidFill>
              <a:latin typeface="Trade Gothic Next Light"/>
            </a:endParaRPr>
          </a:p>
          <a:p>
            <a:r>
              <a:rPr lang="en-US" sz="1600" b="1" dirty="0">
                <a:solidFill>
                  <a:srgbClr val="FFFFFF"/>
                </a:solidFill>
                <a:latin typeface="Trade Gothic Next Light"/>
              </a:rPr>
              <a:t>Adam Raffel</a:t>
            </a:r>
          </a:p>
          <a:p>
            <a:r>
              <a:rPr lang="en-US" sz="1600" b="1">
                <a:solidFill>
                  <a:srgbClr val="FFFFFF"/>
                </a:solidFill>
                <a:latin typeface="Trade Gothic Next Light"/>
              </a:rPr>
              <a:t>Ariana Breckenridge</a:t>
            </a:r>
          </a:p>
          <a:p>
            <a:r>
              <a:rPr lang="en-US" sz="1600" b="1" dirty="0">
                <a:solidFill>
                  <a:srgbClr val="FFFFFF"/>
                </a:solidFill>
                <a:latin typeface="Trade Gothic Next Light"/>
              </a:rPr>
              <a:t>Jared </a:t>
            </a:r>
            <a:r>
              <a:rPr lang="en-US" sz="1600" b="1" dirty="0" err="1">
                <a:solidFill>
                  <a:srgbClr val="FFFFFF"/>
                </a:solidFill>
                <a:latin typeface="Trade Gothic Next Light"/>
              </a:rPr>
              <a:t>Pavilik</a:t>
            </a:r>
            <a:r>
              <a:rPr lang="en-US" sz="1600" b="1" dirty="0">
                <a:solidFill>
                  <a:srgbClr val="FFFFFF"/>
                </a:solidFill>
                <a:latin typeface="Trade Gothic Next Light"/>
              </a:rPr>
              <a:t> </a:t>
            </a:r>
          </a:p>
        </p:txBody>
      </p:sp>
      <p:pic>
        <p:nvPicPr>
          <p:cNvPr id="14" name="Picture 13" descr="SVG &gt; headset music headphone computer - Free SVG Image &amp; Icon. | SVG Silh">
            <a:extLst>
              <a:ext uri="{FF2B5EF4-FFF2-40B4-BE49-F238E27FC236}">
                <a16:creationId xmlns:a16="http://schemas.microsoft.com/office/drawing/2014/main" id="{AAB1B86D-12FF-210C-C9D1-3AA897F58D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83499" y="243700"/>
            <a:ext cx="4861665" cy="3686909"/>
          </a:xfrm>
          <a:prstGeom prst="rect">
            <a:avLst/>
          </a:prstGeom>
        </p:spPr>
      </p:pic>
      <p:pic>
        <p:nvPicPr>
          <p:cNvPr id="24" name="Picture 23" descr="Billboard Top 100 Png - vrogue.co">
            <a:extLst>
              <a:ext uri="{FF2B5EF4-FFF2-40B4-BE49-F238E27FC236}">
                <a16:creationId xmlns:a16="http://schemas.microsoft.com/office/drawing/2014/main" id="{E5FAD7DF-69FA-4A2B-6016-499718CEDF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  <a14:imgEffect>
                      <a14:brightnessContrast bright="37000" contrast="6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50244" y="4300906"/>
            <a:ext cx="2435733" cy="231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525B7-D80A-2416-B91E-08A8249D9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How are the list generated?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E6E4C-802F-F719-D662-F916FCB72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</p:txBody>
      </p:sp>
    </p:spTree>
    <p:extLst>
      <p:ext uri="{BB962C8B-B14F-4D97-AF65-F5344CB8AC3E}">
        <p14:creationId xmlns:p14="http://schemas.microsoft.com/office/powerpoint/2010/main" val="2064800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75953-9955-65FA-0CAD-89E403415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What are the most popular decades on each list?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AB46A-5E1F-EDD9-A57F-CB8C58E75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buClr>
                <a:srgbClr val="FFFFFF"/>
              </a:buClr>
            </a:pPr>
            <a:endParaRPr lang="en-US" dirty="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endParaRPr lang="en-US" dirty="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en-US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Statistical Analysis </a:t>
            </a:r>
          </a:p>
          <a:p>
            <a:pPr marL="0" indent="0">
              <a:buClr>
                <a:srgbClr val="FFFFFF"/>
              </a:buClr>
              <a:buNone/>
            </a:pPr>
            <a:endParaRPr lang="en-US" dirty="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4314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11269-0F38-0E2E-138C-9F8DA3BF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How do the most popular songs rank on these charts?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A6840-1A3F-4DFD-4FAC-0E9DE8C0B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3429000"/>
            <a:ext cx="9905998" cy="2362200"/>
          </a:xfrm>
        </p:spPr>
        <p:txBody>
          <a:bodyPr/>
          <a:lstStyle/>
          <a:p>
            <a:r>
              <a:rPr lang="en-US" dirty="0"/>
              <a:t>Statistical Analysis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97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AB63D-F0B7-DC11-17C0-3781D413D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most popular artist?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1115A-127B-D27C-EA74-5E1807029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analysis </a:t>
            </a:r>
          </a:p>
        </p:txBody>
      </p:sp>
    </p:spTree>
    <p:extLst>
      <p:ext uri="{BB962C8B-B14F-4D97-AF65-F5344CB8AC3E}">
        <p14:creationId xmlns:p14="http://schemas.microsoft.com/office/powerpoint/2010/main" val="2389986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B951C-F381-0C8A-546E-F5D370E1B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7EABA-28FC-5476-3B73-83DDB96C9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50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FFB2A-340F-9099-EE40-C856EF9C4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7274" y="847726"/>
            <a:ext cx="6150510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The most popular song: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0F8286-5631-705D-3AA3-3EA04A1A16F2}"/>
              </a:ext>
            </a:extLst>
          </p:cNvPr>
          <p:cNvSpPr txBox="1"/>
          <p:nvPr/>
        </p:nvSpPr>
        <p:spPr>
          <a:xfrm>
            <a:off x="4867274" y="4124325"/>
            <a:ext cx="6150510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n-US" sz="21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Heat Wave by Glass Animals </a:t>
            </a:r>
          </a:p>
        </p:txBody>
      </p:sp>
      <p:pic>
        <p:nvPicPr>
          <p:cNvPr id="5" name="Content Placeholder 4" descr="A screenshot of a music player&#10;&#10;Description automatically generated">
            <a:extLst>
              <a:ext uri="{FF2B5EF4-FFF2-40B4-BE49-F238E27FC236}">
                <a16:creationId xmlns:a16="http://schemas.microsoft.com/office/drawing/2014/main" id="{31EF8F34-19BD-D570-7419-C2E3C8ABCB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4086"/>
          <a:stretch/>
        </p:blipFill>
        <p:spPr>
          <a:xfrm>
            <a:off x="1180740" y="863390"/>
            <a:ext cx="3416888" cy="521877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1" name="New Recording 7.m4a">
            <a:hlinkClick r:id="" action="ppaction://media"/>
            <a:extLst>
              <a:ext uri="{FF2B5EF4-FFF2-40B4-BE49-F238E27FC236}">
                <a16:creationId xmlns:a16="http://schemas.microsoft.com/office/drawing/2014/main" id="{238BA640-FA32-3913-C3A8-7FBE8533BD6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>
                  <p14:fade in="250" out="250"/>
                  <p14:bmkLst>
                    <p14:bmk name="Bookmark 1" time="4039.9427"/>
                  </p14:bmkLst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536129" y="457708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4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20000" numSld="999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04CB8-8AAB-4F66-4D35-90B84381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F307B-D575-E5A7-7DEE-1CEB4DD41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  <a:hlinkClick r:id="rId2"/>
              </a:rPr>
              <a:t>https://github.com/HipsterVizNinja/random-data/tree/main/Music/hot-100</a:t>
            </a:r>
            <a:endParaRPr lang="en-US" dirty="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  <a:hlinkClick r:id="rId3"/>
              </a:rPr>
              <a:t>https://data.world/kcmillersean/billboard-hot-100-1958-2017</a:t>
            </a:r>
            <a:endParaRPr lang="en-US" dirty="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  <a:hlinkClick r:id="rId4"/>
              </a:rPr>
              <a:t>https://github.com/HipsterVizNinja/random-data/tree/main/Music/rs-500</a:t>
            </a:r>
            <a:endParaRPr lang="en-US" dirty="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  <a:hlinkClick r:id="rId5"/>
              </a:rPr>
              <a:t>https://www.usatoday.com/story/entertainment/music/2022/01/26/heat-waves-glass-animals-dave-bayley-interview/9214768002/</a:t>
            </a:r>
            <a:r>
              <a:rPr lang="en-US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   --(</a:t>
            </a:r>
            <a:r>
              <a:rPr lang="en-US" dirty="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cait</a:t>
            </a:r>
            <a:r>
              <a:rPr lang="en-US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dirty="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moran</a:t>
            </a:r>
            <a:r>
              <a:rPr lang="en-US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)</a:t>
            </a:r>
          </a:p>
          <a:p>
            <a:pPr marL="0" indent="0">
              <a:buClr>
                <a:srgbClr val="FFFFFF"/>
              </a:buClr>
              <a:buNone/>
            </a:pPr>
            <a:endParaRPr lang="en-US" dirty="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 dirty="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70804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425</TotalTime>
  <Words>168</Words>
  <Application>Microsoft Macintosh PowerPoint</Application>
  <PresentationFormat>Widescreen</PresentationFormat>
  <Paragraphs>25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Trade Gothic Next Light</vt:lpstr>
      <vt:lpstr>Tw Cen MT Condensed</vt:lpstr>
      <vt:lpstr>Mesh</vt:lpstr>
      <vt:lpstr>Song Popularity</vt:lpstr>
      <vt:lpstr>How are the list generated?</vt:lpstr>
      <vt:lpstr>What are the most popular decades on each list?</vt:lpstr>
      <vt:lpstr>How do the most popular songs rank on these charts?</vt:lpstr>
      <vt:lpstr>What are the most popular artist?</vt:lpstr>
      <vt:lpstr>PowerPoint Presentation</vt:lpstr>
      <vt:lpstr>The most popular song: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ariana breck</cp:lastModifiedBy>
  <cp:revision>301</cp:revision>
  <dcterms:created xsi:type="dcterms:W3CDTF">2024-08-21T20:32:10Z</dcterms:created>
  <dcterms:modified xsi:type="dcterms:W3CDTF">2024-08-23T02:00:47Z</dcterms:modified>
</cp:coreProperties>
</file>