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8" r:id="rId3"/>
    <p:sldId id="259" r:id="rId4"/>
    <p:sldId id="263" r:id="rId5"/>
    <p:sldId id="260" r:id="rId6"/>
    <p:sldId id="271" r:id="rId7"/>
    <p:sldId id="269" r:id="rId8"/>
    <p:sldId id="264" r:id="rId9"/>
    <p:sldId id="266" r:id="rId10"/>
    <p:sldId id="262" r:id="rId11"/>
    <p:sldId id="261" r:id="rId12"/>
    <p:sldId id="270" r:id="rId13"/>
    <p:sldId id="272" r:id="rId14"/>
    <p:sldId id="265"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127" d="100"/>
          <a:sy n="127"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124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26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2346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604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2947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411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977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2475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022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865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599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973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10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095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571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644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8/22/24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013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8/22/24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373039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brewiki.net/wiki/%ED%8C%8C%EC%9D%BC:Spotify_Icon_RGB_Green.svg" TargetMode="External"/><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world/kcmillersean/billboard-hot-100-1958-2017" TargetMode="External"/><Relationship Id="rId7" Type="http://schemas.openxmlformats.org/officeDocument/2006/relationships/hyperlink" Target="https://www.forbes.com/sites/maryroeloffs/2024/04/30/americans-listen-to-far-more-radio-than-podcasts-even-young-people-new-data-shows/" TargetMode="External"/><Relationship Id="rId2" Type="http://schemas.openxmlformats.org/officeDocument/2006/relationships/hyperlink" Target="https://github.com/HipsterVizNinja/random-data/tree/main/Music/hot-100" TargetMode="External"/><Relationship Id="rId1" Type="http://schemas.openxmlformats.org/officeDocument/2006/relationships/slideLayout" Target="../slideLayouts/slideLayout2.xml"/><Relationship Id="rId6" Type="http://schemas.openxmlformats.org/officeDocument/2006/relationships/hyperlink" Target="https://spotipy.readthedocs.io/en/2.24.0/" TargetMode="External"/><Relationship Id="rId5" Type="http://schemas.openxmlformats.org/officeDocument/2006/relationships/hyperlink" Target="https://www.usatoday.com/story/entertainment/music/2022/01/26/heat-waves-glass-animals-dave-bayley-interview/9214768002/" TargetMode="External"/><Relationship Id="rId4" Type="http://schemas.openxmlformats.org/officeDocument/2006/relationships/hyperlink" Target="https://github.com/HipsterVizNinja/random-data/tree/main/Music/rs-5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224" y="-145074"/>
            <a:ext cx="9882554" cy="2704123"/>
          </a:xfrm>
        </p:spPr>
        <p:txBody>
          <a:bodyPr>
            <a:normAutofit/>
          </a:bodyPr>
          <a:lstStyle/>
          <a:p>
            <a:r>
              <a:rPr lang="en-US" sz="7200" b="1" dirty="0">
                <a:solidFill>
                  <a:srgbClr val="FFFFFF"/>
                </a:solidFill>
                <a:latin typeface="Tw Cen MT Condensed"/>
              </a:rPr>
              <a:t>Song Popularity</a:t>
            </a:r>
          </a:p>
        </p:txBody>
      </p:sp>
      <p:pic>
        <p:nvPicPr>
          <p:cNvPr id="7" name="Picture 6" descr="A green circle with black lines in it&#10;&#10;Description automatically generated">
            <a:extLst>
              <a:ext uri="{FF2B5EF4-FFF2-40B4-BE49-F238E27FC236}">
                <a16:creationId xmlns:a16="http://schemas.microsoft.com/office/drawing/2014/main" id="{9F38B4BC-CD8F-7795-C115-3E6C7320F0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35426" y="1113385"/>
            <a:ext cx="3452428" cy="3446565"/>
          </a:xfrm>
          <a:prstGeom prst="rect">
            <a:avLst/>
          </a:prstGeom>
        </p:spPr>
      </p:pic>
      <p:sp>
        <p:nvSpPr>
          <p:cNvPr id="8" name="TextBox 7">
            <a:extLst>
              <a:ext uri="{FF2B5EF4-FFF2-40B4-BE49-F238E27FC236}">
                <a16:creationId xmlns:a16="http://schemas.microsoft.com/office/drawing/2014/main" id="{FFFDBDB8-62B3-1267-2D52-8DF958E28B4B}"/>
              </a:ext>
            </a:extLst>
          </p:cNvPr>
          <p:cNvSpPr txBox="1"/>
          <p:nvPr/>
        </p:nvSpPr>
        <p:spPr>
          <a:xfrm>
            <a:off x="10768015" y="-6098042"/>
            <a:ext cx="170090" cy="78015"/>
          </a:xfrm>
          <a:prstGeom prst="rect">
            <a:avLst/>
          </a:prstGeom>
        </p:spPr>
        <p:txBody>
          <a:bodyPr>
            <a:normAutofit fontScale="25000" lnSpcReduction="20000"/>
          </a:bodyPr>
          <a:lstStyle/>
          <a:p>
            <a:r>
              <a:rPr lang="en-US"/>
              <a:t>ThePhoto by PhotoAuthor is licensed under CCYYSA.</a:t>
            </a:r>
          </a:p>
        </p:txBody>
      </p:sp>
      <p:sp>
        <p:nvSpPr>
          <p:cNvPr id="12" name="TextBox 11">
            <a:extLst>
              <a:ext uri="{FF2B5EF4-FFF2-40B4-BE49-F238E27FC236}">
                <a16:creationId xmlns:a16="http://schemas.microsoft.com/office/drawing/2014/main" id="{B0AF740C-CDCF-2D4A-B01B-3BBEF69C6025}"/>
              </a:ext>
            </a:extLst>
          </p:cNvPr>
          <p:cNvSpPr txBox="1"/>
          <p:nvPr/>
        </p:nvSpPr>
        <p:spPr>
          <a:xfrm>
            <a:off x="146836" y="2420395"/>
            <a:ext cx="64689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latin typeface="Trade Gothic Next Light"/>
              </a:rPr>
              <a:t>Exploring how genres, artists and songs have been ranked as most popular or most listened to from 1958 to 2024 compared to other Music Critic and companies.</a:t>
            </a:r>
            <a:endParaRPr lang="en-US" b="1" dirty="0">
              <a:solidFill>
                <a:srgbClr val="FFFFFF"/>
              </a:solidFill>
              <a:latin typeface="Trade Gothic Next Light"/>
            </a:endParaRPr>
          </a:p>
        </p:txBody>
      </p:sp>
      <p:sp>
        <p:nvSpPr>
          <p:cNvPr id="9" name="TextBox 8">
            <a:extLst>
              <a:ext uri="{FF2B5EF4-FFF2-40B4-BE49-F238E27FC236}">
                <a16:creationId xmlns:a16="http://schemas.microsoft.com/office/drawing/2014/main" id="{585D67B7-40AE-D384-DAA9-274F10A3E05C}"/>
              </a:ext>
            </a:extLst>
          </p:cNvPr>
          <p:cNvSpPr txBox="1"/>
          <p:nvPr/>
        </p:nvSpPr>
        <p:spPr>
          <a:xfrm>
            <a:off x="292422" y="5276891"/>
            <a:ext cx="432398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latin typeface="Trade Gothic Next Light"/>
              </a:rPr>
              <a:t>Presented By: </a:t>
            </a:r>
            <a:endParaRPr lang="en-US" dirty="0">
              <a:solidFill>
                <a:srgbClr val="FFFFFF"/>
              </a:solidFill>
              <a:latin typeface="Trade Gothic Next Light"/>
            </a:endParaRPr>
          </a:p>
          <a:p>
            <a:r>
              <a:rPr lang="en-US" sz="1600" b="1" dirty="0">
                <a:solidFill>
                  <a:srgbClr val="FFFFFF"/>
                </a:solidFill>
                <a:latin typeface="Trade Gothic Next Light"/>
              </a:rPr>
              <a:t>Adam Raffel</a:t>
            </a:r>
          </a:p>
          <a:p>
            <a:r>
              <a:rPr lang="en-US" sz="1600" b="1" dirty="0">
                <a:solidFill>
                  <a:srgbClr val="FFFFFF"/>
                </a:solidFill>
                <a:latin typeface="Trade Gothic Next Light"/>
              </a:rPr>
              <a:t>Ariana Breckenridge</a:t>
            </a:r>
          </a:p>
          <a:p>
            <a:r>
              <a:rPr lang="en-US" sz="1600" b="1" dirty="0">
                <a:solidFill>
                  <a:srgbClr val="FFFFFF"/>
                </a:solidFill>
                <a:latin typeface="Trade Gothic Next Light"/>
              </a:rPr>
              <a:t>Jared Pavlik </a:t>
            </a:r>
          </a:p>
        </p:txBody>
      </p:sp>
      <p:pic>
        <p:nvPicPr>
          <p:cNvPr id="14" name="Picture 13" descr="SVG &gt; headset music headphone computer - Free SVG Image &amp; Icon. | SVG Silh">
            <a:extLst>
              <a:ext uri="{FF2B5EF4-FFF2-40B4-BE49-F238E27FC236}">
                <a16:creationId xmlns:a16="http://schemas.microsoft.com/office/drawing/2014/main" id="{AAB1B86D-12FF-210C-C9D1-3AA897F58D0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7183499" y="243700"/>
            <a:ext cx="4861665" cy="3686909"/>
          </a:xfrm>
          <a:prstGeom prst="rect">
            <a:avLst/>
          </a:prstGeom>
        </p:spPr>
      </p:pic>
      <p:pic>
        <p:nvPicPr>
          <p:cNvPr id="24" name="Picture 23" descr="Billboard Top 100 Png - vrogue.co">
            <a:extLst>
              <a:ext uri="{FF2B5EF4-FFF2-40B4-BE49-F238E27FC236}">
                <a16:creationId xmlns:a16="http://schemas.microsoft.com/office/drawing/2014/main" id="{E5FAD7DF-69FA-4A2B-6016-499718CEDF53}"/>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Effect>
                      <a14:brightnessContrast bright="37000" contrast="62000"/>
                    </a14:imgEffect>
                  </a14:imgLayer>
                </a14:imgProps>
              </a:ext>
            </a:extLst>
          </a:blip>
          <a:stretch>
            <a:fillRect/>
          </a:stretch>
        </p:blipFill>
        <p:spPr>
          <a:xfrm>
            <a:off x="5750244" y="4300906"/>
            <a:ext cx="2435733" cy="231339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951C-F381-0C8A-546E-F5D370E1B18B}"/>
              </a:ext>
            </a:extLst>
          </p:cNvPr>
          <p:cNvSpPr>
            <a:spLocks noGrp="1"/>
          </p:cNvSpPr>
          <p:nvPr>
            <p:ph type="title"/>
          </p:nvPr>
        </p:nvSpPr>
        <p:spPr>
          <a:xfrm>
            <a:off x="2285079" y="-265801"/>
            <a:ext cx="9905998" cy="1905000"/>
          </a:xfrm>
        </p:spPr>
        <p:txBody>
          <a:bodyPr/>
          <a:lstStyle/>
          <a:p>
            <a:r>
              <a:rPr lang="en-US" dirty="0"/>
              <a:t>TOP 5 SONGS BILLBOARDS POPULARITY </a:t>
            </a:r>
          </a:p>
        </p:txBody>
      </p:sp>
      <p:sp>
        <p:nvSpPr>
          <p:cNvPr id="3" name="Content Placeholder 2">
            <a:extLst>
              <a:ext uri="{FF2B5EF4-FFF2-40B4-BE49-F238E27FC236}">
                <a16:creationId xmlns:a16="http://schemas.microsoft.com/office/drawing/2014/main" id="{0717EABA-28FC-5476-3B73-83DDB96C98A1}"/>
              </a:ext>
            </a:extLst>
          </p:cNvPr>
          <p:cNvSpPr>
            <a:spLocks noGrp="1"/>
          </p:cNvSpPr>
          <p:nvPr>
            <p:ph idx="1"/>
          </p:nvPr>
        </p:nvSpPr>
        <p:spPr>
          <a:xfrm>
            <a:off x="1009403" y="1742245"/>
            <a:ext cx="4923693" cy="712846"/>
          </a:xfrm>
        </p:spPr>
        <p:txBody>
          <a:bodyPr>
            <a:normAutofit fontScale="85000" lnSpcReduction="20000"/>
          </a:bodyPr>
          <a:lstStyle/>
          <a:p>
            <a:r>
              <a:rPr lang="en-US" sz="2300" dirty="0"/>
              <a:t>Rolling stone – Top 5 songs with popularity scores </a:t>
            </a:r>
          </a:p>
          <a:p>
            <a:endParaRPr lang="en-US" sz="1800" dirty="0"/>
          </a:p>
        </p:txBody>
      </p:sp>
      <p:graphicFrame>
        <p:nvGraphicFramePr>
          <p:cNvPr id="5" name="Table 4">
            <a:extLst>
              <a:ext uri="{FF2B5EF4-FFF2-40B4-BE49-F238E27FC236}">
                <a16:creationId xmlns:a16="http://schemas.microsoft.com/office/drawing/2014/main" id="{06CD59F3-377C-BB38-4981-CFA77E2908BD}"/>
              </a:ext>
            </a:extLst>
          </p:cNvPr>
          <p:cNvGraphicFramePr>
            <a:graphicFrameLocks noGrp="1"/>
          </p:cNvGraphicFramePr>
          <p:nvPr>
            <p:extLst>
              <p:ext uri="{D42A27DB-BD31-4B8C-83A1-F6EECF244321}">
                <p14:modId xmlns:p14="http://schemas.microsoft.com/office/powerpoint/2010/main" val="4155438315"/>
              </p:ext>
            </p:extLst>
          </p:nvPr>
        </p:nvGraphicFramePr>
        <p:xfrm>
          <a:off x="1009403" y="2558137"/>
          <a:ext cx="4277064" cy="3840480"/>
        </p:xfrm>
        <a:graphic>
          <a:graphicData uri="http://schemas.openxmlformats.org/drawingml/2006/table">
            <a:tbl>
              <a:tblPr firstRow="1" bandRow="1">
                <a:tableStyleId>{073A0DAA-6AF3-43AB-8588-CEC1D06C72B9}</a:tableStyleId>
              </a:tblPr>
              <a:tblGrid>
                <a:gridCol w="1425688">
                  <a:extLst>
                    <a:ext uri="{9D8B030D-6E8A-4147-A177-3AD203B41FA5}">
                      <a16:colId xmlns:a16="http://schemas.microsoft.com/office/drawing/2014/main" val="2756233242"/>
                    </a:ext>
                  </a:extLst>
                </a:gridCol>
                <a:gridCol w="1425688">
                  <a:extLst>
                    <a:ext uri="{9D8B030D-6E8A-4147-A177-3AD203B41FA5}">
                      <a16:colId xmlns:a16="http://schemas.microsoft.com/office/drawing/2014/main" val="747868336"/>
                    </a:ext>
                  </a:extLst>
                </a:gridCol>
                <a:gridCol w="1425688">
                  <a:extLst>
                    <a:ext uri="{9D8B030D-6E8A-4147-A177-3AD203B41FA5}">
                      <a16:colId xmlns:a16="http://schemas.microsoft.com/office/drawing/2014/main" val="737726500"/>
                    </a:ext>
                  </a:extLst>
                </a:gridCol>
              </a:tblGrid>
              <a:tr h="287699">
                <a:tc>
                  <a:txBody>
                    <a:bodyPr/>
                    <a:lstStyle/>
                    <a:p>
                      <a:r>
                        <a:rPr lang="en-US" dirty="0"/>
                        <a:t>Artist </a:t>
                      </a:r>
                    </a:p>
                  </a:txBody>
                  <a:tcPr/>
                </a:tc>
                <a:tc>
                  <a:txBody>
                    <a:bodyPr/>
                    <a:lstStyle/>
                    <a:p>
                      <a:r>
                        <a:rPr lang="en-US" dirty="0"/>
                        <a:t>Name </a:t>
                      </a:r>
                    </a:p>
                  </a:txBody>
                  <a:tcPr/>
                </a:tc>
                <a:tc>
                  <a:txBody>
                    <a:bodyPr/>
                    <a:lstStyle/>
                    <a:p>
                      <a:r>
                        <a:rPr lang="en-US" dirty="0"/>
                        <a:t>Year</a:t>
                      </a:r>
                    </a:p>
                  </a:txBody>
                  <a:tcPr/>
                </a:tc>
                <a:extLst>
                  <a:ext uri="{0D108BD9-81ED-4DB2-BD59-A6C34878D82A}">
                    <a16:rowId xmlns:a16="http://schemas.microsoft.com/office/drawing/2014/main" val="3500382837"/>
                  </a:ext>
                </a:extLst>
              </a:tr>
              <a:tr h="287699">
                <a:tc>
                  <a:txBody>
                    <a:bodyPr/>
                    <a:lstStyle/>
                    <a:p>
                      <a:r>
                        <a:rPr lang="en-US" dirty="0"/>
                        <a:t>Taylor Swift</a:t>
                      </a:r>
                    </a:p>
                  </a:txBody>
                  <a:tcPr/>
                </a:tc>
                <a:tc>
                  <a:txBody>
                    <a:bodyPr/>
                    <a:lstStyle/>
                    <a:p>
                      <a:r>
                        <a:rPr lang="en-US" dirty="0"/>
                        <a:t>All Too Well</a:t>
                      </a:r>
                    </a:p>
                  </a:txBody>
                  <a:tcPr/>
                </a:tc>
                <a:tc>
                  <a:txBody>
                    <a:bodyPr/>
                    <a:lstStyle/>
                    <a:p>
                      <a:r>
                        <a:rPr lang="en-US" dirty="0"/>
                        <a:t>2012</a:t>
                      </a:r>
                    </a:p>
                  </a:txBody>
                  <a:tcPr/>
                </a:tc>
                <a:extLst>
                  <a:ext uri="{0D108BD9-81ED-4DB2-BD59-A6C34878D82A}">
                    <a16:rowId xmlns:a16="http://schemas.microsoft.com/office/drawing/2014/main" val="3771909749"/>
                  </a:ext>
                </a:extLst>
              </a:tr>
              <a:tr h="287699">
                <a:tc>
                  <a:txBody>
                    <a:bodyPr/>
                    <a:lstStyle/>
                    <a:p>
                      <a:r>
                        <a:rPr lang="en-US" dirty="0"/>
                        <a:t>Kayne West </a:t>
                      </a:r>
                    </a:p>
                  </a:txBody>
                  <a:tcPr/>
                </a:tc>
                <a:tc>
                  <a:txBody>
                    <a:bodyPr/>
                    <a:lstStyle/>
                    <a:p>
                      <a:r>
                        <a:rPr lang="en-US" dirty="0"/>
                        <a:t>Runaway</a:t>
                      </a:r>
                    </a:p>
                  </a:txBody>
                  <a:tcPr/>
                </a:tc>
                <a:tc>
                  <a:txBody>
                    <a:bodyPr/>
                    <a:lstStyle/>
                    <a:p>
                      <a:r>
                        <a:rPr lang="en-US" dirty="0"/>
                        <a:t>2010</a:t>
                      </a:r>
                    </a:p>
                  </a:txBody>
                  <a:tcPr/>
                </a:tc>
                <a:extLst>
                  <a:ext uri="{0D108BD9-81ED-4DB2-BD59-A6C34878D82A}">
                    <a16:rowId xmlns:a16="http://schemas.microsoft.com/office/drawing/2014/main" val="4060583922"/>
                  </a:ext>
                </a:extLst>
              </a:tr>
              <a:tr h="503473">
                <a:tc>
                  <a:txBody>
                    <a:bodyPr/>
                    <a:lstStyle/>
                    <a:p>
                      <a:r>
                        <a:rPr lang="en-US" dirty="0"/>
                        <a:t>Kendrick Lamar</a:t>
                      </a:r>
                    </a:p>
                  </a:txBody>
                  <a:tcPr/>
                </a:tc>
                <a:tc>
                  <a:txBody>
                    <a:bodyPr/>
                    <a:lstStyle/>
                    <a:p>
                      <a:r>
                        <a:rPr lang="en-US" dirty="0"/>
                        <a:t>Alright</a:t>
                      </a:r>
                    </a:p>
                  </a:txBody>
                  <a:tcPr/>
                </a:tc>
                <a:tc>
                  <a:txBody>
                    <a:bodyPr/>
                    <a:lstStyle/>
                    <a:p>
                      <a:r>
                        <a:rPr lang="en-US" dirty="0"/>
                        <a:t>2015</a:t>
                      </a:r>
                    </a:p>
                  </a:txBody>
                  <a:tcPr/>
                </a:tc>
                <a:extLst>
                  <a:ext uri="{0D108BD9-81ED-4DB2-BD59-A6C34878D82A}">
                    <a16:rowId xmlns:a16="http://schemas.microsoft.com/office/drawing/2014/main" val="4164100437"/>
                  </a:ext>
                </a:extLst>
              </a:tr>
              <a:tr h="719248">
                <a:tc>
                  <a:txBody>
                    <a:bodyPr/>
                    <a:lstStyle/>
                    <a:p>
                      <a:r>
                        <a:rPr lang="en-US" dirty="0"/>
                        <a:t>Daddy Yankee Glory</a:t>
                      </a:r>
                    </a:p>
                  </a:txBody>
                  <a:tcPr/>
                </a:tc>
                <a:tc>
                  <a:txBody>
                    <a:bodyPr/>
                    <a:lstStyle/>
                    <a:p>
                      <a:r>
                        <a:rPr lang="en-US" dirty="0"/>
                        <a:t>Gasolina</a:t>
                      </a:r>
                    </a:p>
                  </a:txBody>
                  <a:tcPr/>
                </a:tc>
                <a:tc>
                  <a:txBody>
                    <a:bodyPr/>
                    <a:lstStyle/>
                    <a:p>
                      <a:r>
                        <a:rPr lang="en-US" dirty="0"/>
                        <a:t>2010</a:t>
                      </a:r>
                    </a:p>
                  </a:txBody>
                  <a:tcPr/>
                </a:tc>
                <a:extLst>
                  <a:ext uri="{0D108BD9-81ED-4DB2-BD59-A6C34878D82A}">
                    <a16:rowId xmlns:a16="http://schemas.microsoft.com/office/drawing/2014/main" val="2150062569"/>
                  </a:ext>
                </a:extLst>
              </a:tr>
              <a:tr h="503473">
                <a:tc>
                  <a:txBody>
                    <a:bodyPr/>
                    <a:lstStyle/>
                    <a:p>
                      <a:r>
                        <a:rPr lang="en-US" dirty="0"/>
                        <a:t>Adele</a:t>
                      </a:r>
                    </a:p>
                  </a:txBody>
                  <a:tcPr/>
                </a:tc>
                <a:tc>
                  <a:txBody>
                    <a:bodyPr/>
                    <a:lstStyle/>
                    <a:p>
                      <a:r>
                        <a:rPr lang="en-US" dirty="0"/>
                        <a:t>Rolling in the Deep</a:t>
                      </a:r>
                    </a:p>
                  </a:txBody>
                  <a:tcPr/>
                </a:tc>
                <a:tc>
                  <a:txBody>
                    <a:bodyPr/>
                    <a:lstStyle/>
                    <a:p>
                      <a:r>
                        <a:rPr lang="en-US" dirty="0"/>
                        <a:t>2011</a:t>
                      </a:r>
                    </a:p>
                  </a:txBody>
                  <a:tcPr/>
                </a:tc>
                <a:extLst>
                  <a:ext uri="{0D108BD9-81ED-4DB2-BD59-A6C34878D82A}">
                    <a16:rowId xmlns:a16="http://schemas.microsoft.com/office/drawing/2014/main" val="4106043722"/>
                  </a:ext>
                </a:extLst>
              </a:tr>
            </a:tbl>
          </a:graphicData>
        </a:graphic>
      </p:graphicFrame>
      <p:graphicFrame>
        <p:nvGraphicFramePr>
          <p:cNvPr id="6" name="Table 5">
            <a:extLst>
              <a:ext uri="{FF2B5EF4-FFF2-40B4-BE49-F238E27FC236}">
                <a16:creationId xmlns:a16="http://schemas.microsoft.com/office/drawing/2014/main" id="{D9E54333-6357-116D-CDE3-FEF9B53999CB}"/>
              </a:ext>
            </a:extLst>
          </p:cNvPr>
          <p:cNvGraphicFramePr>
            <a:graphicFrameLocks noGrp="1"/>
          </p:cNvGraphicFramePr>
          <p:nvPr>
            <p:extLst>
              <p:ext uri="{D42A27DB-BD31-4B8C-83A1-F6EECF244321}">
                <p14:modId xmlns:p14="http://schemas.microsoft.com/office/powerpoint/2010/main" val="864976162"/>
              </p:ext>
            </p:extLst>
          </p:nvPr>
        </p:nvGraphicFramePr>
        <p:xfrm>
          <a:off x="6847116" y="2576536"/>
          <a:ext cx="4865274" cy="3822081"/>
        </p:xfrm>
        <a:graphic>
          <a:graphicData uri="http://schemas.openxmlformats.org/drawingml/2006/table">
            <a:tbl>
              <a:tblPr firstRow="1" bandRow="1">
                <a:tableStyleId>{073A0DAA-6AF3-43AB-8588-CEC1D06C72B9}</a:tableStyleId>
              </a:tblPr>
              <a:tblGrid>
                <a:gridCol w="1621758">
                  <a:extLst>
                    <a:ext uri="{9D8B030D-6E8A-4147-A177-3AD203B41FA5}">
                      <a16:colId xmlns:a16="http://schemas.microsoft.com/office/drawing/2014/main" val="3108850404"/>
                    </a:ext>
                  </a:extLst>
                </a:gridCol>
                <a:gridCol w="1621758">
                  <a:extLst>
                    <a:ext uri="{9D8B030D-6E8A-4147-A177-3AD203B41FA5}">
                      <a16:colId xmlns:a16="http://schemas.microsoft.com/office/drawing/2014/main" val="4134967886"/>
                    </a:ext>
                  </a:extLst>
                </a:gridCol>
                <a:gridCol w="1621758">
                  <a:extLst>
                    <a:ext uri="{9D8B030D-6E8A-4147-A177-3AD203B41FA5}">
                      <a16:colId xmlns:a16="http://schemas.microsoft.com/office/drawing/2014/main" val="3681478724"/>
                    </a:ext>
                  </a:extLst>
                </a:gridCol>
              </a:tblGrid>
              <a:tr h="360541">
                <a:tc>
                  <a:txBody>
                    <a:bodyPr/>
                    <a:lstStyle/>
                    <a:p>
                      <a:r>
                        <a:rPr lang="en-US" dirty="0"/>
                        <a:t>Artist </a:t>
                      </a:r>
                    </a:p>
                  </a:txBody>
                  <a:tcPr/>
                </a:tc>
                <a:tc>
                  <a:txBody>
                    <a:bodyPr/>
                    <a:lstStyle/>
                    <a:p>
                      <a:r>
                        <a:rPr lang="en-US" dirty="0"/>
                        <a:t>Name</a:t>
                      </a:r>
                    </a:p>
                  </a:txBody>
                  <a:tcPr/>
                </a:tc>
                <a:tc>
                  <a:txBody>
                    <a:bodyPr/>
                    <a:lstStyle/>
                    <a:p>
                      <a:r>
                        <a:rPr lang="en-US" dirty="0"/>
                        <a:t>Year</a:t>
                      </a:r>
                    </a:p>
                  </a:txBody>
                  <a:tcPr/>
                </a:tc>
                <a:extLst>
                  <a:ext uri="{0D108BD9-81ED-4DB2-BD59-A6C34878D82A}">
                    <a16:rowId xmlns:a16="http://schemas.microsoft.com/office/drawing/2014/main" val="2884038823"/>
                  </a:ext>
                </a:extLst>
              </a:tr>
              <a:tr h="516962">
                <a:tc>
                  <a:txBody>
                    <a:bodyPr/>
                    <a:lstStyle/>
                    <a:p>
                      <a:r>
                        <a:rPr lang="en-US" dirty="0"/>
                        <a:t>Taylor Swift</a:t>
                      </a:r>
                    </a:p>
                  </a:txBody>
                  <a:tcPr/>
                </a:tc>
                <a:tc>
                  <a:txBody>
                    <a:bodyPr/>
                    <a:lstStyle/>
                    <a:p>
                      <a:r>
                        <a:rPr lang="en-US" dirty="0"/>
                        <a:t>Anti-Hero</a:t>
                      </a:r>
                    </a:p>
                  </a:txBody>
                  <a:tcPr/>
                </a:tc>
                <a:tc>
                  <a:txBody>
                    <a:bodyPr/>
                    <a:lstStyle/>
                    <a:p>
                      <a:r>
                        <a:rPr lang="en-US" dirty="0"/>
                        <a:t>2022</a:t>
                      </a:r>
                    </a:p>
                  </a:txBody>
                  <a:tcPr/>
                </a:tc>
                <a:extLst>
                  <a:ext uri="{0D108BD9-81ED-4DB2-BD59-A6C34878D82A}">
                    <a16:rowId xmlns:a16="http://schemas.microsoft.com/office/drawing/2014/main" val="3133886314"/>
                  </a:ext>
                </a:extLst>
              </a:tr>
              <a:tr h="738517">
                <a:tc>
                  <a:txBody>
                    <a:bodyPr/>
                    <a:lstStyle/>
                    <a:p>
                      <a:r>
                        <a:rPr lang="en-US" dirty="0"/>
                        <a:t>The Weekend</a:t>
                      </a:r>
                    </a:p>
                  </a:txBody>
                  <a:tcPr/>
                </a:tc>
                <a:tc>
                  <a:txBody>
                    <a:bodyPr/>
                    <a:lstStyle/>
                    <a:p>
                      <a:r>
                        <a:rPr lang="en-US" dirty="0"/>
                        <a:t>Blinding Lights</a:t>
                      </a:r>
                    </a:p>
                  </a:txBody>
                  <a:tcPr/>
                </a:tc>
                <a:tc>
                  <a:txBody>
                    <a:bodyPr/>
                    <a:lstStyle/>
                    <a:p>
                      <a:r>
                        <a:rPr lang="en-US" dirty="0"/>
                        <a:t>2019</a:t>
                      </a:r>
                    </a:p>
                  </a:txBody>
                  <a:tcPr/>
                </a:tc>
                <a:extLst>
                  <a:ext uri="{0D108BD9-81ED-4DB2-BD59-A6C34878D82A}">
                    <a16:rowId xmlns:a16="http://schemas.microsoft.com/office/drawing/2014/main" val="1575635714"/>
                  </a:ext>
                </a:extLst>
              </a:tr>
              <a:tr h="1171760">
                <a:tc>
                  <a:txBody>
                    <a:bodyPr/>
                    <a:lstStyle/>
                    <a:p>
                      <a:r>
                        <a:rPr lang="en-US" dirty="0"/>
                        <a:t>The Weekend/ Ariana Grande</a:t>
                      </a:r>
                    </a:p>
                  </a:txBody>
                  <a:tcPr/>
                </a:tc>
                <a:tc>
                  <a:txBody>
                    <a:bodyPr/>
                    <a:lstStyle/>
                    <a:p>
                      <a:r>
                        <a:rPr lang="en-US" dirty="0"/>
                        <a:t>Save your tears</a:t>
                      </a:r>
                    </a:p>
                  </a:txBody>
                  <a:tcPr/>
                </a:tc>
                <a:tc>
                  <a:txBody>
                    <a:bodyPr/>
                    <a:lstStyle/>
                    <a:p>
                      <a:r>
                        <a:rPr lang="en-US" dirty="0"/>
                        <a:t>2021</a:t>
                      </a:r>
                    </a:p>
                  </a:txBody>
                  <a:tcPr/>
                </a:tc>
                <a:extLst>
                  <a:ext uri="{0D108BD9-81ED-4DB2-BD59-A6C34878D82A}">
                    <a16:rowId xmlns:a16="http://schemas.microsoft.com/office/drawing/2014/main" val="4091878344"/>
                  </a:ext>
                </a:extLst>
              </a:tr>
              <a:tr h="506061">
                <a:tc>
                  <a:txBody>
                    <a:bodyPr/>
                    <a:lstStyle/>
                    <a:p>
                      <a:r>
                        <a:rPr lang="en-US" dirty="0"/>
                        <a:t>Post Malone</a:t>
                      </a:r>
                    </a:p>
                  </a:txBody>
                  <a:tcPr/>
                </a:tc>
                <a:tc>
                  <a:txBody>
                    <a:bodyPr/>
                    <a:lstStyle/>
                    <a:p>
                      <a:r>
                        <a:rPr lang="en-US" dirty="0"/>
                        <a:t>Circles</a:t>
                      </a:r>
                    </a:p>
                  </a:txBody>
                  <a:tcPr/>
                </a:tc>
                <a:tc>
                  <a:txBody>
                    <a:bodyPr/>
                    <a:lstStyle/>
                    <a:p>
                      <a:r>
                        <a:rPr lang="en-US" dirty="0"/>
                        <a:t>2019</a:t>
                      </a:r>
                    </a:p>
                  </a:txBody>
                  <a:tcPr/>
                </a:tc>
                <a:extLst>
                  <a:ext uri="{0D108BD9-81ED-4DB2-BD59-A6C34878D82A}">
                    <a16:rowId xmlns:a16="http://schemas.microsoft.com/office/drawing/2014/main" val="65936754"/>
                  </a:ext>
                </a:extLst>
              </a:tr>
              <a:tr h="506061">
                <a:tc>
                  <a:txBody>
                    <a:bodyPr/>
                    <a:lstStyle/>
                    <a:p>
                      <a:r>
                        <a:rPr lang="en-US" dirty="0"/>
                        <a:t>Post Malone</a:t>
                      </a:r>
                    </a:p>
                  </a:txBody>
                  <a:tcPr/>
                </a:tc>
                <a:tc>
                  <a:txBody>
                    <a:bodyPr/>
                    <a:lstStyle/>
                    <a:p>
                      <a:r>
                        <a:rPr lang="en-US" dirty="0"/>
                        <a:t>Better Now</a:t>
                      </a:r>
                    </a:p>
                  </a:txBody>
                  <a:tcPr/>
                </a:tc>
                <a:tc>
                  <a:txBody>
                    <a:bodyPr/>
                    <a:lstStyle/>
                    <a:p>
                      <a:r>
                        <a:rPr lang="en-US" dirty="0"/>
                        <a:t>2018</a:t>
                      </a:r>
                    </a:p>
                  </a:txBody>
                  <a:tcPr/>
                </a:tc>
                <a:extLst>
                  <a:ext uri="{0D108BD9-81ED-4DB2-BD59-A6C34878D82A}">
                    <a16:rowId xmlns:a16="http://schemas.microsoft.com/office/drawing/2014/main" val="1683550417"/>
                  </a:ext>
                </a:extLst>
              </a:tr>
            </a:tbl>
          </a:graphicData>
        </a:graphic>
      </p:graphicFrame>
      <p:sp>
        <p:nvSpPr>
          <p:cNvPr id="8" name="TextBox 7">
            <a:extLst>
              <a:ext uri="{FF2B5EF4-FFF2-40B4-BE49-F238E27FC236}">
                <a16:creationId xmlns:a16="http://schemas.microsoft.com/office/drawing/2014/main" id="{A57A394D-4510-4EED-A46A-8FAE6F42EB3E}"/>
              </a:ext>
            </a:extLst>
          </p:cNvPr>
          <p:cNvSpPr txBox="1"/>
          <p:nvPr/>
        </p:nvSpPr>
        <p:spPr>
          <a:xfrm>
            <a:off x="6535702" y="1581834"/>
            <a:ext cx="4923693" cy="646331"/>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j-lt"/>
              </a:rPr>
              <a:t>Billboards Hot 100 – Top 5 songs with Popularity Scores </a:t>
            </a:r>
          </a:p>
        </p:txBody>
      </p:sp>
    </p:spTree>
    <p:extLst>
      <p:ext uri="{BB962C8B-B14F-4D97-AF65-F5344CB8AC3E}">
        <p14:creationId xmlns:p14="http://schemas.microsoft.com/office/powerpoint/2010/main" val="1660050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A6840-1A3F-4DFD-4FAC-0E9DE8C0B387}"/>
              </a:ext>
            </a:extLst>
          </p:cNvPr>
          <p:cNvSpPr>
            <a:spLocks noGrp="1"/>
          </p:cNvSpPr>
          <p:nvPr>
            <p:ph idx="1"/>
          </p:nvPr>
        </p:nvSpPr>
        <p:spPr>
          <a:xfrm>
            <a:off x="544831" y="2388870"/>
            <a:ext cx="9905998" cy="2362200"/>
          </a:xfrm>
        </p:spPr>
        <p:txBody>
          <a:bodyPr>
            <a:normAutofit/>
          </a:bodyPr>
          <a:lstStyle/>
          <a:p>
            <a:pPr marL="0" indent="0">
              <a:buNone/>
            </a:pPr>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6EADFD3-98AC-1A41-369E-2C797FA694F1}"/>
              </a:ext>
            </a:extLst>
          </p:cNvPr>
          <p:cNvGraphicFramePr>
            <a:graphicFrameLocks noGrp="1"/>
          </p:cNvGraphicFramePr>
          <p:nvPr>
            <p:extLst>
              <p:ext uri="{D42A27DB-BD31-4B8C-83A1-F6EECF244321}">
                <p14:modId xmlns:p14="http://schemas.microsoft.com/office/powerpoint/2010/main" val="1637426101"/>
              </p:ext>
            </p:extLst>
          </p:nvPr>
        </p:nvGraphicFramePr>
        <p:xfrm>
          <a:off x="7462385" y="412806"/>
          <a:ext cx="3432306" cy="2899383"/>
        </p:xfrm>
        <a:graphic>
          <a:graphicData uri="http://schemas.openxmlformats.org/drawingml/2006/table">
            <a:tbl>
              <a:tblPr firstRow="1" bandRow="1">
                <a:tableStyleId>{073A0DAA-6AF3-43AB-8588-CEC1D06C72B9}</a:tableStyleId>
              </a:tblPr>
              <a:tblGrid>
                <a:gridCol w="1144102">
                  <a:extLst>
                    <a:ext uri="{9D8B030D-6E8A-4147-A177-3AD203B41FA5}">
                      <a16:colId xmlns:a16="http://schemas.microsoft.com/office/drawing/2014/main" val="2756233242"/>
                    </a:ext>
                  </a:extLst>
                </a:gridCol>
                <a:gridCol w="1144102">
                  <a:extLst>
                    <a:ext uri="{9D8B030D-6E8A-4147-A177-3AD203B41FA5}">
                      <a16:colId xmlns:a16="http://schemas.microsoft.com/office/drawing/2014/main" val="747868336"/>
                    </a:ext>
                  </a:extLst>
                </a:gridCol>
                <a:gridCol w="1144102">
                  <a:extLst>
                    <a:ext uri="{9D8B030D-6E8A-4147-A177-3AD203B41FA5}">
                      <a16:colId xmlns:a16="http://schemas.microsoft.com/office/drawing/2014/main" val="737726500"/>
                    </a:ext>
                  </a:extLst>
                </a:gridCol>
              </a:tblGrid>
              <a:tr h="354302">
                <a:tc>
                  <a:txBody>
                    <a:bodyPr/>
                    <a:lstStyle/>
                    <a:p>
                      <a:r>
                        <a:rPr lang="en-US" dirty="0"/>
                        <a:t>Artist </a:t>
                      </a:r>
                    </a:p>
                  </a:txBody>
                  <a:tcPr/>
                </a:tc>
                <a:tc>
                  <a:txBody>
                    <a:bodyPr/>
                    <a:lstStyle/>
                    <a:p>
                      <a:r>
                        <a:rPr lang="en-US" dirty="0"/>
                        <a:t>Name </a:t>
                      </a:r>
                    </a:p>
                  </a:txBody>
                  <a:tcPr/>
                </a:tc>
                <a:tc>
                  <a:txBody>
                    <a:bodyPr/>
                    <a:lstStyle/>
                    <a:p>
                      <a:r>
                        <a:rPr lang="en-US" dirty="0"/>
                        <a:t>Year</a:t>
                      </a:r>
                    </a:p>
                  </a:txBody>
                  <a:tcPr/>
                </a:tc>
                <a:extLst>
                  <a:ext uri="{0D108BD9-81ED-4DB2-BD59-A6C34878D82A}">
                    <a16:rowId xmlns:a16="http://schemas.microsoft.com/office/drawing/2014/main" val="3500382837"/>
                  </a:ext>
                </a:extLst>
              </a:tr>
              <a:tr h="380166">
                <a:tc>
                  <a:txBody>
                    <a:bodyPr/>
                    <a:lstStyle/>
                    <a:p>
                      <a:r>
                        <a:rPr lang="en-US" sz="1200" dirty="0"/>
                        <a:t>Taylor Swift</a:t>
                      </a:r>
                    </a:p>
                  </a:txBody>
                  <a:tcPr/>
                </a:tc>
                <a:tc>
                  <a:txBody>
                    <a:bodyPr/>
                    <a:lstStyle/>
                    <a:p>
                      <a:r>
                        <a:rPr lang="en-US" sz="1200" dirty="0"/>
                        <a:t>All Too Well</a:t>
                      </a:r>
                    </a:p>
                  </a:txBody>
                  <a:tcPr/>
                </a:tc>
                <a:tc>
                  <a:txBody>
                    <a:bodyPr/>
                    <a:lstStyle/>
                    <a:p>
                      <a:r>
                        <a:rPr lang="en-US" sz="1200" dirty="0"/>
                        <a:t>2012</a:t>
                      </a:r>
                    </a:p>
                  </a:txBody>
                  <a:tcPr/>
                </a:tc>
                <a:extLst>
                  <a:ext uri="{0D108BD9-81ED-4DB2-BD59-A6C34878D82A}">
                    <a16:rowId xmlns:a16="http://schemas.microsoft.com/office/drawing/2014/main" val="3771909749"/>
                  </a:ext>
                </a:extLst>
              </a:tr>
              <a:tr h="472003">
                <a:tc>
                  <a:txBody>
                    <a:bodyPr/>
                    <a:lstStyle/>
                    <a:p>
                      <a:r>
                        <a:rPr lang="en-US" sz="1200" dirty="0"/>
                        <a:t>Kayne West </a:t>
                      </a:r>
                    </a:p>
                  </a:txBody>
                  <a:tcPr/>
                </a:tc>
                <a:tc>
                  <a:txBody>
                    <a:bodyPr/>
                    <a:lstStyle/>
                    <a:p>
                      <a:r>
                        <a:rPr lang="en-US" sz="1200" dirty="0"/>
                        <a:t>Runaway</a:t>
                      </a:r>
                    </a:p>
                  </a:txBody>
                  <a:tcPr/>
                </a:tc>
                <a:tc>
                  <a:txBody>
                    <a:bodyPr/>
                    <a:lstStyle/>
                    <a:p>
                      <a:r>
                        <a:rPr lang="en-US" sz="1200" dirty="0"/>
                        <a:t>2010</a:t>
                      </a:r>
                    </a:p>
                  </a:txBody>
                  <a:tcPr/>
                </a:tc>
                <a:extLst>
                  <a:ext uri="{0D108BD9-81ED-4DB2-BD59-A6C34878D82A}">
                    <a16:rowId xmlns:a16="http://schemas.microsoft.com/office/drawing/2014/main" val="4060583922"/>
                  </a:ext>
                </a:extLst>
              </a:tr>
              <a:tr h="472003">
                <a:tc>
                  <a:txBody>
                    <a:bodyPr/>
                    <a:lstStyle/>
                    <a:p>
                      <a:r>
                        <a:rPr lang="en-US" sz="1200" dirty="0"/>
                        <a:t>Kendrick Lamar</a:t>
                      </a:r>
                    </a:p>
                  </a:txBody>
                  <a:tcPr/>
                </a:tc>
                <a:tc>
                  <a:txBody>
                    <a:bodyPr/>
                    <a:lstStyle/>
                    <a:p>
                      <a:r>
                        <a:rPr lang="en-US" sz="1200" dirty="0"/>
                        <a:t>Alright</a:t>
                      </a:r>
                    </a:p>
                  </a:txBody>
                  <a:tcPr/>
                </a:tc>
                <a:tc>
                  <a:txBody>
                    <a:bodyPr/>
                    <a:lstStyle/>
                    <a:p>
                      <a:r>
                        <a:rPr lang="en-US" sz="1200" dirty="0"/>
                        <a:t>2015</a:t>
                      </a:r>
                    </a:p>
                  </a:txBody>
                  <a:tcPr/>
                </a:tc>
                <a:extLst>
                  <a:ext uri="{0D108BD9-81ED-4DB2-BD59-A6C34878D82A}">
                    <a16:rowId xmlns:a16="http://schemas.microsoft.com/office/drawing/2014/main" val="4164100437"/>
                  </a:ext>
                </a:extLst>
              </a:tr>
              <a:tr h="666358">
                <a:tc>
                  <a:txBody>
                    <a:bodyPr/>
                    <a:lstStyle/>
                    <a:p>
                      <a:r>
                        <a:rPr lang="en-US" sz="1200" dirty="0"/>
                        <a:t>Daddy Yankee Glory</a:t>
                      </a:r>
                    </a:p>
                  </a:txBody>
                  <a:tcPr/>
                </a:tc>
                <a:tc>
                  <a:txBody>
                    <a:bodyPr/>
                    <a:lstStyle/>
                    <a:p>
                      <a:r>
                        <a:rPr lang="en-US" sz="1200" dirty="0"/>
                        <a:t>Gasolina</a:t>
                      </a:r>
                    </a:p>
                  </a:txBody>
                  <a:tcPr/>
                </a:tc>
                <a:tc>
                  <a:txBody>
                    <a:bodyPr/>
                    <a:lstStyle/>
                    <a:p>
                      <a:r>
                        <a:rPr lang="en-US" sz="1200" dirty="0"/>
                        <a:t>2010</a:t>
                      </a:r>
                    </a:p>
                  </a:txBody>
                  <a:tcPr/>
                </a:tc>
                <a:extLst>
                  <a:ext uri="{0D108BD9-81ED-4DB2-BD59-A6C34878D82A}">
                    <a16:rowId xmlns:a16="http://schemas.microsoft.com/office/drawing/2014/main" val="2150062569"/>
                  </a:ext>
                </a:extLst>
              </a:tr>
              <a:tr h="543093">
                <a:tc>
                  <a:txBody>
                    <a:bodyPr/>
                    <a:lstStyle/>
                    <a:p>
                      <a:r>
                        <a:rPr lang="en-US" sz="1200" dirty="0"/>
                        <a:t>Adele</a:t>
                      </a:r>
                    </a:p>
                  </a:txBody>
                  <a:tcPr/>
                </a:tc>
                <a:tc>
                  <a:txBody>
                    <a:bodyPr/>
                    <a:lstStyle/>
                    <a:p>
                      <a:r>
                        <a:rPr lang="en-US" sz="1200" dirty="0"/>
                        <a:t>Rolling in the Deep</a:t>
                      </a:r>
                    </a:p>
                  </a:txBody>
                  <a:tcPr/>
                </a:tc>
                <a:tc>
                  <a:txBody>
                    <a:bodyPr/>
                    <a:lstStyle/>
                    <a:p>
                      <a:r>
                        <a:rPr lang="en-US" sz="1200" dirty="0"/>
                        <a:t>2011</a:t>
                      </a:r>
                    </a:p>
                  </a:txBody>
                  <a:tcPr/>
                </a:tc>
                <a:extLst>
                  <a:ext uri="{0D108BD9-81ED-4DB2-BD59-A6C34878D82A}">
                    <a16:rowId xmlns:a16="http://schemas.microsoft.com/office/drawing/2014/main" val="4106043722"/>
                  </a:ext>
                </a:extLst>
              </a:tr>
            </a:tbl>
          </a:graphicData>
        </a:graphic>
      </p:graphicFrame>
      <p:graphicFrame>
        <p:nvGraphicFramePr>
          <p:cNvPr id="5" name="Table 4">
            <a:extLst>
              <a:ext uri="{FF2B5EF4-FFF2-40B4-BE49-F238E27FC236}">
                <a16:creationId xmlns:a16="http://schemas.microsoft.com/office/drawing/2014/main" id="{E85EF925-F016-559C-3E8C-B1C52FB02283}"/>
              </a:ext>
            </a:extLst>
          </p:cNvPr>
          <p:cNvGraphicFramePr>
            <a:graphicFrameLocks noGrp="1"/>
          </p:cNvGraphicFramePr>
          <p:nvPr>
            <p:extLst>
              <p:ext uri="{D42A27DB-BD31-4B8C-83A1-F6EECF244321}">
                <p14:modId xmlns:p14="http://schemas.microsoft.com/office/powerpoint/2010/main" val="2380885902"/>
              </p:ext>
            </p:extLst>
          </p:nvPr>
        </p:nvGraphicFramePr>
        <p:xfrm>
          <a:off x="636449" y="415807"/>
          <a:ext cx="3389110" cy="2959516"/>
        </p:xfrm>
        <a:graphic>
          <a:graphicData uri="http://schemas.openxmlformats.org/drawingml/2006/table">
            <a:tbl>
              <a:tblPr firstRow="1" bandRow="1">
                <a:tableStyleId>{073A0DAA-6AF3-43AB-8588-CEC1D06C72B9}</a:tableStyleId>
              </a:tblPr>
              <a:tblGrid>
                <a:gridCol w="1070946">
                  <a:extLst>
                    <a:ext uri="{9D8B030D-6E8A-4147-A177-3AD203B41FA5}">
                      <a16:colId xmlns:a16="http://schemas.microsoft.com/office/drawing/2014/main" val="712942264"/>
                    </a:ext>
                  </a:extLst>
                </a:gridCol>
                <a:gridCol w="1159082">
                  <a:extLst>
                    <a:ext uri="{9D8B030D-6E8A-4147-A177-3AD203B41FA5}">
                      <a16:colId xmlns:a16="http://schemas.microsoft.com/office/drawing/2014/main" val="415668312"/>
                    </a:ext>
                  </a:extLst>
                </a:gridCol>
                <a:gridCol w="1159082">
                  <a:extLst>
                    <a:ext uri="{9D8B030D-6E8A-4147-A177-3AD203B41FA5}">
                      <a16:colId xmlns:a16="http://schemas.microsoft.com/office/drawing/2014/main" val="870761842"/>
                    </a:ext>
                  </a:extLst>
                </a:gridCol>
              </a:tblGrid>
              <a:tr h="374827">
                <a:tc>
                  <a:txBody>
                    <a:bodyPr/>
                    <a:lstStyle/>
                    <a:p>
                      <a:r>
                        <a:rPr lang="en-US" dirty="0"/>
                        <a:t>Artist </a:t>
                      </a:r>
                    </a:p>
                  </a:txBody>
                  <a:tcPr/>
                </a:tc>
                <a:tc>
                  <a:txBody>
                    <a:bodyPr/>
                    <a:lstStyle/>
                    <a:p>
                      <a:r>
                        <a:rPr lang="en-US" dirty="0"/>
                        <a:t>Song</a:t>
                      </a:r>
                    </a:p>
                  </a:txBody>
                  <a:tcPr/>
                </a:tc>
                <a:tc>
                  <a:txBody>
                    <a:bodyPr/>
                    <a:lstStyle/>
                    <a:p>
                      <a:r>
                        <a:rPr lang="en-US" dirty="0"/>
                        <a:t>Year</a:t>
                      </a:r>
                    </a:p>
                  </a:txBody>
                  <a:tcPr/>
                </a:tc>
                <a:extLst>
                  <a:ext uri="{0D108BD9-81ED-4DB2-BD59-A6C34878D82A}">
                    <a16:rowId xmlns:a16="http://schemas.microsoft.com/office/drawing/2014/main" val="548488121"/>
                  </a:ext>
                </a:extLst>
              </a:tr>
              <a:tr h="468534">
                <a:tc>
                  <a:txBody>
                    <a:bodyPr/>
                    <a:lstStyle/>
                    <a:p>
                      <a:r>
                        <a:rPr lang="en-US" sz="1200" dirty="0"/>
                        <a:t>Aretha Franklin</a:t>
                      </a:r>
                    </a:p>
                  </a:txBody>
                  <a:tcPr/>
                </a:tc>
                <a:tc>
                  <a:txBody>
                    <a:bodyPr/>
                    <a:lstStyle/>
                    <a:p>
                      <a:r>
                        <a:rPr lang="en-US" sz="1200" dirty="0"/>
                        <a:t>Respect </a:t>
                      </a:r>
                    </a:p>
                  </a:txBody>
                  <a:tcPr/>
                </a:tc>
                <a:tc>
                  <a:txBody>
                    <a:bodyPr/>
                    <a:lstStyle/>
                    <a:p>
                      <a:r>
                        <a:rPr lang="en-US" sz="1200" dirty="0"/>
                        <a:t>1967</a:t>
                      </a:r>
                    </a:p>
                  </a:txBody>
                  <a:tcPr/>
                </a:tc>
                <a:extLst>
                  <a:ext uri="{0D108BD9-81ED-4DB2-BD59-A6C34878D82A}">
                    <a16:rowId xmlns:a16="http://schemas.microsoft.com/office/drawing/2014/main" val="3162593983"/>
                  </a:ext>
                </a:extLst>
              </a:tr>
              <a:tr h="468534">
                <a:tc>
                  <a:txBody>
                    <a:bodyPr/>
                    <a:lstStyle/>
                    <a:p>
                      <a:r>
                        <a:rPr lang="en-US" sz="1200" dirty="0"/>
                        <a:t>Public Enemy </a:t>
                      </a:r>
                    </a:p>
                  </a:txBody>
                  <a:tcPr/>
                </a:tc>
                <a:tc>
                  <a:txBody>
                    <a:bodyPr/>
                    <a:lstStyle/>
                    <a:p>
                      <a:r>
                        <a:rPr lang="en-US" sz="1200" dirty="0"/>
                        <a:t>Fight the power</a:t>
                      </a:r>
                    </a:p>
                  </a:txBody>
                  <a:tcPr/>
                </a:tc>
                <a:tc>
                  <a:txBody>
                    <a:bodyPr/>
                    <a:lstStyle/>
                    <a:p>
                      <a:r>
                        <a:rPr lang="en-US" sz="1200" dirty="0"/>
                        <a:t>1989</a:t>
                      </a:r>
                    </a:p>
                  </a:txBody>
                  <a:tcPr/>
                </a:tc>
                <a:extLst>
                  <a:ext uri="{0D108BD9-81ED-4DB2-BD59-A6C34878D82A}">
                    <a16:rowId xmlns:a16="http://schemas.microsoft.com/office/drawing/2014/main" val="3790458158"/>
                  </a:ext>
                </a:extLst>
              </a:tr>
              <a:tr h="655947">
                <a:tc>
                  <a:txBody>
                    <a:bodyPr/>
                    <a:lstStyle/>
                    <a:p>
                      <a:r>
                        <a:rPr lang="en-US" sz="1200" dirty="0"/>
                        <a:t>Sam Cooke </a:t>
                      </a:r>
                    </a:p>
                  </a:txBody>
                  <a:tcPr/>
                </a:tc>
                <a:tc>
                  <a:txBody>
                    <a:bodyPr/>
                    <a:lstStyle/>
                    <a:p>
                      <a:r>
                        <a:rPr lang="en-US" sz="1200" dirty="0"/>
                        <a:t>A Change is gonna come</a:t>
                      </a:r>
                    </a:p>
                  </a:txBody>
                  <a:tcPr/>
                </a:tc>
                <a:tc>
                  <a:txBody>
                    <a:bodyPr/>
                    <a:lstStyle/>
                    <a:p>
                      <a:r>
                        <a:rPr lang="en-US" sz="1200" dirty="0"/>
                        <a:t>1964</a:t>
                      </a:r>
                    </a:p>
                  </a:txBody>
                  <a:tcPr/>
                </a:tc>
                <a:extLst>
                  <a:ext uri="{0D108BD9-81ED-4DB2-BD59-A6C34878D82A}">
                    <a16:rowId xmlns:a16="http://schemas.microsoft.com/office/drawing/2014/main" val="1516153372"/>
                  </a:ext>
                </a:extLst>
              </a:tr>
              <a:tr h="523140">
                <a:tc>
                  <a:txBody>
                    <a:bodyPr/>
                    <a:lstStyle/>
                    <a:p>
                      <a:r>
                        <a:rPr lang="en-US" sz="1200" dirty="0"/>
                        <a:t>Bob Dylan</a:t>
                      </a:r>
                    </a:p>
                  </a:txBody>
                  <a:tcPr/>
                </a:tc>
                <a:tc>
                  <a:txBody>
                    <a:bodyPr/>
                    <a:lstStyle/>
                    <a:p>
                      <a:r>
                        <a:rPr lang="en-US" sz="1200" dirty="0"/>
                        <a:t>Like a Rolling Stone </a:t>
                      </a:r>
                    </a:p>
                  </a:txBody>
                  <a:tcPr/>
                </a:tc>
                <a:tc>
                  <a:txBody>
                    <a:bodyPr/>
                    <a:lstStyle/>
                    <a:p>
                      <a:r>
                        <a:rPr lang="en-US" sz="1200" dirty="0"/>
                        <a:t>1965</a:t>
                      </a:r>
                    </a:p>
                  </a:txBody>
                  <a:tcPr/>
                </a:tc>
                <a:extLst>
                  <a:ext uri="{0D108BD9-81ED-4DB2-BD59-A6C34878D82A}">
                    <a16:rowId xmlns:a16="http://schemas.microsoft.com/office/drawing/2014/main" val="3224688701"/>
                  </a:ext>
                </a:extLst>
              </a:tr>
              <a:tr h="468534">
                <a:tc>
                  <a:txBody>
                    <a:bodyPr/>
                    <a:lstStyle/>
                    <a:p>
                      <a:r>
                        <a:rPr lang="en-US" sz="1200" dirty="0"/>
                        <a:t>Nirvana</a:t>
                      </a:r>
                    </a:p>
                  </a:txBody>
                  <a:tcPr/>
                </a:tc>
                <a:tc>
                  <a:txBody>
                    <a:bodyPr/>
                    <a:lstStyle/>
                    <a:p>
                      <a:r>
                        <a:rPr lang="en-US" sz="1200" dirty="0"/>
                        <a:t>Smells like Teen Spirit</a:t>
                      </a:r>
                    </a:p>
                  </a:txBody>
                  <a:tcPr/>
                </a:tc>
                <a:tc>
                  <a:txBody>
                    <a:bodyPr/>
                    <a:lstStyle/>
                    <a:p>
                      <a:r>
                        <a:rPr lang="en-US" sz="1200" dirty="0"/>
                        <a:t>1991</a:t>
                      </a:r>
                    </a:p>
                  </a:txBody>
                  <a:tcPr/>
                </a:tc>
                <a:extLst>
                  <a:ext uri="{0D108BD9-81ED-4DB2-BD59-A6C34878D82A}">
                    <a16:rowId xmlns:a16="http://schemas.microsoft.com/office/drawing/2014/main" val="2329406899"/>
                  </a:ext>
                </a:extLst>
              </a:tr>
            </a:tbl>
          </a:graphicData>
        </a:graphic>
      </p:graphicFrame>
      <p:sp>
        <p:nvSpPr>
          <p:cNvPr id="6" name="TextBox 5">
            <a:extLst>
              <a:ext uri="{FF2B5EF4-FFF2-40B4-BE49-F238E27FC236}">
                <a16:creationId xmlns:a16="http://schemas.microsoft.com/office/drawing/2014/main" id="{124999E3-0D23-93B6-B989-51AF960B5153}"/>
              </a:ext>
            </a:extLst>
          </p:cNvPr>
          <p:cNvSpPr txBox="1"/>
          <p:nvPr/>
        </p:nvSpPr>
        <p:spPr>
          <a:xfrm>
            <a:off x="4576770" y="1677831"/>
            <a:ext cx="2733151" cy="369332"/>
          </a:xfrm>
          <a:prstGeom prst="rect">
            <a:avLst/>
          </a:prstGeom>
          <a:noFill/>
        </p:spPr>
        <p:txBody>
          <a:bodyPr wrap="square" rtlCol="0">
            <a:spAutoFit/>
          </a:bodyPr>
          <a:lstStyle/>
          <a:p>
            <a:r>
              <a:rPr lang="en-US" dirty="0"/>
              <a:t>Rolling Stone Tables </a:t>
            </a:r>
          </a:p>
        </p:txBody>
      </p:sp>
      <p:graphicFrame>
        <p:nvGraphicFramePr>
          <p:cNvPr id="7" name="Table 6">
            <a:extLst>
              <a:ext uri="{FF2B5EF4-FFF2-40B4-BE49-F238E27FC236}">
                <a16:creationId xmlns:a16="http://schemas.microsoft.com/office/drawing/2014/main" id="{71279D44-5E59-AE22-464A-0130140E8A8F}"/>
              </a:ext>
            </a:extLst>
          </p:cNvPr>
          <p:cNvGraphicFramePr>
            <a:graphicFrameLocks noGrp="1"/>
          </p:cNvGraphicFramePr>
          <p:nvPr>
            <p:extLst>
              <p:ext uri="{D42A27DB-BD31-4B8C-83A1-F6EECF244321}">
                <p14:modId xmlns:p14="http://schemas.microsoft.com/office/powerpoint/2010/main" val="2746614123"/>
              </p:ext>
            </p:extLst>
          </p:nvPr>
        </p:nvGraphicFramePr>
        <p:xfrm>
          <a:off x="7462385" y="3759710"/>
          <a:ext cx="3432309" cy="2901164"/>
        </p:xfrm>
        <a:graphic>
          <a:graphicData uri="http://schemas.openxmlformats.org/drawingml/2006/table">
            <a:tbl>
              <a:tblPr firstRow="1" bandRow="1">
                <a:tableStyleId>{073A0DAA-6AF3-43AB-8588-CEC1D06C72B9}</a:tableStyleId>
              </a:tblPr>
              <a:tblGrid>
                <a:gridCol w="1144103">
                  <a:extLst>
                    <a:ext uri="{9D8B030D-6E8A-4147-A177-3AD203B41FA5}">
                      <a16:colId xmlns:a16="http://schemas.microsoft.com/office/drawing/2014/main" val="3108850404"/>
                    </a:ext>
                  </a:extLst>
                </a:gridCol>
                <a:gridCol w="1144103">
                  <a:extLst>
                    <a:ext uri="{9D8B030D-6E8A-4147-A177-3AD203B41FA5}">
                      <a16:colId xmlns:a16="http://schemas.microsoft.com/office/drawing/2014/main" val="4134967886"/>
                    </a:ext>
                  </a:extLst>
                </a:gridCol>
                <a:gridCol w="1144103">
                  <a:extLst>
                    <a:ext uri="{9D8B030D-6E8A-4147-A177-3AD203B41FA5}">
                      <a16:colId xmlns:a16="http://schemas.microsoft.com/office/drawing/2014/main" val="3681478724"/>
                    </a:ext>
                  </a:extLst>
                </a:gridCol>
              </a:tblGrid>
              <a:tr h="363979">
                <a:tc>
                  <a:txBody>
                    <a:bodyPr/>
                    <a:lstStyle/>
                    <a:p>
                      <a:r>
                        <a:rPr lang="en-US" dirty="0"/>
                        <a:t>Artist </a:t>
                      </a:r>
                    </a:p>
                  </a:txBody>
                  <a:tcPr/>
                </a:tc>
                <a:tc>
                  <a:txBody>
                    <a:bodyPr/>
                    <a:lstStyle/>
                    <a:p>
                      <a:r>
                        <a:rPr lang="en-US" dirty="0"/>
                        <a:t>Name</a:t>
                      </a:r>
                    </a:p>
                  </a:txBody>
                  <a:tcPr/>
                </a:tc>
                <a:tc>
                  <a:txBody>
                    <a:bodyPr/>
                    <a:lstStyle/>
                    <a:p>
                      <a:r>
                        <a:rPr lang="en-US" dirty="0"/>
                        <a:t>Year</a:t>
                      </a:r>
                    </a:p>
                  </a:txBody>
                  <a:tcPr/>
                </a:tc>
                <a:extLst>
                  <a:ext uri="{0D108BD9-81ED-4DB2-BD59-A6C34878D82A}">
                    <a16:rowId xmlns:a16="http://schemas.microsoft.com/office/drawing/2014/main" val="2884038823"/>
                  </a:ext>
                </a:extLst>
              </a:tr>
              <a:tr h="385318">
                <a:tc>
                  <a:txBody>
                    <a:bodyPr/>
                    <a:lstStyle/>
                    <a:p>
                      <a:r>
                        <a:rPr lang="en-US" sz="1200" dirty="0"/>
                        <a:t>Taylor Swift</a:t>
                      </a:r>
                    </a:p>
                  </a:txBody>
                  <a:tcPr/>
                </a:tc>
                <a:tc>
                  <a:txBody>
                    <a:bodyPr/>
                    <a:lstStyle/>
                    <a:p>
                      <a:r>
                        <a:rPr lang="en-US" sz="1200" dirty="0"/>
                        <a:t>Anti-Hero</a:t>
                      </a:r>
                    </a:p>
                  </a:txBody>
                  <a:tcPr/>
                </a:tc>
                <a:tc>
                  <a:txBody>
                    <a:bodyPr/>
                    <a:lstStyle/>
                    <a:p>
                      <a:r>
                        <a:rPr lang="en-US" sz="1200" dirty="0"/>
                        <a:t>2022</a:t>
                      </a:r>
                    </a:p>
                  </a:txBody>
                  <a:tcPr/>
                </a:tc>
                <a:extLst>
                  <a:ext uri="{0D108BD9-81ED-4DB2-BD59-A6C34878D82A}">
                    <a16:rowId xmlns:a16="http://schemas.microsoft.com/office/drawing/2014/main" val="3133886314"/>
                  </a:ext>
                </a:extLst>
              </a:tr>
              <a:tr h="550454">
                <a:tc>
                  <a:txBody>
                    <a:bodyPr/>
                    <a:lstStyle/>
                    <a:p>
                      <a:r>
                        <a:rPr lang="en-US" sz="1200" dirty="0"/>
                        <a:t>The Weekend</a:t>
                      </a:r>
                    </a:p>
                  </a:txBody>
                  <a:tcPr/>
                </a:tc>
                <a:tc>
                  <a:txBody>
                    <a:bodyPr/>
                    <a:lstStyle/>
                    <a:p>
                      <a:r>
                        <a:rPr lang="en-US" sz="1200" dirty="0"/>
                        <a:t>Blinding Lights</a:t>
                      </a:r>
                    </a:p>
                  </a:txBody>
                  <a:tcPr/>
                </a:tc>
                <a:tc>
                  <a:txBody>
                    <a:bodyPr/>
                    <a:lstStyle/>
                    <a:p>
                      <a:r>
                        <a:rPr lang="en-US" sz="1200" dirty="0"/>
                        <a:t>2019</a:t>
                      </a:r>
                    </a:p>
                  </a:txBody>
                  <a:tcPr/>
                </a:tc>
                <a:extLst>
                  <a:ext uri="{0D108BD9-81ED-4DB2-BD59-A6C34878D82A}">
                    <a16:rowId xmlns:a16="http://schemas.microsoft.com/office/drawing/2014/main" val="1575635714"/>
                  </a:ext>
                </a:extLst>
              </a:tr>
              <a:tr h="845246">
                <a:tc>
                  <a:txBody>
                    <a:bodyPr/>
                    <a:lstStyle/>
                    <a:p>
                      <a:r>
                        <a:rPr lang="en-US" sz="1200" dirty="0"/>
                        <a:t>The Weekend/ Ariana Grande</a:t>
                      </a:r>
                    </a:p>
                  </a:txBody>
                  <a:tcPr/>
                </a:tc>
                <a:tc>
                  <a:txBody>
                    <a:bodyPr/>
                    <a:lstStyle/>
                    <a:p>
                      <a:r>
                        <a:rPr lang="en-US" sz="1200" dirty="0"/>
                        <a:t>Save your tears</a:t>
                      </a:r>
                    </a:p>
                  </a:txBody>
                  <a:tcPr/>
                </a:tc>
                <a:tc>
                  <a:txBody>
                    <a:bodyPr/>
                    <a:lstStyle/>
                    <a:p>
                      <a:r>
                        <a:rPr lang="en-US" sz="1200" dirty="0"/>
                        <a:t>2021</a:t>
                      </a:r>
                    </a:p>
                  </a:txBody>
                  <a:tcPr/>
                </a:tc>
                <a:extLst>
                  <a:ext uri="{0D108BD9-81ED-4DB2-BD59-A6C34878D82A}">
                    <a16:rowId xmlns:a16="http://schemas.microsoft.com/office/drawing/2014/main" val="4091878344"/>
                  </a:ext>
                </a:extLst>
              </a:tr>
              <a:tr h="377193">
                <a:tc>
                  <a:txBody>
                    <a:bodyPr/>
                    <a:lstStyle/>
                    <a:p>
                      <a:r>
                        <a:rPr lang="en-US" sz="1200" dirty="0"/>
                        <a:t>Post Malone</a:t>
                      </a:r>
                    </a:p>
                  </a:txBody>
                  <a:tcPr/>
                </a:tc>
                <a:tc>
                  <a:txBody>
                    <a:bodyPr/>
                    <a:lstStyle/>
                    <a:p>
                      <a:r>
                        <a:rPr lang="en-US" sz="1200" dirty="0"/>
                        <a:t>Circles</a:t>
                      </a:r>
                    </a:p>
                  </a:txBody>
                  <a:tcPr/>
                </a:tc>
                <a:tc>
                  <a:txBody>
                    <a:bodyPr/>
                    <a:lstStyle/>
                    <a:p>
                      <a:r>
                        <a:rPr lang="en-US" sz="1200" dirty="0"/>
                        <a:t>2019</a:t>
                      </a:r>
                    </a:p>
                  </a:txBody>
                  <a:tcPr/>
                </a:tc>
                <a:extLst>
                  <a:ext uri="{0D108BD9-81ED-4DB2-BD59-A6C34878D82A}">
                    <a16:rowId xmlns:a16="http://schemas.microsoft.com/office/drawing/2014/main" val="65936754"/>
                  </a:ext>
                </a:extLst>
              </a:tr>
              <a:tr h="377193">
                <a:tc>
                  <a:txBody>
                    <a:bodyPr/>
                    <a:lstStyle/>
                    <a:p>
                      <a:r>
                        <a:rPr lang="en-US" sz="1200" dirty="0"/>
                        <a:t>Post Malone</a:t>
                      </a:r>
                    </a:p>
                  </a:txBody>
                  <a:tcPr/>
                </a:tc>
                <a:tc>
                  <a:txBody>
                    <a:bodyPr/>
                    <a:lstStyle/>
                    <a:p>
                      <a:r>
                        <a:rPr lang="en-US" sz="1200" dirty="0"/>
                        <a:t>Better Now</a:t>
                      </a:r>
                    </a:p>
                  </a:txBody>
                  <a:tcPr/>
                </a:tc>
                <a:tc>
                  <a:txBody>
                    <a:bodyPr/>
                    <a:lstStyle/>
                    <a:p>
                      <a:r>
                        <a:rPr lang="en-US" sz="1200" dirty="0"/>
                        <a:t>2018</a:t>
                      </a:r>
                    </a:p>
                  </a:txBody>
                  <a:tcPr/>
                </a:tc>
                <a:extLst>
                  <a:ext uri="{0D108BD9-81ED-4DB2-BD59-A6C34878D82A}">
                    <a16:rowId xmlns:a16="http://schemas.microsoft.com/office/drawing/2014/main" val="1683550417"/>
                  </a:ext>
                </a:extLst>
              </a:tr>
            </a:tbl>
          </a:graphicData>
        </a:graphic>
      </p:graphicFrame>
      <p:graphicFrame>
        <p:nvGraphicFramePr>
          <p:cNvPr id="8" name="Table 7">
            <a:extLst>
              <a:ext uri="{FF2B5EF4-FFF2-40B4-BE49-F238E27FC236}">
                <a16:creationId xmlns:a16="http://schemas.microsoft.com/office/drawing/2014/main" id="{3CE93EB5-181A-0065-B095-34C01173A96E}"/>
              </a:ext>
            </a:extLst>
          </p:cNvPr>
          <p:cNvGraphicFramePr>
            <a:graphicFrameLocks noGrp="1"/>
          </p:cNvGraphicFramePr>
          <p:nvPr>
            <p:extLst>
              <p:ext uri="{D42A27DB-BD31-4B8C-83A1-F6EECF244321}">
                <p14:modId xmlns:p14="http://schemas.microsoft.com/office/powerpoint/2010/main" val="3830878486"/>
              </p:ext>
            </p:extLst>
          </p:nvPr>
        </p:nvGraphicFramePr>
        <p:xfrm>
          <a:off x="593250" y="3694263"/>
          <a:ext cx="3432309" cy="3005944"/>
        </p:xfrm>
        <a:graphic>
          <a:graphicData uri="http://schemas.openxmlformats.org/drawingml/2006/table">
            <a:tbl>
              <a:tblPr firstRow="1" bandRow="1">
                <a:tableStyleId>{E8034E78-7F5D-4C2E-B375-FC64B27BC917}</a:tableStyleId>
              </a:tblPr>
              <a:tblGrid>
                <a:gridCol w="1144103">
                  <a:extLst>
                    <a:ext uri="{9D8B030D-6E8A-4147-A177-3AD203B41FA5}">
                      <a16:colId xmlns:a16="http://schemas.microsoft.com/office/drawing/2014/main" val="3034777618"/>
                    </a:ext>
                  </a:extLst>
                </a:gridCol>
                <a:gridCol w="1144103">
                  <a:extLst>
                    <a:ext uri="{9D8B030D-6E8A-4147-A177-3AD203B41FA5}">
                      <a16:colId xmlns:a16="http://schemas.microsoft.com/office/drawing/2014/main" val="4284349015"/>
                    </a:ext>
                  </a:extLst>
                </a:gridCol>
                <a:gridCol w="1144103">
                  <a:extLst>
                    <a:ext uri="{9D8B030D-6E8A-4147-A177-3AD203B41FA5}">
                      <a16:colId xmlns:a16="http://schemas.microsoft.com/office/drawing/2014/main" val="2434327348"/>
                    </a:ext>
                  </a:extLst>
                </a:gridCol>
              </a:tblGrid>
              <a:tr h="371869">
                <a:tc>
                  <a:txBody>
                    <a:bodyPr/>
                    <a:lstStyle/>
                    <a:p>
                      <a:r>
                        <a:rPr lang="en-US" dirty="0"/>
                        <a:t>Artist </a:t>
                      </a:r>
                    </a:p>
                  </a:txBody>
                  <a:tcPr/>
                </a:tc>
                <a:tc>
                  <a:txBody>
                    <a:bodyPr/>
                    <a:lstStyle/>
                    <a:p>
                      <a:r>
                        <a:rPr lang="en-US" dirty="0"/>
                        <a:t>Song</a:t>
                      </a:r>
                    </a:p>
                  </a:txBody>
                  <a:tcPr/>
                </a:tc>
                <a:tc>
                  <a:txBody>
                    <a:bodyPr/>
                    <a:lstStyle/>
                    <a:p>
                      <a:r>
                        <a:rPr lang="en-US" dirty="0"/>
                        <a:t>Year</a:t>
                      </a:r>
                    </a:p>
                  </a:txBody>
                  <a:tcPr/>
                </a:tc>
                <a:extLst>
                  <a:ext uri="{0D108BD9-81ED-4DB2-BD59-A6C34878D82A}">
                    <a16:rowId xmlns:a16="http://schemas.microsoft.com/office/drawing/2014/main" val="2198212271"/>
                  </a:ext>
                </a:extLst>
              </a:tr>
              <a:tr h="526815">
                <a:tc>
                  <a:txBody>
                    <a:bodyPr/>
                    <a:lstStyle/>
                    <a:p>
                      <a:r>
                        <a:rPr lang="en-US" sz="1400" dirty="0">
                          <a:solidFill>
                            <a:schemeClr val="bg1">
                              <a:lumMod val="95000"/>
                              <a:lumOff val="5000"/>
                            </a:schemeClr>
                          </a:solidFill>
                        </a:rPr>
                        <a:t>Glass Animals</a:t>
                      </a:r>
                    </a:p>
                  </a:txBody>
                  <a:tcPr/>
                </a:tc>
                <a:tc>
                  <a:txBody>
                    <a:bodyPr/>
                    <a:lstStyle/>
                    <a:p>
                      <a:r>
                        <a:rPr lang="en-US" sz="1400" dirty="0">
                          <a:solidFill>
                            <a:schemeClr val="bg1"/>
                          </a:solidFill>
                        </a:rPr>
                        <a:t>Heat Waves</a:t>
                      </a:r>
                    </a:p>
                  </a:txBody>
                  <a:tcPr/>
                </a:tc>
                <a:tc>
                  <a:txBody>
                    <a:bodyPr/>
                    <a:lstStyle/>
                    <a:p>
                      <a:r>
                        <a:rPr lang="en-US" sz="1400" dirty="0">
                          <a:solidFill>
                            <a:schemeClr val="bg1"/>
                          </a:solidFill>
                        </a:rPr>
                        <a:t>2021</a:t>
                      </a:r>
                    </a:p>
                  </a:txBody>
                  <a:tcPr/>
                </a:tc>
                <a:extLst>
                  <a:ext uri="{0D108BD9-81ED-4DB2-BD59-A6C34878D82A}">
                    <a16:rowId xmlns:a16="http://schemas.microsoft.com/office/drawing/2014/main" val="3376494906"/>
                  </a:ext>
                </a:extLst>
              </a:tr>
              <a:tr h="526815">
                <a:tc>
                  <a:txBody>
                    <a:bodyPr/>
                    <a:lstStyle/>
                    <a:p>
                      <a:r>
                        <a:rPr lang="en-US" sz="1400" dirty="0">
                          <a:solidFill>
                            <a:schemeClr val="bg1"/>
                          </a:solidFill>
                        </a:rPr>
                        <a:t>The Weekend</a:t>
                      </a:r>
                    </a:p>
                  </a:txBody>
                  <a:tcPr/>
                </a:tc>
                <a:tc>
                  <a:txBody>
                    <a:bodyPr/>
                    <a:lstStyle/>
                    <a:p>
                      <a:r>
                        <a:rPr lang="en-US" sz="1400" dirty="0">
                          <a:solidFill>
                            <a:schemeClr val="bg1"/>
                          </a:solidFill>
                        </a:rPr>
                        <a:t>Blinding Lights</a:t>
                      </a:r>
                    </a:p>
                  </a:txBody>
                  <a:tcPr/>
                </a:tc>
                <a:tc>
                  <a:txBody>
                    <a:bodyPr/>
                    <a:lstStyle/>
                    <a:p>
                      <a:r>
                        <a:rPr lang="en-US" sz="1400" dirty="0">
                          <a:solidFill>
                            <a:schemeClr val="bg1"/>
                          </a:solidFill>
                        </a:rPr>
                        <a:t>2019</a:t>
                      </a:r>
                    </a:p>
                  </a:txBody>
                  <a:tcPr/>
                </a:tc>
                <a:extLst>
                  <a:ext uri="{0D108BD9-81ED-4DB2-BD59-A6C34878D82A}">
                    <a16:rowId xmlns:a16="http://schemas.microsoft.com/office/drawing/2014/main" val="3884642213"/>
                  </a:ext>
                </a:extLst>
              </a:tr>
              <a:tr h="526815">
                <a:tc>
                  <a:txBody>
                    <a:bodyPr/>
                    <a:lstStyle/>
                    <a:p>
                      <a:r>
                        <a:rPr lang="en-US" sz="1400" dirty="0">
                          <a:solidFill>
                            <a:schemeClr val="bg1"/>
                          </a:solidFill>
                        </a:rPr>
                        <a:t>Imagine Dragons</a:t>
                      </a:r>
                    </a:p>
                  </a:txBody>
                  <a:tcPr/>
                </a:tc>
                <a:tc>
                  <a:txBody>
                    <a:bodyPr/>
                    <a:lstStyle/>
                    <a:p>
                      <a:r>
                        <a:rPr lang="en-US" sz="1400" dirty="0">
                          <a:solidFill>
                            <a:schemeClr val="bg1"/>
                          </a:solidFill>
                        </a:rPr>
                        <a:t>Radioactive</a:t>
                      </a:r>
                    </a:p>
                  </a:txBody>
                  <a:tcPr/>
                </a:tc>
                <a:tc>
                  <a:txBody>
                    <a:bodyPr/>
                    <a:lstStyle/>
                    <a:p>
                      <a:r>
                        <a:rPr lang="en-US" sz="1400" dirty="0">
                          <a:solidFill>
                            <a:schemeClr val="bg1"/>
                          </a:solidFill>
                        </a:rPr>
                        <a:t>2012</a:t>
                      </a:r>
                    </a:p>
                  </a:txBody>
                  <a:tcPr/>
                </a:tc>
                <a:extLst>
                  <a:ext uri="{0D108BD9-81ED-4DB2-BD59-A6C34878D82A}">
                    <a16:rowId xmlns:a16="http://schemas.microsoft.com/office/drawing/2014/main" val="777452755"/>
                  </a:ext>
                </a:extLst>
              </a:tr>
              <a:tr h="526815">
                <a:tc>
                  <a:txBody>
                    <a:bodyPr/>
                    <a:lstStyle/>
                    <a:p>
                      <a:r>
                        <a:rPr lang="en-US" sz="1400" dirty="0">
                          <a:solidFill>
                            <a:schemeClr val="bg1"/>
                          </a:solidFill>
                        </a:rPr>
                        <a:t>AWOLNATION</a:t>
                      </a:r>
                    </a:p>
                  </a:txBody>
                  <a:tcPr/>
                </a:tc>
                <a:tc>
                  <a:txBody>
                    <a:bodyPr/>
                    <a:lstStyle/>
                    <a:p>
                      <a:r>
                        <a:rPr lang="en-US" sz="1400" dirty="0">
                          <a:solidFill>
                            <a:schemeClr val="bg1"/>
                          </a:solidFill>
                        </a:rPr>
                        <a:t>SAIL</a:t>
                      </a:r>
                    </a:p>
                  </a:txBody>
                  <a:tcPr/>
                </a:tc>
                <a:tc>
                  <a:txBody>
                    <a:bodyPr/>
                    <a:lstStyle/>
                    <a:p>
                      <a:r>
                        <a:rPr lang="en-US" sz="1400" dirty="0">
                          <a:solidFill>
                            <a:schemeClr val="bg1"/>
                          </a:solidFill>
                        </a:rPr>
                        <a:t>2011</a:t>
                      </a:r>
                    </a:p>
                  </a:txBody>
                  <a:tcPr/>
                </a:tc>
                <a:extLst>
                  <a:ext uri="{0D108BD9-81ED-4DB2-BD59-A6C34878D82A}">
                    <a16:rowId xmlns:a16="http://schemas.microsoft.com/office/drawing/2014/main" val="3189328530"/>
                  </a:ext>
                </a:extLst>
              </a:tr>
              <a:tr h="526815">
                <a:tc>
                  <a:txBody>
                    <a:bodyPr/>
                    <a:lstStyle/>
                    <a:p>
                      <a:r>
                        <a:rPr lang="en-US" sz="1400" dirty="0">
                          <a:solidFill>
                            <a:schemeClr val="bg1"/>
                          </a:solidFill>
                        </a:rPr>
                        <a:t>Jason Mraz</a:t>
                      </a:r>
                    </a:p>
                  </a:txBody>
                  <a:tcPr/>
                </a:tc>
                <a:tc>
                  <a:txBody>
                    <a:bodyPr/>
                    <a:lstStyle/>
                    <a:p>
                      <a:r>
                        <a:rPr lang="en-US" sz="1400" dirty="0" err="1">
                          <a:solidFill>
                            <a:schemeClr val="bg1"/>
                          </a:solidFill>
                        </a:rPr>
                        <a:t>Im</a:t>
                      </a:r>
                      <a:r>
                        <a:rPr lang="en-US" sz="1400" dirty="0">
                          <a:solidFill>
                            <a:schemeClr val="bg1"/>
                          </a:solidFill>
                        </a:rPr>
                        <a:t> yours</a:t>
                      </a:r>
                    </a:p>
                  </a:txBody>
                  <a:tcPr/>
                </a:tc>
                <a:tc>
                  <a:txBody>
                    <a:bodyPr/>
                    <a:lstStyle/>
                    <a:p>
                      <a:r>
                        <a:rPr lang="en-US" sz="1400" dirty="0">
                          <a:solidFill>
                            <a:schemeClr val="bg1"/>
                          </a:solidFill>
                        </a:rPr>
                        <a:t>2008</a:t>
                      </a:r>
                    </a:p>
                  </a:txBody>
                  <a:tcPr/>
                </a:tc>
                <a:extLst>
                  <a:ext uri="{0D108BD9-81ED-4DB2-BD59-A6C34878D82A}">
                    <a16:rowId xmlns:a16="http://schemas.microsoft.com/office/drawing/2014/main" val="1620950359"/>
                  </a:ext>
                </a:extLst>
              </a:tr>
            </a:tbl>
          </a:graphicData>
        </a:graphic>
      </p:graphicFrame>
      <p:sp>
        <p:nvSpPr>
          <p:cNvPr id="9" name="TextBox 8">
            <a:extLst>
              <a:ext uri="{FF2B5EF4-FFF2-40B4-BE49-F238E27FC236}">
                <a16:creationId xmlns:a16="http://schemas.microsoft.com/office/drawing/2014/main" id="{7A95B308-8C4B-FC2A-9CDD-A3759C39A76B}"/>
              </a:ext>
            </a:extLst>
          </p:cNvPr>
          <p:cNvSpPr txBox="1"/>
          <p:nvPr/>
        </p:nvSpPr>
        <p:spPr>
          <a:xfrm>
            <a:off x="4722470" y="4566404"/>
            <a:ext cx="2441750" cy="369332"/>
          </a:xfrm>
          <a:prstGeom prst="rect">
            <a:avLst/>
          </a:prstGeom>
          <a:noFill/>
        </p:spPr>
        <p:txBody>
          <a:bodyPr wrap="square" rtlCol="0">
            <a:spAutoFit/>
          </a:bodyPr>
          <a:lstStyle/>
          <a:p>
            <a:r>
              <a:rPr lang="en-US" dirty="0"/>
              <a:t>Billboard's Tables</a:t>
            </a:r>
          </a:p>
        </p:txBody>
      </p:sp>
    </p:spTree>
    <p:extLst>
      <p:ext uri="{BB962C8B-B14F-4D97-AF65-F5344CB8AC3E}">
        <p14:creationId xmlns:p14="http://schemas.microsoft.com/office/powerpoint/2010/main" val="1304197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8C5C-3294-C13D-DC65-C314FEA048F0}"/>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Spotify ranks per Data frame</a:t>
            </a:r>
          </a:p>
        </p:txBody>
      </p:sp>
      <p:sp>
        <p:nvSpPr>
          <p:cNvPr id="18" name="Rectangle 17">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ABD0F10-7108-9CDE-5B2C-B756B1156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20" y="640079"/>
            <a:ext cx="4207724" cy="3155793"/>
          </a:xfrm>
          <a:prstGeom prst="rect">
            <a:avLst/>
          </a:prstGeom>
        </p:spPr>
      </p:pic>
      <p:pic>
        <p:nvPicPr>
          <p:cNvPr id="11" name="Content Placeholder 10">
            <a:extLst>
              <a:ext uri="{FF2B5EF4-FFF2-40B4-BE49-F238E27FC236}">
                <a16:creationId xmlns:a16="http://schemas.microsoft.com/office/drawing/2014/main" id="{1B1D5FAB-54A4-2DD6-0715-99CC45D0405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45709" y="640080"/>
            <a:ext cx="4198818" cy="3149114"/>
          </a:xfrm>
          <a:prstGeom prst="rect">
            <a:avLst/>
          </a:prstGeom>
        </p:spPr>
      </p:pic>
    </p:spTree>
    <p:extLst>
      <p:ext uri="{BB962C8B-B14F-4D97-AF65-F5344CB8AC3E}">
        <p14:creationId xmlns:p14="http://schemas.microsoft.com/office/powerpoint/2010/main" val="2377819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FE59E85-1ECA-B50D-B15E-F75930FEE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37" y="640079"/>
            <a:ext cx="3764690" cy="3155793"/>
          </a:xfrm>
          <a:prstGeom prst="rect">
            <a:avLst/>
          </a:prstGeom>
        </p:spPr>
      </p:pic>
      <p:pic>
        <p:nvPicPr>
          <p:cNvPr id="5" name="Content Placeholder 4">
            <a:extLst>
              <a:ext uri="{FF2B5EF4-FFF2-40B4-BE49-F238E27FC236}">
                <a16:creationId xmlns:a16="http://schemas.microsoft.com/office/drawing/2014/main" id="{F3651572-86C6-4A2B-886E-D365B382CFF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060131" y="640080"/>
            <a:ext cx="3769975" cy="3149114"/>
          </a:xfrm>
          <a:prstGeom prst="rect">
            <a:avLst/>
          </a:prstGeom>
        </p:spPr>
      </p:pic>
    </p:spTree>
    <p:extLst>
      <p:ext uri="{BB962C8B-B14F-4D97-AF65-F5344CB8AC3E}">
        <p14:creationId xmlns:p14="http://schemas.microsoft.com/office/powerpoint/2010/main" val="55098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F7C2-5DE0-EC0A-05DC-2684BF11998A}"/>
              </a:ext>
            </a:extLst>
          </p:cNvPr>
          <p:cNvSpPr>
            <a:spLocks noGrp="1"/>
          </p:cNvSpPr>
          <p:nvPr>
            <p:ph type="title"/>
          </p:nvPr>
        </p:nvSpPr>
        <p:spPr>
          <a:xfrm>
            <a:off x="498317" y="121919"/>
            <a:ext cx="9905998" cy="1905000"/>
          </a:xfrm>
        </p:spPr>
        <p:txBody>
          <a:bodyPr/>
          <a:lstStyle/>
          <a:p>
            <a:r>
              <a:rPr lang="en-US" dirty="0"/>
              <a:t>ANALYSIS &amp; Conclusion</a:t>
            </a:r>
          </a:p>
        </p:txBody>
      </p:sp>
      <p:sp>
        <p:nvSpPr>
          <p:cNvPr id="3" name="Content Placeholder 2">
            <a:extLst>
              <a:ext uri="{FF2B5EF4-FFF2-40B4-BE49-F238E27FC236}">
                <a16:creationId xmlns:a16="http://schemas.microsoft.com/office/drawing/2014/main" id="{529146CF-9E22-BC2C-66BD-369EB9E4736C}"/>
              </a:ext>
            </a:extLst>
          </p:cNvPr>
          <p:cNvSpPr>
            <a:spLocks noGrp="1"/>
          </p:cNvSpPr>
          <p:nvPr>
            <p:ph idx="1"/>
          </p:nvPr>
        </p:nvSpPr>
        <p:spPr>
          <a:xfrm>
            <a:off x="1049973" y="2026919"/>
            <a:ext cx="9905998" cy="1402081"/>
          </a:xfrm>
        </p:spPr>
        <p:txBody>
          <a:bodyPr/>
          <a:lstStyle/>
          <a:p>
            <a:r>
              <a:rPr lang="en-US" dirty="0"/>
              <a:t>Top 100 song list to perspective and consistent to populist </a:t>
            </a:r>
          </a:p>
          <a:p>
            <a:r>
              <a:rPr lang="en-US" dirty="0"/>
              <a:t>Our csv’s showing the decade popularity shows the inverse, based on certain criteria </a:t>
            </a:r>
          </a:p>
        </p:txBody>
      </p:sp>
    </p:spTree>
    <p:extLst>
      <p:ext uri="{BB962C8B-B14F-4D97-AF65-F5344CB8AC3E}">
        <p14:creationId xmlns:p14="http://schemas.microsoft.com/office/powerpoint/2010/main" val="3286075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4CB8-8AAB-4F66-4D35-90B84381897D}"/>
              </a:ext>
            </a:extLst>
          </p:cNvPr>
          <p:cNvSpPr>
            <a:spLocks noGrp="1"/>
          </p:cNvSpPr>
          <p:nvPr>
            <p:ph type="title"/>
          </p:nvPr>
        </p:nvSpPr>
        <p:spPr/>
        <p:txBody>
          <a:bodyPr/>
          <a:lstStyle/>
          <a:p>
            <a:r>
              <a:rPr lang="en-US"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resources</a:t>
            </a:r>
          </a:p>
        </p:txBody>
      </p:sp>
      <p:sp>
        <p:nvSpPr>
          <p:cNvPr id="3" name="Content Placeholder 2">
            <a:extLst>
              <a:ext uri="{FF2B5EF4-FFF2-40B4-BE49-F238E27FC236}">
                <a16:creationId xmlns:a16="http://schemas.microsoft.com/office/drawing/2014/main" id="{483F307B-D575-E5A7-7DEE-1CEB4DD414AB}"/>
              </a:ext>
            </a:extLst>
          </p:cNvPr>
          <p:cNvSpPr>
            <a:spLocks noGrp="1"/>
          </p:cNvSpPr>
          <p:nvPr>
            <p:ph idx="1"/>
          </p:nvPr>
        </p:nvSpPr>
        <p:spPr/>
        <p:txBody>
          <a:bodyPr>
            <a:normAutofit fontScale="92500" lnSpcReduction="10000"/>
          </a:bodyPr>
          <a:lstStyle/>
          <a:p>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2"/>
              </a:rPr>
              <a:t>https://github.com/HipsterVizNinja/random-data/tree/main/Music/hot-100</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https://data.world/kcmillersean/billboard-hot-100-1958-2017</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4"/>
              </a:rPr>
              <a:t>https://github.com/HipsterVizNinja/random-data/tree/main/Music/rs-500</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5"/>
              </a:rPr>
              <a:t>https://www.usatoday.com/story/entertainment/music/2022/01/26/heat-waves-glass-animals-dave-bayley-interview/9214768002/</a:t>
            </a: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a:p>
            <a:pPr>
              <a:buClr>
                <a:srgbClr val="FFFFFF"/>
              </a:buClr>
            </a:pP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6"/>
              </a:rPr>
              <a:t>https://spotipy.readthedocs.io/en/2.24.0/</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7"/>
              </a:rPr>
              <a:t>https://www.forbes.com/sites/maryroeloffs/2024/04/30/americans-listen-to-far-more-radio-than-podcasts-even-young-people-new-data-shows/</a:t>
            </a: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Clr>
                <a:srgbClr val="FFFFFF"/>
              </a:buClr>
              <a:buNone/>
            </a:pP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Clr>
                <a:srgbClr val="FFFFFF"/>
              </a:buClr>
              <a:buNone/>
            </a:pP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87708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D480-9799-DC58-8C70-C523BAE21625}"/>
              </a:ext>
            </a:extLst>
          </p:cNvPr>
          <p:cNvSpPr>
            <a:spLocks noGrp="1"/>
          </p:cNvSpPr>
          <p:nvPr>
            <p:ph type="title"/>
          </p:nvPr>
        </p:nvSpPr>
        <p:spPr>
          <a:xfrm>
            <a:off x="2940068" y="289224"/>
            <a:ext cx="9905998" cy="1905000"/>
          </a:xfrm>
        </p:spPr>
        <p:txBody>
          <a:bodyPr/>
          <a:lstStyle/>
          <a:p>
            <a:r>
              <a:rPr lang="en-US" dirty="0"/>
              <a:t>Hypothesis &amp; background</a:t>
            </a:r>
          </a:p>
        </p:txBody>
      </p:sp>
      <p:sp>
        <p:nvSpPr>
          <p:cNvPr id="3" name="Content Placeholder 2">
            <a:extLst>
              <a:ext uri="{FF2B5EF4-FFF2-40B4-BE49-F238E27FC236}">
                <a16:creationId xmlns:a16="http://schemas.microsoft.com/office/drawing/2014/main" id="{4C2EA332-6A16-6588-0A5D-A36719DBE8A6}"/>
              </a:ext>
            </a:extLst>
          </p:cNvPr>
          <p:cNvSpPr>
            <a:spLocks noGrp="1"/>
          </p:cNvSpPr>
          <p:nvPr>
            <p:ph idx="1"/>
          </p:nvPr>
        </p:nvSpPr>
        <p:spPr>
          <a:xfrm>
            <a:off x="1260316" y="1973161"/>
            <a:ext cx="9671367" cy="2217002"/>
          </a:xfrm>
        </p:spPr>
        <p:txBody>
          <a:bodyPr/>
          <a:lstStyle/>
          <a:p>
            <a:r>
              <a:rPr lang="en-US" dirty="0"/>
              <a:t>Bias within each data collected and not in accurate representation with society’s listeners</a:t>
            </a:r>
          </a:p>
          <a:p>
            <a:r>
              <a:rPr lang="en-US" dirty="0"/>
              <a:t> Our Null Hypothesis is as follows:</a:t>
            </a:r>
          </a:p>
          <a:p>
            <a:pPr marL="0" indent="0">
              <a:buNone/>
            </a:pPr>
            <a:r>
              <a:rPr lang="en-US" sz="1400" dirty="0"/>
              <a:t>THAT DATA COLLENECTION AGENCIES HAVE NO BEARING ON THE SONGS ARITST AND GENRES THAT ARE POPULAR,  </a:t>
            </a:r>
          </a:p>
          <a:p>
            <a:r>
              <a:rPr lang="en-US" sz="1400" dirty="0"/>
              <a:t>EACH DATA FRAME SHOULD SHARE SIMILAR VALUES </a:t>
            </a:r>
          </a:p>
          <a:p>
            <a:endParaRPr lang="en-US" dirty="0"/>
          </a:p>
          <a:p>
            <a:endParaRPr lang="en-US" sz="1400" dirty="0"/>
          </a:p>
        </p:txBody>
      </p:sp>
      <p:sp>
        <p:nvSpPr>
          <p:cNvPr id="6" name="Content Placeholder 2">
            <a:extLst>
              <a:ext uri="{FF2B5EF4-FFF2-40B4-BE49-F238E27FC236}">
                <a16:creationId xmlns:a16="http://schemas.microsoft.com/office/drawing/2014/main" id="{A3471504-C2B8-598B-A088-B6546EFD1892}"/>
              </a:ext>
            </a:extLst>
          </p:cNvPr>
          <p:cNvSpPr txBox="1">
            <a:spLocks/>
          </p:cNvSpPr>
          <p:nvPr/>
        </p:nvSpPr>
        <p:spPr>
          <a:xfrm>
            <a:off x="1164106" y="3908306"/>
            <a:ext cx="9145504" cy="199593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We all have different music taste and the music we choose could say a little about us</a:t>
            </a:r>
          </a:p>
          <a:p>
            <a:r>
              <a:rPr lang="en-US" dirty="0"/>
              <a:t>Prevalence of certain genres, artist and songs in the top 100 might reflet a shift in music taste over the years</a:t>
            </a:r>
          </a:p>
          <a:p>
            <a:endParaRPr lang="en-US" sz="1400" dirty="0"/>
          </a:p>
        </p:txBody>
      </p:sp>
    </p:spTree>
    <p:extLst>
      <p:ext uri="{BB962C8B-B14F-4D97-AF65-F5344CB8AC3E}">
        <p14:creationId xmlns:p14="http://schemas.microsoft.com/office/powerpoint/2010/main" val="3327098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25B7-D80A-2416-B91E-08A8249D9CAD}"/>
              </a:ext>
            </a:extLst>
          </p:cNvPr>
          <p:cNvSpPr>
            <a:spLocks noGrp="1"/>
          </p:cNvSpPr>
          <p:nvPr>
            <p:ph type="title"/>
          </p:nvPr>
        </p:nvSpPr>
        <p:spPr>
          <a:xfrm>
            <a:off x="1261993" y="602183"/>
            <a:ext cx="9905998" cy="1905000"/>
          </a:xfrm>
        </p:spPr>
        <p:txBody>
          <a:bodyPr/>
          <a:lstStyle/>
          <a:p>
            <a:r>
              <a:rPr lang="en-US"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    How are the Data frames generated?</a:t>
            </a:r>
          </a:p>
        </p:txBody>
      </p:sp>
      <p:sp>
        <p:nvSpPr>
          <p:cNvPr id="3" name="Content Placeholder 2">
            <a:extLst>
              <a:ext uri="{FF2B5EF4-FFF2-40B4-BE49-F238E27FC236}">
                <a16:creationId xmlns:a16="http://schemas.microsoft.com/office/drawing/2014/main" id="{244E6E4C-802F-F719-D662-F916FCB72BA4}"/>
              </a:ext>
            </a:extLst>
          </p:cNvPr>
          <p:cNvSpPr>
            <a:spLocks noGrp="1"/>
          </p:cNvSpPr>
          <p:nvPr>
            <p:ph idx="1"/>
          </p:nvPr>
        </p:nvSpPr>
        <p:spPr>
          <a:xfrm>
            <a:off x="916126" y="2242931"/>
            <a:ext cx="6001509" cy="897836"/>
          </a:xfrm>
        </p:spPr>
        <p:txBody>
          <a:bodyPr>
            <a:normAutofit/>
          </a:bodyPr>
          <a:lstStyle/>
          <a:p>
            <a:r>
              <a:rPr lang="en-US" sz="2400" dirty="0"/>
              <a:t> Billboards hot 100</a:t>
            </a:r>
          </a:p>
        </p:txBody>
      </p:sp>
      <p:sp>
        <p:nvSpPr>
          <p:cNvPr id="4" name="TextBox 3">
            <a:extLst>
              <a:ext uri="{FF2B5EF4-FFF2-40B4-BE49-F238E27FC236}">
                <a16:creationId xmlns:a16="http://schemas.microsoft.com/office/drawing/2014/main" id="{ABAA3DF9-D6B9-4D4E-5514-B84620CC09DC}"/>
              </a:ext>
            </a:extLst>
          </p:cNvPr>
          <p:cNvSpPr txBox="1"/>
          <p:nvPr/>
        </p:nvSpPr>
        <p:spPr>
          <a:xfrm>
            <a:off x="916126" y="3140767"/>
            <a:ext cx="5141843" cy="1569660"/>
          </a:xfrm>
          <a:prstGeom prst="rect">
            <a:avLst/>
          </a:prstGeom>
          <a:noFill/>
        </p:spPr>
        <p:txBody>
          <a:bodyPr wrap="square" rtlCol="0">
            <a:spAutoFit/>
          </a:bodyPr>
          <a:lstStyle/>
          <a:p>
            <a:pPr marL="285750" indent="-285750">
              <a:buClr>
                <a:schemeClr val="tx1"/>
              </a:buClr>
              <a:buSzPct val="100000"/>
              <a:buFont typeface="Wingdings" pitchFamily="2" charset="2"/>
              <a:buChar char="v"/>
            </a:pPr>
            <a:r>
              <a:rPr lang="en-US" sz="1600" dirty="0"/>
              <a:t>Calculated with a point system</a:t>
            </a:r>
          </a:p>
          <a:p>
            <a:pPr marL="285750" indent="-285750">
              <a:buClr>
                <a:schemeClr val="tx1"/>
              </a:buClr>
              <a:buSzPct val="100000"/>
              <a:buFont typeface="Wingdings" pitchFamily="2" charset="2"/>
              <a:buChar char="v"/>
            </a:pPr>
            <a:endParaRPr lang="en-US" sz="1600" dirty="0"/>
          </a:p>
          <a:p>
            <a:pPr marL="285750" indent="-285750">
              <a:buClr>
                <a:schemeClr val="tx1"/>
              </a:buClr>
              <a:buSzPct val="100000"/>
              <a:buFont typeface="Wingdings" pitchFamily="2" charset="2"/>
              <a:buChar char="v"/>
            </a:pPr>
            <a:r>
              <a:rPr lang="en-US" sz="1600" dirty="0"/>
              <a:t>Several Contributing Factors such as; streaming activity, radio plays and sales</a:t>
            </a:r>
          </a:p>
          <a:p>
            <a:pPr marL="285750" indent="-285750">
              <a:buClr>
                <a:schemeClr val="tx1"/>
              </a:buClr>
              <a:buSzPct val="100000"/>
              <a:buFont typeface="Wingdings" pitchFamily="2" charset="2"/>
              <a:buChar char="v"/>
            </a:pPr>
            <a:endParaRPr lang="en-US" sz="1600" dirty="0"/>
          </a:p>
          <a:p>
            <a:pPr marL="285750" indent="-285750">
              <a:buClr>
                <a:schemeClr val="tx1"/>
              </a:buClr>
              <a:buSzPct val="100000"/>
              <a:buFont typeface="Wingdings" pitchFamily="2" charset="2"/>
              <a:buChar char="v"/>
            </a:pPr>
            <a:endParaRPr lang="en-US" sz="1600" dirty="0"/>
          </a:p>
        </p:txBody>
      </p:sp>
      <p:sp>
        <p:nvSpPr>
          <p:cNvPr id="5" name="TextBox 4">
            <a:extLst>
              <a:ext uri="{FF2B5EF4-FFF2-40B4-BE49-F238E27FC236}">
                <a16:creationId xmlns:a16="http://schemas.microsoft.com/office/drawing/2014/main" id="{0191A3BF-9721-D385-4D0C-690D4BA28583}"/>
              </a:ext>
            </a:extLst>
          </p:cNvPr>
          <p:cNvSpPr txBox="1"/>
          <p:nvPr/>
        </p:nvSpPr>
        <p:spPr>
          <a:xfrm>
            <a:off x="6917635" y="2507183"/>
            <a:ext cx="4778646" cy="369332"/>
          </a:xfrm>
          <a:prstGeom prst="rect">
            <a:avLst/>
          </a:prstGeom>
          <a:noFill/>
        </p:spPr>
        <p:txBody>
          <a:bodyPr wrap="square" rtlCol="0">
            <a:spAutoFit/>
          </a:bodyPr>
          <a:lstStyle/>
          <a:p>
            <a:pPr marL="285750" indent="-285750">
              <a:buFont typeface="Arial" panose="020B0604020202020204" pitchFamily="34" charset="0"/>
              <a:buChar char="•"/>
            </a:pPr>
            <a:r>
              <a:rPr lang="en-US" dirty="0"/>
              <a:t>ROLLING STONE TOP 500</a:t>
            </a:r>
          </a:p>
        </p:txBody>
      </p:sp>
      <p:sp>
        <p:nvSpPr>
          <p:cNvPr id="6" name="TextBox 5">
            <a:extLst>
              <a:ext uri="{FF2B5EF4-FFF2-40B4-BE49-F238E27FC236}">
                <a16:creationId xmlns:a16="http://schemas.microsoft.com/office/drawing/2014/main" id="{885A3673-2C2D-9A2A-0F00-1BEF93F139BB}"/>
              </a:ext>
            </a:extLst>
          </p:cNvPr>
          <p:cNvSpPr txBox="1"/>
          <p:nvPr/>
        </p:nvSpPr>
        <p:spPr>
          <a:xfrm>
            <a:off x="6917635" y="3140767"/>
            <a:ext cx="3814005" cy="1200329"/>
          </a:xfrm>
          <a:prstGeom prst="rect">
            <a:avLst/>
          </a:prstGeom>
          <a:noFill/>
        </p:spPr>
        <p:txBody>
          <a:bodyPr wrap="square" rtlCol="0">
            <a:spAutoFit/>
          </a:bodyPr>
          <a:lstStyle/>
          <a:p>
            <a:pPr marL="285750" indent="-285750">
              <a:buFont typeface="Wingdings" pitchFamily="2" charset="2"/>
              <a:buChar char="v"/>
            </a:pPr>
            <a:r>
              <a:rPr lang="en-US" dirty="0"/>
              <a:t>Survey of industry professionals, critics and figure heads.</a:t>
            </a:r>
          </a:p>
          <a:p>
            <a:endParaRPr lang="en-US" dirty="0"/>
          </a:p>
        </p:txBody>
      </p:sp>
    </p:spTree>
    <p:extLst>
      <p:ext uri="{BB962C8B-B14F-4D97-AF65-F5344CB8AC3E}">
        <p14:creationId xmlns:p14="http://schemas.microsoft.com/office/powerpoint/2010/main" val="2064800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FB2A-340F-9099-EE40-C856EF9C40B5}"/>
              </a:ext>
            </a:extLst>
          </p:cNvPr>
          <p:cNvSpPr>
            <a:spLocks noGrp="1"/>
          </p:cNvSpPr>
          <p:nvPr>
            <p:ph type="title"/>
          </p:nvPr>
        </p:nvSpPr>
        <p:spPr>
          <a:xfrm>
            <a:off x="4867274" y="918635"/>
            <a:ext cx="6150510" cy="2367916"/>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Have you heard this song?</a:t>
            </a:r>
          </a:p>
        </p:txBody>
      </p:sp>
      <p:sp>
        <p:nvSpPr>
          <p:cNvPr id="6" name="TextBox 5">
            <a:extLst>
              <a:ext uri="{FF2B5EF4-FFF2-40B4-BE49-F238E27FC236}">
                <a16:creationId xmlns:a16="http://schemas.microsoft.com/office/drawing/2014/main" id="{830F8286-5631-705D-3AA3-3EA04A1A16F2}"/>
              </a:ext>
            </a:extLst>
          </p:cNvPr>
          <p:cNvSpPr txBox="1"/>
          <p:nvPr/>
        </p:nvSpPr>
        <p:spPr>
          <a:xfrm>
            <a:off x="4867274" y="4124325"/>
            <a:ext cx="6150510" cy="1905000"/>
          </a:xfrm>
          <a:prstGeom prst="rect">
            <a:avLst/>
          </a:prstGeom>
        </p:spPr>
        <p:txBody>
          <a:bodyPr vert="horz" lIns="91440" tIns="45720" rIns="91440" bIns="45720" rtlCol="0" anchor="t">
            <a:normAutofit/>
          </a:bodyPr>
          <a:lstStyle/>
          <a:p>
            <a:pPr algn="ctr" defTabSz="457200">
              <a:spcBef>
                <a:spcPct val="20000"/>
              </a:spcBef>
              <a:spcAft>
                <a:spcPts val="600"/>
              </a:spcAft>
              <a:buClr>
                <a:schemeClr val="tx1"/>
              </a:buClr>
              <a:buSzPct val="100000"/>
            </a:pPr>
            <a:r>
              <a:rPr lang="en-US" sz="21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Heat Wave by Glass Animals </a:t>
            </a:r>
          </a:p>
        </p:txBody>
      </p:sp>
      <p:pic>
        <p:nvPicPr>
          <p:cNvPr id="5" name="Content Placeholder 4" descr="A screenshot of a music player&#10;&#10;Description automatically generated">
            <a:extLst>
              <a:ext uri="{FF2B5EF4-FFF2-40B4-BE49-F238E27FC236}">
                <a16:creationId xmlns:a16="http://schemas.microsoft.com/office/drawing/2014/main" id="{31EF8F34-19BD-D570-7419-C2E3C8ABCB26}"/>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r="-1" b="14086"/>
          <a:stretch/>
        </p:blipFill>
        <p:spPr>
          <a:xfrm>
            <a:off x="1180740" y="863390"/>
            <a:ext cx="3416888"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11" name="New Recording 7.m4a">
            <a:hlinkClick r:id="" action="ppaction://media"/>
            <a:extLst>
              <a:ext uri="{FF2B5EF4-FFF2-40B4-BE49-F238E27FC236}">
                <a16:creationId xmlns:a16="http://schemas.microsoft.com/office/drawing/2014/main" id="{238BA640-FA32-3913-C3A8-7FBE8533BD69}"/>
              </a:ext>
            </a:extLst>
          </p:cNvPr>
          <p:cNvPicPr>
            <a:picLocks noChangeAspect="1"/>
          </p:cNvPicPr>
          <p:nvPr>
            <a:audioFile r:link="rId2"/>
            <p:extLst>
              <p:ext uri="{DAA4B4D4-6D71-4841-9C94-3DE7FCFB9230}">
                <p14:media xmlns:p14="http://schemas.microsoft.com/office/powerpoint/2010/main" r:embed="rId1">
                  <p14:fade in="250" out="250"/>
                  <p14:bmkLst>
                    <p14:bmk name="Bookmark 1" time="4039.9427"/>
                  </p14:bmkLst>
                </p14:media>
              </p:ext>
            </p:extLst>
          </p:nvPr>
        </p:nvPicPr>
        <p:blipFill>
          <a:blip r:embed="rId6"/>
          <a:stretch>
            <a:fillRect/>
          </a:stretch>
        </p:blipFill>
        <p:spPr>
          <a:xfrm>
            <a:off x="7536129" y="4577080"/>
            <a:ext cx="812800" cy="812800"/>
          </a:xfrm>
          <a:prstGeom prst="rect">
            <a:avLst/>
          </a:prstGeom>
        </p:spPr>
      </p:pic>
    </p:spTree>
    <p:extLst>
      <p:ext uri="{BB962C8B-B14F-4D97-AF65-F5344CB8AC3E}">
        <p14:creationId xmlns:p14="http://schemas.microsoft.com/office/powerpoint/2010/main" val="1152347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numSld="999"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953-9955-65FA-0CAD-89E4034150D1}"/>
              </a:ext>
            </a:extLst>
          </p:cNvPr>
          <p:cNvSpPr>
            <a:spLocks noGrp="1"/>
          </p:cNvSpPr>
          <p:nvPr>
            <p:ph type="title"/>
          </p:nvPr>
        </p:nvSpPr>
        <p:spPr>
          <a:xfrm>
            <a:off x="2541893" y="1523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What are the most popular decades on each list?</a:t>
            </a:r>
          </a:p>
        </p:txBody>
      </p:sp>
      <p:pic>
        <p:nvPicPr>
          <p:cNvPr id="13" name="Picture 12" descr="A graph with blue dots and a line&#10;&#10;Description automatically generated">
            <a:extLst>
              <a:ext uri="{FF2B5EF4-FFF2-40B4-BE49-F238E27FC236}">
                <a16:creationId xmlns:a16="http://schemas.microsoft.com/office/drawing/2014/main" id="{565DABDB-3A3D-8DD1-395F-B5901DAC2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00" y="2162174"/>
            <a:ext cx="5232404" cy="3924303"/>
          </a:xfrm>
          <a:prstGeom prst="rect">
            <a:avLst/>
          </a:prstGeom>
        </p:spPr>
      </p:pic>
      <p:sp>
        <p:nvSpPr>
          <p:cNvPr id="15" name="TextBox 14">
            <a:extLst>
              <a:ext uri="{FF2B5EF4-FFF2-40B4-BE49-F238E27FC236}">
                <a16:creationId xmlns:a16="http://schemas.microsoft.com/office/drawing/2014/main" id="{D15B624D-D9D5-2D19-5B8F-91B3DF03F1E8}"/>
              </a:ext>
            </a:extLst>
          </p:cNvPr>
          <p:cNvSpPr txBox="1"/>
          <p:nvPr/>
        </p:nvSpPr>
        <p:spPr>
          <a:xfrm>
            <a:off x="1631183" y="1701803"/>
            <a:ext cx="2863780" cy="369332"/>
          </a:xfrm>
          <a:prstGeom prst="rect">
            <a:avLst/>
          </a:prstGeom>
          <a:noFill/>
        </p:spPr>
        <p:txBody>
          <a:bodyPr wrap="square" rtlCol="0">
            <a:spAutoFit/>
          </a:bodyPr>
          <a:lstStyle/>
          <a:p>
            <a:r>
              <a:rPr lang="en-US" dirty="0"/>
              <a:t>Rolling Stone 500 </a:t>
            </a:r>
          </a:p>
        </p:txBody>
      </p:sp>
      <p:sp>
        <p:nvSpPr>
          <p:cNvPr id="16" name="TextBox 15">
            <a:extLst>
              <a:ext uri="{FF2B5EF4-FFF2-40B4-BE49-F238E27FC236}">
                <a16:creationId xmlns:a16="http://schemas.microsoft.com/office/drawing/2014/main" id="{07D33045-BB06-E8FD-1AEC-F05583BF0C44}"/>
              </a:ext>
            </a:extLst>
          </p:cNvPr>
          <p:cNvSpPr txBox="1"/>
          <p:nvPr/>
        </p:nvSpPr>
        <p:spPr>
          <a:xfrm>
            <a:off x="7697038" y="1701803"/>
            <a:ext cx="2652765" cy="369332"/>
          </a:xfrm>
          <a:prstGeom prst="rect">
            <a:avLst/>
          </a:prstGeom>
          <a:noFill/>
        </p:spPr>
        <p:txBody>
          <a:bodyPr wrap="square" rtlCol="0">
            <a:spAutoFit/>
          </a:bodyPr>
          <a:lstStyle/>
          <a:p>
            <a:r>
              <a:rPr lang="en-US" dirty="0"/>
              <a:t>Billboards Hot 100</a:t>
            </a:r>
          </a:p>
        </p:txBody>
      </p:sp>
      <p:pic>
        <p:nvPicPr>
          <p:cNvPr id="18" name="Picture 17">
            <a:extLst>
              <a:ext uri="{FF2B5EF4-FFF2-40B4-BE49-F238E27FC236}">
                <a16:creationId xmlns:a16="http://schemas.microsoft.com/office/drawing/2014/main" id="{82A0B2D7-056F-FCBA-D591-4BF95D3B0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8768" y="2162176"/>
            <a:ext cx="5911043" cy="3924302"/>
          </a:xfrm>
          <a:prstGeom prst="rect">
            <a:avLst/>
          </a:prstGeom>
        </p:spPr>
      </p:pic>
    </p:spTree>
    <p:extLst>
      <p:ext uri="{BB962C8B-B14F-4D97-AF65-F5344CB8AC3E}">
        <p14:creationId xmlns:p14="http://schemas.microsoft.com/office/powerpoint/2010/main" val="2344314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58DF-24C2-BA5D-6668-937ACF060AF5}"/>
              </a:ext>
            </a:extLst>
          </p:cNvPr>
          <p:cNvSpPr>
            <a:spLocks noGrp="1"/>
          </p:cNvSpPr>
          <p:nvPr>
            <p:ph type="title"/>
          </p:nvPr>
        </p:nvSpPr>
        <p:spPr>
          <a:xfrm>
            <a:off x="7415683" y="256061"/>
            <a:ext cx="4678783" cy="1803851"/>
          </a:xfrm>
        </p:spPr>
        <p:txBody>
          <a:bodyPr vert="horz" lIns="91440" tIns="45720" rIns="91440" bIns="45720" rtlCol="0" anchor="ctr">
            <a:normAutofit/>
          </a:bodyPr>
          <a:lstStyle/>
          <a:p>
            <a:pPr algn="ctr"/>
            <a:r>
              <a:rPr lang="en-US" dirty="0"/>
              <a:t>WHAT ARE THE MOST POPULAR GENRES PER DATA BASE?</a:t>
            </a:r>
          </a:p>
        </p:txBody>
      </p:sp>
      <p:pic>
        <p:nvPicPr>
          <p:cNvPr id="16" name="Picture 15">
            <a:extLst>
              <a:ext uri="{FF2B5EF4-FFF2-40B4-BE49-F238E27FC236}">
                <a16:creationId xmlns:a16="http://schemas.microsoft.com/office/drawing/2014/main" id="{0D37054C-50D0-15EE-3A74-43A2EFD64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64" y="256061"/>
            <a:ext cx="6271506" cy="2819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39AFD638-23E4-6F99-2BB7-5737ED93DB9A}"/>
              </a:ext>
            </a:extLst>
          </p:cNvPr>
          <p:cNvSpPr txBox="1"/>
          <p:nvPr/>
        </p:nvSpPr>
        <p:spPr>
          <a:xfrm>
            <a:off x="7315200" y="4273736"/>
            <a:ext cx="4344144" cy="847775"/>
          </a:xfrm>
          <a:prstGeom prst="rect">
            <a:avLst/>
          </a:prstGeom>
        </p:spPr>
        <p:txBody>
          <a:bodyPr vert="horz" lIns="91440" tIns="45720" rIns="91440" bIns="45720" rtlCol="0" anchor="ctr">
            <a:normAutofit/>
          </a:bodyPr>
          <a:lstStyle/>
          <a:p>
            <a:pPr defTabSz="45720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Billboard's Hot 100</a:t>
            </a:r>
          </a:p>
        </p:txBody>
      </p:sp>
      <p:sp>
        <p:nvSpPr>
          <p:cNvPr id="17" name="TextBox 16">
            <a:extLst>
              <a:ext uri="{FF2B5EF4-FFF2-40B4-BE49-F238E27FC236}">
                <a16:creationId xmlns:a16="http://schemas.microsoft.com/office/drawing/2014/main" id="{F2E70689-802D-EEA9-F8C6-6006814695E5}"/>
              </a:ext>
            </a:extLst>
          </p:cNvPr>
          <p:cNvSpPr txBox="1"/>
          <p:nvPr/>
        </p:nvSpPr>
        <p:spPr>
          <a:xfrm>
            <a:off x="7231463" y="2317915"/>
            <a:ext cx="26701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Rolling Stone’s Hot 500</a:t>
            </a:r>
          </a:p>
        </p:txBody>
      </p:sp>
      <p:pic>
        <p:nvPicPr>
          <p:cNvPr id="19" name="Picture 18">
            <a:extLst>
              <a:ext uri="{FF2B5EF4-FFF2-40B4-BE49-F238E27FC236}">
                <a16:creationId xmlns:a16="http://schemas.microsoft.com/office/drawing/2014/main" id="{228685D1-ED57-E933-887A-F243243BB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72" y="3176224"/>
            <a:ext cx="6402135" cy="3425715"/>
          </a:xfrm>
          <a:prstGeom prst="rect">
            <a:avLst/>
          </a:prstGeom>
        </p:spPr>
      </p:pic>
    </p:spTree>
    <p:extLst>
      <p:ext uri="{BB962C8B-B14F-4D97-AF65-F5344CB8AC3E}">
        <p14:creationId xmlns:p14="http://schemas.microsoft.com/office/powerpoint/2010/main" val="2128039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E0BD-BAC4-9D73-A113-27D23ECF1DF2}"/>
              </a:ext>
            </a:extLst>
          </p:cNvPr>
          <p:cNvSpPr>
            <a:spLocks noGrp="1"/>
          </p:cNvSpPr>
          <p:nvPr>
            <p:ph type="title"/>
          </p:nvPr>
        </p:nvSpPr>
        <p:spPr>
          <a:xfrm>
            <a:off x="3167447" y="-83210"/>
            <a:ext cx="9905998" cy="1905000"/>
          </a:xfrm>
        </p:spPr>
        <p:txBody>
          <a:bodyPr/>
          <a:lstStyle/>
          <a:p>
            <a:r>
              <a:rPr lang="en-US" dirty="0"/>
              <a:t>TOP 5 SONGS PER DATA BASE</a:t>
            </a:r>
          </a:p>
        </p:txBody>
      </p:sp>
      <p:sp>
        <p:nvSpPr>
          <p:cNvPr id="3" name="Content Placeholder 2">
            <a:extLst>
              <a:ext uri="{FF2B5EF4-FFF2-40B4-BE49-F238E27FC236}">
                <a16:creationId xmlns:a16="http://schemas.microsoft.com/office/drawing/2014/main" id="{8696008F-C2C4-C659-7250-B97A6E961F3D}"/>
              </a:ext>
            </a:extLst>
          </p:cNvPr>
          <p:cNvSpPr>
            <a:spLocks noGrp="1"/>
          </p:cNvSpPr>
          <p:nvPr>
            <p:ph idx="1"/>
          </p:nvPr>
        </p:nvSpPr>
        <p:spPr>
          <a:xfrm>
            <a:off x="534504" y="1542404"/>
            <a:ext cx="5018157" cy="1261906"/>
          </a:xfrm>
        </p:spPr>
        <p:txBody>
          <a:bodyPr/>
          <a:lstStyle/>
          <a:p>
            <a:r>
              <a:rPr lang="en-US" dirty="0"/>
              <a:t>Rolling Stone Top 500 – top 5 songs </a:t>
            </a:r>
          </a:p>
        </p:txBody>
      </p:sp>
      <p:graphicFrame>
        <p:nvGraphicFramePr>
          <p:cNvPr id="6" name="Table 5">
            <a:extLst>
              <a:ext uri="{FF2B5EF4-FFF2-40B4-BE49-F238E27FC236}">
                <a16:creationId xmlns:a16="http://schemas.microsoft.com/office/drawing/2014/main" id="{B2AA38AE-DDB4-3BA4-4C7B-4B7B0E67903F}"/>
              </a:ext>
            </a:extLst>
          </p:cNvPr>
          <p:cNvGraphicFramePr>
            <a:graphicFrameLocks noGrp="1"/>
          </p:cNvGraphicFramePr>
          <p:nvPr>
            <p:extLst>
              <p:ext uri="{D42A27DB-BD31-4B8C-83A1-F6EECF244321}">
                <p14:modId xmlns:p14="http://schemas.microsoft.com/office/powerpoint/2010/main" val="2481363405"/>
              </p:ext>
            </p:extLst>
          </p:nvPr>
        </p:nvGraphicFramePr>
        <p:xfrm>
          <a:off x="400395" y="2975113"/>
          <a:ext cx="5152266" cy="3566160"/>
        </p:xfrm>
        <a:graphic>
          <a:graphicData uri="http://schemas.openxmlformats.org/drawingml/2006/table">
            <a:tbl>
              <a:tblPr firstRow="1" bandRow="1">
                <a:tableStyleId>{073A0DAA-6AF3-43AB-8588-CEC1D06C72B9}</a:tableStyleId>
              </a:tblPr>
              <a:tblGrid>
                <a:gridCol w="1717422">
                  <a:extLst>
                    <a:ext uri="{9D8B030D-6E8A-4147-A177-3AD203B41FA5}">
                      <a16:colId xmlns:a16="http://schemas.microsoft.com/office/drawing/2014/main" val="712942264"/>
                    </a:ext>
                  </a:extLst>
                </a:gridCol>
                <a:gridCol w="1717422">
                  <a:extLst>
                    <a:ext uri="{9D8B030D-6E8A-4147-A177-3AD203B41FA5}">
                      <a16:colId xmlns:a16="http://schemas.microsoft.com/office/drawing/2014/main" val="415668312"/>
                    </a:ext>
                  </a:extLst>
                </a:gridCol>
                <a:gridCol w="1717422">
                  <a:extLst>
                    <a:ext uri="{9D8B030D-6E8A-4147-A177-3AD203B41FA5}">
                      <a16:colId xmlns:a16="http://schemas.microsoft.com/office/drawing/2014/main" val="870761842"/>
                    </a:ext>
                  </a:extLst>
                </a:gridCol>
              </a:tblGrid>
              <a:tr h="316407">
                <a:tc>
                  <a:txBody>
                    <a:bodyPr/>
                    <a:lstStyle/>
                    <a:p>
                      <a:r>
                        <a:rPr lang="en-US" dirty="0"/>
                        <a:t>Artist </a:t>
                      </a:r>
                    </a:p>
                  </a:txBody>
                  <a:tcPr/>
                </a:tc>
                <a:tc>
                  <a:txBody>
                    <a:bodyPr/>
                    <a:lstStyle/>
                    <a:p>
                      <a:r>
                        <a:rPr lang="en-US" dirty="0"/>
                        <a:t>Song</a:t>
                      </a:r>
                    </a:p>
                  </a:txBody>
                  <a:tcPr/>
                </a:tc>
                <a:tc>
                  <a:txBody>
                    <a:bodyPr/>
                    <a:lstStyle/>
                    <a:p>
                      <a:r>
                        <a:rPr lang="en-US" dirty="0"/>
                        <a:t>Year</a:t>
                      </a:r>
                    </a:p>
                  </a:txBody>
                  <a:tcPr/>
                </a:tc>
                <a:extLst>
                  <a:ext uri="{0D108BD9-81ED-4DB2-BD59-A6C34878D82A}">
                    <a16:rowId xmlns:a16="http://schemas.microsoft.com/office/drawing/2014/main" val="548488121"/>
                  </a:ext>
                </a:extLst>
              </a:tr>
              <a:tr h="316407">
                <a:tc>
                  <a:txBody>
                    <a:bodyPr/>
                    <a:lstStyle/>
                    <a:p>
                      <a:r>
                        <a:rPr lang="en-US" dirty="0" err="1"/>
                        <a:t>Arethra</a:t>
                      </a:r>
                      <a:r>
                        <a:rPr lang="en-US" dirty="0"/>
                        <a:t> Franklin</a:t>
                      </a:r>
                    </a:p>
                  </a:txBody>
                  <a:tcPr/>
                </a:tc>
                <a:tc>
                  <a:txBody>
                    <a:bodyPr/>
                    <a:lstStyle/>
                    <a:p>
                      <a:r>
                        <a:rPr lang="en-US" dirty="0"/>
                        <a:t>Respect </a:t>
                      </a:r>
                    </a:p>
                  </a:txBody>
                  <a:tcPr/>
                </a:tc>
                <a:tc>
                  <a:txBody>
                    <a:bodyPr/>
                    <a:lstStyle/>
                    <a:p>
                      <a:r>
                        <a:rPr lang="en-US" dirty="0"/>
                        <a:t>1967</a:t>
                      </a:r>
                    </a:p>
                  </a:txBody>
                  <a:tcPr/>
                </a:tc>
                <a:extLst>
                  <a:ext uri="{0D108BD9-81ED-4DB2-BD59-A6C34878D82A}">
                    <a16:rowId xmlns:a16="http://schemas.microsoft.com/office/drawing/2014/main" val="3162593983"/>
                  </a:ext>
                </a:extLst>
              </a:tr>
              <a:tr h="316407">
                <a:tc>
                  <a:txBody>
                    <a:bodyPr/>
                    <a:lstStyle/>
                    <a:p>
                      <a:r>
                        <a:rPr lang="en-US" dirty="0"/>
                        <a:t>Public Enemy </a:t>
                      </a:r>
                    </a:p>
                  </a:txBody>
                  <a:tcPr/>
                </a:tc>
                <a:tc>
                  <a:txBody>
                    <a:bodyPr/>
                    <a:lstStyle/>
                    <a:p>
                      <a:r>
                        <a:rPr lang="en-US" dirty="0"/>
                        <a:t>Fight the power</a:t>
                      </a:r>
                    </a:p>
                  </a:txBody>
                  <a:tcPr/>
                </a:tc>
                <a:tc>
                  <a:txBody>
                    <a:bodyPr/>
                    <a:lstStyle/>
                    <a:p>
                      <a:r>
                        <a:rPr lang="en-US" dirty="0"/>
                        <a:t>1989</a:t>
                      </a:r>
                    </a:p>
                  </a:txBody>
                  <a:tcPr/>
                </a:tc>
                <a:extLst>
                  <a:ext uri="{0D108BD9-81ED-4DB2-BD59-A6C34878D82A}">
                    <a16:rowId xmlns:a16="http://schemas.microsoft.com/office/drawing/2014/main" val="3790458158"/>
                  </a:ext>
                </a:extLst>
              </a:tr>
              <a:tr h="546127">
                <a:tc>
                  <a:txBody>
                    <a:bodyPr/>
                    <a:lstStyle/>
                    <a:p>
                      <a:r>
                        <a:rPr lang="en-US" dirty="0"/>
                        <a:t>Sam Cooke </a:t>
                      </a:r>
                    </a:p>
                  </a:txBody>
                  <a:tcPr/>
                </a:tc>
                <a:tc>
                  <a:txBody>
                    <a:bodyPr/>
                    <a:lstStyle/>
                    <a:p>
                      <a:r>
                        <a:rPr lang="en-US" dirty="0"/>
                        <a:t>A Change is gonna come</a:t>
                      </a:r>
                    </a:p>
                  </a:txBody>
                  <a:tcPr/>
                </a:tc>
                <a:tc>
                  <a:txBody>
                    <a:bodyPr/>
                    <a:lstStyle/>
                    <a:p>
                      <a:r>
                        <a:rPr lang="en-US" dirty="0"/>
                        <a:t>1964</a:t>
                      </a:r>
                    </a:p>
                  </a:txBody>
                  <a:tcPr/>
                </a:tc>
                <a:extLst>
                  <a:ext uri="{0D108BD9-81ED-4DB2-BD59-A6C34878D82A}">
                    <a16:rowId xmlns:a16="http://schemas.microsoft.com/office/drawing/2014/main" val="1516153372"/>
                  </a:ext>
                </a:extLst>
              </a:tr>
              <a:tr h="546127">
                <a:tc>
                  <a:txBody>
                    <a:bodyPr/>
                    <a:lstStyle/>
                    <a:p>
                      <a:r>
                        <a:rPr lang="en-US" dirty="0"/>
                        <a:t>Bob Dylan</a:t>
                      </a:r>
                    </a:p>
                  </a:txBody>
                  <a:tcPr/>
                </a:tc>
                <a:tc>
                  <a:txBody>
                    <a:bodyPr/>
                    <a:lstStyle/>
                    <a:p>
                      <a:r>
                        <a:rPr lang="en-US" dirty="0"/>
                        <a:t>Like a Rolling Stone </a:t>
                      </a:r>
                    </a:p>
                  </a:txBody>
                  <a:tcPr/>
                </a:tc>
                <a:tc>
                  <a:txBody>
                    <a:bodyPr/>
                    <a:lstStyle/>
                    <a:p>
                      <a:r>
                        <a:rPr lang="en-US" dirty="0"/>
                        <a:t>1965</a:t>
                      </a:r>
                    </a:p>
                  </a:txBody>
                  <a:tcPr/>
                </a:tc>
                <a:extLst>
                  <a:ext uri="{0D108BD9-81ED-4DB2-BD59-A6C34878D82A}">
                    <a16:rowId xmlns:a16="http://schemas.microsoft.com/office/drawing/2014/main" val="3224688701"/>
                  </a:ext>
                </a:extLst>
              </a:tr>
              <a:tr h="546127">
                <a:tc>
                  <a:txBody>
                    <a:bodyPr/>
                    <a:lstStyle/>
                    <a:p>
                      <a:r>
                        <a:rPr lang="en-US" dirty="0"/>
                        <a:t>Nirvana</a:t>
                      </a:r>
                    </a:p>
                  </a:txBody>
                  <a:tcPr/>
                </a:tc>
                <a:tc>
                  <a:txBody>
                    <a:bodyPr/>
                    <a:lstStyle/>
                    <a:p>
                      <a:r>
                        <a:rPr lang="en-US" dirty="0"/>
                        <a:t>Smells like Teen Spirit</a:t>
                      </a:r>
                    </a:p>
                  </a:txBody>
                  <a:tcPr/>
                </a:tc>
                <a:tc>
                  <a:txBody>
                    <a:bodyPr/>
                    <a:lstStyle/>
                    <a:p>
                      <a:r>
                        <a:rPr lang="en-US" dirty="0"/>
                        <a:t>1991</a:t>
                      </a:r>
                    </a:p>
                  </a:txBody>
                  <a:tcPr/>
                </a:tc>
                <a:extLst>
                  <a:ext uri="{0D108BD9-81ED-4DB2-BD59-A6C34878D82A}">
                    <a16:rowId xmlns:a16="http://schemas.microsoft.com/office/drawing/2014/main" val="2329406899"/>
                  </a:ext>
                </a:extLst>
              </a:tr>
            </a:tbl>
          </a:graphicData>
        </a:graphic>
      </p:graphicFrame>
      <p:sp>
        <p:nvSpPr>
          <p:cNvPr id="8" name="TextBox 7">
            <a:extLst>
              <a:ext uri="{FF2B5EF4-FFF2-40B4-BE49-F238E27FC236}">
                <a16:creationId xmlns:a16="http://schemas.microsoft.com/office/drawing/2014/main" id="{6ADCD7F1-5EF6-9951-C12B-C40A2D63BE6C}"/>
              </a:ext>
            </a:extLst>
          </p:cNvPr>
          <p:cNvSpPr txBox="1"/>
          <p:nvPr/>
        </p:nvSpPr>
        <p:spPr>
          <a:xfrm>
            <a:off x="6798365" y="1973302"/>
            <a:ext cx="4625009" cy="400110"/>
          </a:xfrm>
          <a:prstGeom prst="rect">
            <a:avLst/>
          </a:prstGeom>
          <a:noFill/>
        </p:spPr>
        <p:txBody>
          <a:bodyPr wrap="square" rtlCol="0">
            <a:spAutoFit/>
          </a:bodyPr>
          <a:lstStyle/>
          <a:p>
            <a:r>
              <a:rPr lang="en-US" sz="2000" dirty="0"/>
              <a:t>Billboards</a:t>
            </a:r>
            <a:r>
              <a:rPr lang="en-US" dirty="0"/>
              <a:t> Hot Top 100 – Top 5 Songs  </a:t>
            </a:r>
          </a:p>
        </p:txBody>
      </p:sp>
      <p:graphicFrame>
        <p:nvGraphicFramePr>
          <p:cNvPr id="9" name="Table 8">
            <a:extLst>
              <a:ext uri="{FF2B5EF4-FFF2-40B4-BE49-F238E27FC236}">
                <a16:creationId xmlns:a16="http://schemas.microsoft.com/office/drawing/2014/main" id="{CB2DD3D4-1FA5-5B03-FF06-6E31A848FCD1}"/>
              </a:ext>
            </a:extLst>
          </p:cNvPr>
          <p:cNvGraphicFramePr>
            <a:graphicFrameLocks noGrp="1"/>
          </p:cNvGraphicFramePr>
          <p:nvPr>
            <p:extLst>
              <p:ext uri="{D42A27DB-BD31-4B8C-83A1-F6EECF244321}">
                <p14:modId xmlns:p14="http://schemas.microsoft.com/office/powerpoint/2010/main" val="2044073148"/>
              </p:ext>
            </p:extLst>
          </p:nvPr>
        </p:nvGraphicFramePr>
        <p:xfrm>
          <a:off x="6271108" y="2975113"/>
          <a:ext cx="5152266" cy="3509951"/>
        </p:xfrm>
        <a:graphic>
          <a:graphicData uri="http://schemas.openxmlformats.org/drawingml/2006/table">
            <a:tbl>
              <a:tblPr firstRow="1" bandRow="1">
                <a:tableStyleId>{E8034E78-7F5D-4C2E-B375-FC64B27BC917}</a:tableStyleId>
              </a:tblPr>
              <a:tblGrid>
                <a:gridCol w="1717422">
                  <a:extLst>
                    <a:ext uri="{9D8B030D-6E8A-4147-A177-3AD203B41FA5}">
                      <a16:colId xmlns:a16="http://schemas.microsoft.com/office/drawing/2014/main" val="3034777618"/>
                    </a:ext>
                  </a:extLst>
                </a:gridCol>
                <a:gridCol w="1717422">
                  <a:extLst>
                    <a:ext uri="{9D8B030D-6E8A-4147-A177-3AD203B41FA5}">
                      <a16:colId xmlns:a16="http://schemas.microsoft.com/office/drawing/2014/main" val="4284349015"/>
                    </a:ext>
                  </a:extLst>
                </a:gridCol>
                <a:gridCol w="1717422">
                  <a:extLst>
                    <a:ext uri="{9D8B030D-6E8A-4147-A177-3AD203B41FA5}">
                      <a16:colId xmlns:a16="http://schemas.microsoft.com/office/drawing/2014/main" val="2434327348"/>
                    </a:ext>
                  </a:extLst>
                </a:gridCol>
              </a:tblGrid>
              <a:tr h="400991">
                <a:tc>
                  <a:txBody>
                    <a:bodyPr/>
                    <a:lstStyle/>
                    <a:p>
                      <a:r>
                        <a:rPr lang="en-US" dirty="0"/>
                        <a:t>Artist </a:t>
                      </a:r>
                    </a:p>
                  </a:txBody>
                  <a:tcPr/>
                </a:tc>
                <a:tc>
                  <a:txBody>
                    <a:bodyPr/>
                    <a:lstStyle/>
                    <a:p>
                      <a:r>
                        <a:rPr lang="en-US" dirty="0"/>
                        <a:t>Song</a:t>
                      </a:r>
                    </a:p>
                  </a:txBody>
                  <a:tcPr/>
                </a:tc>
                <a:tc>
                  <a:txBody>
                    <a:bodyPr/>
                    <a:lstStyle/>
                    <a:p>
                      <a:r>
                        <a:rPr lang="en-US" dirty="0"/>
                        <a:t>Year</a:t>
                      </a:r>
                    </a:p>
                  </a:txBody>
                  <a:tcPr/>
                </a:tc>
                <a:extLst>
                  <a:ext uri="{0D108BD9-81ED-4DB2-BD59-A6C34878D82A}">
                    <a16:rowId xmlns:a16="http://schemas.microsoft.com/office/drawing/2014/main" val="2198212271"/>
                  </a:ext>
                </a:extLst>
              </a:tr>
              <a:tr h="594360">
                <a:tc>
                  <a:txBody>
                    <a:bodyPr/>
                    <a:lstStyle/>
                    <a:p>
                      <a:r>
                        <a:rPr lang="en-US" sz="1800" dirty="0">
                          <a:solidFill>
                            <a:schemeClr val="bg1">
                              <a:lumMod val="95000"/>
                              <a:lumOff val="5000"/>
                            </a:schemeClr>
                          </a:solidFill>
                        </a:rPr>
                        <a:t>Glass Animals</a:t>
                      </a:r>
                    </a:p>
                  </a:txBody>
                  <a:tcPr/>
                </a:tc>
                <a:tc>
                  <a:txBody>
                    <a:bodyPr/>
                    <a:lstStyle/>
                    <a:p>
                      <a:r>
                        <a:rPr lang="en-US" dirty="0">
                          <a:solidFill>
                            <a:schemeClr val="bg1"/>
                          </a:solidFill>
                        </a:rPr>
                        <a:t>Heat Waves</a:t>
                      </a:r>
                    </a:p>
                  </a:txBody>
                  <a:tcPr/>
                </a:tc>
                <a:tc>
                  <a:txBody>
                    <a:bodyPr/>
                    <a:lstStyle/>
                    <a:p>
                      <a:r>
                        <a:rPr lang="en-US" dirty="0">
                          <a:solidFill>
                            <a:schemeClr val="bg1"/>
                          </a:solidFill>
                        </a:rPr>
                        <a:t>2021</a:t>
                      </a:r>
                    </a:p>
                  </a:txBody>
                  <a:tcPr/>
                </a:tc>
                <a:extLst>
                  <a:ext uri="{0D108BD9-81ED-4DB2-BD59-A6C34878D82A}">
                    <a16:rowId xmlns:a16="http://schemas.microsoft.com/office/drawing/2014/main" val="3376494906"/>
                  </a:ext>
                </a:extLst>
              </a:tr>
              <a:tr h="594360">
                <a:tc>
                  <a:txBody>
                    <a:bodyPr/>
                    <a:lstStyle/>
                    <a:p>
                      <a:r>
                        <a:rPr lang="en-US" dirty="0">
                          <a:solidFill>
                            <a:schemeClr val="bg1"/>
                          </a:solidFill>
                        </a:rPr>
                        <a:t>The Weekend</a:t>
                      </a:r>
                    </a:p>
                  </a:txBody>
                  <a:tcPr/>
                </a:tc>
                <a:tc>
                  <a:txBody>
                    <a:bodyPr/>
                    <a:lstStyle/>
                    <a:p>
                      <a:r>
                        <a:rPr lang="en-US" dirty="0">
                          <a:solidFill>
                            <a:schemeClr val="bg1"/>
                          </a:solidFill>
                        </a:rPr>
                        <a:t>Blinding Lights</a:t>
                      </a:r>
                    </a:p>
                  </a:txBody>
                  <a:tcPr/>
                </a:tc>
                <a:tc>
                  <a:txBody>
                    <a:bodyPr/>
                    <a:lstStyle/>
                    <a:p>
                      <a:r>
                        <a:rPr lang="en-US" dirty="0">
                          <a:solidFill>
                            <a:schemeClr val="bg1"/>
                          </a:solidFill>
                        </a:rPr>
                        <a:t>2019</a:t>
                      </a:r>
                    </a:p>
                  </a:txBody>
                  <a:tcPr/>
                </a:tc>
                <a:extLst>
                  <a:ext uri="{0D108BD9-81ED-4DB2-BD59-A6C34878D82A}">
                    <a16:rowId xmlns:a16="http://schemas.microsoft.com/office/drawing/2014/main" val="3884642213"/>
                  </a:ext>
                </a:extLst>
              </a:tr>
              <a:tr h="594360">
                <a:tc>
                  <a:txBody>
                    <a:bodyPr/>
                    <a:lstStyle/>
                    <a:p>
                      <a:r>
                        <a:rPr lang="en-US" dirty="0">
                          <a:solidFill>
                            <a:schemeClr val="bg1"/>
                          </a:solidFill>
                        </a:rPr>
                        <a:t>Imagine Dragons</a:t>
                      </a:r>
                    </a:p>
                  </a:txBody>
                  <a:tcPr/>
                </a:tc>
                <a:tc>
                  <a:txBody>
                    <a:bodyPr/>
                    <a:lstStyle/>
                    <a:p>
                      <a:r>
                        <a:rPr lang="en-US" dirty="0">
                          <a:solidFill>
                            <a:schemeClr val="bg1"/>
                          </a:solidFill>
                        </a:rPr>
                        <a:t>Radioactive</a:t>
                      </a:r>
                    </a:p>
                  </a:txBody>
                  <a:tcPr/>
                </a:tc>
                <a:tc>
                  <a:txBody>
                    <a:bodyPr/>
                    <a:lstStyle/>
                    <a:p>
                      <a:r>
                        <a:rPr lang="en-US" dirty="0">
                          <a:solidFill>
                            <a:schemeClr val="bg1"/>
                          </a:solidFill>
                        </a:rPr>
                        <a:t>2012</a:t>
                      </a:r>
                    </a:p>
                  </a:txBody>
                  <a:tcPr/>
                </a:tc>
                <a:extLst>
                  <a:ext uri="{0D108BD9-81ED-4DB2-BD59-A6C34878D82A}">
                    <a16:rowId xmlns:a16="http://schemas.microsoft.com/office/drawing/2014/main" val="777452755"/>
                  </a:ext>
                </a:extLst>
              </a:tr>
              <a:tr h="594360">
                <a:tc>
                  <a:txBody>
                    <a:bodyPr/>
                    <a:lstStyle/>
                    <a:p>
                      <a:r>
                        <a:rPr lang="en-US" dirty="0">
                          <a:solidFill>
                            <a:schemeClr val="bg1"/>
                          </a:solidFill>
                        </a:rPr>
                        <a:t>AWOLNATION</a:t>
                      </a:r>
                    </a:p>
                  </a:txBody>
                  <a:tcPr/>
                </a:tc>
                <a:tc>
                  <a:txBody>
                    <a:bodyPr/>
                    <a:lstStyle/>
                    <a:p>
                      <a:r>
                        <a:rPr lang="en-US" dirty="0">
                          <a:solidFill>
                            <a:schemeClr val="bg1"/>
                          </a:solidFill>
                        </a:rPr>
                        <a:t>SAIL</a:t>
                      </a:r>
                    </a:p>
                  </a:txBody>
                  <a:tcPr/>
                </a:tc>
                <a:tc>
                  <a:txBody>
                    <a:bodyPr/>
                    <a:lstStyle/>
                    <a:p>
                      <a:r>
                        <a:rPr lang="en-US" dirty="0">
                          <a:solidFill>
                            <a:schemeClr val="bg1"/>
                          </a:solidFill>
                        </a:rPr>
                        <a:t>2011</a:t>
                      </a:r>
                    </a:p>
                  </a:txBody>
                  <a:tcPr/>
                </a:tc>
                <a:extLst>
                  <a:ext uri="{0D108BD9-81ED-4DB2-BD59-A6C34878D82A}">
                    <a16:rowId xmlns:a16="http://schemas.microsoft.com/office/drawing/2014/main" val="3189328530"/>
                  </a:ext>
                </a:extLst>
              </a:tr>
              <a:tr h="594360">
                <a:tc>
                  <a:txBody>
                    <a:bodyPr/>
                    <a:lstStyle/>
                    <a:p>
                      <a:r>
                        <a:rPr lang="en-US" dirty="0">
                          <a:solidFill>
                            <a:schemeClr val="bg1"/>
                          </a:solidFill>
                        </a:rPr>
                        <a:t>Jason Mraz</a:t>
                      </a:r>
                    </a:p>
                  </a:txBody>
                  <a:tcPr/>
                </a:tc>
                <a:tc>
                  <a:txBody>
                    <a:bodyPr/>
                    <a:lstStyle/>
                    <a:p>
                      <a:r>
                        <a:rPr lang="en-US" dirty="0" err="1">
                          <a:solidFill>
                            <a:schemeClr val="bg1"/>
                          </a:solidFill>
                        </a:rPr>
                        <a:t>Im</a:t>
                      </a:r>
                      <a:r>
                        <a:rPr lang="en-US" dirty="0">
                          <a:solidFill>
                            <a:schemeClr val="bg1"/>
                          </a:solidFill>
                        </a:rPr>
                        <a:t> yours</a:t>
                      </a:r>
                    </a:p>
                  </a:txBody>
                  <a:tcPr/>
                </a:tc>
                <a:tc>
                  <a:txBody>
                    <a:bodyPr/>
                    <a:lstStyle/>
                    <a:p>
                      <a:r>
                        <a:rPr lang="en-US" dirty="0">
                          <a:solidFill>
                            <a:schemeClr val="bg1"/>
                          </a:solidFill>
                        </a:rPr>
                        <a:t>2008</a:t>
                      </a:r>
                    </a:p>
                  </a:txBody>
                  <a:tcPr/>
                </a:tc>
                <a:extLst>
                  <a:ext uri="{0D108BD9-81ED-4DB2-BD59-A6C34878D82A}">
                    <a16:rowId xmlns:a16="http://schemas.microsoft.com/office/drawing/2014/main" val="1620950359"/>
                  </a:ext>
                </a:extLst>
              </a:tr>
            </a:tbl>
          </a:graphicData>
        </a:graphic>
      </p:graphicFrame>
    </p:spTree>
    <p:extLst>
      <p:ext uri="{BB962C8B-B14F-4D97-AF65-F5344CB8AC3E}">
        <p14:creationId xmlns:p14="http://schemas.microsoft.com/office/powerpoint/2010/main" val="859526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B63D-F0B7-DC11-17C0-3781D413D54E}"/>
              </a:ext>
            </a:extLst>
          </p:cNvPr>
          <p:cNvSpPr>
            <a:spLocks noGrp="1"/>
          </p:cNvSpPr>
          <p:nvPr>
            <p:ph type="title"/>
          </p:nvPr>
        </p:nvSpPr>
        <p:spPr>
          <a:xfrm>
            <a:off x="643192" y="609600"/>
            <a:ext cx="3643674" cy="1905000"/>
          </a:xfrm>
        </p:spPr>
        <p:txBody>
          <a:bodyPr>
            <a:normAutofit/>
          </a:bodyPr>
          <a:lstStyle/>
          <a:p>
            <a:r>
              <a:rPr lang="en-US" sz="2800" dirty="0"/>
              <a:t>What are the most popular artist on billboard?</a:t>
            </a:r>
          </a:p>
        </p:txBody>
      </p:sp>
      <p:sp>
        <p:nvSpPr>
          <p:cNvPr id="3" name="Content Placeholder 2">
            <a:extLst>
              <a:ext uri="{FF2B5EF4-FFF2-40B4-BE49-F238E27FC236}">
                <a16:creationId xmlns:a16="http://schemas.microsoft.com/office/drawing/2014/main" id="{97E1115A-127B-D27C-EA74-5E180702988D}"/>
              </a:ext>
            </a:extLst>
          </p:cNvPr>
          <p:cNvSpPr>
            <a:spLocks noGrp="1"/>
          </p:cNvSpPr>
          <p:nvPr>
            <p:ph idx="1"/>
          </p:nvPr>
        </p:nvSpPr>
        <p:spPr>
          <a:xfrm>
            <a:off x="643192" y="2666999"/>
            <a:ext cx="3531243" cy="1494184"/>
          </a:xfrm>
        </p:spPr>
        <p:txBody>
          <a:bodyPr anchor="t">
            <a:normAutofit/>
          </a:bodyPr>
          <a:lstStyle/>
          <a:p>
            <a:r>
              <a:rPr lang="en-US" sz="1800" dirty="0"/>
              <a:t>These artist were ranked as most popular with having repeatedly been on the chart more than once   </a:t>
            </a:r>
          </a:p>
        </p:txBody>
      </p:sp>
      <p:pic>
        <p:nvPicPr>
          <p:cNvPr id="5" name="Picture 4" descr="A graph of artists in red&#10;&#10;Description automatically generated with medium confidence">
            <a:extLst>
              <a:ext uri="{FF2B5EF4-FFF2-40B4-BE49-F238E27FC236}">
                <a16:creationId xmlns:a16="http://schemas.microsoft.com/office/drawing/2014/main" id="{A8F15D62-0152-D40E-DD68-366DCBFA9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819" y="323991"/>
            <a:ext cx="6916633" cy="4549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person sitting in the grass with many computer monitors&#10;&#10;Description automatically generated">
            <a:extLst>
              <a:ext uri="{FF2B5EF4-FFF2-40B4-BE49-F238E27FC236}">
                <a16:creationId xmlns:a16="http://schemas.microsoft.com/office/drawing/2014/main" id="{404F7F9A-606D-2E5D-8C41-EBD79F8C9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97975">
            <a:off x="3336239" y="4572008"/>
            <a:ext cx="1676392" cy="1676392"/>
          </a:xfrm>
          <a:prstGeom prst="rect">
            <a:avLst/>
          </a:prstGeom>
        </p:spPr>
      </p:pic>
    </p:spTree>
    <p:extLst>
      <p:ext uri="{BB962C8B-B14F-4D97-AF65-F5344CB8AC3E}">
        <p14:creationId xmlns:p14="http://schemas.microsoft.com/office/powerpoint/2010/main" val="2389986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F533-CCA8-AFB1-2ACB-44F5F2D7E133}"/>
              </a:ext>
            </a:extLst>
          </p:cNvPr>
          <p:cNvSpPr>
            <a:spLocks noGrp="1"/>
          </p:cNvSpPr>
          <p:nvPr>
            <p:ph type="title"/>
          </p:nvPr>
        </p:nvSpPr>
        <p:spPr>
          <a:xfrm>
            <a:off x="3924806" y="329920"/>
            <a:ext cx="9905998" cy="1905000"/>
          </a:xfrm>
        </p:spPr>
        <p:txBody>
          <a:bodyPr/>
          <a:lstStyle/>
          <a:p>
            <a:r>
              <a:rPr lang="en-US" dirty="0"/>
              <a:t>Spotify API pull</a:t>
            </a:r>
          </a:p>
        </p:txBody>
      </p:sp>
      <p:sp>
        <p:nvSpPr>
          <p:cNvPr id="3" name="Content Placeholder 2">
            <a:extLst>
              <a:ext uri="{FF2B5EF4-FFF2-40B4-BE49-F238E27FC236}">
                <a16:creationId xmlns:a16="http://schemas.microsoft.com/office/drawing/2014/main" id="{77944F7F-5BA1-E8BD-B7A8-1798DD02B151}"/>
              </a:ext>
            </a:extLst>
          </p:cNvPr>
          <p:cNvSpPr>
            <a:spLocks noGrp="1"/>
          </p:cNvSpPr>
          <p:nvPr>
            <p:ph idx="1"/>
          </p:nvPr>
        </p:nvSpPr>
        <p:spPr>
          <a:xfrm>
            <a:off x="1141413" y="2234920"/>
            <a:ext cx="9905998" cy="3124201"/>
          </a:xfrm>
        </p:spPr>
        <p:txBody>
          <a:bodyPr/>
          <a:lstStyle/>
          <a:p>
            <a:r>
              <a:rPr lang="en-US" dirty="0"/>
              <a:t>Spotify’s popularity Score is a number between 0 and 100, this number is calculated with an algorithm referring several factors.</a:t>
            </a:r>
          </a:p>
          <a:p>
            <a:r>
              <a:rPr lang="en-US" dirty="0"/>
              <a:t>Number of plays, share of total plays, user engagement and skip rate.</a:t>
            </a:r>
          </a:p>
          <a:p>
            <a:r>
              <a:rPr lang="en-US" dirty="0"/>
              <a:t>Artists with scores closer to 50 are more likely to be featured in official Spotify playlist vs. artists with scores closer to 30 are likely to be featured in DJ mixes</a:t>
            </a:r>
          </a:p>
        </p:txBody>
      </p:sp>
    </p:spTree>
    <p:extLst>
      <p:ext uri="{BB962C8B-B14F-4D97-AF65-F5344CB8AC3E}">
        <p14:creationId xmlns:p14="http://schemas.microsoft.com/office/powerpoint/2010/main" val="3881413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office theme</Template>
  <TotalTime>7600</TotalTime>
  <Words>730</Words>
  <Application>Microsoft Macintosh PowerPoint</Application>
  <PresentationFormat>Widescreen</PresentationFormat>
  <Paragraphs>202</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Trade Gothic Next Light</vt:lpstr>
      <vt:lpstr>Tw Cen MT Condensed</vt:lpstr>
      <vt:lpstr>Wingdings</vt:lpstr>
      <vt:lpstr>Mesh</vt:lpstr>
      <vt:lpstr>Song Popularity</vt:lpstr>
      <vt:lpstr>Hypothesis &amp; background</vt:lpstr>
      <vt:lpstr>    How are the Data frames generated?</vt:lpstr>
      <vt:lpstr>Have you heard this song?</vt:lpstr>
      <vt:lpstr>What are the most popular decades on each list?</vt:lpstr>
      <vt:lpstr>WHAT ARE THE MOST POPULAR GENRES PER DATA BASE?</vt:lpstr>
      <vt:lpstr>TOP 5 SONGS PER DATA BASE</vt:lpstr>
      <vt:lpstr>What are the most popular artist on billboard?</vt:lpstr>
      <vt:lpstr>Spotify API pull</vt:lpstr>
      <vt:lpstr>TOP 5 SONGS BILLBOARDS POPULARITY </vt:lpstr>
      <vt:lpstr>PowerPoint Presentation</vt:lpstr>
      <vt:lpstr>Spotify ranks per Data frame</vt:lpstr>
      <vt:lpstr>PowerPoint Presentation</vt:lpstr>
      <vt:lpstr>ANALYSIS &amp; 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ariana breck</cp:lastModifiedBy>
  <cp:revision>309</cp:revision>
  <dcterms:created xsi:type="dcterms:W3CDTF">2024-08-21T20:32:10Z</dcterms:created>
  <dcterms:modified xsi:type="dcterms:W3CDTF">2024-08-28T01:35:45Z</dcterms:modified>
</cp:coreProperties>
</file>