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79" r:id="rId7"/>
    <p:sldId id="264" r:id="rId8"/>
    <p:sldId id="276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26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0EB8EC-2989-478B-A119-A49A46B3724F}" type="datetime1">
              <a:rPr lang="it-IT" smtClean="0"/>
              <a:t>07/04/2021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70A2-FDA8-42ED-8103-5810B0BFD2D7}" type="datetime1">
              <a:rPr lang="it-IT" smtClean="0"/>
              <a:pPr/>
              <a:t>07/04/2021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83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679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00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sti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646247-E037-4C3E-A302-27273E853C96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€ 12.345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€ 6.789</a:t>
            </a:r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erchi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FF0D3-EDFB-42B1-96DA-50FE5BB8D1D9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€ 25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€ 50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€ 100</a:t>
            </a:r>
          </a:p>
        </p:txBody>
      </p:sp>
      <p:sp>
        <p:nvSpPr>
          <p:cNvPr id="38" name="Segnaposto tes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0" name="Segnaposto tes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6" name="Segnaposto tes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u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E6FD-E445-4B4D-9BC9-D0671AC46CF3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immagin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concorrenz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0B0C-ECBE-44BE-8913-C8DBC49A43E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11" descr="Quadrante logo concorrenti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2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7" name="Segnaposto immagine 11" descr="Quadrante logo concorrenti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1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8" name="Segnaposto immagine 11" descr="Quadrante logo concorrenti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3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0" name="Segnaposto immagine 11" descr="Quadrante logo concorrenti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4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1" name="Segnaposto immagine 11" descr="Quadrante logo concorrenti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5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2" name="Segnaposto immagine 11" descr="Quadrante logo concorrenti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6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costoso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costoso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comodo</a:t>
            </a:r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conveniente</a:t>
            </a:r>
          </a:p>
        </p:txBody>
      </p:sp>
      <p:cxnSp>
        <p:nvCxnSpPr>
          <p:cNvPr id="9" name="Connettore diritto con frecci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con frecci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immagin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F18AF-A831-41FF-86BE-C8BB0D43786B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8" name="Rettangolo: Angoli arrotondati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1" name="Rettangolo: Angoli arrotondati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Segnaposto tes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7" name="Rettangolo: Angoli arrotondati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0" name="Segnaposto immagin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abella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23688-9591-4EF3-A530-7FE5170C3C0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0D590-E528-4BC1-B8EB-597060AE1F7D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7" name="Segnaposto tes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1" name="Segnaposto tes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0" name="Segnaposto tes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1" name="Segnaposto tes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7" name="Segnaposto tes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8" name="Segnaposto tes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50" name="Segnaposto immagin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CF12E-9173-44A8-814A-112EE129072B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16" name="Segnaposto immagin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ECD8D-4CBC-4F87-9B81-461E59BB850D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0" name="Segnaposto immagin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36" name="Segnaposto immagine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72A4C9-44D8-4234-9105-C00A7354638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52" name="Segnaposto immagin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71" name="Segnaposto tes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2" name="Segnaposto tes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73" name="Segnaposto immagin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74" name="Segnaposto tes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5" name="Segnaposto tes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76" name="Segnaposto immagin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77" name="Segnaposto tes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8" name="Segnaposto tes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79" name="Segnaposto immagin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81" name="Segnaposto immagin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F0F9B-5982-4B76-89AF-7B312F75D6AC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0" name="Segnaposto tes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5" name="Segnaposto tes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7" name="Segnaposto tes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Segnaposto gra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 grafico</a:t>
            </a:r>
            <a:endParaRPr lang="it-IT" noProof="0" dirty="0"/>
          </a:p>
        </p:txBody>
      </p:sp>
      <p:sp>
        <p:nvSpPr>
          <p:cNvPr id="47" name="Segnaposto immagin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ED8D-966C-449C-A155-29CF05DEA53E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5" name="Segnaposto immagin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 dirty="0"/>
              <a:t>Grazie!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23702-FFEA-4536-8A8C-92E71DD86BC2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 Udinesi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Telefono: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208-555-0183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Email:</a:t>
            </a:r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luca@fineartschool.net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Sito Web:</a:t>
            </a:r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appe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DBB51-AB7C-4509-8417-403D694CE264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immagin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stimonia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30F73-B11D-45AB-9701-6460186E6FB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5" name="Segnaposto immagin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40BB7-9FDE-4AAA-A5FD-C97F6E91B726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mobil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45D8B-6F52-44B7-BE50-855A21A746EC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2" name="Segnaposto immagin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A32CE-7840-4E0F-AB92-A7CBF53EE5B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di in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BD2B6-A3B6-480C-B2AF-8F63D94B24DC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1506-0BC1-4188-AE6F-2A721642CED5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D687E-CC34-420A-AAF8-EDBA882E4CF1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D4B8-DBF5-4ACA-A8B6-1FCBD67F3645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67F8-604B-4D2C-8EB5-6052D249C63F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5" name="Segnaposto immagine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58C94-89E8-4D40-91DF-3BDB5A0AD8B4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C15D-A48A-4866-B84F-6BF6B3936CDC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 senza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E54FF-D332-49E6-8D3A-A78A67491F5F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4" name="Segnaposto im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8" name="Segnaposto im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32" name="Segnaposto tes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9" name="Segnaposto immagin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1158F-0978-4EF6-B15B-450EFC74762F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2048B-AF17-47A0-9EBE-ECB6F12A20B1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co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5E454-DDC7-47B1-8199-44FA208E08A0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immagin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onitor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C7FF1-5E61-4227-8753-FE05C575A914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Segnaposto immagin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5F5C1-5801-4E73-AA2B-8CC623EAE2E5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7F92B-8235-4054-80CC-6C23497170D4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21" name="Segnaposto immagin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36CF8A07-0977-4292-B242-27132DE43635}" type="datetime1">
              <a:rPr lang="it-IT" noProof="0" smtClean="0"/>
              <a:t>07/04/2021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228" y="1732390"/>
            <a:ext cx="5215943" cy="913281"/>
          </a:xfrm>
        </p:spPr>
        <p:txBody>
          <a:bodyPr rtlCol="0">
            <a:normAutofit/>
          </a:bodyPr>
          <a:lstStyle/>
          <a:p>
            <a:pPr rtl="0"/>
            <a:r>
              <a:rPr lang="it-IT" dirty="0" smtClean="0">
                <a:latin typeface="Product Sans" panose="020B0403030502040203" pitchFamily="34" charset="0"/>
              </a:rPr>
              <a:t>Manuale utente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2" y="2645671"/>
            <a:ext cx="5027613" cy="1076068"/>
          </a:xfrm>
        </p:spPr>
        <p:txBody>
          <a:bodyPr rtlCol="0">
            <a:normAutofit/>
          </a:bodyPr>
          <a:lstStyle/>
          <a:p>
            <a:pPr rtl="0"/>
            <a:r>
              <a:rPr lang="it-IT" sz="16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per</a:t>
            </a:r>
          </a:p>
        </p:txBody>
      </p:sp>
      <p:sp>
        <p:nvSpPr>
          <p:cNvPr id="5" name="AutoShape 2" descr="Visualizzazione di logobitco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64" y="3558952"/>
            <a:ext cx="2225137" cy="22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4" y="1002985"/>
            <a:ext cx="4921602" cy="531587"/>
          </a:xfrm>
        </p:spPr>
        <p:txBody>
          <a:bodyPr rtlCol="0">
            <a:noAutofit/>
          </a:bodyPr>
          <a:lstStyle/>
          <a:p>
            <a:pPr rtl="0"/>
            <a:r>
              <a:rPr lang="it-IT" dirty="0" smtClean="0">
                <a:latin typeface="Product Sans" panose="020B0403030502040203" pitchFamily="34" charset="0"/>
              </a:rPr>
              <a:t>Come funziona il gioco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017167"/>
            <a:ext cx="4607015" cy="3981307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L’utente può iniziare la partita cliccando sul tasto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GIOCA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o può cliccare sul tasto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CLASSIFICA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per osservare i punteggi delle migliori partite giocate dagli utenti precedenti.</a:t>
            </a:r>
          </a:p>
          <a:p>
            <a:pPr marL="0" indent="0" algn="just" rtl="0">
              <a:buNone/>
            </a:pP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Per raggiungere il montepremi finale o, nel caso di un volontario stop del concorrente, per accaparrarsene una parte, il giocatore dovrà rispondere a diverse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domande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cultura generale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. Chi riesce a rispondere correttamente a tutte e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10 le domande 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vince il montepremi massimo di:</a:t>
            </a:r>
          </a:p>
          <a:p>
            <a:pPr marL="0" indent="0" rtl="0">
              <a:buNone/>
            </a:pPr>
            <a:endParaRPr lang="it-IT" dirty="0" smtClean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0" indent="0" algn="ctr" rtl="0">
              <a:buNone/>
            </a:pPr>
            <a:r>
              <a:rPr lang="it-IT" sz="2000" b="1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512 BITCOIN</a:t>
            </a:r>
            <a:r>
              <a:rPr lang="it-IT" sz="2000" b="1" dirty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it-IT" sz="2000" b="1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!</a:t>
            </a:r>
            <a:endParaRPr lang="it-IT" sz="2000" b="1" dirty="0">
              <a:solidFill>
                <a:schemeClr val="bg2">
                  <a:lumMod val="75000"/>
                </a:schemeClr>
              </a:solidFill>
              <a:latin typeface="Product Sans" panose="020B0403030502040203" pitchFamily="34" charset="0"/>
            </a:endParaRPr>
          </a:p>
          <a:p>
            <a:pPr marL="0" indent="0" rtl="0">
              <a:buNone/>
            </a:pPr>
            <a:endParaRPr lang="it-IT" dirty="0" smtClean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it-IT" dirty="0" smtClean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DBB43-1C19-4A76-B429-1ED9537B0FE9}" type="datetime1">
              <a:rPr lang="it-IT" smtClean="0"/>
              <a:t>07/04/2021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19465"/>
          <a:stretch/>
        </p:blipFill>
        <p:spPr>
          <a:xfrm>
            <a:off x="7299158" y="1779580"/>
            <a:ext cx="4363453" cy="34960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4" y="1322971"/>
            <a:ext cx="4921602" cy="531587"/>
          </a:xfrm>
        </p:spPr>
        <p:txBody>
          <a:bodyPr rtlCol="0">
            <a:noAutofit/>
          </a:bodyPr>
          <a:lstStyle/>
          <a:p>
            <a:pPr rtl="0"/>
            <a:r>
              <a:rPr lang="it-IT" dirty="0" smtClean="0">
                <a:latin typeface="Product Sans" panose="020B0403030502040203" pitchFamily="34" charset="0"/>
              </a:rPr>
              <a:t>Il concorrente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21880"/>
            <a:ext cx="4607015" cy="2621880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it-IT" sz="33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Le </a:t>
            </a:r>
            <a:r>
              <a:rPr lang="it-IT" sz="33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azioni </a:t>
            </a:r>
            <a:r>
              <a:rPr lang="it-IT" sz="33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che l’utente può fare sono 3:</a:t>
            </a:r>
          </a:p>
          <a:p>
            <a:pPr>
              <a:lnSpc>
                <a:spcPct val="120000"/>
              </a:lnSpc>
            </a:pPr>
            <a:r>
              <a:rPr lang="it-IT" sz="3300" dirty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Selezionare la risposta </a:t>
            </a:r>
            <a:r>
              <a:rPr lang="it-IT" sz="3300" dirty="0">
                <a:solidFill>
                  <a:schemeClr val="bg1"/>
                </a:solidFill>
                <a:latin typeface="Product Sans" panose="020B0403030502040203" pitchFamily="34" charset="0"/>
              </a:rPr>
              <a:t>che ritiene esatta tra le 4 proposte dal software. Se viene selezionata la risposta sbagliata la partita termina;</a:t>
            </a:r>
          </a:p>
          <a:p>
            <a:r>
              <a:rPr lang="it-IT" sz="33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Chiedere un </a:t>
            </a:r>
            <a:r>
              <a:rPr lang="it-IT" sz="33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aiuto</a:t>
            </a:r>
            <a:r>
              <a:rPr lang="it-IT" sz="33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33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Ritirarsi</a:t>
            </a:r>
            <a:r>
              <a:rPr lang="it-IT" sz="33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e vincere la somma del montepremi che è riuscito a raggiungere;</a:t>
            </a:r>
          </a:p>
          <a:p>
            <a:pPr marL="0" indent="0" rtl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DBB43-1C19-4A76-B429-1ED9537B0FE9}" type="datetime1">
              <a:rPr lang="it-IT" smtClean="0"/>
              <a:t>07/04/2021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34" y="1792338"/>
            <a:ext cx="4435264" cy="3451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643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4013" cy="552848"/>
          </a:xfrm>
        </p:spPr>
        <p:txBody>
          <a:bodyPr rtlCol="0"/>
          <a:lstStyle/>
          <a:p>
            <a:pPr algn="ctr" rtl="0"/>
            <a:r>
              <a:rPr lang="it-IT" dirty="0" smtClean="0">
                <a:latin typeface="Product Sans" panose="020B0403030502040203" pitchFamily="34" charset="0"/>
              </a:rPr>
              <a:t>Bisogno di aiuto?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7610" y="1551422"/>
            <a:ext cx="10646329" cy="1234205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Se il concorrente non conosce la risposta alla domanda postagli dal software o è indeciso tra 2 o più di esse può</a:t>
            </a:r>
            <a:r>
              <a:rPr lang="it-IT" b="1" i="1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chiedere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aiuto</a:t>
            </a:r>
            <a:r>
              <a:rPr lang="it-IT" i="1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</a:p>
          <a:p>
            <a:pPr algn="just" rtl="0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Gli aiuti messi a disposizione all’utente sono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3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 e ognuno di questi può essere utilizzato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una sola volta </a:t>
            </a: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per partita e più di uno per domanda. Sta dunque al concorrente intuire quale dei tre gli conviene usare a seconda della situazione in cui si trova. Gli aiuti dunque sono: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6613" y="3426846"/>
            <a:ext cx="3044952" cy="334918"/>
          </a:xfrm>
        </p:spPr>
        <p:txBody>
          <a:bodyPr rtlCol="0"/>
          <a:lstStyle/>
          <a:p>
            <a:pPr algn="ctr" rtl="0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Aiuto dall’esperto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16467" y="3932525"/>
            <a:ext cx="3044952" cy="470458"/>
          </a:xfrm>
        </p:spPr>
        <p:txBody>
          <a:bodyPr rtlCol="0"/>
          <a:lstStyle/>
          <a:p>
            <a:pPr algn="ctr" rtl="0"/>
            <a:r>
              <a:rPr lang="it-IT" dirty="0" smtClean="0">
                <a:latin typeface="Product Sans" panose="020B0403030502040203" pitchFamily="34" charset="0"/>
              </a:rPr>
              <a:t>In questo caso il software suggerirà al concorrente la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risposta esatta</a:t>
            </a:r>
            <a:r>
              <a:rPr lang="it-IT" dirty="0" smtClean="0">
                <a:latin typeface="Product Sans" panose="020B0403030502040203" pitchFamily="34" charset="0"/>
              </a:rPr>
              <a:t>.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4637302" y="3426846"/>
            <a:ext cx="3044952" cy="334918"/>
          </a:xfrm>
        </p:spPr>
        <p:txBody>
          <a:bodyPr rtlCol="0"/>
          <a:lstStyle/>
          <a:p>
            <a:pPr algn="ctr" rtl="0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Aiuto dal pubblico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49819"/>
            <a:ext cx="3044952" cy="1208157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 smtClean="0">
                <a:latin typeface="Product Sans" panose="020B0403030502040203" pitchFamily="34" charset="0"/>
              </a:rPr>
              <a:t>In questo caso il software suggerirà</a:t>
            </a:r>
            <a:r>
              <a:rPr lang="it-IT" dirty="0">
                <a:latin typeface="Product Sans" panose="020B0403030502040203" pitchFamily="34" charset="0"/>
              </a:rPr>
              <a:t> </a:t>
            </a:r>
            <a:r>
              <a:rPr lang="it-IT" dirty="0" smtClean="0">
                <a:latin typeface="Product Sans" panose="020B0403030502040203" pitchFamily="34" charset="0"/>
              </a:rPr>
              <a:t>al concorrente le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preferenze del pubblico </a:t>
            </a:r>
            <a:r>
              <a:rPr lang="it-IT" dirty="0" smtClean="0">
                <a:latin typeface="Product Sans" panose="020B0403030502040203" pitchFamily="34" charset="0"/>
              </a:rPr>
              <a:t>su quale sia la risposta esatta. </a:t>
            </a:r>
          </a:p>
          <a:p>
            <a:pPr algn="ctr" rtl="0"/>
            <a:r>
              <a:rPr lang="it-IT" dirty="0" smtClean="0">
                <a:latin typeface="Product Sans" panose="020B0403030502040203" pitchFamily="34" charset="0"/>
              </a:rPr>
              <a:t>Starà all’utente fidarsi oppure no.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8458137" y="3426846"/>
            <a:ext cx="3044952" cy="334918"/>
          </a:xfrm>
        </p:spPr>
        <p:txBody>
          <a:bodyPr rtlCol="0"/>
          <a:lstStyle/>
          <a:p>
            <a:pPr algn="ctr" rtl="0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Fifty-fifty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58137" y="3948279"/>
            <a:ext cx="3044952" cy="998492"/>
          </a:xfrm>
        </p:spPr>
        <p:txBody>
          <a:bodyPr rtlCol="0"/>
          <a:lstStyle/>
          <a:p>
            <a:pPr algn="ctr" rtl="0"/>
            <a:r>
              <a:rPr lang="it-IT" dirty="0" smtClean="0"/>
              <a:t>In questo caso il software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eliminerà due risposte sbagliate</a:t>
            </a:r>
            <a:r>
              <a:rPr lang="it-IT" dirty="0" smtClean="0"/>
              <a:t> tre le </a:t>
            </a:r>
            <a:r>
              <a:rPr lang="it-IT" dirty="0"/>
              <a:t>3</a:t>
            </a:r>
            <a:r>
              <a:rPr lang="it-IT" dirty="0" smtClean="0"/>
              <a:t> totali, lasciando il concorrente di fronte a due possibili risposte: 1 esatta ed 1 sbagliata.  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17" y="57016"/>
            <a:ext cx="1249788" cy="124978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98" y="5157976"/>
            <a:ext cx="1754898" cy="132938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511" y="5041656"/>
            <a:ext cx="1881123" cy="144570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996" y="5094834"/>
            <a:ext cx="1754040" cy="13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latin typeface="Product Sans" panose="020B0403030502040203" pitchFamily="34" charset="0"/>
              </a:rPr>
              <a:t>Più vai avanti e più vinci!</a:t>
            </a:r>
            <a:endParaRPr lang="it-IT" dirty="0">
              <a:latin typeface="Product Sans" panose="020B0403030502040203" pitchFamily="34" charset="0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68E8-E46A-4C8B-8AC0-5AC494325031}" type="datetime1">
              <a:rPr lang="it-IT" smtClean="0"/>
              <a:t>07/04/2021</a:t>
            </a:fld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838199" y="2347818"/>
            <a:ext cx="5157787" cy="4556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Il montepremi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3"/>
          </p:nvPr>
        </p:nvSpPr>
        <p:spPr>
          <a:xfrm>
            <a:off x="6167436" y="2378128"/>
            <a:ext cx="5183188" cy="45567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Ritirarsi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Segnaposto contenuto 13"/>
          <p:cNvSpPr>
            <a:spLocks noGrp="1"/>
          </p:cNvSpPr>
          <p:nvPr>
            <p:ph sz="quarter" idx="4"/>
          </p:nvPr>
        </p:nvSpPr>
        <p:spPr>
          <a:xfrm>
            <a:off x="6167436" y="3115063"/>
            <a:ext cx="5183188" cy="3132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>
                <a:latin typeface="Product Sans" panose="020B0403030502040203" pitchFamily="34" charset="0"/>
              </a:rPr>
              <a:t>Se però l’utente preferisce non rischiare di sbagliare la domanda che lo aspetta e portarsi comunque a casa dei </a:t>
            </a:r>
            <a:r>
              <a:rPr lang="it-IT" sz="1800" dirty="0" err="1">
                <a:latin typeface="Product Sans" panose="020B0403030502040203" pitchFamily="34" charset="0"/>
              </a:rPr>
              <a:t>b</a:t>
            </a:r>
            <a:r>
              <a:rPr lang="it-IT" sz="1800" dirty="0" err="1" smtClean="0">
                <a:latin typeface="Product Sans" panose="020B0403030502040203" pitchFamily="34" charset="0"/>
              </a:rPr>
              <a:t>itcoin</a:t>
            </a:r>
            <a:r>
              <a:rPr lang="it-IT" sz="1800" dirty="0">
                <a:latin typeface="Product Sans" panose="020B0403030502040203" pitchFamily="34" charset="0"/>
              </a:rPr>
              <a:t>, </a:t>
            </a:r>
            <a:r>
              <a:rPr lang="it-IT" sz="1800" dirty="0" smtClean="0">
                <a:latin typeface="Product Sans" panose="020B0403030502040203" pitchFamily="34" charset="0"/>
              </a:rPr>
              <a:t>costui </a:t>
            </a:r>
            <a:r>
              <a:rPr lang="it-IT" sz="1800" dirty="0">
                <a:latin typeface="Product Sans" panose="020B0403030502040203" pitchFamily="34" charset="0"/>
              </a:rPr>
              <a:t>può decidere di </a:t>
            </a:r>
            <a:r>
              <a:rPr lang="it-IT" sz="1800" dirty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ritirarsi</a:t>
            </a:r>
            <a:r>
              <a:rPr lang="it-IT" sz="1800" dirty="0">
                <a:latin typeface="Product Sans" panose="020B0403030502040203" pitchFamily="34" charset="0"/>
              </a:rPr>
              <a:t> </a:t>
            </a:r>
            <a:r>
              <a:rPr lang="it-IT" sz="1800" dirty="0" smtClean="0">
                <a:latin typeface="Product Sans" panose="020B0403030502040203" pitchFamily="34" charset="0"/>
              </a:rPr>
              <a:t>ed </a:t>
            </a:r>
            <a:r>
              <a:rPr lang="it-IT" sz="1800" dirty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incassare</a:t>
            </a:r>
            <a:r>
              <a:rPr lang="it-IT" sz="1800" dirty="0">
                <a:latin typeface="Product Sans" panose="020B0403030502040203" pitchFamily="34" charset="0"/>
              </a:rPr>
              <a:t> il montepremi che ha raggiunto fino a quel momento.  </a:t>
            </a:r>
          </a:p>
          <a:p>
            <a:pPr marL="0" indent="0">
              <a:buNone/>
            </a:pPr>
            <a:endParaRPr lang="it-IT" sz="1800" dirty="0">
              <a:latin typeface="Product Sans" panose="020B0403030502040203" pitchFamily="34" charset="0"/>
            </a:endParaRPr>
          </a:p>
        </p:txBody>
      </p:sp>
      <p:sp>
        <p:nvSpPr>
          <p:cNvPr id="12" name="Segnaposto contenuto 11"/>
          <p:cNvSpPr>
            <a:spLocks noGrp="1"/>
          </p:cNvSpPr>
          <p:nvPr>
            <p:ph sz="half" idx="2"/>
          </p:nvPr>
        </p:nvSpPr>
        <p:spPr>
          <a:xfrm>
            <a:off x="838198" y="3144208"/>
            <a:ext cx="5157787" cy="3132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 smtClean="0">
                <a:latin typeface="Product Sans" panose="020B0403030502040203" pitchFamily="34" charset="0"/>
              </a:rPr>
              <a:t>Per ogni risposta </a:t>
            </a:r>
            <a:r>
              <a:rPr lang="it-IT" sz="18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esatta</a:t>
            </a:r>
            <a:r>
              <a:rPr lang="it-IT" sz="1800" dirty="0" smtClean="0">
                <a:latin typeface="Product Sans" panose="020B0403030502040203" pitchFamily="34" charset="0"/>
              </a:rPr>
              <a:t> il montepremi del concorrente </a:t>
            </a:r>
            <a:r>
              <a:rPr lang="it-IT" sz="18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salirà</a:t>
            </a:r>
            <a:r>
              <a:rPr lang="it-IT" sz="1800" dirty="0" smtClean="0">
                <a:latin typeface="Product Sans" panose="020B0403030502040203" pitchFamily="34" charset="0"/>
              </a:rPr>
              <a:t>, fino ad arrivare ad 512 </a:t>
            </a:r>
            <a:r>
              <a:rPr lang="it-IT" sz="1800" dirty="0" err="1">
                <a:latin typeface="Product Sans" panose="020B0403030502040203" pitchFamily="34" charset="0"/>
              </a:rPr>
              <a:t>b</a:t>
            </a:r>
            <a:r>
              <a:rPr lang="it-IT" sz="1800" dirty="0" err="1" smtClean="0">
                <a:latin typeface="Product Sans" panose="020B0403030502040203" pitchFamily="34" charset="0"/>
              </a:rPr>
              <a:t>itcoin</a:t>
            </a:r>
            <a:r>
              <a:rPr lang="it-IT" sz="1800" dirty="0" smtClean="0">
                <a:latin typeface="Product Sans" panose="020B0403030502040203" pitchFamily="34" charset="0"/>
              </a:rPr>
              <a:t>. Se il giocatore </a:t>
            </a:r>
            <a:r>
              <a:rPr lang="it-IT" sz="18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sbaglia</a:t>
            </a:r>
            <a:r>
              <a:rPr lang="it-IT" sz="1800" dirty="0" smtClean="0">
                <a:latin typeface="Product Sans" panose="020B0403030502040203" pitchFamily="34" charset="0"/>
              </a:rPr>
              <a:t> a rispondere ad una domanda viene </a:t>
            </a:r>
            <a:r>
              <a:rPr lang="it-IT" sz="18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eliminato</a:t>
            </a:r>
            <a:r>
              <a:rPr lang="it-IT" sz="1800" dirty="0" smtClean="0">
                <a:latin typeface="Product Sans" panose="020B0403030502040203" pitchFamily="34" charset="0"/>
              </a:rPr>
              <a:t> e la sua vincita si </a:t>
            </a:r>
            <a:r>
              <a:rPr lang="it-IT" sz="1800" dirty="0" smtClean="0">
                <a:solidFill>
                  <a:schemeClr val="bg2">
                    <a:lumMod val="75000"/>
                  </a:schemeClr>
                </a:solidFill>
                <a:latin typeface="Product Sans" panose="020B0403030502040203" pitchFamily="34" charset="0"/>
              </a:rPr>
              <a:t>azzera</a:t>
            </a:r>
            <a:r>
              <a:rPr lang="it-IT" sz="1800" dirty="0" smtClean="0"/>
              <a:t>. </a:t>
            </a:r>
            <a:endParaRPr lang="it-IT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17" y="57016"/>
            <a:ext cx="1249788" cy="124978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03" y="4494496"/>
            <a:ext cx="1737376" cy="17826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189" y="4357362"/>
            <a:ext cx="2148055" cy="20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64_TF33968143" id="{A1422D4D-2972-445E-AF29-FBAAAD1218D4}" vid="{C589DC28-F74E-4899-99C6-439B698B1CA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b0879af-3eba-417a-a55a-ffe6dcd6ca77"/>
    <ds:schemaRef ds:uri="6dc4bcd6-49db-4c07-9060-8acfc67cef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astratta colorata</Template>
  <TotalTime>0</TotalTime>
  <Words>386</Words>
  <Application>Microsoft Office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Calibri</vt:lpstr>
      <vt:lpstr>Franklin Gothic Book</vt:lpstr>
      <vt:lpstr>Product Sans</vt:lpstr>
      <vt:lpstr>Tahoma</vt:lpstr>
      <vt:lpstr>Wingdings</vt:lpstr>
      <vt:lpstr>Tema di Office</vt:lpstr>
      <vt:lpstr>Manuale utente</vt:lpstr>
      <vt:lpstr>Come funziona il gioco</vt:lpstr>
      <vt:lpstr>Il concorrente</vt:lpstr>
      <vt:lpstr>Bisogno di aiuto?</vt:lpstr>
      <vt:lpstr>Più vai avanti e più vinci!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2021-04-05T09:22:32Z</dcterms:created>
  <dcterms:modified xsi:type="dcterms:W3CDTF">2021-04-07T16:25:21Z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