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46fdd31e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46fdd31e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46fdd31e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46fdd31e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46fdd31e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46fdd31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b139ee29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b139ee29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46fdd31e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46fdd31e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46fdd31e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46fdd31e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b139ee29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b139ee29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b139ee29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b139ee29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Durham withdraw</a:t>
            </a:r>
            <a:endParaRPr/>
          </a:p>
          <a:p>
            <a:pPr indent="0" lvl="0" marL="0" rtl="0" algn="l">
              <a:spcBef>
                <a:spcPts val="0"/>
              </a:spcBef>
              <a:spcAft>
                <a:spcPts val="0"/>
              </a:spcAft>
              <a:buNone/>
            </a:pPr>
            <a:r>
              <a:rPr lang="en"/>
              <a:t>River discharge</a:t>
            </a:r>
            <a:endParaRPr/>
          </a:p>
          <a:p>
            <a:pPr indent="0" lvl="0" marL="0" rtl="0" algn="l">
              <a:spcBef>
                <a:spcPts val="0"/>
              </a:spcBef>
              <a:spcAft>
                <a:spcPts val="0"/>
              </a:spcAft>
              <a:buNone/>
            </a:pPr>
            <a:r>
              <a:rPr lang="en"/>
              <a:t>Ground water table</a:t>
            </a:r>
            <a:endParaRPr/>
          </a:p>
          <a:p>
            <a:pPr indent="0" lvl="0" marL="0" rtl="0" algn="l">
              <a:spcBef>
                <a:spcPts val="0"/>
              </a:spcBef>
              <a:spcAft>
                <a:spcPts val="0"/>
              </a:spcAft>
              <a:buNone/>
            </a:pPr>
            <a:r>
              <a:rPr lang="en"/>
              <a:t>Precipitation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46fdd31e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46fdd31e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4636f5bd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4636f5bd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4636f5b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4636f5b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b139ee29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b139ee29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46fdd31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46fdd31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 2022 Final Project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Yikai Jing &amp; Azura Liu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62600" y="196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Analysis</a:t>
            </a:r>
            <a:endParaRPr/>
          </a:p>
        </p:txBody>
      </p:sp>
      <p:sp>
        <p:nvSpPr>
          <p:cNvPr id="130" name="Google Shape;130;p22"/>
          <p:cNvSpPr txBox="1"/>
          <p:nvPr>
            <p:ph idx="1" type="body"/>
          </p:nvPr>
        </p:nvSpPr>
        <p:spPr>
          <a:xfrm>
            <a:off x="448350" y="993900"/>
            <a:ext cx="4844100" cy="359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LM1: Groundwater Table ~ Precipitation </a:t>
            </a:r>
            <a:endParaRPr/>
          </a:p>
        </p:txBody>
      </p:sp>
      <p:pic>
        <p:nvPicPr>
          <p:cNvPr id="131" name="Google Shape;131;p22"/>
          <p:cNvPicPr preferRelativeResize="0"/>
          <p:nvPr/>
        </p:nvPicPr>
        <p:blipFill>
          <a:blip r:embed="rId3">
            <a:alphaModFix/>
          </a:blip>
          <a:stretch>
            <a:fillRect/>
          </a:stretch>
        </p:blipFill>
        <p:spPr>
          <a:xfrm>
            <a:off x="242975" y="1435551"/>
            <a:ext cx="5596250" cy="3452225"/>
          </a:xfrm>
          <a:prstGeom prst="rect">
            <a:avLst/>
          </a:prstGeom>
          <a:noFill/>
          <a:ln>
            <a:noFill/>
          </a:ln>
        </p:spPr>
      </p:pic>
      <p:sp>
        <p:nvSpPr>
          <p:cNvPr id="132" name="Google Shape;132;p22"/>
          <p:cNvSpPr txBox="1"/>
          <p:nvPr/>
        </p:nvSpPr>
        <p:spPr>
          <a:xfrm>
            <a:off x="6062875" y="1229975"/>
            <a:ext cx="25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3" name="Google Shape;133;p22"/>
          <p:cNvSpPr txBox="1"/>
          <p:nvPr/>
        </p:nvSpPr>
        <p:spPr>
          <a:xfrm>
            <a:off x="5839225" y="1503300"/>
            <a:ext cx="3043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 = 0.245</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DF = 2872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Residual standard error = 2.164</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Multiple R-squared = 0.0004699</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Adjusted R-squared =   0.0001219</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162600" y="196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Analysis</a:t>
            </a:r>
            <a:endParaRPr/>
          </a:p>
        </p:txBody>
      </p:sp>
      <p:sp>
        <p:nvSpPr>
          <p:cNvPr id="139" name="Google Shape;139;p23"/>
          <p:cNvSpPr txBox="1"/>
          <p:nvPr>
            <p:ph idx="1" type="body"/>
          </p:nvPr>
        </p:nvSpPr>
        <p:spPr>
          <a:xfrm>
            <a:off x="305125" y="993900"/>
            <a:ext cx="8577900" cy="1262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LM2: </a:t>
            </a:r>
            <a:r>
              <a:rPr lang="en"/>
              <a:t>Groundwater Table~ Cape Fear Discharge + Flat Discharge + Little Discharge</a:t>
            </a:r>
            <a:endParaRPr/>
          </a:p>
          <a:p>
            <a:pPr indent="0" lvl="0" marL="0" rtl="0" algn="l">
              <a:spcBef>
                <a:spcPts val="1200"/>
              </a:spcBef>
              <a:spcAft>
                <a:spcPts val="0"/>
              </a:spcAft>
              <a:buNone/>
            </a:pPr>
            <a:r>
              <a:rPr lang="en"/>
              <a:t> 	 Groundwater Table~ Flat Discharge + Little Discharge</a:t>
            </a:r>
            <a:endParaRPr/>
          </a:p>
          <a:p>
            <a:pPr indent="0" lvl="0" marL="0" rtl="0" algn="l">
              <a:spcBef>
                <a:spcPts val="1200"/>
              </a:spcBef>
              <a:spcAft>
                <a:spcPts val="1200"/>
              </a:spcAft>
              <a:buNone/>
            </a:pPr>
            <a:r>
              <a:t/>
            </a:r>
            <a:endParaRPr/>
          </a:p>
        </p:txBody>
      </p:sp>
      <p:sp>
        <p:nvSpPr>
          <p:cNvPr id="140" name="Google Shape;140;p23"/>
          <p:cNvSpPr txBox="1"/>
          <p:nvPr/>
        </p:nvSpPr>
        <p:spPr>
          <a:xfrm>
            <a:off x="5991775" y="2090900"/>
            <a:ext cx="3043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P&lt;0.05</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DF = 2901</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Residual standard error = </a:t>
            </a:r>
            <a:r>
              <a:rPr lang="en">
                <a:latin typeface="Proxima Nova"/>
                <a:ea typeface="Proxima Nova"/>
                <a:cs typeface="Proxima Nova"/>
                <a:sym typeface="Proxima Nova"/>
              </a:rPr>
              <a:t>2.155</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Multiple R-squared = </a:t>
            </a:r>
            <a:r>
              <a:rPr lang="en">
                <a:latin typeface="Proxima Nova"/>
                <a:ea typeface="Proxima Nova"/>
                <a:cs typeface="Proxima Nova"/>
                <a:sym typeface="Proxima Nova"/>
              </a:rPr>
              <a:t>0.007459</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Adjusted R-squared =   </a:t>
            </a:r>
            <a:r>
              <a:rPr lang="en">
                <a:latin typeface="Proxima Nova"/>
                <a:ea typeface="Proxima Nova"/>
                <a:cs typeface="Proxima Nova"/>
                <a:sym typeface="Proxima Nova"/>
              </a:rPr>
              <a:t>0.08895 </a:t>
            </a:r>
            <a:endParaRPr>
              <a:latin typeface="Proxima Nova"/>
              <a:ea typeface="Proxima Nova"/>
              <a:cs typeface="Proxima Nova"/>
              <a:sym typeface="Proxima Nova"/>
            </a:endParaRPr>
          </a:p>
        </p:txBody>
      </p:sp>
      <p:pic>
        <p:nvPicPr>
          <p:cNvPr id="141" name="Google Shape;141;p23"/>
          <p:cNvPicPr preferRelativeResize="0"/>
          <p:nvPr/>
        </p:nvPicPr>
        <p:blipFill>
          <a:blip r:embed="rId3">
            <a:alphaModFix/>
          </a:blip>
          <a:stretch>
            <a:fillRect/>
          </a:stretch>
        </p:blipFill>
        <p:spPr>
          <a:xfrm>
            <a:off x="610275" y="1782725"/>
            <a:ext cx="5004176" cy="3087000"/>
          </a:xfrm>
          <a:prstGeom prst="rect">
            <a:avLst/>
          </a:prstGeom>
          <a:noFill/>
          <a:ln>
            <a:noFill/>
          </a:ln>
        </p:spPr>
      </p:pic>
      <p:cxnSp>
        <p:nvCxnSpPr>
          <p:cNvPr id="142" name="Google Shape;142;p23"/>
          <p:cNvCxnSpPr/>
          <p:nvPr/>
        </p:nvCxnSpPr>
        <p:spPr>
          <a:xfrm flipH="1" rot="10800000">
            <a:off x="1482025" y="3324150"/>
            <a:ext cx="2785800" cy="795000"/>
          </a:xfrm>
          <a:prstGeom prst="straightConnector1">
            <a:avLst/>
          </a:prstGeom>
          <a:noFill/>
          <a:ln cap="flat" cmpd="sng" w="28575">
            <a:solidFill>
              <a:srgbClr val="000000"/>
            </a:solidFill>
            <a:prstDash val="dash"/>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162600" y="196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Analysis</a:t>
            </a:r>
            <a:endParaRPr/>
          </a:p>
        </p:txBody>
      </p:sp>
      <p:sp>
        <p:nvSpPr>
          <p:cNvPr id="148" name="Google Shape;148;p24"/>
          <p:cNvSpPr txBox="1"/>
          <p:nvPr>
            <p:ph idx="1" type="body"/>
          </p:nvPr>
        </p:nvSpPr>
        <p:spPr>
          <a:xfrm>
            <a:off x="448350" y="993900"/>
            <a:ext cx="8434800" cy="11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LM3: </a:t>
            </a:r>
            <a:r>
              <a:rPr lang="en"/>
              <a:t>Groundwater Table~ Average Daily Water Use</a:t>
            </a:r>
            <a:endParaRPr/>
          </a:p>
        </p:txBody>
      </p:sp>
      <p:sp>
        <p:nvSpPr>
          <p:cNvPr id="149" name="Google Shape;149;p24"/>
          <p:cNvSpPr txBox="1"/>
          <p:nvPr/>
        </p:nvSpPr>
        <p:spPr>
          <a:xfrm>
            <a:off x="6062875" y="1229975"/>
            <a:ext cx="25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50" name="Google Shape;150;p24"/>
          <p:cNvSpPr txBox="1"/>
          <p:nvPr/>
        </p:nvSpPr>
        <p:spPr>
          <a:xfrm>
            <a:off x="5839225" y="1503300"/>
            <a:ext cx="3043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P&lt;0.05</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DF = 94</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Residual standard error = </a:t>
            </a:r>
            <a:r>
              <a:rPr lang="en">
                <a:latin typeface="Proxima Nova"/>
                <a:ea typeface="Proxima Nova"/>
                <a:cs typeface="Proxima Nova"/>
                <a:sym typeface="Proxima Nova"/>
              </a:rPr>
              <a:t>2.067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Multiple R-squared = </a:t>
            </a:r>
            <a:r>
              <a:rPr lang="en">
                <a:latin typeface="Proxima Nova"/>
                <a:ea typeface="Proxima Nova"/>
                <a:cs typeface="Proxima Nova"/>
                <a:sym typeface="Proxima Nova"/>
              </a:rPr>
              <a:t>0.09854</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Adjusted R-squared =   0.0001219</a:t>
            </a:r>
            <a:endParaRPr>
              <a:latin typeface="Proxima Nova"/>
              <a:ea typeface="Proxima Nova"/>
              <a:cs typeface="Proxima Nova"/>
              <a:sym typeface="Proxima Nova"/>
            </a:endParaRPr>
          </a:p>
        </p:txBody>
      </p:sp>
      <p:pic>
        <p:nvPicPr>
          <p:cNvPr id="151" name="Google Shape;151;p24"/>
          <p:cNvPicPr preferRelativeResize="0"/>
          <p:nvPr/>
        </p:nvPicPr>
        <p:blipFill>
          <a:blip r:embed="rId3">
            <a:alphaModFix/>
          </a:blip>
          <a:stretch>
            <a:fillRect/>
          </a:stretch>
        </p:blipFill>
        <p:spPr>
          <a:xfrm>
            <a:off x="543998" y="1568675"/>
            <a:ext cx="5075524" cy="31310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29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7" name="Google Shape;157;p25"/>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800">
                <a:solidFill>
                  <a:srgbClr val="000000"/>
                </a:solidFill>
                <a:latin typeface="Times New Roman"/>
                <a:ea typeface="Times New Roman"/>
                <a:cs typeface="Times New Roman"/>
                <a:sym typeface="Times New Roman"/>
              </a:rPr>
              <a:t>A. E. Ercin, A. Y. Hoekstra, Water footprint scenarios for 2050: A global analysis. Environ. Int. 64, 71-82 (2014).</a:t>
            </a:r>
            <a:endParaRPr sz="8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800">
                <a:solidFill>
                  <a:srgbClr val="000000"/>
                </a:solidFill>
                <a:latin typeface="Times New Roman"/>
                <a:ea typeface="Times New Roman"/>
                <a:cs typeface="Times New Roman"/>
                <a:sym typeface="Times New Roman"/>
              </a:rPr>
              <a:t>Boretti A., Rosa L., Reassessing the projections of the World Water Development Report. Clean Water, 15 (2019).</a:t>
            </a:r>
            <a:endParaRPr sz="8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800">
                <a:solidFill>
                  <a:srgbClr val="000000"/>
                </a:solidFill>
                <a:latin typeface="Times New Roman"/>
                <a:ea typeface="Times New Roman"/>
                <a:cs typeface="Times New Roman"/>
                <a:sym typeface="Times New Roman"/>
              </a:rPr>
              <a:t>C. J. Vörösmarty, P. Green, J. Salisbury, R. B. Lammers, Global water resources: Vulnerability from climate change and population growth. Science. 289, 284-288 (2000).</a:t>
            </a:r>
            <a:endParaRPr sz="8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800">
                <a:solidFill>
                  <a:srgbClr val="000000"/>
                </a:solidFill>
                <a:latin typeface="Times New Roman"/>
                <a:ea typeface="Times New Roman"/>
                <a:cs typeface="Times New Roman"/>
                <a:sym typeface="Times New Roman"/>
              </a:rPr>
              <a:t>Brown T. C., Foti R., Ramirez J. A., Projected freshwater withdrawals in the United States under a changing climate. Water Resources Research. 49, 1259–1276 (2013).</a:t>
            </a:r>
            <a:endParaRPr sz="8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800">
                <a:solidFill>
                  <a:srgbClr val="000000"/>
                </a:solidFill>
                <a:latin typeface="Times New Roman"/>
                <a:ea typeface="Times New Roman"/>
                <a:cs typeface="Times New Roman"/>
                <a:sym typeface="Times New Roman"/>
              </a:rPr>
              <a:t>Fan Y.B., Yang W. b., Li G., Wu L. L., Wei Y. S., Reuse rate of treated wastewater in water reuse system. Journal of Environmental Sciences. 17, 842-845, (2005).</a:t>
            </a:r>
            <a:endParaRPr sz="8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800">
                <a:solidFill>
                  <a:srgbClr val="000000"/>
                </a:solidFill>
                <a:latin typeface="Times New Roman"/>
                <a:ea typeface="Times New Roman"/>
                <a:cs typeface="Times New Roman"/>
                <a:sym typeface="Times New Roman"/>
              </a:rPr>
              <a:t>Gleick P. H., Water in crisis: paths to sustainable water use. Ecological Applications. 8(3), 572-579 (1998). </a:t>
            </a:r>
            <a:endParaRPr sz="8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800">
                <a:solidFill>
                  <a:srgbClr val="000000"/>
                </a:solidFill>
                <a:latin typeface="Times New Roman"/>
                <a:ea typeface="Times New Roman"/>
                <a:cs typeface="Times New Roman"/>
                <a:sym typeface="Times New Roman"/>
              </a:rPr>
              <a:t>M. M. Mekonnen, A. Y. Hoekstra, Four billion people facing severe water scarcity. Sci Adv. 2 (2) (2016).</a:t>
            </a:r>
            <a:endParaRPr sz="8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800">
                <a:solidFill>
                  <a:srgbClr val="000000"/>
                </a:solidFill>
                <a:latin typeface="Times New Roman"/>
                <a:ea typeface="Times New Roman"/>
                <a:cs typeface="Times New Roman"/>
                <a:sym typeface="Times New Roman"/>
              </a:rPr>
              <a:t>Oki, T., and S. Kanae (2006), Global hydrologic cycles and world water resources, Science, 313, 1068–1072.</a:t>
            </a:r>
            <a:endParaRPr sz="8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800">
                <a:solidFill>
                  <a:srgbClr val="000000"/>
                </a:solidFill>
                <a:latin typeface="Times New Roman"/>
                <a:ea typeface="Times New Roman"/>
                <a:cs typeface="Times New Roman"/>
                <a:sym typeface="Times New Roman"/>
              </a:rPr>
              <a:t>R. G. Taylor, B. Scanlon, P. Döll, M. Rodell, R. van Beek, Y. Wada, L. Longuevergne, M. Leblanc, J. S. Famiglietti, M. Edmunds, L. Konikow, T. R. Green, J. Chen, M. Taniguchi, M. F. P. Bierkens, A. MacDonald, Y. Fan, R. M. Maxwell, Y. Yechieli, J. J. Gurdak, D. M. Allen, M. Shamsudduha, K. Hiscock, P. J.-F. Yeh, I. Holman, H. Treidel, Ground water and climate change. Nat. Clim. Chang. 3, 322–329 (2013).</a:t>
            </a:r>
            <a:endParaRPr sz="8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800">
                <a:solidFill>
                  <a:srgbClr val="000000"/>
                </a:solidFill>
                <a:latin typeface="Times New Roman"/>
                <a:ea typeface="Times New Roman"/>
                <a:cs typeface="Times New Roman"/>
                <a:sym typeface="Times New Roman"/>
              </a:rPr>
              <a:t>S. Siebert, J. Burke, J. M. Faures, K. Frenken, J. Hoogeveen, P. Döll, F. T. Portmann, Groundwater use for irrigation – a global inventory. Hydrol. Earth Syst. Sci. 14, 1863–1880 (2010).</a:t>
            </a:r>
            <a:endParaRPr sz="8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800">
                <a:solidFill>
                  <a:srgbClr val="000000"/>
                </a:solidFill>
                <a:latin typeface="Times New Roman"/>
                <a:ea typeface="Times New Roman"/>
                <a:cs typeface="Times New Roman"/>
                <a:sym typeface="Times New Roman"/>
              </a:rPr>
              <a:t>Turner, S. W. D., Hejazi, M., Yonkofski, C., Kim, S. H., &amp; Page, K., Influence of groundwater extraction costs and resource depletion limits on simulated global nonrenewable water withdrawals over the Twenty</a:t>
            </a:r>
            <a:r>
              <a:rPr lang="en" sz="800">
                <a:solidFill>
                  <a:srgbClr val="000000"/>
                </a:solidFill>
                <a:latin typeface="Arial"/>
                <a:ea typeface="Arial"/>
                <a:cs typeface="Arial"/>
                <a:sym typeface="Arial"/>
              </a:rPr>
              <a:t>‐</a:t>
            </a:r>
            <a:r>
              <a:rPr lang="en" sz="800">
                <a:solidFill>
                  <a:srgbClr val="000000"/>
                </a:solidFill>
                <a:latin typeface="Times New Roman"/>
                <a:ea typeface="Times New Roman"/>
                <a:cs typeface="Times New Roman"/>
                <a:sym typeface="Times New Roman"/>
              </a:rPr>
              <a:t>First century. Earth's Future, 7(2), 123-135 (2019).</a:t>
            </a:r>
            <a:endParaRPr sz="8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800">
                <a:solidFill>
                  <a:srgbClr val="000000"/>
                </a:solidFill>
                <a:latin typeface="Times New Roman"/>
                <a:ea typeface="Times New Roman"/>
                <a:cs typeface="Times New Roman"/>
                <a:sym typeface="Times New Roman"/>
              </a:rPr>
              <a:t>World Water Assessment Programme (Nations Unies), The United Nations World Water Development Report 2018 (United Nations Educational, Scientific and Cultural Organization, New York, United States) www.unwater.org/publications/world-water-development-report-2018/. (2018).</a:t>
            </a:r>
            <a:endParaRPr sz="8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800">
                <a:solidFill>
                  <a:srgbClr val="000000"/>
                </a:solidFill>
                <a:latin typeface="Times New Roman"/>
                <a:ea typeface="Times New Roman"/>
                <a:cs typeface="Times New Roman"/>
                <a:sym typeface="Times New Roman"/>
              </a:rPr>
              <a:t>Y. Wada, L. P. H. van Beek, D. Viviroli, H. H. Dürr, R. Weingartner, M. F. P. Bierkens, Global monthly water stress: 2. Water demand and severity of water stress. Water Resour. Res. 47, W07518 (2011).</a:t>
            </a:r>
            <a:endParaRPr sz="8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137550" y="1213275"/>
            <a:ext cx="4943700" cy="37425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Impact of precipitation and water withdrawal on the groundwater resources capacity</a:t>
            </a:r>
            <a:endParaRPr sz="2100"/>
          </a:p>
          <a:p>
            <a:pPr indent="-361950" lvl="0" marL="457200" rtl="0" algn="l">
              <a:spcBef>
                <a:spcPts val="0"/>
              </a:spcBef>
              <a:spcAft>
                <a:spcPts val="0"/>
              </a:spcAft>
              <a:buSzPts val="2100"/>
              <a:buChar char="●"/>
            </a:pPr>
            <a:r>
              <a:rPr lang="en" sz="2100"/>
              <a:t>Water shortage is an imminent concern globally</a:t>
            </a:r>
            <a:endParaRPr sz="2100"/>
          </a:p>
          <a:p>
            <a:pPr indent="-361950" lvl="0" marL="457200" rtl="0" algn="l">
              <a:spcBef>
                <a:spcPts val="0"/>
              </a:spcBef>
              <a:spcAft>
                <a:spcPts val="0"/>
              </a:spcAft>
              <a:buSzPts val="2100"/>
              <a:buChar char="●"/>
            </a:pPr>
            <a:r>
              <a:rPr lang="en" sz="2100"/>
              <a:t>Increasingly</a:t>
            </a:r>
            <a:r>
              <a:rPr lang="en" sz="2100"/>
              <a:t> stressed aquifers</a:t>
            </a:r>
            <a:endParaRPr sz="2100"/>
          </a:p>
          <a:p>
            <a:pPr indent="-361950" lvl="0" marL="457200" rtl="0" algn="l">
              <a:spcBef>
                <a:spcPts val="0"/>
              </a:spcBef>
              <a:spcAft>
                <a:spcPts val="0"/>
              </a:spcAft>
              <a:buSzPts val="2100"/>
              <a:buChar char="●"/>
            </a:pPr>
            <a:r>
              <a:rPr lang="en" sz="2100"/>
              <a:t>Groundwater as a major water source</a:t>
            </a:r>
            <a:endParaRPr sz="2100"/>
          </a:p>
        </p:txBody>
      </p:sp>
      <p:pic>
        <p:nvPicPr>
          <p:cNvPr id="67" name="Google Shape;67;p14"/>
          <p:cNvPicPr preferRelativeResize="0"/>
          <p:nvPr/>
        </p:nvPicPr>
        <p:blipFill>
          <a:blip r:embed="rId3">
            <a:alphaModFix/>
          </a:blip>
          <a:stretch>
            <a:fillRect/>
          </a:stretch>
        </p:blipFill>
        <p:spPr>
          <a:xfrm>
            <a:off x="4931225" y="1017725"/>
            <a:ext cx="4075025" cy="3318225"/>
          </a:xfrm>
          <a:prstGeom prst="rect">
            <a:avLst/>
          </a:prstGeom>
          <a:noFill/>
          <a:ln>
            <a:noFill/>
          </a:ln>
        </p:spPr>
      </p:pic>
      <p:sp>
        <p:nvSpPr>
          <p:cNvPr id="68" name="Google Shape;68;p14"/>
          <p:cNvSpPr txBox="1"/>
          <p:nvPr/>
        </p:nvSpPr>
        <p:spPr>
          <a:xfrm>
            <a:off x="6006250" y="4457500"/>
            <a:ext cx="3000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chemeClr val="accent4"/>
                </a:solidFill>
              </a:rPr>
              <a:t>@USGS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620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a:t>
            </a:r>
            <a:endParaRPr/>
          </a:p>
        </p:txBody>
      </p:sp>
      <p:sp>
        <p:nvSpPr>
          <p:cNvPr id="74" name="Google Shape;74;p15"/>
          <p:cNvSpPr txBox="1"/>
          <p:nvPr>
            <p:ph idx="1" type="body"/>
          </p:nvPr>
        </p:nvSpPr>
        <p:spPr>
          <a:xfrm>
            <a:off x="198775" y="1152475"/>
            <a:ext cx="4075200" cy="3432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765"/>
              <a:t>Within</a:t>
            </a:r>
            <a:r>
              <a:rPr lang="en" sz="1765"/>
              <a:t> the Durham region during recent years, we are interested in:</a:t>
            </a:r>
            <a:endParaRPr sz="1765"/>
          </a:p>
          <a:p>
            <a:pPr indent="-340677" lvl="0" marL="457200" rtl="0" algn="l">
              <a:lnSpc>
                <a:spcPct val="95000"/>
              </a:lnSpc>
              <a:spcBef>
                <a:spcPts val="1200"/>
              </a:spcBef>
              <a:spcAft>
                <a:spcPts val="0"/>
              </a:spcAft>
              <a:buSzPts val="1765"/>
              <a:buChar char="●"/>
            </a:pPr>
            <a:r>
              <a:rPr lang="en" sz="1765"/>
              <a:t>How does precipitation affect groundwater level?</a:t>
            </a:r>
            <a:endParaRPr sz="1765"/>
          </a:p>
          <a:p>
            <a:pPr indent="0" lvl="0" marL="457200" rtl="0" algn="l">
              <a:lnSpc>
                <a:spcPct val="95000"/>
              </a:lnSpc>
              <a:spcBef>
                <a:spcPts val="1200"/>
              </a:spcBef>
              <a:spcAft>
                <a:spcPts val="0"/>
              </a:spcAft>
              <a:buSzPts val="1018"/>
              <a:buNone/>
            </a:pPr>
            <a:r>
              <a:t/>
            </a:r>
            <a:endParaRPr sz="1765"/>
          </a:p>
          <a:p>
            <a:pPr indent="-340677" lvl="0" marL="457200" rtl="0" algn="l">
              <a:lnSpc>
                <a:spcPct val="95000"/>
              </a:lnSpc>
              <a:spcBef>
                <a:spcPts val="1200"/>
              </a:spcBef>
              <a:spcAft>
                <a:spcPts val="0"/>
              </a:spcAft>
              <a:buSzPts val="1765"/>
              <a:buChar char="●"/>
            </a:pPr>
            <a:r>
              <a:rPr lang="en" sz="1765"/>
              <a:t>How is groundwater table level related to river discharge?</a:t>
            </a:r>
            <a:endParaRPr sz="1765"/>
          </a:p>
          <a:p>
            <a:pPr indent="0" lvl="0" marL="457200" rtl="0" algn="l">
              <a:lnSpc>
                <a:spcPct val="95000"/>
              </a:lnSpc>
              <a:spcBef>
                <a:spcPts val="1200"/>
              </a:spcBef>
              <a:spcAft>
                <a:spcPts val="0"/>
              </a:spcAft>
              <a:buSzPts val="1018"/>
              <a:buNone/>
            </a:pPr>
            <a:r>
              <a:t/>
            </a:r>
            <a:endParaRPr sz="1765"/>
          </a:p>
          <a:p>
            <a:pPr indent="-340677" lvl="0" marL="457200" rtl="0" algn="l">
              <a:lnSpc>
                <a:spcPct val="95000"/>
              </a:lnSpc>
              <a:spcBef>
                <a:spcPts val="1200"/>
              </a:spcBef>
              <a:spcAft>
                <a:spcPts val="0"/>
              </a:spcAft>
              <a:buSzPts val="1765"/>
              <a:buChar char="●"/>
            </a:pPr>
            <a:r>
              <a:rPr lang="en" sz="1765"/>
              <a:t>How is </a:t>
            </a:r>
            <a:r>
              <a:rPr lang="en" sz="1765"/>
              <a:t>groundwater table level related to local withdraws</a:t>
            </a:r>
            <a:r>
              <a:rPr lang="en" sz="1765"/>
              <a:t>?</a:t>
            </a:r>
            <a:endParaRPr sz="1765"/>
          </a:p>
        </p:txBody>
      </p:sp>
      <p:pic>
        <p:nvPicPr>
          <p:cNvPr id="75" name="Google Shape;75;p15"/>
          <p:cNvPicPr preferRelativeResize="0"/>
          <p:nvPr/>
        </p:nvPicPr>
        <p:blipFill>
          <a:blip r:embed="rId3">
            <a:alphaModFix/>
          </a:blip>
          <a:stretch>
            <a:fillRect/>
          </a:stretch>
        </p:blipFill>
        <p:spPr>
          <a:xfrm>
            <a:off x="4331800" y="885188"/>
            <a:ext cx="4762500" cy="3571875"/>
          </a:xfrm>
          <a:prstGeom prst="rect">
            <a:avLst/>
          </a:prstGeom>
          <a:noFill/>
          <a:ln>
            <a:noFill/>
          </a:ln>
        </p:spPr>
      </p:pic>
      <p:sp>
        <p:nvSpPr>
          <p:cNvPr id="76" name="Google Shape;76;p15"/>
          <p:cNvSpPr txBox="1"/>
          <p:nvPr/>
        </p:nvSpPr>
        <p:spPr>
          <a:xfrm>
            <a:off x="6144000" y="4646550"/>
            <a:ext cx="3000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rgbClr val="999999"/>
                </a:solidFill>
              </a:rPr>
              <a:t>@</a:t>
            </a:r>
            <a:r>
              <a:rPr lang="en">
                <a:solidFill>
                  <a:srgbClr val="999999"/>
                </a:solidFill>
              </a:rPr>
              <a:t>durhamnc.gov</a:t>
            </a:r>
            <a:endParaRPr>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82" name="Google Shape;82;p16"/>
          <p:cNvSpPr txBox="1"/>
          <p:nvPr>
            <p:ph idx="1" type="body"/>
          </p:nvPr>
        </p:nvSpPr>
        <p:spPr>
          <a:xfrm>
            <a:off x="311700" y="1017725"/>
            <a:ext cx="8520600" cy="197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U.S. Geological Survey (USGS)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Precipitation</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Discharge: Cape Fear River, Flat River, Little River</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Groundwater Table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North Carolina Department of Environmental Quality (NCDEQ) Division of Water Resources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Durham City water withdraws</a:t>
            </a:r>
            <a:endParaRPr sz="1600">
              <a:solidFill>
                <a:schemeClr val="dk1"/>
              </a:solidFill>
            </a:endParaRPr>
          </a:p>
        </p:txBody>
      </p:sp>
      <p:pic>
        <p:nvPicPr>
          <p:cNvPr id="83" name="Google Shape;83;p16"/>
          <p:cNvPicPr preferRelativeResize="0"/>
          <p:nvPr/>
        </p:nvPicPr>
        <p:blipFill>
          <a:blip r:embed="rId3">
            <a:alphaModFix/>
          </a:blip>
          <a:stretch>
            <a:fillRect/>
          </a:stretch>
        </p:blipFill>
        <p:spPr>
          <a:xfrm>
            <a:off x="512700" y="3197025"/>
            <a:ext cx="4762500" cy="1409700"/>
          </a:xfrm>
          <a:prstGeom prst="rect">
            <a:avLst/>
          </a:prstGeom>
          <a:noFill/>
          <a:ln>
            <a:noFill/>
          </a:ln>
        </p:spPr>
      </p:pic>
      <p:pic>
        <p:nvPicPr>
          <p:cNvPr id="84" name="Google Shape;84;p16"/>
          <p:cNvPicPr preferRelativeResize="0"/>
          <p:nvPr/>
        </p:nvPicPr>
        <p:blipFill>
          <a:blip r:embed="rId4">
            <a:alphaModFix/>
          </a:blip>
          <a:stretch>
            <a:fillRect/>
          </a:stretch>
        </p:blipFill>
        <p:spPr>
          <a:xfrm>
            <a:off x="6541675" y="2994175"/>
            <a:ext cx="1979275" cy="1979275"/>
          </a:xfrm>
          <a:prstGeom prst="rect">
            <a:avLst/>
          </a:prstGeom>
          <a:noFill/>
          <a:ln>
            <a:noFill/>
          </a:ln>
        </p:spPr>
      </p:pic>
      <p:sp>
        <p:nvSpPr>
          <p:cNvPr id="85" name="Google Shape;85;p16"/>
          <p:cNvSpPr txBox="1"/>
          <p:nvPr/>
        </p:nvSpPr>
        <p:spPr>
          <a:xfrm>
            <a:off x="1652400" y="4606725"/>
            <a:ext cx="3000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chemeClr val="accent4"/>
                </a:solidFill>
              </a:rPr>
              <a:t>@USGS</a:t>
            </a:r>
            <a:endParaRPr/>
          </a:p>
        </p:txBody>
      </p:sp>
      <p:sp>
        <p:nvSpPr>
          <p:cNvPr id="86" name="Google Shape;86;p16"/>
          <p:cNvSpPr txBox="1"/>
          <p:nvPr/>
        </p:nvSpPr>
        <p:spPr>
          <a:xfrm>
            <a:off x="6091025" y="4606725"/>
            <a:ext cx="3000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chemeClr val="accent4"/>
                </a:solidFill>
              </a:rPr>
              <a:t>@NCDEQ</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a:t>
            </a:r>
            <a:r>
              <a:rPr lang="en"/>
              <a:t> Analysis</a:t>
            </a:r>
            <a:endParaRPr/>
          </a:p>
        </p:txBody>
      </p:sp>
      <p:sp>
        <p:nvSpPr>
          <p:cNvPr id="92" name="Google Shape;92;p17"/>
          <p:cNvSpPr txBox="1"/>
          <p:nvPr>
            <p:ph idx="1" type="body"/>
          </p:nvPr>
        </p:nvSpPr>
        <p:spPr>
          <a:xfrm>
            <a:off x="311700" y="1152475"/>
            <a:ext cx="8520600" cy="340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Scraping from USGS &amp; NCDEQ</a:t>
            </a:r>
            <a:endParaRPr/>
          </a:p>
          <a:p>
            <a:pPr indent="-342900" lvl="0" marL="457200" rtl="0" algn="l">
              <a:spcBef>
                <a:spcPts val="0"/>
              </a:spcBef>
              <a:spcAft>
                <a:spcPts val="0"/>
              </a:spcAft>
              <a:buSzPts val="1800"/>
              <a:buChar char="●"/>
            </a:pPr>
            <a:r>
              <a:rPr lang="en"/>
              <a:t>Data Wrangling</a:t>
            </a:r>
            <a:endParaRPr/>
          </a:p>
          <a:p>
            <a:pPr indent="-317500" lvl="1" marL="914400" rtl="0" algn="l">
              <a:spcBef>
                <a:spcPts val="0"/>
              </a:spcBef>
              <a:spcAft>
                <a:spcPts val="0"/>
              </a:spcAft>
              <a:buSzPts val="1400"/>
              <a:buChar char="○"/>
            </a:pPr>
            <a:r>
              <a:rPr lang="en"/>
              <a:t>Explore: summary statistics, column metadata</a:t>
            </a:r>
            <a:endParaRPr/>
          </a:p>
          <a:p>
            <a:pPr indent="-317500" lvl="1" marL="914400" rtl="0" algn="l">
              <a:spcBef>
                <a:spcPts val="0"/>
              </a:spcBef>
              <a:spcAft>
                <a:spcPts val="0"/>
              </a:spcAft>
              <a:buSzPts val="1400"/>
              <a:buChar char="○"/>
            </a:pPr>
            <a:r>
              <a:rPr lang="en"/>
              <a:t>Monthly average: precipitation, discharge, groundwater table</a:t>
            </a:r>
            <a:endParaRPr/>
          </a:p>
          <a:p>
            <a:pPr indent="-317500" lvl="1" marL="914400" rtl="0" algn="l">
              <a:spcBef>
                <a:spcPts val="0"/>
              </a:spcBef>
              <a:spcAft>
                <a:spcPts val="0"/>
              </a:spcAft>
              <a:buSzPts val="1400"/>
              <a:buChar char="○"/>
            </a:pPr>
            <a:r>
              <a:rPr lang="en"/>
              <a:t>Combine three river discharges for simplicity</a:t>
            </a:r>
            <a:endParaRPr/>
          </a:p>
        </p:txBody>
      </p:sp>
      <p:pic>
        <p:nvPicPr>
          <p:cNvPr id="93" name="Google Shape;93;p17"/>
          <p:cNvPicPr preferRelativeResize="0"/>
          <p:nvPr/>
        </p:nvPicPr>
        <p:blipFill>
          <a:blip r:embed="rId3">
            <a:alphaModFix/>
          </a:blip>
          <a:stretch>
            <a:fillRect/>
          </a:stretch>
        </p:blipFill>
        <p:spPr>
          <a:xfrm>
            <a:off x="397938" y="2808250"/>
            <a:ext cx="8543925" cy="192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Analysis: </a:t>
            </a:r>
            <a:r>
              <a:rPr lang="en"/>
              <a:t>Precipitation</a:t>
            </a:r>
            <a:endParaRPr/>
          </a:p>
        </p:txBody>
      </p:sp>
      <p:sp>
        <p:nvSpPr>
          <p:cNvPr id="99" name="Google Shape;99;p18"/>
          <p:cNvSpPr txBox="1"/>
          <p:nvPr/>
        </p:nvSpPr>
        <p:spPr>
          <a:xfrm>
            <a:off x="3399950" y="1122425"/>
            <a:ext cx="38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00" name="Google Shape;100;p18"/>
          <p:cNvPicPr preferRelativeResize="0"/>
          <p:nvPr/>
        </p:nvPicPr>
        <p:blipFill>
          <a:blip r:embed="rId3">
            <a:alphaModFix/>
          </a:blip>
          <a:stretch>
            <a:fillRect/>
          </a:stretch>
        </p:blipFill>
        <p:spPr>
          <a:xfrm>
            <a:off x="1380000" y="1070950"/>
            <a:ext cx="6384000" cy="394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3100324" y="1918438"/>
            <a:ext cx="2943350" cy="1818576"/>
          </a:xfrm>
          <a:prstGeom prst="rect">
            <a:avLst/>
          </a:prstGeom>
          <a:noFill/>
          <a:ln>
            <a:noFill/>
          </a:ln>
        </p:spPr>
      </p:pic>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Analysis: </a:t>
            </a:r>
            <a:r>
              <a:rPr lang="en"/>
              <a:t>River</a:t>
            </a:r>
            <a:r>
              <a:rPr lang="en"/>
              <a:t> Discharge</a:t>
            </a:r>
            <a:endParaRPr/>
          </a:p>
        </p:txBody>
      </p:sp>
      <p:pic>
        <p:nvPicPr>
          <p:cNvPr id="107" name="Google Shape;107;p19"/>
          <p:cNvPicPr preferRelativeResize="0"/>
          <p:nvPr/>
        </p:nvPicPr>
        <p:blipFill>
          <a:blip r:embed="rId4">
            <a:alphaModFix/>
          </a:blip>
          <a:stretch>
            <a:fillRect/>
          </a:stretch>
        </p:blipFill>
        <p:spPr>
          <a:xfrm>
            <a:off x="0" y="1918438"/>
            <a:ext cx="2943350" cy="1818570"/>
          </a:xfrm>
          <a:prstGeom prst="rect">
            <a:avLst/>
          </a:prstGeom>
          <a:noFill/>
          <a:ln>
            <a:noFill/>
          </a:ln>
        </p:spPr>
      </p:pic>
      <p:pic>
        <p:nvPicPr>
          <p:cNvPr id="108" name="Google Shape;108;p19"/>
          <p:cNvPicPr preferRelativeResize="0"/>
          <p:nvPr/>
        </p:nvPicPr>
        <p:blipFill>
          <a:blip r:embed="rId5">
            <a:alphaModFix/>
          </a:blip>
          <a:stretch>
            <a:fillRect/>
          </a:stretch>
        </p:blipFill>
        <p:spPr>
          <a:xfrm>
            <a:off x="6200650" y="1918426"/>
            <a:ext cx="2943350" cy="1818591"/>
          </a:xfrm>
          <a:prstGeom prst="rect">
            <a:avLst/>
          </a:prstGeom>
          <a:noFill/>
          <a:ln>
            <a:noFill/>
          </a:ln>
        </p:spPr>
      </p:pic>
      <p:sp>
        <p:nvSpPr>
          <p:cNvPr id="109" name="Google Shape;109;p19"/>
          <p:cNvSpPr txBox="1"/>
          <p:nvPr/>
        </p:nvSpPr>
        <p:spPr>
          <a:xfrm>
            <a:off x="-28325" y="3574125"/>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Proxima Nova"/>
                <a:ea typeface="Proxima Nova"/>
                <a:cs typeface="Proxima Nova"/>
                <a:sym typeface="Proxima Nova"/>
              </a:rPr>
              <a:t>a. </a:t>
            </a:r>
            <a:r>
              <a:rPr lang="en" sz="1100">
                <a:solidFill>
                  <a:schemeClr val="dk1"/>
                </a:solidFill>
                <a:latin typeface="Proxima Nova"/>
                <a:ea typeface="Proxima Nova"/>
                <a:cs typeface="Proxima Nova"/>
                <a:sym typeface="Proxima Nova"/>
              </a:rPr>
              <a:t>Cape Fear River</a:t>
            </a:r>
            <a:endParaRPr sz="100"/>
          </a:p>
        </p:txBody>
      </p:sp>
      <p:sp>
        <p:nvSpPr>
          <p:cNvPr id="110" name="Google Shape;110;p19"/>
          <p:cNvSpPr txBox="1"/>
          <p:nvPr/>
        </p:nvSpPr>
        <p:spPr>
          <a:xfrm>
            <a:off x="3172325" y="3574125"/>
            <a:ext cx="30000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solidFill>
                  <a:schemeClr val="dk1"/>
                </a:solidFill>
                <a:latin typeface="Proxima Nova"/>
                <a:ea typeface="Proxima Nova"/>
                <a:cs typeface="Proxima Nova"/>
                <a:sym typeface="Proxima Nova"/>
              </a:rPr>
              <a:t>b. </a:t>
            </a:r>
            <a:r>
              <a:rPr lang="en" sz="1100">
                <a:solidFill>
                  <a:schemeClr val="dk1"/>
                </a:solidFill>
                <a:latin typeface="Proxima Nova"/>
                <a:ea typeface="Proxima Nova"/>
                <a:cs typeface="Proxima Nova"/>
                <a:sym typeface="Proxima Nova"/>
              </a:rPr>
              <a:t>Flat River</a:t>
            </a:r>
            <a:endParaRPr sz="1100">
              <a:solidFill>
                <a:schemeClr val="dk1"/>
              </a:solidFill>
              <a:latin typeface="Proxima Nova"/>
              <a:ea typeface="Proxima Nova"/>
              <a:cs typeface="Proxima Nova"/>
              <a:sym typeface="Proxima Nova"/>
            </a:endParaRPr>
          </a:p>
        </p:txBody>
      </p:sp>
      <p:sp>
        <p:nvSpPr>
          <p:cNvPr id="111" name="Google Shape;111;p19"/>
          <p:cNvSpPr txBox="1"/>
          <p:nvPr/>
        </p:nvSpPr>
        <p:spPr>
          <a:xfrm>
            <a:off x="6172325" y="3574125"/>
            <a:ext cx="30000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solidFill>
                  <a:schemeClr val="dk1"/>
                </a:solidFill>
                <a:latin typeface="Proxima Nova"/>
                <a:ea typeface="Proxima Nova"/>
                <a:cs typeface="Proxima Nova"/>
                <a:sym typeface="Proxima Nova"/>
              </a:rPr>
              <a:t>c. </a:t>
            </a:r>
            <a:r>
              <a:rPr lang="en" sz="1100">
                <a:solidFill>
                  <a:schemeClr val="dk1"/>
                </a:solidFill>
                <a:latin typeface="Proxima Nova"/>
                <a:ea typeface="Proxima Nova"/>
                <a:cs typeface="Proxima Nova"/>
                <a:sym typeface="Proxima Nova"/>
              </a:rPr>
              <a:t>Little River</a:t>
            </a:r>
            <a:endParaRPr sz="1100">
              <a:solidFill>
                <a:schemeClr val="dk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31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Analysis: Groundwater Table</a:t>
            </a:r>
            <a:endParaRPr/>
          </a:p>
        </p:txBody>
      </p:sp>
      <p:pic>
        <p:nvPicPr>
          <p:cNvPr id="117" name="Google Shape;117;p20"/>
          <p:cNvPicPr preferRelativeResize="0"/>
          <p:nvPr/>
        </p:nvPicPr>
        <p:blipFill>
          <a:blip r:embed="rId3">
            <a:alphaModFix/>
          </a:blip>
          <a:stretch>
            <a:fillRect/>
          </a:stretch>
        </p:blipFill>
        <p:spPr>
          <a:xfrm>
            <a:off x="1209125" y="885500"/>
            <a:ext cx="6725750" cy="4149025"/>
          </a:xfrm>
          <a:prstGeom prst="rect">
            <a:avLst/>
          </a:prstGeom>
          <a:noFill/>
          <a:ln>
            <a:noFill/>
          </a:ln>
        </p:spPr>
      </p:pic>
      <p:sp>
        <p:nvSpPr>
          <p:cNvPr id="118" name="Google Shape;118;p20"/>
          <p:cNvSpPr txBox="1"/>
          <p:nvPr/>
        </p:nvSpPr>
        <p:spPr>
          <a:xfrm>
            <a:off x="3399950" y="1122425"/>
            <a:ext cx="38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Analysis: Durham Withdraw</a:t>
            </a:r>
            <a:endParaRPr/>
          </a:p>
        </p:txBody>
      </p:sp>
      <p:pic>
        <p:nvPicPr>
          <p:cNvPr id="124" name="Google Shape;124;p21"/>
          <p:cNvPicPr preferRelativeResize="0"/>
          <p:nvPr/>
        </p:nvPicPr>
        <p:blipFill>
          <a:blip r:embed="rId3">
            <a:alphaModFix/>
          </a:blip>
          <a:stretch>
            <a:fillRect/>
          </a:stretch>
        </p:blipFill>
        <p:spPr>
          <a:xfrm>
            <a:off x="1313913" y="1087273"/>
            <a:ext cx="6385375" cy="3939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