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0" r:id="rId4"/>
    <p:sldId id="299" r:id="rId5"/>
    <p:sldId id="298" r:id="rId6"/>
    <p:sldId id="301" r:id="rId7"/>
    <p:sldId id="306" r:id="rId8"/>
    <p:sldId id="290" r:id="rId9"/>
    <p:sldId id="275" r:id="rId10"/>
    <p:sldId id="276" r:id="rId11"/>
    <p:sldId id="265" r:id="rId12"/>
    <p:sldId id="278" r:id="rId13"/>
    <p:sldId id="311" r:id="rId14"/>
    <p:sldId id="279" r:id="rId15"/>
    <p:sldId id="308" r:id="rId16"/>
    <p:sldId id="302" r:id="rId17"/>
    <p:sldId id="312" r:id="rId18"/>
    <p:sldId id="305" r:id="rId19"/>
    <p:sldId id="307" r:id="rId20"/>
    <p:sldId id="263" r:id="rId21"/>
    <p:sldId id="280" r:id="rId22"/>
    <p:sldId id="292" r:id="rId23"/>
    <p:sldId id="313" r:id="rId24"/>
    <p:sldId id="293" r:id="rId25"/>
    <p:sldId id="294" r:id="rId26"/>
    <p:sldId id="282" r:id="rId27"/>
    <p:sldId id="295" r:id="rId28"/>
    <p:sldId id="314" r:id="rId29"/>
    <p:sldId id="304" r:id="rId30"/>
    <p:sldId id="296" r:id="rId31"/>
    <p:sldId id="297" r:id="rId32"/>
    <p:sldId id="287" r:id="rId33"/>
    <p:sldId id="288" r:id="rId34"/>
    <p:sldId id="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AF7AD-3104-4FFE-90FE-99789EEC3186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B343-8CCC-4C21-A80B-729ED2FE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CFC9-B462-49B3-92C6-8A9C6E8C741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Analytics with Spark in Azure HDInsight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Ingyu Lee</a:t>
            </a:r>
          </a:p>
          <a:p>
            <a:r>
              <a:rPr lang="en-US" dirty="0" smtClean="0"/>
              <a:t>Troy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cluster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0837" y="1825625"/>
            <a:ext cx="4556326" cy="435133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6733" y="1825625"/>
            <a:ext cx="40525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4546" y="1943191"/>
            <a:ext cx="4866394" cy="43513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RDD?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68267" y="2127436"/>
            <a:ext cx="6746731" cy="1674575"/>
            <a:chOff x="5202492" y="4306298"/>
            <a:chExt cx="6746731" cy="1674575"/>
          </a:xfrm>
        </p:grpSpPr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2492" y="4314102"/>
              <a:ext cx="2235918" cy="1658568"/>
            </a:xfrm>
            <a:prstGeom prst="rect">
              <a:avLst/>
            </a:prstGeom>
          </p:spPr>
        </p:pic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9749" y="4310490"/>
              <a:ext cx="2253240" cy="16703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2989" y="4306298"/>
              <a:ext cx="2266234" cy="1674575"/>
            </a:xfrm>
            <a:prstGeom prst="rect">
              <a:avLst/>
            </a:prstGeom>
          </p:spPr>
        </p:pic>
      </p:grpSp>
      <p:pic>
        <p:nvPicPr>
          <p:cNvPr id="1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622144" y="4467632"/>
            <a:ext cx="2838483" cy="170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8267" y="3885538"/>
            <a:ext cx="2839405" cy="28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56962"/>
            <a:ext cx="5181600" cy="268866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73393"/>
            <a:ext cx="5181600" cy="265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5875" y="1929606"/>
            <a:ext cx="4286250" cy="41433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46527"/>
            <a:ext cx="5181600" cy="43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4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2414" y="1825625"/>
            <a:ext cx="4833172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221" y="1825625"/>
            <a:ext cx="50355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Working with RDDs in Python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5" y="1858169"/>
            <a:ext cx="9963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866" y="1825625"/>
            <a:ext cx="84362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10" y="1825625"/>
            <a:ext cx="8306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Ambari</a:t>
            </a:r>
            <a:r>
              <a:rPr lang="en-US" dirty="0"/>
              <a:t> 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2589"/>
            <a:ext cx="5181600" cy="25774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29807"/>
            <a:ext cx="5181600" cy="3542974"/>
          </a:xfrm>
          <a:prstGeom prst="rect">
            <a:avLst/>
          </a:prstGeom>
          <a:ln w="63500">
            <a:solidFill>
              <a:srgbClr val="DC3C00"/>
            </a:solidFill>
          </a:ln>
        </p:spPr>
      </p:pic>
    </p:spTree>
    <p:extLst>
      <p:ext uri="{BB962C8B-B14F-4D97-AF65-F5344CB8AC3E}">
        <p14:creationId xmlns:p14="http://schemas.microsoft.com/office/powerpoint/2010/main" val="282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HDInsight Spark: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5374"/>
            <a:ext cx="5181600" cy="4011840"/>
          </a:xfrm>
          <a:prstGeom prst="rect">
            <a:avLst/>
          </a:prstGeom>
          <a:ln w="63500">
            <a:solidFill>
              <a:srgbClr val="DC3C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66" y="1995374"/>
            <a:ext cx="3886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HDInsight – What is it?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is Spark?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is RDD?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is </a:t>
            </a:r>
            <a:r>
              <a:rPr lang="en-US" dirty="0" err="1" smtClean="0"/>
              <a:t>DataFrames</a:t>
            </a:r>
            <a:r>
              <a:rPr lang="en-US" dirty="0"/>
              <a:t>?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What is Spark SQL?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Whati</a:t>
            </a:r>
            <a:r>
              <a:rPr lang="en-US" dirty="0" smtClean="0"/>
              <a:t> is </a:t>
            </a:r>
            <a:r>
              <a:rPr lang="en-US" dirty="0" err="1" smtClean="0"/>
              <a:t>MLLib</a:t>
            </a:r>
            <a:r>
              <a:rPr lang="en-US" dirty="0" smtClean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References</a:t>
            </a:r>
          </a:p>
          <a:p>
            <a:pPr lvl="1">
              <a:lnSpc>
                <a:spcPct val="110000"/>
              </a:lnSpc>
            </a:pPr>
            <a:r>
              <a:rPr lang="en-US" b="1" dirty="0" smtClean="0"/>
              <a:t>Microsoft DAT202.3x</a:t>
            </a:r>
            <a:r>
              <a:rPr lang="en-US" dirty="0" smtClean="0"/>
              <a:t>: Spark in Azure HDInsight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DAT202.2x: Hadoop in Azure HDInsight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DAT202.1x: Big Data with Hadoop in Azure HDInsight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Virtual Academy: Spark on HDInsight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UCB Sparks: CS105, CS110, CS120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UCSD Big Data Series (</a:t>
            </a:r>
            <a:r>
              <a:rPr lang="en-US" dirty="0"/>
              <a:t>C</a:t>
            </a:r>
            <a:r>
              <a:rPr lang="en-US" dirty="0" smtClean="0"/>
              <a:t>oursera)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Yandex</a:t>
            </a:r>
            <a:r>
              <a:rPr lang="en-US" dirty="0" smtClean="0"/>
              <a:t>: Big Data Series (Coursera)</a:t>
            </a:r>
          </a:p>
        </p:txBody>
      </p:sp>
    </p:spTree>
    <p:extLst>
      <p:ext uri="{BB962C8B-B14F-4D97-AF65-F5344CB8AC3E}">
        <p14:creationId xmlns:p14="http://schemas.microsoft.com/office/powerpoint/2010/main" val="2892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DataFrames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7794"/>
            <a:ext cx="5181600" cy="2667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6727"/>
            <a:ext cx="5181600" cy="2769134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20634"/>
            <a:ext cx="5181600" cy="33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Operations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8704"/>
            <a:ext cx="5181600" cy="292517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72203"/>
            <a:ext cx="5181600" cy="24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SQL?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59372"/>
            <a:ext cx="5804986" cy="293133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5586" y="2459372"/>
            <a:ext cx="4491722" cy="29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732" y="1825625"/>
            <a:ext cx="88865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8510" y="1782128"/>
            <a:ext cx="5181600" cy="25137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8988" y="1782128"/>
            <a:ext cx="5181600" cy="22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76639"/>
            <a:ext cx="5181600" cy="176586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920957"/>
            <a:ext cx="5181600" cy="2885845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9531"/>
            <a:ext cx="5181600" cy="3164977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21030"/>
            <a:ext cx="5181600" cy="25634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0" y="6488668"/>
            <a:ext cx="354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Demo: Using </a:t>
            </a:r>
            <a:r>
              <a:rPr lang="en-US" dirty="0" smtClean="0">
                <a:solidFill>
                  <a:srgbClr val="FF0000"/>
                </a:solidFill>
              </a:rPr>
              <a:t>Spark SQL </a:t>
            </a:r>
            <a:r>
              <a:rPr lang="en-US" dirty="0" err="1" smtClean="0">
                <a:solidFill>
                  <a:srgbClr val="FF0000"/>
                </a:solidFill>
              </a:rPr>
              <a:t>DataFrames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06040"/>
            <a:ext cx="5181600" cy="279050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70737"/>
            <a:ext cx="5181600" cy="30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MLlib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6103"/>
            <a:ext cx="5181600" cy="287038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2566103"/>
            <a:ext cx="5790599" cy="28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Machine Learning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31444"/>
            <a:ext cx="5181600" cy="25396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07530"/>
            <a:ext cx="5181600" cy="21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5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to.. Machine Learning in Apache Spark?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991519"/>
            <a:ext cx="96393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HDInsight – What is it?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930" y="1825625"/>
            <a:ext cx="9358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82116"/>
            <a:ext cx="5181600" cy="28383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2582116"/>
            <a:ext cx="5505949" cy="28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MLlib</a:t>
            </a:r>
            <a:r>
              <a:rPr lang="en-US" dirty="0"/>
              <a:t> Examples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082" y="2378127"/>
            <a:ext cx="5702202" cy="333139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5484" y="2378127"/>
            <a:ext cx="5181600" cy="33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Terminology</a:t>
            </a:r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31075"/>
            <a:ext cx="5181600" cy="2540438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76784"/>
            <a:ext cx="5181600" cy="26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/>
              <a:t>Terminology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5857"/>
            <a:ext cx="5181600" cy="3530874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9101"/>
            <a:ext cx="5181600" cy="36843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5502" y="6311900"/>
            <a:ext cx="2567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 smtClean="0">
                <a:solidFill>
                  <a:srgbClr val="FF0000"/>
                </a:solidFill>
              </a:rPr>
              <a:t>MLlib</a:t>
            </a:r>
            <a:r>
              <a:rPr lang="en-US" dirty="0" smtClean="0">
                <a:solidFill>
                  <a:srgbClr val="FF0000"/>
                </a:solidFill>
              </a:rPr>
              <a:t> applications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HDInsight and Hadoop ecosystem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37400" y="1447197"/>
            <a:ext cx="8679786" cy="5194282"/>
            <a:chOff x="956450" y="1542889"/>
            <a:chExt cx="8679786" cy="5194282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808673" y="5362887"/>
              <a:ext cx="5284267" cy="501062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427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" pitchFamily="34" charset="0"/>
                </a:rPr>
                <a:t>Distributed Storage (HDFS)</a:t>
              </a:r>
              <a:endParaRPr kumimoji="0" lang="en-US" sz="217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368149" y="3074674"/>
              <a:ext cx="1506789" cy="761903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-4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Query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-4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(Hive)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777111" y="3897677"/>
              <a:ext cx="3095752" cy="916731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427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" pitchFamily="34" charset="0"/>
                </a:rPr>
                <a:t>Distributed Processing</a:t>
              </a:r>
            </a:p>
            <a:p>
              <a:pPr marL="0" marR="0" lvl="0" indent="0" algn="ctr" defTabSz="12427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" pitchFamily="34" charset="0"/>
                </a:rPr>
                <a:t>(MapReduce)</a:t>
              </a:r>
              <a:endParaRPr kumimoji="0" lang="en-US" sz="217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77114" y="3076243"/>
              <a:ext cx="1532992" cy="763008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39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Scripting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39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(Pig)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808673" y="3085400"/>
              <a:ext cx="903154" cy="1729006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NoSQL Database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(HBase)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08674" y="2390169"/>
              <a:ext cx="4064191" cy="630825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32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Metadata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32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(HCatalog)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134185" y="1552048"/>
              <a:ext cx="786936" cy="5185122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32" b="0" i="0" u="none" strike="noStrike" kern="0" cap="none" spc="-4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Data Integration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32" b="0" i="0" u="none" strike="noStrike" kern="0" cap="none" spc="-4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(ODBC / SQOOP/ REST) 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977940" y="1552050"/>
              <a:ext cx="1650328" cy="13928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Relational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(SQL Server) 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076842" y="1552050"/>
              <a:ext cx="997224" cy="782868"/>
            </a:xfrm>
            <a:prstGeom prst="rect">
              <a:avLst/>
            </a:prstGeom>
            <a:solidFill>
              <a:srgbClr val="6BBD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Machine Learning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(Mahout)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937802" y="1553618"/>
              <a:ext cx="997224" cy="782868"/>
            </a:xfrm>
            <a:prstGeom prst="rect">
              <a:avLst/>
            </a:prstGeom>
            <a:solidFill>
              <a:srgbClr val="6BBD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Graph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(Pegasus)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007689" y="1552050"/>
              <a:ext cx="997224" cy="782868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Stats processing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</a:t>
              </a:r>
              <a:r>
                <a:rPr kumimoji="0" lang="en-US" sz="1400" b="0" i="0" u="none" strike="noStrike" kern="0" cap="none" spc="-4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SparkR</a:t>
              </a:r>
              <a:r>
                <a:rPr kumimoji="0" lang="en-US" sz="1400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956450" y="4445302"/>
              <a:ext cx="786936" cy="1418647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Event Pipeline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(Event Hub/ Flume)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 rot="16200000">
              <a:off x="5938972" y="5598220"/>
              <a:ext cx="801507" cy="147639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Active Directory  (Security)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 rot="16200000">
              <a:off x="1300991" y="5600148"/>
              <a:ext cx="801507" cy="14725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Monitoring &amp; Deployment (System Center)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880344" y="1542889"/>
              <a:ext cx="997224" cy="7828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C#, F#, .NET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810457" y="1542889"/>
              <a:ext cx="997224" cy="7828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JavaScript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965474" y="1552051"/>
              <a:ext cx="786936" cy="1468943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Pipeline / workflow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(Oozie)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 rot="16200000">
              <a:off x="4381487" y="5600148"/>
              <a:ext cx="801507" cy="14725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Azure Storage Vault (ASV)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932983" y="2390167"/>
              <a:ext cx="1144941" cy="242423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39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PDW Polybase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977384" y="4490626"/>
              <a:ext cx="1658852" cy="224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Business Intelligence </a:t>
              </a:r>
            </a:p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(Excel, Power View, SSAS)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 rot="16200000">
              <a:off x="2852689" y="5600148"/>
              <a:ext cx="801507" cy="14725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World's Data (Azure Data Marketplace)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981240" y="2990203"/>
              <a:ext cx="1650328" cy="14551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Event Driven Processing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810457" y="4838114"/>
              <a:ext cx="5263609" cy="501062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427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74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" pitchFamily="34" charset="0"/>
                </a:rPr>
                <a:t>YARN</a:t>
              </a:r>
              <a:endParaRPr kumimoji="0" lang="en-US" sz="217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976566" y="3092708"/>
              <a:ext cx="786936" cy="130042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69891" tIns="34944" rIns="34944" bIns="698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864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4" b="0" i="0" u="none" strike="noStrike" kern="0" cap="none" spc="-4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Real Time Processing (Storm)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892129" y="1658486"/>
            <a:ext cx="2129237" cy="4682988"/>
          </a:xfrm>
          <a:prstGeom prst="rect">
            <a:avLst/>
          </a:prstGeom>
          <a:noFill/>
        </p:spPr>
        <p:txBody>
          <a:bodyPr wrap="square" lIns="91355" tIns="45676" rIns="91355" bIns="45676" rtlCol="0">
            <a:spAutoFit/>
          </a:bodyPr>
          <a:lstStyle/>
          <a:p>
            <a:pPr defTabSz="1218270"/>
            <a:r>
              <a:rPr lang="en-US" sz="2131" u="sng" dirty="0">
                <a:solidFill>
                  <a:srgbClr val="292929"/>
                </a:solidFill>
              </a:rPr>
              <a:t>Legend</a:t>
            </a:r>
          </a:p>
          <a:p>
            <a:pPr defTabSz="1218270"/>
            <a:r>
              <a:rPr lang="en-US" sz="2131" dirty="0">
                <a:solidFill>
                  <a:srgbClr val="C00000"/>
                </a:solidFill>
              </a:rPr>
              <a:t>Red = </a:t>
            </a:r>
          </a:p>
          <a:p>
            <a:pPr defTabSz="1218270"/>
            <a:r>
              <a:rPr lang="en-US" sz="2131" dirty="0">
                <a:solidFill>
                  <a:srgbClr val="C00000"/>
                </a:solidFill>
              </a:rPr>
              <a:t>Core Hadoop</a:t>
            </a:r>
          </a:p>
          <a:p>
            <a:pPr defTabSz="1218270"/>
            <a:r>
              <a:rPr lang="en-US" sz="2131" dirty="0">
                <a:solidFill>
                  <a:srgbClr val="0071BC"/>
                </a:solidFill>
              </a:rPr>
              <a:t>Blue = </a:t>
            </a:r>
            <a:br>
              <a:rPr lang="en-US" sz="2131" dirty="0">
                <a:solidFill>
                  <a:srgbClr val="0071BC"/>
                </a:solidFill>
              </a:rPr>
            </a:br>
            <a:r>
              <a:rPr lang="en-US" sz="2131" dirty="0">
                <a:solidFill>
                  <a:srgbClr val="0071BC"/>
                </a:solidFill>
              </a:rPr>
              <a:t>Data processing</a:t>
            </a:r>
          </a:p>
          <a:p>
            <a:pPr defTabSz="1218270"/>
            <a:r>
              <a:rPr lang="en-US" sz="2131" dirty="0">
                <a:solidFill>
                  <a:schemeClr val="bg2">
                    <a:lumMod val="50000"/>
                  </a:schemeClr>
                </a:solidFill>
              </a:rPr>
              <a:t>Gray = Microsoft integration points and value adds</a:t>
            </a:r>
          </a:p>
          <a:p>
            <a:pPr defTabSz="1218270"/>
            <a:r>
              <a:rPr lang="en-US" sz="2131" dirty="0">
                <a:solidFill>
                  <a:srgbClr val="FF8A00"/>
                </a:solidFill>
              </a:rPr>
              <a:t>Orange = </a:t>
            </a:r>
          </a:p>
          <a:p>
            <a:pPr defTabSz="1218270"/>
            <a:r>
              <a:rPr lang="en-US" sz="2131" dirty="0">
                <a:solidFill>
                  <a:srgbClr val="FF8A00"/>
                </a:solidFill>
              </a:rPr>
              <a:t>Data movement</a:t>
            </a:r>
          </a:p>
          <a:p>
            <a:pPr defTabSz="1218270"/>
            <a:r>
              <a:rPr lang="en-US" sz="2131" dirty="0">
                <a:solidFill>
                  <a:srgbClr val="8CC600">
                    <a:lumMod val="75000"/>
                  </a:srgbClr>
                </a:solidFill>
              </a:rPr>
              <a:t>Green = Packages</a:t>
            </a:r>
          </a:p>
        </p:txBody>
      </p:sp>
    </p:spTree>
    <p:extLst>
      <p:ext uri="{BB962C8B-B14F-4D97-AF65-F5344CB8AC3E}">
        <p14:creationId xmlns:p14="http://schemas.microsoft.com/office/powerpoint/2010/main" val="39107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42260" y="412103"/>
            <a:ext cx="10909005" cy="617636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178793" y="2256177"/>
            <a:ext cx="4674176" cy="23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76212"/>
            <a:ext cx="114109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Creating </a:t>
            </a:r>
            <a:r>
              <a:rPr lang="en-US" dirty="0"/>
              <a:t>an HDInsight Spark cluster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2005806"/>
            <a:ext cx="8553450" cy="3990975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4319"/>
            <a:ext cx="3751217" cy="23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vs. Spark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9144" y="1747440"/>
            <a:ext cx="4453270" cy="249412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014" y="4187036"/>
            <a:ext cx="5181600" cy="25462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38200" y="4228031"/>
            <a:ext cx="4724400" cy="2629969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207" y="1747440"/>
            <a:ext cx="4382386" cy="24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75103"/>
            <a:ext cx="5181600" cy="285238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6843"/>
            <a:ext cx="5181600" cy="27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342</Words>
  <Application>Microsoft Office PowerPoint</Application>
  <PresentationFormat>Widescreen</PresentationFormat>
  <Paragraphs>96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Office Theme</vt:lpstr>
      <vt:lpstr>Predictive Analytics with Spark in Azure HDInsight</vt:lpstr>
      <vt:lpstr>Content</vt:lpstr>
      <vt:lpstr>HDInsight – What is it?</vt:lpstr>
      <vt:lpstr>HDInsight and Hadoop ecosystem</vt:lpstr>
      <vt:lpstr>PowerPoint Presentation</vt:lpstr>
      <vt:lpstr>PowerPoint Presentation</vt:lpstr>
      <vt:lpstr>Demo: Creating an HDInsight Spark cluster</vt:lpstr>
      <vt:lpstr>Hadoop vs. Spark</vt:lpstr>
      <vt:lpstr>Why sparks?</vt:lpstr>
      <vt:lpstr>Spark cluster architecture</vt:lpstr>
      <vt:lpstr>What is RDD?</vt:lpstr>
      <vt:lpstr>RDD Operations</vt:lpstr>
      <vt:lpstr>RDD Operations</vt:lpstr>
      <vt:lpstr>RDD Operations</vt:lpstr>
      <vt:lpstr>Demo: Working with RDDs in Python</vt:lpstr>
      <vt:lpstr>RDD Operations</vt:lpstr>
      <vt:lpstr>RDD Operations</vt:lpstr>
      <vt:lpstr>Ambari Dashboard</vt:lpstr>
      <vt:lpstr>HDInsight Spark: Jupyter notebooks</vt:lpstr>
      <vt:lpstr>What is DataFrames?</vt:lpstr>
      <vt:lpstr>DataFrame Operations</vt:lpstr>
      <vt:lpstr>What is Spark SQL?</vt:lpstr>
      <vt:lpstr>Spark SQL</vt:lpstr>
      <vt:lpstr>Spark SQL</vt:lpstr>
      <vt:lpstr>Spark SQL</vt:lpstr>
      <vt:lpstr>What is Machine Learning?</vt:lpstr>
      <vt:lpstr>What is MLlib?</vt:lpstr>
      <vt:lpstr>How does Machine Learning work?</vt:lpstr>
      <vt:lpstr>How to.. Machine Learning in Apache Spark?</vt:lpstr>
      <vt:lpstr>MLlib Examples</vt:lpstr>
      <vt:lpstr>MLlib Examples</vt:lpstr>
      <vt:lpstr>MLlib Terminology</vt:lpstr>
      <vt:lpstr>MLlib Terminology</vt:lpstr>
      <vt:lpstr>Now what?</vt:lpstr>
    </vt:vector>
  </TitlesOfParts>
  <Company>Sorrell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with Spark in Azure HDInsight</dc:title>
  <dc:creator>Ingyu Lee</dc:creator>
  <cp:lastModifiedBy>Ingyu Lee</cp:lastModifiedBy>
  <cp:revision>114</cp:revision>
  <dcterms:created xsi:type="dcterms:W3CDTF">2018-04-12T19:12:59Z</dcterms:created>
  <dcterms:modified xsi:type="dcterms:W3CDTF">2018-04-15T20:08:16Z</dcterms:modified>
</cp:coreProperties>
</file>