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6" r:id="rId2"/>
    <p:sldId id="256" r:id="rId3"/>
    <p:sldId id="257" r:id="rId4"/>
    <p:sldId id="321" r:id="rId5"/>
    <p:sldId id="300" r:id="rId6"/>
    <p:sldId id="298" r:id="rId7"/>
    <p:sldId id="306" r:id="rId8"/>
    <p:sldId id="305" r:id="rId9"/>
    <p:sldId id="307" r:id="rId10"/>
    <p:sldId id="265" r:id="rId11"/>
    <p:sldId id="308" r:id="rId12"/>
    <p:sldId id="263" r:id="rId13"/>
    <p:sldId id="318" r:id="rId14"/>
    <p:sldId id="292" r:id="rId15"/>
    <p:sldId id="319" r:id="rId16"/>
    <p:sldId id="294" r:id="rId17"/>
    <p:sldId id="282" r:id="rId18"/>
    <p:sldId id="314" r:id="rId19"/>
    <p:sldId id="295" r:id="rId20"/>
    <p:sldId id="304" r:id="rId21"/>
    <p:sldId id="287" r:id="rId22"/>
    <p:sldId id="288" r:id="rId23"/>
    <p:sldId id="296" r:id="rId24"/>
    <p:sldId id="320" r:id="rId25"/>
    <p:sldId id="322" r:id="rId26"/>
    <p:sldId id="323" r:id="rId27"/>
    <p:sldId id="324" r:id="rId28"/>
    <p:sldId id="325" r:id="rId29"/>
    <p:sldId id="326" r:id="rId30"/>
    <p:sldId id="327" r:id="rId31"/>
    <p:sldId id="32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F7AD-3104-4FFE-90FE-99789EEC318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B343-8CCC-4C21-A80B-729ED2FE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CFC9-B462-49B3-92C6-8A9C6E8C741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Bootcamp-Troy/SparkOnHDInsigh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33715" y="66965"/>
            <a:ext cx="5253682" cy="179866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Sponsors for Azure Bootcamp</a:t>
            </a:r>
            <a:endParaRPr lang="en-US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65" y="418465"/>
            <a:ext cx="3028950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18" y="2068732"/>
            <a:ext cx="3188970" cy="1453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" y="697279"/>
            <a:ext cx="1922272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55" y="2516595"/>
            <a:ext cx="2680142" cy="1235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9" y="3537430"/>
            <a:ext cx="2743206" cy="826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928" y="2714224"/>
            <a:ext cx="2945205" cy="227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3" y="3981472"/>
            <a:ext cx="1981200" cy="1181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22" y="4506857"/>
            <a:ext cx="4411249" cy="13835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1" y="5019191"/>
            <a:ext cx="3266204" cy="16570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8" y="5818286"/>
            <a:ext cx="4212030" cy="9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546" y="1943191"/>
            <a:ext cx="4866394" cy="43513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RDD?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68267" y="2127436"/>
            <a:ext cx="6746731" cy="1674575"/>
            <a:chOff x="5202492" y="4306298"/>
            <a:chExt cx="6746731" cy="1674575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2492" y="4314102"/>
              <a:ext cx="2235918" cy="1658568"/>
            </a:xfrm>
            <a:prstGeom prst="rect">
              <a:avLst/>
            </a:prstGeom>
          </p:spPr>
        </p:pic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9749" y="4310490"/>
              <a:ext cx="2253240" cy="16703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2989" y="4306298"/>
              <a:ext cx="2266234" cy="167457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267" y="3885538"/>
            <a:ext cx="2839405" cy="2869611"/>
          </a:xfrm>
          <a:prstGeom prst="rect">
            <a:avLst/>
          </a:prstGeom>
        </p:spPr>
      </p:pic>
      <p:pic>
        <p:nvPicPr>
          <p:cNvPr id="13" name="Content Placeholder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5544" y="4355152"/>
            <a:ext cx="3521548" cy="18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4579" y="2344217"/>
            <a:ext cx="4972050" cy="306705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1535" y="1690688"/>
            <a:ext cx="5114925" cy="3133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23" y="4824413"/>
            <a:ext cx="48863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DataFrames?</a:t>
            </a:r>
            <a:endParaRPr lang="en-US" dirty="0"/>
          </a:p>
        </p:txBody>
      </p:sp>
      <p:sp>
        <p:nvSpPr>
          <p:cNvPr id="12" name="TextBox 3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390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576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A distributed collection of data organized into named columns.</a:t>
            </a:r>
          </a:p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Similar to RDDs with schema</a:t>
            </a:r>
            <a:r>
              <a:rPr lang="en-US" sz="1800" i="1" dirty="0"/>
              <a:t>. </a:t>
            </a:r>
          </a:p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Conceptually equivalent to tables in relational database, or to DataFrames in R/Python. </a:t>
            </a:r>
          </a:p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With domain-specific functions designed for common tasks: 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Metadata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Sampling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Project, filter, aggregation, and join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UDFs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72181" y="1690688"/>
            <a:ext cx="5243218" cy="1172287"/>
            <a:chOff x="6365454" y="1497473"/>
            <a:chExt cx="5243218" cy="1172287"/>
          </a:xfrm>
        </p:grpSpPr>
        <p:grpSp>
          <p:nvGrpSpPr>
            <p:cNvPr id="34" name="Group 33"/>
            <p:cNvGrpSpPr/>
            <p:nvPr/>
          </p:nvGrpSpPr>
          <p:grpSpPr>
            <a:xfrm>
              <a:off x="8722796" y="1497473"/>
              <a:ext cx="2885876" cy="1172287"/>
              <a:chOff x="8049696" y="1669850"/>
              <a:chExt cx="2885876" cy="1172287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8049696" y="1669850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9035434" y="1670444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10021172" y="1669850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8049696" y="2290319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 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9035434" y="2293494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0021172" y="2293497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</p:grpSp>
        <p:sp>
          <p:nvSpPr>
            <p:cNvPr id="35" name="TextBox 53"/>
            <p:cNvSpPr txBox="1"/>
            <p:nvPr/>
          </p:nvSpPr>
          <p:spPr>
            <a:xfrm>
              <a:off x="6365454" y="1497473"/>
              <a:ext cx="2286000" cy="1161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0" tIns="91440" rIns="0" bIns="9144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2692" lvl="1" indent="0">
                <a:spcBef>
                  <a:spcPts val="612"/>
                </a:spcBef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RDDs are a collection of opaque objects (such as internal structures unknown to Spark).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72182" y="3901991"/>
            <a:ext cx="5243220" cy="2397823"/>
            <a:chOff x="6365455" y="2888885"/>
            <a:chExt cx="5243220" cy="2397823"/>
          </a:xfrm>
        </p:grpSpPr>
        <p:sp>
          <p:nvSpPr>
            <p:cNvPr id="15" name="TextBox 54"/>
            <p:cNvSpPr txBox="1"/>
            <p:nvPr/>
          </p:nvSpPr>
          <p:spPr>
            <a:xfrm>
              <a:off x="6365455" y="2888885"/>
              <a:ext cx="2286000" cy="1161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0" tIns="91440" rIns="0" bIns="9144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2692" lvl="1" indent="0">
                <a:spcBef>
                  <a:spcPts val="612"/>
                </a:spcBef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DataFrames is a collection of objects with schema that are known to Spark SQL..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22794" y="2888885"/>
              <a:ext cx="2885881" cy="1162748"/>
              <a:chOff x="8087794" y="2888885"/>
              <a:chExt cx="2885881" cy="116274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087797" y="2888885"/>
                <a:ext cx="2885878" cy="548640"/>
                <a:chOff x="7902714" y="3292088"/>
                <a:chExt cx="2829547" cy="537931"/>
              </a:xfrm>
            </p:grpSpPr>
            <p:sp>
              <p:nvSpPr>
                <p:cNvPr id="31" name="Rectangle 30"/>
                <p:cNvSpPr/>
                <p:nvPr/>
              </p:nvSpPr>
              <p:spPr bwMode="auto">
                <a:xfrm>
                  <a:off x="7902714" y="3292088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8869209" y="3292088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9835709" y="3292088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8087794" y="3502993"/>
                <a:ext cx="2885878" cy="548640"/>
                <a:chOff x="7902714" y="3285862"/>
                <a:chExt cx="2829547" cy="537931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7902714" y="3285862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8869209" y="3285862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9835709" y="3285862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8722794" y="4123960"/>
              <a:ext cx="2885881" cy="1162748"/>
              <a:chOff x="8087794" y="2888885"/>
              <a:chExt cx="2885881" cy="116274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087797" y="2888885"/>
                <a:ext cx="2885878" cy="548640"/>
                <a:chOff x="7902714" y="3292088"/>
                <a:chExt cx="2829547" cy="537931"/>
              </a:xfrm>
            </p:grpSpPr>
            <p:sp>
              <p:nvSpPr>
                <p:cNvPr id="23" name="Rectangle 22"/>
                <p:cNvSpPr/>
                <p:nvPr/>
              </p:nvSpPr>
              <p:spPr bwMode="auto">
                <a:xfrm>
                  <a:off x="7902714" y="3292088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8869209" y="3292088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835709" y="3292088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8087794" y="3502993"/>
                <a:ext cx="2885878" cy="548640"/>
                <a:chOff x="7902714" y="3285862"/>
                <a:chExt cx="2829547" cy="537931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7902714" y="3285862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8869209" y="3285862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9835709" y="3285862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04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044"/>
            <a:ext cx="10515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1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SQL?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98639" y="1690688"/>
            <a:ext cx="2742914" cy="4762791"/>
            <a:chOff x="7190736" y="1487743"/>
            <a:chExt cx="2742914" cy="4762791"/>
          </a:xfrm>
        </p:grpSpPr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7190736" y="4350291"/>
              <a:ext cx="2742914" cy="1900243"/>
            </a:xfrm>
            <a:prstGeom prst="rect">
              <a:avLst/>
            </a:prstGeom>
            <a:solidFill>
              <a:srgbClr val="DC3C00"/>
            </a:solidFill>
          </p:spPr>
          <p:txBody>
            <a:bodyPr lIns="182880" tIns="274320" rIns="27432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32472">
                <a:spcBef>
                  <a:spcPct val="0"/>
                </a:spcBef>
                <a:buNone/>
              </a:pPr>
              <a:r>
                <a:rPr lang="en-US" sz="18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You run interactive Spark SQL statements using notebooks.</a:t>
              </a:r>
            </a:p>
          </p:txBody>
        </p:sp>
        <p:sp>
          <p:nvSpPr>
            <p:cNvPr id="24" name="Text Placeholder 8"/>
            <p:cNvSpPr txBox="1">
              <a:spLocks/>
            </p:cNvSpPr>
            <p:nvPr/>
          </p:nvSpPr>
          <p:spPr>
            <a:xfrm>
              <a:off x="7190736" y="1487743"/>
              <a:ext cx="2742914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lIns="182880" rIns="27432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  <a:p>
              <a:endParaRPr lang="en-US" dirty="0"/>
            </a:p>
            <a:p>
              <a:pPr marL="0" indent="0" defTabSz="932472">
                <a:spcBef>
                  <a:spcPct val="0"/>
                </a:spcBef>
                <a:buNone/>
              </a:pPr>
              <a:r>
                <a:rPr lang="en-US" sz="2400" dirty="0">
                  <a:ea typeface="Segoe UI" pitchFamily="34" charset="0"/>
                  <a:cs typeface="Segoe UI" pitchFamily="34" charset="0"/>
                </a:rPr>
                <a:t>Run Spark SQL statements using notebooks</a:t>
              </a:r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7190736" y="1502454"/>
              <a:ext cx="941097" cy="9398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7743" y="1690688"/>
            <a:ext cx="3340111" cy="4762816"/>
            <a:chOff x="1631890" y="1487743"/>
            <a:chExt cx="3340111" cy="4762816"/>
          </a:xfrm>
        </p:grpSpPr>
        <p:grpSp>
          <p:nvGrpSpPr>
            <p:cNvPr id="18" name="Group 17"/>
            <p:cNvGrpSpPr/>
            <p:nvPr/>
          </p:nvGrpSpPr>
          <p:grpSpPr>
            <a:xfrm>
              <a:off x="1631890" y="1487743"/>
              <a:ext cx="2743200" cy="4762816"/>
              <a:chOff x="469840" y="1487743"/>
              <a:chExt cx="2743200" cy="4762816"/>
            </a:xfrm>
          </p:grpSpPr>
          <p:sp>
            <p:nvSpPr>
              <p:cNvPr id="20" name="Text Placeholder 2"/>
              <p:cNvSpPr txBox="1">
                <a:spLocks/>
              </p:cNvSpPr>
              <p:nvPr/>
            </p:nvSpPr>
            <p:spPr>
              <a:xfrm>
                <a:off x="469840" y="4350296"/>
                <a:ext cx="2743200" cy="1900263"/>
              </a:xfrm>
              <a:prstGeom prst="rect">
                <a:avLst/>
              </a:prstGeom>
              <a:solidFill>
                <a:srgbClr val="DC3C00"/>
              </a:solidFill>
            </p:spPr>
            <p:txBody>
              <a:bodyPr lIns="182880" tIns="27432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HDInsight uses Azure Blob storage account for storing data.</a:t>
                </a:r>
              </a:p>
            </p:txBody>
          </p:sp>
          <p:sp>
            <p:nvSpPr>
              <p:cNvPr id="21" name="Text Placeholder 6"/>
              <p:cNvSpPr txBox="1">
                <a:spLocks/>
              </p:cNvSpPr>
              <p:nvPr/>
            </p:nvSpPr>
            <p:spPr>
              <a:xfrm>
                <a:off x="469840" y="1487743"/>
                <a:ext cx="2743200" cy="27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lIns="18288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2400" dirty="0">
                    <a:ea typeface="Segoe UI" pitchFamily="34" charset="0"/>
                    <a:cs typeface="Segoe UI" pitchFamily="34" charset="0"/>
                  </a:rPr>
                  <a:t>Create an Azure storage account</a:t>
                </a:r>
              </a:p>
            </p:txBody>
          </p:sp>
          <p:sp>
            <p:nvSpPr>
              <p:cNvPr id="22" name="TextBox 29"/>
              <p:cNvSpPr txBox="1"/>
              <p:nvPr/>
            </p:nvSpPr>
            <p:spPr>
              <a:xfrm>
                <a:off x="469840" y="1502454"/>
                <a:ext cx="941097" cy="56012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sp>
          <p:nvSpPr>
            <p:cNvPr id="19" name="Right Arrow 18"/>
            <p:cNvSpPr/>
            <p:nvPr/>
          </p:nvSpPr>
          <p:spPr bwMode="auto">
            <a:xfrm>
              <a:off x="4377091" y="1872867"/>
              <a:ext cx="594910" cy="848299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38249" y="1690688"/>
            <a:ext cx="3325338" cy="4762791"/>
            <a:chOff x="4992396" y="1487743"/>
            <a:chExt cx="3325338" cy="4762791"/>
          </a:xfrm>
        </p:grpSpPr>
        <p:grpSp>
          <p:nvGrpSpPr>
            <p:cNvPr id="13" name="Group 12"/>
            <p:cNvGrpSpPr/>
            <p:nvPr/>
          </p:nvGrpSpPr>
          <p:grpSpPr>
            <a:xfrm>
              <a:off x="4992396" y="1487743"/>
              <a:ext cx="2743084" cy="4762791"/>
              <a:chOff x="3830346" y="1487743"/>
              <a:chExt cx="2743084" cy="4762791"/>
            </a:xfrm>
          </p:grpSpPr>
          <p:sp>
            <p:nvSpPr>
              <p:cNvPr id="15" name="Text Placeholder 3"/>
              <p:cNvSpPr txBox="1">
                <a:spLocks/>
              </p:cNvSpPr>
              <p:nvPr/>
            </p:nvSpPr>
            <p:spPr>
              <a:xfrm>
                <a:off x="3830431" y="4350291"/>
                <a:ext cx="2742914" cy="1900243"/>
              </a:xfrm>
              <a:prstGeom prst="rect">
                <a:avLst/>
              </a:prstGeom>
              <a:solidFill>
                <a:srgbClr val="DC3C00"/>
              </a:solidFill>
            </p:spPr>
            <p:txBody>
              <a:bodyPr lIns="182880" tIns="27432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HDInsight makes Apache Spark available as a service in cloud.</a:t>
                </a:r>
              </a:p>
            </p:txBody>
          </p:sp>
          <p:sp>
            <p:nvSpPr>
              <p:cNvPr id="16" name="Text Placeholder 7"/>
              <p:cNvSpPr txBox="1">
                <a:spLocks/>
              </p:cNvSpPr>
              <p:nvPr/>
            </p:nvSpPr>
            <p:spPr>
              <a:xfrm>
                <a:off x="3830516" y="1487743"/>
                <a:ext cx="2742914" cy="27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lIns="18288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2400" dirty="0">
                    <a:ea typeface="Segoe UI" pitchFamily="34" charset="0"/>
                    <a:cs typeface="Segoe UI" pitchFamily="34" charset="0"/>
                  </a:rPr>
                  <a:t>HDInsight makes Apache Spark available as a service in cloud.</a:t>
                </a:r>
              </a:p>
            </p:txBody>
          </p:sp>
          <p:sp>
            <p:nvSpPr>
              <p:cNvPr id="17" name="TextBox 30"/>
              <p:cNvSpPr txBox="1"/>
              <p:nvPr/>
            </p:nvSpPr>
            <p:spPr>
              <a:xfrm>
                <a:off x="3830346" y="1502454"/>
                <a:ext cx="941097" cy="93980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2</a:t>
                </a:r>
              </a:p>
            </p:txBody>
          </p:sp>
        </p:grpSp>
        <p:sp>
          <p:nvSpPr>
            <p:cNvPr id="14" name="Right Arrow 13"/>
            <p:cNvSpPr/>
            <p:nvPr/>
          </p:nvSpPr>
          <p:spPr bwMode="auto">
            <a:xfrm>
              <a:off x="7722824" y="1872867"/>
              <a:ext cx="594910" cy="848299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60" y="1825625"/>
            <a:ext cx="100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smtClean="0"/>
              <a:t>SQL Operations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87" y="1910556"/>
            <a:ext cx="507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6040"/>
            <a:ext cx="5181600" cy="279050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70737"/>
            <a:ext cx="5181600" cy="30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Machine Learning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381" y="2104123"/>
            <a:ext cx="5181600" cy="2539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2953" y="2104123"/>
            <a:ext cx="5181600" cy="2187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1" y="4844606"/>
            <a:ext cx="4444410" cy="1531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618" y="4444582"/>
            <a:ext cx="5284270" cy="19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MLlib?</a:t>
            </a:r>
            <a:endParaRPr lang="en-US" dirty="0"/>
          </a:p>
        </p:txBody>
      </p:sp>
      <p:sp>
        <p:nvSpPr>
          <p:cNvPr id="7" name="TextBox 3"/>
          <p:cNvSpPr txBox="1">
            <a:spLocks noGrp="1"/>
          </p:cNvSpPr>
          <p:nvPr>
            <p:ph sz="half" idx="1"/>
          </p:nvPr>
        </p:nvSpPr>
        <p:spPr>
          <a:xfrm>
            <a:off x="409433" y="1825625"/>
            <a:ext cx="5063319" cy="4339650"/>
          </a:xfrm>
          <a:prstGeom prst="rect">
            <a:avLst/>
          </a:prstGeom>
          <a:noFill/>
          <a:ln>
            <a:noFill/>
          </a:ln>
        </p:spPr>
        <p:txBody>
          <a:bodyPr wrap="square" lIns="36576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is a collection of 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machine learning algorithms optimized to run in a parallel, distributed manner on Spark clusters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helps lead to better performance on large data sets.</a:t>
            </a:r>
          </a:p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integrates seamlessly with other Spark components. </a:t>
            </a:r>
          </a:p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applications are developed in Java, Scala, and Python. </a:t>
            </a:r>
          </a:p>
        </p:txBody>
      </p:sp>
      <p:pic>
        <p:nvPicPr>
          <p:cNvPr id="8" name="tabl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9331" y="2347415"/>
            <a:ext cx="6514854" cy="32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br>
              <a:rPr lang="en-US" dirty="0" smtClean="0"/>
            </a:br>
            <a:r>
              <a:rPr lang="en-US" dirty="0" smtClean="0"/>
              <a:t>Machine Learning using Spark in Azure HDInsight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Ingyu Lee</a:t>
            </a:r>
          </a:p>
          <a:p>
            <a:r>
              <a:rPr lang="en-US" dirty="0" smtClean="0"/>
              <a:t>Troy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8890" y="5764250"/>
            <a:ext cx="593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github.com/Azure-Bootcamp-Troy/SparkOnHDInsight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to.. Machine Learning in Apache Spark?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991519"/>
            <a:ext cx="9639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Terminology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91102"/>
            <a:ext cx="5181600" cy="2540438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9912" y="1690688"/>
            <a:ext cx="5181600" cy="2649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1954"/>
            <a:ext cx="4828953" cy="2142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948" y="4631954"/>
            <a:ext cx="4583033" cy="2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</a:t>
            </a:r>
            <a:r>
              <a:rPr lang="en-US" dirty="0"/>
              <a:t>Terminology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5857"/>
            <a:ext cx="5181600" cy="3530874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9101"/>
            <a:ext cx="5181600" cy="36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Classification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4633" y="1406842"/>
            <a:ext cx="43815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33" y="3443917"/>
            <a:ext cx="5924550" cy="176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99" y="1375147"/>
            <a:ext cx="6905625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056" y="3584947"/>
            <a:ext cx="5057775" cy="1362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756" y="5206042"/>
            <a:ext cx="8601075" cy="15716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49258" y="346745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Load Source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38161" y="1107269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Prepare 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69638" y="321895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Split 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76607" y="6221450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Prepare the Training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19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/>
              <a:t>Classification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8368708" cy="120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3525"/>
            <a:ext cx="6886575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87" y="4697819"/>
            <a:ext cx="6324600" cy="152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43787" y="1322611"/>
            <a:ext cx="3224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Train a Classification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8424" y="2846721"/>
            <a:ext cx="288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Helvetica Neue"/>
              </a:rPr>
              <a:t>Prepare the Testing Data</a:t>
            </a:r>
            <a:endParaRPr lang="en-US" b="1" i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06908" y="4328487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Test the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5619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1338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2862"/>
            <a:ext cx="60293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9245" y="355865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Load Source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1984892"/>
            <a:ext cx="6965339" cy="11223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68165" y="169068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Prepare 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914" y="3558659"/>
            <a:ext cx="4943475" cy="1495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127237" y="321676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Split 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2316" y="5273158"/>
            <a:ext cx="7765073" cy="15120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02675" y="6126119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Prepare the Training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372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53225" cy="1009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5140" y="2515672"/>
            <a:ext cx="298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Train a Regression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1526"/>
            <a:ext cx="8201025" cy="1428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82357" y="3951844"/>
            <a:ext cx="288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Prepare the Testing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24" y="4855527"/>
            <a:ext cx="5324475" cy="1533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08621" y="5698365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Test the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7331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90688"/>
            <a:ext cx="8686800" cy="1857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8866" y="1321356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Define the Pipeline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994394"/>
            <a:ext cx="2867025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5359644"/>
            <a:ext cx="5286375" cy="781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38478" y="4143103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Run the Pipeline as an Estimator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5849" y="5565503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Helvetica Neue"/>
              </a:rPr>
              <a:t>Test the Pipeline Model</a:t>
            </a:r>
            <a:endParaRPr lang="en-US" b="1" i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4916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Example: </a:t>
            </a:r>
            <a:r>
              <a:rPr lang="en-US" dirty="0"/>
              <a:t>Text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2" y="1748570"/>
            <a:ext cx="7048500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19" y="5249007"/>
            <a:ext cx="31527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7620"/>
            <a:ext cx="5848350" cy="847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242" y="600148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Run the Pipeline as an Estimator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11999" y="5150406"/>
            <a:ext cx="27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Test the Pipeline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1947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Example: Clustering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3" y="1690688"/>
            <a:ext cx="9753600" cy="1704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5518" y="1423349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Create the K-Means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3" y="3663002"/>
            <a:ext cx="3086100" cy="92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9037" y="394029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Get the Cluster Centers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23" y="5018331"/>
            <a:ext cx="4981575" cy="1057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61332" y="536230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Predict Clusters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868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What is </a:t>
            </a:r>
            <a:r>
              <a:rPr lang="en-US" b="1" dirty="0" smtClean="0"/>
              <a:t>Spark</a:t>
            </a:r>
            <a:r>
              <a:rPr lang="en-US" dirty="0" smtClean="0"/>
              <a:t> on </a:t>
            </a:r>
            <a:r>
              <a:rPr lang="en-US" b="1" dirty="0" smtClean="0"/>
              <a:t>HDInsight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Demo</a:t>
            </a:r>
            <a:r>
              <a:rPr lang="en-US" dirty="0" smtClean="0"/>
              <a:t>: Create Spark Cluster on </a:t>
            </a:r>
            <a:r>
              <a:rPr lang="en-US" dirty="0" smtClean="0"/>
              <a:t>Azure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an </a:t>
            </a:r>
            <a:r>
              <a:rPr lang="en-US" b="1" dirty="0" smtClean="0"/>
              <a:t>RDD, DataFrames, Spark SQL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Demo: Operations of RDD, DataFrames and SQL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What is </a:t>
            </a:r>
            <a:r>
              <a:rPr lang="en-US" b="1" dirty="0" smtClean="0"/>
              <a:t>MLlib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Demo: Machine Learning using Spark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Whom this talk</a:t>
            </a:r>
          </a:p>
          <a:p>
            <a:pPr lvl="1"/>
            <a:r>
              <a:rPr lang="en-US" dirty="0" smtClean="0"/>
              <a:t>Business users to analyze Big </a:t>
            </a:r>
            <a:r>
              <a:rPr lang="en-US" dirty="0"/>
              <a:t>D</a:t>
            </a:r>
            <a:r>
              <a:rPr lang="en-US" dirty="0" smtClean="0"/>
              <a:t>ata using Spark on Azure Cluster.</a:t>
            </a:r>
          </a:p>
          <a:p>
            <a:pPr lvl="1"/>
            <a:endParaRPr lang="en-US" dirty="0"/>
          </a:p>
          <a:p>
            <a:r>
              <a:rPr lang="en-US" dirty="0" smtClean="0"/>
              <a:t>Prerequisite</a:t>
            </a:r>
          </a:p>
          <a:p>
            <a:pPr lvl="1"/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Example: Recommendation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32" y="1603985"/>
            <a:ext cx="334327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32" y="2737460"/>
            <a:ext cx="62769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2" y="4714021"/>
            <a:ext cx="4924425" cy="2009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912" y="1603985"/>
            <a:ext cx="6972300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258" y="4261823"/>
            <a:ext cx="8477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0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70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4814" y="2035340"/>
            <a:ext cx="4726889" cy="22486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546671" y="2050959"/>
            <a:ext cx="4711436" cy="1420477"/>
            <a:chOff x="6498265" y="1817317"/>
            <a:chExt cx="4711436" cy="14204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8265" y="1817317"/>
              <a:ext cx="1561827" cy="13686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0092" y="1817317"/>
              <a:ext cx="1563809" cy="13943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7680" y="1817317"/>
              <a:ext cx="1582021" cy="142047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555" y="5328463"/>
            <a:ext cx="7027017" cy="13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076" y="3934158"/>
            <a:ext cx="5738037" cy="10673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21" y="4438350"/>
            <a:ext cx="4144380" cy="2087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8753" y="1048719"/>
            <a:ext cx="312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talk is based on this course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205785" y="1404136"/>
            <a:ext cx="257907" cy="63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– What is it?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30" y="1825625"/>
            <a:ext cx="9358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42260" y="412103"/>
            <a:ext cx="10909005" cy="617636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7178793" y="2256177"/>
            <a:ext cx="4674176" cy="23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Creating </a:t>
            </a:r>
            <a:r>
              <a:rPr lang="en-US" dirty="0"/>
              <a:t>an HDInsight Spark cluster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2005806"/>
            <a:ext cx="8553450" cy="3990975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319"/>
            <a:ext cx="3751217" cy="23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Ambari </a:t>
            </a:r>
            <a:r>
              <a:rPr lang="en-US" dirty="0"/>
              <a:t>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2589"/>
            <a:ext cx="5181600" cy="25774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29807"/>
            <a:ext cx="5181600" cy="3542974"/>
          </a:xfrm>
          <a:prstGeom prst="rect">
            <a:avLst/>
          </a:prstGeom>
          <a:ln w="63500">
            <a:solidFill>
              <a:srgbClr val="DC3C00"/>
            </a:solidFill>
          </a:ln>
        </p:spPr>
      </p:pic>
    </p:spTree>
    <p:extLst>
      <p:ext uri="{BB962C8B-B14F-4D97-AF65-F5344CB8AC3E}">
        <p14:creationId xmlns:p14="http://schemas.microsoft.com/office/powerpoint/2010/main" val="282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Jupyter notebooks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5374"/>
            <a:ext cx="5181600" cy="4011840"/>
          </a:xfrm>
          <a:prstGeom prst="rect">
            <a:avLst/>
          </a:prstGeom>
          <a:ln w="63500">
            <a:solidFill>
              <a:srgbClr val="DC3C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6" y="1995374"/>
            <a:ext cx="3886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475</Words>
  <Application>Microsoft Office PowerPoint</Application>
  <PresentationFormat>Widescreen</PresentationFormat>
  <Paragraphs>119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Helvetica Neue</vt:lpstr>
      <vt:lpstr>Arial</vt:lpstr>
      <vt:lpstr>Calibri</vt:lpstr>
      <vt:lpstr>Calibri Light</vt:lpstr>
      <vt:lpstr>Segoe UI</vt:lpstr>
      <vt:lpstr>Office Theme</vt:lpstr>
      <vt:lpstr>PowerPoint Presentation</vt:lpstr>
      <vt:lpstr>Getting Started with  Machine Learning using Spark in Azure HDInsight</vt:lpstr>
      <vt:lpstr>Content</vt:lpstr>
      <vt:lpstr>References</vt:lpstr>
      <vt:lpstr>HDInsight – What is it?</vt:lpstr>
      <vt:lpstr>PowerPoint Presentation</vt:lpstr>
      <vt:lpstr>Demo: Creating an HDInsight Spark cluster</vt:lpstr>
      <vt:lpstr>Demo: Ambari Dashboard</vt:lpstr>
      <vt:lpstr>Demo: Jupyter notebooks</vt:lpstr>
      <vt:lpstr>What is RDD?</vt:lpstr>
      <vt:lpstr>RDD Operations</vt:lpstr>
      <vt:lpstr>What is DataFrames?</vt:lpstr>
      <vt:lpstr>DataFrame Operations</vt:lpstr>
      <vt:lpstr>What is Spark SQL?</vt:lpstr>
      <vt:lpstr>Tables and Queries</vt:lpstr>
      <vt:lpstr>Spark SQL Operations</vt:lpstr>
      <vt:lpstr>What is Machine Learning?</vt:lpstr>
      <vt:lpstr>How does Machine Learning work?</vt:lpstr>
      <vt:lpstr>What is MLlib?</vt:lpstr>
      <vt:lpstr>How to.. Machine Learning in Apache Spark?</vt:lpstr>
      <vt:lpstr>MLlib Terminology</vt:lpstr>
      <vt:lpstr>MLlib Terminology</vt:lpstr>
      <vt:lpstr>Examples: Classification</vt:lpstr>
      <vt:lpstr>Examples: Classification</vt:lpstr>
      <vt:lpstr>Example: Regression</vt:lpstr>
      <vt:lpstr>Example: Regression</vt:lpstr>
      <vt:lpstr>Example: Pipeline</vt:lpstr>
      <vt:lpstr>More Example: Text Analysis</vt:lpstr>
      <vt:lpstr>More Example: Clustering</vt:lpstr>
      <vt:lpstr>More Example: Recommendation</vt:lpstr>
      <vt:lpstr>Questions</vt:lpstr>
    </vt:vector>
  </TitlesOfParts>
  <Company>Sorrell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with Spark in Azure HDInsight</dc:title>
  <dc:creator>Ingyu Lee</dc:creator>
  <cp:lastModifiedBy>Ingyu Lee</cp:lastModifiedBy>
  <cp:revision>216</cp:revision>
  <dcterms:created xsi:type="dcterms:W3CDTF">2018-04-12T19:12:59Z</dcterms:created>
  <dcterms:modified xsi:type="dcterms:W3CDTF">2019-04-23T02:19:51Z</dcterms:modified>
</cp:coreProperties>
</file>