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16" r:id="rId2"/>
    <p:sldId id="256" r:id="rId3"/>
    <p:sldId id="257" r:id="rId4"/>
    <p:sldId id="321" r:id="rId5"/>
    <p:sldId id="300" r:id="rId6"/>
    <p:sldId id="298" r:id="rId7"/>
    <p:sldId id="306" r:id="rId8"/>
    <p:sldId id="305" r:id="rId9"/>
    <p:sldId id="307" r:id="rId10"/>
    <p:sldId id="265" r:id="rId11"/>
    <p:sldId id="308" r:id="rId12"/>
    <p:sldId id="329" r:id="rId13"/>
    <p:sldId id="263" r:id="rId14"/>
    <p:sldId id="318" r:id="rId15"/>
    <p:sldId id="292" r:id="rId16"/>
    <p:sldId id="319" r:id="rId17"/>
    <p:sldId id="294" r:id="rId18"/>
    <p:sldId id="330" r:id="rId19"/>
    <p:sldId id="282" r:id="rId20"/>
    <p:sldId id="314" r:id="rId21"/>
    <p:sldId id="295" r:id="rId22"/>
    <p:sldId id="304" r:id="rId23"/>
    <p:sldId id="287" r:id="rId24"/>
    <p:sldId id="288" r:id="rId25"/>
    <p:sldId id="296" r:id="rId26"/>
    <p:sldId id="331" r:id="rId27"/>
    <p:sldId id="320" r:id="rId28"/>
    <p:sldId id="322" r:id="rId29"/>
    <p:sldId id="332" r:id="rId30"/>
    <p:sldId id="323" r:id="rId31"/>
    <p:sldId id="324" r:id="rId32"/>
    <p:sldId id="325" r:id="rId33"/>
    <p:sldId id="326" r:id="rId34"/>
    <p:sldId id="333" r:id="rId35"/>
    <p:sldId id="327" r:id="rId36"/>
    <p:sldId id="32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AF7AD-3104-4FFE-90FE-99789EEC3186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EB343-8CCC-4C21-A80B-729ED2FE3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B343-8CCC-4C21-A80B-729ED2FE35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B343-8CCC-4C21-A80B-729ED2FE35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0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B343-8CCC-4C21-A80B-729ED2FE35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40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B343-8CCC-4C21-A80B-729ED2FE35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B343-8CCC-4C21-A80B-729ED2FE35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B343-8CCC-4C21-A80B-729ED2FE35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EB343-8CCC-4C21-A80B-729ED2FE35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7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5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0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8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4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9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2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FC9-B462-49B3-92C6-8A9C6E8C741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2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4CFC9-B462-49B3-92C6-8A9C6E8C741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AB6D-324C-4455-957C-1F7442550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tiff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-Bootcamp-Troy/SparkOnHDInsight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33715" y="66965"/>
            <a:ext cx="5253682" cy="179866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Sponsors for Azure Bootcamp</a:t>
            </a:r>
            <a:endParaRPr lang="en-US" sz="40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365" y="418465"/>
            <a:ext cx="3028950" cy="2343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618" y="2068732"/>
            <a:ext cx="3188970" cy="1453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46" y="697279"/>
            <a:ext cx="1922272" cy="218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55" y="2516595"/>
            <a:ext cx="2680142" cy="12359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9" y="3537430"/>
            <a:ext cx="2743206" cy="8260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928" y="2714224"/>
            <a:ext cx="2945205" cy="22758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103" y="3981472"/>
            <a:ext cx="1981200" cy="1181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22" y="4506857"/>
            <a:ext cx="4411249" cy="13835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1" y="5019191"/>
            <a:ext cx="3266204" cy="16570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18" y="5818286"/>
            <a:ext cx="4212030" cy="97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4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4546" y="1943191"/>
            <a:ext cx="4866394" cy="435133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RDD?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57921" y="2838636"/>
            <a:ext cx="6746731" cy="1674575"/>
            <a:chOff x="5202492" y="4306298"/>
            <a:chExt cx="6746731" cy="1674575"/>
          </a:xfrm>
        </p:grpSpPr>
        <p:pic>
          <p:nvPicPr>
            <p:cNvPr id="8" name="Content Placeholder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02492" y="4314102"/>
              <a:ext cx="2235918" cy="1658568"/>
            </a:xfrm>
            <a:prstGeom prst="rect">
              <a:avLst/>
            </a:prstGeom>
          </p:spPr>
        </p:pic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9749" y="4310490"/>
              <a:ext cx="2253240" cy="167038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2989" y="4306298"/>
              <a:ext cx="2266234" cy="167457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5384800" y="4881248"/>
            <a:ext cx="6276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&amp;quot"/>
              </a:rPr>
              <a:t>Resilient Distributed Datasets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or RDDs address this by enabling fault-tolerant, distributed, in-memory computations.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4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 Operations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6979" y="3423717"/>
            <a:ext cx="4972050" cy="306705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71535" y="1690688"/>
            <a:ext cx="5114925" cy="31337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23" y="4824413"/>
            <a:ext cx="4886325" cy="18669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759" y="881702"/>
            <a:ext cx="4578742" cy="237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RDD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2384"/>
            <a:ext cx="6991350" cy="4762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25887" y="1376244"/>
            <a:ext cx="79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RDDs can be created from stable storage or by transforming other RDDs.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1337"/>
            <a:ext cx="5613400" cy="37198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994" y="4207175"/>
            <a:ext cx="5179793" cy="25939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57400" y="2378641"/>
            <a:ext cx="835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&amp;quot"/>
              </a:rPr>
              <a:t>Transformations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create a new dataset from an existing one. Transformations are lazy, meaning that no transformation is executed until you execute an action.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708993" y="3292908"/>
            <a:ext cx="517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&amp;quot"/>
              </a:rPr>
              <a:t>Actions</a:t>
            </a:r>
            <a:r>
              <a:rPr lang="en-US">
                <a:solidFill>
                  <a:srgbClr val="000000"/>
                </a:solidFill>
                <a:latin typeface="Helvetica Neue"/>
              </a:rPr>
              <a:t> return a value to the driver program after running a computation on the dataset.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DataFrames?</a:t>
            </a:r>
            <a:endParaRPr lang="en-US" dirty="0"/>
          </a:p>
        </p:txBody>
      </p:sp>
      <p:sp>
        <p:nvSpPr>
          <p:cNvPr id="12" name="TextBox 3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1600" cy="3903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576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12"/>
              </a:spcBef>
            </a:pPr>
            <a:r>
              <a:rPr lang="en-US" sz="1800" dirty="0"/>
              <a:t>A distributed collection of data organized into named columns.</a:t>
            </a:r>
          </a:p>
          <a:p>
            <a:pPr lvl="1">
              <a:lnSpc>
                <a:spcPct val="100000"/>
              </a:lnSpc>
              <a:spcBef>
                <a:spcPts val="612"/>
              </a:spcBef>
            </a:pPr>
            <a:r>
              <a:rPr lang="en-US" sz="1800" dirty="0"/>
              <a:t>Similar to RDDs with schema</a:t>
            </a:r>
            <a:r>
              <a:rPr lang="en-US" sz="1800" i="1" dirty="0"/>
              <a:t>. </a:t>
            </a:r>
          </a:p>
          <a:p>
            <a:pPr lvl="1">
              <a:lnSpc>
                <a:spcPct val="100000"/>
              </a:lnSpc>
              <a:spcBef>
                <a:spcPts val="612"/>
              </a:spcBef>
            </a:pPr>
            <a:r>
              <a:rPr lang="en-US" sz="1800" dirty="0"/>
              <a:t>Conceptually equivalent to tables in relational database, or to DataFrames in R/Python. </a:t>
            </a:r>
          </a:p>
          <a:p>
            <a:pPr lvl="1">
              <a:lnSpc>
                <a:spcPct val="100000"/>
              </a:lnSpc>
              <a:spcBef>
                <a:spcPts val="612"/>
              </a:spcBef>
            </a:pPr>
            <a:r>
              <a:rPr lang="en-US" sz="1800" dirty="0"/>
              <a:t>With domain-specific functions designed for common tasks: </a:t>
            </a:r>
          </a:p>
          <a:p>
            <a:pPr marL="868768" lvl="2" indent="-285750">
              <a:lnSpc>
                <a:spcPct val="100000"/>
              </a:lnSpc>
            </a:pPr>
            <a:r>
              <a:rPr lang="en-US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Metadata</a:t>
            </a:r>
          </a:p>
          <a:p>
            <a:pPr marL="868768" lvl="2" indent="-285750">
              <a:lnSpc>
                <a:spcPct val="100000"/>
              </a:lnSpc>
            </a:pPr>
            <a:r>
              <a:rPr lang="en-US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Sampling</a:t>
            </a:r>
          </a:p>
          <a:p>
            <a:pPr marL="868768" lvl="2" indent="-285750">
              <a:lnSpc>
                <a:spcPct val="100000"/>
              </a:lnSpc>
            </a:pPr>
            <a:r>
              <a:rPr lang="en-US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Project, filter, aggregation, and join</a:t>
            </a:r>
          </a:p>
          <a:p>
            <a:pPr marL="868768" lvl="2" indent="-285750">
              <a:lnSpc>
                <a:spcPct val="100000"/>
              </a:lnSpc>
            </a:pPr>
            <a:r>
              <a:rPr lang="en-US" dirty="0">
                <a:ln>
                  <a:solidFill>
                    <a:srgbClr val="FFFFFF">
                      <a:alpha val="0"/>
                    </a:srgbClr>
                  </a:solidFill>
                </a:ln>
                <a:gradFill>
                  <a:gsLst>
                    <a:gs pos="85321">
                      <a:srgbClr val="505050"/>
                    </a:gs>
                    <a:gs pos="57000">
                      <a:srgbClr val="505050"/>
                    </a:gs>
                  </a:gsLst>
                </a:gradFill>
                <a:ea typeface="Segoe UI" pitchFamily="34" charset="0"/>
                <a:cs typeface="Segoe UI" pitchFamily="34" charset="0"/>
              </a:rPr>
              <a:t>UDFs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72181" y="1690688"/>
            <a:ext cx="5243218" cy="1172287"/>
            <a:chOff x="6365454" y="1497473"/>
            <a:chExt cx="5243218" cy="1172287"/>
          </a:xfrm>
        </p:grpSpPr>
        <p:grpSp>
          <p:nvGrpSpPr>
            <p:cNvPr id="34" name="Group 33"/>
            <p:cNvGrpSpPr/>
            <p:nvPr/>
          </p:nvGrpSpPr>
          <p:grpSpPr>
            <a:xfrm>
              <a:off x="8722796" y="1497473"/>
              <a:ext cx="2885876" cy="1172287"/>
              <a:chOff x="8049696" y="1669850"/>
              <a:chExt cx="2885876" cy="1172287"/>
            </a:xfrm>
          </p:grpSpPr>
          <p:sp>
            <p:nvSpPr>
              <p:cNvPr id="36" name="Rounded Rectangle 35"/>
              <p:cNvSpPr/>
              <p:nvPr/>
            </p:nvSpPr>
            <p:spPr bwMode="auto">
              <a:xfrm>
                <a:off x="8049696" y="1669850"/>
                <a:ext cx="914400" cy="548640"/>
              </a:xfrm>
              <a:prstGeom prst="roundRect">
                <a:avLst>
                  <a:gd name="adj" fmla="val 0"/>
                </a:avLst>
              </a:prstGeom>
              <a:solidFill>
                <a:srgbClr val="DC3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User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9035434" y="1670444"/>
                <a:ext cx="914400" cy="548640"/>
              </a:xfrm>
              <a:prstGeom prst="roundRect">
                <a:avLst>
                  <a:gd name="adj" fmla="val 0"/>
                </a:avLst>
              </a:prstGeom>
              <a:solidFill>
                <a:srgbClr val="DC3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User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>
                <a:off x="10021172" y="1669850"/>
                <a:ext cx="914400" cy="548640"/>
              </a:xfrm>
              <a:prstGeom prst="roundRect">
                <a:avLst>
                  <a:gd name="adj" fmla="val 0"/>
                </a:avLst>
              </a:prstGeom>
              <a:solidFill>
                <a:srgbClr val="DC3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User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>
                <a:off x="8049696" y="2290319"/>
                <a:ext cx="914400" cy="548640"/>
              </a:xfrm>
              <a:prstGeom prst="roundRect">
                <a:avLst>
                  <a:gd name="adj" fmla="val 0"/>
                </a:avLst>
              </a:prstGeom>
              <a:solidFill>
                <a:srgbClr val="DC3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User </a:t>
                </a: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>
                <a:off x="9035434" y="2293494"/>
                <a:ext cx="914400" cy="548640"/>
              </a:xfrm>
              <a:prstGeom prst="roundRect">
                <a:avLst>
                  <a:gd name="adj" fmla="val 0"/>
                </a:avLst>
              </a:prstGeom>
              <a:solidFill>
                <a:srgbClr val="DC3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User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10021172" y="2293497"/>
                <a:ext cx="914400" cy="548640"/>
              </a:xfrm>
              <a:prstGeom prst="roundRect">
                <a:avLst>
                  <a:gd name="adj" fmla="val 0"/>
                </a:avLst>
              </a:prstGeom>
              <a:solidFill>
                <a:srgbClr val="DC3C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5102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User</a:t>
                </a:r>
              </a:p>
            </p:txBody>
          </p:sp>
        </p:grpSp>
        <p:sp>
          <p:nvSpPr>
            <p:cNvPr id="35" name="TextBox 53"/>
            <p:cNvSpPr txBox="1"/>
            <p:nvPr/>
          </p:nvSpPr>
          <p:spPr>
            <a:xfrm>
              <a:off x="6365454" y="1497473"/>
              <a:ext cx="2286000" cy="1161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0" tIns="91440" rIns="0" bIns="9144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2692" lvl="1" indent="0">
                <a:spcBef>
                  <a:spcPts val="612"/>
                </a:spcBef>
                <a:buNone/>
              </a:pPr>
              <a:r>
                <a:rPr lang="en-US" sz="1600" dirty="0">
                  <a:solidFill>
                    <a:schemeClr val="tx2"/>
                  </a:solidFill>
                </a:rPr>
                <a:t>RDDs are a collection of opaque objects (such as internal structures unknown to Spark).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72182" y="3901991"/>
            <a:ext cx="5243220" cy="2397823"/>
            <a:chOff x="6365455" y="2888885"/>
            <a:chExt cx="5243220" cy="2397823"/>
          </a:xfrm>
        </p:grpSpPr>
        <p:sp>
          <p:nvSpPr>
            <p:cNvPr id="15" name="TextBox 54"/>
            <p:cNvSpPr txBox="1"/>
            <p:nvPr/>
          </p:nvSpPr>
          <p:spPr>
            <a:xfrm>
              <a:off x="6365455" y="2888885"/>
              <a:ext cx="2286000" cy="1161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lIns="0" tIns="91440" rIns="0" bIns="9144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2692" lvl="1" indent="0">
                <a:spcBef>
                  <a:spcPts val="612"/>
                </a:spcBef>
                <a:buNone/>
              </a:pPr>
              <a:r>
                <a:rPr lang="en-US" sz="1600" dirty="0">
                  <a:solidFill>
                    <a:schemeClr val="tx2"/>
                  </a:solidFill>
                </a:rPr>
                <a:t>DataFrames is a collection of objects with schema that are known to Spark SQL..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722794" y="2888885"/>
              <a:ext cx="2885881" cy="1162748"/>
              <a:chOff x="8087794" y="2888885"/>
              <a:chExt cx="2885881" cy="116274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8087797" y="2888885"/>
                <a:ext cx="2885878" cy="548640"/>
                <a:chOff x="7902714" y="3292088"/>
                <a:chExt cx="2829547" cy="537931"/>
              </a:xfrm>
            </p:grpSpPr>
            <p:sp>
              <p:nvSpPr>
                <p:cNvPr id="31" name="Rectangle 30"/>
                <p:cNvSpPr/>
                <p:nvPr/>
              </p:nvSpPr>
              <p:spPr bwMode="auto">
                <a:xfrm>
                  <a:off x="7902714" y="3292088"/>
                  <a:ext cx="896552" cy="537931"/>
                </a:xfrm>
                <a:prstGeom prst="rect">
                  <a:avLst/>
                </a:prstGeom>
                <a:solidFill>
                  <a:srgbClr val="B43B1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Name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 bwMode="auto">
                <a:xfrm>
                  <a:off x="8869209" y="3292088"/>
                  <a:ext cx="896552" cy="537931"/>
                </a:xfrm>
                <a:prstGeom prst="rect">
                  <a:avLst/>
                </a:prstGeom>
                <a:solidFill>
                  <a:srgbClr val="8E2E0C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Age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 bwMode="auto">
                <a:xfrm>
                  <a:off x="9835709" y="3292088"/>
                  <a:ext cx="896552" cy="537931"/>
                </a:xfrm>
                <a:prstGeom prst="rect">
                  <a:avLst/>
                </a:prstGeom>
                <a:solidFill>
                  <a:srgbClr val="6B2309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Sex</a:t>
                  </a: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8087794" y="3502993"/>
                <a:ext cx="2885878" cy="548640"/>
                <a:chOff x="7902714" y="3285862"/>
                <a:chExt cx="2829547" cy="537931"/>
              </a:xfrm>
            </p:grpSpPr>
            <p:sp>
              <p:nvSpPr>
                <p:cNvPr id="28" name="Rectangle 27"/>
                <p:cNvSpPr/>
                <p:nvPr/>
              </p:nvSpPr>
              <p:spPr bwMode="auto">
                <a:xfrm>
                  <a:off x="7902714" y="3285862"/>
                  <a:ext cx="896552" cy="537931"/>
                </a:xfrm>
                <a:prstGeom prst="rect">
                  <a:avLst/>
                </a:prstGeom>
                <a:solidFill>
                  <a:srgbClr val="B43B1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Name</a:t>
                  </a: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8869209" y="3285862"/>
                  <a:ext cx="896552" cy="537931"/>
                </a:xfrm>
                <a:prstGeom prst="rect">
                  <a:avLst/>
                </a:prstGeom>
                <a:solidFill>
                  <a:srgbClr val="8E2E0C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Age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9835709" y="3285862"/>
                  <a:ext cx="896552" cy="537931"/>
                </a:xfrm>
                <a:prstGeom prst="rect">
                  <a:avLst/>
                </a:prstGeom>
                <a:solidFill>
                  <a:srgbClr val="6B2309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Sex</a:t>
                  </a: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8722794" y="4123960"/>
              <a:ext cx="2885881" cy="1162748"/>
              <a:chOff x="8087794" y="2888885"/>
              <a:chExt cx="2885881" cy="116274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8087797" y="2888885"/>
                <a:ext cx="2885878" cy="548640"/>
                <a:chOff x="7902714" y="3292088"/>
                <a:chExt cx="2829547" cy="537931"/>
              </a:xfrm>
            </p:grpSpPr>
            <p:sp>
              <p:nvSpPr>
                <p:cNvPr id="23" name="Rectangle 22"/>
                <p:cNvSpPr/>
                <p:nvPr/>
              </p:nvSpPr>
              <p:spPr bwMode="auto">
                <a:xfrm>
                  <a:off x="7902714" y="3292088"/>
                  <a:ext cx="896552" cy="537931"/>
                </a:xfrm>
                <a:prstGeom prst="rect">
                  <a:avLst/>
                </a:prstGeom>
                <a:solidFill>
                  <a:srgbClr val="B43B1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Name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8869209" y="3292088"/>
                  <a:ext cx="896552" cy="537931"/>
                </a:xfrm>
                <a:prstGeom prst="rect">
                  <a:avLst/>
                </a:prstGeom>
                <a:solidFill>
                  <a:srgbClr val="8E2E0C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Age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835709" y="3292088"/>
                  <a:ext cx="896552" cy="537931"/>
                </a:xfrm>
                <a:prstGeom prst="rect">
                  <a:avLst/>
                </a:prstGeom>
                <a:solidFill>
                  <a:srgbClr val="6B2309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Sex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8087794" y="3502993"/>
                <a:ext cx="2885878" cy="548640"/>
                <a:chOff x="7902714" y="3285862"/>
                <a:chExt cx="2829547" cy="537931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7902714" y="3285862"/>
                  <a:ext cx="896552" cy="537931"/>
                </a:xfrm>
                <a:prstGeom prst="rect">
                  <a:avLst/>
                </a:prstGeom>
                <a:solidFill>
                  <a:srgbClr val="B43B1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Name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 bwMode="auto">
                <a:xfrm>
                  <a:off x="8869209" y="3285862"/>
                  <a:ext cx="896552" cy="537931"/>
                </a:xfrm>
                <a:prstGeom prst="rect">
                  <a:avLst/>
                </a:prstGeom>
                <a:solidFill>
                  <a:srgbClr val="8E2E0C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Age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9835709" y="3285862"/>
                  <a:ext cx="896552" cy="537931"/>
                </a:xfrm>
                <a:prstGeom prst="rect">
                  <a:avLst/>
                </a:prstGeom>
                <a:solidFill>
                  <a:srgbClr val="6B2309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6521" tIns="149217" rIns="186521" bIns="14921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5102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600" dirty="0">
                      <a:solidFill>
                        <a:schemeClr val="bg1"/>
                      </a:solidFill>
                      <a:ea typeface="Segoe UI" pitchFamily="34" charset="0"/>
                      <a:cs typeface="Segoe UI" pitchFamily="34" charset="0"/>
                    </a:rPr>
                    <a:t>Sex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043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1044"/>
            <a:ext cx="105156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1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 SQL?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098639" y="1690688"/>
            <a:ext cx="2742914" cy="4762791"/>
            <a:chOff x="7190736" y="1487743"/>
            <a:chExt cx="2742914" cy="4762791"/>
          </a:xfrm>
        </p:grpSpPr>
        <p:sp>
          <p:nvSpPr>
            <p:cNvPr id="23" name="Text Placeholder 5"/>
            <p:cNvSpPr txBox="1">
              <a:spLocks/>
            </p:cNvSpPr>
            <p:nvPr/>
          </p:nvSpPr>
          <p:spPr>
            <a:xfrm>
              <a:off x="7190736" y="4350291"/>
              <a:ext cx="2742914" cy="1900243"/>
            </a:xfrm>
            <a:prstGeom prst="rect">
              <a:avLst/>
            </a:prstGeom>
            <a:solidFill>
              <a:srgbClr val="DC3C00"/>
            </a:solidFill>
          </p:spPr>
          <p:txBody>
            <a:bodyPr lIns="182880" tIns="274320" rIns="274320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32472">
                <a:spcBef>
                  <a:spcPct val="0"/>
                </a:spcBef>
                <a:buNone/>
              </a:pPr>
              <a:r>
                <a:rPr lang="en-US" sz="18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You run interactive Spark SQL statements using notebooks.</a:t>
              </a:r>
            </a:p>
          </p:txBody>
        </p:sp>
        <p:sp>
          <p:nvSpPr>
            <p:cNvPr id="24" name="Text Placeholder 8"/>
            <p:cNvSpPr txBox="1">
              <a:spLocks/>
            </p:cNvSpPr>
            <p:nvPr/>
          </p:nvSpPr>
          <p:spPr>
            <a:xfrm>
              <a:off x="7190736" y="1487743"/>
              <a:ext cx="2742914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lIns="182880" rIns="274320"/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  <a:p>
              <a:endParaRPr lang="en-US" dirty="0"/>
            </a:p>
            <a:p>
              <a:pPr marL="0" indent="0" defTabSz="932472">
                <a:spcBef>
                  <a:spcPct val="0"/>
                </a:spcBef>
                <a:buNone/>
              </a:pPr>
              <a:r>
                <a:rPr lang="en-US" sz="2400" dirty="0">
                  <a:ea typeface="Segoe UI" pitchFamily="34" charset="0"/>
                  <a:cs typeface="Segoe UI" pitchFamily="34" charset="0"/>
                </a:rPr>
                <a:t>Run Spark SQL statements using notebooks</a:t>
              </a:r>
            </a:p>
          </p:txBody>
        </p:sp>
        <p:sp>
          <p:nvSpPr>
            <p:cNvPr id="25" name="TextBox 31"/>
            <p:cNvSpPr txBox="1"/>
            <p:nvPr/>
          </p:nvSpPr>
          <p:spPr>
            <a:xfrm>
              <a:off x="7190736" y="1502454"/>
              <a:ext cx="941097" cy="93980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4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3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77743" y="1690688"/>
            <a:ext cx="3340111" cy="4762816"/>
            <a:chOff x="1631890" y="1487743"/>
            <a:chExt cx="3340111" cy="4762816"/>
          </a:xfrm>
        </p:grpSpPr>
        <p:grpSp>
          <p:nvGrpSpPr>
            <p:cNvPr id="18" name="Group 17"/>
            <p:cNvGrpSpPr/>
            <p:nvPr/>
          </p:nvGrpSpPr>
          <p:grpSpPr>
            <a:xfrm>
              <a:off x="1631890" y="1487743"/>
              <a:ext cx="2743200" cy="4762816"/>
              <a:chOff x="469840" y="1487743"/>
              <a:chExt cx="2743200" cy="4762816"/>
            </a:xfrm>
          </p:grpSpPr>
          <p:sp>
            <p:nvSpPr>
              <p:cNvPr id="20" name="Text Placeholder 2"/>
              <p:cNvSpPr txBox="1">
                <a:spLocks/>
              </p:cNvSpPr>
              <p:nvPr/>
            </p:nvSpPr>
            <p:spPr>
              <a:xfrm>
                <a:off x="469840" y="4350296"/>
                <a:ext cx="2743200" cy="1900263"/>
              </a:xfrm>
              <a:prstGeom prst="rect">
                <a:avLst/>
              </a:prstGeom>
              <a:solidFill>
                <a:srgbClr val="DC3C00"/>
              </a:solidFill>
            </p:spPr>
            <p:txBody>
              <a:bodyPr lIns="182880" tIns="274320" rIns="274320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32472">
                  <a:spcBef>
                    <a:spcPct val="0"/>
                  </a:spcBef>
                  <a:buNone/>
                </a:pPr>
                <a:r>
                  <a:rPr lang="en-US" sz="18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HDInsight uses Azure Blob storage account for storing data.</a:t>
                </a:r>
              </a:p>
            </p:txBody>
          </p:sp>
          <p:sp>
            <p:nvSpPr>
              <p:cNvPr id="21" name="Text Placeholder 6"/>
              <p:cNvSpPr txBox="1">
                <a:spLocks/>
              </p:cNvSpPr>
              <p:nvPr/>
            </p:nvSpPr>
            <p:spPr>
              <a:xfrm>
                <a:off x="469840" y="1487743"/>
                <a:ext cx="2743200" cy="27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lIns="182880" rIns="274320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endParaRPr lang="en-US" dirty="0"/>
              </a:p>
              <a:p>
                <a:pPr marL="0" indent="0" defTabSz="932472">
                  <a:spcBef>
                    <a:spcPct val="0"/>
                  </a:spcBef>
                  <a:buNone/>
                </a:pPr>
                <a:r>
                  <a:rPr lang="en-US" sz="2400" dirty="0">
                    <a:ea typeface="Segoe UI" pitchFamily="34" charset="0"/>
                    <a:cs typeface="Segoe UI" pitchFamily="34" charset="0"/>
                  </a:rPr>
                  <a:t>Create an Azure storage account</a:t>
                </a:r>
              </a:p>
            </p:txBody>
          </p:sp>
          <p:sp>
            <p:nvSpPr>
              <p:cNvPr id="22" name="TextBox 29"/>
              <p:cNvSpPr txBox="1"/>
              <p:nvPr/>
            </p:nvSpPr>
            <p:spPr>
              <a:xfrm>
                <a:off x="469840" y="1502454"/>
                <a:ext cx="941097" cy="560129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4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1</a:t>
                </a:r>
              </a:p>
            </p:txBody>
          </p:sp>
        </p:grpSp>
        <p:sp>
          <p:nvSpPr>
            <p:cNvPr id="19" name="Right Arrow 18"/>
            <p:cNvSpPr/>
            <p:nvPr/>
          </p:nvSpPr>
          <p:spPr bwMode="auto">
            <a:xfrm>
              <a:off x="4377091" y="1872867"/>
              <a:ext cx="594910" cy="848299"/>
            </a:xfrm>
            <a:prstGeom prst="rightArrow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38249" y="1690688"/>
            <a:ext cx="3325338" cy="4762791"/>
            <a:chOff x="4992396" y="1487743"/>
            <a:chExt cx="3325338" cy="4762791"/>
          </a:xfrm>
        </p:grpSpPr>
        <p:grpSp>
          <p:nvGrpSpPr>
            <p:cNvPr id="13" name="Group 12"/>
            <p:cNvGrpSpPr/>
            <p:nvPr/>
          </p:nvGrpSpPr>
          <p:grpSpPr>
            <a:xfrm>
              <a:off x="4992396" y="1487743"/>
              <a:ext cx="2743084" cy="4762791"/>
              <a:chOff x="3830346" y="1487743"/>
              <a:chExt cx="2743084" cy="4762791"/>
            </a:xfrm>
          </p:grpSpPr>
          <p:sp>
            <p:nvSpPr>
              <p:cNvPr id="15" name="Text Placeholder 3"/>
              <p:cNvSpPr txBox="1">
                <a:spLocks/>
              </p:cNvSpPr>
              <p:nvPr/>
            </p:nvSpPr>
            <p:spPr>
              <a:xfrm>
                <a:off x="3830431" y="4350291"/>
                <a:ext cx="2742914" cy="1900243"/>
              </a:xfrm>
              <a:prstGeom prst="rect">
                <a:avLst/>
              </a:prstGeom>
              <a:solidFill>
                <a:srgbClr val="DC3C00"/>
              </a:solidFill>
            </p:spPr>
            <p:txBody>
              <a:bodyPr lIns="182880" tIns="274320" rIns="274320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932472">
                  <a:spcBef>
                    <a:spcPct val="0"/>
                  </a:spcBef>
                  <a:buNone/>
                </a:pPr>
                <a:r>
                  <a:rPr lang="en-US" sz="1800" dirty="0">
                    <a:solidFill>
                      <a:schemeClr val="bg1"/>
                    </a:solidFill>
                    <a:ea typeface="Segoe UI" pitchFamily="34" charset="0"/>
                    <a:cs typeface="Segoe UI" pitchFamily="34" charset="0"/>
                  </a:rPr>
                  <a:t>HDInsight makes Apache Spark available as a service in cloud.</a:t>
                </a:r>
              </a:p>
            </p:txBody>
          </p:sp>
          <p:sp>
            <p:nvSpPr>
              <p:cNvPr id="16" name="Text Placeholder 7"/>
              <p:cNvSpPr txBox="1">
                <a:spLocks/>
              </p:cNvSpPr>
              <p:nvPr/>
            </p:nvSpPr>
            <p:spPr>
              <a:xfrm>
                <a:off x="3830516" y="1487743"/>
                <a:ext cx="2742914" cy="2743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lIns="182880" rIns="274320"/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endParaRPr lang="en-US" dirty="0"/>
              </a:p>
              <a:p>
                <a:pPr marL="0" indent="0" defTabSz="932472">
                  <a:spcBef>
                    <a:spcPct val="0"/>
                  </a:spcBef>
                  <a:buNone/>
                </a:pPr>
                <a:r>
                  <a:rPr lang="en-US" sz="2400" dirty="0">
                    <a:ea typeface="Segoe UI" pitchFamily="34" charset="0"/>
                    <a:cs typeface="Segoe UI" pitchFamily="34" charset="0"/>
                  </a:rPr>
                  <a:t>HDInsight makes Apache Spark available as a service in cloud.</a:t>
                </a:r>
              </a:p>
            </p:txBody>
          </p:sp>
          <p:sp>
            <p:nvSpPr>
              <p:cNvPr id="17" name="TextBox 30"/>
              <p:cNvSpPr txBox="1"/>
              <p:nvPr/>
            </p:nvSpPr>
            <p:spPr>
              <a:xfrm>
                <a:off x="3830346" y="1502454"/>
                <a:ext cx="941097" cy="939800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noAutofit/>
              </a:bodyPr>
              <a:lstStyle>
                <a:defPPr>
                  <a:defRPr lang="en-US"/>
                </a:defPPr>
                <a:lvl1pPr marL="0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66371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32742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99113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65484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33185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98226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64597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730969" algn="l" defTabSz="93274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4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2</a:t>
                </a:r>
              </a:p>
            </p:txBody>
          </p:sp>
        </p:grpSp>
        <p:sp>
          <p:nvSpPr>
            <p:cNvPr id="14" name="Right Arrow 13"/>
            <p:cNvSpPr/>
            <p:nvPr/>
          </p:nvSpPr>
          <p:spPr bwMode="auto">
            <a:xfrm>
              <a:off x="7722824" y="1872867"/>
              <a:ext cx="594910" cy="848299"/>
            </a:xfrm>
            <a:prstGeom prst="rightArrow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55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 and Queries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860" y="1825625"/>
            <a:ext cx="100142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SQL Operations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587" y="1910556"/>
            <a:ext cx="50768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DataFrame and 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988"/>
            <a:ext cx="9153525" cy="409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01186" y="1595161"/>
            <a:ext cx="549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create a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dataframe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from a CSV file as shown below.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12" y="2398197"/>
            <a:ext cx="5385779" cy="4459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937" y="4035425"/>
            <a:ext cx="4429125" cy="1657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65937" y="2927429"/>
            <a:ext cx="44291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run SQL queries over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dataframes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once you register them as temporary tables within the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SparkSession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80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06040"/>
            <a:ext cx="5181600" cy="279050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70737"/>
            <a:ext cx="5181600" cy="30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with </a:t>
            </a:r>
            <a:br>
              <a:rPr lang="en-US" dirty="0" smtClean="0"/>
            </a:br>
            <a:r>
              <a:rPr lang="en-US" dirty="0" smtClean="0"/>
              <a:t>Machine Learning using Spark in Azure HDInsight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Ingyu Lee</a:t>
            </a:r>
          </a:p>
          <a:p>
            <a:r>
              <a:rPr lang="en-US" dirty="0" smtClean="0"/>
              <a:t>Troy University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8890" y="5764250"/>
            <a:ext cx="5936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github.com/Azure-Bootcamp-Troy/SparkOnHDInsight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Machine Learning work?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2381" y="2104123"/>
            <a:ext cx="5181600" cy="253969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2953" y="2104123"/>
            <a:ext cx="5181600" cy="21875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81" y="4844606"/>
            <a:ext cx="4444410" cy="1531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618" y="4444582"/>
            <a:ext cx="5284270" cy="193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45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MLlib?</a:t>
            </a:r>
            <a:endParaRPr lang="en-US" dirty="0"/>
          </a:p>
        </p:txBody>
      </p:sp>
      <p:sp>
        <p:nvSpPr>
          <p:cNvPr id="7" name="TextBox 3"/>
          <p:cNvSpPr txBox="1">
            <a:spLocks noGrp="1"/>
          </p:cNvSpPr>
          <p:nvPr>
            <p:ph sz="half" idx="1"/>
          </p:nvPr>
        </p:nvSpPr>
        <p:spPr>
          <a:xfrm>
            <a:off x="409433" y="1825625"/>
            <a:ext cx="5063319" cy="4339650"/>
          </a:xfrm>
          <a:prstGeom prst="rect">
            <a:avLst/>
          </a:prstGeom>
          <a:noFill/>
          <a:ln>
            <a:noFill/>
          </a:ln>
        </p:spPr>
        <p:txBody>
          <a:bodyPr wrap="square" lIns="36576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3393" lvl="1" indent="-342900">
              <a:spcBef>
                <a:spcPts val="612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MLlib is a collection of </a:t>
            </a:r>
            <a:r>
              <a:rPr lang="en-US" sz="2400" b="1" dirty="0">
                <a:solidFill>
                  <a:schemeClr val="tx2"/>
                </a:solidFill>
                <a:latin typeface="+mj-lt"/>
              </a:rPr>
              <a:t>machine learning algorithms optimized to run in a parallel, distributed manner on Spark clusters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. </a:t>
            </a:r>
          </a:p>
          <a:p>
            <a:pPr marL="453393" lvl="1" indent="-342900">
              <a:spcBef>
                <a:spcPts val="612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MLlib helps lead to better performance on large data sets.</a:t>
            </a:r>
          </a:p>
          <a:p>
            <a:pPr marL="453393" lvl="1" indent="-342900">
              <a:spcBef>
                <a:spcPts val="612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MLlib integrates seamlessly with other Spark components. </a:t>
            </a:r>
          </a:p>
          <a:p>
            <a:pPr marL="453393" lvl="1" indent="-342900">
              <a:spcBef>
                <a:spcPts val="612"/>
              </a:spcBef>
              <a:spcAft>
                <a:spcPts val="18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MLlib applications are developed in Java, Scala, and Python. </a:t>
            </a:r>
          </a:p>
        </p:txBody>
      </p:sp>
      <p:pic>
        <p:nvPicPr>
          <p:cNvPr id="8" name="tabl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9331" y="2347415"/>
            <a:ext cx="6514854" cy="32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to.. Machine Learning in Apache Spark?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1991519"/>
            <a:ext cx="96393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Terminology</a:t>
            </a:r>
            <a:endParaRPr lang="en-US" dirty="0"/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91102"/>
            <a:ext cx="5181600" cy="2540438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9912" y="1690688"/>
            <a:ext cx="5181600" cy="2649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31954"/>
            <a:ext cx="4828953" cy="2142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2948" y="4631954"/>
            <a:ext cx="4583033" cy="205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4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</a:t>
            </a:r>
            <a:r>
              <a:rPr lang="en-US" dirty="0"/>
              <a:t>Terminology</a:t>
            </a:r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35857"/>
            <a:ext cx="5181600" cy="3530874"/>
          </a:xfrm>
          <a:prstGeom prst="rect">
            <a:avLst/>
          </a:prstGeom>
        </p:spPr>
      </p:pic>
      <p:pic>
        <p:nvPicPr>
          <p:cNvPr id="10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9101"/>
            <a:ext cx="5181600" cy="36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Classification I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384787"/>
            <a:ext cx="43815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72738"/>
            <a:ext cx="5924550" cy="17621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22900" y="3272738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2: Load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Source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629" y="4826385"/>
            <a:ext cx="6905625" cy="18097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081299" y="4457053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3: Prepare the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819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Classification II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6364"/>
            <a:ext cx="5057775" cy="1362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564115"/>
            <a:ext cx="8601075" cy="15716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61946" y="163407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4: Split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the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13007" y="3194783"/>
            <a:ext cx="3813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5: Prepare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the Training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2985092" y="5391416"/>
            <a:ext cx="8368708" cy="120576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015287" y="5022084"/>
            <a:ext cx="4057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6: Train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a Classification Model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3818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Classification III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020"/>
            <a:ext cx="6886575" cy="1390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387" y="3751153"/>
            <a:ext cx="6324600" cy="1524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38536" y="1690688"/>
            <a:ext cx="3719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7: Prepare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the Testing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95614" y="3381821"/>
            <a:ext cx="2616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8: Test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the Model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95619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Regression 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8458"/>
            <a:ext cx="413385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387" y="3558659"/>
            <a:ext cx="6029325" cy="1590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39970" y="3230086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2: Load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Source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450" y="5477907"/>
            <a:ext cx="6965339" cy="11223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983726" y="5108575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3: Prepare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the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63720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Regression II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943475" cy="14954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988430" y="142311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4: Split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the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816" y="3453689"/>
            <a:ext cx="7765073" cy="151201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688175" y="3084357"/>
            <a:ext cx="3813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5: Prepare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the Training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575" y="5216690"/>
            <a:ext cx="6753225" cy="10096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50996" y="4906529"/>
            <a:ext cx="3813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6: Train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a Regression Model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134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What is </a:t>
            </a:r>
            <a:r>
              <a:rPr lang="en-US" b="1" dirty="0" smtClean="0"/>
              <a:t>Spark</a:t>
            </a:r>
            <a:r>
              <a:rPr lang="en-US" dirty="0" smtClean="0"/>
              <a:t> on </a:t>
            </a:r>
            <a:r>
              <a:rPr lang="en-US" b="1" dirty="0" smtClean="0"/>
              <a:t>HDInsight</a:t>
            </a:r>
            <a:r>
              <a:rPr lang="en-US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Demo: Create Spark Cluster on Azure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What is an </a:t>
            </a:r>
            <a:r>
              <a:rPr lang="en-US" b="1" dirty="0" smtClean="0"/>
              <a:t>RDD, DataFrames, Spark SQL</a:t>
            </a:r>
            <a:r>
              <a:rPr lang="en-US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Demo: Operations of RDD, DataFrames and SQL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What is </a:t>
            </a:r>
            <a:r>
              <a:rPr lang="en-US" b="1" dirty="0" smtClean="0"/>
              <a:t>MLlib</a:t>
            </a:r>
            <a:r>
              <a:rPr lang="en-US" dirty="0" smtClean="0"/>
              <a:t>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Demo: Machine Learning using Spark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For Whom this talk</a:t>
            </a:r>
          </a:p>
          <a:p>
            <a:pPr lvl="1"/>
            <a:r>
              <a:rPr lang="en-US" dirty="0" smtClean="0"/>
              <a:t>Business users to analyze Big </a:t>
            </a:r>
            <a:r>
              <a:rPr lang="en-US" dirty="0"/>
              <a:t>D</a:t>
            </a:r>
            <a:r>
              <a:rPr lang="en-US" dirty="0" smtClean="0"/>
              <a:t>ata using Spark on Azure Cluster.</a:t>
            </a:r>
          </a:p>
          <a:p>
            <a:pPr lvl="1"/>
            <a:endParaRPr lang="en-US" dirty="0"/>
          </a:p>
          <a:p>
            <a:r>
              <a:rPr lang="en-US" dirty="0" smtClean="0"/>
              <a:t>Prerequisite</a:t>
            </a:r>
          </a:p>
          <a:p>
            <a:pPr lvl="1"/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Regression III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74" y="1844357"/>
            <a:ext cx="8201025" cy="14287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74498" y="1506022"/>
            <a:ext cx="3719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7: Prepare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the Testing Data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222" y="3890327"/>
            <a:ext cx="5324475" cy="1533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99826" y="3520995"/>
            <a:ext cx="2616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8: Test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the Model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73317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Pipeline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582284"/>
            <a:ext cx="8686800" cy="1857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2423" y="2148429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1: Define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the Pipeline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4566276"/>
            <a:ext cx="2867025" cy="666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5359644"/>
            <a:ext cx="5286375" cy="7810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67946" y="4672381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2: Run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the Pipeline as an Estimator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62449" y="5565503"/>
            <a:ext cx="3565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3: Test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the Pipeline Model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84916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Text </a:t>
            </a:r>
            <a:r>
              <a:rPr lang="en-US" dirty="0" smtClean="0"/>
              <a:t>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42" y="1748570"/>
            <a:ext cx="7048500" cy="272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42" y="4472720"/>
            <a:ext cx="315277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577620"/>
            <a:ext cx="5848350" cy="847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79242" y="5162251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2: Run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the Pipeline as an Estimator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78437" y="5208288"/>
            <a:ext cx="3565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3: Test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the Pipeline Model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51947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Clustering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23" y="1690688"/>
            <a:ext cx="9753600" cy="17049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85518" y="1423349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1: Create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the K-Means Model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23" y="3663002"/>
            <a:ext cx="3086100" cy="9239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99037" y="394029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2: Get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the Cluster Centers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923" y="5018331"/>
            <a:ext cx="4981575" cy="10572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91546" y="5362302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Step 3: Predict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Clusters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18687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Recommendation 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32" y="1603985"/>
            <a:ext cx="3343275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32" y="2843336"/>
            <a:ext cx="6276975" cy="1647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932" y="4638921"/>
            <a:ext cx="49244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56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Recommendation II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972300" cy="1495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0623"/>
            <a:ext cx="8477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10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13707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4814" y="2035340"/>
            <a:ext cx="4726889" cy="2248637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546671" y="2050959"/>
            <a:ext cx="4711436" cy="1420477"/>
            <a:chOff x="6498265" y="1817317"/>
            <a:chExt cx="4711436" cy="142047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8265" y="1817317"/>
              <a:ext cx="1561827" cy="136861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0092" y="1817317"/>
              <a:ext cx="1563809" cy="139430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27680" y="1817317"/>
              <a:ext cx="1582021" cy="142047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555" y="5328463"/>
            <a:ext cx="7027017" cy="1306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7076" y="3934158"/>
            <a:ext cx="5738037" cy="10673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421" y="4438350"/>
            <a:ext cx="4144380" cy="20872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08753" y="1048719"/>
            <a:ext cx="312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talk is based on this course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7205785" y="1404136"/>
            <a:ext cx="257907" cy="631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HDInsight – What is it?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930" y="1825625"/>
            <a:ext cx="9358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542260" y="412103"/>
            <a:ext cx="10909005" cy="6176369"/>
          </a:xfrm>
          <a:prstGeom prst="rect">
            <a:avLst/>
          </a:prstGeom>
        </p:spPr>
      </p:pic>
      <p:pic>
        <p:nvPicPr>
          <p:cNvPr id="9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tretch>
            <a:fillRect/>
          </a:stretch>
        </p:blipFill>
        <p:spPr>
          <a:xfrm>
            <a:off x="7178793" y="2256177"/>
            <a:ext cx="4674176" cy="23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Creating </a:t>
            </a:r>
            <a:r>
              <a:rPr lang="en-US" dirty="0"/>
              <a:t>an HDInsight Spark cluster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275" y="2005806"/>
            <a:ext cx="8553450" cy="3990975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14319"/>
            <a:ext cx="3751217" cy="23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Ambari </a:t>
            </a:r>
            <a:r>
              <a:rPr lang="en-US" dirty="0"/>
              <a:t>Dashboard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12589"/>
            <a:ext cx="5181600" cy="257741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29807"/>
            <a:ext cx="5181600" cy="3542974"/>
          </a:xfrm>
          <a:prstGeom prst="rect">
            <a:avLst/>
          </a:prstGeom>
          <a:ln w="63500">
            <a:solidFill>
              <a:srgbClr val="DC3C00"/>
            </a:solidFill>
          </a:ln>
        </p:spPr>
      </p:pic>
    </p:spTree>
    <p:extLst>
      <p:ext uri="{BB962C8B-B14F-4D97-AF65-F5344CB8AC3E}">
        <p14:creationId xmlns:p14="http://schemas.microsoft.com/office/powerpoint/2010/main" val="282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Jupyter notebooks</a:t>
            </a: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95374"/>
            <a:ext cx="5181600" cy="4011840"/>
          </a:xfrm>
          <a:prstGeom prst="rect">
            <a:avLst/>
          </a:prstGeom>
          <a:ln w="63500">
            <a:solidFill>
              <a:srgbClr val="DC3C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66" y="1995374"/>
            <a:ext cx="38862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662</Words>
  <Application>Microsoft Office PowerPoint</Application>
  <PresentationFormat>Widescreen</PresentationFormat>
  <Paragraphs>132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&amp;quot</vt:lpstr>
      <vt:lpstr>Helvetica Neue</vt:lpstr>
      <vt:lpstr>Arial</vt:lpstr>
      <vt:lpstr>Calibri</vt:lpstr>
      <vt:lpstr>Calibri Light</vt:lpstr>
      <vt:lpstr>Segoe UI</vt:lpstr>
      <vt:lpstr>Office Theme</vt:lpstr>
      <vt:lpstr>PowerPoint Presentation</vt:lpstr>
      <vt:lpstr>Getting Started with  Machine Learning using Spark in Azure HDInsight</vt:lpstr>
      <vt:lpstr>Content</vt:lpstr>
      <vt:lpstr>References</vt:lpstr>
      <vt:lpstr>HDInsight – What is it?</vt:lpstr>
      <vt:lpstr>PowerPoint Presentation</vt:lpstr>
      <vt:lpstr>Demo: Creating an HDInsight Spark cluster</vt:lpstr>
      <vt:lpstr>Demo: Ambari Dashboard</vt:lpstr>
      <vt:lpstr>Demo: Jupyter notebooks</vt:lpstr>
      <vt:lpstr>What is RDD?</vt:lpstr>
      <vt:lpstr>RDD Operations</vt:lpstr>
      <vt:lpstr>Demo: RDD</vt:lpstr>
      <vt:lpstr>What is DataFrames?</vt:lpstr>
      <vt:lpstr>DataFrame Operations</vt:lpstr>
      <vt:lpstr>What is Spark SQL?</vt:lpstr>
      <vt:lpstr>Tables and Queries</vt:lpstr>
      <vt:lpstr>Spark SQL Operations</vt:lpstr>
      <vt:lpstr>Demo: DataFrame and SQL</vt:lpstr>
      <vt:lpstr>What is Machine Learning?</vt:lpstr>
      <vt:lpstr>How does Machine Learning work?</vt:lpstr>
      <vt:lpstr>What is MLlib?</vt:lpstr>
      <vt:lpstr>How to.. Machine Learning in Apache Spark?</vt:lpstr>
      <vt:lpstr>MLlib Terminology</vt:lpstr>
      <vt:lpstr>MLlib Terminology</vt:lpstr>
      <vt:lpstr>Example: Classification I</vt:lpstr>
      <vt:lpstr>Example: Classification II</vt:lpstr>
      <vt:lpstr>Example: Classification III</vt:lpstr>
      <vt:lpstr>Example: Regression I</vt:lpstr>
      <vt:lpstr>Example: Regression II</vt:lpstr>
      <vt:lpstr>Example: Regression III</vt:lpstr>
      <vt:lpstr>Example: Pipeline</vt:lpstr>
      <vt:lpstr>Example: Text Analysis</vt:lpstr>
      <vt:lpstr>Example: Clustering</vt:lpstr>
      <vt:lpstr>Example: Recommendation I</vt:lpstr>
      <vt:lpstr>Example: Recommendation II</vt:lpstr>
      <vt:lpstr>Questions</vt:lpstr>
    </vt:vector>
  </TitlesOfParts>
  <Company>Sorrell College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with Spark in Azure HDInsight</dc:title>
  <dc:creator>Ingyu Lee</dc:creator>
  <cp:lastModifiedBy>Ingyu Lee</cp:lastModifiedBy>
  <cp:revision>231</cp:revision>
  <dcterms:created xsi:type="dcterms:W3CDTF">2018-04-12T19:12:59Z</dcterms:created>
  <dcterms:modified xsi:type="dcterms:W3CDTF">2019-04-24T01:33:22Z</dcterms:modified>
</cp:coreProperties>
</file>