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5"/>
    <p:sldMasterId id="2147484310" r:id="rId6"/>
    <p:sldMasterId id="2147484341" r:id="rId7"/>
    <p:sldMasterId id="2147484366" r:id="rId8"/>
    <p:sldMasterId id="2147484389" r:id="rId9"/>
    <p:sldMasterId id="2147483952" r:id="rId10"/>
  </p:sldMasterIdLst>
  <p:notesMasterIdLst>
    <p:notesMasterId r:id="rId27"/>
  </p:notesMasterIdLst>
  <p:handoutMasterIdLst>
    <p:handoutMasterId r:id="rId28"/>
  </p:handoutMasterIdLst>
  <p:sldIdLst>
    <p:sldId id="257" r:id="rId11"/>
    <p:sldId id="274" r:id="rId12"/>
    <p:sldId id="275" r:id="rId13"/>
    <p:sldId id="276" r:id="rId14"/>
    <p:sldId id="286" r:id="rId15"/>
    <p:sldId id="277" r:id="rId16"/>
    <p:sldId id="282" r:id="rId17"/>
    <p:sldId id="283" r:id="rId18"/>
    <p:sldId id="290" r:id="rId19"/>
    <p:sldId id="284" r:id="rId20"/>
    <p:sldId id="285" r:id="rId21"/>
    <p:sldId id="289" r:id="rId22"/>
    <p:sldId id="287" r:id="rId23"/>
    <p:sldId id="271" r:id="rId24"/>
    <p:sldId id="288" r:id="rId25"/>
    <p:sldId id="269"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an Shiers" initials="BS" lastIdx="1" clrIdx="4">
    <p:extLst>
      <p:ext uri="{19B8F6BF-5375-455C-9EA6-DF929625EA0E}">
        <p15:presenceInfo xmlns:p15="http://schemas.microsoft.com/office/powerpoint/2012/main" userId="S-1-5-21-2127521184-1604012920-1887927527-46848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FFFFFF"/>
    <a:srgbClr val="BAD80A"/>
    <a:srgbClr val="A80000"/>
    <a:srgbClr val="5C2D91"/>
    <a:srgbClr val="0078D7"/>
    <a:srgbClr val="107C10"/>
    <a:srgbClr val="000000"/>
    <a:srgbClr val="D83B01"/>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56C97-D07A-46A2-933D-0EC68266098D}" v="9" dt="2022-04-27T00:58:55.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6215" autoAdjust="0"/>
  </p:normalViewPr>
  <p:slideViewPr>
    <p:cSldViewPr>
      <p:cViewPr varScale="1">
        <p:scale>
          <a:sx n="108" d="100"/>
          <a:sy n="108" d="100"/>
        </p:scale>
        <p:origin x="402" y="11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122"/>
    </p:cViewPr>
  </p:sorterViewPr>
  <p:notesViewPr>
    <p:cSldViewPr showGuides="1">
      <p:cViewPr varScale="1">
        <p:scale>
          <a:sx n="81" d="100"/>
          <a:sy n="81" d="100"/>
        </p:scale>
        <p:origin x="389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microsoft.com/office/2016/11/relationships/changesInfo" Target="changesInfos/changesInfo1.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6.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de Lagarde" userId="8154cb1f-aac1-44b0-8e54-33f2f1573434" providerId="ADAL" clId="{D3C56C97-D07A-46A2-933D-0EC68266098D}"/>
    <pc:docChg chg="undo custSel modSld">
      <pc:chgData name="Anthony de Lagarde" userId="8154cb1f-aac1-44b0-8e54-33f2f1573434" providerId="ADAL" clId="{D3C56C97-D07A-46A2-933D-0EC68266098D}" dt="2022-04-27T13:15:16.758" v="96" actId="1076"/>
      <pc:docMkLst>
        <pc:docMk/>
      </pc:docMkLst>
      <pc:sldChg chg="modSp mod">
        <pc:chgData name="Anthony de Lagarde" userId="8154cb1f-aac1-44b0-8e54-33f2f1573434" providerId="ADAL" clId="{D3C56C97-D07A-46A2-933D-0EC68266098D}" dt="2022-04-27T01:00:05.597" v="95" actId="20577"/>
        <pc:sldMkLst>
          <pc:docMk/>
          <pc:sldMk cId="2472615960" sldId="274"/>
        </pc:sldMkLst>
        <pc:spChg chg="mod">
          <ac:chgData name="Anthony de Lagarde" userId="8154cb1f-aac1-44b0-8e54-33f2f1573434" providerId="ADAL" clId="{D3C56C97-D07A-46A2-933D-0EC68266098D}" dt="2022-04-27T01:00:05.597" v="95" actId="20577"/>
          <ac:spMkLst>
            <pc:docMk/>
            <pc:sldMk cId="2472615960" sldId="274"/>
            <ac:spMk id="6" creationId="{00000000-0000-0000-0000-000000000000}"/>
          </ac:spMkLst>
        </pc:spChg>
      </pc:sldChg>
      <pc:sldChg chg="modSp mod">
        <pc:chgData name="Anthony de Lagarde" userId="8154cb1f-aac1-44b0-8e54-33f2f1573434" providerId="ADAL" clId="{D3C56C97-D07A-46A2-933D-0EC68266098D}" dt="2022-04-27T00:53:39.679" v="25" actId="255"/>
        <pc:sldMkLst>
          <pc:docMk/>
          <pc:sldMk cId="1168895179" sldId="284"/>
        </pc:sldMkLst>
        <pc:spChg chg="mod">
          <ac:chgData name="Anthony de Lagarde" userId="8154cb1f-aac1-44b0-8e54-33f2f1573434" providerId="ADAL" clId="{D3C56C97-D07A-46A2-933D-0EC68266098D}" dt="2022-04-27T00:53:39.679" v="25" actId="255"/>
          <ac:spMkLst>
            <pc:docMk/>
            <pc:sldMk cId="1168895179" sldId="284"/>
            <ac:spMk id="2" creationId="{88960269-9662-4E68-B81F-A6BA3D21B8BE}"/>
          </ac:spMkLst>
        </pc:spChg>
      </pc:sldChg>
      <pc:sldChg chg="modSp mod">
        <pc:chgData name="Anthony de Lagarde" userId="8154cb1f-aac1-44b0-8e54-33f2f1573434" providerId="ADAL" clId="{D3C56C97-D07A-46A2-933D-0EC68266098D}" dt="2022-04-27T00:52:11.389" v="4" actId="5793"/>
        <pc:sldMkLst>
          <pc:docMk/>
          <pc:sldMk cId="2087371818" sldId="286"/>
        </pc:sldMkLst>
        <pc:spChg chg="mod">
          <ac:chgData name="Anthony de Lagarde" userId="8154cb1f-aac1-44b0-8e54-33f2f1573434" providerId="ADAL" clId="{D3C56C97-D07A-46A2-933D-0EC68266098D}" dt="2022-04-27T00:52:11.389" v="4" actId="5793"/>
          <ac:spMkLst>
            <pc:docMk/>
            <pc:sldMk cId="2087371818" sldId="286"/>
            <ac:spMk id="3" creationId="{00000000-0000-0000-0000-000000000000}"/>
          </ac:spMkLst>
        </pc:spChg>
      </pc:sldChg>
      <pc:sldChg chg="modSp mod">
        <pc:chgData name="Anthony de Lagarde" userId="8154cb1f-aac1-44b0-8e54-33f2f1573434" providerId="ADAL" clId="{D3C56C97-D07A-46A2-933D-0EC68266098D}" dt="2022-04-27T13:15:16.758" v="96" actId="1076"/>
        <pc:sldMkLst>
          <pc:docMk/>
          <pc:sldMk cId="1534825275" sldId="288"/>
        </pc:sldMkLst>
        <pc:spChg chg="mod">
          <ac:chgData name="Anthony de Lagarde" userId="8154cb1f-aac1-44b0-8e54-33f2f1573434" providerId="ADAL" clId="{D3C56C97-D07A-46A2-933D-0EC68266098D}" dt="2022-04-27T13:15:16.758" v="96" actId="1076"/>
          <ac:spMkLst>
            <pc:docMk/>
            <pc:sldMk cId="1534825275" sldId="288"/>
            <ac:spMk id="2" creationId="{00000000-0000-0000-0000-000000000000}"/>
          </ac:spMkLst>
        </pc:spChg>
      </pc:sldChg>
      <pc:sldChg chg="modSp mod">
        <pc:chgData name="Anthony de Lagarde" userId="8154cb1f-aac1-44b0-8e54-33f2f1573434" providerId="ADAL" clId="{D3C56C97-D07A-46A2-933D-0EC68266098D}" dt="2022-04-27T00:55:37.905" v="62" actId="5793"/>
        <pc:sldMkLst>
          <pc:docMk/>
          <pc:sldMk cId="832217562" sldId="289"/>
        </pc:sldMkLst>
        <pc:spChg chg="mod">
          <ac:chgData name="Anthony de Lagarde" userId="8154cb1f-aac1-44b0-8e54-33f2f1573434" providerId="ADAL" clId="{D3C56C97-D07A-46A2-933D-0EC68266098D}" dt="2022-04-27T00:55:37.905" v="62" actId="5793"/>
          <ac:spMkLst>
            <pc:docMk/>
            <pc:sldMk cId="832217562" sldId="289"/>
            <ac:spMk id="4" creationId="{F9D18B41-840F-B8CE-803D-ED8FE3CAF20B}"/>
          </ac:spMkLst>
        </pc:spChg>
      </pc:sldChg>
      <pc:sldChg chg="modSp mod">
        <pc:chgData name="Anthony de Lagarde" userId="8154cb1f-aac1-44b0-8e54-33f2f1573434" providerId="ADAL" clId="{D3C56C97-D07A-46A2-933D-0EC68266098D}" dt="2022-04-27T00:52:51.293" v="12" actId="6549"/>
        <pc:sldMkLst>
          <pc:docMk/>
          <pc:sldMk cId="951816979" sldId="290"/>
        </pc:sldMkLst>
        <pc:spChg chg="mod">
          <ac:chgData name="Anthony de Lagarde" userId="8154cb1f-aac1-44b0-8e54-33f2f1573434" providerId="ADAL" clId="{D3C56C97-D07A-46A2-933D-0EC68266098D}" dt="2022-04-27T00:52:51.293" v="12" actId="6549"/>
          <ac:spMkLst>
            <pc:docMk/>
            <pc:sldMk cId="951816979" sldId="290"/>
            <ac:spMk id="24" creationId="{BDF571B1-2E9A-4C1A-9F51-99FDC34D3D96}"/>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AE536F9-462F-4331-A8C9-53FBD3251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FE2FA2-4B61-4BAD-B678-B8CF40373D4E}">
      <dgm:prSet/>
      <dgm:spPr/>
      <dgm:t>
        <a:bodyPr/>
        <a:lstStyle/>
        <a:p>
          <a:r>
            <a:rPr lang="en-US"/>
            <a:t>Inventory and rationalize your data before you begin a migration project</a:t>
          </a:r>
        </a:p>
      </dgm:t>
    </dgm:pt>
    <dgm:pt modelId="{B464A300-AC96-4E4D-AD75-F055890B8CEA}" type="parTrans" cxnId="{EA72EBCF-5259-486D-8904-B9934B5FE5DE}">
      <dgm:prSet/>
      <dgm:spPr/>
      <dgm:t>
        <a:bodyPr/>
        <a:lstStyle/>
        <a:p>
          <a:endParaRPr lang="en-US"/>
        </a:p>
      </dgm:t>
    </dgm:pt>
    <dgm:pt modelId="{9FFFE180-75FE-4187-96D5-F9730BADAB28}" type="sibTrans" cxnId="{EA72EBCF-5259-486D-8904-B9934B5FE5DE}">
      <dgm:prSet/>
      <dgm:spPr/>
      <dgm:t>
        <a:bodyPr/>
        <a:lstStyle/>
        <a:p>
          <a:endParaRPr lang="en-US"/>
        </a:p>
      </dgm:t>
    </dgm:pt>
    <dgm:pt modelId="{DDC26972-C053-418C-828B-775893321508}">
      <dgm:prSet/>
      <dgm:spPr/>
      <dgm:t>
        <a:bodyPr/>
        <a:lstStyle/>
        <a:p>
          <a:r>
            <a:rPr lang="en-US" dirty="0"/>
            <a:t>Partner early with Executive Leadership, Data Owners, Security, and the business segment from your organization </a:t>
          </a:r>
        </a:p>
      </dgm:t>
    </dgm:pt>
    <dgm:pt modelId="{19044AD0-CD55-4EAF-8641-7F18D7B0D818}" type="parTrans" cxnId="{A625886C-E4FA-4F41-A225-5FBB606738DD}">
      <dgm:prSet/>
      <dgm:spPr/>
      <dgm:t>
        <a:bodyPr/>
        <a:lstStyle/>
        <a:p>
          <a:endParaRPr lang="en-US"/>
        </a:p>
      </dgm:t>
    </dgm:pt>
    <dgm:pt modelId="{C6A74358-0DB0-4C99-8DE9-E292DCC8CB91}" type="sibTrans" cxnId="{A625886C-E4FA-4F41-A225-5FBB606738DD}">
      <dgm:prSet/>
      <dgm:spPr/>
      <dgm:t>
        <a:bodyPr/>
        <a:lstStyle/>
        <a:p>
          <a:endParaRPr lang="en-US"/>
        </a:p>
      </dgm:t>
    </dgm:pt>
    <dgm:pt modelId="{CC74D526-6C91-4D75-ABEC-A46BC8F4881C}">
      <dgm:prSet/>
      <dgm:spPr/>
      <dgm:t>
        <a:bodyPr/>
        <a:lstStyle/>
        <a:p>
          <a:r>
            <a:rPr lang="en-US"/>
            <a:t>Prune data that can be archived directly to “cool” tier rather to active data teirs if possible</a:t>
          </a:r>
        </a:p>
      </dgm:t>
    </dgm:pt>
    <dgm:pt modelId="{E7C3C02D-2F7D-49C2-9196-6EEAC87B8599}" type="parTrans" cxnId="{7A4BF287-6864-4B0E-A820-7D75FB388011}">
      <dgm:prSet/>
      <dgm:spPr/>
      <dgm:t>
        <a:bodyPr/>
        <a:lstStyle/>
        <a:p>
          <a:endParaRPr lang="en-US"/>
        </a:p>
      </dgm:t>
    </dgm:pt>
    <dgm:pt modelId="{901A6AF8-9249-4E2F-9AD1-6E2CFB93EDBA}" type="sibTrans" cxnId="{7A4BF287-6864-4B0E-A820-7D75FB388011}">
      <dgm:prSet/>
      <dgm:spPr/>
      <dgm:t>
        <a:bodyPr/>
        <a:lstStyle/>
        <a:p>
          <a:endParaRPr lang="en-US"/>
        </a:p>
      </dgm:t>
    </dgm:pt>
    <dgm:pt modelId="{0D65EC72-50B9-499D-B941-3CD2FD0C95C7}">
      <dgm:prSet/>
      <dgm:spPr/>
      <dgm:t>
        <a:bodyPr/>
        <a:lstStyle/>
        <a:p>
          <a:r>
            <a:rPr lang="en-US" dirty="0"/>
            <a:t>Ensure that the on-premises datacenter environment has the infrastructure to facilitate a migration</a:t>
          </a:r>
        </a:p>
      </dgm:t>
    </dgm:pt>
    <dgm:pt modelId="{0FF763F9-A51A-42BE-9C93-CC7BC6B4F26B}" type="parTrans" cxnId="{D87D933B-BB7F-4F28-A029-344A2A981F0F}">
      <dgm:prSet/>
      <dgm:spPr/>
      <dgm:t>
        <a:bodyPr/>
        <a:lstStyle/>
        <a:p>
          <a:endParaRPr lang="en-US"/>
        </a:p>
      </dgm:t>
    </dgm:pt>
    <dgm:pt modelId="{5477BE21-1A0D-406B-A9FD-60C91E444A1A}" type="sibTrans" cxnId="{D87D933B-BB7F-4F28-A029-344A2A981F0F}">
      <dgm:prSet/>
      <dgm:spPr/>
      <dgm:t>
        <a:bodyPr/>
        <a:lstStyle/>
        <a:p>
          <a:endParaRPr lang="en-US"/>
        </a:p>
      </dgm:t>
    </dgm:pt>
    <dgm:pt modelId="{1B28CAFC-A945-407F-949B-9841188302D8}">
      <dgm:prSet/>
      <dgm:spPr/>
      <dgm:t>
        <a:bodyPr/>
        <a:lstStyle/>
        <a:p>
          <a:r>
            <a:rPr lang="en-US" dirty="0"/>
            <a:t>Avoid conducting multiple migrations projects at the same time which have interdependencies </a:t>
          </a:r>
        </a:p>
      </dgm:t>
    </dgm:pt>
    <dgm:pt modelId="{C87CECFC-455D-410B-97A4-596D68C059A3}" type="parTrans" cxnId="{B09F107F-5172-4D31-A30C-E8A80643FA4A}">
      <dgm:prSet/>
      <dgm:spPr/>
      <dgm:t>
        <a:bodyPr/>
        <a:lstStyle/>
        <a:p>
          <a:endParaRPr lang="en-US"/>
        </a:p>
      </dgm:t>
    </dgm:pt>
    <dgm:pt modelId="{C5491C36-14C2-412D-B992-CECAA662FA29}" type="sibTrans" cxnId="{B09F107F-5172-4D31-A30C-E8A80643FA4A}">
      <dgm:prSet/>
      <dgm:spPr/>
      <dgm:t>
        <a:bodyPr/>
        <a:lstStyle/>
        <a:p>
          <a:endParaRPr lang="en-US"/>
        </a:p>
      </dgm:t>
    </dgm:pt>
    <dgm:pt modelId="{CA0A2849-3758-4D71-8897-CBD47D8998D5}" type="pres">
      <dgm:prSet presAssocID="{4AE536F9-462F-4331-A8C9-53FBD3251AB9}" presName="root" presStyleCnt="0">
        <dgm:presLayoutVars>
          <dgm:dir/>
          <dgm:resizeHandles val="exact"/>
        </dgm:presLayoutVars>
      </dgm:prSet>
      <dgm:spPr/>
    </dgm:pt>
    <dgm:pt modelId="{FA6C61BF-481A-4349-93AD-C2E5A2C1E4CD}" type="pres">
      <dgm:prSet presAssocID="{3BFE2FA2-4B61-4BAD-B678-B8CF40373D4E}" presName="compNode" presStyleCnt="0"/>
      <dgm:spPr/>
    </dgm:pt>
    <dgm:pt modelId="{70B9FE31-28E9-400C-8D2D-0AD838E9EAB7}" type="pres">
      <dgm:prSet presAssocID="{3BFE2FA2-4B61-4BAD-B678-B8CF40373D4E}" presName="bgRect" presStyleLbl="bgShp" presStyleIdx="0" presStyleCnt="5"/>
      <dgm:spPr/>
    </dgm:pt>
    <dgm:pt modelId="{520369CA-78B7-4722-9380-6C9ACF9C98C8}" type="pres">
      <dgm:prSet presAssocID="{3BFE2FA2-4B61-4BAD-B678-B8CF40373D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FF598E6-B583-43FD-904D-84C87BA8916E}" type="pres">
      <dgm:prSet presAssocID="{3BFE2FA2-4B61-4BAD-B678-B8CF40373D4E}" presName="spaceRect" presStyleCnt="0"/>
      <dgm:spPr/>
    </dgm:pt>
    <dgm:pt modelId="{E22F4CEA-B49C-484A-8F59-4967EF95408F}" type="pres">
      <dgm:prSet presAssocID="{3BFE2FA2-4B61-4BAD-B678-B8CF40373D4E}" presName="parTx" presStyleLbl="revTx" presStyleIdx="0" presStyleCnt="5">
        <dgm:presLayoutVars>
          <dgm:chMax val="0"/>
          <dgm:chPref val="0"/>
        </dgm:presLayoutVars>
      </dgm:prSet>
      <dgm:spPr/>
    </dgm:pt>
    <dgm:pt modelId="{A7260DC9-A1E2-4534-B13A-6C084022C090}" type="pres">
      <dgm:prSet presAssocID="{9FFFE180-75FE-4187-96D5-F9730BADAB28}" presName="sibTrans" presStyleCnt="0"/>
      <dgm:spPr/>
    </dgm:pt>
    <dgm:pt modelId="{E80F67F7-76DA-46F8-A787-F8A608152296}" type="pres">
      <dgm:prSet presAssocID="{DDC26972-C053-418C-828B-775893321508}" presName="compNode" presStyleCnt="0"/>
      <dgm:spPr/>
    </dgm:pt>
    <dgm:pt modelId="{433BAA6E-4C80-4AA3-8683-53AF09CC9EA8}" type="pres">
      <dgm:prSet presAssocID="{DDC26972-C053-418C-828B-775893321508}" presName="bgRect" presStyleLbl="bgShp" presStyleIdx="1" presStyleCnt="5"/>
      <dgm:spPr/>
    </dgm:pt>
    <dgm:pt modelId="{1A06515D-3AD7-4AE3-9913-7D0970BACEB6}" type="pres">
      <dgm:prSet presAssocID="{DDC26972-C053-418C-828B-7758933215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34178590-54EA-40B1-A726-253338C29044}" type="pres">
      <dgm:prSet presAssocID="{DDC26972-C053-418C-828B-775893321508}" presName="spaceRect" presStyleCnt="0"/>
      <dgm:spPr/>
    </dgm:pt>
    <dgm:pt modelId="{26F802F6-0A2E-4700-B91E-9DA06FB7AED8}" type="pres">
      <dgm:prSet presAssocID="{DDC26972-C053-418C-828B-775893321508}" presName="parTx" presStyleLbl="revTx" presStyleIdx="1" presStyleCnt="5">
        <dgm:presLayoutVars>
          <dgm:chMax val="0"/>
          <dgm:chPref val="0"/>
        </dgm:presLayoutVars>
      </dgm:prSet>
      <dgm:spPr/>
    </dgm:pt>
    <dgm:pt modelId="{8E854920-0C1A-4AE9-AAE0-E8623144F773}" type="pres">
      <dgm:prSet presAssocID="{C6A74358-0DB0-4C99-8DE9-E292DCC8CB91}" presName="sibTrans" presStyleCnt="0"/>
      <dgm:spPr/>
    </dgm:pt>
    <dgm:pt modelId="{2AE7E02D-A0BF-4202-9BCF-14A3DF752528}" type="pres">
      <dgm:prSet presAssocID="{CC74D526-6C91-4D75-ABEC-A46BC8F4881C}" presName="compNode" presStyleCnt="0"/>
      <dgm:spPr/>
    </dgm:pt>
    <dgm:pt modelId="{254E43CB-91FC-4F70-92FE-8B22E27B6396}" type="pres">
      <dgm:prSet presAssocID="{CC74D526-6C91-4D75-ABEC-A46BC8F4881C}" presName="bgRect" presStyleLbl="bgShp" presStyleIdx="2" presStyleCnt="5"/>
      <dgm:spPr/>
    </dgm:pt>
    <dgm:pt modelId="{7B3CAC8C-46F3-4987-A370-3AA8D1F9439B}" type="pres">
      <dgm:prSet presAssocID="{CC74D526-6C91-4D75-ABEC-A46BC8F4881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E74FF8C-7286-4952-96C6-59F994E125A3}" type="pres">
      <dgm:prSet presAssocID="{CC74D526-6C91-4D75-ABEC-A46BC8F4881C}" presName="spaceRect" presStyleCnt="0"/>
      <dgm:spPr/>
    </dgm:pt>
    <dgm:pt modelId="{C160C5B8-ADB2-4DA6-9B79-20D591CD31B0}" type="pres">
      <dgm:prSet presAssocID="{CC74D526-6C91-4D75-ABEC-A46BC8F4881C}" presName="parTx" presStyleLbl="revTx" presStyleIdx="2" presStyleCnt="5">
        <dgm:presLayoutVars>
          <dgm:chMax val="0"/>
          <dgm:chPref val="0"/>
        </dgm:presLayoutVars>
      </dgm:prSet>
      <dgm:spPr/>
    </dgm:pt>
    <dgm:pt modelId="{DABFC407-FCEA-4A90-AF0C-5033CB5C7564}" type="pres">
      <dgm:prSet presAssocID="{901A6AF8-9249-4E2F-9AD1-6E2CFB93EDBA}" presName="sibTrans" presStyleCnt="0"/>
      <dgm:spPr/>
    </dgm:pt>
    <dgm:pt modelId="{41FA7B11-2CF7-45C3-9B84-32EE654D2AED}" type="pres">
      <dgm:prSet presAssocID="{0D65EC72-50B9-499D-B941-3CD2FD0C95C7}" presName="compNode" presStyleCnt="0"/>
      <dgm:spPr/>
    </dgm:pt>
    <dgm:pt modelId="{DE6D4ECB-C84D-4E8F-853F-06B73D6C3C78}" type="pres">
      <dgm:prSet presAssocID="{0D65EC72-50B9-499D-B941-3CD2FD0C95C7}" presName="bgRect" presStyleLbl="bgShp" presStyleIdx="3" presStyleCnt="5"/>
      <dgm:spPr/>
    </dgm:pt>
    <dgm:pt modelId="{253BEA5B-9F42-4797-84AB-81C34DD9A4A8}" type="pres">
      <dgm:prSet presAssocID="{0D65EC72-50B9-499D-B941-3CD2FD0C95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FE760748-EB4F-4CB6-91F8-6895FAF26435}" type="pres">
      <dgm:prSet presAssocID="{0D65EC72-50B9-499D-B941-3CD2FD0C95C7}" presName="spaceRect" presStyleCnt="0"/>
      <dgm:spPr/>
    </dgm:pt>
    <dgm:pt modelId="{17019A4A-894D-4783-96BB-BFB9B676814B}" type="pres">
      <dgm:prSet presAssocID="{0D65EC72-50B9-499D-B941-3CD2FD0C95C7}" presName="parTx" presStyleLbl="revTx" presStyleIdx="3" presStyleCnt="5">
        <dgm:presLayoutVars>
          <dgm:chMax val="0"/>
          <dgm:chPref val="0"/>
        </dgm:presLayoutVars>
      </dgm:prSet>
      <dgm:spPr/>
    </dgm:pt>
    <dgm:pt modelId="{43FB9542-0ED6-4CB7-AFDD-0F9CC0295B0F}" type="pres">
      <dgm:prSet presAssocID="{5477BE21-1A0D-406B-A9FD-60C91E444A1A}" presName="sibTrans" presStyleCnt="0"/>
      <dgm:spPr/>
    </dgm:pt>
    <dgm:pt modelId="{C18A4977-9856-416A-BE66-EDBA596368BE}" type="pres">
      <dgm:prSet presAssocID="{1B28CAFC-A945-407F-949B-9841188302D8}" presName="compNode" presStyleCnt="0"/>
      <dgm:spPr/>
    </dgm:pt>
    <dgm:pt modelId="{AB20C5FC-CA75-4A2A-AEB5-64D12A3CBC47}" type="pres">
      <dgm:prSet presAssocID="{1B28CAFC-A945-407F-949B-9841188302D8}" presName="bgRect" presStyleLbl="bgShp" presStyleIdx="4" presStyleCnt="5"/>
      <dgm:spPr/>
    </dgm:pt>
    <dgm:pt modelId="{C0EBBF06-7FF8-4DB8-BF22-8854E4A27826}" type="pres">
      <dgm:prSet presAssocID="{1B28CAFC-A945-407F-949B-9841188302D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11EC15BF-7FA9-40C9-B1AE-6AD1458C6F39}" type="pres">
      <dgm:prSet presAssocID="{1B28CAFC-A945-407F-949B-9841188302D8}" presName="spaceRect" presStyleCnt="0"/>
      <dgm:spPr/>
    </dgm:pt>
    <dgm:pt modelId="{25167E23-7FA5-4CB6-9E2A-F509D2578E0D}" type="pres">
      <dgm:prSet presAssocID="{1B28CAFC-A945-407F-949B-9841188302D8}" presName="parTx" presStyleLbl="revTx" presStyleIdx="4" presStyleCnt="5">
        <dgm:presLayoutVars>
          <dgm:chMax val="0"/>
          <dgm:chPref val="0"/>
        </dgm:presLayoutVars>
      </dgm:prSet>
      <dgm:spPr/>
    </dgm:pt>
  </dgm:ptLst>
  <dgm:cxnLst>
    <dgm:cxn modelId="{D87D933B-BB7F-4F28-A029-344A2A981F0F}" srcId="{4AE536F9-462F-4331-A8C9-53FBD3251AB9}" destId="{0D65EC72-50B9-499D-B941-3CD2FD0C95C7}" srcOrd="3" destOrd="0" parTransId="{0FF763F9-A51A-42BE-9C93-CC7BC6B4F26B}" sibTransId="{5477BE21-1A0D-406B-A9FD-60C91E444A1A}"/>
    <dgm:cxn modelId="{A625886C-E4FA-4F41-A225-5FBB606738DD}" srcId="{4AE536F9-462F-4331-A8C9-53FBD3251AB9}" destId="{DDC26972-C053-418C-828B-775893321508}" srcOrd="1" destOrd="0" parTransId="{19044AD0-CD55-4EAF-8641-7F18D7B0D818}" sibTransId="{C6A74358-0DB0-4C99-8DE9-E292DCC8CB91}"/>
    <dgm:cxn modelId="{B09F107F-5172-4D31-A30C-E8A80643FA4A}" srcId="{4AE536F9-462F-4331-A8C9-53FBD3251AB9}" destId="{1B28CAFC-A945-407F-949B-9841188302D8}" srcOrd="4" destOrd="0" parTransId="{C87CECFC-455D-410B-97A4-596D68C059A3}" sibTransId="{C5491C36-14C2-412D-B992-CECAA662FA29}"/>
    <dgm:cxn modelId="{7A4BF287-6864-4B0E-A820-7D75FB388011}" srcId="{4AE536F9-462F-4331-A8C9-53FBD3251AB9}" destId="{CC74D526-6C91-4D75-ABEC-A46BC8F4881C}" srcOrd="2" destOrd="0" parTransId="{E7C3C02D-2F7D-49C2-9196-6EEAC87B8599}" sibTransId="{901A6AF8-9249-4E2F-9AD1-6E2CFB93EDBA}"/>
    <dgm:cxn modelId="{81E08BA6-A703-47B0-9476-BEFA08F85457}" type="presOf" srcId="{CC74D526-6C91-4D75-ABEC-A46BC8F4881C}" destId="{C160C5B8-ADB2-4DA6-9B79-20D591CD31B0}" srcOrd="0" destOrd="0" presId="urn:microsoft.com/office/officeart/2018/2/layout/IconVerticalSolidList"/>
    <dgm:cxn modelId="{A23775AE-A576-4011-AB7A-612A92CCE9E2}" type="presOf" srcId="{1B28CAFC-A945-407F-949B-9841188302D8}" destId="{25167E23-7FA5-4CB6-9E2A-F509D2578E0D}" srcOrd="0" destOrd="0" presId="urn:microsoft.com/office/officeart/2018/2/layout/IconVerticalSolidList"/>
    <dgm:cxn modelId="{5831B1BD-D866-4E8F-AC8C-2768F64ABAED}" type="presOf" srcId="{0D65EC72-50B9-499D-B941-3CD2FD0C95C7}" destId="{17019A4A-894D-4783-96BB-BFB9B676814B}" srcOrd="0" destOrd="0" presId="urn:microsoft.com/office/officeart/2018/2/layout/IconVerticalSolidList"/>
    <dgm:cxn modelId="{EA72EBCF-5259-486D-8904-B9934B5FE5DE}" srcId="{4AE536F9-462F-4331-A8C9-53FBD3251AB9}" destId="{3BFE2FA2-4B61-4BAD-B678-B8CF40373D4E}" srcOrd="0" destOrd="0" parTransId="{B464A300-AC96-4E4D-AD75-F055890B8CEA}" sibTransId="{9FFFE180-75FE-4187-96D5-F9730BADAB28}"/>
    <dgm:cxn modelId="{D76A7EEA-A05F-42DF-8674-0EF9970AEC16}" type="presOf" srcId="{3BFE2FA2-4B61-4BAD-B678-B8CF40373D4E}" destId="{E22F4CEA-B49C-484A-8F59-4967EF95408F}" srcOrd="0" destOrd="0" presId="urn:microsoft.com/office/officeart/2018/2/layout/IconVerticalSolidList"/>
    <dgm:cxn modelId="{373B08F8-4964-4C21-86AC-CA2D65EAD1FF}" type="presOf" srcId="{DDC26972-C053-418C-828B-775893321508}" destId="{26F802F6-0A2E-4700-B91E-9DA06FB7AED8}" srcOrd="0" destOrd="0" presId="urn:microsoft.com/office/officeart/2018/2/layout/IconVerticalSolidList"/>
    <dgm:cxn modelId="{7BE4E3FD-4721-46A9-9321-A3039162441C}" type="presOf" srcId="{4AE536F9-462F-4331-A8C9-53FBD3251AB9}" destId="{CA0A2849-3758-4D71-8897-CBD47D8998D5}" srcOrd="0" destOrd="0" presId="urn:microsoft.com/office/officeart/2018/2/layout/IconVerticalSolidList"/>
    <dgm:cxn modelId="{7311FEB1-131A-4C53-BB91-BDE79885BA34}" type="presParOf" srcId="{CA0A2849-3758-4D71-8897-CBD47D8998D5}" destId="{FA6C61BF-481A-4349-93AD-C2E5A2C1E4CD}" srcOrd="0" destOrd="0" presId="urn:microsoft.com/office/officeart/2018/2/layout/IconVerticalSolidList"/>
    <dgm:cxn modelId="{6CD014B1-DDDC-4E0F-8F7A-E6B00BAB73DF}" type="presParOf" srcId="{FA6C61BF-481A-4349-93AD-C2E5A2C1E4CD}" destId="{70B9FE31-28E9-400C-8D2D-0AD838E9EAB7}" srcOrd="0" destOrd="0" presId="urn:microsoft.com/office/officeart/2018/2/layout/IconVerticalSolidList"/>
    <dgm:cxn modelId="{B481904E-890F-493A-A616-8CE052032D15}" type="presParOf" srcId="{FA6C61BF-481A-4349-93AD-C2E5A2C1E4CD}" destId="{520369CA-78B7-4722-9380-6C9ACF9C98C8}" srcOrd="1" destOrd="0" presId="urn:microsoft.com/office/officeart/2018/2/layout/IconVerticalSolidList"/>
    <dgm:cxn modelId="{35F37DF0-70F0-4519-89CF-CCAB3ACFE737}" type="presParOf" srcId="{FA6C61BF-481A-4349-93AD-C2E5A2C1E4CD}" destId="{6FF598E6-B583-43FD-904D-84C87BA8916E}" srcOrd="2" destOrd="0" presId="urn:microsoft.com/office/officeart/2018/2/layout/IconVerticalSolidList"/>
    <dgm:cxn modelId="{46ED7BE0-80F9-4229-9089-2C40CAE2788B}" type="presParOf" srcId="{FA6C61BF-481A-4349-93AD-C2E5A2C1E4CD}" destId="{E22F4CEA-B49C-484A-8F59-4967EF95408F}" srcOrd="3" destOrd="0" presId="urn:microsoft.com/office/officeart/2018/2/layout/IconVerticalSolidList"/>
    <dgm:cxn modelId="{EA6BCAE1-1DFB-47E1-9AAA-CDB1B9777C65}" type="presParOf" srcId="{CA0A2849-3758-4D71-8897-CBD47D8998D5}" destId="{A7260DC9-A1E2-4534-B13A-6C084022C090}" srcOrd="1" destOrd="0" presId="urn:microsoft.com/office/officeart/2018/2/layout/IconVerticalSolidList"/>
    <dgm:cxn modelId="{1587B480-2638-448E-B574-F140081F5C5A}" type="presParOf" srcId="{CA0A2849-3758-4D71-8897-CBD47D8998D5}" destId="{E80F67F7-76DA-46F8-A787-F8A608152296}" srcOrd="2" destOrd="0" presId="urn:microsoft.com/office/officeart/2018/2/layout/IconVerticalSolidList"/>
    <dgm:cxn modelId="{A0FE88D5-2F4B-4C95-AAA5-B130B7497BE2}" type="presParOf" srcId="{E80F67F7-76DA-46F8-A787-F8A608152296}" destId="{433BAA6E-4C80-4AA3-8683-53AF09CC9EA8}" srcOrd="0" destOrd="0" presId="urn:microsoft.com/office/officeart/2018/2/layout/IconVerticalSolidList"/>
    <dgm:cxn modelId="{C0B15A21-28F9-4872-9B54-D3D92EFF13BE}" type="presParOf" srcId="{E80F67F7-76DA-46F8-A787-F8A608152296}" destId="{1A06515D-3AD7-4AE3-9913-7D0970BACEB6}" srcOrd="1" destOrd="0" presId="urn:microsoft.com/office/officeart/2018/2/layout/IconVerticalSolidList"/>
    <dgm:cxn modelId="{0A684734-35FC-4C41-BA22-8A7C3985542D}" type="presParOf" srcId="{E80F67F7-76DA-46F8-A787-F8A608152296}" destId="{34178590-54EA-40B1-A726-253338C29044}" srcOrd="2" destOrd="0" presId="urn:microsoft.com/office/officeart/2018/2/layout/IconVerticalSolidList"/>
    <dgm:cxn modelId="{62271285-9CB7-4D07-AEA8-E18718740640}" type="presParOf" srcId="{E80F67F7-76DA-46F8-A787-F8A608152296}" destId="{26F802F6-0A2E-4700-B91E-9DA06FB7AED8}" srcOrd="3" destOrd="0" presId="urn:microsoft.com/office/officeart/2018/2/layout/IconVerticalSolidList"/>
    <dgm:cxn modelId="{3BA1068B-5693-491B-8A8D-57467A607588}" type="presParOf" srcId="{CA0A2849-3758-4D71-8897-CBD47D8998D5}" destId="{8E854920-0C1A-4AE9-AAE0-E8623144F773}" srcOrd="3" destOrd="0" presId="urn:microsoft.com/office/officeart/2018/2/layout/IconVerticalSolidList"/>
    <dgm:cxn modelId="{7D99A09F-161D-4543-978C-B5BCDA7DCCFA}" type="presParOf" srcId="{CA0A2849-3758-4D71-8897-CBD47D8998D5}" destId="{2AE7E02D-A0BF-4202-9BCF-14A3DF752528}" srcOrd="4" destOrd="0" presId="urn:microsoft.com/office/officeart/2018/2/layout/IconVerticalSolidList"/>
    <dgm:cxn modelId="{DF3CBB7C-77E8-4B91-8D67-F088F06F2638}" type="presParOf" srcId="{2AE7E02D-A0BF-4202-9BCF-14A3DF752528}" destId="{254E43CB-91FC-4F70-92FE-8B22E27B6396}" srcOrd="0" destOrd="0" presId="urn:microsoft.com/office/officeart/2018/2/layout/IconVerticalSolidList"/>
    <dgm:cxn modelId="{E9287833-5D6F-4429-9C3F-E78158F091DC}" type="presParOf" srcId="{2AE7E02D-A0BF-4202-9BCF-14A3DF752528}" destId="{7B3CAC8C-46F3-4987-A370-3AA8D1F9439B}" srcOrd="1" destOrd="0" presId="urn:microsoft.com/office/officeart/2018/2/layout/IconVerticalSolidList"/>
    <dgm:cxn modelId="{F9C5E59F-C9B8-4C8D-8D19-F198B2C0922B}" type="presParOf" srcId="{2AE7E02D-A0BF-4202-9BCF-14A3DF752528}" destId="{5E74FF8C-7286-4952-96C6-59F994E125A3}" srcOrd="2" destOrd="0" presId="urn:microsoft.com/office/officeart/2018/2/layout/IconVerticalSolidList"/>
    <dgm:cxn modelId="{2E4612BA-3092-4D69-B911-77C7B156D2D7}" type="presParOf" srcId="{2AE7E02D-A0BF-4202-9BCF-14A3DF752528}" destId="{C160C5B8-ADB2-4DA6-9B79-20D591CD31B0}" srcOrd="3" destOrd="0" presId="urn:microsoft.com/office/officeart/2018/2/layout/IconVerticalSolidList"/>
    <dgm:cxn modelId="{251435B3-44B7-4288-86B7-A094B2089A99}" type="presParOf" srcId="{CA0A2849-3758-4D71-8897-CBD47D8998D5}" destId="{DABFC407-FCEA-4A90-AF0C-5033CB5C7564}" srcOrd="5" destOrd="0" presId="urn:microsoft.com/office/officeart/2018/2/layout/IconVerticalSolidList"/>
    <dgm:cxn modelId="{C7CD60A6-C2A9-4D68-AE90-D53628DFF9D2}" type="presParOf" srcId="{CA0A2849-3758-4D71-8897-CBD47D8998D5}" destId="{41FA7B11-2CF7-45C3-9B84-32EE654D2AED}" srcOrd="6" destOrd="0" presId="urn:microsoft.com/office/officeart/2018/2/layout/IconVerticalSolidList"/>
    <dgm:cxn modelId="{89AF9A83-A8C0-4DE4-B599-F9ECAF51D7B8}" type="presParOf" srcId="{41FA7B11-2CF7-45C3-9B84-32EE654D2AED}" destId="{DE6D4ECB-C84D-4E8F-853F-06B73D6C3C78}" srcOrd="0" destOrd="0" presId="urn:microsoft.com/office/officeart/2018/2/layout/IconVerticalSolidList"/>
    <dgm:cxn modelId="{35F1E03A-72B1-4F29-8C13-2009FC9008ED}" type="presParOf" srcId="{41FA7B11-2CF7-45C3-9B84-32EE654D2AED}" destId="{253BEA5B-9F42-4797-84AB-81C34DD9A4A8}" srcOrd="1" destOrd="0" presId="urn:microsoft.com/office/officeart/2018/2/layout/IconVerticalSolidList"/>
    <dgm:cxn modelId="{80C8F57D-3252-40E7-8528-C8B6EEB3F19A}" type="presParOf" srcId="{41FA7B11-2CF7-45C3-9B84-32EE654D2AED}" destId="{FE760748-EB4F-4CB6-91F8-6895FAF26435}" srcOrd="2" destOrd="0" presId="urn:microsoft.com/office/officeart/2018/2/layout/IconVerticalSolidList"/>
    <dgm:cxn modelId="{FEDCB634-61B4-4801-8B2E-09426CCD13A1}" type="presParOf" srcId="{41FA7B11-2CF7-45C3-9B84-32EE654D2AED}" destId="{17019A4A-894D-4783-96BB-BFB9B676814B}" srcOrd="3" destOrd="0" presId="urn:microsoft.com/office/officeart/2018/2/layout/IconVerticalSolidList"/>
    <dgm:cxn modelId="{F76446B8-C925-4BA1-98F2-CCBB0B4A1FC8}" type="presParOf" srcId="{CA0A2849-3758-4D71-8897-CBD47D8998D5}" destId="{43FB9542-0ED6-4CB7-AFDD-0F9CC0295B0F}" srcOrd="7" destOrd="0" presId="urn:microsoft.com/office/officeart/2018/2/layout/IconVerticalSolidList"/>
    <dgm:cxn modelId="{9F025E75-9750-4BF4-BEEA-D12ED4837F60}" type="presParOf" srcId="{CA0A2849-3758-4D71-8897-CBD47D8998D5}" destId="{C18A4977-9856-416A-BE66-EDBA596368BE}" srcOrd="8" destOrd="0" presId="urn:microsoft.com/office/officeart/2018/2/layout/IconVerticalSolidList"/>
    <dgm:cxn modelId="{7F097C31-6795-48FB-BA47-728DAAE47A2E}" type="presParOf" srcId="{C18A4977-9856-416A-BE66-EDBA596368BE}" destId="{AB20C5FC-CA75-4A2A-AEB5-64D12A3CBC47}" srcOrd="0" destOrd="0" presId="urn:microsoft.com/office/officeart/2018/2/layout/IconVerticalSolidList"/>
    <dgm:cxn modelId="{C93ACB12-CC4E-44E3-9283-53B482B95661}" type="presParOf" srcId="{C18A4977-9856-416A-BE66-EDBA596368BE}" destId="{C0EBBF06-7FF8-4DB8-BF22-8854E4A27826}" srcOrd="1" destOrd="0" presId="urn:microsoft.com/office/officeart/2018/2/layout/IconVerticalSolidList"/>
    <dgm:cxn modelId="{E760BCDD-F168-4938-8992-93DA5BEF7014}" type="presParOf" srcId="{C18A4977-9856-416A-BE66-EDBA596368BE}" destId="{11EC15BF-7FA9-40C9-B1AE-6AD1458C6F39}" srcOrd="2" destOrd="0" presId="urn:microsoft.com/office/officeart/2018/2/layout/IconVerticalSolidList"/>
    <dgm:cxn modelId="{62DD88A1-E77A-4C51-B509-286645189D3A}" type="presParOf" srcId="{C18A4977-9856-416A-BE66-EDBA596368BE}" destId="{25167E23-7FA5-4CB6-9E2A-F509D2578E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9FE31-28E9-400C-8D2D-0AD838E9EAB7}">
      <dsp:nvSpPr>
        <dsp:cNvPr id="0" name=""/>
        <dsp:cNvSpPr/>
      </dsp:nvSpPr>
      <dsp:spPr>
        <a:xfrm>
          <a:off x="0" y="4689"/>
          <a:ext cx="6643273" cy="9988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369CA-78B7-4722-9380-6C9ACF9C98C8}">
      <dsp:nvSpPr>
        <dsp:cNvPr id="0" name=""/>
        <dsp:cNvSpPr/>
      </dsp:nvSpPr>
      <dsp:spPr>
        <a:xfrm>
          <a:off x="302157" y="229434"/>
          <a:ext cx="549377" cy="549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2F4CEA-B49C-484A-8F59-4967EF95408F}">
      <dsp:nvSpPr>
        <dsp:cNvPr id="0" name=""/>
        <dsp:cNvSpPr/>
      </dsp:nvSpPr>
      <dsp:spPr>
        <a:xfrm>
          <a:off x="1153693" y="4689"/>
          <a:ext cx="5489579"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755650">
            <a:lnSpc>
              <a:spcPct val="90000"/>
            </a:lnSpc>
            <a:spcBef>
              <a:spcPct val="0"/>
            </a:spcBef>
            <a:spcAft>
              <a:spcPct val="35000"/>
            </a:spcAft>
            <a:buNone/>
          </a:pPr>
          <a:r>
            <a:rPr lang="en-US" sz="1700" kern="1200"/>
            <a:t>Inventory and rationalize your data before you begin a migration project</a:t>
          </a:r>
        </a:p>
      </dsp:txBody>
      <dsp:txXfrm>
        <a:off x="1153693" y="4689"/>
        <a:ext cx="5489579" cy="998868"/>
      </dsp:txXfrm>
    </dsp:sp>
    <dsp:sp modelId="{433BAA6E-4C80-4AA3-8683-53AF09CC9EA8}">
      <dsp:nvSpPr>
        <dsp:cNvPr id="0" name=""/>
        <dsp:cNvSpPr/>
      </dsp:nvSpPr>
      <dsp:spPr>
        <a:xfrm>
          <a:off x="0" y="1253275"/>
          <a:ext cx="6643273" cy="9988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6515D-3AD7-4AE3-9913-7D0970BACEB6}">
      <dsp:nvSpPr>
        <dsp:cNvPr id="0" name=""/>
        <dsp:cNvSpPr/>
      </dsp:nvSpPr>
      <dsp:spPr>
        <a:xfrm>
          <a:off x="302157" y="1478020"/>
          <a:ext cx="549377" cy="549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F802F6-0A2E-4700-B91E-9DA06FB7AED8}">
      <dsp:nvSpPr>
        <dsp:cNvPr id="0" name=""/>
        <dsp:cNvSpPr/>
      </dsp:nvSpPr>
      <dsp:spPr>
        <a:xfrm>
          <a:off x="1153693" y="1253275"/>
          <a:ext cx="5489579"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755650">
            <a:lnSpc>
              <a:spcPct val="90000"/>
            </a:lnSpc>
            <a:spcBef>
              <a:spcPct val="0"/>
            </a:spcBef>
            <a:spcAft>
              <a:spcPct val="35000"/>
            </a:spcAft>
            <a:buNone/>
          </a:pPr>
          <a:r>
            <a:rPr lang="en-US" sz="1700" kern="1200" dirty="0"/>
            <a:t>Partner early with Executive Leadership, Data Owners, Security, and the business segment from your organization </a:t>
          </a:r>
        </a:p>
      </dsp:txBody>
      <dsp:txXfrm>
        <a:off x="1153693" y="1253275"/>
        <a:ext cx="5489579" cy="998868"/>
      </dsp:txXfrm>
    </dsp:sp>
    <dsp:sp modelId="{254E43CB-91FC-4F70-92FE-8B22E27B6396}">
      <dsp:nvSpPr>
        <dsp:cNvPr id="0" name=""/>
        <dsp:cNvSpPr/>
      </dsp:nvSpPr>
      <dsp:spPr>
        <a:xfrm>
          <a:off x="0" y="2501860"/>
          <a:ext cx="6643273" cy="9988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CAC8C-46F3-4987-A370-3AA8D1F9439B}">
      <dsp:nvSpPr>
        <dsp:cNvPr id="0" name=""/>
        <dsp:cNvSpPr/>
      </dsp:nvSpPr>
      <dsp:spPr>
        <a:xfrm>
          <a:off x="302157" y="2726606"/>
          <a:ext cx="549377" cy="549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60C5B8-ADB2-4DA6-9B79-20D591CD31B0}">
      <dsp:nvSpPr>
        <dsp:cNvPr id="0" name=""/>
        <dsp:cNvSpPr/>
      </dsp:nvSpPr>
      <dsp:spPr>
        <a:xfrm>
          <a:off x="1153693" y="2501860"/>
          <a:ext cx="5489579"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755650">
            <a:lnSpc>
              <a:spcPct val="90000"/>
            </a:lnSpc>
            <a:spcBef>
              <a:spcPct val="0"/>
            </a:spcBef>
            <a:spcAft>
              <a:spcPct val="35000"/>
            </a:spcAft>
            <a:buNone/>
          </a:pPr>
          <a:r>
            <a:rPr lang="en-US" sz="1700" kern="1200"/>
            <a:t>Prune data that can be archived directly to “cool” tier rather to active data teirs if possible</a:t>
          </a:r>
        </a:p>
      </dsp:txBody>
      <dsp:txXfrm>
        <a:off x="1153693" y="2501860"/>
        <a:ext cx="5489579" cy="998868"/>
      </dsp:txXfrm>
    </dsp:sp>
    <dsp:sp modelId="{DE6D4ECB-C84D-4E8F-853F-06B73D6C3C78}">
      <dsp:nvSpPr>
        <dsp:cNvPr id="0" name=""/>
        <dsp:cNvSpPr/>
      </dsp:nvSpPr>
      <dsp:spPr>
        <a:xfrm>
          <a:off x="0" y="3750446"/>
          <a:ext cx="6643273" cy="99886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BEA5B-9F42-4797-84AB-81C34DD9A4A8}">
      <dsp:nvSpPr>
        <dsp:cNvPr id="0" name=""/>
        <dsp:cNvSpPr/>
      </dsp:nvSpPr>
      <dsp:spPr>
        <a:xfrm>
          <a:off x="302157" y="3975191"/>
          <a:ext cx="549377" cy="549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019A4A-894D-4783-96BB-BFB9B676814B}">
      <dsp:nvSpPr>
        <dsp:cNvPr id="0" name=""/>
        <dsp:cNvSpPr/>
      </dsp:nvSpPr>
      <dsp:spPr>
        <a:xfrm>
          <a:off x="1153693" y="3750446"/>
          <a:ext cx="5489579"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755650">
            <a:lnSpc>
              <a:spcPct val="90000"/>
            </a:lnSpc>
            <a:spcBef>
              <a:spcPct val="0"/>
            </a:spcBef>
            <a:spcAft>
              <a:spcPct val="35000"/>
            </a:spcAft>
            <a:buNone/>
          </a:pPr>
          <a:r>
            <a:rPr lang="en-US" sz="1700" kern="1200" dirty="0"/>
            <a:t>Ensure that the on-premises datacenter environment has the infrastructure to facilitate a migration</a:t>
          </a:r>
        </a:p>
      </dsp:txBody>
      <dsp:txXfrm>
        <a:off x="1153693" y="3750446"/>
        <a:ext cx="5489579" cy="998868"/>
      </dsp:txXfrm>
    </dsp:sp>
    <dsp:sp modelId="{AB20C5FC-CA75-4A2A-AEB5-64D12A3CBC47}">
      <dsp:nvSpPr>
        <dsp:cNvPr id="0" name=""/>
        <dsp:cNvSpPr/>
      </dsp:nvSpPr>
      <dsp:spPr>
        <a:xfrm>
          <a:off x="0" y="4999031"/>
          <a:ext cx="6643273" cy="99886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BBF06-7FF8-4DB8-BF22-8854E4A27826}">
      <dsp:nvSpPr>
        <dsp:cNvPr id="0" name=""/>
        <dsp:cNvSpPr/>
      </dsp:nvSpPr>
      <dsp:spPr>
        <a:xfrm>
          <a:off x="302157" y="5223777"/>
          <a:ext cx="549377" cy="5493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167E23-7FA5-4CB6-9E2A-F509D2578E0D}">
      <dsp:nvSpPr>
        <dsp:cNvPr id="0" name=""/>
        <dsp:cNvSpPr/>
      </dsp:nvSpPr>
      <dsp:spPr>
        <a:xfrm>
          <a:off x="1153693" y="4999031"/>
          <a:ext cx="5489579"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755650">
            <a:lnSpc>
              <a:spcPct val="90000"/>
            </a:lnSpc>
            <a:spcBef>
              <a:spcPct val="0"/>
            </a:spcBef>
            <a:spcAft>
              <a:spcPct val="35000"/>
            </a:spcAft>
            <a:buNone/>
          </a:pPr>
          <a:r>
            <a:rPr lang="en-US" sz="1700" kern="1200" dirty="0"/>
            <a:t>Avoid conducting multiple migrations projects at the same time which have interdependencies </a:t>
          </a:r>
        </a:p>
      </dsp:txBody>
      <dsp:txXfrm>
        <a:off x="1153693" y="4999031"/>
        <a:ext cx="5489579" cy="9988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4/27/2022 9:15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4/27/2022 9:14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4/27/2022 9:14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3676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4/27/2022 9:14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519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4/27/2022 9:14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288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A2B2ED8-C573-45EF-BF68-CEC19505703A}"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4/27/2022 9:14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3"/>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9977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b="1" kern="1200" dirty="0">
                <a:solidFill>
                  <a:schemeClr val="tx1"/>
                </a:solidFill>
                <a:effectLst/>
                <a:latin typeface="+mn-lt"/>
                <a:ea typeface="+mn-ea"/>
                <a:cs typeface="+mn-cs"/>
              </a:rPr>
              <a:t>Why should users move their files to OneDrive for Business in Office 365?</a:t>
            </a:r>
            <a:endParaRPr lang="sv-SE" sz="1200" kern="1200" dirty="0">
              <a:solidFill>
                <a:schemeClr val="tx1"/>
              </a:solidFill>
              <a:effectLst/>
              <a:latin typeface="+mn-lt"/>
              <a:ea typeface="+mn-ea"/>
              <a:cs typeface="+mn-cs"/>
            </a:endParaRPr>
          </a:p>
          <a:p>
            <a:r>
              <a:rPr lang="sv-SE" sz="1200" kern="1200" dirty="0">
                <a:solidFill>
                  <a:schemeClr val="tx1"/>
                </a:solidFill>
                <a:effectLst/>
                <a:latin typeface="+mn-lt"/>
                <a:ea typeface="+mn-ea"/>
                <a:cs typeface="+mn-cs"/>
              </a:rPr>
              <a:t> </a:t>
            </a:r>
          </a:p>
          <a:p>
            <a:r>
              <a:rPr lang="sv-SE" sz="1200" kern="1200" dirty="0">
                <a:solidFill>
                  <a:schemeClr val="tx1"/>
                </a:solidFill>
                <a:effectLst/>
                <a:latin typeface="+mn-lt"/>
                <a:ea typeface="+mn-ea"/>
                <a:cs typeface="+mn-cs"/>
              </a:rPr>
              <a:t>OneDrive for Business is the SharePoint Server 2013 personal library that people in your organization use to store and share their corporate work documents. By moving these documents to OneDrive for Business in an Office 365 tenant, your users can access these documents from outside of your network. </a:t>
            </a:r>
          </a:p>
          <a:p>
            <a:r>
              <a:rPr lang="sv-SE" sz="1200" kern="1200" dirty="0">
                <a:solidFill>
                  <a:schemeClr val="tx1"/>
                </a:solidFill>
                <a:effectLst/>
                <a:latin typeface="+mn-lt"/>
                <a:ea typeface="+mn-ea"/>
                <a:cs typeface="+mn-cs"/>
              </a:rPr>
              <a:t>After you connect your SharePoint Server 2013 on-premises users to OneDrive for Business in Office 365, the first step is planning how your users will move their files to the cloud. This article describes methods that you can use to do this.</a:t>
            </a:r>
          </a:p>
          <a:p>
            <a:endParaRPr lang="sv-SE" dirty="0"/>
          </a:p>
        </p:txBody>
      </p:sp>
      <p:sp>
        <p:nvSpPr>
          <p:cNvPr id="4" name="Slide Number Placeholder 3"/>
          <p:cNvSpPr>
            <a:spLocks noGrp="1"/>
          </p:cNvSpPr>
          <p:nvPr>
            <p:ph type="sldNum" sz="quarter" idx="10"/>
          </p:nvPr>
        </p:nvSpPr>
        <p:spPr/>
        <p:txBody>
          <a:bodyPr/>
          <a:lstStyle/>
          <a:p>
            <a:fld id="{C997A10D-20A8-4384-89C7-B06850E1AA4F}" type="slidenum">
              <a:rPr lang="sv-SE" smtClean="0"/>
              <a:t>5</a:t>
            </a:fld>
            <a:endParaRPr lang="sv-SE"/>
          </a:p>
        </p:txBody>
      </p:sp>
    </p:spTree>
    <p:extLst>
      <p:ext uri="{BB962C8B-B14F-4D97-AF65-F5344CB8AC3E}">
        <p14:creationId xmlns:p14="http://schemas.microsoft.com/office/powerpoint/2010/main" val="2929626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A17D118-1690-458F-B4D2-F9DA5D6F5033}"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4/27/2022 9:14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C87E0CF-87F6-4B58-B8B8-DCAB2DAAF3CA}"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endParaRPr>
          </a:p>
        </p:txBody>
      </p:sp>
      <p:sp>
        <p:nvSpPr>
          <p:cNvPr id="6" name="Footer Placeholder 5"/>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261295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3" name="Text Placeholder 2"/>
          <p:cNvSpPr>
            <a:spLocks noGrp="1"/>
          </p:cNvSpPr>
          <p:nvPr>
            <p:ph type="body" sz="quarter" idx="13" hasCustomPrompt="1"/>
          </p:nvPr>
        </p:nvSpPr>
        <p:spPr bwMode="white">
          <a:xfrm>
            <a:off x="10333038" y="296863"/>
            <a:ext cx="1828800" cy="461665"/>
          </a:xfrm>
        </p:spPr>
        <p:txBody>
          <a:bodyPr/>
          <a:lstStyle>
            <a:lvl1pPr marL="0" indent="0" algn="r">
              <a:buNone/>
              <a:defRPr sz="2000">
                <a:latin typeface="+mn-lt"/>
              </a:defRPr>
            </a:lvl1pPr>
          </a:lstStyle>
          <a:p>
            <a:pPr lvl="0"/>
            <a:r>
              <a:rPr lang="en-US" dirty="0"/>
              <a:t>Session Code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9729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149584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1143754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1839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7885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4612321"/>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1705346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557236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wrap="square">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74387951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3796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6" name="Picture 5"/>
          <p:cNvPicPr>
            <a:picLocks noChangeAspect="1"/>
          </p:cNvPicPr>
          <p:nvPr userDrawn="1"/>
        </p:nvPicPr>
        <p:blipFill rotWithShape="1">
          <a:blip r:embed="rId3"/>
          <a:srcRect r="40044"/>
          <a:stretch/>
        </p:blipFill>
        <p:spPr>
          <a:xfrm>
            <a:off x="-246501" y="1965643"/>
            <a:ext cx="4736205" cy="2148840"/>
          </a:xfrm>
          <a:prstGeom prst="rect">
            <a:avLst/>
          </a:prstGeom>
        </p:spPr>
      </p:pic>
    </p:spTree>
    <p:extLst>
      <p:ext uri="{BB962C8B-B14F-4D97-AF65-F5344CB8AC3E}">
        <p14:creationId xmlns:p14="http://schemas.microsoft.com/office/powerpoint/2010/main" val="262034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
        <p:nvSpPr>
          <p:cNvPr id="3" name="Text Placeholder 2"/>
          <p:cNvSpPr>
            <a:spLocks noGrp="1"/>
          </p:cNvSpPr>
          <p:nvPr>
            <p:ph type="body" sz="quarter" idx="13" hasCustomPrompt="1"/>
          </p:nvPr>
        </p:nvSpPr>
        <p:spPr bwMode="white">
          <a:xfrm>
            <a:off x="10333038" y="296863"/>
            <a:ext cx="1828800" cy="461665"/>
          </a:xfrm>
        </p:spPr>
        <p:txBody>
          <a:bodyPr/>
          <a:lstStyle>
            <a:lvl1pPr marL="0" indent="0" algn="r">
              <a:buNone/>
              <a:defRPr sz="2000">
                <a:latin typeface="+mn-lt"/>
              </a:defRPr>
            </a:lvl1pPr>
          </a:lstStyle>
          <a:p>
            <a:pPr lvl="0"/>
            <a:r>
              <a:rPr lang="en-US" dirty="0"/>
              <a:t>Session Code</a:t>
            </a:r>
          </a:p>
        </p:txBody>
      </p:sp>
    </p:spTree>
    <p:extLst>
      <p:ext uri="{BB962C8B-B14F-4D97-AF65-F5344CB8AC3E}">
        <p14:creationId xmlns:p14="http://schemas.microsoft.com/office/powerpoint/2010/main" val="178356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6559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5945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38344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707770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66291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95331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9251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3570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10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3626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75085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3997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50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001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821256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8540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50837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9597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8100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6698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3401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478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5276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35886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755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09964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96698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885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74993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2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7650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7950056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86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538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435388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78281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0401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764308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31369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4483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55867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56346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63189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5459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73059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6002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6450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85278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1101999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76983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509883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14866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367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4782274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03793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6882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174458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368399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298210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1B37-A175-441C-9457-403B3B9D49ED}"/>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640053B2-CD80-4E02-9105-AE7889A8730F}"/>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A87C5A1D-87AE-43F5-A83D-BEFD43030217}"/>
              </a:ext>
            </a:extLst>
          </p:cNvPr>
          <p:cNvSpPr>
            <a:spLocks noGrp="1"/>
          </p:cNvSpPr>
          <p:nvPr>
            <p:ph type="dt" sz="half" idx="10"/>
          </p:nvPr>
        </p:nvSpPr>
        <p:spPr/>
        <p:txBody>
          <a:bodyPr/>
          <a:lstStyle/>
          <a:p>
            <a:fld id="{A533384E-ED57-4E50-9121-1412DC1F7F33}" type="datetimeFigureOut">
              <a:rPr lang="en-US" smtClean="0"/>
              <a:t>4/27/2022</a:t>
            </a:fld>
            <a:endParaRPr lang="en-US"/>
          </a:p>
        </p:txBody>
      </p:sp>
      <p:sp>
        <p:nvSpPr>
          <p:cNvPr id="5" name="Footer Placeholder 4">
            <a:extLst>
              <a:ext uri="{FF2B5EF4-FFF2-40B4-BE49-F238E27FC236}">
                <a16:creationId xmlns:a16="http://schemas.microsoft.com/office/drawing/2014/main" id="{A4C41A7D-CA38-4D7C-941A-42709AA84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6EF1E-FEE8-4E54-9EAA-B00F94EEF134}"/>
              </a:ext>
            </a:extLst>
          </p:cNvPr>
          <p:cNvSpPr>
            <a:spLocks noGrp="1"/>
          </p:cNvSpPr>
          <p:nvPr>
            <p:ph type="sldNum" sz="quarter" idx="12"/>
          </p:nvPr>
        </p:nvSpPr>
        <p:spPr/>
        <p:txBody>
          <a:bodyPr/>
          <a:lstStyle/>
          <a:p>
            <a:fld id="{C8D17600-5E3B-4797-AA64-0A198C10B74C}" type="slidenum">
              <a:rPr lang="en-US" smtClean="0"/>
              <a:t>‹#›</a:t>
            </a:fld>
            <a:endParaRPr lang="en-US"/>
          </a:p>
        </p:txBody>
      </p:sp>
    </p:spTree>
    <p:extLst>
      <p:ext uri="{BB962C8B-B14F-4D97-AF65-F5344CB8AC3E}">
        <p14:creationId xmlns:p14="http://schemas.microsoft.com/office/powerpoint/2010/main" val="35098314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5C32-1096-4CDE-85BB-8C97C41559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1EAC6-8D67-4714-950E-415AA2110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1FEBE-DCCB-4E78-ABC1-598B01AB4C23}"/>
              </a:ext>
            </a:extLst>
          </p:cNvPr>
          <p:cNvSpPr>
            <a:spLocks noGrp="1"/>
          </p:cNvSpPr>
          <p:nvPr>
            <p:ph type="dt" sz="half" idx="10"/>
          </p:nvPr>
        </p:nvSpPr>
        <p:spPr/>
        <p:txBody>
          <a:bodyPr/>
          <a:lstStyle/>
          <a:p>
            <a:fld id="{A533384E-ED57-4E50-9121-1412DC1F7F33}" type="datetimeFigureOut">
              <a:rPr lang="en-US" smtClean="0"/>
              <a:t>4/27/2022</a:t>
            </a:fld>
            <a:endParaRPr lang="en-US"/>
          </a:p>
        </p:txBody>
      </p:sp>
      <p:sp>
        <p:nvSpPr>
          <p:cNvPr id="5" name="Footer Placeholder 4">
            <a:extLst>
              <a:ext uri="{FF2B5EF4-FFF2-40B4-BE49-F238E27FC236}">
                <a16:creationId xmlns:a16="http://schemas.microsoft.com/office/drawing/2014/main" id="{D0A41E14-238B-4659-A6DC-F5874950B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394DE-000D-4FA4-AA52-1487B823C356}"/>
              </a:ext>
            </a:extLst>
          </p:cNvPr>
          <p:cNvSpPr>
            <a:spLocks noGrp="1"/>
          </p:cNvSpPr>
          <p:nvPr>
            <p:ph type="sldNum" sz="quarter" idx="12"/>
          </p:nvPr>
        </p:nvSpPr>
        <p:spPr/>
        <p:txBody>
          <a:bodyPr/>
          <a:lstStyle/>
          <a:p>
            <a:fld id="{C8D17600-5E3B-4797-AA64-0A198C10B74C}" type="slidenum">
              <a:rPr lang="en-US" smtClean="0"/>
              <a:t>‹#›</a:t>
            </a:fld>
            <a:endParaRPr lang="en-US"/>
          </a:p>
        </p:txBody>
      </p:sp>
    </p:spTree>
    <p:extLst>
      <p:ext uri="{BB962C8B-B14F-4D97-AF65-F5344CB8AC3E}">
        <p14:creationId xmlns:p14="http://schemas.microsoft.com/office/powerpoint/2010/main" val="27170243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83885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3368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44195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01729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32893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639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03844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81275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97137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32532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60717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82807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284227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theme" Target="../theme/theme4.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6.xml"/><Relationship Id="rId1"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0" r:id="rId1"/>
    <p:sldLayoutId id="2147484295" r:id="rId2"/>
    <p:sldLayoutId id="2147484240" r:id="rId3"/>
    <p:sldLayoutId id="2147484296" r:id="rId4"/>
    <p:sldLayoutId id="2147484241" r:id="rId5"/>
    <p:sldLayoutId id="2147484297" r:id="rId6"/>
    <p:sldLayoutId id="2147484244" r:id="rId7"/>
    <p:sldLayoutId id="2147484298" r:id="rId8"/>
    <p:sldLayoutId id="2147484245" r:id="rId9"/>
    <p:sldLayoutId id="2147484247" r:id="rId10"/>
    <p:sldLayoutId id="2147484331" r:id="rId11"/>
    <p:sldLayoutId id="2147484249" r:id="rId12"/>
    <p:sldLayoutId id="2147484301" r:id="rId13"/>
    <p:sldLayoutId id="2147484251" r:id="rId14"/>
    <p:sldLayoutId id="2147484252" r:id="rId15"/>
    <p:sldLayoutId id="2147484254" r:id="rId16"/>
    <p:sldLayoutId id="2147484365" r:id="rId17"/>
    <p:sldLayoutId id="2147484257" r:id="rId18"/>
    <p:sldLayoutId id="2147484258" r:id="rId19"/>
    <p:sldLayoutId id="2147484260" r:id="rId20"/>
    <p:sldLayoutId id="2147484299" r:id="rId21"/>
    <p:sldLayoutId id="2147484263"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249032989"/>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11" r:id="rId3"/>
    <p:sldLayoutId id="2147484312" r:id="rId4"/>
    <p:sldLayoutId id="2147484313" r:id="rId5"/>
    <p:sldLayoutId id="2147484314" r:id="rId6"/>
    <p:sldLayoutId id="2147484315" r:id="rId7"/>
    <p:sldLayoutId id="2147484332" r:id="rId8"/>
    <p:sldLayoutId id="2147484333" r:id="rId9"/>
    <p:sldLayoutId id="2147484334" r:id="rId10"/>
    <p:sldLayoutId id="2147484335" r:id="rId11"/>
    <p:sldLayoutId id="2147484336" r:id="rId12"/>
    <p:sldLayoutId id="2147484323" r:id="rId13"/>
    <p:sldLayoutId id="2147484364" r:id="rId14"/>
    <p:sldLayoutId id="2147484324" r:id="rId15"/>
    <p:sldLayoutId id="2147484325" r:id="rId16"/>
    <p:sldLayoutId id="2147484326" r:id="rId17"/>
    <p:sldLayoutId id="2147484327" r:id="rId18"/>
    <p:sldLayoutId id="2147484328"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682552606"/>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 id="2147484359" r:id="rId17"/>
    <p:sldLayoutId id="2147484360" r:id="rId18"/>
    <p:sldLayoutId id="2147484361" r:id="rId19"/>
    <p:sldLayoutId id="2147484362" r:id="rId20"/>
    <p:sldLayoutId id="21474843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93589733"/>
      </p:ext>
    </p:extLst>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 id="2147484383" r:id="rId17"/>
    <p:sldLayoutId id="2147484384" r:id="rId18"/>
    <p:sldLayoutId id="2147484385" r:id="rId19"/>
    <p:sldLayoutId id="2147484386" r:id="rId20"/>
    <p:sldLayoutId id="2147484387" r:id="rId21"/>
    <p:sldLayoutId id="2147484388" r:id="rId22"/>
    <p:sldLayoutId id="2147484411" r:id="rId23"/>
    <p:sldLayoutId id="2147484412"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100365968"/>
      </p:ext>
    </p:extLst>
  </p:cSld>
  <p:clrMap bg1="lt1" tx1="dk1" bg2="lt2" tx2="dk2" accent1="accent1" accent2="accent2" accent3="accent3" accent4="accent4" accent5="accent5" accent6="accent6" hlink="hlink" folHlink="folHlink"/>
  <p:sldLayoutIdLst>
    <p:sldLayoutId id="2147484390" r:id="rId1"/>
    <p:sldLayoutId id="2147484391" r:id="rId2"/>
    <p:sldLayoutId id="2147484392" r:id="rId3"/>
    <p:sldLayoutId id="2147484393" r:id="rId4"/>
    <p:sldLayoutId id="2147484394" r:id="rId5"/>
    <p:sldLayoutId id="2147484395" r:id="rId6"/>
    <p:sldLayoutId id="2147484396" r:id="rId7"/>
    <p:sldLayoutId id="2147484397" r:id="rId8"/>
    <p:sldLayoutId id="2147484398" r:id="rId9"/>
    <p:sldLayoutId id="2147484399" r:id="rId10"/>
    <p:sldLayoutId id="2147484400" r:id="rId11"/>
    <p:sldLayoutId id="2147484401" r:id="rId12"/>
    <p:sldLayoutId id="2147484402" r:id="rId13"/>
    <p:sldLayoutId id="2147484403" r:id="rId14"/>
    <p:sldLayoutId id="2147484404" r:id="rId15"/>
    <p:sldLayoutId id="2147484405" r:id="rId16"/>
    <p:sldLayoutId id="2147484406" r:id="rId17"/>
    <p:sldLayoutId id="2147484407" r:id="rId18"/>
    <p:sldLayoutId id="2147484408" r:id="rId19"/>
    <p:sldLayoutId id="2147484409" r:id="rId20"/>
    <p:sldLayoutId id="2147484410"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4233786467"/>
      </p:ext>
    </p:extLst>
  </p:cSld>
  <p:clrMap bg1="lt1" tx1="dk1" bg2="lt2" tx2="dk2" accent1="accent1" accent2="accent2" accent3="accent3" accent4="accent4" accent5="accent5" accent6="accent6" hlink="hlink" folHlink="folHlink"/>
  <p:sldLayoutIdLst>
    <p:sldLayoutId id="2147483969" r:id="rId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1" userDrawn="1">
          <p15:clr>
            <a:srgbClr val="5ACBF0"/>
          </p15:clr>
        </p15:guide>
        <p15:guide id="2" pos="176" userDrawn="1">
          <p15:clr>
            <a:srgbClr val="5ACBF0"/>
          </p15:clr>
        </p15:guide>
        <p15:guide id="3" pos="764" userDrawn="1">
          <p15:clr>
            <a:srgbClr val="5ACBF0"/>
          </p15:clr>
        </p15:guide>
        <p15:guide id="4" pos="1352" userDrawn="1">
          <p15:clr>
            <a:srgbClr val="5ACBF0"/>
          </p15:clr>
        </p15:guide>
        <p15:guide id="5" pos="1939" userDrawn="1">
          <p15:clr>
            <a:srgbClr val="5ACBF0"/>
          </p15:clr>
        </p15:guide>
        <p15:guide id="6" pos="2527" userDrawn="1">
          <p15:clr>
            <a:srgbClr val="5ACBF0"/>
          </p15:clr>
        </p15:guide>
        <p15:guide id="7" pos="3114" userDrawn="1">
          <p15:clr>
            <a:srgbClr val="5ACBF0"/>
          </p15:clr>
        </p15:guide>
        <p15:guide id="8" pos="3702" userDrawn="1">
          <p15:clr>
            <a:srgbClr val="5ACBF0"/>
          </p15:clr>
        </p15:guide>
        <p15:guide id="9" pos="4289" userDrawn="1">
          <p15:clr>
            <a:srgbClr val="5ACBF0"/>
          </p15:clr>
        </p15:guide>
        <p15:guide id="10" pos="4877" userDrawn="1">
          <p15:clr>
            <a:srgbClr val="5ACBF0"/>
          </p15:clr>
        </p15:guide>
        <p15:guide id="11" pos="5464" userDrawn="1">
          <p15:clr>
            <a:srgbClr val="5ACBF0"/>
          </p15:clr>
        </p15:guide>
        <p15:guide id="12" pos="6052" userDrawn="1">
          <p15:clr>
            <a:srgbClr val="5ACBF0"/>
          </p15:clr>
        </p15:guide>
        <p15:guide id="13" pos="6640" userDrawn="1">
          <p15:clr>
            <a:srgbClr val="5ACBF0"/>
          </p15:clr>
        </p15:guide>
        <p15:guide id="14" pos="7227" userDrawn="1">
          <p15:clr>
            <a:srgbClr val="5ACBF0"/>
          </p15:clr>
        </p15:guide>
        <p15:guide id="15" pos="7815" userDrawn="1">
          <p15:clr>
            <a:srgbClr val="5ACBF0"/>
          </p15:clr>
        </p15:guide>
        <p15:guide id="16" pos="294" userDrawn="1">
          <p15:clr>
            <a:srgbClr val="C35EA4"/>
          </p15:clr>
        </p15:guide>
        <p15:guide id="17" pos="7697" userDrawn="1">
          <p15:clr>
            <a:srgbClr val="C35EA4"/>
          </p15:clr>
        </p15:guide>
        <p15:guide id="18" orient="horz" pos="778" userDrawn="1">
          <p15:clr>
            <a:srgbClr val="5ACBF0"/>
          </p15:clr>
        </p15:guide>
        <p15:guide id="19" orient="horz" pos="1366" userDrawn="1">
          <p15:clr>
            <a:srgbClr val="5ACBF0"/>
          </p15:clr>
        </p15:guide>
        <p15:guide id="20" orient="horz" pos="1953" userDrawn="1">
          <p15:clr>
            <a:srgbClr val="5ACBF0"/>
          </p15:clr>
        </p15:guide>
        <p15:guide id="21" orient="horz" pos="2541" userDrawn="1">
          <p15:clr>
            <a:srgbClr val="5ACBF0"/>
          </p15:clr>
        </p15:guide>
        <p15:guide id="22" orient="horz" pos="3128" userDrawn="1">
          <p15:clr>
            <a:srgbClr val="5ACBF0"/>
          </p15:clr>
        </p15:guide>
        <p15:guide id="23" orient="horz" pos="3716" userDrawn="1">
          <p15:clr>
            <a:srgbClr val="5ACBF0"/>
          </p15:clr>
        </p15:guide>
        <p15:guide id="24" orient="horz" pos="4303" userDrawn="1">
          <p15:clr>
            <a:srgbClr val="5ACBF0"/>
          </p15:clr>
        </p15:guide>
        <p15:guide id="25" orient="horz" pos="308" userDrawn="1">
          <p15:clr>
            <a:srgbClr val="C35EA4"/>
          </p15:clr>
        </p15:guide>
        <p15:guide id="26" orient="horz" pos="418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databox/data-box-disk-system-requirements#supported-operating-systems-for-clients"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86.xml"/><Relationship Id="rId6" Type="http://schemas.openxmlformats.org/officeDocument/2006/relationships/hyperlink" Target="https://docs.microsoft.com/en-us/sharepointmigration/mm-get-started" TargetMode="External"/><Relationship Id="rId5" Type="http://schemas.openxmlformats.org/officeDocument/2006/relationships/hyperlink" Target="https://aka.ms/databoxdisktoolswin" TargetMode="External"/><Relationship Id="rId4" Type="http://schemas.openxmlformats.org/officeDocument/2006/relationships/hyperlink" Target="https://docs.microsoft.com/en-us/azure/databox/data-box-system-requireme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hyperlink" Target="http://techcommunity.microsoft.com/" TargetMode="External"/><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6.xml"/><Relationship Id="rId6" Type="http://schemas.openxmlformats.org/officeDocument/2006/relationships/hyperlink" Target="https://blog.pythian.com/migrating-sql-server-on-premise-to-azure-sql/"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86.xml"/><Relationship Id="rId5" Type="http://schemas.openxmlformats.org/officeDocument/2006/relationships/image" Target="../media/image19.jpe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M365 OneDrive Migration Solution Accelerator</a:t>
            </a:r>
            <a:br>
              <a:rPr lang="en-US" sz="3600" dirty="0"/>
            </a:br>
            <a:r>
              <a:rPr lang="en-US" sz="2800" dirty="0"/>
              <a:t>Customer Presentation</a:t>
            </a:r>
          </a:p>
        </p:txBody>
      </p:sp>
      <p:sp>
        <p:nvSpPr>
          <p:cNvPr id="5" name="Text Placeholder 4"/>
          <p:cNvSpPr>
            <a:spLocks noGrp="1"/>
          </p:cNvSpPr>
          <p:nvPr>
            <p:ph type="body" sz="quarter" idx="12"/>
          </p:nvPr>
        </p:nvSpPr>
        <p:spPr/>
        <p:txBody>
          <a:bodyPr/>
          <a:lstStyle/>
          <a:p>
            <a:r>
              <a:rPr lang="en-US" dirty="0"/>
              <a:t>&lt;Insert Name Here&gt;</a:t>
            </a:r>
          </a:p>
          <a:p>
            <a:endParaRPr lang="en-US" dirty="0"/>
          </a:p>
          <a:p>
            <a:r>
              <a:rPr lang="en-US" dirty="0"/>
              <a:t>&lt;Insert Date &gt;</a:t>
            </a:r>
          </a:p>
        </p:txBody>
      </p:sp>
    </p:spTree>
    <p:extLst>
      <p:ext uri="{BB962C8B-B14F-4D97-AF65-F5344CB8AC3E}">
        <p14:creationId xmlns:p14="http://schemas.microsoft.com/office/powerpoint/2010/main" val="421051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0269-9662-4E68-B81F-A6BA3D21B8BE}"/>
              </a:ext>
            </a:extLst>
          </p:cNvPr>
          <p:cNvSpPr>
            <a:spLocks noGrp="1"/>
          </p:cNvSpPr>
          <p:nvPr>
            <p:ph type="title"/>
          </p:nvPr>
        </p:nvSpPr>
        <p:spPr>
          <a:xfrm>
            <a:off x="198438" y="2049462"/>
            <a:ext cx="5100148" cy="914400"/>
          </a:xfrm>
        </p:spPr>
        <p:txBody>
          <a:bodyPr>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2800" b="1" dirty="0">
                <a:gradFill>
                  <a:gsLst>
                    <a:gs pos="1250">
                      <a:schemeClr val="tx1"/>
                    </a:gs>
                    <a:gs pos="100000">
                      <a:schemeClr val="tx1"/>
                    </a:gs>
                  </a:gsLst>
                  <a:lin ang="5400000" scaled="0"/>
                </a:gradFill>
                <a:latin typeface="+mj-lt"/>
                <a:cs typeface="Segoe UI" pitchFamily="34" charset="0"/>
              </a:rPr>
              <a:t>Keys for a Successful Migration</a:t>
            </a:r>
            <a:endParaRPr lang="en-US" sz="2800" b="1" dirty="0">
              <a:solidFill>
                <a:srgbClr val="FFFFFF"/>
              </a:solidFill>
            </a:endParaRPr>
          </a:p>
        </p:txBody>
      </p:sp>
      <p:graphicFrame>
        <p:nvGraphicFramePr>
          <p:cNvPr id="12" name="Content Placeholder 3">
            <a:extLst>
              <a:ext uri="{FF2B5EF4-FFF2-40B4-BE49-F238E27FC236}">
                <a16:creationId xmlns:a16="http://schemas.microsoft.com/office/drawing/2014/main" id="{E4D50CC6-0EE7-4B90-B3C0-95430B8F27A8}"/>
              </a:ext>
            </a:extLst>
          </p:cNvPr>
          <p:cNvGraphicFramePr>
            <a:graphicFrameLocks noGrp="1"/>
          </p:cNvGraphicFramePr>
          <p:nvPr>
            <p:ph idx="1"/>
          </p:nvPr>
        </p:nvGraphicFramePr>
        <p:xfrm>
          <a:off x="5298586" y="480298"/>
          <a:ext cx="6643273"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89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514261"/>
          </a:xfrm>
        </p:spPr>
        <p:txBody>
          <a:bodyPr/>
          <a:lstStyle/>
          <a:p>
            <a:r>
              <a:rPr lang="en-US" sz="4800" dirty="0"/>
              <a:t>M365 OneDrive Migration Solution Accelerator Requirements</a:t>
            </a:r>
          </a:p>
        </p:txBody>
      </p:sp>
    </p:spTree>
    <p:extLst>
      <p:ext uri="{BB962C8B-B14F-4D97-AF65-F5344CB8AC3E}">
        <p14:creationId xmlns:p14="http://schemas.microsoft.com/office/powerpoint/2010/main" val="20078319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0269-9662-4E68-B81F-A6BA3D21B8BE}"/>
              </a:ext>
            </a:extLst>
          </p:cNvPr>
          <p:cNvSpPr>
            <a:spLocks noGrp="1"/>
          </p:cNvSpPr>
          <p:nvPr>
            <p:ph type="title"/>
          </p:nvPr>
        </p:nvSpPr>
        <p:spPr>
          <a:xfrm>
            <a:off x="503237" y="318096"/>
            <a:ext cx="6781800" cy="914400"/>
          </a:xfrm>
        </p:spPr>
        <p:txBody>
          <a:bodyPr>
            <a:norm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3600" dirty="0">
                <a:gradFill>
                  <a:gsLst>
                    <a:gs pos="1250">
                      <a:schemeClr val="tx1"/>
                    </a:gs>
                    <a:gs pos="100000">
                      <a:schemeClr val="tx1"/>
                    </a:gs>
                  </a:gsLst>
                  <a:lin ang="5400000" scaled="0"/>
                </a:gradFill>
                <a:latin typeface="+mj-lt"/>
                <a:cs typeface="Segoe UI" pitchFamily="34" charset="0"/>
              </a:rPr>
              <a:t>Solution Accelerator Requirements </a:t>
            </a:r>
          </a:p>
        </p:txBody>
      </p:sp>
      <p:sp>
        <p:nvSpPr>
          <p:cNvPr id="4" name="Content Placeholder 3">
            <a:extLst>
              <a:ext uri="{FF2B5EF4-FFF2-40B4-BE49-F238E27FC236}">
                <a16:creationId xmlns:a16="http://schemas.microsoft.com/office/drawing/2014/main" id="{F9D18B41-840F-B8CE-803D-ED8FE3CAF20B}"/>
              </a:ext>
            </a:extLst>
          </p:cNvPr>
          <p:cNvSpPr>
            <a:spLocks noGrp="1"/>
          </p:cNvSpPr>
          <p:nvPr>
            <p:ph idx="1"/>
          </p:nvPr>
        </p:nvSpPr>
        <p:spPr>
          <a:xfrm>
            <a:off x="274638" y="1251102"/>
            <a:ext cx="11887198" cy="5706177"/>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 to a valid Azure Subscription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Proper administrative access to the Azure subscription. Recommended subscription owner or contributor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valid network range to assign to the Azure virtual network</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internal IP address of a Virtual Appliance (Azure Firewall) deployed inside the Hub virtual network to route administrative traffic back to on-premises if required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ability to peer the migration virtual network to a Hub virtual network if required, create a VPN, or connect the solution to an Azure ExpressRoute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 to Visual Studio Code or Notepad ++ with Azure Resource Manager support. Visual Studio Code can be downloaded from here: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Visual Studio Code - Code Editing. Redefined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Notepad ++ is part of the Windows Store on Windows 10</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Depending on scenario and amount of data being transferred choose the right device. Review the following:</a:t>
            </a:r>
          </a:p>
          <a:p>
            <a:pPr marL="742950" marR="0" lvl="1" indent="-285750">
              <a:lnSpc>
                <a:spcPct val="107000"/>
              </a:lnSpc>
              <a:spcBef>
                <a:spcPts val="0"/>
              </a:spcBef>
              <a:spcAft>
                <a:spcPts val="0"/>
              </a:spcAft>
              <a:buFont typeface="Courier New" panose="02070309020205020404" pitchFamily="49" charset="0"/>
              <a:buChar char="o"/>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Microsoft Azure Data Box Disk system requirements | Microsoft Docs</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Microsoft Azure Data Box system requirements | Microsoft Docs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u="sng" dirty="0">
                <a:solidFill>
                  <a:srgbClr val="0000FF"/>
                </a:solidFill>
                <a:effectLst/>
                <a:latin typeface="Calibri" panose="020F0502020204030204" pitchFamily="34" charset="0"/>
                <a:ea typeface="Calibri" panose="020F0502020204030204" pitchFamily="34" charset="0"/>
                <a:cs typeface="Segoe UI" panose="020B0502040204020203" pitchFamily="34" charset="0"/>
                <a:hlinkClick r:id="rId5"/>
              </a:rPr>
              <a:t>Download Data Box Disk toolset for Windows</a:t>
            </a:r>
            <a:r>
              <a:rPr lang="en-US" sz="1800" u="sng" dirty="0">
                <a:solidFill>
                  <a:srgbClr val="0000FF"/>
                </a:solidFill>
                <a:effectLst/>
                <a:latin typeface="Calibri" panose="020F0502020204030204" pitchFamily="34" charset="0"/>
                <a:ea typeface="Calibri" panose="020F0502020204030204" pitchFamily="34" charset="0"/>
                <a:cs typeface="Segoe UI" panose="020B0502040204020203" pitchFamily="34" charset="0"/>
              </a:rPr>
              <a:t> if required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Proper access to the source data with administrative access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Please review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Migrate your files to Microsoft 365 with Migration Manager - Migrate to Microsoft 365 | Microsoft Docs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32217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735262"/>
            <a:ext cx="11887200" cy="849463"/>
          </a:xfrm>
        </p:spPr>
        <p:txBody>
          <a:bodyPr/>
          <a:lstStyle/>
          <a:p>
            <a:r>
              <a:rPr lang="en-US" sz="4800" dirty="0"/>
              <a:t>Q &amp; A</a:t>
            </a:r>
          </a:p>
        </p:txBody>
      </p:sp>
    </p:spTree>
    <p:extLst>
      <p:ext uri="{BB962C8B-B14F-4D97-AF65-F5344CB8AC3E}">
        <p14:creationId xmlns:p14="http://schemas.microsoft.com/office/powerpoint/2010/main" val="24658954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41426"/>
            <a:ext cx="5486399" cy="2123658"/>
          </a:xfrm>
        </p:spPr>
        <p:txBody>
          <a:bodyPr/>
          <a:lstStyle/>
          <a:p>
            <a:r>
              <a:rPr lang="en-US" sz="2800" dirty="0"/>
              <a:t>Join the Microsoft Tech Community </a:t>
            </a:r>
            <a:br>
              <a:rPr lang="en-US" sz="2800" dirty="0"/>
            </a:br>
            <a:r>
              <a:rPr lang="en-US" sz="2800" dirty="0"/>
              <a:t>to collaborate, share, and learn </a:t>
            </a:r>
            <a:br>
              <a:rPr lang="en-US" sz="2800" dirty="0"/>
            </a:br>
            <a:r>
              <a:rPr lang="en-US" sz="2800" dirty="0"/>
              <a:t>from the experts:</a:t>
            </a:r>
            <a:br>
              <a:rPr lang="en-US" sz="2800" dirty="0"/>
            </a:br>
            <a:br>
              <a:rPr lang="en-US" sz="2800" dirty="0"/>
            </a:br>
            <a:r>
              <a:rPr lang="en-US" sz="2800" u="sng" dirty="0">
                <a:hlinkClick r:id="rId2"/>
              </a:rPr>
              <a:t>http://techcommunity.microsoft.com</a:t>
            </a:r>
            <a:r>
              <a:rPr lang="en-US" sz="2800" dirty="0"/>
              <a:t> </a:t>
            </a:r>
          </a:p>
        </p:txBody>
      </p:sp>
      <p:pic>
        <p:nvPicPr>
          <p:cNvPr id="4" name="Picture Placeholder 3"/>
          <p:cNvPicPr>
            <a:picLocks noGrp="1" noChangeAspect="1"/>
          </p:cNvPicPr>
          <p:nvPr>
            <p:ph type="pic" sz="quarter" idx="10"/>
          </p:nvPr>
        </p:nvPicPr>
        <p:blipFill rotWithShape="1">
          <a:blip r:embed="rId3"/>
          <a:srcRect l="40748"/>
          <a:stretch/>
        </p:blipFill>
        <p:spPr/>
      </p:pic>
    </p:spTree>
    <p:extLst>
      <p:ext uri="{BB962C8B-B14F-4D97-AF65-F5344CB8AC3E}">
        <p14:creationId xmlns:p14="http://schemas.microsoft.com/office/powerpoint/2010/main" val="8195564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506662"/>
            <a:ext cx="11887200" cy="849463"/>
          </a:xfrm>
        </p:spPr>
        <p:txBody>
          <a:bodyPr/>
          <a:lstStyle/>
          <a:p>
            <a:r>
              <a:rPr lang="en-US" sz="4800" dirty="0"/>
              <a:t>Thank you</a:t>
            </a:r>
          </a:p>
        </p:txBody>
      </p:sp>
    </p:spTree>
    <p:extLst>
      <p:ext uri="{BB962C8B-B14F-4D97-AF65-F5344CB8AC3E}">
        <p14:creationId xmlns:p14="http://schemas.microsoft.com/office/powerpoint/2010/main" val="15348252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11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3600" dirty="0"/>
              <a:t>M365 OneDrive Migration Solution Accelerator Agenda</a:t>
            </a:r>
          </a:p>
        </p:txBody>
      </p:sp>
      <p:sp>
        <p:nvSpPr>
          <p:cNvPr id="6" name="Text Placeholder 5"/>
          <p:cNvSpPr>
            <a:spLocks noGrp="1"/>
          </p:cNvSpPr>
          <p:nvPr>
            <p:ph type="body" sz="quarter" idx="10"/>
          </p:nvPr>
        </p:nvSpPr>
        <p:spPr>
          <a:xfrm>
            <a:off x="274638" y="1058862"/>
            <a:ext cx="11887200" cy="5681655"/>
          </a:xfrm>
        </p:spPr>
        <p:txBody>
          <a:bodyPr/>
          <a:lstStyle/>
          <a:p>
            <a:r>
              <a:rPr lang="en-US" sz="2400" dirty="0"/>
              <a:t>Migrating Data </a:t>
            </a:r>
          </a:p>
          <a:p>
            <a:pPr lvl="1"/>
            <a:r>
              <a:rPr lang="en-US" dirty="0"/>
              <a:t>Tendencies</a:t>
            </a:r>
          </a:p>
          <a:p>
            <a:pPr lvl="1"/>
            <a:r>
              <a:rPr lang="en-US"/>
              <a:t>Missed Opportunities</a:t>
            </a:r>
            <a:endParaRPr lang="en-US" dirty="0"/>
          </a:p>
          <a:p>
            <a:pPr lvl="1"/>
            <a:endParaRPr lang="en-US" dirty="0"/>
          </a:p>
          <a:p>
            <a:r>
              <a:rPr lang="en-US" sz="2400" dirty="0"/>
              <a:t>Solution Accelerator Overview</a:t>
            </a:r>
          </a:p>
          <a:p>
            <a:pPr lvl="1"/>
            <a:r>
              <a:rPr lang="en-US" dirty="0"/>
              <a:t>When to use Azure Data Box?</a:t>
            </a:r>
          </a:p>
          <a:p>
            <a:pPr lvl="1"/>
            <a:r>
              <a:rPr lang="en-US" dirty="0"/>
              <a:t>Solution Workflow</a:t>
            </a:r>
          </a:p>
          <a:p>
            <a:pPr lvl="1"/>
            <a:r>
              <a:rPr lang="en-US" dirty="0"/>
              <a:t>Keys for a Successful Migration</a:t>
            </a:r>
          </a:p>
          <a:p>
            <a:pPr lvl="1"/>
            <a:endParaRPr lang="en-US" dirty="0"/>
          </a:p>
          <a:p>
            <a:pPr lvl="1"/>
            <a:r>
              <a:rPr lang="en-US" sz="2400" dirty="0">
                <a:gradFill>
                  <a:gsLst>
                    <a:gs pos="1250">
                      <a:schemeClr val="tx2"/>
                    </a:gs>
                    <a:gs pos="99000">
                      <a:schemeClr val="tx2"/>
                    </a:gs>
                  </a:gsLst>
                  <a:lin ang="5400000" scaled="0"/>
                </a:gradFill>
                <a:latin typeface="+mj-lt"/>
              </a:rPr>
              <a:t>M365 OneDrive Migration Solution Accelerator Requirements</a:t>
            </a:r>
          </a:p>
          <a:p>
            <a:pPr lvl="1"/>
            <a:r>
              <a:rPr lang="en-US" dirty="0"/>
              <a:t>Technical Requirements for Implementing the Solution Accelerator</a:t>
            </a:r>
          </a:p>
          <a:p>
            <a:pPr lvl="1"/>
            <a:endParaRPr lang="en-US" sz="2400" dirty="0">
              <a:gradFill>
                <a:gsLst>
                  <a:gs pos="1250">
                    <a:schemeClr val="tx2"/>
                  </a:gs>
                  <a:gs pos="99000">
                    <a:schemeClr val="tx2"/>
                  </a:gs>
                </a:gsLst>
                <a:lin ang="5400000" scaled="0"/>
              </a:gradFill>
              <a:latin typeface="+mj-lt"/>
            </a:endParaRPr>
          </a:p>
          <a:p>
            <a:pPr lvl="1"/>
            <a:r>
              <a:rPr lang="en-US" sz="2400" dirty="0">
                <a:gradFill>
                  <a:gsLst>
                    <a:gs pos="1250">
                      <a:schemeClr val="tx2"/>
                    </a:gs>
                    <a:gs pos="99000">
                      <a:schemeClr val="tx2"/>
                    </a:gs>
                  </a:gsLst>
                  <a:lin ang="5400000" scaled="0"/>
                </a:gradFill>
                <a:latin typeface="+mj-lt"/>
              </a:rPr>
              <a:t>Q &amp; A</a:t>
            </a:r>
          </a:p>
          <a:p>
            <a:pPr lvl="1"/>
            <a:r>
              <a:rPr lang="en-US" dirty="0"/>
              <a:t>Questions and Answers</a:t>
            </a:r>
          </a:p>
          <a:p>
            <a:pPr lvl="1"/>
            <a:endParaRPr lang="en-US" dirty="0"/>
          </a:p>
        </p:txBody>
      </p:sp>
    </p:spTree>
    <p:extLst>
      <p:ext uri="{BB962C8B-B14F-4D97-AF65-F5344CB8AC3E}">
        <p14:creationId xmlns:p14="http://schemas.microsoft.com/office/powerpoint/2010/main" val="247261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514261"/>
          </a:xfrm>
        </p:spPr>
        <p:txBody>
          <a:bodyPr/>
          <a:lstStyle/>
          <a:p>
            <a:r>
              <a:rPr lang="en-US" sz="4800" dirty="0"/>
              <a:t>Natural Reaction to the Migration of Data and Benefits</a:t>
            </a:r>
          </a:p>
        </p:txBody>
      </p:sp>
    </p:spTree>
    <p:extLst>
      <p:ext uri="{BB962C8B-B14F-4D97-AF65-F5344CB8AC3E}">
        <p14:creationId xmlns:p14="http://schemas.microsoft.com/office/powerpoint/2010/main" val="15529706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What do we naturally want to do when migrating data</a:t>
            </a:r>
            <a:br>
              <a:rPr lang="en-US" dirty="0"/>
            </a:br>
            <a:r>
              <a:rPr lang="en-US" sz="4000" dirty="0">
                <a:gradFill>
                  <a:gsLst>
                    <a:gs pos="0">
                      <a:schemeClr val="tx2"/>
                    </a:gs>
                    <a:gs pos="100000">
                      <a:schemeClr val="tx2"/>
                    </a:gs>
                  </a:gsLst>
                  <a:lin ang="5400000" scaled="0"/>
                </a:gradFill>
              </a:rPr>
              <a:t>Tackling the hard problem</a:t>
            </a:r>
          </a:p>
        </p:txBody>
      </p:sp>
      <p:sp>
        <p:nvSpPr>
          <p:cNvPr id="6" name="Rectangle 5"/>
          <p:cNvSpPr/>
          <p:nvPr/>
        </p:nvSpPr>
        <p:spPr bwMode="auto">
          <a:xfrm>
            <a:off x="579437" y="1744662"/>
            <a:ext cx="11201400" cy="54864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5439">
                      <a:srgbClr val="F8F8F8"/>
                    </a:gs>
                    <a:gs pos="10000">
                      <a:srgbClr val="F8F8F8"/>
                    </a:gs>
                  </a:gsLst>
                  <a:lin ang="5400000" scaled="0"/>
                </a:gradFill>
                <a:effectLst/>
                <a:uLnTx/>
                <a:uFillTx/>
              </a:rPr>
              <a:t>Tendencies</a:t>
            </a:r>
          </a:p>
        </p:txBody>
      </p:sp>
      <p:sp>
        <p:nvSpPr>
          <p:cNvPr id="8" name="TextBox 7"/>
          <p:cNvSpPr txBox="1"/>
          <p:nvPr/>
        </p:nvSpPr>
        <p:spPr>
          <a:xfrm>
            <a:off x="579437" y="2293302"/>
            <a:ext cx="11201400" cy="1403461"/>
          </a:xfrm>
          <a:prstGeom prst="rect">
            <a:avLst/>
          </a:prstGeom>
          <a:solidFill>
            <a:schemeClr val="bg1">
              <a:lumMod val="95000"/>
            </a:schemeClr>
          </a:solidFill>
        </p:spPr>
        <p:txBody>
          <a:bodyPr wrap="square" lIns="182880" tIns="146304" rIns="182880" bIns="14630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Focus on what we know or what we see as the challenge</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We focus on the technical aspects because it is tangible</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We see the hurdles, shared experiences</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We assess that moving of data is the challenge</a:t>
            </a:r>
          </a:p>
        </p:txBody>
      </p:sp>
      <p:sp>
        <p:nvSpPr>
          <p:cNvPr id="9" name="Rectangle 8"/>
          <p:cNvSpPr/>
          <p:nvPr/>
        </p:nvSpPr>
        <p:spPr bwMode="auto">
          <a:xfrm>
            <a:off x="579437" y="4335462"/>
            <a:ext cx="11201400" cy="54864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5439">
                      <a:srgbClr val="F8F8F8"/>
                    </a:gs>
                    <a:gs pos="10000">
                      <a:srgbClr val="F8F8F8"/>
                    </a:gs>
                  </a:gsLst>
                  <a:lin ang="5400000" scaled="0"/>
                </a:gradFill>
                <a:effectLst/>
                <a:uLnTx/>
                <a:uFillTx/>
              </a:rPr>
              <a:t>Missed Opportunities</a:t>
            </a:r>
          </a:p>
        </p:txBody>
      </p:sp>
      <p:sp>
        <p:nvSpPr>
          <p:cNvPr id="10" name="TextBox 9"/>
          <p:cNvSpPr txBox="1"/>
          <p:nvPr/>
        </p:nvSpPr>
        <p:spPr>
          <a:xfrm>
            <a:off x="579437" y="4884102"/>
            <a:ext cx="11201400" cy="1403461"/>
          </a:xfrm>
          <a:prstGeom prst="rect">
            <a:avLst/>
          </a:prstGeom>
          <a:solidFill>
            <a:schemeClr val="bg1">
              <a:lumMod val="95000"/>
            </a:schemeClr>
          </a:solidFill>
        </p:spPr>
        <p:txBody>
          <a:bodyPr wrap="square" lIns="182880" tIns="146304" rIns="182880" bIns="14630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The data movement becomes the path to using M365 and we miss what else could be done</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We build a disconnect between the expectation and the action needed</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We funnel adopting </a:t>
            </a:r>
            <a:r>
              <a:rPr lang="en-US" kern="0" dirty="0">
                <a:solidFill>
                  <a:sysClr val="windowText" lastClr="000000"/>
                </a:solidFill>
              </a:rPr>
              <a:t>M</a:t>
            </a:r>
            <a:r>
              <a:rPr kumimoji="0" lang="en-US" sz="1800" b="0" i="0" u="none" strike="noStrike" kern="0" cap="none" spc="0" normalizeH="0" baseline="0" noProof="0" dirty="0">
                <a:ln>
                  <a:noFill/>
                </a:ln>
                <a:solidFill>
                  <a:sysClr val="windowText" lastClr="000000"/>
                </a:solidFill>
                <a:effectLst/>
                <a:uLnTx/>
                <a:uFillTx/>
              </a:rPr>
              <a:t>365 OneDrive through the hardest steps first</a:t>
            </a:r>
          </a:p>
          <a:p>
            <a:pPr marL="0" marR="0" lvl="1" indent="0"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rPr>
              <a:t>S</a:t>
            </a:r>
            <a:r>
              <a:rPr kumimoji="0" lang="en-US" sz="1800" b="0" i="0" u="none" strike="noStrike" kern="0" cap="none" spc="0" normalizeH="0" baseline="0" noProof="0" dirty="0">
                <a:ln>
                  <a:noFill/>
                </a:ln>
                <a:solidFill>
                  <a:sysClr val="windowText" lastClr="000000"/>
                </a:solidFill>
                <a:effectLst/>
                <a:uLnTx/>
                <a:uFillTx/>
              </a:rPr>
              <a:t>tarting earlier </a:t>
            </a:r>
          </a:p>
        </p:txBody>
      </p:sp>
    </p:spTree>
    <p:extLst>
      <p:ext uri="{BB962C8B-B14F-4D97-AF65-F5344CB8AC3E}">
        <p14:creationId xmlns:p14="http://schemas.microsoft.com/office/powerpoint/2010/main" val="400702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8" y="86773"/>
            <a:ext cx="10667999" cy="2012859"/>
          </a:xfrm>
        </p:spPr>
        <p:txBody>
          <a:bodyPr>
            <a:normAutofit/>
          </a:bodyPr>
          <a:lstStyle>
            <a:defPPr>
              <a:defRPr lang="en-US"/>
            </a:defPPr>
            <a:lvl1pPr marL="0" algn="l" defTabSz="951397" rtl="0" eaLnBrk="1" latinLnBrk="0" hangingPunct="1">
              <a:defRPr sz="1836" kern="1200">
                <a:solidFill>
                  <a:schemeClr val="tx1"/>
                </a:solidFill>
                <a:latin typeface="+mn-lt"/>
                <a:ea typeface="+mn-ea"/>
                <a:cs typeface="+mn-cs"/>
              </a:defRPr>
            </a:lvl1pPr>
            <a:lvl2pPr marL="475698" algn="l" defTabSz="951397" rtl="0" eaLnBrk="1" latinLnBrk="0" hangingPunct="1">
              <a:defRPr sz="1836" kern="1200">
                <a:solidFill>
                  <a:schemeClr val="tx1"/>
                </a:solidFill>
                <a:latin typeface="+mn-lt"/>
                <a:ea typeface="+mn-ea"/>
                <a:cs typeface="+mn-cs"/>
              </a:defRPr>
            </a:lvl2pPr>
            <a:lvl3pPr marL="951397" algn="l" defTabSz="951397" rtl="0" eaLnBrk="1" latinLnBrk="0" hangingPunct="1">
              <a:defRPr sz="1836" kern="1200">
                <a:solidFill>
                  <a:schemeClr val="tx1"/>
                </a:solidFill>
                <a:latin typeface="+mn-lt"/>
                <a:ea typeface="+mn-ea"/>
                <a:cs typeface="+mn-cs"/>
              </a:defRPr>
            </a:lvl3pPr>
            <a:lvl4pPr marL="1427095" algn="l" defTabSz="951397" rtl="0" eaLnBrk="1" latinLnBrk="0" hangingPunct="1">
              <a:defRPr sz="1836" kern="1200">
                <a:solidFill>
                  <a:schemeClr val="tx1"/>
                </a:solidFill>
                <a:latin typeface="+mn-lt"/>
                <a:ea typeface="+mn-ea"/>
                <a:cs typeface="+mn-cs"/>
              </a:defRPr>
            </a:lvl4pPr>
            <a:lvl5pPr marL="1902794" algn="l" defTabSz="951397" rtl="0" eaLnBrk="1" latinLnBrk="0" hangingPunct="1">
              <a:defRPr sz="1836" kern="1200">
                <a:solidFill>
                  <a:schemeClr val="tx1"/>
                </a:solidFill>
                <a:latin typeface="+mn-lt"/>
                <a:ea typeface="+mn-ea"/>
                <a:cs typeface="+mn-cs"/>
              </a:defRPr>
            </a:lvl5pPr>
            <a:lvl6pPr marL="2378493" algn="l" defTabSz="951397" rtl="0" eaLnBrk="1" latinLnBrk="0" hangingPunct="1">
              <a:defRPr sz="1836" kern="1200">
                <a:solidFill>
                  <a:schemeClr val="tx1"/>
                </a:solidFill>
                <a:latin typeface="+mn-lt"/>
                <a:ea typeface="+mn-ea"/>
                <a:cs typeface="+mn-cs"/>
              </a:defRPr>
            </a:lvl6pPr>
            <a:lvl7pPr marL="2854191" algn="l" defTabSz="951397" rtl="0" eaLnBrk="1" latinLnBrk="0" hangingPunct="1">
              <a:defRPr sz="1836" kern="1200">
                <a:solidFill>
                  <a:schemeClr val="tx1"/>
                </a:solidFill>
                <a:latin typeface="+mn-lt"/>
                <a:ea typeface="+mn-ea"/>
                <a:cs typeface="+mn-cs"/>
              </a:defRPr>
            </a:lvl7pPr>
            <a:lvl8pPr marL="3329889" algn="l" defTabSz="951397" rtl="0" eaLnBrk="1" latinLnBrk="0" hangingPunct="1">
              <a:defRPr sz="1836" kern="1200">
                <a:solidFill>
                  <a:schemeClr val="tx1"/>
                </a:solidFill>
                <a:latin typeface="+mn-lt"/>
                <a:ea typeface="+mn-ea"/>
                <a:cs typeface="+mn-cs"/>
              </a:defRPr>
            </a:lvl8pPr>
            <a:lvl9pPr marL="3805588" algn="l" defTabSz="951397" rtl="0" eaLnBrk="1" latinLnBrk="0" hangingPunct="1">
              <a:defRPr sz="1836" kern="1200">
                <a:solidFill>
                  <a:schemeClr val="tx1"/>
                </a:solidFill>
                <a:latin typeface="+mn-lt"/>
                <a:ea typeface="+mn-ea"/>
                <a:cs typeface="+mn-cs"/>
              </a:defRPr>
            </a:lvl9pPr>
          </a:lstStyle>
          <a:p>
            <a:br>
              <a:rPr lang="sv-SE" sz="2800" spc="-102" dirty="0">
                <a:gradFill>
                  <a:gsLst>
                    <a:gs pos="1250">
                      <a:schemeClr val="tx1"/>
                    </a:gs>
                    <a:gs pos="100000">
                      <a:schemeClr val="tx1"/>
                    </a:gs>
                  </a:gsLst>
                  <a:lin ang="5400000" scaled="0"/>
                </a:gradFill>
                <a:latin typeface="+mj-lt"/>
                <a:cs typeface="Segoe UI" pitchFamily="34" charset="0"/>
              </a:rPr>
            </a:br>
            <a:r>
              <a:rPr lang="sv-SE" sz="4800" spc="-102" dirty="0">
                <a:gradFill>
                  <a:gsLst>
                    <a:gs pos="1250">
                      <a:schemeClr val="tx1"/>
                    </a:gs>
                    <a:gs pos="100000">
                      <a:schemeClr val="tx1"/>
                    </a:gs>
                  </a:gsLst>
                  <a:lin ang="5400000" scaled="0"/>
                </a:gradFill>
                <a:latin typeface="+mj-lt"/>
                <a:cs typeface="Segoe UI" pitchFamily="34" charset="0"/>
              </a:rPr>
              <a:t>Benefits of Migrating to M365 OneDrive</a:t>
            </a:r>
          </a:p>
        </p:txBody>
      </p:sp>
      <p:sp>
        <p:nvSpPr>
          <p:cNvPr id="3" name="Content Placeholder 2"/>
          <p:cNvSpPr>
            <a:spLocks noGrp="1"/>
          </p:cNvSpPr>
          <p:nvPr>
            <p:ph type="body" sz="quarter" idx="4294967295"/>
          </p:nvPr>
        </p:nvSpPr>
        <p:spPr>
          <a:xfrm>
            <a:off x="227194" y="1668462"/>
            <a:ext cx="4714828" cy="3991088"/>
          </a:xfrm>
        </p:spPr>
        <p:txBody>
          <a:bodyPr>
            <a:noAutofit/>
          </a:bodyPr>
          <a:lstStyle>
            <a:defPPr>
              <a:defRPr lang="en-US"/>
            </a:defPPr>
            <a:lvl1pPr marL="0" algn="l" defTabSz="951397" rtl="0" eaLnBrk="1" latinLnBrk="0" hangingPunct="1">
              <a:defRPr sz="1836" kern="1200">
                <a:solidFill>
                  <a:schemeClr val="tx1"/>
                </a:solidFill>
                <a:latin typeface="+mn-lt"/>
                <a:ea typeface="+mn-ea"/>
                <a:cs typeface="+mn-cs"/>
              </a:defRPr>
            </a:lvl1pPr>
            <a:lvl2pPr marL="475698" algn="l" defTabSz="951397" rtl="0" eaLnBrk="1" latinLnBrk="0" hangingPunct="1">
              <a:defRPr sz="1836" kern="1200">
                <a:solidFill>
                  <a:schemeClr val="tx1"/>
                </a:solidFill>
                <a:latin typeface="+mn-lt"/>
                <a:ea typeface="+mn-ea"/>
                <a:cs typeface="+mn-cs"/>
              </a:defRPr>
            </a:lvl2pPr>
            <a:lvl3pPr marL="951397" algn="l" defTabSz="951397" rtl="0" eaLnBrk="1" latinLnBrk="0" hangingPunct="1">
              <a:defRPr sz="1836" kern="1200">
                <a:solidFill>
                  <a:schemeClr val="tx1"/>
                </a:solidFill>
                <a:latin typeface="+mn-lt"/>
                <a:ea typeface="+mn-ea"/>
                <a:cs typeface="+mn-cs"/>
              </a:defRPr>
            </a:lvl3pPr>
            <a:lvl4pPr marL="1427095" algn="l" defTabSz="951397" rtl="0" eaLnBrk="1" latinLnBrk="0" hangingPunct="1">
              <a:defRPr sz="1836" kern="1200">
                <a:solidFill>
                  <a:schemeClr val="tx1"/>
                </a:solidFill>
                <a:latin typeface="+mn-lt"/>
                <a:ea typeface="+mn-ea"/>
                <a:cs typeface="+mn-cs"/>
              </a:defRPr>
            </a:lvl4pPr>
            <a:lvl5pPr marL="1902794" algn="l" defTabSz="951397" rtl="0" eaLnBrk="1" latinLnBrk="0" hangingPunct="1">
              <a:defRPr sz="1836" kern="1200">
                <a:solidFill>
                  <a:schemeClr val="tx1"/>
                </a:solidFill>
                <a:latin typeface="+mn-lt"/>
                <a:ea typeface="+mn-ea"/>
                <a:cs typeface="+mn-cs"/>
              </a:defRPr>
            </a:lvl5pPr>
            <a:lvl6pPr marL="2378493" algn="l" defTabSz="951397" rtl="0" eaLnBrk="1" latinLnBrk="0" hangingPunct="1">
              <a:defRPr sz="1836" kern="1200">
                <a:solidFill>
                  <a:schemeClr val="tx1"/>
                </a:solidFill>
                <a:latin typeface="+mn-lt"/>
                <a:ea typeface="+mn-ea"/>
                <a:cs typeface="+mn-cs"/>
              </a:defRPr>
            </a:lvl6pPr>
            <a:lvl7pPr marL="2854191" algn="l" defTabSz="951397" rtl="0" eaLnBrk="1" latinLnBrk="0" hangingPunct="1">
              <a:defRPr sz="1836" kern="1200">
                <a:solidFill>
                  <a:schemeClr val="tx1"/>
                </a:solidFill>
                <a:latin typeface="+mn-lt"/>
                <a:ea typeface="+mn-ea"/>
                <a:cs typeface="+mn-cs"/>
              </a:defRPr>
            </a:lvl7pPr>
            <a:lvl8pPr marL="3329889" algn="l" defTabSz="951397" rtl="0" eaLnBrk="1" latinLnBrk="0" hangingPunct="1">
              <a:defRPr sz="1836" kern="1200">
                <a:solidFill>
                  <a:schemeClr val="tx1"/>
                </a:solidFill>
                <a:latin typeface="+mn-lt"/>
                <a:ea typeface="+mn-ea"/>
                <a:cs typeface="+mn-cs"/>
              </a:defRPr>
            </a:lvl8pPr>
            <a:lvl9pPr marL="3805588" algn="l" defTabSz="951397" rtl="0" eaLnBrk="1" latinLnBrk="0" hangingPunct="1">
              <a:defRPr sz="1836" kern="1200">
                <a:solidFill>
                  <a:schemeClr val="tx1"/>
                </a:solidFill>
                <a:latin typeface="+mn-lt"/>
                <a:ea typeface="+mn-ea"/>
                <a:cs typeface="+mn-cs"/>
              </a:defRPr>
            </a:lvl9pPr>
          </a:lstStyle>
          <a:p>
            <a:pPr indent="0">
              <a:buNone/>
            </a:pPr>
            <a:r>
              <a:rPr lang="en-US" sz="2040" dirty="0"/>
              <a:t>Increase collaboration, discoverability and compliance across your organization</a:t>
            </a:r>
          </a:p>
          <a:p>
            <a:endParaRPr lang="en-US" sz="2040" dirty="0"/>
          </a:p>
          <a:p>
            <a:pPr indent="0">
              <a:buNone/>
            </a:pPr>
            <a:r>
              <a:rPr lang="en-US" sz="2040" dirty="0"/>
              <a:t>You already have an M365 subscription and wish to drive adoption</a:t>
            </a:r>
          </a:p>
          <a:p>
            <a:pPr marL="0" indent="0">
              <a:buNone/>
            </a:pPr>
            <a:endParaRPr lang="en-US" sz="2040" dirty="0"/>
          </a:p>
          <a:p>
            <a:pPr indent="0">
              <a:buNone/>
            </a:pPr>
            <a:r>
              <a:rPr lang="en-US" sz="2040" dirty="0"/>
              <a:t>Your users need a modern, easy organization-approved way to store, manage and share files</a:t>
            </a:r>
          </a:p>
          <a:p>
            <a:pPr marL="0" indent="0">
              <a:buNone/>
            </a:pPr>
            <a:endParaRPr lang="en-US" sz="1836" dirty="0"/>
          </a:p>
          <a:p>
            <a:pPr marL="0" indent="0">
              <a:buNone/>
            </a:pPr>
            <a:endParaRPr lang="en-US" sz="1836" dirty="0"/>
          </a:p>
          <a:p>
            <a:endParaRPr lang="en-US" sz="1836" dirty="0"/>
          </a:p>
          <a:p>
            <a:endParaRPr lang="en-US" sz="1836" dirty="0"/>
          </a:p>
        </p:txBody>
      </p:sp>
      <p:pic>
        <p:nvPicPr>
          <p:cNvPr id="6" name="Picture 5">
            <a:extLst>
              <a:ext uri="{FF2B5EF4-FFF2-40B4-BE49-F238E27FC236}">
                <a16:creationId xmlns:a16="http://schemas.microsoft.com/office/drawing/2014/main" id="{2BBBA9CE-0AC3-9CA9-B215-B2B567939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205" y="1668462"/>
            <a:ext cx="6643076" cy="4191000"/>
          </a:xfrm>
          <a:prstGeom prst="rect">
            <a:avLst/>
          </a:prstGeom>
        </p:spPr>
      </p:pic>
    </p:spTree>
    <p:extLst>
      <p:ext uri="{BB962C8B-B14F-4D97-AF65-F5344CB8AC3E}">
        <p14:creationId xmlns:p14="http://schemas.microsoft.com/office/powerpoint/2010/main" val="2087371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514261"/>
          </a:xfrm>
        </p:spPr>
        <p:txBody>
          <a:bodyPr/>
          <a:lstStyle/>
          <a:p>
            <a:r>
              <a:rPr lang="en-US" sz="4800" dirty="0"/>
              <a:t>M365 OneDrive Migration Solution Accelerator Overview</a:t>
            </a:r>
          </a:p>
        </p:txBody>
      </p:sp>
    </p:spTree>
    <p:extLst>
      <p:ext uri="{BB962C8B-B14F-4D97-AF65-F5344CB8AC3E}">
        <p14:creationId xmlns:p14="http://schemas.microsoft.com/office/powerpoint/2010/main" val="23921853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D704FE7-0678-4F62-8819-8A879F4D9C22}"/>
              </a:ext>
            </a:extLst>
          </p:cNvPr>
          <p:cNvSpPr txBox="1">
            <a:spLocks/>
          </p:cNvSpPr>
          <p:nvPr/>
        </p:nvSpPr>
        <p:spPr>
          <a:xfrm>
            <a:off x="567350" y="-1"/>
            <a:ext cx="11301775" cy="1040920"/>
          </a:xfrm>
          <a:prstGeom prst="rect">
            <a:avLst/>
          </a:prstGeom>
        </p:spPr>
        <p:txBody>
          <a:bodyPr vert="horz" lIns="0" tIns="46630" rIns="0" bIns="46630" rtlCol="0" anchor="b">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4800" spc="-102" dirty="0">
                <a:ln w="3175">
                  <a:noFill/>
                </a:ln>
                <a:gradFill>
                  <a:gsLst>
                    <a:gs pos="1250">
                      <a:schemeClr val="tx1"/>
                    </a:gs>
                    <a:gs pos="100000">
                      <a:schemeClr val="tx1"/>
                    </a:gs>
                  </a:gsLst>
                  <a:lin ang="5400000" scaled="0"/>
                </a:gradFill>
                <a:latin typeface="+mj-lt"/>
                <a:cs typeface="Segoe UI" pitchFamily="34" charset="0"/>
              </a:rPr>
              <a:t>When to Use a Data Box?</a:t>
            </a:r>
          </a:p>
        </p:txBody>
      </p:sp>
      <p:sp>
        <p:nvSpPr>
          <p:cNvPr id="4" name="AutoShape 2" descr="https://us-api.asm.skype.com/v1/objects/0-eus-d6-ad74325f3036038b984ae39daad20626/views/imgo">
            <a:extLst>
              <a:ext uri="{FF2B5EF4-FFF2-40B4-BE49-F238E27FC236}">
                <a16:creationId xmlns:a16="http://schemas.microsoft.com/office/drawing/2014/main" id="{68EB2879-17F9-4EBC-B085-2520EE6A0495}"/>
              </a:ext>
            </a:extLst>
          </p:cNvPr>
          <p:cNvSpPr>
            <a:spLocks noChangeAspect="1" noChangeArrowheads="1"/>
          </p:cNvSpPr>
          <p:nvPr/>
        </p:nvSpPr>
        <p:spPr bwMode="auto">
          <a:xfrm>
            <a:off x="2409421" y="1569240"/>
            <a:ext cx="7197136" cy="40034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Picture 6" descr="A screenshot of a cell phone&#10;&#10;Description generated with very high confidence">
            <a:extLst>
              <a:ext uri="{FF2B5EF4-FFF2-40B4-BE49-F238E27FC236}">
                <a16:creationId xmlns:a16="http://schemas.microsoft.com/office/drawing/2014/main" id="{9B81D06A-27D8-4E5F-8EF8-2C61CF4DC9C4}"/>
              </a:ext>
            </a:extLst>
          </p:cNvPr>
          <p:cNvPicPr>
            <a:picLocks noChangeAspect="1"/>
          </p:cNvPicPr>
          <p:nvPr/>
        </p:nvPicPr>
        <p:blipFill rotWithShape="1">
          <a:blip r:embed="rId2">
            <a:extLst>
              <a:ext uri="{28A0092B-C50C-407E-A947-70E740481C1C}">
                <a14:useLocalDpi xmlns:a14="http://schemas.microsoft.com/office/drawing/2010/main" val="0"/>
              </a:ext>
            </a:extLst>
          </a:blip>
          <a:srcRect t="15099"/>
          <a:stretch/>
        </p:blipFill>
        <p:spPr>
          <a:xfrm>
            <a:off x="1048677" y="1276586"/>
            <a:ext cx="9918625" cy="5316147"/>
          </a:xfrm>
          <a:prstGeom prst="rect">
            <a:avLst/>
          </a:prstGeom>
        </p:spPr>
      </p:pic>
      <p:grpSp>
        <p:nvGrpSpPr>
          <p:cNvPr id="22" name="Group 21">
            <a:extLst>
              <a:ext uri="{FF2B5EF4-FFF2-40B4-BE49-F238E27FC236}">
                <a16:creationId xmlns:a16="http://schemas.microsoft.com/office/drawing/2014/main" id="{C805747D-34AB-4CAC-9476-0DFA3B75DF86}"/>
              </a:ext>
            </a:extLst>
          </p:cNvPr>
          <p:cNvGrpSpPr/>
          <p:nvPr/>
        </p:nvGrpSpPr>
        <p:grpSpPr>
          <a:xfrm>
            <a:off x="3015653" y="2114745"/>
            <a:ext cx="5868032" cy="3820485"/>
            <a:chOff x="2938463" y="2030605"/>
            <a:chExt cx="5753495" cy="3745914"/>
          </a:xfrm>
        </p:grpSpPr>
        <p:cxnSp>
          <p:nvCxnSpPr>
            <p:cNvPr id="9" name="Straight Connector 8">
              <a:extLst>
                <a:ext uri="{FF2B5EF4-FFF2-40B4-BE49-F238E27FC236}">
                  <a16:creationId xmlns:a16="http://schemas.microsoft.com/office/drawing/2014/main" id="{3B14EAE5-2F37-449C-AF2B-A53148CF0688}"/>
                </a:ext>
              </a:extLst>
            </p:cNvPr>
            <p:cNvCxnSpPr>
              <a:cxnSpLocks/>
            </p:cNvCxnSpPr>
            <p:nvPr/>
          </p:nvCxnSpPr>
          <p:spPr>
            <a:xfrm>
              <a:off x="2938463" y="2056702"/>
              <a:ext cx="1950243" cy="0"/>
            </a:xfrm>
            <a:prstGeom prst="line">
              <a:avLst/>
            </a:prstGeom>
            <a:ln w="5715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832EE906-7D56-4D07-A4C1-81DDF20F4943}"/>
                </a:ext>
              </a:extLst>
            </p:cNvPr>
            <p:cNvCxnSpPr>
              <a:cxnSpLocks/>
            </p:cNvCxnSpPr>
            <p:nvPr/>
          </p:nvCxnSpPr>
          <p:spPr>
            <a:xfrm>
              <a:off x="4867811" y="2553945"/>
              <a:ext cx="1947327" cy="0"/>
            </a:xfrm>
            <a:prstGeom prst="line">
              <a:avLst/>
            </a:prstGeom>
            <a:ln w="5715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1311EE74-A024-4019-A1B6-530845C50001}"/>
                </a:ext>
              </a:extLst>
            </p:cNvPr>
            <p:cNvCxnSpPr>
              <a:cxnSpLocks/>
            </p:cNvCxnSpPr>
            <p:nvPr/>
          </p:nvCxnSpPr>
          <p:spPr>
            <a:xfrm>
              <a:off x="6784568" y="4429569"/>
              <a:ext cx="1907390" cy="0"/>
            </a:xfrm>
            <a:prstGeom prst="line">
              <a:avLst/>
            </a:prstGeom>
            <a:ln w="5715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E49424AF-85D2-4F28-8BDA-C031D3502780}"/>
                </a:ext>
              </a:extLst>
            </p:cNvPr>
            <p:cNvCxnSpPr>
              <a:cxnSpLocks/>
            </p:cNvCxnSpPr>
            <p:nvPr/>
          </p:nvCxnSpPr>
          <p:spPr>
            <a:xfrm>
              <a:off x="4867811" y="2030605"/>
              <a:ext cx="0" cy="550668"/>
            </a:xfrm>
            <a:prstGeom prst="line">
              <a:avLst/>
            </a:prstGeom>
            <a:ln w="5715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334794A1-F1B4-4E3E-AD8E-EC33A1A62176}"/>
                </a:ext>
              </a:extLst>
            </p:cNvPr>
            <p:cNvCxnSpPr>
              <a:cxnSpLocks/>
            </p:cNvCxnSpPr>
            <p:nvPr/>
          </p:nvCxnSpPr>
          <p:spPr>
            <a:xfrm>
              <a:off x="6788610" y="2527696"/>
              <a:ext cx="0" cy="1928813"/>
            </a:xfrm>
            <a:prstGeom prst="line">
              <a:avLst/>
            </a:prstGeom>
            <a:ln w="5715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F6683B3D-1571-48BA-A993-D7389A467E5C}"/>
                </a:ext>
              </a:extLst>
            </p:cNvPr>
            <p:cNvCxnSpPr>
              <a:cxnSpLocks/>
            </p:cNvCxnSpPr>
            <p:nvPr/>
          </p:nvCxnSpPr>
          <p:spPr>
            <a:xfrm>
              <a:off x="8669301" y="4429569"/>
              <a:ext cx="0" cy="1346950"/>
            </a:xfrm>
            <a:prstGeom prst="line">
              <a:avLst/>
            </a:prstGeom>
            <a:ln w="5715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4F5E527F-1C7B-4C7E-80CC-1D57251AE11C}"/>
                </a:ext>
              </a:extLst>
            </p:cNvPr>
            <p:cNvCxnSpPr>
              <a:cxnSpLocks/>
            </p:cNvCxnSpPr>
            <p:nvPr/>
          </p:nvCxnSpPr>
          <p:spPr>
            <a:xfrm>
              <a:off x="2938463" y="2035369"/>
              <a:ext cx="27399" cy="3741150"/>
            </a:xfrm>
            <a:prstGeom prst="line">
              <a:avLst/>
            </a:prstGeom>
            <a:ln w="5715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D97256F0-BA4A-4CDD-ACAF-ED822DDDCFC7}"/>
                </a:ext>
              </a:extLst>
            </p:cNvPr>
            <p:cNvCxnSpPr>
              <a:cxnSpLocks/>
            </p:cNvCxnSpPr>
            <p:nvPr/>
          </p:nvCxnSpPr>
          <p:spPr>
            <a:xfrm>
              <a:off x="2938463" y="5755185"/>
              <a:ext cx="5753495" cy="0"/>
            </a:xfrm>
            <a:prstGeom prst="line">
              <a:avLst/>
            </a:prstGeom>
            <a:ln w="57150">
              <a:solidFill>
                <a:srgbClr val="00B050"/>
              </a:solidFill>
            </a:ln>
          </p:spPr>
          <p:style>
            <a:lnRef idx="3">
              <a:schemeClr val="accent6"/>
            </a:lnRef>
            <a:fillRef idx="0">
              <a:schemeClr val="accent6"/>
            </a:fillRef>
            <a:effectRef idx="2">
              <a:schemeClr val="accent6"/>
            </a:effectRef>
            <a:fontRef idx="minor">
              <a:schemeClr val="tx1"/>
            </a:fontRef>
          </p:style>
        </p:cxnSp>
      </p:grpSp>
      <p:sp>
        <p:nvSpPr>
          <p:cNvPr id="17" name="Arrow: Bent 16">
            <a:extLst>
              <a:ext uri="{FF2B5EF4-FFF2-40B4-BE49-F238E27FC236}">
                <a16:creationId xmlns:a16="http://schemas.microsoft.com/office/drawing/2014/main" id="{1B7CF64B-A867-4AC5-BB6F-E18FD5EE779B}"/>
              </a:ext>
            </a:extLst>
          </p:cNvPr>
          <p:cNvSpPr/>
          <p:nvPr/>
        </p:nvSpPr>
        <p:spPr>
          <a:xfrm>
            <a:off x="2270540" y="3910955"/>
            <a:ext cx="548377" cy="2102393"/>
          </a:xfrm>
          <a:prstGeom prst="bentArrow">
            <a:avLst>
              <a:gd name="adj1" fmla="val 9219"/>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a:endParaRPr lang="en-US" sz="1873">
              <a:solidFill>
                <a:schemeClr val="tx1"/>
              </a:solidFill>
            </a:endParaRPr>
          </a:p>
        </p:txBody>
      </p:sp>
    </p:spTree>
    <p:extLst>
      <p:ext uri="{BB962C8B-B14F-4D97-AF65-F5344CB8AC3E}">
        <p14:creationId xmlns:p14="http://schemas.microsoft.com/office/powerpoint/2010/main" val="380867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B8A0-231C-4600-8EA1-648260131F8C}"/>
              </a:ext>
            </a:extLst>
          </p:cNvPr>
          <p:cNvSpPr>
            <a:spLocks noGrp="1"/>
          </p:cNvSpPr>
          <p:nvPr>
            <p:ph type="title"/>
          </p:nvPr>
        </p:nvSpPr>
        <p:spPr>
          <a:xfrm>
            <a:off x="758622" y="757741"/>
            <a:ext cx="3545836" cy="5061315"/>
          </a:xfrm>
        </p:spPr>
        <p:txBody>
          <a:bodyPr vert="horz" lIns="93260" tIns="46630" rIns="93260" bIns="46630" rtlCol="0" anchor="ctr">
            <a:norm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a:br>
              <a:rPr lang="en-US" sz="3264" kern="1200" dirty="0">
                <a:solidFill>
                  <a:srgbClr val="FFFFFF"/>
                </a:solidFill>
                <a:latin typeface="+mj-lt"/>
                <a:ea typeface="+mj-ea"/>
                <a:cs typeface="+mj-cs"/>
              </a:rPr>
            </a:br>
            <a:r>
              <a:rPr lang="en-US" sz="3264" kern="1200" dirty="0">
                <a:solidFill>
                  <a:srgbClr val="FFFFFF"/>
                </a:solidFill>
                <a:latin typeface="+mj-lt"/>
                <a:ea typeface="+mj-ea"/>
                <a:cs typeface="+mj-cs"/>
              </a:rPr>
              <a:t>Data Box Family</a:t>
            </a:r>
          </a:p>
        </p:txBody>
      </p:sp>
      <p:pic>
        <p:nvPicPr>
          <p:cNvPr id="5" name="Picture 4" descr="A screenshot of a social media post&#10;&#10;Description automatically generated">
            <a:extLst>
              <a:ext uri="{FF2B5EF4-FFF2-40B4-BE49-F238E27FC236}">
                <a16:creationId xmlns:a16="http://schemas.microsoft.com/office/drawing/2014/main" id="{B46065E6-165B-49D7-B04F-A29252E37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293" y="255618"/>
            <a:ext cx="6579559" cy="3859183"/>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57AC6F3C-64C7-40BC-96A5-5BBCEB9EB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293" y="4029241"/>
            <a:ext cx="6588679" cy="1048513"/>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87A0F873-015C-450F-812F-AB09CB6E8C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8293" y="5043530"/>
            <a:ext cx="6579559" cy="1021936"/>
          </a:xfrm>
          <a:prstGeom prst="rect">
            <a:avLst/>
          </a:prstGeom>
        </p:spPr>
      </p:pic>
      <p:pic>
        <p:nvPicPr>
          <p:cNvPr id="6" name="Picture 5" descr="Application&#10;&#10;Description automatically generated with medium confidence">
            <a:extLst>
              <a:ext uri="{FF2B5EF4-FFF2-40B4-BE49-F238E27FC236}">
                <a16:creationId xmlns:a16="http://schemas.microsoft.com/office/drawing/2014/main" id="{2515E7A0-6173-AB3B-D06A-895107B388C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55810" y="-8775"/>
            <a:ext cx="12124854" cy="6994525"/>
          </a:xfrm>
          <a:prstGeom prst="rect">
            <a:avLst/>
          </a:prstGeom>
        </p:spPr>
      </p:pic>
    </p:spTree>
    <p:extLst>
      <p:ext uri="{BB962C8B-B14F-4D97-AF65-F5344CB8AC3E}">
        <p14:creationId xmlns:p14="http://schemas.microsoft.com/office/powerpoint/2010/main" val="323517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4750">
              <a:srgbClr val="A8CAD6"/>
            </a:gs>
            <a:gs pos="55500">
              <a:srgbClr val="BECEEA"/>
            </a:gs>
            <a:gs pos="37000">
              <a:srgbClr val="D1DCF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A picture containing text, clipart&#10;&#10;Description automatically generated">
            <a:extLst>
              <a:ext uri="{FF2B5EF4-FFF2-40B4-BE49-F238E27FC236}">
                <a16:creationId xmlns:a16="http://schemas.microsoft.com/office/drawing/2014/main" id="{255F55BD-FF1F-4698-AFFA-74F021914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685" y="1839628"/>
            <a:ext cx="3417264" cy="1617026"/>
          </a:xfrm>
          <a:prstGeom prst="rect">
            <a:avLst/>
          </a:prstGeom>
          <a:noFill/>
        </p:spPr>
      </p:pic>
      <p:grpSp>
        <p:nvGrpSpPr>
          <p:cNvPr id="2" name="Group 1">
            <a:extLst>
              <a:ext uri="{FF2B5EF4-FFF2-40B4-BE49-F238E27FC236}">
                <a16:creationId xmlns:a16="http://schemas.microsoft.com/office/drawing/2014/main" id="{853545D0-0AE2-4AF9-988C-A7537C2AD324}"/>
              </a:ext>
            </a:extLst>
          </p:cNvPr>
          <p:cNvGrpSpPr/>
          <p:nvPr/>
        </p:nvGrpSpPr>
        <p:grpSpPr>
          <a:xfrm>
            <a:off x="4180124" y="2017920"/>
            <a:ext cx="2876331" cy="1616452"/>
            <a:chOff x="3613577" y="1630295"/>
            <a:chExt cx="2820188" cy="1584901"/>
          </a:xfrm>
        </p:grpSpPr>
        <p:pic>
          <p:nvPicPr>
            <p:cNvPr id="6" name="Picture 5">
              <a:extLst>
                <a:ext uri="{FF2B5EF4-FFF2-40B4-BE49-F238E27FC236}">
                  <a16:creationId xmlns:a16="http://schemas.microsoft.com/office/drawing/2014/main" id="{CAE01B0D-F718-4658-8319-EAF3F92B6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134" y="2420064"/>
              <a:ext cx="706784" cy="795132"/>
            </a:xfrm>
            <a:prstGeom prst="rect">
              <a:avLst/>
            </a:prstGeom>
          </p:spPr>
        </p:pic>
        <p:pic>
          <p:nvPicPr>
            <p:cNvPr id="7" name="Picture 6">
              <a:extLst>
                <a:ext uri="{FF2B5EF4-FFF2-40B4-BE49-F238E27FC236}">
                  <a16:creationId xmlns:a16="http://schemas.microsoft.com/office/drawing/2014/main" id="{53B527AE-3B2A-4377-8B59-6ECF64F2F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132" y="1630295"/>
              <a:ext cx="702017" cy="789769"/>
            </a:xfrm>
            <a:prstGeom prst="rect">
              <a:avLst/>
            </a:prstGeom>
          </p:spPr>
        </p:pic>
        <p:pic>
          <p:nvPicPr>
            <p:cNvPr id="9" name="Picture 8">
              <a:extLst>
                <a:ext uri="{FF2B5EF4-FFF2-40B4-BE49-F238E27FC236}">
                  <a16:creationId xmlns:a16="http://schemas.microsoft.com/office/drawing/2014/main" id="{10A15251-6196-40D9-9C0B-F437F0A10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579" y="2420064"/>
              <a:ext cx="706784" cy="795132"/>
            </a:xfrm>
            <a:prstGeom prst="rect">
              <a:avLst/>
            </a:prstGeom>
          </p:spPr>
        </p:pic>
        <p:pic>
          <p:nvPicPr>
            <p:cNvPr id="12" name="Picture 11">
              <a:extLst>
                <a:ext uri="{FF2B5EF4-FFF2-40B4-BE49-F238E27FC236}">
                  <a16:creationId xmlns:a16="http://schemas.microsoft.com/office/drawing/2014/main" id="{2F71BEB4-C864-403A-84EE-2E37D0A41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577" y="1630295"/>
              <a:ext cx="702017" cy="789769"/>
            </a:xfrm>
            <a:prstGeom prst="rect">
              <a:avLst/>
            </a:prstGeom>
          </p:spPr>
        </p:pic>
        <p:pic>
          <p:nvPicPr>
            <p:cNvPr id="13" name="Picture 12">
              <a:extLst>
                <a:ext uri="{FF2B5EF4-FFF2-40B4-BE49-F238E27FC236}">
                  <a16:creationId xmlns:a16="http://schemas.microsoft.com/office/drawing/2014/main" id="{DC87723D-BD76-42FC-80F6-B85629FB6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981" y="2420064"/>
              <a:ext cx="706784" cy="795132"/>
            </a:xfrm>
            <a:prstGeom prst="rect">
              <a:avLst/>
            </a:prstGeom>
          </p:spPr>
        </p:pic>
        <p:pic>
          <p:nvPicPr>
            <p:cNvPr id="14" name="Picture 13">
              <a:extLst>
                <a:ext uri="{FF2B5EF4-FFF2-40B4-BE49-F238E27FC236}">
                  <a16:creationId xmlns:a16="http://schemas.microsoft.com/office/drawing/2014/main" id="{3670C05C-C90C-4B5F-AADD-11505C371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979" y="1630295"/>
              <a:ext cx="702017" cy="789769"/>
            </a:xfrm>
            <a:prstGeom prst="rect">
              <a:avLst/>
            </a:prstGeom>
          </p:spPr>
        </p:pic>
        <p:pic>
          <p:nvPicPr>
            <p:cNvPr id="15" name="Picture 14">
              <a:extLst>
                <a:ext uri="{FF2B5EF4-FFF2-40B4-BE49-F238E27FC236}">
                  <a16:creationId xmlns:a16="http://schemas.microsoft.com/office/drawing/2014/main" id="{A208577B-1155-482D-B497-FFA5A8B63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149" y="2420064"/>
              <a:ext cx="706784" cy="795132"/>
            </a:xfrm>
            <a:prstGeom prst="rect">
              <a:avLst/>
            </a:prstGeom>
          </p:spPr>
        </p:pic>
        <p:pic>
          <p:nvPicPr>
            <p:cNvPr id="16" name="Picture 15">
              <a:extLst>
                <a:ext uri="{FF2B5EF4-FFF2-40B4-BE49-F238E27FC236}">
                  <a16:creationId xmlns:a16="http://schemas.microsoft.com/office/drawing/2014/main" id="{B0B31C33-6F7C-4DA4-9CB7-A57AD8E46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147" y="1630295"/>
              <a:ext cx="702017" cy="789769"/>
            </a:xfrm>
            <a:prstGeom prst="rect">
              <a:avLst/>
            </a:prstGeom>
          </p:spPr>
        </p:pic>
      </p:grpSp>
      <p:sp>
        <p:nvSpPr>
          <p:cNvPr id="36" name="TextBox 35">
            <a:extLst>
              <a:ext uri="{FF2B5EF4-FFF2-40B4-BE49-F238E27FC236}">
                <a16:creationId xmlns:a16="http://schemas.microsoft.com/office/drawing/2014/main" id="{18EC804E-2C26-4E9C-A4B9-8D1384C08773}"/>
              </a:ext>
            </a:extLst>
          </p:cNvPr>
          <p:cNvSpPr txBox="1"/>
          <p:nvPr/>
        </p:nvSpPr>
        <p:spPr>
          <a:xfrm>
            <a:off x="531886" y="1330069"/>
            <a:ext cx="3144870" cy="668773"/>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1873"/>
              <a:t>On-Premises Data (OneDrive/SharePoint)</a:t>
            </a:r>
            <a:endParaRPr lang="en-US" sz="1873" b="1">
              <a:solidFill>
                <a:srgbClr val="0070C0"/>
              </a:solidFill>
            </a:endParaRPr>
          </a:p>
        </p:txBody>
      </p:sp>
      <p:sp>
        <p:nvSpPr>
          <p:cNvPr id="38" name="TextBox 37">
            <a:extLst>
              <a:ext uri="{FF2B5EF4-FFF2-40B4-BE49-F238E27FC236}">
                <a16:creationId xmlns:a16="http://schemas.microsoft.com/office/drawing/2014/main" id="{7C509BDA-7899-4FCC-8615-32859749B319}"/>
              </a:ext>
            </a:extLst>
          </p:cNvPr>
          <p:cNvSpPr txBox="1"/>
          <p:nvPr/>
        </p:nvSpPr>
        <p:spPr>
          <a:xfrm>
            <a:off x="4030508" y="1335828"/>
            <a:ext cx="3033039" cy="380553"/>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a:r>
              <a:rPr lang="en-US" sz="1873"/>
              <a:t>Azure Data Box</a:t>
            </a:r>
          </a:p>
        </p:txBody>
      </p:sp>
      <p:sp>
        <p:nvSpPr>
          <p:cNvPr id="40" name="TextBox 39">
            <a:extLst>
              <a:ext uri="{FF2B5EF4-FFF2-40B4-BE49-F238E27FC236}">
                <a16:creationId xmlns:a16="http://schemas.microsoft.com/office/drawing/2014/main" id="{839FF4AE-A4C0-4D40-B0DC-C8A1620D6324}"/>
              </a:ext>
            </a:extLst>
          </p:cNvPr>
          <p:cNvSpPr txBox="1"/>
          <p:nvPr/>
        </p:nvSpPr>
        <p:spPr>
          <a:xfrm>
            <a:off x="7915652" y="3410795"/>
            <a:ext cx="3837895" cy="668773"/>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a:r>
              <a:rPr lang="en-US" sz="1873"/>
              <a:t>Azure File Storage hosted within the Azure Migration Factory</a:t>
            </a:r>
            <a:endParaRPr lang="en-US" sz="1873" b="1">
              <a:solidFill>
                <a:srgbClr val="0070C0"/>
              </a:solidFill>
            </a:endParaRPr>
          </a:p>
        </p:txBody>
      </p:sp>
      <p:sp>
        <p:nvSpPr>
          <p:cNvPr id="42" name="Arrow: Right 41">
            <a:extLst>
              <a:ext uri="{FF2B5EF4-FFF2-40B4-BE49-F238E27FC236}">
                <a16:creationId xmlns:a16="http://schemas.microsoft.com/office/drawing/2014/main" id="{F1FDAFA1-54DB-4729-B2AB-876130C52DA7}"/>
              </a:ext>
            </a:extLst>
          </p:cNvPr>
          <p:cNvSpPr/>
          <p:nvPr/>
        </p:nvSpPr>
        <p:spPr>
          <a:xfrm>
            <a:off x="3456897" y="2645119"/>
            <a:ext cx="710884" cy="525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a:endParaRPr lang="en-US" sz="1873"/>
          </a:p>
        </p:txBody>
      </p:sp>
      <p:sp>
        <p:nvSpPr>
          <p:cNvPr id="46" name="Arrow: Right 45">
            <a:extLst>
              <a:ext uri="{FF2B5EF4-FFF2-40B4-BE49-F238E27FC236}">
                <a16:creationId xmlns:a16="http://schemas.microsoft.com/office/drawing/2014/main" id="{964A02A4-AC41-4FA9-A42D-CE59EBDFFC48}"/>
              </a:ext>
            </a:extLst>
          </p:cNvPr>
          <p:cNvSpPr/>
          <p:nvPr/>
        </p:nvSpPr>
        <p:spPr>
          <a:xfrm>
            <a:off x="7222610" y="2712385"/>
            <a:ext cx="710884" cy="525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a:endParaRPr lang="en-US" sz="1873"/>
          </a:p>
        </p:txBody>
      </p:sp>
      <p:sp>
        <p:nvSpPr>
          <p:cNvPr id="48" name="Arrow: Right 47">
            <a:extLst>
              <a:ext uri="{FF2B5EF4-FFF2-40B4-BE49-F238E27FC236}">
                <a16:creationId xmlns:a16="http://schemas.microsoft.com/office/drawing/2014/main" id="{83A7384E-F5C8-4463-8F84-F69AE6CF7720}"/>
              </a:ext>
            </a:extLst>
          </p:cNvPr>
          <p:cNvSpPr/>
          <p:nvPr/>
        </p:nvSpPr>
        <p:spPr>
          <a:xfrm rot="5400000">
            <a:off x="9092035" y="4379763"/>
            <a:ext cx="710884" cy="5256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a:endParaRPr lang="en-US" sz="1873"/>
          </a:p>
        </p:txBody>
      </p:sp>
      <p:pic>
        <p:nvPicPr>
          <p:cNvPr id="4" name="Picture 3">
            <a:extLst>
              <a:ext uri="{FF2B5EF4-FFF2-40B4-BE49-F238E27FC236}">
                <a16:creationId xmlns:a16="http://schemas.microsoft.com/office/drawing/2014/main" id="{B1BC47EF-DE14-4D75-973B-E94B6C4B5344}"/>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bwMode="auto">
          <a:xfrm>
            <a:off x="578968" y="2051781"/>
            <a:ext cx="2795632" cy="2912489"/>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4234CBD6-8063-4588-A74A-E573B397631C}"/>
              </a:ext>
            </a:extLst>
          </p:cNvPr>
          <p:cNvSpPr txBox="1"/>
          <p:nvPr/>
        </p:nvSpPr>
        <p:spPr>
          <a:xfrm>
            <a:off x="898739" y="2068968"/>
            <a:ext cx="1554339" cy="313904"/>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1428">
                <a:latin typeface="+mn-lt"/>
              </a:rPr>
              <a:t>Data Centers</a:t>
            </a:r>
          </a:p>
        </p:txBody>
      </p:sp>
      <p:sp>
        <p:nvSpPr>
          <p:cNvPr id="8" name="TextBox 7">
            <a:extLst>
              <a:ext uri="{FF2B5EF4-FFF2-40B4-BE49-F238E27FC236}">
                <a16:creationId xmlns:a16="http://schemas.microsoft.com/office/drawing/2014/main" id="{BE311A55-7866-4CD0-AE30-EBC5CC7A2B07}"/>
              </a:ext>
            </a:extLst>
          </p:cNvPr>
          <p:cNvSpPr txBox="1"/>
          <p:nvPr/>
        </p:nvSpPr>
        <p:spPr>
          <a:xfrm>
            <a:off x="687963" y="2841691"/>
            <a:ext cx="1024039" cy="249780"/>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1020">
                <a:latin typeface="+mn-lt"/>
              </a:rPr>
              <a:t>Data Center 3</a:t>
            </a:r>
          </a:p>
        </p:txBody>
      </p:sp>
      <p:sp>
        <p:nvSpPr>
          <p:cNvPr id="10" name="TextBox 9">
            <a:extLst>
              <a:ext uri="{FF2B5EF4-FFF2-40B4-BE49-F238E27FC236}">
                <a16:creationId xmlns:a16="http://schemas.microsoft.com/office/drawing/2014/main" id="{FC2610B2-1049-41FB-BDF9-9BC96E80BC44}"/>
              </a:ext>
            </a:extLst>
          </p:cNvPr>
          <p:cNvSpPr txBox="1"/>
          <p:nvPr/>
        </p:nvSpPr>
        <p:spPr>
          <a:xfrm>
            <a:off x="2262925" y="4657341"/>
            <a:ext cx="1024039" cy="249780"/>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1020">
                <a:latin typeface="+mn-lt"/>
              </a:rPr>
              <a:t>Data Center 5</a:t>
            </a:r>
          </a:p>
        </p:txBody>
      </p:sp>
      <p:sp>
        <p:nvSpPr>
          <p:cNvPr id="11" name="TextBox 10">
            <a:extLst>
              <a:ext uri="{FF2B5EF4-FFF2-40B4-BE49-F238E27FC236}">
                <a16:creationId xmlns:a16="http://schemas.microsoft.com/office/drawing/2014/main" id="{FA16F03D-7E5F-4FF4-85BC-ECFCCE290C16}"/>
              </a:ext>
            </a:extLst>
          </p:cNvPr>
          <p:cNvSpPr txBox="1"/>
          <p:nvPr/>
        </p:nvSpPr>
        <p:spPr>
          <a:xfrm>
            <a:off x="2184225" y="2289284"/>
            <a:ext cx="1038790" cy="251123"/>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1020">
                <a:latin typeface="+mn-lt"/>
              </a:rPr>
              <a:t>Data Center 1</a:t>
            </a:r>
          </a:p>
        </p:txBody>
      </p:sp>
      <p:sp>
        <p:nvSpPr>
          <p:cNvPr id="17" name="TextBox 16">
            <a:extLst>
              <a:ext uri="{FF2B5EF4-FFF2-40B4-BE49-F238E27FC236}">
                <a16:creationId xmlns:a16="http://schemas.microsoft.com/office/drawing/2014/main" id="{1ABABADC-899E-472D-B105-E10DAE8A6FE3}"/>
              </a:ext>
            </a:extLst>
          </p:cNvPr>
          <p:cNvSpPr txBox="1"/>
          <p:nvPr/>
        </p:nvSpPr>
        <p:spPr>
          <a:xfrm>
            <a:off x="2442738" y="2907509"/>
            <a:ext cx="1024039" cy="251123"/>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1020">
                <a:latin typeface="+mn-lt"/>
              </a:rPr>
              <a:t>Data Center 2</a:t>
            </a:r>
          </a:p>
        </p:txBody>
      </p:sp>
      <p:sp>
        <p:nvSpPr>
          <p:cNvPr id="3" name="TextBox 2">
            <a:extLst>
              <a:ext uri="{FF2B5EF4-FFF2-40B4-BE49-F238E27FC236}">
                <a16:creationId xmlns:a16="http://schemas.microsoft.com/office/drawing/2014/main" id="{C974D9DB-881B-46C5-AF3E-C7E2944ED833}"/>
              </a:ext>
            </a:extLst>
          </p:cNvPr>
          <p:cNvSpPr txBox="1"/>
          <p:nvPr/>
        </p:nvSpPr>
        <p:spPr>
          <a:xfrm>
            <a:off x="752927" y="4642603"/>
            <a:ext cx="1144314" cy="249780"/>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1020">
                <a:latin typeface="+mn-lt"/>
              </a:rPr>
              <a:t>Data Center 4</a:t>
            </a:r>
          </a:p>
        </p:txBody>
      </p:sp>
      <p:sp>
        <p:nvSpPr>
          <p:cNvPr id="21" name="TextBox 20">
            <a:extLst>
              <a:ext uri="{FF2B5EF4-FFF2-40B4-BE49-F238E27FC236}">
                <a16:creationId xmlns:a16="http://schemas.microsoft.com/office/drawing/2014/main" id="{23D81AC7-B5AB-428C-AAFD-BEA0D198EA54}"/>
              </a:ext>
            </a:extLst>
          </p:cNvPr>
          <p:cNvSpPr txBox="1"/>
          <p:nvPr/>
        </p:nvSpPr>
        <p:spPr>
          <a:xfrm>
            <a:off x="1798638" y="8000"/>
            <a:ext cx="8297590" cy="646331"/>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r>
              <a:rPr lang="en-US" sz="3600" spc="-102" dirty="0">
                <a:ln w="3175">
                  <a:noFill/>
                </a:ln>
                <a:gradFill>
                  <a:gsLst>
                    <a:gs pos="1250">
                      <a:schemeClr val="tx1"/>
                    </a:gs>
                    <a:gs pos="100000">
                      <a:schemeClr val="tx1"/>
                    </a:gs>
                  </a:gsLst>
                  <a:lin ang="5400000" scaled="0"/>
                </a:gradFill>
                <a:latin typeface="+mj-lt"/>
                <a:cs typeface="Segoe UI" pitchFamily="34" charset="0"/>
              </a:rPr>
              <a:t>Azure Migration Factory for M365 OneDrive</a:t>
            </a:r>
          </a:p>
        </p:txBody>
      </p:sp>
      <p:sp>
        <p:nvSpPr>
          <p:cNvPr id="23" name="TextBox 22">
            <a:extLst>
              <a:ext uri="{FF2B5EF4-FFF2-40B4-BE49-F238E27FC236}">
                <a16:creationId xmlns:a16="http://schemas.microsoft.com/office/drawing/2014/main" id="{51C35624-EFBA-4260-88FD-4DDAF6953B2E}"/>
              </a:ext>
            </a:extLst>
          </p:cNvPr>
          <p:cNvSpPr txBox="1"/>
          <p:nvPr/>
        </p:nvSpPr>
        <p:spPr>
          <a:xfrm>
            <a:off x="752927" y="5339224"/>
            <a:ext cx="6336779" cy="646331"/>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a:r>
              <a:rPr lang="en-US" sz="3600" spc="-102" dirty="0">
                <a:ln w="3175">
                  <a:noFill/>
                </a:ln>
                <a:gradFill>
                  <a:gsLst>
                    <a:gs pos="1250">
                      <a:schemeClr val="tx1"/>
                    </a:gs>
                    <a:gs pos="100000">
                      <a:schemeClr val="tx1"/>
                    </a:gs>
                  </a:gsLst>
                  <a:lin ang="5400000" scaled="0"/>
                </a:gradFill>
                <a:latin typeface="+mj-lt"/>
                <a:cs typeface="Segoe UI" pitchFamily="34" charset="0"/>
              </a:rPr>
              <a:t>High Level Dataflow</a:t>
            </a:r>
          </a:p>
        </p:txBody>
      </p:sp>
      <p:sp>
        <p:nvSpPr>
          <p:cNvPr id="24" name="TextBox 23">
            <a:extLst>
              <a:ext uri="{FF2B5EF4-FFF2-40B4-BE49-F238E27FC236}">
                <a16:creationId xmlns:a16="http://schemas.microsoft.com/office/drawing/2014/main" id="{BDF571B1-2E9A-4C1A-9F51-99FDC34D3D96}"/>
              </a:ext>
            </a:extLst>
          </p:cNvPr>
          <p:cNvSpPr txBox="1"/>
          <p:nvPr/>
        </p:nvSpPr>
        <p:spPr>
          <a:xfrm>
            <a:off x="122237" y="533731"/>
            <a:ext cx="12039600" cy="594650"/>
          </a:xfrm>
          <a:prstGeom prst="rect">
            <a:avLst/>
          </a:prstGeom>
          <a:noFill/>
        </p:spPr>
        <p:txBody>
          <a:bodyPr wrap="square"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a:r>
              <a:rPr lang="en-US" sz="1632" dirty="0"/>
              <a:t>A solution accelerator enabling customers to accelerate their migration on-premises to a SaaS cloud-based solution</a:t>
            </a:r>
          </a:p>
          <a:p>
            <a:pPr algn="ctr"/>
            <a:endParaRPr lang="en-US" sz="1632" dirty="0"/>
          </a:p>
        </p:txBody>
      </p:sp>
      <p:pic>
        <p:nvPicPr>
          <p:cNvPr id="18" name="Picture 18">
            <a:extLst>
              <a:ext uri="{FF2B5EF4-FFF2-40B4-BE49-F238E27FC236}">
                <a16:creationId xmlns:a16="http://schemas.microsoft.com/office/drawing/2014/main" id="{E3626103-BFF4-45CE-B22B-4713AAAF45E9}"/>
              </a:ext>
            </a:extLst>
          </p:cNvPr>
          <p:cNvPicPr>
            <a:picLocks noChangeAspect="1"/>
          </p:cNvPicPr>
          <p:nvPr/>
        </p:nvPicPr>
        <p:blipFill>
          <a:blip r:embed="rId5"/>
          <a:stretch>
            <a:fillRect/>
          </a:stretch>
        </p:blipFill>
        <p:spPr>
          <a:xfrm>
            <a:off x="7766889" y="5094470"/>
            <a:ext cx="3347515" cy="1800320"/>
          </a:xfrm>
          <a:prstGeom prst="rect">
            <a:avLst/>
          </a:prstGeom>
        </p:spPr>
      </p:pic>
    </p:spTree>
    <p:extLst>
      <p:ext uri="{BB962C8B-B14F-4D97-AF65-F5344CB8AC3E}">
        <p14:creationId xmlns:p14="http://schemas.microsoft.com/office/powerpoint/2010/main" val="951816979"/>
      </p:ext>
    </p:extLst>
  </p:cSld>
  <p:clrMapOvr>
    <a:masterClrMapping/>
  </p:clrMapOvr>
</p:sld>
</file>

<file path=ppt/theme/theme1.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6D265718-F71C-45FC-85DF-CBD805DB0B02}" vid="{63611EB3-9A97-4D4F-B762-41E80201E286}"/>
    </a:ext>
  </a:extLst>
</a:theme>
</file>

<file path=ppt/theme/theme2.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6D265718-F71C-45FC-85DF-CBD805DB0B02}" vid="{010D9A64-1D32-41D6-8220-BE29D3027D94}"/>
    </a:ext>
  </a:extLst>
</a:theme>
</file>

<file path=ppt/theme/theme3.xml><?xml version="1.0" encoding="utf-8"?>
<a:theme xmlns:a="http://schemas.openxmlformats.org/drawingml/2006/main" name="1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_v02.potx" id="{6D265718-F71C-45FC-85DF-CBD805DB0B02}" vid="{792B4888-C2F9-45FC-AD5D-E824DE8783D2}"/>
    </a:ext>
  </a:extLst>
</a:theme>
</file>

<file path=ppt/theme/theme4.xml><?xml version="1.0" encoding="utf-8"?>
<a:theme xmlns:a="http://schemas.openxmlformats.org/drawingml/2006/main" name="2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 id="{08B3FEDF-27CE-477E-A1F2-9805036CC047}" vid="{CD0BEC05-913A-4A4A-B174-12DECD18D25B}"/>
    </a:ext>
  </a:extLst>
</a:theme>
</file>

<file path=ppt/theme/theme5.xml><?xml version="1.0" encoding="utf-8"?>
<a:theme xmlns:a="http://schemas.openxmlformats.org/drawingml/2006/main" name="3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4A547913-FDF7-4DFF-9D24-2FF6685A0CA8}"/>
    </a:ext>
  </a:extLst>
</a:theme>
</file>

<file path=ppt/theme/theme6.xml><?xml version="1.0" encoding="utf-8"?>
<a:theme xmlns:a="http://schemas.openxmlformats.org/drawingml/2006/main" name="6_markuska">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rkuska" id="{42DD4A16-F0A6-42D0-86B5-E71A6119F70A}" vid="{105BA079-93B5-45E5-8C22-55535D697E6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Version=16.0.0.0,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Version=16.0.0.0, Culture=neutral, PublicKeyToken=71e9bce111e9429c</Assembly>
    <Class>Microsoft.Office.DocumentManagement.DocumentSets.DocumentSetItemsEventReceiver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ermInfo xmlns="http://schemas.microsoft.com/office/infopath/2007/PartnerControls">
          <TermName xmlns="http://schemas.microsoft.com/office/infopath/2007/PartnerControls">Microsoft 2022</TermName>
          <TermId xmlns="http://schemas.microsoft.com/office/infopath/2007/PartnerControls">ed6494e8-a58e-4e7c-8af4-21d866f7c590</TermId>
        </TermInfo>
      </Terms>
    </TaxKeywordTaxHTField>
    <TaxCatchAll xmlns="230e9df3-be65-4c73-a93b-d1236ebd677e">
      <Value>152</Value>
      <Value>489</Value>
      <Value>896</Value>
      <Value>852</Value>
      <Value>834</Value>
      <Value>595</Value>
    </TaxCatchAll>
    <epPresentationDate xmlns="ffda682f-c233-440f-ae5c-cc70b7af3c29">2016-09-26T04:00:00+00:00</epPresentationDate>
    <j52685c1858341d7af04a157e0141a6d xmlns="ffda682f-c233-440f-ae5c-cc70b7af3c29">
      <Terms xmlns="http://schemas.microsoft.com/office/infopath/2007/PartnerControls"/>
    </j52685c1858341d7af04a157e0141a6d>
    <epSessionCode xmlns="ffda682f-c233-440f-ae5c-cc70b7af3c29">THR2022R</epSessionCode>
    <epExternalSpeaker xmlns="ffda682f-c233-440f-ae5c-cc70b7af3c29">Thomas Wicker</epExternalSpeaker>
    <c4f11e1abf4a41588350555ed1ce2d49 xmlns="ffda682f-c233-440f-ae5c-cc70b7af3c29">
      <Terms xmlns="http://schemas.microsoft.com/office/infopath/2007/PartnerControls"/>
    </c4f11e1abf4a41588350555ed1ce2d49>
    <epMSSpeaker xmlns="ffda682f-c233-440f-ae5c-cc70b7af3c29">
      <UserInfo>
        <DisplayName/>
        <AccountId xsi:nil="true"/>
        <AccountType/>
      </UserInfo>
    </epMSSpeaker>
    <epVideoURL xmlns="ffda682f-c233-440f-ae5c-cc70b7af3c29" xsi:nil="true"/>
    <epThumbnailUrl xmlns="ffda682f-c233-440f-ae5c-cc70b7af3c29" xsi:nil="true"/>
    <d547fba4e0a546bfa5b472a98feca4af xmlns="ffda682f-c233-440f-ae5c-cc70b7af3c29">
      <Terms xmlns="http://schemas.microsoft.com/office/infopath/2007/PartnerControls"/>
    </d547fba4e0a546bfa5b472a98feca4af>
    <nd392b534b3e40ab9754af2092f68eae xmlns="ffda682f-c233-440f-ae5c-cc70b7af3c29">
      <Terms xmlns="http://schemas.microsoft.com/office/infopath/2007/PartnerControls">
        <TermInfo xmlns="http://schemas.microsoft.com/office/infopath/2007/PartnerControls">
          <TermName xmlns="http://schemas.microsoft.com/office/infopath/2007/PartnerControls">Others</TermName>
          <TermId xmlns="http://schemas.microsoft.com/office/infopath/2007/PartnerControls">87177999-e663-41f2-940b-f0aa0b6fea25</TermId>
        </TermInfo>
      </Terms>
    </nd392b534b3e40ab9754af2092f68eae>
    <_dlc_DocId xmlns="230e9df3-be65-4c73-a93b-d1236ebd677e">EPDOC-323358357-284</_dlc_DocId>
    <_dlc_DocIdUrl xmlns="230e9df3-be65-4c73-a93b-d1236ebd677e">
      <Url>https://microsoft.sharepoint.com/sites/presentations/_layouts/15/DocIdRedir.aspx?ID=EPDOC-323358357-284</Url>
      <Description>EPDOC-323358357-284</Description>
    </_dlc_DocIdUrl>
    <_ip_UnifiedCompliancePolicyUIAction xmlns="http://schemas.microsoft.com/sharepoint/v3" xsi:nil="true"/>
    <_ip_UnifiedCompliancePolicyProperties xmlns="http://schemas.microsoft.com/sharepoint/v3" xsi:nil="true"/>
    <k7a3dbdf2ec8406d98709d26e33ac8ef xmlns="ffda682f-c233-440f-ae5c-cc70b7af3c29">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6fb36b02-e746-423c-94f0-7c72e6311a96</TermId>
        </TermInfo>
      </Terms>
    </k7a3dbdf2ec8406d98709d26e33ac8ef>
    <TextEdit xmlns="c26dfa94-a6db-4785-b064-2ec41bda32f1">A</TextEdit>
    <epThumbnailSlide xmlns="ffda682f-c233-440f-ae5c-cc70b7af3c29" xsi:nil="true"/>
    <MediaDescription xmlns="230e9df3-be65-4c73-a93b-d1236ebd677e" xsi:nil="true"/>
  </documentManagement>
</p:properties>
</file>

<file path=customXml/item4.xml><?xml version="1.0" encoding="utf-8"?>
<ct:contentTypeSchema xmlns:ct="http://schemas.microsoft.com/office/2006/metadata/contentType" xmlns:ma="http://schemas.microsoft.com/office/2006/metadata/properties/metaAttributes" ct:_="" ma:_="" ma:contentTypeName="PresentationDoc" ma:contentTypeID="0x010100482455A778DB204DB320A25B51592582002375B40450A495498C8714B14DDBDA3A" ma:contentTypeVersion="33" ma:contentTypeDescription="" ma:contentTypeScope="" ma:versionID="4c24aa1008913c523a1d8ee573dda7b8">
  <xsd:schema xmlns:xsd="http://www.w3.org/2001/XMLSchema" xmlns:xs="http://www.w3.org/2001/XMLSchema" xmlns:p="http://schemas.microsoft.com/office/2006/metadata/properties" xmlns:ns1="http://schemas.microsoft.com/sharepoint/v3" xmlns:ns2="ffda682f-c233-440f-ae5c-cc70b7af3c29" xmlns:ns3="230e9df3-be65-4c73-a93b-d1236ebd677e" xmlns:ns4="c26dfa94-a6db-4785-b064-2ec41bda32f1" targetNamespace="http://schemas.microsoft.com/office/2006/metadata/properties" ma:root="true" ma:fieldsID="7bf6466f7b56e717e35568e700b17c38" ns1:_="" ns2:_="" ns3:_="" ns4:_="">
    <xsd:import namespace="http://schemas.microsoft.com/sharepoint/v3"/>
    <xsd:import namespace="ffda682f-c233-440f-ae5c-cc70b7af3c29"/>
    <xsd:import namespace="230e9df3-be65-4c73-a93b-d1236ebd677e"/>
    <xsd:import namespace="c26dfa94-a6db-4785-b064-2ec41bda32f1"/>
    <xsd:element name="properties">
      <xsd:complexType>
        <xsd:sequence>
          <xsd:element name="documentManagement">
            <xsd:complexType>
              <xsd:all>
                <xsd:element ref="ns2:epPresentationDate" minOccurs="0"/>
                <xsd:element ref="ns2:epSessionCode" minOccurs="0"/>
                <xsd:element ref="ns2:epMSSpeaker" minOccurs="0"/>
                <xsd:element ref="ns2:epExternalSpeaker" minOccurs="0"/>
                <xsd:element ref="ns2:epVideoURL" minOccurs="0"/>
                <xsd:element ref="ns2:epThumbnailUrl" minOccurs="0"/>
                <xsd:element ref="ns3:TaxCatchAll" minOccurs="0"/>
                <xsd:element ref="ns3:TaxCatchAllLabel" minOccurs="0"/>
                <xsd:element ref="ns3:_dlc_DocIdPersistId" minOccurs="0"/>
                <xsd:element ref="ns2:d547fba4e0a546bfa5b472a98feca4af" minOccurs="0"/>
                <xsd:element ref="ns3:_dlc_DocIdUrl" minOccurs="0"/>
                <xsd:element ref="ns2:c4f11e1abf4a41588350555ed1ce2d49" minOccurs="0"/>
                <xsd:element ref="ns2:nd392b534b3e40ab9754af2092f68eae" minOccurs="0"/>
                <xsd:element ref="ns2:j52685c1858341d7af04a157e0141a6d" minOccurs="0"/>
                <xsd:element ref="ns3:_dlc_DocId" minOccurs="0"/>
                <xsd:element ref="ns3:TaxKeywordTaxHTField" minOccurs="0"/>
                <xsd:element ref="ns4:MediaServiceMetadata" minOccurs="0"/>
                <xsd:element ref="ns4:MediaServiceFastMetadata" minOccurs="0"/>
                <xsd:element ref="ns2:k7a3dbdf2ec8406d98709d26e33ac8ef" minOccurs="0"/>
                <xsd:element ref="ns1:_ip_UnifiedCompliancePolicyProperties" minOccurs="0"/>
                <xsd:element ref="ns1:_ip_UnifiedCompliancePolicyUIAction" minOccurs="0"/>
                <xsd:element ref="ns4:TextEdit" minOccurs="0"/>
                <xsd:element ref="ns2:epThumbnailSlide" minOccurs="0"/>
                <xsd:element ref="ns3:Media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3" nillable="true" ma:displayName="Unified Compliance Policy Properties" ma:hidden="true" ma:internalName="_ip_UnifiedCompliancePolicyProperties">
      <xsd:simpleType>
        <xsd:restriction base="dms:Note"/>
      </xsd:simpleType>
    </xsd:element>
    <xsd:element name="_ip_UnifiedCompliancePolicyUIAction" ma:index="3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pPresentationDate" ma:index="2" nillable="true" ma:displayName="ep Presentation Date" ma:format="DateOnly" ma:internalName="epPresentationDate">
      <xsd:simpleType>
        <xsd:restriction base="dms:DateTime"/>
      </xsd:simpleType>
    </xsd:element>
    <xsd:element name="epSessionCode" ma:index="3" nillable="true" ma:displayName="ep Session Code" ma:internalName="epSessionCode" ma:readOnly="false">
      <xsd:simpleType>
        <xsd:restriction base="dms:Text">
          <xsd:maxLength value="255"/>
        </xsd:restriction>
      </xsd:simpleType>
    </xsd:element>
    <xsd:element name="epMSSpeaker" ma:index="4" nillable="true" ma:displayName="ep MS Speaker" ma:list="UserInfo" ma:SharePointGroup="0" ma:internalName="epMS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ExternalSpeaker" ma:index="5" nillable="true" ma:displayName="ep External Speaker" ma:internalName="epExternalSpeaker" ma:readOnly="false">
      <xsd:simpleType>
        <xsd:restriction base="dms:Text">
          <xsd:maxLength value="255"/>
        </xsd:restriction>
      </xsd:simpleType>
    </xsd:element>
    <xsd:element name="epVideoURL" ma:index="11" nillable="true" ma:displayName="Video URL" ma:internalName="epVideoURL" ma:readOnly="false">
      <xsd:simpleType>
        <xsd:restriction base="dms:Text">
          <xsd:maxLength value="255"/>
        </xsd:restriction>
      </xsd:simpleType>
    </xsd:element>
    <xsd:element name="epThumbnailUrl" ma:index="12" nillable="true" ma:displayName="Cusotm Thumbnail URL" ma:description="This is auto generated field. If you would like to change, Please enter online thumbnail url in .jpg or .png format." ma:internalName="epThumbnailUrl">
      <xsd:simpleType>
        <xsd:restriction base="dms:Text">
          <xsd:maxLength value="255"/>
        </xsd:restriction>
      </xsd:simpleType>
    </xsd:element>
    <xsd:element name="d547fba4e0a546bfa5b472a98feca4af" ma:index="16" nillable="true" ma:taxonomy="true" ma:internalName="d547fba4e0a546bfa5b472a98feca4af" ma:taxonomyFieldName="epProduct" ma:displayName="ep Product" ma:default="" ma:fieldId="{d547fba4-e0a5-46bf-a5b4-72a98feca4af}" ma:taxonomyMulti="true" ma:sspId="e385fb40-52d4-4fae-9c5b-3e8ff8a5878e" ma:termSetId="d3de27c7-29d0-4e18-9dad-a12e7612c5ee" ma:anchorId="00000000-0000-0000-0000-000000000000" ma:open="true" ma:isKeyword="false">
      <xsd:complexType>
        <xsd:sequence>
          <xsd:element ref="pc:Terms" minOccurs="0" maxOccurs="1"/>
        </xsd:sequence>
      </xsd:complexType>
    </xsd:element>
    <xsd:element name="c4f11e1abf4a41588350555ed1ce2d49" ma:index="21" nillable="true" ma:taxonomy="true" ma:internalName="c4f11e1abf4a41588350555ed1ce2d49" ma:taxonomyFieldName="epTrack" ma:displayName="ep Track" ma:readOnly="false" ma:default="" ma:fieldId="{c4f11e1a-bf4a-4158-8350-555ed1ce2d49}"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nd392b534b3e40ab9754af2092f68eae" ma:index="23" nillable="true" ma:taxonomy="true" ma:internalName="nd392b534b3e40ab9754af2092f68eae" ma:taxonomyFieldName="epSessionType" ma:displayName="Session Type" ma:readOnly="false" ma:default="" ma:fieldId="{7d392b53-4b3e-40ab-9754-af2092f68eae}" ma:sspId="e385fb40-52d4-4fae-9c5b-3e8ff8a5878e" ma:termSetId="4a7f5118-ed8e-426f-a293-5dd28228e502" ma:anchorId="00000000-0000-0000-0000-000000000000" ma:open="true" ma:isKeyword="false">
      <xsd:complexType>
        <xsd:sequence>
          <xsd:element ref="pc:Terms" minOccurs="0" maxOccurs="1"/>
        </xsd:sequence>
      </xsd:complexType>
    </xsd:element>
    <xsd:element name="j52685c1858341d7af04a157e0141a6d" ma:index="25" nillable="true" ma:taxonomy="true" ma:internalName="j52685c1858341d7af04a157e0141a6d" ma:taxonomyFieldName="epLevel" ma:displayName="Level" ma:default="" ma:fieldId="{352685c1-8583-41d7-af04-a157e0141a6d}" ma:sspId="e385fb40-52d4-4fae-9c5b-3e8ff8a5878e" ma:termSetId="9cfe41a8-0160-4c9f-8979-42d2550c1810" ma:anchorId="00000000-0000-0000-0000-000000000000" ma:open="true" ma:isKeyword="false">
      <xsd:complexType>
        <xsd:sequence>
          <xsd:element ref="pc:Terms" minOccurs="0" maxOccurs="1"/>
        </xsd:sequence>
      </xsd:complexType>
    </xsd:element>
    <xsd:element name="k7a3dbdf2ec8406d98709d26e33ac8ef" ma:index="31" nillable="true" ma:taxonomy="true" ma:internalName="k7a3dbdf2ec8406d98709d26e33ac8ef" ma:taxonomyFieldName="epVenue" ma:displayName="Venue" ma:default="" ma:fieldId="{47a3dbdf-2ec8-406d-9870-9d26e33ac8ef}" ma:sspId="e385fb40-52d4-4fae-9c5b-3e8ff8a5878e" ma:termSetId="b5f3f7cd-6271-45c6-ba9e-15129dbc88ed" ma:anchorId="00000000-0000-0000-0000-000000000000" ma:open="true" ma:isKeyword="false">
      <xsd:complexType>
        <xsd:sequence>
          <xsd:element ref="pc:Terms" minOccurs="0" maxOccurs="1"/>
        </xsd:sequence>
      </xsd:complexType>
    </xsd:element>
    <xsd:element name="epThumbnailSlide" ma:index="36" nillable="true" ma:displayName="Thumbnail Slide Number" ma:decimals="0" ma:internalName="epThumbnailSlide"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element name="TaxKeywordTaxHTField" ma:index="2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ediaDescription" ma:index="37" nillable="true" ma:displayName="Document Description" ma:description="Alternate description for documents that can be used for display." ma:internalName="Media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26dfa94-a6db-4785-b064-2ec41bda32f1" elementFormDefault="qualified">
    <xsd:import namespace="http://schemas.microsoft.com/office/2006/documentManagement/types"/>
    <xsd:import namespace="http://schemas.microsoft.com/office/infopath/2007/PartnerControls"/>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TextEdit" ma:index="35" nillable="true" ma:displayName="TextEdit" ma:internalName="TextEdi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3276EB41-CC2B-49AE-A32A-0846C4217C05}">
  <ds:schemaRefs>
    <ds:schemaRef ds:uri="http://schemas.microsoft.com/sharepoint/event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ffda682f-c233-440f-ae5c-cc70b7af3c29"/>
    <ds:schemaRef ds:uri="http://purl.org/dc/elements/1.1/"/>
    <ds:schemaRef ds:uri="http://schemas.microsoft.com/office/2006/metadata/properties"/>
    <ds:schemaRef ds:uri="http://schemas.microsoft.com/sharepoint/v3"/>
    <ds:schemaRef ds:uri="230e9df3-be65-4c73-a93b-d1236ebd677e"/>
    <ds:schemaRef ds:uri="http://purl.org/dc/terms/"/>
    <ds:schemaRef ds:uri="c26dfa94-a6db-4785-b064-2ec41bda32f1"/>
    <ds:schemaRef ds:uri="http://www.w3.org/XML/1998/namespace"/>
    <ds:schemaRef ds:uri="http://purl.org/dc/dcmitype/"/>
  </ds:schemaRefs>
</ds:datastoreItem>
</file>

<file path=customXml/itemProps4.xml><?xml version="1.0" encoding="utf-8"?>
<ds:datastoreItem xmlns:ds="http://schemas.openxmlformats.org/officeDocument/2006/customXml" ds:itemID="{CC29C873-1736-4F44-B66B-EF4D954203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c26dfa94-a6db-4785-b064-2ec41bda32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Microsoft_2016_16x9_Template_v02</Template>
  <TotalTime>699</TotalTime>
  <Words>874</Words>
  <Application>Microsoft Office PowerPoint</Application>
  <PresentationFormat>Custom</PresentationFormat>
  <Paragraphs>99</Paragraphs>
  <Slides>16</Slides>
  <Notes>6</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16</vt:i4>
      </vt:variant>
    </vt:vector>
  </HeadingPairs>
  <TitlesOfParts>
    <vt:vector size="30" baseType="lpstr">
      <vt:lpstr>Arial</vt:lpstr>
      <vt:lpstr>Calibri</vt:lpstr>
      <vt:lpstr>Consolas</vt:lpstr>
      <vt:lpstr>Courier New</vt:lpstr>
      <vt:lpstr>Segoe UI</vt:lpstr>
      <vt:lpstr>Segoe UI Light</vt:lpstr>
      <vt:lpstr>Symbol</vt:lpstr>
      <vt:lpstr>Wingdings</vt:lpstr>
      <vt:lpstr>5-50002_Ignite_Breakout_Template</vt:lpstr>
      <vt:lpstr>6-30537_Envision 2016 Concurrent Template_Dark</vt:lpstr>
      <vt:lpstr>1_5-50002_Ignite_Breakout_Template</vt:lpstr>
      <vt:lpstr>2_5-50002_Ignite_Breakout_Template</vt:lpstr>
      <vt:lpstr>3_5-50002_Ignite_Breakout_Template</vt:lpstr>
      <vt:lpstr>6_markuska</vt:lpstr>
      <vt:lpstr>M365 OneDrive Migration Solution Accelerator Customer Presentation</vt:lpstr>
      <vt:lpstr>M365 OneDrive Migration Solution Accelerator Agenda</vt:lpstr>
      <vt:lpstr>Natural Reaction to the Migration of Data and Benefits</vt:lpstr>
      <vt:lpstr>What do we naturally want to do when migrating data Tackling the hard problem</vt:lpstr>
      <vt:lpstr> Benefits of Migrating to M365 OneDrive</vt:lpstr>
      <vt:lpstr>M365 OneDrive Migration Solution Accelerator Overview</vt:lpstr>
      <vt:lpstr>PowerPoint Presentation</vt:lpstr>
      <vt:lpstr> Data Box Family</vt:lpstr>
      <vt:lpstr>PowerPoint Presentation</vt:lpstr>
      <vt:lpstr>Keys for a Successful Migration</vt:lpstr>
      <vt:lpstr>M365 OneDrive Migration Solution Accelerator Requirements</vt:lpstr>
      <vt:lpstr>Solution Accelerator Requirements </vt:lpstr>
      <vt:lpstr>Q &amp; A</vt:lpstr>
      <vt:lpstr>Join the Microsoft Tech Community  to collaborate, share, and learn  from the experts:  http://techcommunity.microsoft.com </vt:lpstr>
      <vt:lpstr>Thank you</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M365 OneDrive Migration Solution Accelerator</dc:title>
  <dc:subject>M365 OneDrive Migrations</dc:subject>
  <dc:creator/>
  <cp:keywords>Microsoft 2022</cp:keywords>
  <dc:description/>
  <cp:lastModifiedBy>Anthony de Lagarde</cp:lastModifiedBy>
  <cp:revision>8</cp:revision>
  <dcterms:created xsi:type="dcterms:W3CDTF">2016-09-25T22:21:00Z</dcterms:created>
  <dcterms:modified xsi:type="dcterms:W3CDTF">2022-04-27T13:15:21Z</dcterms:modified>
  <cp:category>Microsoft 2022</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
    <vt:lpwstr>Solution Accelerator</vt:lpwstr>
  </property>
  <property fmtid="{D5CDD505-2E9C-101B-9397-08002B2CF9AE}" pid="3" name="Audience">
    <vt:lpwstr>General</vt:lpwstr>
  </property>
  <property fmtid="{D5CDD505-2E9C-101B-9397-08002B2CF9AE}" pid="4" name="Category">
    <vt:lpwstr>Migration</vt:lpwstr>
  </property>
</Properties>
</file>