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2" r:id="rId5"/>
    <p:sldId id="256" r:id="rId6"/>
    <p:sldId id="296" r:id="rId7"/>
    <p:sldId id="259" r:id="rId8"/>
    <p:sldId id="276" r:id="rId9"/>
    <p:sldId id="277" r:id="rId10"/>
    <p:sldId id="278" r:id="rId11"/>
    <p:sldId id="279" r:id="rId12"/>
    <p:sldId id="280" r:id="rId13"/>
    <p:sldId id="283" r:id="rId14"/>
    <p:sldId id="284" r:id="rId15"/>
    <p:sldId id="281" r:id="rId16"/>
    <p:sldId id="282" r:id="rId17"/>
    <p:sldId id="285" r:id="rId18"/>
    <p:sldId id="286" r:id="rId19"/>
    <p:sldId id="287" r:id="rId20"/>
    <p:sldId id="288" r:id="rId21"/>
    <p:sldId id="289" r:id="rId22"/>
    <p:sldId id="294" r:id="rId23"/>
    <p:sldId id="295" r:id="rId24"/>
    <p:sldId id="262" r:id="rId25"/>
    <p:sldId id="291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0D9E3-B0FA-B543-B2A8-9FBE12304B7B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C542944-1488-D14D-92F8-B50F05FCB6D1}">
      <dgm:prSet phldrT="[Text]"/>
      <dgm:spPr/>
      <dgm:t>
        <a:bodyPr/>
        <a:lstStyle/>
        <a:p>
          <a:r>
            <a:rPr lang="en-GB" dirty="0"/>
            <a:t>Data Warehousing</a:t>
          </a:r>
        </a:p>
      </dgm:t>
    </dgm:pt>
    <dgm:pt modelId="{5CC9FE0F-EF23-9144-BCA8-B921A685E69E}" type="parTrans" cxnId="{1A241AB4-51A5-2243-AB4D-611D1B56D15A}">
      <dgm:prSet/>
      <dgm:spPr/>
      <dgm:t>
        <a:bodyPr/>
        <a:lstStyle/>
        <a:p>
          <a:endParaRPr lang="en-GB"/>
        </a:p>
      </dgm:t>
    </dgm:pt>
    <dgm:pt modelId="{ECC20741-0FFA-D544-8227-1AFA7C5E03F6}" type="sibTrans" cxnId="{1A241AB4-51A5-2243-AB4D-611D1B56D15A}">
      <dgm:prSet/>
      <dgm:spPr/>
      <dgm:t>
        <a:bodyPr/>
        <a:lstStyle/>
        <a:p>
          <a:endParaRPr lang="en-GB"/>
        </a:p>
      </dgm:t>
    </dgm:pt>
    <dgm:pt modelId="{80F542F2-265E-9A44-8E73-160B27D167D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Enterprise Customers</a:t>
          </a:r>
        </a:p>
      </dgm:t>
    </dgm:pt>
    <dgm:pt modelId="{D24BFF01-CAA6-0A42-AAC9-C6FAA336028F}" type="parTrans" cxnId="{2555F7B8-0427-2B43-989F-E9D03049B009}">
      <dgm:prSet/>
      <dgm:spPr/>
      <dgm:t>
        <a:bodyPr/>
        <a:lstStyle/>
        <a:p>
          <a:endParaRPr lang="en-GB"/>
        </a:p>
      </dgm:t>
    </dgm:pt>
    <dgm:pt modelId="{3228ADB3-E238-F54A-B6EC-FEAF410105F1}" type="sibTrans" cxnId="{2555F7B8-0427-2B43-989F-E9D03049B009}">
      <dgm:prSet/>
      <dgm:spPr/>
      <dgm:t>
        <a:bodyPr/>
        <a:lstStyle/>
        <a:p>
          <a:endParaRPr lang="en-GB"/>
        </a:p>
      </dgm:t>
    </dgm:pt>
    <dgm:pt modelId="{344A8A9A-3EDB-2E47-8BB8-04EA7FB0711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Deliver the same analytics capabilities</a:t>
          </a:r>
        </a:p>
      </dgm:t>
    </dgm:pt>
    <dgm:pt modelId="{C214564C-0EAF-F44C-AA51-585A04EE9393}" type="parTrans" cxnId="{984664B1-220F-6A43-A831-5A87C4476CB9}">
      <dgm:prSet/>
      <dgm:spPr/>
      <dgm:t>
        <a:bodyPr/>
        <a:lstStyle/>
        <a:p>
          <a:endParaRPr lang="en-GB"/>
        </a:p>
      </dgm:t>
    </dgm:pt>
    <dgm:pt modelId="{4901A97E-D2FB-5D47-9C14-07600856ACAB}" type="sibTrans" cxnId="{984664B1-220F-6A43-A831-5A87C4476CB9}">
      <dgm:prSet/>
      <dgm:spPr/>
      <dgm:t>
        <a:bodyPr/>
        <a:lstStyle/>
        <a:p>
          <a:endParaRPr lang="en-GB"/>
        </a:p>
      </dgm:t>
    </dgm:pt>
    <dgm:pt modelId="{A20E0789-0057-D34D-89BF-5553DADBC3DD}">
      <dgm:prSet phldrT="[Text]"/>
      <dgm:spPr/>
      <dgm:t>
        <a:bodyPr/>
        <a:lstStyle/>
        <a:p>
          <a:r>
            <a:rPr lang="en-GB" dirty="0"/>
            <a:t>Analytics Applications</a:t>
          </a:r>
        </a:p>
      </dgm:t>
    </dgm:pt>
    <dgm:pt modelId="{88326A0A-615A-BE4D-A11B-910CB6D50770}" type="parTrans" cxnId="{1EF55DD8-A54A-104A-A738-21F5F8CE58F1}">
      <dgm:prSet/>
      <dgm:spPr/>
      <dgm:t>
        <a:bodyPr/>
        <a:lstStyle/>
        <a:p>
          <a:endParaRPr lang="en-GB"/>
        </a:p>
      </dgm:t>
    </dgm:pt>
    <dgm:pt modelId="{B545FB90-CEC7-D740-912F-30239BE63531}" type="sibTrans" cxnId="{1EF55DD8-A54A-104A-A738-21F5F8CE58F1}">
      <dgm:prSet/>
      <dgm:spPr/>
      <dgm:t>
        <a:bodyPr/>
        <a:lstStyle/>
        <a:p>
          <a:endParaRPr lang="en-GB"/>
        </a:p>
      </dgm:t>
    </dgm:pt>
    <dgm:pt modelId="{BECCD85E-9016-6B4F-999A-8CCF99EEE118}">
      <dgm:prSet phldrT="[Text]"/>
      <dgm:spPr/>
      <dgm:t>
        <a:bodyPr/>
        <a:lstStyle/>
        <a:p>
          <a:r>
            <a:rPr lang="en-GB" dirty="0"/>
            <a:t>SaaS Applications</a:t>
          </a:r>
        </a:p>
      </dgm:t>
    </dgm:pt>
    <dgm:pt modelId="{0693ACC2-5284-4644-ADEA-ACFE5869BE5D}" type="parTrans" cxnId="{6A3990B6-4E77-444C-B675-6B17C6553098}">
      <dgm:prSet/>
      <dgm:spPr/>
      <dgm:t>
        <a:bodyPr/>
        <a:lstStyle/>
        <a:p>
          <a:endParaRPr lang="en-GB"/>
        </a:p>
      </dgm:t>
    </dgm:pt>
    <dgm:pt modelId="{49444C74-EFA1-A743-904A-E3A562CCE86C}" type="sibTrans" cxnId="{6A3990B6-4E77-444C-B675-6B17C6553098}">
      <dgm:prSet/>
      <dgm:spPr/>
      <dgm:t>
        <a:bodyPr/>
        <a:lstStyle/>
        <a:p>
          <a:endParaRPr lang="en-GB"/>
        </a:p>
      </dgm:t>
    </dgm:pt>
    <dgm:pt modelId="{AAB5679A-0199-3447-827A-9F46FEE4C0B4}">
      <dgm:prSet phldrT="[Text]"/>
      <dgm:spPr/>
      <dgm:t>
        <a:bodyPr/>
        <a:lstStyle/>
        <a:p>
          <a:r>
            <a:rPr lang="en-GB" dirty="0"/>
            <a:t>Embedded Analytics</a:t>
          </a:r>
        </a:p>
      </dgm:t>
    </dgm:pt>
    <dgm:pt modelId="{780B35AE-6E1C-4946-A293-949E0F1B859B}" type="parTrans" cxnId="{18C38847-B01D-E747-9BE3-FAB88114726F}">
      <dgm:prSet/>
      <dgm:spPr/>
      <dgm:t>
        <a:bodyPr/>
        <a:lstStyle/>
        <a:p>
          <a:endParaRPr lang="en-GB"/>
        </a:p>
      </dgm:t>
    </dgm:pt>
    <dgm:pt modelId="{2B013DE2-1D42-CC45-95FE-EB272369854B}" type="sibTrans" cxnId="{18C38847-B01D-E747-9BE3-FAB88114726F}">
      <dgm:prSet/>
      <dgm:spPr/>
      <dgm:t>
        <a:bodyPr/>
        <a:lstStyle/>
        <a:p>
          <a:endParaRPr lang="en-GB"/>
        </a:p>
      </dgm:t>
    </dgm:pt>
    <dgm:pt modelId="{DBAD992D-AC72-D049-9697-F05AB12DF7F3}">
      <dgm:prSet phldrT="[Text]"/>
      <dgm:spPr/>
      <dgm:t>
        <a:bodyPr/>
        <a:lstStyle/>
        <a:p>
          <a:r>
            <a:rPr lang="en-GB" dirty="0"/>
            <a:t>Big Data Analytics</a:t>
          </a:r>
        </a:p>
      </dgm:t>
    </dgm:pt>
    <dgm:pt modelId="{F934D46F-7C28-D44E-980E-1A8DDD63AD3B}" type="parTrans" cxnId="{776B6C1C-A8C1-924B-B3D3-B5FC6F37BAE3}">
      <dgm:prSet/>
      <dgm:spPr/>
      <dgm:t>
        <a:bodyPr/>
        <a:lstStyle/>
        <a:p>
          <a:endParaRPr lang="en-GB"/>
        </a:p>
      </dgm:t>
    </dgm:pt>
    <dgm:pt modelId="{DB6BA9C7-68EE-524D-A9DF-2B5A2053DA68}" type="sibTrans" cxnId="{776B6C1C-A8C1-924B-B3D3-B5FC6F37BAE3}">
      <dgm:prSet/>
      <dgm:spPr/>
      <dgm:t>
        <a:bodyPr/>
        <a:lstStyle/>
        <a:p>
          <a:endParaRPr lang="en-GB"/>
        </a:p>
      </dgm:t>
    </dgm:pt>
    <dgm:pt modelId="{19E14990-03E6-AB4F-888D-9461BA2AD183}">
      <dgm:prSet phldrT="[Text]"/>
      <dgm:spPr/>
      <dgm:t>
        <a:bodyPr/>
        <a:lstStyle/>
        <a:p>
          <a:r>
            <a:rPr lang="en-GB" dirty="0"/>
            <a:t>Machine Learning</a:t>
          </a:r>
        </a:p>
      </dgm:t>
    </dgm:pt>
    <dgm:pt modelId="{70B2422E-D619-7D4B-A193-607078B6364F}" type="parTrans" cxnId="{D1ABEBA5-EDC3-964A-B395-BDA4C863D218}">
      <dgm:prSet/>
      <dgm:spPr/>
      <dgm:t>
        <a:bodyPr/>
        <a:lstStyle/>
        <a:p>
          <a:endParaRPr lang="en-GB"/>
        </a:p>
      </dgm:t>
    </dgm:pt>
    <dgm:pt modelId="{42DAAF1A-B854-7947-80D5-7FED0DA11F77}" type="sibTrans" cxnId="{D1ABEBA5-EDC3-964A-B395-BDA4C863D218}">
      <dgm:prSet/>
      <dgm:spPr/>
      <dgm:t>
        <a:bodyPr/>
        <a:lstStyle/>
        <a:p>
          <a:endParaRPr lang="en-GB"/>
        </a:p>
      </dgm:t>
    </dgm:pt>
    <dgm:pt modelId="{53631756-E615-A648-A20C-CA0AE5034E58}">
      <dgm:prSet phldrT="[Text]"/>
      <dgm:spPr/>
      <dgm:t>
        <a:bodyPr/>
        <a:lstStyle/>
        <a:p>
          <a:r>
            <a:rPr lang="en-GB" dirty="0"/>
            <a:t>Data Lake Integration</a:t>
          </a:r>
        </a:p>
      </dgm:t>
    </dgm:pt>
    <dgm:pt modelId="{54DF48BE-9182-7246-B5A3-16EA1634BFB4}" type="parTrans" cxnId="{9DD7DFA7-0B17-714E-8B53-BF296F8EA541}">
      <dgm:prSet/>
      <dgm:spPr/>
      <dgm:t>
        <a:bodyPr/>
        <a:lstStyle/>
        <a:p>
          <a:endParaRPr lang="en-GB"/>
        </a:p>
      </dgm:t>
    </dgm:pt>
    <dgm:pt modelId="{0153D7C5-D740-EE4C-96CE-41142C05765E}" type="sibTrans" cxnId="{9DD7DFA7-0B17-714E-8B53-BF296F8EA541}">
      <dgm:prSet/>
      <dgm:spPr/>
      <dgm:t>
        <a:bodyPr/>
        <a:lstStyle/>
        <a:p>
          <a:endParaRPr lang="en-GB"/>
        </a:p>
      </dgm:t>
    </dgm:pt>
    <dgm:pt modelId="{B053CD7B-3C9C-A345-A9CB-A5020CCE1924}" type="pres">
      <dgm:prSet presAssocID="{59A0D9E3-B0FA-B543-B2A8-9FBE12304B7B}" presName="Name0" presStyleCnt="0">
        <dgm:presLayoutVars>
          <dgm:dir/>
          <dgm:animLvl val="lvl"/>
          <dgm:resizeHandles val="exact"/>
        </dgm:presLayoutVars>
      </dgm:prSet>
      <dgm:spPr/>
    </dgm:pt>
    <dgm:pt modelId="{7AEF0BE4-A495-FE40-A212-D698C2D60967}" type="pres">
      <dgm:prSet presAssocID="{59A0D9E3-B0FA-B543-B2A8-9FBE12304B7B}" presName="tSp" presStyleCnt="0"/>
      <dgm:spPr/>
    </dgm:pt>
    <dgm:pt modelId="{53739588-945D-D847-92A1-D8EF830B63F0}" type="pres">
      <dgm:prSet presAssocID="{59A0D9E3-B0FA-B543-B2A8-9FBE12304B7B}" presName="bSp" presStyleCnt="0"/>
      <dgm:spPr/>
    </dgm:pt>
    <dgm:pt modelId="{61609FE5-B576-5442-9468-9B146B5C21FE}" type="pres">
      <dgm:prSet presAssocID="{59A0D9E3-B0FA-B543-B2A8-9FBE12304B7B}" presName="process" presStyleCnt="0"/>
      <dgm:spPr/>
    </dgm:pt>
    <dgm:pt modelId="{82093786-0DD5-5A44-A863-4135460B42D3}" type="pres">
      <dgm:prSet presAssocID="{AC542944-1488-D14D-92F8-B50F05FCB6D1}" presName="composite1" presStyleCnt="0"/>
      <dgm:spPr/>
    </dgm:pt>
    <dgm:pt modelId="{9A94C764-B0B8-834E-9A2B-D860450656B4}" type="pres">
      <dgm:prSet presAssocID="{AC542944-1488-D14D-92F8-B50F05FCB6D1}" presName="dummyNode1" presStyleLbl="node1" presStyleIdx="0" presStyleCnt="3"/>
      <dgm:spPr/>
    </dgm:pt>
    <dgm:pt modelId="{AD3E5163-644E-0B48-AAFB-D294D3E1124D}" type="pres">
      <dgm:prSet presAssocID="{AC542944-1488-D14D-92F8-B50F05FCB6D1}" presName="childNode1" presStyleLbl="bgAcc1" presStyleIdx="0" presStyleCnt="3" custScaleX="115257" custScaleY="97692">
        <dgm:presLayoutVars>
          <dgm:bulletEnabled val="1"/>
        </dgm:presLayoutVars>
      </dgm:prSet>
      <dgm:spPr/>
    </dgm:pt>
    <dgm:pt modelId="{042864FE-73D0-6843-A567-364A2FEDD17C}" type="pres">
      <dgm:prSet presAssocID="{AC542944-1488-D14D-92F8-B50F05FCB6D1}" presName="childNode1tx" presStyleLbl="bgAcc1" presStyleIdx="0" presStyleCnt="3">
        <dgm:presLayoutVars>
          <dgm:bulletEnabled val="1"/>
        </dgm:presLayoutVars>
      </dgm:prSet>
      <dgm:spPr/>
    </dgm:pt>
    <dgm:pt modelId="{07A1518A-41DF-304B-BC9A-493B5ECB444F}" type="pres">
      <dgm:prSet presAssocID="{AC542944-1488-D14D-92F8-B50F05FCB6D1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BEE8691-DFF1-EE4C-BDBC-8A2348B84FB2}" type="pres">
      <dgm:prSet presAssocID="{AC542944-1488-D14D-92F8-B50F05FCB6D1}" presName="connSite1" presStyleCnt="0"/>
      <dgm:spPr/>
    </dgm:pt>
    <dgm:pt modelId="{7B687DB1-5B5C-EF47-B307-25104F49A92B}" type="pres">
      <dgm:prSet presAssocID="{ECC20741-0FFA-D544-8227-1AFA7C5E03F6}" presName="Name9" presStyleLbl="sibTrans2D1" presStyleIdx="0" presStyleCnt="2"/>
      <dgm:spPr/>
    </dgm:pt>
    <dgm:pt modelId="{454218A0-5DAA-6148-ADB0-BAA53B324671}" type="pres">
      <dgm:prSet presAssocID="{A20E0789-0057-D34D-89BF-5553DADBC3DD}" presName="composite2" presStyleCnt="0"/>
      <dgm:spPr/>
    </dgm:pt>
    <dgm:pt modelId="{0B09A072-6C9C-944A-91CE-3F8EA9CFFD73}" type="pres">
      <dgm:prSet presAssocID="{A20E0789-0057-D34D-89BF-5553DADBC3DD}" presName="dummyNode2" presStyleLbl="node1" presStyleIdx="0" presStyleCnt="3"/>
      <dgm:spPr/>
    </dgm:pt>
    <dgm:pt modelId="{0A340361-61D3-3444-B477-FE2D52155BC4}" type="pres">
      <dgm:prSet presAssocID="{A20E0789-0057-D34D-89BF-5553DADBC3DD}" presName="childNode2" presStyleLbl="bgAcc1" presStyleIdx="1" presStyleCnt="3" custScaleX="115257" custScaleY="97692">
        <dgm:presLayoutVars>
          <dgm:bulletEnabled val="1"/>
        </dgm:presLayoutVars>
      </dgm:prSet>
      <dgm:spPr/>
    </dgm:pt>
    <dgm:pt modelId="{1E65B901-FADA-CF4E-B085-E5A479EF4265}" type="pres">
      <dgm:prSet presAssocID="{A20E0789-0057-D34D-89BF-5553DADBC3DD}" presName="childNode2tx" presStyleLbl="bgAcc1" presStyleIdx="1" presStyleCnt="3">
        <dgm:presLayoutVars>
          <dgm:bulletEnabled val="1"/>
        </dgm:presLayoutVars>
      </dgm:prSet>
      <dgm:spPr/>
    </dgm:pt>
    <dgm:pt modelId="{CF306E9C-3D4F-CD4B-8CA6-8F193A4A21D0}" type="pres">
      <dgm:prSet presAssocID="{A20E0789-0057-D34D-89BF-5553DADBC3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A19D793-EDFC-A741-B5AF-FCDB34DF55E3}" type="pres">
      <dgm:prSet presAssocID="{A20E0789-0057-D34D-89BF-5553DADBC3DD}" presName="connSite2" presStyleCnt="0"/>
      <dgm:spPr/>
    </dgm:pt>
    <dgm:pt modelId="{551EA6FE-5B50-C34E-91D7-6ACF7EA5D616}" type="pres">
      <dgm:prSet presAssocID="{B545FB90-CEC7-D740-912F-30239BE63531}" presName="Name18" presStyleLbl="sibTrans2D1" presStyleIdx="1" presStyleCnt="2"/>
      <dgm:spPr/>
    </dgm:pt>
    <dgm:pt modelId="{87B60142-C665-F049-A662-335C0DA51D8F}" type="pres">
      <dgm:prSet presAssocID="{DBAD992D-AC72-D049-9697-F05AB12DF7F3}" presName="composite1" presStyleCnt="0"/>
      <dgm:spPr/>
    </dgm:pt>
    <dgm:pt modelId="{A98DE918-C485-F54A-B508-7E57527DAC9B}" type="pres">
      <dgm:prSet presAssocID="{DBAD992D-AC72-D049-9697-F05AB12DF7F3}" presName="dummyNode1" presStyleLbl="node1" presStyleIdx="1" presStyleCnt="3"/>
      <dgm:spPr/>
    </dgm:pt>
    <dgm:pt modelId="{D8A12A54-953A-9C4B-B147-7A66D0CA2785}" type="pres">
      <dgm:prSet presAssocID="{DBAD992D-AC72-D049-9697-F05AB12DF7F3}" presName="childNode1" presStyleLbl="bgAcc1" presStyleIdx="2" presStyleCnt="3" custScaleX="115257" custScaleY="97692">
        <dgm:presLayoutVars>
          <dgm:bulletEnabled val="1"/>
        </dgm:presLayoutVars>
      </dgm:prSet>
      <dgm:spPr/>
    </dgm:pt>
    <dgm:pt modelId="{2C43E6BB-8B14-E74E-9424-32AE7A3E6A3D}" type="pres">
      <dgm:prSet presAssocID="{DBAD992D-AC72-D049-9697-F05AB12DF7F3}" presName="childNode1tx" presStyleLbl="bgAcc1" presStyleIdx="2" presStyleCnt="3">
        <dgm:presLayoutVars>
          <dgm:bulletEnabled val="1"/>
        </dgm:presLayoutVars>
      </dgm:prSet>
      <dgm:spPr/>
    </dgm:pt>
    <dgm:pt modelId="{358512DB-8814-7644-B0B9-123B0E39B025}" type="pres">
      <dgm:prSet presAssocID="{DBAD992D-AC72-D049-9697-F05AB12DF7F3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333D28A6-1AED-1A46-97C2-F7F877DBD574}" type="pres">
      <dgm:prSet presAssocID="{DBAD992D-AC72-D049-9697-F05AB12DF7F3}" presName="connSite1" presStyleCnt="0"/>
      <dgm:spPr/>
    </dgm:pt>
  </dgm:ptLst>
  <dgm:cxnLst>
    <dgm:cxn modelId="{ACFC8305-3C0A-024B-9E2E-02D40DA80788}" type="presOf" srcId="{BECCD85E-9016-6B4F-999A-8CCF99EEE118}" destId="{1E65B901-FADA-CF4E-B085-E5A479EF4265}" srcOrd="1" destOrd="0" presId="urn:microsoft.com/office/officeart/2005/8/layout/hProcess4"/>
    <dgm:cxn modelId="{53714C0A-3F82-0042-8A47-4D14DE72CFA6}" type="presOf" srcId="{ECC20741-0FFA-D544-8227-1AFA7C5E03F6}" destId="{7B687DB1-5B5C-EF47-B307-25104F49A92B}" srcOrd="0" destOrd="0" presId="urn:microsoft.com/office/officeart/2005/8/layout/hProcess4"/>
    <dgm:cxn modelId="{78991C1B-F97D-DC4E-85FA-3D27001DD56E}" type="presOf" srcId="{80F542F2-265E-9A44-8E73-160B27D167D1}" destId="{042864FE-73D0-6843-A567-364A2FEDD17C}" srcOrd="1" destOrd="0" presId="urn:microsoft.com/office/officeart/2005/8/layout/hProcess4"/>
    <dgm:cxn modelId="{776B6C1C-A8C1-924B-B3D3-B5FC6F37BAE3}" srcId="{59A0D9E3-B0FA-B543-B2A8-9FBE12304B7B}" destId="{DBAD992D-AC72-D049-9697-F05AB12DF7F3}" srcOrd="2" destOrd="0" parTransId="{F934D46F-7C28-D44E-980E-1A8DDD63AD3B}" sibTransId="{DB6BA9C7-68EE-524D-A9DF-2B5A2053DA68}"/>
    <dgm:cxn modelId="{BEFCB925-95D0-D34C-AB5B-EEE531327122}" type="presOf" srcId="{AC542944-1488-D14D-92F8-B50F05FCB6D1}" destId="{07A1518A-41DF-304B-BC9A-493B5ECB444F}" srcOrd="0" destOrd="0" presId="urn:microsoft.com/office/officeart/2005/8/layout/hProcess4"/>
    <dgm:cxn modelId="{B5C2B52F-C08A-AB43-93C7-97E6177D79AC}" type="presOf" srcId="{344A8A9A-3EDB-2E47-8BB8-04EA7FB0711A}" destId="{AD3E5163-644E-0B48-AAFB-D294D3E1124D}" srcOrd="0" destOrd="1" presId="urn:microsoft.com/office/officeart/2005/8/layout/hProcess4"/>
    <dgm:cxn modelId="{18C38847-B01D-E747-9BE3-FAB88114726F}" srcId="{A20E0789-0057-D34D-89BF-5553DADBC3DD}" destId="{AAB5679A-0199-3447-827A-9F46FEE4C0B4}" srcOrd="1" destOrd="0" parTransId="{780B35AE-6E1C-4946-A293-949E0F1B859B}" sibTransId="{2B013DE2-1D42-CC45-95FE-EB272369854B}"/>
    <dgm:cxn modelId="{42FE0649-1127-9448-861D-19C3D7820574}" type="presOf" srcId="{AAB5679A-0199-3447-827A-9F46FEE4C0B4}" destId="{1E65B901-FADA-CF4E-B085-E5A479EF4265}" srcOrd="1" destOrd="1" presId="urn:microsoft.com/office/officeart/2005/8/layout/hProcess4"/>
    <dgm:cxn modelId="{181C9A4A-A1C2-DE4A-B1CD-2EF6EE131D91}" type="presOf" srcId="{19E14990-03E6-AB4F-888D-9461BA2AD183}" destId="{2C43E6BB-8B14-E74E-9424-32AE7A3E6A3D}" srcOrd="1" destOrd="0" presId="urn:microsoft.com/office/officeart/2005/8/layout/hProcess4"/>
    <dgm:cxn modelId="{2CB7745C-10F8-274E-877E-F92234B50C38}" type="presOf" srcId="{B545FB90-CEC7-D740-912F-30239BE63531}" destId="{551EA6FE-5B50-C34E-91D7-6ACF7EA5D616}" srcOrd="0" destOrd="0" presId="urn:microsoft.com/office/officeart/2005/8/layout/hProcess4"/>
    <dgm:cxn modelId="{417A7F7F-9FD9-3C41-A3AC-14F4BD3B5C09}" type="presOf" srcId="{A20E0789-0057-D34D-89BF-5553DADBC3DD}" destId="{CF306E9C-3D4F-CD4B-8CA6-8F193A4A21D0}" srcOrd="0" destOrd="0" presId="urn:microsoft.com/office/officeart/2005/8/layout/hProcess4"/>
    <dgm:cxn modelId="{FA5C0086-2C57-C649-AC31-4BDC710815FB}" type="presOf" srcId="{53631756-E615-A648-A20C-CA0AE5034E58}" destId="{D8A12A54-953A-9C4B-B147-7A66D0CA2785}" srcOrd="0" destOrd="1" presId="urn:microsoft.com/office/officeart/2005/8/layout/hProcess4"/>
    <dgm:cxn modelId="{ABB3EA9A-E206-C042-9F0E-8F892E48D9F8}" type="presOf" srcId="{53631756-E615-A648-A20C-CA0AE5034E58}" destId="{2C43E6BB-8B14-E74E-9424-32AE7A3E6A3D}" srcOrd="1" destOrd="1" presId="urn:microsoft.com/office/officeart/2005/8/layout/hProcess4"/>
    <dgm:cxn modelId="{D1ABEBA5-EDC3-964A-B395-BDA4C863D218}" srcId="{DBAD992D-AC72-D049-9697-F05AB12DF7F3}" destId="{19E14990-03E6-AB4F-888D-9461BA2AD183}" srcOrd="0" destOrd="0" parTransId="{70B2422E-D619-7D4B-A193-607078B6364F}" sibTransId="{42DAAF1A-B854-7947-80D5-7FED0DA11F77}"/>
    <dgm:cxn modelId="{9DD7DFA7-0B17-714E-8B53-BF296F8EA541}" srcId="{DBAD992D-AC72-D049-9697-F05AB12DF7F3}" destId="{53631756-E615-A648-A20C-CA0AE5034E58}" srcOrd="1" destOrd="0" parTransId="{54DF48BE-9182-7246-B5A3-16EA1634BFB4}" sibTransId="{0153D7C5-D740-EE4C-96CE-41142C05765E}"/>
    <dgm:cxn modelId="{5D3B3CAD-F193-4745-A519-898E901644D7}" type="presOf" srcId="{19E14990-03E6-AB4F-888D-9461BA2AD183}" destId="{D8A12A54-953A-9C4B-B147-7A66D0CA2785}" srcOrd="0" destOrd="0" presId="urn:microsoft.com/office/officeart/2005/8/layout/hProcess4"/>
    <dgm:cxn modelId="{65DCD7AF-99DA-BE44-B2B4-F4AEC93E8DD6}" type="presOf" srcId="{59A0D9E3-B0FA-B543-B2A8-9FBE12304B7B}" destId="{B053CD7B-3C9C-A345-A9CB-A5020CCE1924}" srcOrd="0" destOrd="0" presId="urn:microsoft.com/office/officeart/2005/8/layout/hProcess4"/>
    <dgm:cxn modelId="{984664B1-220F-6A43-A831-5A87C4476CB9}" srcId="{AC542944-1488-D14D-92F8-B50F05FCB6D1}" destId="{344A8A9A-3EDB-2E47-8BB8-04EA7FB0711A}" srcOrd="1" destOrd="0" parTransId="{C214564C-0EAF-F44C-AA51-585A04EE9393}" sibTransId="{4901A97E-D2FB-5D47-9C14-07600856ACAB}"/>
    <dgm:cxn modelId="{1A241AB4-51A5-2243-AB4D-611D1B56D15A}" srcId="{59A0D9E3-B0FA-B543-B2A8-9FBE12304B7B}" destId="{AC542944-1488-D14D-92F8-B50F05FCB6D1}" srcOrd="0" destOrd="0" parTransId="{5CC9FE0F-EF23-9144-BCA8-B921A685E69E}" sibTransId="{ECC20741-0FFA-D544-8227-1AFA7C5E03F6}"/>
    <dgm:cxn modelId="{8BB1CEB5-DE72-B84E-80BD-D4FA30DE40AD}" type="presOf" srcId="{DBAD992D-AC72-D049-9697-F05AB12DF7F3}" destId="{358512DB-8814-7644-B0B9-123B0E39B025}" srcOrd="0" destOrd="0" presId="urn:microsoft.com/office/officeart/2005/8/layout/hProcess4"/>
    <dgm:cxn modelId="{6A3990B6-4E77-444C-B675-6B17C6553098}" srcId="{A20E0789-0057-D34D-89BF-5553DADBC3DD}" destId="{BECCD85E-9016-6B4F-999A-8CCF99EEE118}" srcOrd="0" destOrd="0" parTransId="{0693ACC2-5284-4644-ADEA-ACFE5869BE5D}" sibTransId="{49444C74-EFA1-A743-904A-E3A562CCE86C}"/>
    <dgm:cxn modelId="{2555F7B8-0427-2B43-989F-E9D03049B009}" srcId="{AC542944-1488-D14D-92F8-B50F05FCB6D1}" destId="{80F542F2-265E-9A44-8E73-160B27D167D1}" srcOrd="0" destOrd="0" parTransId="{D24BFF01-CAA6-0A42-AAC9-C6FAA336028F}" sibTransId="{3228ADB3-E238-F54A-B6EC-FEAF410105F1}"/>
    <dgm:cxn modelId="{51B3DFBE-D999-9347-A1A5-7C26F979BC8A}" type="presOf" srcId="{80F542F2-265E-9A44-8E73-160B27D167D1}" destId="{AD3E5163-644E-0B48-AAFB-D294D3E1124D}" srcOrd="0" destOrd="0" presId="urn:microsoft.com/office/officeart/2005/8/layout/hProcess4"/>
    <dgm:cxn modelId="{1EF55DD8-A54A-104A-A738-21F5F8CE58F1}" srcId="{59A0D9E3-B0FA-B543-B2A8-9FBE12304B7B}" destId="{A20E0789-0057-D34D-89BF-5553DADBC3DD}" srcOrd="1" destOrd="0" parTransId="{88326A0A-615A-BE4D-A11B-910CB6D50770}" sibTransId="{B545FB90-CEC7-D740-912F-30239BE63531}"/>
    <dgm:cxn modelId="{7880EDED-0399-FA40-B29D-D35AD889D604}" type="presOf" srcId="{BECCD85E-9016-6B4F-999A-8CCF99EEE118}" destId="{0A340361-61D3-3444-B477-FE2D52155BC4}" srcOrd="0" destOrd="0" presId="urn:microsoft.com/office/officeart/2005/8/layout/hProcess4"/>
    <dgm:cxn modelId="{041672F0-E3F4-8945-BBB3-97DE688657EE}" type="presOf" srcId="{344A8A9A-3EDB-2E47-8BB8-04EA7FB0711A}" destId="{042864FE-73D0-6843-A567-364A2FEDD17C}" srcOrd="1" destOrd="1" presId="urn:microsoft.com/office/officeart/2005/8/layout/hProcess4"/>
    <dgm:cxn modelId="{6CDB31F3-EB63-1241-BF37-83481DA37200}" type="presOf" srcId="{AAB5679A-0199-3447-827A-9F46FEE4C0B4}" destId="{0A340361-61D3-3444-B477-FE2D52155BC4}" srcOrd="0" destOrd="1" presId="urn:microsoft.com/office/officeart/2005/8/layout/hProcess4"/>
    <dgm:cxn modelId="{FC4A6BFA-B57A-B04B-9B42-398D9C969A4E}" type="presParOf" srcId="{B053CD7B-3C9C-A345-A9CB-A5020CCE1924}" destId="{7AEF0BE4-A495-FE40-A212-D698C2D60967}" srcOrd="0" destOrd="0" presId="urn:microsoft.com/office/officeart/2005/8/layout/hProcess4"/>
    <dgm:cxn modelId="{5DE3001D-FF8D-CE4F-93D8-1E4806D1CB73}" type="presParOf" srcId="{B053CD7B-3C9C-A345-A9CB-A5020CCE1924}" destId="{53739588-945D-D847-92A1-D8EF830B63F0}" srcOrd="1" destOrd="0" presId="urn:microsoft.com/office/officeart/2005/8/layout/hProcess4"/>
    <dgm:cxn modelId="{F28AFE3A-8093-8F4A-B286-E4B46E03A6C1}" type="presParOf" srcId="{B053CD7B-3C9C-A345-A9CB-A5020CCE1924}" destId="{61609FE5-B576-5442-9468-9B146B5C21FE}" srcOrd="2" destOrd="0" presId="urn:microsoft.com/office/officeart/2005/8/layout/hProcess4"/>
    <dgm:cxn modelId="{D0EFBAA1-8681-6543-985D-5139E1B5DF96}" type="presParOf" srcId="{61609FE5-B576-5442-9468-9B146B5C21FE}" destId="{82093786-0DD5-5A44-A863-4135460B42D3}" srcOrd="0" destOrd="0" presId="urn:microsoft.com/office/officeart/2005/8/layout/hProcess4"/>
    <dgm:cxn modelId="{3EB60CE0-990B-E54A-890A-27CF3E38E923}" type="presParOf" srcId="{82093786-0DD5-5A44-A863-4135460B42D3}" destId="{9A94C764-B0B8-834E-9A2B-D860450656B4}" srcOrd="0" destOrd="0" presId="urn:microsoft.com/office/officeart/2005/8/layout/hProcess4"/>
    <dgm:cxn modelId="{50F60304-1E2C-0748-B7B5-E0EB8882F0BD}" type="presParOf" srcId="{82093786-0DD5-5A44-A863-4135460B42D3}" destId="{AD3E5163-644E-0B48-AAFB-D294D3E1124D}" srcOrd="1" destOrd="0" presId="urn:microsoft.com/office/officeart/2005/8/layout/hProcess4"/>
    <dgm:cxn modelId="{3EA923E7-2771-DD41-856C-7C41BB66205B}" type="presParOf" srcId="{82093786-0DD5-5A44-A863-4135460B42D3}" destId="{042864FE-73D0-6843-A567-364A2FEDD17C}" srcOrd="2" destOrd="0" presId="urn:microsoft.com/office/officeart/2005/8/layout/hProcess4"/>
    <dgm:cxn modelId="{8F979915-9C4B-B443-8690-F30F8ED40016}" type="presParOf" srcId="{82093786-0DD5-5A44-A863-4135460B42D3}" destId="{07A1518A-41DF-304B-BC9A-493B5ECB444F}" srcOrd="3" destOrd="0" presId="urn:microsoft.com/office/officeart/2005/8/layout/hProcess4"/>
    <dgm:cxn modelId="{8FA99F29-30F8-6B41-9BFB-B67FCA658CEB}" type="presParOf" srcId="{82093786-0DD5-5A44-A863-4135460B42D3}" destId="{5BEE8691-DFF1-EE4C-BDBC-8A2348B84FB2}" srcOrd="4" destOrd="0" presId="urn:microsoft.com/office/officeart/2005/8/layout/hProcess4"/>
    <dgm:cxn modelId="{C49E8D28-35B6-E64F-9F65-A0A747680171}" type="presParOf" srcId="{61609FE5-B576-5442-9468-9B146B5C21FE}" destId="{7B687DB1-5B5C-EF47-B307-25104F49A92B}" srcOrd="1" destOrd="0" presId="urn:microsoft.com/office/officeart/2005/8/layout/hProcess4"/>
    <dgm:cxn modelId="{8E1DE978-F5D2-E24B-98D4-92C6446908B9}" type="presParOf" srcId="{61609FE5-B576-5442-9468-9B146B5C21FE}" destId="{454218A0-5DAA-6148-ADB0-BAA53B324671}" srcOrd="2" destOrd="0" presId="urn:microsoft.com/office/officeart/2005/8/layout/hProcess4"/>
    <dgm:cxn modelId="{F48F9E89-7140-D841-9424-FC10551FA179}" type="presParOf" srcId="{454218A0-5DAA-6148-ADB0-BAA53B324671}" destId="{0B09A072-6C9C-944A-91CE-3F8EA9CFFD73}" srcOrd="0" destOrd="0" presId="urn:microsoft.com/office/officeart/2005/8/layout/hProcess4"/>
    <dgm:cxn modelId="{8006D57B-9894-AA46-82DC-2A5523F46BDD}" type="presParOf" srcId="{454218A0-5DAA-6148-ADB0-BAA53B324671}" destId="{0A340361-61D3-3444-B477-FE2D52155BC4}" srcOrd="1" destOrd="0" presId="urn:microsoft.com/office/officeart/2005/8/layout/hProcess4"/>
    <dgm:cxn modelId="{4D22A973-F178-594B-A7CC-A8273346EA44}" type="presParOf" srcId="{454218A0-5DAA-6148-ADB0-BAA53B324671}" destId="{1E65B901-FADA-CF4E-B085-E5A479EF4265}" srcOrd="2" destOrd="0" presId="urn:microsoft.com/office/officeart/2005/8/layout/hProcess4"/>
    <dgm:cxn modelId="{FF000928-234F-134E-977C-738593B67ABF}" type="presParOf" srcId="{454218A0-5DAA-6148-ADB0-BAA53B324671}" destId="{CF306E9C-3D4F-CD4B-8CA6-8F193A4A21D0}" srcOrd="3" destOrd="0" presId="urn:microsoft.com/office/officeart/2005/8/layout/hProcess4"/>
    <dgm:cxn modelId="{4EED7A3A-7E24-B64C-8DEE-6AB84DDF7DA0}" type="presParOf" srcId="{454218A0-5DAA-6148-ADB0-BAA53B324671}" destId="{6A19D793-EDFC-A741-B5AF-FCDB34DF55E3}" srcOrd="4" destOrd="0" presId="urn:microsoft.com/office/officeart/2005/8/layout/hProcess4"/>
    <dgm:cxn modelId="{0BC86C5C-300A-5D4F-ABF6-19675F96D72A}" type="presParOf" srcId="{61609FE5-B576-5442-9468-9B146B5C21FE}" destId="{551EA6FE-5B50-C34E-91D7-6ACF7EA5D616}" srcOrd="3" destOrd="0" presId="urn:microsoft.com/office/officeart/2005/8/layout/hProcess4"/>
    <dgm:cxn modelId="{2745D018-71AD-D245-B26C-82176CAE8360}" type="presParOf" srcId="{61609FE5-B576-5442-9468-9B146B5C21FE}" destId="{87B60142-C665-F049-A662-335C0DA51D8F}" srcOrd="4" destOrd="0" presId="urn:microsoft.com/office/officeart/2005/8/layout/hProcess4"/>
    <dgm:cxn modelId="{FBF47A2E-A189-3843-AB89-34C77A556924}" type="presParOf" srcId="{87B60142-C665-F049-A662-335C0DA51D8F}" destId="{A98DE918-C485-F54A-B508-7E57527DAC9B}" srcOrd="0" destOrd="0" presId="urn:microsoft.com/office/officeart/2005/8/layout/hProcess4"/>
    <dgm:cxn modelId="{02956465-3B8C-414F-8D22-813FFBCE088C}" type="presParOf" srcId="{87B60142-C665-F049-A662-335C0DA51D8F}" destId="{D8A12A54-953A-9C4B-B147-7A66D0CA2785}" srcOrd="1" destOrd="0" presId="urn:microsoft.com/office/officeart/2005/8/layout/hProcess4"/>
    <dgm:cxn modelId="{2BF892C8-73B3-A441-8A4F-3E8978A2208D}" type="presParOf" srcId="{87B60142-C665-F049-A662-335C0DA51D8F}" destId="{2C43E6BB-8B14-E74E-9424-32AE7A3E6A3D}" srcOrd="2" destOrd="0" presId="urn:microsoft.com/office/officeart/2005/8/layout/hProcess4"/>
    <dgm:cxn modelId="{832A9AD1-EBE6-D94E-9CA4-64DFD9D932B0}" type="presParOf" srcId="{87B60142-C665-F049-A662-335C0DA51D8F}" destId="{358512DB-8814-7644-B0B9-123B0E39B025}" srcOrd="3" destOrd="0" presId="urn:microsoft.com/office/officeart/2005/8/layout/hProcess4"/>
    <dgm:cxn modelId="{97655A56-CEC3-B440-B6E6-00882233E66E}" type="presParOf" srcId="{87B60142-C665-F049-A662-335C0DA51D8F}" destId="{333D28A6-1AED-1A46-97C2-F7F877DBD57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79B69-B7D4-4C73-9A69-005279916EA6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C26197-809F-4FDA-98DA-979CF36AF709}">
      <dgm:prSet phldrT="[Text]"/>
      <dgm:spPr>
        <a:solidFill>
          <a:srgbClr val="673C5C"/>
        </a:solidFill>
        <a:ln>
          <a:noFill/>
        </a:ln>
      </dgm:spPr>
      <dgm:t>
        <a:bodyPr/>
        <a:lstStyle/>
        <a:p>
          <a:r>
            <a:rPr lang="en-US" b="1" dirty="0">
              <a:latin typeface="Amazon Ember" panose="02000000000000000000" pitchFamily="2" charset="0"/>
              <a:ea typeface="Amazon Ember" panose="02000000000000000000" pitchFamily="2" charset="0"/>
            </a:rPr>
            <a:t>KEY</a:t>
          </a:r>
        </a:p>
      </dgm:t>
    </dgm:pt>
    <dgm:pt modelId="{6C045FFD-87EB-4270-8202-99810EC4BE2C}" type="parTrans" cxnId="{7D158073-60FD-462E-889C-727BB846C390}">
      <dgm:prSet/>
      <dgm:spPr/>
      <dgm:t>
        <a:bodyPr/>
        <a:lstStyle/>
        <a:p>
          <a:endParaRPr lang="en-US"/>
        </a:p>
      </dgm:t>
    </dgm:pt>
    <dgm:pt modelId="{2152DD5C-5FEE-426C-8A0F-C2156B045DD2}" type="sibTrans" cxnId="{7D158073-60FD-462E-889C-727BB846C390}">
      <dgm:prSet/>
      <dgm:spPr/>
      <dgm:t>
        <a:bodyPr/>
        <a:lstStyle/>
        <a:p>
          <a:endParaRPr lang="en-US"/>
        </a:p>
      </dgm:t>
    </dgm:pt>
    <dgm:pt modelId="{5BCE1E38-A23E-423A-9250-C1A8B025244C}">
      <dgm:prSet phldrT="[Text]"/>
      <dgm:spPr/>
      <dgm:t>
        <a:bodyPr anchor="ctr"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A column value is hashed (usually a popular join column), and the same hash value is placed on the same slice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366DE06D-F812-4540-8951-E75FAE942260}" type="parTrans" cxnId="{E6F07165-1D58-4D13-A25F-E4AECA889CB8}">
      <dgm:prSet/>
      <dgm:spPr/>
      <dgm:t>
        <a:bodyPr/>
        <a:lstStyle/>
        <a:p>
          <a:endParaRPr lang="en-US"/>
        </a:p>
      </dgm:t>
    </dgm:pt>
    <dgm:pt modelId="{65EBB07C-1475-4C44-836D-8CFE5B5107C0}" type="sibTrans" cxnId="{E6F07165-1D58-4D13-A25F-E4AECA889CB8}">
      <dgm:prSet/>
      <dgm:spPr/>
      <dgm:t>
        <a:bodyPr/>
        <a:lstStyle/>
        <a:p>
          <a:endParaRPr lang="en-US"/>
        </a:p>
      </dgm:t>
    </dgm:pt>
    <dgm:pt modelId="{9CE66D3E-A2BC-4AD1-9AEC-69B8BF45B407}">
      <dgm:prSet phldrT="[Text]"/>
      <dgm:spPr>
        <a:solidFill>
          <a:srgbClr val="015D65"/>
        </a:solidFill>
        <a:ln>
          <a:noFill/>
        </a:ln>
      </dgm:spPr>
      <dgm:t>
        <a:bodyPr/>
        <a:lstStyle/>
        <a:p>
          <a:r>
            <a:rPr lang="en-US" b="1" dirty="0">
              <a:latin typeface="Amazon Ember" panose="02000000000000000000" pitchFamily="2" charset="0"/>
              <a:ea typeface="Amazon Ember" panose="02000000000000000000" pitchFamily="2" charset="0"/>
            </a:rPr>
            <a:t>ALL</a:t>
          </a:r>
        </a:p>
      </dgm:t>
    </dgm:pt>
    <dgm:pt modelId="{0FA09593-976D-418E-9AE5-9906541A2398}" type="parTrans" cxnId="{63D86AB2-44BF-40E1-9D1D-995764C83232}">
      <dgm:prSet/>
      <dgm:spPr/>
      <dgm:t>
        <a:bodyPr/>
        <a:lstStyle/>
        <a:p>
          <a:endParaRPr lang="en-US"/>
        </a:p>
      </dgm:t>
    </dgm:pt>
    <dgm:pt modelId="{6A848448-43D8-402F-8D88-8A1BE3D267E8}" type="sibTrans" cxnId="{63D86AB2-44BF-40E1-9D1D-995764C83232}">
      <dgm:prSet/>
      <dgm:spPr/>
      <dgm:t>
        <a:bodyPr/>
        <a:lstStyle/>
        <a:p>
          <a:endParaRPr lang="en-US"/>
        </a:p>
      </dgm:t>
    </dgm:pt>
    <dgm:pt modelId="{2E4CACA2-83B5-4D66-9504-3077B4926640}">
      <dgm:prSet phldrT="[Text]"/>
      <dgm:spPr/>
      <dgm:t>
        <a:bodyPr anchor="ctr"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Full table data is placed on each compute node’s first slice; recommended for relatively static tables &lt; 3m rows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464C6CE3-D201-440C-A216-C2AA0A060FB1}" type="parTrans" cxnId="{C8507844-BB3F-4AFE-9825-978980862A79}">
      <dgm:prSet/>
      <dgm:spPr/>
      <dgm:t>
        <a:bodyPr/>
        <a:lstStyle/>
        <a:p>
          <a:endParaRPr lang="en-US"/>
        </a:p>
      </dgm:t>
    </dgm:pt>
    <dgm:pt modelId="{0AF41E04-4000-40C6-8F12-891734CE5F0C}" type="sibTrans" cxnId="{C8507844-BB3F-4AFE-9825-978980862A79}">
      <dgm:prSet/>
      <dgm:spPr/>
      <dgm:t>
        <a:bodyPr/>
        <a:lstStyle/>
        <a:p>
          <a:endParaRPr lang="en-US"/>
        </a:p>
      </dgm:t>
    </dgm:pt>
    <dgm:pt modelId="{C65E4B3B-0DE3-489F-AF53-994082886D7D}">
      <dgm:prSet phldrT="[Text]"/>
      <dgm:spPr>
        <a:solidFill>
          <a:srgbClr val="C68D35"/>
        </a:solidFill>
        <a:ln>
          <a:noFill/>
        </a:ln>
      </dgm:spPr>
      <dgm:t>
        <a:bodyPr/>
        <a:lstStyle/>
        <a:p>
          <a:r>
            <a:rPr lang="en-US" b="1" dirty="0">
              <a:latin typeface="Amazon Ember" panose="02000000000000000000" pitchFamily="2" charset="0"/>
              <a:ea typeface="Amazon Ember" panose="02000000000000000000" pitchFamily="2" charset="0"/>
            </a:rPr>
            <a:t>EVEN</a:t>
          </a:r>
        </a:p>
      </dgm:t>
    </dgm:pt>
    <dgm:pt modelId="{01A40A02-EA7C-4878-A4F7-B94521EEB2E5}" type="parTrans" cxnId="{D56DBA16-364B-4DE8-AD90-66DEA641CCB1}">
      <dgm:prSet/>
      <dgm:spPr/>
      <dgm:t>
        <a:bodyPr/>
        <a:lstStyle/>
        <a:p>
          <a:endParaRPr lang="en-US"/>
        </a:p>
      </dgm:t>
    </dgm:pt>
    <dgm:pt modelId="{88146E6F-1482-4AE1-8948-BFB71A080C5D}" type="sibTrans" cxnId="{D56DBA16-364B-4DE8-AD90-66DEA641CCB1}">
      <dgm:prSet/>
      <dgm:spPr/>
      <dgm:t>
        <a:bodyPr/>
        <a:lstStyle/>
        <a:p>
          <a:endParaRPr lang="en-US"/>
        </a:p>
      </dgm:t>
    </dgm:pt>
    <dgm:pt modelId="{41B12EF3-449E-4954-BABE-EAC3779F284C}">
      <dgm:prSet phldrT="[Text]"/>
      <dgm:spPr/>
      <dgm:t>
        <a:bodyPr anchor="ctr"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Data is evenly distributed across all slices using a round-robin distribution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3945C29E-5B8F-4DCA-A157-29C0FB11F0DF}" type="parTrans" cxnId="{1006AE5D-0001-411F-BAD0-8D97DED4A4FB}">
      <dgm:prSet/>
      <dgm:spPr/>
      <dgm:t>
        <a:bodyPr/>
        <a:lstStyle/>
        <a:p>
          <a:endParaRPr lang="en-US"/>
        </a:p>
      </dgm:t>
    </dgm:pt>
    <dgm:pt modelId="{123E8CCE-C911-4AC1-8844-9DDC4593A201}" type="sibTrans" cxnId="{1006AE5D-0001-411F-BAD0-8D97DED4A4FB}">
      <dgm:prSet/>
      <dgm:spPr/>
      <dgm:t>
        <a:bodyPr/>
        <a:lstStyle/>
        <a:p>
          <a:endParaRPr lang="en-US"/>
        </a:p>
      </dgm:t>
    </dgm:pt>
    <dgm:pt modelId="{B8F88011-BD88-44D9-ACBC-529CE2F404E9}">
      <dgm:prSet phldrT="[Text]"/>
      <dgm:spPr>
        <a:solidFill>
          <a:srgbClr val="65BCC0"/>
        </a:solidFill>
        <a:ln>
          <a:noFill/>
        </a:ln>
      </dgm:spPr>
      <dgm:t>
        <a:bodyPr/>
        <a:lstStyle/>
        <a:p>
          <a:r>
            <a:rPr lang="en-US" b="1" dirty="0">
              <a:latin typeface="Amazon Ember" panose="02000000000000000000" pitchFamily="2" charset="0"/>
              <a:ea typeface="Amazon Ember" panose="02000000000000000000" pitchFamily="2" charset="0"/>
            </a:rPr>
            <a:t>AUTO</a:t>
          </a:r>
        </a:p>
      </dgm:t>
    </dgm:pt>
    <dgm:pt modelId="{F6358411-5192-44EE-A69F-902F3C22C1BB}" type="parTrans" cxnId="{01965827-4B8D-4F88-A0DC-1D39A3668EA5}">
      <dgm:prSet/>
      <dgm:spPr/>
      <dgm:t>
        <a:bodyPr/>
        <a:lstStyle/>
        <a:p>
          <a:endParaRPr lang="en-US"/>
        </a:p>
      </dgm:t>
    </dgm:pt>
    <dgm:pt modelId="{833C9405-23AE-40A0-9442-53BEF08AB896}" type="sibTrans" cxnId="{01965827-4B8D-4F88-A0DC-1D39A3668EA5}">
      <dgm:prSet/>
      <dgm:spPr/>
      <dgm:t>
        <a:bodyPr/>
        <a:lstStyle/>
        <a:p>
          <a:endParaRPr lang="en-US"/>
        </a:p>
      </dgm:t>
    </dgm:pt>
    <dgm:pt modelId="{357AACD7-029F-4253-AA8B-CD24DCC9427C}">
      <dgm:prSet phldrT="[Text]"/>
      <dgm:spPr/>
      <dgm:t>
        <a:bodyPr anchor="ctr"/>
        <a:lstStyle/>
        <a:p>
          <a:r>
            <a:rPr lang="en-US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Default (preferred) option; Redshift determines the best distribution style based on observed query interactions with tables, distribution style can change dynamically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188BA9C5-CCB2-49E8-98EE-98F26F3E2A7A}" type="parTrans" cxnId="{ACD9E225-C2FB-4BE9-A1B1-A71FC74D75E9}">
      <dgm:prSet/>
      <dgm:spPr/>
      <dgm:t>
        <a:bodyPr/>
        <a:lstStyle/>
        <a:p>
          <a:endParaRPr lang="en-US"/>
        </a:p>
      </dgm:t>
    </dgm:pt>
    <dgm:pt modelId="{0B77D2EC-15F3-42CE-904F-7A15AFAD3CF3}" type="sibTrans" cxnId="{ACD9E225-C2FB-4BE9-A1B1-A71FC74D75E9}">
      <dgm:prSet/>
      <dgm:spPr/>
      <dgm:t>
        <a:bodyPr/>
        <a:lstStyle/>
        <a:p>
          <a:endParaRPr lang="en-US"/>
        </a:p>
      </dgm:t>
    </dgm:pt>
    <dgm:pt modelId="{63928085-A799-4341-A8CA-6BD2D89EB866}" type="pres">
      <dgm:prSet presAssocID="{56079B69-B7D4-4C73-9A69-005279916EA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4171459-775F-444B-B8E2-F961D3BE4623}" type="pres">
      <dgm:prSet presAssocID="{B8F88011-BD88-44D9-ACBC-529CE2F404E9}" presName="composite" presStyleCnt="0"/>
      <dgm:spPr/>
    </dgm:pt>
    <dgm:pt modelId="{35A7A695-A85A-495E-B559-C65C0EEE5DB0}" type="pres">
      <dgm:prSet presAssocID="{B8F88011-BD88-44D9-ACBC-529CE2F404E9}" presName="FirstChild" presStyleLbl="revTx" presStyleIdx="0" presStyleCnt="4" custScaleX="92035">
        <dgm:presLayoutVars>
          <dgm:chMax val="0"/>
          <dgm:chPref val="0"/>
          <dgm:bulletEnabled val="1"/>
        </dgm:presLayoutVars>
      </dgm:prSet>
      <dgm:spPr/>
    </dgm:pt>
    <dgm:pt modelId="{A55CEAA5-5ACF-4C3A-8B60-B674176BBD95}" type="pres">
      <dgm:prSet presAssocID="{B8F88011-BD88-44D9-ACBC-529CE2F404E9}" presName="Parent" presStyleLbl="alignNode1" presStyleIdx="0" presStyleCnt="4" custLinFactNeighborX="-3465" custLinFactNeighborY="311">
        <dgm:presLayoutVars>
          <dgm:chMax val="3"/>
          <dgm:chPref val="3"/>
          <dgm:bulletEnabled val="1"/>
        </dgm:presLayoutVars>
      </dgm:prSet>
      <dgm:spPr/>
    </dgm:pt>
    <dgm:pt modelId="{1844E760-7BE3-405D-9646-7831C96E8444}" type="pres">
      <dgm:prSet presAssocID="{B8F88011-BD88-44D9-ACBC-529CE2F404E9}" presName="Accent" presStyleLbl="parChTrans1D1" presStyleIdx="0" presStyleCnt="4" custLinFactNeighborY="20793"/>
      <dgm:spPr/>
    </dgm:pt>
    <dgm:pt modelId="{606B4147-C0EE-FC4C-B9D1-37842B299FCB}" type="pres">
      <dgm:prSet presAssocID="{833C9405-23AE-40A0-9442-53BEF08AB896}" presName="sibTrans" presStyleCnt="0"/>
      <dgm:spPr/>
    </dgm:pt>
    <dgm:pt modelId="{FBA2C3DB-EBBD-4D42-AC51-B8BFCF3E3BD5}" type="pres">
      <dgm:prSet presAssocID="{2AC26197-809F-4FDA-98DA-979CF36AF709}" presName="composite" presStyleCnt="0"/>
      <dgm:spPr/>
    </dgm:pt>
    <dgm:pt modelId="{7471EC21-BB17-4C50-9871-98F463A4C43E}" type="pres">
      <dgm:prSet presAssocID="{2AC26197-809F-4FDA-98DA-979CF36AF709}" presName="FirstChild" presStyleLbl="revTx" presStyleIdx="1" presStyleCnt="4" custScaleX="92035">
        <dgm:presLayoutVars>
          <dgm:chMax val="0"/>
          <dgm:chPref val="0"/>
          <dgm:bulletEnabled val="1"/>
        </dgm:presLayoutVars>
      </dgm:prSet>
      <dgm:spPr/>
    </dgm:pt>
    <dgm:pt modelId="{83C9598A-B025-425B-8331-8FA7B176EA5F}" type="pres">
      <dgm:prSet presAssocID="{2AC26197-809F-4FDA-98DA-979CF36AF709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198F2C45-8916-4313-BDD0-EE3106A8B970}" type="pres">
      <dgm:prSet presAssocID="{2AC26197-809F-4FDA-98DA-979CF36AF709}" presName="Accent" presStyleLbl="parChTrans1D1" presStyleIdx="1" presStyleCnt="4"/>
      <dgm:spPr/>
    </dgm:pt>
    <dgm:pt modelId="{950C2B94-F135-485C-8004-D756650E2EC9}" type="pres">
      <dgm:prSet presAssocID="{2152DD5C-5FEE-426C-8A0F-C2156B045DD2}" presName="sibTrans" presStyleCnt="0"/>
      <dgm:spPr/>
    </dgm:pt>
    <dgm:pt modelId="{01E27E92-2B96-4B20-AF5F-39CC94B632F8}" type="pres">
      <dgm:prSet presAssocID="{9CE66D3E-A2BC-4AD1-9AEC-69B8BF45B407}" presName="composite" presStyleCnt="0"/>
      <dgm:spPr/>
    </dgm:pt>
    <dgm:pt modelId="{F6F6C5C0-7BEB-487C-B358-D2CD412A029F}" type="pres">
      <dgm:prSet presAssocID="{9CE66D3E-A2BC-4AD1-9AEC-69B8BF45B407}" presName="FirstChild" presStyleLbl="revTx" presStyleIdx="2" presStyleCnt="4" custScaleX="92035">
        <dgm:presLayoutVars>
          <dgm:chMax val="0"/>
          <dgm:chPref val="0"/>
          <dgm:bulletEnabled val="1"/>
        </dgm:presLayoutVars>
      </dgm:prSet>
      <dgm:spPr/>
    </dgm:pt>
    <dgm:pt modelId="{B64136E6-EDF5-48E6-868E-E5369ABCC634}" type="pres">
      <dgm:prSet presAssocID="{9CE66D3E-A2BC-4AD1-9AEC-69B8BF45B40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2C278353-0822-4C8E-A832-931B707C3B29}" type="pres">
      <dgm:prSet presAssocID="{9CE66D3E-A2BC-4AD1-9AEC-69B8BF45B407}" presName="Accent" presStyleLbl="parChTrans1D1" presStyleIdx="2" presStyleCnt="4"/>
      <dgm:spPr/>
    </dgm:pt>
    <dgm:pt modelId="{9BBB9E6A-F9BF-42D8-9B7A-EF6B923C4ACB}" type="pres">
      <dgm:prSet presAssocID="{6A848448-43D8-402F-8D88-8A1BE3D267E8}" presName="sibTrans" presStyleCnt="0"/>
      <dgm:spPr/>
    </dgm:pt>
    <dgm:pt modelId="{2849DBC0-1BBA-49C9-A5B5-272B675845A2}" type="pres">
      <dgm:prSet presAssocID="{C65E4B3B-0DE3-489F-AF53-994082886D7D}" presName="composite" presStyleCnt="0"/>
      <dgm:spPr/>
    </dgm:pt>
    <dgm:pt modelId="{EAD073C8-CB46-4169-B4F8-3E35FABB2CBB}" type="pres">
      <dgm:prSet presAssocID="{C65E4B3B-0DE3-489F-AF53-994082886D7D}" presName="FirstChild" presStyleLbl="revTx" presStyleIdx="3" presStyleCnt="4" custScaleX="92035">
        <dgm:presLayoutVars>
          <dgm:chMax val="0"/>
          <dgm:chPref val="0"/>
          <dgm:bulletEnabled val="1"/>
        </dgm:presLayoutVars>
      </dgm:prSet>
      <dgm:spPr/>
    </dgm:pt>
    <dgm:pt modelId="{F5AD9E38-C60F-450F-8FB1-18253ED091B3}" type="pres">
      <dgm:prSet presAssocID="{C65E4B3B-0DE3-489F-AF53-994082886D7D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60DCB548-1D26-4435-99DB-7B00A79E8484}" type="pres">
      <dgm:prSet presAssocID="{C65E4B3B-0DE3-489F-AF53-994082886D7D}" presName="Accent" presStyleLbl="parChTrans1D1" presStyleIdx="3" presStyleCnt="4"/>
      <dgm:spPr/>
    </dgm:pt>
  </dgm:ptLst>
  <dgm:cxnLst>
    <dgm:cxn modelId="{D56DBA16-364B-4DE8-AD90-66DEA641CCB1}" srcId="{56079B69-B7D4-4C73-9A69-005279916EA6}" destId="{C65E4B3B-0DE3-489F-AF53-994082886D7D}" srcOrd="3" destOrd="0" parTransId="{01A40A02-EA7C-4878-A4F7-B94521EEB2E5}" sibTransId="{88146E6F-1482-4AE1-8948-BFB71A080C5D}"/>
    <dgm:cxn modelId="{47B83C1D-59BC-364C-8C69-270B72C8F7AB}" type="presOf" srcId="{B8F88011-BD88-44D9-ACBC-529CE2F404E9}" destId="{A55CEAA5-5ACF-4C3A-8B60-B674176BBD95}" srcOrd="0" destOrd="0" presId="urn:microsoft.com/office/officeart/2011/layout/TabList"/>
    <dgm:cxn modelId="{ACD9E225-C2FB-4BE9-A1B1-A71FC74D75E9}" srcId="{B8F88011-BD88-44D9-ACBC-529CE2F404E9}" destId="{357AACD7-029F-4253-AA8B-CD24DCC9427C}" srcOrd="0" destOrd="0" parTransId="{188BA9C5-CCB2-49E8-98EE-98F26F3E2A7A}" sibTransId="{0B77D2EC-15F3-42CE-904F-7A15AFAD3CF3}"/>
    <dgm:cxn modelId="{01965827-4B8D-4F88-A0DC-1D39A3668EA5}" srcId="{56079B69-B7D4-4C73-9A69-005279916EA6}" destId="{B8F88011-BD88-44D9-ACBC-529CE2F404E9}" srcOrd="0" destOrd="0" parTransId="{F6358411-5192-44EE-A69F-902F3C22C1BB}" sibTransId="{833C9405-23AE-40A0-9442-53BEF08AB896}"/>
    <dgm:cxn modelId="{C8507844-BB3F-4AFE-9825-978980862A79}" srcId="{9CE66D3E-A2BC-4AD1-9AEC-69B8BF45B407}" destId="{2E4CACA2-83B5-4D66-9504-3077B4926640}" srcOrd="0" destOrd="0" parTransId="{464C6CE3-D201-440C-A216-C2AA0A060FB1}" sibTransId="{0AF41E04-4000-40C6-8F12-891734CE5F0C}"/>
    <dgm:cxn modelId="{B70A135A-2DC4-49CF-9693-337D0B77185C}" type="presOf" srcId="{56079B69-B7D4-4C73-9A69-005279916EA6}" destId="{63928085-A799-4341-A8CA-6BD2D89EB866}" srcOrd="0" destOrd="0" presId="urn:microsoft.com/office/officeart/2011/layout/TabList"/>
    <dgm:cxn modelId="{1006AE5D-0001-411F-BAD0-8D97DED4A4FB}" srcId="{C65E4B3B-0DE3-489F-AF53-994082886D7D}" destId="{41B12EF3-449E-4954-BABE-EAC3779F284C}" srcOrd="0" destOrd="0" parTransId="{3945C29E-5B8F-4DCA-A157-29C0FB11F0DF}" sibTransId="{123E8CCE-C911-4AC1-8844-9DDC4593A201}"/>
    <dgm:cxn modelId="{E6F07165-1D58-4D13-A25F-E4AECA889CB8}" srcId="{2AC26197-809F-4FDA-98DA-979CF36AF709}" destId="{5BCE1E38-A23E-423A-9250-C1A8B025244C}" srcOrd="0" destOrd="0" parTransId="{366DE06D-F812-4540-8951-E75FAE942260}" sibTransId="{65EBB07C-1475-4C44-836D-8CFE5B5107C0}"/>
    <dgm:cxn modelId="{EB4BD76F-7076-C84E-BCDF-DA084B1D99E8}" type="presOf" srcId="{5BCE1E38-A23E-423A-9250-C1A8B025244C}" destId="{7471EC21-BB17-4C50-9871-98F463A4C43E}" srcOrd="0" destOrd="0" presId="urn:microsoft.com/office/officeart/2011/layout/TabList"/>
    <dgm:cxn modelId="{7D158073-60FD-462E-889C-727BB846C390}" srcId="{56079B69-B7D4-4C73-9A69-005279916EA6}" destId="{2AC26197-809F-4FDA-98DA-979CF36AF709}" srcOrd="1" destOrd="0" parTransId="{6C045FFD-87EB-4270-8202-99810EC4BE2C}" sibTransId="{2152DD5C-5FEE-426C-8A0F-C2156B045DD2}"/>
    <dgm:cxn modelId="{91B67685-89EE-0F44-B355-70ABED11A9AD}" type="presOf" srcId="{2AC26197-809F-4FDA-98DA-979CF36AF709}" destId="{83C9598A-B025-425B-8331-8FA7B176EA5F}" srcOrd="0" destOrd="0" presId="urn:microsoft.com/office/officeart/2011/layout/TabList"/>
    <dgm:cxn modelId="{C0520F96-079C-C64A-9819-4589EECAF9FE}" type="presOf" srcId="{357AACD7-029F-4253-AA8B-CD24DCC9427C}" destId="{35A7A695-A85A-495E-B559-C65C0EEE5DB0}" srcOrd="0" destOrd="0" presId="urn:microsoft.com/office/officeart/2011/layout/TabList"/>
    <dgm:cxn modelId="{F8ACFEAD-31F8-9A49-8CC8-115E7262ABDD}" type="presOf" srcId="{9CE66D3E-A2BC-4AD1-9AEC-69B8BF45B407}" destId="{B64136E6-EDF5-48E6-868E-E5369ABCC634}" srcOrd="0" destOrd="0" presId="urn:microsoft.com/office/officeart/2011/layout/TabList"/>
    <dgm:cxn modelId="{9D9AADB1-B7D3-9A40-AB49-D65AE184D28C}" type="presOf" srcId="{41B12EF3-449E-4954-BABE-EAC3779F284C}" destId="{EAD073C8-CB46-4169-B4F8-3E35FABB2CBB}" srcOrd="0" destOrd="0" presId="urn:microsoft.com/office/officeart/2011/layout/TabList"/>
    <dgm:cxn modelId="{63D86AB2-44BF-40E1-9D1D-995764C83232}" srcId="{56079B69-B7D4-4C73-9A69-005279916EA6}" destId="{9CE66D3E-A2BC-4AD1-9AEC-69B8BF45B407}" srcOrd="2" destOrd="0" parTransId="{0FA09593-976D-418E-9AE5-9906541A2398}" sibTransId="{6A848448-43D8-402F-8D88-8A1BE3D267E8}"/>
    <dgm:cxn modelId="{3DA20EBB-085A-AF42-B352-4D7138EB2B53}" type="presOf" srcId="{2E4CACA2-83B5-4D66-9504-3077B4926640}" destId="{F6F6C5C0-7BEB-487C-B358-D2CD412A029F}" srcOrd="0" destOrd="0" presId="urn:microsoft.com/office/officeart/2011/layout/TabList"/>
    <dgm:cxn modelId="{A0EEF5C5-A825-054C-B773-4FD232A703BB}" type="presOf" srcId="{C65E4B3B-0DE3-489F-AF53-994082886D7D}" destId="{F5AD9E38-C60F-450F-8FB1-18253ED091B3}" srcOrd="0" destOrd="0" presId="urn:microsoft.com/office/officeart/2011/layout/TabList"/>
    <dgm:cxn modelId="{AA908FE5-B60C-EB4F-A748-8F7D4898AC3F}" type="presParOf" srcId="{63928085-A799-4341-A8CA-6BD2D89EB866}" destId="{F4171459-775F-444B-B8E2-F961D3BE4623}" srcOrd="0" destOrd="0" presId="urn:microsoft.com/office/officeart/2011/layout/TabList"/>
    <dgm:cxn modelId="{75853691-60EB-7448-ACF6-CED71C8D3AA3}" type="presParOf" srcId="{F4171459-775F-444B-B8E2-F961D3BE4623}" destId="{35A7A695-A85A-495E-B559-C65C0EEE5DB0}" srcOrd="0" destOrd="0" presId="urn:microsoft.com/office/officeart/2011/layout/TabList"/>
    <dgm:cxn modelId="{FFD595CD-CA08-5A4A-8464-44714FD35BBE}" type="presParOf" srcId="{F4171459-775F-444B-B8E2-F961D3BE4623}" destId="{A55CEAA5-5ACF-4C3A-8B60-B674176BBD95}" srcOrd="1" destOrd="0" presId="urn:microsoft.com/office/officeart/2011/layout/TabList"/>
    <dgm:cxn modelId="{811E5857-C221-D44C-B91A-67D8924BBB3A}" type="presParOf" srcId="{F4171459-775F-444B-B8E2-F961D3BE4623}" destId="{1844E760-7BE3-405D-9646-7831C96E8444}" srcOrd="2" destOrd="0" presId="urn:microsoft.com/office/officeart/2011/layout/TabList"/>
    <dgm:cxn modelId="{B44C2BF8-FF99-124C-B121-AFA663883E35}" type="presParOf" srcId="{63928085-A799-4341-A8CA-6BD2D89EB866}" destId="{606B4147-C0EE-FC4C-B9D1-37842B299FCB}" srcOrd="1" destOrd="0" presId="urn:microsoft.com/office/officeart/2011/layout/TabList"/>
    <dgm:cxn modelId="{5DB23CA3-8B16-4348-ACA4-089974B00E11}" type="presParOf" srcId="{63928085-A799-4341-A8CA-6BD2D89EB866}" destId="{FBA2C3DB-EBBD-4D42-AC51-B8BFCF3E3BD5}" srcOrd="2" destOrd="0" presId="urn:microsoft.com/office/officeart/2011/layout/TabList"/>
    <dgm:cxn modelId="{B1BDBCE1-8A23-7646-8276-38F956A63D2E}" type="presParOf" srcId="{FBA2C3DB-EBBD-4D42-AC51-B8BFCF3E3BD5}" destId="{7471EC21-BB17-4C50-9871-98F463A4C43E}" srcOrd="0" destOrd="0" presId="urn:microsoft.com/office/officeart/2011/layout/TabList"/>
    <dgm:cxn modelId="{37ED9A79-1F3C-9D4C-8037-513286B0C9E9}" type="presParOf" srcId="{FBA2C3DB-EBBD-4D42-AC51-B8BFCF3E3BD5}" destId="{83C9598A-B025-425B-8331-8FA7B176EA5F}" srcOrd="1" destOrd="0" presId="urn:microsoft.com/office/officeart/2011/layout/TabList"/>
    <dgm:cxn modelId="{032B7FDB-16C0-9545-BD4D-5F2E2B6D2FCA}" type="presParOf" srcId="{FBA2C3DB-EBBD-4D42-AC51-B8BFCF3E3BD5}" destId="{198F2C45-8916-4313-BDD0-EE3106A8B970}" srcOrd="2" destOrd="0" presId="urn:microsoft.com/office/officeart/2011/layout/TabList"/>
    <dgm:cxn modelId="{688B4EC1-4866-C244-BD64-8F8A19DBD8AD}" type="presParOf" srcId="{63928085-A799-4341-A8CA-6BD2D89EB866}" destId="{950C2B94-F135-485C-8004-D756650E2EC9}" srcOrd="3" destOrd="0" presId="urn:microsoft.com/office/officeart/2011/layout/TabList"/>
    <dgm:cxn modelId="{9D40E622-677A-2F45-B768-1C9A4F7DEFD6}" type="presParOf" srcId="{63928085-A799-4341-A8CA-6BD2D89EB866}" destId="{01E27E92-2B96-4B20-AF5F-39CC94B632F8}" srcOrd="4" destOrd="0" presId="urn:microsoft.com/office/officeart/2011/layout/TabList"/>
    <dgm:cxn modelId="{8B2B9435-29CA-BE46-B7FA-00B8EEF9D3D6}" type="presParOf" srcId="{01E27E92-2B96-4B20-AF5F-39CC94B632F8}" destId="{F6F6C5C0-7BEB-487C-B358-D2CD412A029F}" srcOrd="0" destOrd="0" presId="urn:microsoft.com/office/officeart/2011/layout/TabList"/>
    <dgm:cxn modelId="{A42A54F0-7D8E-C247-BB85-97154DE496A6}" type="presParOf" srcId="{01E27E92-2B96-4B20-AF5F-39CC94B632F8}" destId="{B64136E6-EDF5-48E6-868E-E5369ABCC634}" srcOrd="1" destOrd="0" presId="urn:microsoft.com/office/officeart/2011/layout/TabList"/>
    <dgm:cxn modelId="{43F48294-030B-9F4E-8B76-EB2F2DBB8175}" type="presParOf" srcId="{01E27E92-2B96-4B20-AF5F-39CC94B632F8}" destId="{2C278353-0822-4C8E-A832-931B707C3B29}" srcOrd="2" destOrd="0" presId="urn:microsoft.com/office/officeart/2011/layout/TabList"/>
    <dgm:cxn modelId="{6421342A-2C52-5D45-9C30-B03801D07F14}" type="presParOf" srcId="{63928085-A799-4341-A8CA-6BD2D89EB866}" destId="{9BBB9E6A-F9BF-42D8-9B7A-EF6B923C4ACB}" srcOrd="5" destOrd="0" presId="urn:microsoft.com/office/officeart/2011/layout/TabList"/>
    <dgm:cxn modelId="{44D97A14-0176-7A4E-AE24-B38B2E894DCE}" type="presParOf" srcId="{63928085-A799-4341-A8CA-6BD2D89EB866}" destId="{2849DBC0-1BBA-49C9-A5B5-272B675845A2}" srcOrd="6" destOrd="0" presId="urn:microsoft.com/office/officeart/2011/layout/TabList"/>
    <dgm:cxn modelId="{125E1C50-A98A-8E45-90BC-F8AFA3C62776}" type="presParOf" srcId="{2849DBC0-1BBA-49C9-A5B5-272B675845A2}" destId="{EAD073C8-CB46-4169-B4F8-3E35FABB2CBB}" srcOrd="0" destOrd="0" presId="urn:microsoft.com/office/officeart/2011/layout/TabList"/>
    <dgm:cxn modelId="{26A0E874-3A2A-354B-8D3B-57C6A5F0811C}" type="presParOf" srcId="{2849DBC0-1BBA-49C9-A5B5-272B675845A2}" destId="{F5AD9E38-C60F-450F-8FB1-18253ED091B3}" srcOrd="1" destOrd="0" presId="urn:microsoft.com/office/officeart/2011/layout/TabList"/>
    <dgm:cxn modelId="{C1D3827E-86C4-0E4A-88A1-E14F73A1CF33}" type="presParOf" srcId="{2849DBC0-1BBA-49C9-A5B5-272B675845A2}" destId="{60DCB548-1D26-4435-99DB-7B00A79E8484}" srcOrd="2" destOrd="0" presId="urn:microsoft.com/office/officeart/2011/layout/Tab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E5163-644E-0B48-AAFB-D294D3E1124D}">
      <dsp:nvSpPr>
        <dsp:cNvPr id="0" name=""/>
        <dsp:cNvSpPr/>
      </dsp:nvSpPr>
      <dsp:spPr>
        <a:xfrm>
          <a:off x="395297" y="1127142"/>
          <a:ext cx="2960962" cy="2069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/>
            <a:t>Enterprise Customers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/>
            <a:t>Deliver the same analytics capabilities</a:t>
          </a:r>
        </a:p>
      </dsp:txBody>
      <dsp:txXfrm>
        <a:off x="442933" y="1174778"/>
        <a:ext cx="2865690" cy="1531149"/>
      </dsp:txXfrm>
    </dsp:sp>
    <dsp:sp modelId="{7B687DB1-5B5C-EF47-B307-25104F49A92B}">
      <dsp:nvSpPr>
        <dsp:cNvPr id="0" name=""/>
        <dsp:cNvSpPr/>
      </dsp:nvSpPr>
      <dsp:spPr>
        <a:xfrm>
          <a:off x="1981845" y="1301110"/>
          <a:ext cx="3261975" cy="3261975"/>
        </a:xfrm>
        <a:prstGeom prst="leftCircularArrow">
          <a:avLst>
            <a:gd name="adj1" fmla="val 3556"/>
            <a:gd name="adj2" fmla="val 441778"/>
            <a:gd name="adj3" fmla="val 2216830"/>
            <a:gd name="adj4" fmla="val 9024031"/>
            <a:gd name="adj5" fmla="val 41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518A-41DF-304B-BC9A-493B5ECB444F}">
      <dsp:nvSpPr>
        <dsp:cNvPr id="0" name=""/>
        <dsp:cNvSpPr/>
      </dsp:nvSpPr>
      <dsp:spPr>
        <a:xfrm>
          <a:off x="1162165" y="2767536"/>
          <a:ext cx="2283563" cy="90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 Warehousing</a:t>
          </a:r>
        </a:p>
      </dsp:txBody>
      <dsp:txXfrm>
        <a:off x="1188762" y="2794133"/>
        <a:ext cx="2230369" cy="854903"/>
      </dsp:txXfrm>
    </dsp:sp>
    <dsp:sp modelId="{0A340361-61D3-3444-B477-FE2D52155BC4}">
      <dsp:nvSpPr>
        <dsp:cNvPr id="0" name=""/>
        <dsp:cNvSpPr/>
      </dsp:nvSpPr>
      <dsp:spPr>
        <a:xfrm>
          <a:off x="3998055" y="1127142"/>
          <a:ext cx="2960962" cy="2069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SaaS Applications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Embedded Analytics</a:t>
          </a:r>
        </a:p>
      </dsp:txBody>
      <dsp:txXfrm>
        <a:off x="4045691" y="1618347"/>
        <a:ext cx="2865690" cy="1531149"/>
      </dsp:txXfrm>
    </dsp:sp>
    <dsp:sp modelId="{551EA6FE-5B50-C34E-91D7-6ACF7EA5D616}">
      <dsp:nvSpPr>
        <dsp:cNvPr id="0" name=""/>
        <dsp:cNvSpPr/>
      </dsp:nvSpPr>
      <dsp:spPr>
        <a:xfrm>
          <a:off x="5563194" y="-321891"/>
          <a:ext cx="3590237" cy="3590237"/>
        </a:xfrm>
        <a:prstGeom prst="circularArrow">
          <a:avLst>
            <a:gd name="adj1" fmla="val 3231"/>
            <a:gd name="adj2" fmla="val 398294"/>
            <a:gd name="adj3" fmla="val 19426609"/>
            <a:gd name="adj4" fmla="val 12575924"/>
            <a:gd name="adj5" fmla="val 37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06E9C-3D4F-CD4B-8CA6-8F193A4A21D0}">
      <dsp:nvSpPr>
        <dsp:cNvPr id="0" name=""/>
        <dsp:cNvSpPr/>
      </dsp:nvSpPr>
      <dsp:spPr>
        <a:xfrm>
          <a:off x="4764923" y="648641"/>
          <a:ext cx="2283563" cy="90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Analytics Applications</a:t>
          </a:r>
        </a:p>
      </dsp:txBody>
      <dsp:txXfrm>
        <a:off x="4791520" y="675238"/>
        <a:ext cx="2230369" cy="854903"/>
      </dsp:txXfrm>
    </dsp:sp>
    <dsp:sp modelId="{D8A12A54-953A-9C4B-B147-7A66D0CA2785}">
      <dsp:nvSpPr>
        <dsp:cNvPr id="0" name=""/>
        <dsp:cNvSpPr/>
      </dsp:nvSpPr>
      <dsp:spPr>
        <a:xfrm>
          <a:off x="7600813" y="1127142"/>
          <a:ext cx="2960962" cy="2069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Machine Learning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Data Lake Integration</a:t>
          </a:r>
        </a:p>
      </dsp:txBody>
      <dsp:txXfrm>
        <a:off x="7648449" y="1174778"/>
        <a:ext cx="2865690" cy="1531149"/>
      </dsp:txXfrm>
    </dsp:sp>
    <dsp:sp modelId="{358512DB-8814-7644-B0B9-123B0E39B025}">
      <dsp:nvSpPr>
        <dsp:cNvPr id="0" name=""/>
        <dsp:cNvSpPr/>
      </dsp:nvSpPr>
      <dsp:spPr>
        <a:xfrm>
          <a:off x="8367681" y="2767536"/>
          <a:ext cx="2283563" cy="90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Big Data Analytics</a:t>
          </a:r>
        </a:p>
      </dsp:txBody>
      <dsp:txXfrm>
        <a:off x="8394278" y="2794133"/>
        <a:ext cx="2230369" cy="854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B548-1D26-4435-99DB-7B00A79E8484}">
      <dsp:nvSpPr>
        <dsp:cNvPr id="0" name=""/>
        <dsp:cNvSpPr/>
      </dsp:nvSpPr>
      <dsp:spPr>
        <a:xfrm>
          <a:off x="0" y="3920570"/>
          <a:ext cx="6068876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78353-0822-4C8E-A832-931B707C3B29}">
      <dsp:nvSpPr>
        <dsp:cNvPr id="0" name=""/>
        <dsp:cNvSpPr/>
      </dsp:nvSpPr>
      <dsp:spPr>
        <a:xfrm>
          <a:off x="0" y="2928830"/>
          <a:ext cx="6068876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F2C45-8916-4313-BDD0-EE3106A8B970}">
      <dsp:nvSpPr>
        <dsp:cNvPr id="0" name=""/>
        <dsp:cNvSpPr/>
      </dsp:nvSpPr>
      <dsp:spPr>
        <a:xfrm>
          <a:off x="0" y="1937089"/>
          <a:ext cx="6068876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4E760-7BE3-405D-9646-7831C96E8444}">
      <dsp:nvSpPr>
        <dsp:cNvPr id="0" name=""/>
        <dsp:cNvSpPr/>
      </dsp:nvSpPr>
      <dsp:spPr>
        <a:xfrm>
          <a:off x="0" y="952834"/>
          <a:ext cx="6068876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7A695-A85A-495E-B559-C65C0EEE5DB0}">
      <dsp:nvSpPr>
        <dsp:cNvPr id="0" name=""/>
        <dsp:cNvSpPr/>
      </dsp:nvSpPr>
      <dsp:spPr>
        <a:xfrm>
          <a:off x="1756760" y="834"/>
          <a:ext cx="4133262" cy="94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Default (preferred) option; Redshift determines the best distribution style based on observed query interactions with tables, distribution style can change dynamically</a:t>
          </a:r>
          <a:endParaRPr lang="en-US" sz="1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56760" y="834"/>
        <a:ext cx="4133262" cy="944514"/>
      </dsp:txXfrm>
    </dsp:sp>
    <dsp:sp modelId="{A55CEAA5-5ACF-4C3A-8B60-B674176BBD95}">
      <dsp:nvSpPr>
        <dsp:cNvPr id="0" name=""/>
        <dsp:cNvSpPr/>
      </dsp:nvSpPr>
      <dsp:spPr>
        <a:xfrm>
          <a:off x="0" y="3771"/>
          <a:ext cx="1577907" cy="944514"/>
        </a:xfrm>
        <a:prstGeom prst="round2SameRect">
          <a:avLst>
            <a:gd name="adj1" fmla="val 16670"/>
            <a:gd name="adj2" fmla="val 0"/>
          </a:avLst>
        </a:prstGeom>
        <a:solidFill>
          <a:srgbClr val="65BC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mazon Ember" panose="02000000000000000000" pitchFamily="2" charset="0"/>
              <a:ea typeface="Amazon Ember" panose="02000000000000000000" pitchFamily="2" charset="0"/>
            </a:rPr>
            <a:t>AUTO</a:t>
          </a:r>
        </a:p>
      </dsp:txBody>
      <dsp:txXfrm>
        <a:off x="46116" y="49887"/>
        <a:ext cx="1485675" cy="898398"/>
      </dsp:txXfrm>
    </dsp:sp>
    <dsp:sp modelId="{7471EC21-BB17-4C50-9871-98F463A4C43E}">
      <dsp:nvSpPr>
        <dsp:cNvPr id="0" name=""/>
        <dsp:cNvSpPr/>
      </dsp:nvSpPr>
      <dsp:spPr>
        <a:xfrm>
          <a:off x="1756760" y="992574"/>
          <a:ext cx="4133262" cy="94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A column value is hashed (usually a popular join column), and the same hash value is placed on the same slice</a:t>
          </a:r>
          <a:endParaRPr lang="en-US" sz="1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56760" y="992574"/>
        <a:ext cx="4133262" cy="944514"/>
      </dsp:txXfrm>
    </dsp:sp>
    <dsp:sp modelId="{83C9598A-B025-425B-8331-8FA7B176EA5F}">
      <dsp:nvSpPr>
        <dsp:cNvPr id="0" name=""/>
        <dsp:cNvSpPr/>
      </dsp:nvSpPr>
      <dsp:spPr>
        <a:xfrm>
          <a:off x="0" y="992574"/>
          <a:ext cx="1577907" cy="944514"/>
        </a:xfrm>
        <a:prstGeom prst="round2SameRect">
          <a:avLst>
            <a:gd name="adj1" fmla="val 16670"/>
            <a:gd name="adj2" fmla="val 0"/>
          </a:avLst>
        </a:prstGeom>
        <a:solidFill>
          <a:srgbClr val="673C5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mazon Ember" panose="02000000000000000000" pitchFamily="2" charset="0"/>
              <a:ea typeface="Amazon Ember" panose="02000000000000000000" pitchFamily="2" charset="0"/>
            </a:rPr>
            <a:t>KEY</a:t>
          </a:r>
        </a:p>
      </dsp:txBody>
      <dsp:txXfrm>
        <a:off x="46116" y="1038690"/>
        <a:ext cx="1485675" cy="898398"/>
      </dsp:txXfrm>
    </dsp:sp>
    <dsp:sp modelId="{F6F6C5C0-7BEB-487C-B358-D2CD412A029F}">
      <dsp:nvSpPr>
        <dsp:cNvPr id="0" name=""/>
        <dsp:cNvSpPr/>
      </dsp:nvSpPr>
      <dsp:spPr>
        <a:xfrm>
          <a:off x="1756760" y="1984315"/>
          <a:ext cx="4133262" cy="94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Full table data is placed on each compute node’s first slice; recommended for relatively static tables &lt; 3m rows</a:t>
          </a:r>
          <a:endParaRPr lang="en-US" sz="1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56760" y="1984315"/>
        <a:ext cx="4133262" cy="944514"/>
      </dsp:txXfrm>
    </dsp:sp>
    <dsp:sp modelId="{B64136E6-EDF5-48E6-868E-E5369ABCC634}">
      <dsp:nvSpPr>
        <dsp:cNvPr id="0" name=""/>
        <dsp:cNvSpPr/>
      </dsp:nvSpPr>
      <dsp:spPr>
        <a:xfrm>
          <a:off x="0" y="1984315"/>
          <a:ext cx="1577907" cy="944514"/>
        </a:xfrm>
        <a:prstGeom prst="round2SameRect">
          <a:avLst>
            <a:gd name="adj1" fmla="val 16670"/>
            <a:gd name="adj2" fmla="val 0"/>
          </a:avLst>
        </a:prstGeom>
        <a:solidFill>
          <a:srgbClr val="015D6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mazon Ember" panose="02000000000000000000" pitchFamily="2" charset="0"/>
              <a:ea typeface="Amazon Ember" panose="02000000000000000000" pitchFamily="2" charset="0"/>
            </a:rPr>
            <a:t>ALL</a:t>
          </a:r>
        </a:p>
      </dsp:txBody>
      <dsp:txXfrm>
        <a:off x="46116" y="2030431"/>
        <a:ext cx="1485675" cy="898398"/>
      </dsp:txXfrm>
    </dsp:sp>
    <dsp:sp modelId="{EAD073C8-CB46-4169-B4F8-3E35FABB2CBB}">
      <dsp:nvSpPr>
        <dsp:cNvPr id="0" name=""/>
        <dsp:cNvSpPr/>
      </dsp:nvSpPr>
      <dsp:spPr>
        <a:xfrm>
          <a:off x="1756760" y="2976055"/>
          <a:ext cx="4133262" cy="94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rPr>
            <a:t>Data is evenly distributed across all slices using a round-robin distribution</a:t>
          </a:r>
          <a:endParaRPr lang="en-US" sz="1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756760" y="2976055"/>
        <a:ext cx="4133262" cy="944514"/>
      </dsp:txXfrm>
    </dsp:sp>
    <dsp:sp modelId="{F5AD9E38-C60F-450F-8FB1-18253ED091B3}">
      <dsp:nvSpPr>
        <dsp:cNvPr id="0" name=""/>
        <dsp:cNvSpPr/>
      </dsp:nvSpPr>
      <dsp:spPr>
        <a:xfrm>
          <a:off x="0" y="2976055"/>
          <a:ext cx="1577907" cy="944514"/>
        </a:xfrm>
        <a:prstGeom prst="round2SameRect">
          <a:avLst>
            <a:gd name="adj1" fmla="val 16670"/>
            <a:gd name="adj2" fmla="val 0"/>
          </a:avLst>
        </a:prstGeom>
        <a:solidFill>
          <a:srgbClr val="C68D3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Amazon Ember" panose="02000000000000000000" pitchFamily="2" charset="0"/>
              <a:ea typeface="Amazon Ember" panose="02000000000000000000" pitchFamily="2" charset="0"/>
            </a:rPr>
            <a:t>EVEN</a:t>
          </a:r>
        </a:p>
      </dsp:txBody>
      <dsp:txXfrm>
        <a:off x="46116" y="3022171"/>
        <a:ext cx="1485675" cy="898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Storage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BBB30E0-43BC-244D-AD14-7561C6E6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2" y="1698817"/>
            <a:ext cx="3859098" cy="2078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22AA8-A47D-E64C-B181-72F12AC6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1" y="4281652"/>
            <a:ext cx="4412665" cy="2392781"/>
          </a:xfrm>
          <a:prstGeom prst="rect">
            <a:avLst/>
          </a:prstGeom>
        </p:spPr>
      </p:pic>
      <p:sp>
        <p:nvSpPr>
          <p:cNvPr id="13" name="object 81">
            <a:extLst>
              <a:ext uri="{FF2B5EF4-FFF2-40B4-BE49-F238E27FC236}">
                <a16:creationId xmlns:a16="http://schemas.microsoft.com/office/drawing/2014/main" id="{351CB00E-568C-F84D-A324-B86B20F611BB}"/>
              </a:ext>
            </a:extLst>
          </p:cNvPr>
          <p:cNvSpPr txBox="1"/>
          <p:nvPr/>
        </p:nvSpPr>
        <p:spPr>
          <a:xfrm>
            <a:off x="5532650" y="1860411"/>
            <a:ext cx="615745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6773" indent="-285750" defTabSz="609585">
              <a:spcBef>
                <a:spcPct val="200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9617" algn="l"/>
                <a:tab pos="1008355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Row storage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(e.g. MySQL): all row fields are stored together on disk (typically in a sequential file) </a:t>
            </a:r>
          </a:p>
          <a:p>
            <a:pPr marL="285750" marR="6773" indent="-285750" defTabSz="609585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9617" algn="l"/>
                <a:tab pos="1008355" algn="l"/>
              </a:tabLst>
            </a:pPr>
            <a:r>
              <a:rPr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Accessing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 column (example: scanning SSN of all residents)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with row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storag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e:</a:t>
            </a:r>
          </a:p>
          <a:p>
            <a:pPr marL="742950" marR="6773" lvl="2" indent="-223838" defTabSz="609585">
              <a:spcBef>
                <a:spcPts val="6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8463" algn="l"/>
                <a:tab pos="803275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Scan every column in every row of the table</a:t>
            </a:r>
          </a:p>
          <a:p>
            <a:pPr marL="742950" marR="6773" lvl="2" indent="-223838" defTabSz="609585">
              <a:spcBef>
                <a:spcPts val="6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8463" algn="l"/>
                <a:tab pos="803275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Resultant un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necessary I/O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and caching overhead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3F646-5C57-2C48-92AA-51EA5B43E172}"/>
              </a:ext>
            </a:extLst>
          </p:cNvPr>
          <p:cNvSpPr/>
          <p:nvPr/>
        </p:nvSpPr>
        <p:spPr>
          <a:xfrm>
            <a:off x="5532650" y="4242190"/>
            <a:ext cx="629272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09585">
              <a:spcBef>
                <a:spcPct val="200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9617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Column storage (e.g. Amazon Redshift):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each table column is stored separately on disk (typically in a separate file or set of files)</a:t>
            </a:r>
          </a:p>
          <a:p>
            <a:pPr marL="285750" indent="-285750" defTabSz="609585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9617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Accessing column (example: scanning SSN of all residents) with columnar storage:</a:t>
            </a:r>
          </a:p>
          <a:p>
            <a:pPr marL="742950" marR="6773" lvl="2" indent="-223838" defTabSz="609585">
              <a:spcBef>
                <a:spcPts val="6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9617" algn="l"/>
                <a:tab pos="1008355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Only scan blocks for relevant column(s)</a:t>
            </a:r>
          </a:p>
          <a:p>
            <a:pPr marL="742950" marR="6773" lvl="2" indent="-223838" defTabSz="609585">
              <a:spcBef>
                <a:spcPts val="6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99617" algn="l"/>
                <a:tab pos="1008355" algn="l"/>
              </a:tabLs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Significant less I/O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BCC0F4-1470-7746-97F6-5FA7395CCDFC}"/>
              </a:ext>
            </a:extLst>
          </p:cNvPr>
          <p:cNvCxnSpPr/>
          <p:nvPr/>
        </p:nvCxnSpPr>
        <p:spPr>
          <a:xfrm rot="5400000">
            <a:off x="5862533" y="-754478"/>
            <a:ext cx="3975" cy="941832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FA5597-759C-074C-AD8D-66B25FA1C7D4}"/>
              </a:ext>
            </a:extLst>
          </p:cNvPr>
          <p:cNvSpPr/>
          <p:nvPr/>
        </p:nvSpPr>
        <p:spPr>
          <a:xfrm>
            <a:off x="604684" y="1743061"/>
            <a:ext cx="10749116" cy="2131364"/>
          </a:xfrm>
          <a:prstGeom prst="rect">
            <a:avLst/>
          </a:prstGeom>
          <a:solidFill>
            <a:srgbClr val="FFFFFF">
              <a:alpha val="723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Storage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D890F9-C540-AC4F-AE33-5B08E1396FD6}"/>
              </a:ext>
            </a:extLst>
          </p:cNvPr>
          <p:cNvSpPr txBox="1">
            <a:spLocks/>
          </p:cNvSpPr>
          <p:nvPr/>
        </p:nvSpPr>
        <p:spPr>
          <a:xfrm>
            <a:off x="469764" y="2956895"/>
            <a:ext cx="4314828" cy="1510109"/>
          </a:xfrm>
          <a:prstGeom prst="rect">
            <a:avLst/>
          </a:prstGeom>
          <a:noFill/>
        </p:spPr>
        <p:txBody>
          <a:bodyPr vert="horz" lIns="121920" tIns="60960" rIns="121920" bIns="6096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deep_dive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</a:p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aid 	INT 	--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airport_id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,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CHAR(3) 	--location</a:t>
            </a:r>
          </a:p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,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DATE	--date</a:t>
            </a:r>
          </a:p>
          <a:p>
            <a:pPr marL="0" indent="0" defTabSz="1219170"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DB9D06C1-DA0A-1E42-B28D-25BCB2D4B2F4}"/>
              </a:ext>
            </a:extLst>
          </p:cNvPr>
          <p:cNvSpPr txBox="1">
            <a:spLocks/>
          </p:cNvSpPr>
          <p:nvPr/>
        </p:nvSpPr>
        <p:spPr>
          <a:xfrm>
            <a:off x="469764" y="1676623"/>
            <a:ext cx="10325754" cy="890164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Bef>
                <a:spcPts val="936"/>
              </a:spcBef>
              <a:spcAft>
                <a:spcPts val="600"/>
              </a:spcAft>
              <a:buFont typeface="Arial"/>
              <a:buChar char="•"/>
              <a:defRPr sz="14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16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4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2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2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 defTabSz="60957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Given the following table definition and data for the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deep_dive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table, how will a simple SQL query behave in a </a:t>
            </a:r>
            <a:r>
              <a:rPr lang="en-US" sz="2200" u="sng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row-based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data store, and then in a </a:t>
            </a:r>
            <a:r>
              <a:rPr lang="en-US" sz="2200" u="sng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column-based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store?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20FCF-F9B3-374B-B063-49B280159715}"/>
              </a:ext>
            </a:extLst>
          </p:cNvPr>
          <p:cNvSpPr/>
          <p:nvPr/>
        </p:nvSpPr>
        <p:spPr>
          <a:xfrm>
            <a:off x="6318455" y="2880759"/>
            <a:ext cx="4654578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SELECT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min(dt) FROM deep_dive;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624B66-85FF-A443-BA0E-A7DEADC9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2" y="4747926"/>
            <a:ext cx="3722311" cy="191554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D622E5-30BE-494F-B387-A47B3EEF8EDE}"/>
              </a:ext>
            </a:extLst>
          </p:cNvPr>
          <p:cNvCxnSpPr>
            <a:cxnSpLocks/>
          </p:cNvCxnSpPr>
          <p:nvPr/>
        </p:nvCxnSpPr>
        <p:spPr>
          <a:xfrm>
            <a:off x="4870185" y="2898680"/>
            <a:ext cx="0" cy="366414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7">
            <a:extLst>
              <a:ext uri="{FF2B5EF4-FFF2-40B4-BE49-F238E27FC236}">
                <a16:creationId xmlns:a16="http://schemas.microsoft.com/office/drawing/2014/main" id="{AE9E1AB9-4AB1-7445-A7BD-E789962CC880}"/>
              </a:ext>
            </a:extLst>
          </p:cNvPr>
          <p:cNvSpPr txBox="1">
            <a:spLocks/>
          </p:cNvSpPr>
          <p:nvPr/>
        </p:nvSpPr>
        <p:spPr>
          <a:xfrm>
            <a:off x="5163142" y="3375313"/>
            <a:ext cx="3219839" cy="1581583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Bef>
                <a:spcPts val="936"/>
              </a:spcBef>
              <a:spcAft>
                <a:spcPts val="600"/>
              </a:spcAft>
              <a:buFont typeface="Arial"/>
              <a:buChar char="•"/>
              <a:defRPr sz="14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16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4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2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2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 defTabSz="60957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Row-based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storage behavior</a:t>
            </a:r>
          </a:p>
          <a:p>
            <a:pPr indent="-168275" defTabSz="609570"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Need to read everything</a:t>
            </a:r>
          </a:p>
          <a:p>
            <a:pPr indent="-168275" defTabSz="609570"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Unnecessary I/O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0F86A6-45E0-354D-8429-7914453D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03" y="5111373"/>
            <a:ext cx="3244938" cy="12255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5F909B-F508-D845-AA10-B40E5F1A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584" y="5007310"/>
            <a:ext cx="3344308" cy="1329566"/>
          </a:xfrm>
          <a:prstGeom prst="rect">
            <a:avLst/>
          </a:prstGeom>
        </p:spPr>
      </p:pic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ECAEC2AE-7219-F545-BEBA-CE1CFB973E8D}"/>
              </a:ext>
            </a:extLst>
          </p:cNvPr>
          <p:cNvSpPr txBox="1">
            <a:spLocks/>
          </p:cNvSpPr>
          <p:nvPr/>
        </p:nvSpPr>
        <p:spPr>
          <a:xfrm>
            <a:off x="8420583" y="3375312"/>
            <a:ext cx="3475191" cy="1581583"/>
          </a:xfrm>
          <a:prstGeom prst="rect">
            <a:avLst/>
          </a:prstGeom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Bef>
                <a:spcPts val="936"/>
              </a:spcBef>
              <a:spcAft>
                <a:spcPts val="600"/>
              </a:spcAft>
              <a:buFont typeface="Arial"/>
              <a:buChar char="•"/>
              <a:defRPr sz="14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16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4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2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200">
                <a:ln>
                  <a:noFill/>
                </a:ln>
                <a:solidFill>
                  <a:srgbClr val="333334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 defTabSz="60957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Column-based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storage behavior</a:t>
            </a:r>
          </a:p>
          <a:p>
            <a:pPr indent="-168275" defTabSz="609570"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Only scan blocks for relevant column</a:t>
            </a:r>
          </a:p>
          <a:p>
            <a:pPr indent="-168275" defTabSz="609570">
              <a:spcBef>
                <a:spcPts val="0"/>
              </a:spcBef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Significantly less I/O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C97718-0724-3844-B952-260880C87DBD}"/>
              </a:ext>
            </a:extLst>
          </p:cNvPr>
          <p:cNvCxnSpPr/>
          <p:nvPr/>
        </p:nvCxnSpPr>
        <p:spPr>
          <a:xfrm>
            <a:off x="8382981" y="3008255"/>
            <a:ext cx="3975" cy="329184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6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Database Design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17CF61-1E6C-A547-8904-A3722D387DAF}"/>
              </a:ext>
            </a:extLst>
          </p:cNvPr>
          <p:cNvCxnSpPr>
            <a:cxnSpLocks/>
          </p:cNvCxnSpPr>
          <p:nvPr/>
        </p:nvCxnSpPr>
        <p:spPr>
          <a:xfrm>
            <a:off x="7597547" y="2050026"/>
            <a:ext cx="0" cy="39214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696685-CBDF-5940-B7EE-F6EEF997F058}"/>
              </a:ext>
            </a:extLst>
          </p:cNvPr>
          <p:cNvSpPr txBox="1">
            <a:spLocks/>
          </p:cNvSpPr>
          <p:nvPr/>
        </p:nvSpPr>
        <p:spPr>
          <a:xfrm>
            <a:off x="433618" y="1946786"/>
            <a:ext cx="6920771" cy="4537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Redshift is an ACID and ANSI SQL Compliant Data Warehouse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Parallelism, efficient columnar storage, and efficient I/O in Redshift are significantly impacted by choice of table distribution styles, data compression, and sort keys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Leverages sort keys, distribution, parallelism, and efficient data storage to achieve fast performance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Redshift creates one database by default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Use Schema quotas to apply governance for self service 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2E7E6-9558-CA49-8F29-72F70EC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06" y="1872847"/>
            <a:ext cx="3708634" cy="43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8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Database Design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tep 4: Create the sample tables - Amazon Redshift">
            <a:extLst>
              <a:ext uri="{FF2B5EF4-FFF2-40B4-BE49-F238E27FC236}">
                <a16:creationId xmlns:a16="http://schemas.microsoft.com/office/drawing/2014/main" id="{81BD93AF-2D4D-874B-8453-110EFB38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20" y="1876936"/>
            <a:ext cx="3089668" cy="2670008"/>
          </a:xfrm>
          <a:prstGeom prst="rect">
            <a:avLst/>
          </a:prstGeom>
          <a:noFill/>
        </p:spPr>
      </p:pic>
      <p:pic>
        <p:nvPicPr>
          <p:cNvPr id="12" name="Picture 4" descr="A practical example of denormalization in a SQL database? - Stack Overflow">
            <a:extLst>
              <a:ext uri="{FF2B5EF4-FFF2-40B4-BE49-F238E27FC236}">
                <a16:creationId xmlns:a16="http://schemas.microsoft.com/office/drawing/2014/main" id="{5579D5A2-837F-244F-B6E0-6664EADF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4" y="4308948"/>
            <a:ext cx="2969712" cy="220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tar and Snowflake Schema in Data Warehouse with Examples">
            <a:extLst>
              <a:ext uri="{FF2B5EF4-FFF2-40B4-BE49-F238E27FC236}">
                <a16:creationId xmlns:a16="http://schemas.microsoft.com/office/drawing/2014/main" id="{E5FAA587-A568-9944-8469-7B1FB9D5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373" y="3995173"/>
            <a:ext cx="4422250" cy="20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1FDA8B-95D0-6A4E-88DC-8D593FDEC4ED}"/>
              </a:ext>
            </a:extLst>
          </p:cNvPr>
          <p:cNvSpPr/>
          <p:nvPr/>
        </p:nvSpPr>
        <p:spPr>
          <a:xfrm>
            <a:off x="4836625" y="4686648"/>
            <a:ext cx="1518258" cy="678421"/>
          </a:xfrm>
          <a:prstGeom prst="roundRect">
            <a:avLst>
              <a:gd name="adj" fmla="val 3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 Schema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972D0B-43DB-5F4F-909D-3ED9C770287E}"/>
              </a:ext>
            </a:extLst>
          </p:cNvPr>
          <p:cNvSpPr/>
          <p:nvPr/>
        </p:nvSpPr>
        <p:spPr>
          <a:xfrm>
            <a:off x="9044369" y="3089789"/>
            <a:ext cx="1518258" cy="678421"/>
          </a:xfrm>
          <a:prstGeom prst="roundRect">
            <a:avLst>
              <a:gd name="adj" fmla="val 3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Snowflake Schema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4042A1-2E12-734C-9499-3A2C5657E916}"/>
              </a:ext>
            </a:extLst>
          </p:cNvPr>
          <p:cNvSpPr/>
          <p:nvPr/>
        </p:nvSpPr>
        <p:spPr>
          <a:xfrm>
            <a:off x="1388010" y="3089788"/>
            <a:ext cx="1518258" cy="678421"/>
          </a:xfrm>
          <a:prstGeom prst="roundRect">
            <a:avLst>
              <a:gd name="adj" fmla="val 3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Highly </a:t>
            </a:r>
            <a:r>
              <a:rPr lang="en-GB" dirty="0" err="1"/>
              <a:t>Denormalised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57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Database Design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BEDD1FD-3BF3-0F48-9BD4-CE43FF89B07F}"/>
              </a:ext>
            </a:extLst>
          </p:cNvPr>
          <p:cNvSpPr txBox="1">
            <a:spLocks/>
          </p:cNvSpPr>
          <p:nvPr/>
        </p:nvSpPr>
        <p:spPr>
          <a:xfrm>
            <a:off x="7108721" y="2338818"/>
            <a:ext cx="4977495" cy="40175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Distribution style is a table property that dictates how that table’s data is distributed on internal storage.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Data Distribution Goals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Distribute data evenly for parallel processing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Ensure each node has the same amount of data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Minimize data movement during query processing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570149DF-5CB1-024F-82BB-0D1A35C8B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268042"/>
              </p:ext>
            </p:extLst>
          </p:nvPr>
        </p:nvGraphicFramePr>
        <p:xfrm>
          <a:off x="179525" y="2338819"/>
          <a:ext cx="6068876" cy="392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D85088-41D6-BF4D-8EF3-E0CC4C93053D}"/>
              </a:ext>
            </a:extLst>
          </p:cNvPr>
          <p:cNvCxnSpPr>
            <a:cxnSpLocks/>
          </p:cNvCxnSpPr>
          <p:nvPr/>
        </p:nvCxnSpPr>
        <p:spPr>
          <a:xfrm>
            <a:off x="6803921" y="2434946"/>
            <a:ext cx="0" cy="39214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14513F-1787-A06A-E305-74709E83791C}"/>
              </a:ext>
            </a:extLst>
          </p:cNvPr>
          <p:cNvSpPr txBox="1"/>
          <p:nvPr/>
        </p:nvSpPr>
        <p:spPr>
          <a:xfrm>
            <a:off x="5036409" y="1700273"/>
            <a:ext cx="2668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873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Database Design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0C25A8-5AAD-2541-9ADA-33F17C7CA010}"/>
              </a:ext>
            </a:extLst>
          </p:cNvPr>
          <p:cNvSpPr txBox="1">
            <a:spLocks/>
          </p:cNvSpPr>
          <p:nvPr/>
        </p:nvSpPr>
        <p:spPr>
          <a:xfrm>
            <a:off x="489474" y="1690688"/>
            <a:ext cx="4024131" cy="1718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The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deep_dive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 table has three columns; let’s insert new rows to see the distribution styles in action for a two-node Redshift cluster, each node having two slices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07A7CB-6303-F74C-8BD7-2E8C0DF320E5}"/>
              </a:ext>
            </a:extLst>
          </p:cNvPr>
          <p:cNvGrpSpPr/>
          <p:nvPr/>
        </p:nvGrpSpPr>
        <p:grpSpPr>
          <a:xfrm>
            <a:off x="396544" y="4447890"/>
            <a:ext cx="1518387" cy="1973186"/>
            <a:chOff x="326172" y="1142547"/>
            <a:chExt cx="1750402" cy="2578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F4F28-BFE3-364E-9E1B-D414050ACB71}"/>
                </a:ext>
              </a:extLst>
            </p:cNvPr>
            <p:cNvSpPr txBox="1"/>
            <p:nvPr/>
          </p:nvSpPr>
          <p:spPr>
            <a:xfrm>
              <a:off x="674167" y="1142547"/>
              <a:ext cx="105412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Node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3E6B-FCBC-4448-AFD4-1DB9BA0C0CA7}"/>
                </a:ext>
              </a:extLst>
            </p:cNvPr>
            <p:cNvSpPr/>
            <p:nvPr/>
          </p:nvSpPr>
          <p:spPr>
            <a:xfrm>
              <a:off x="326172" y="1724351"/>
              <a:ext cx="1750402" cy="19970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4833-23E1-6D4C-9DD0-6EE12BC7C0EE}"/>
              </a:ext>
            </a:extLst>
          </p:cNvPr>
          <p:cNvSpPr txBox="1">
            <a:spLocks/>
          </p:cNvSpPr>
          <p:nvPr/>
        </p:nvSpPr>
        <p:spPr>
          <a:xfrm>
            <a:off x="8103445" y="1825579"/>
            <a:ext cx="3896218" cy="1510109"/>
          </a:xfrm>
          <a:prstGeom prst="rect">
            <a:avLst/>
          </a:prstGeom>
          <a:noFill/>
        </p:spPr>
        <p:txBody>
          <a:bodyPr vert="horz" lIns="121920" tIns="60960" rIns="121920" bIns="6096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deep_dive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VALUES </a:t>
            </a:r>
          </a:p>
          <a:p>
            <a:pPr marL="0" indent="0" defTabSz="121917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SFO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2016-09-01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defTabSz="121917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JFK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2016-09-14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defTabSz="121917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SFO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2017-04-01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defTabSz="121917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JFK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'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2017-05-14</a:t>
            </a:r>
            <a:r>
              <a:rPr lang="uk-UA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2582B-C1E2-F94E-BF8F-134CCA65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8" y="5218607"/>
            <a:ext cx="643293" cy="367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D47E31-3970-0545-9084-EB8C7FC6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12" y="5219569"/>
            <a:ext cx="643293" cy="3675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A7D38-888E-0642-AB60-D5D622BD1AA0}"/>
              </a:ext>
            </a:extLst>
          </p:cNvPr>
          <p:cNvCxnSpPr>
            <a:cxnSpLocks/>
          </p:cNvCxnSpPr>
          <p:nvPr/>
        </p:nvCxnSpPr>
        <p:spPr>
          <a:xfrm rot="10800000">
            <a:off x="3894978" y="4466956"/>
            <a:ext cx="3975" cy="2103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77D10-1659-D54C-9BDB-CA6AC5EF425B}"/>
              </a:ext>
            </a:extLst>
          </p:cNvPr>
          <p:cNvSpPr/>
          <p:nvPr/>
        </p:nvSpPr>
        <p:spPr>
          <a:xfrm>
            <a:off x="2115623" y="4897211"/>
            <a:ext cx="1518387" cy="15280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D6AFE-6FFE-D84D-AAE5-E699C9284160}"/>
              </a:ext>
            </a:extLst>
          </p:cNvPr>
          <p:cNvSpPr txBox="1"/>
          <p:nvPr/>
        </p:nvSpPr>
        <p:spPr>
          <a:xfrm>
            <a:off x="2398567" y="44794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Node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D44514-9FFC-F84F-B092-9DA02880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14" y="5251099"/>
            <a:ext cx="643293" cy="367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130715-66BB-C442-9C5E-E74CAB21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97" y="5252061"/>
            <a:ext cx="643293" cy="3675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31D43-BF9C-7C48-B234-E3C136493A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51784" y="4926711"/>
            <a:ext cx="6698" cy="1463040"/>
          </a:xfrm>
          <a:prstGeom prst="line">
            <a:avLst/>
          </a:prstGeom>
          <a:solidFill>
            <a:srgbClr val="F7A6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7086D4-1943-8C44-AFD8-3C61C0EB9F92}"/>
              </a:ext>
            </a:extLst>
          </p:cNvPr>
          <p:cNvSpPr txBox="1"/>
          <p:nvPr/>
        </p:nvSpPr>
        <p:spPr>
          <a:xfrm>
            <a:off x="2050136" y="4889751"/>
            <a:ext cx="15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Slice 2  Slice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0F9854-4077-7244-A039-8151E69BED49}"/>
              </a:ext>
            </a:extLst>
          </p:cNvPr>
          <p:cNvGrpSpPr/>
          <p:nvPr/>
        </p:nvGrpSpPr>
        <p:grpSpPr>
          <a:xfrm>
            <a:off x="341212" y="4865681"/>
            <a:ext cx="1573719" cy="1503263"/>
            <a:chOff x="8557533" y="4758398"/>
            <a:chExt cx="1573719" cy="15032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DF5109-72DD-424B-80F0-0146A31D50A7}"/>
                </a:ext>
              </a:extLst>
            </p:cNvPr>
            <p:cNvSpPr txBox="1"/>
            <p:nvPr/>
          </p:nvSpPr>
          <p:spPr>
            <a:xfrm>
              <a:off x="8557533" y="4758398"/>
              <a:ext cx="1573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474746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Slice 0  Slice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25B864-549F-5949-812F-C3C75D346C9D}"/>
                </a:ext>
              </a:extLst>
            </p:cNvPr>
            <p:cNvCxnSpPr/>
            <p:nvPr/>
          </p:nvCxnSpPr>
          <p:spPr bwMode="auto">
            <a:xfrm flipH="1">
              <a:off x="9354780" y="4798621"/>
              <a:ext cx="6698" cy="1463040"/>
            </a:xfrm>
            <a:prstGeom prst="line">
              <a:avLst/>
            </a:prstGeom>
            <a:solidFill>
              <a:srgbClr val="F7A6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9089919-37AB-C346-98A8-14C23FEB7089}"/>
              </a:ext>
            </a:extLst>
          </p:cNvPr>
          <p:cNvSpPr txBox="1">
            <a:spLocks/>
          </p:cNvSpPr>
          <p:nvPr/>
        </p:nvSpPr>
        <p:spPr>
          <a:xfrm>
            <a:off x="4432184" y="1839662"/>
            <a:ext cx="3879252" cy="1271924"/>
          </a:xfrm>
          <a:prstGeom prst="rect">
            <a:avLst/>
          </a:prstGeom>
          <a:noFill/>
        </p:spPr>
        <p:txBody>
          <a:bodyPr vert="horz" lIns="121920" tIns="60960" rIns="121920" bIns="6096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deep_dive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</a:p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aid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INT     </a:t>
            </a:r>
            <a:r>
              <a:rPr lang="en-US" sz="1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1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airport_id</a:t>
            </a:r>
            <a:endParaRPr lang="en-US" sz="1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,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loc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CHAR(3) </a:t>
            </a:r>
            <a:r>
              <a:rPr lang="en-US" sz="1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--location</a:t>
            </a:r>
          </a:p>
          <a:p>
            <a:pPr marL="0" indent="0" defTabSz="1219170"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,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	DATE    </a:t>
            </a:r>
            <a:r>
              <a:rPr lang="en-US" sz="1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--date</a:t>
            </a:r>
          </a:p>
          <a:p>
            <a:pPr marL="0" indent="0" defTabSz="121917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DISTSTYLE 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[EVEN | KEY DISTKEY (loc) | ALL]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CCA520-89E9-4740-94A9-5EA86FC37BB6}"/>
              </a:ext>
            </a:extLst>
          </p:cNvPr>
          <p:cNvGrpSpPr/>
          <p:nvPr/>
        </p:nvGrpSpPr>
        <p:grpSpPr>
          <a:xfrm>
            <a:off x="4211737" y="4486652"/>
            <a:ext cx="1518387" cy="1973186"/>
            <a:chOff x="326172" y="1142547"/>
            <a:chExt cx="1750402" cy="2578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20765F-0DD1-9840-AB73-71F648DACD86}"/>
                </a:ext>
              </a:extLst>
            </p:cNvPr>
            <p:cNvSpPr txBox="1"/>
            <p:nvPr/>
          </p:nvSpPr>
          <p:spPr>
            <a:xfrm>
              <a:off x="674167" y="1142547"/>
              <a:ext cx="105412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Node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66D253-A529-6341-82D8-4717BFABF2AB}"/>
                </a:ext>
              </a:extLst>
            </p:cNvPr>
            <p:cNvSpPr/>
            <p:nvPr/>
          </p:nvSpPr>
          <p:spPr>
            <a:xfrm>
              <a:off x="326172" y="1724351"/>
              <a:ext cx="1750402" cy="19970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A18E025-AE9E-1B49-9C32-662DD784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11" y="5257369"/>
            <a:ext cx="643293" cy="3675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6F12D9-5719-A24E-A703-E495339EF98B}"/>
              </a:ext>
            </a:extLst>
          </p:cNvPr>
          <p:cNvSpPr txBox="1"/>
          <p:nvPr/>
        </p:nvSpPr>
        <p:spPr>
          <a:xfrm>
            <a:off x="4162391" y="6000350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5D9613-DEBC-AE40-AA57-7C21BE610AC0}"/>
              </a:ext>
            </a:extLst>
          </p:cNvPr>
          <p:cNvSpPr txBox="1"/>
          <p:nvPr/>
        </p:nvSpPr>
        <p:spPr>
          <a:xfrm>
            <a:off x="5877521" y="6031880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BBCB88-FEF0-914C-8691-D9ADF0352BF3}"/>
              </a:ext>
            </a:extLst>
          </p:cNvPr>
          <p:cNvSpPr txBox="1"/>
          <p:nvPr/>
        </p:nvSpPr>
        <p:spPr>
          <a:xfrm>
            <a:off x="4162391" y="6000350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30E78-B75F-8F47-AF4B-24A6833A96D7}"/>
              </a:ext>
            </a:extLst>
          </p:cNvPr>
          <p:cNvSpPr txBox="1"/>
          <p:nvPr/>
        </p:nvSpPr>
        <p:spPr>
          <a:xfrm>
            <a:off x="5877521" y="6031880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953D48-E230-8F4C-88A6-CEDDFB854222}"/>
              </a:ext>
            </a:extLst>
          </p:cNvPr>
          <p:cNvCxnSpPr>
            <a:cxnSpLocks/>
          </p:cNvCxnSpPr>
          <p:nvPr/>
        </p:nvCxnSpPr>
        <p:spPr>
          <a:xfrm rot="10800000">
            <a:off x="7710171" y="4505718"/>
            <a:ext cx="3975" cy="2103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51F03D8-6BDF-2D4E-99A7-927658926A60}"/>
              </a:ext>
            </a:extLst>
          </p:cNvPr>
          <p:cNvSpPr/>
          <p:nvPr/>
        </p:nvSpPr>
        <p:spPr>
          <a:xfrm>
            <a:off x="5930816" y="4935973"/>
            <a:ext cx="1518387" cy="15280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81D9BA-A492-544E-A880-FF38C67D304C}"/>
              </a:ext>
            </a:extLst>
          </p:cNvPr>
          <p:cNvSpPr txBox="1"/>
          <p:nvPr/>
        </p:nvSpPr>
        <p:spPr>
          <a:xfrm>
            <a:off x="6213760" y="45181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Node 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D56BD56-4CAA-124C-95B5-5E424F43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07" y="5289861"/>
            <a:ext cx="643293" cy="36757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593CE5-4467-7240-A06D-4B80CE6A91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6977" y="4965473"/>
            <a:ext cx="6698" cy="1463040"/>
          </a:xfrm>
          <a:prstGeom prst="line">
            <a:avLst/>
          </a:prstGeom>
          <a:solidFill>
            <a:srgbClr val="F7A6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9662ED-3E82-1043-9BF2-E5AF1E352551}"/>
              </a:ext>
            </a:extLst>
          </p:cNvPr>
          <p:cNvSpPr txBox="1"/>
          <p:nvPr/>
        </p:nvSpPr>
        <p:spPr>
          <a:xfrm>
            <a:off x="5865329" y="4928513"/>
            <a:ext cx="15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Slice 2  Slice 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BCBBE-0C58-C44D-8DE4-BF9014B6D233}"/>
              </a:ext>
            </a:extLst>
          </p:cNvPr>
          <p:cNvGrpSpPr/>
          <p:nvPr/>
        </p:nvGrpSpPr>
        <p:grpSpPr>
          <a:xfrm>
            <a:off x="4156405" y="4904443"/>
            <a:ext cx="1573719" cy="1503263"/>
            <a:chOff x="8557533" y="4758398"/>
            <a:chExt cx="1573719" cy="150326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360B6F-91D3-CF4E-9C75-547F4F407C93}"/>
                </a:ext>
              </a:extLst>
            </p:cNvPr>
            <p:cNvSpPr txBox="1"/>
            <p:nvPr/>
          </p:nvSpPr>
          <p:spPr>
            <a:xfrm>
              <a:off x="8557533" y="4758398"/>
              <a:ext cx="1573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474746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Slice 0  Slice 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5CF818-2CE5-6A47-ADD8-FF6DEEA3B214}"/>
                </a:ext>
              </a:extLst>
            </p:cNvPr>
            <p:cNvCxnSpPr/>
            <p:nvPr/>
          </p:nvCxnSpPr>
          <p:spPr bwMode="auto">
            <a:xfrm flipH="1">
              <a:off x="9354780" y="4798621"/>
              <a:ext cx="6698" cy="1463040"/>
            </a:xfrm>
            <a:prstGeom prst="line">
              <a:avLst/>
            </a:prstGeom>
            <a:solidFill>
              <a:srgbClr val="F7A6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D4AE0D-04BC-C148-BD5C-2BC3660C4FA8}"/>
              </a:ext>
            </a:extLst>
          </p:cNvPr>
          <p:cNvGrpSpPr/>
          <p:nvPr/>
        </p:nvGrpSpPr>
        <p:grpSpPr>
          <a:xfrm>
            <a:off x="8009568" y="4488014"/>
            <a:ext cx="1518387" cy="1973186"/>
            <a:chOff x="326172" y="1142547"/>
            <a:chExt cx="1750402" cy="257888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2599AD-AD73-6641-AC21-659EA716D72B}"/>
                </a:ext>
              </a:extLst>
            </p:cNvPr>
            <p:cNvSpPr txBox="1"/>
            <p:nvPr/>
          </p:nvSpPr>
          <p:spPr>
            <a:xfrm>
              <a:off x="674167" y="1142547"/>
              <a:ext cx="105412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Node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85FBDE-D644-CA4D-91C9-C43BA2BE1338}"/>
                </a:ext>
              </a:extLst>
            </p:cNvPr>
            <p:cNvSpPr/>
            <p:nvPr/>
          </p:nvSpPr>
          <p:spPr>
            <a:xfrm>
              <a:off x="326172" y="1724351"/>
              <a:ext cx="1750402" cy="19970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ABB3DB6-0DBF-644F-AB1E-AC717B5A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42" y="5258731"/>
            <a:ext cx="643293" cy="3675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B7EE450-59AE-034D-B2D6-CA87DB0155F6}"/>
              </a:ext>
            </a:extLst>
          </p:cNvPr>
          <p:cNvSpPr/>
          <p:nvPr/>
        </p:nvSpPr>
        <p:spPr>
          <a:xfrm>
            <a:off x="9728647" y="4937335"/>
            <a:ext cx="1518387" cy="15280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9D71BD-DA8D-6C45-89A1-C2AC843D2EF7}"/>
              </a:ext>
            </a:extLst>
          </p:cNvPr>
          <p:cNvSpPr txBox="1"/>
          <p:nvPr/>
        </p:nvSpPr>
        <p:spPr>
          <a:xfrm>
            <a:off x="10011591" y="45195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Node 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A4A742-1137-6341-A68F-F003F5BF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38" y="5291223"/>
            <a:ext cx="643293" cy="36757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14D60E-8C24-9744-BA8F-C868CF721A4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64808" y="4966835"/>
            <a:ext cx="6698" cy="1463040"/>
          </a:xfrm>
          <a:prstGeom prst="line">
            <a:avLst/>
          </a:prstGeom>
          <a:solidFill>
            <a:srgbClr val="F7A6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0D186E9-10FE-B645-A246-4A1A31D69B3B}"/>
              </a:ext>
            </a:extLst>
          </p:cNvPr>
          <p:cNvSpPr txBox="1"/>
          <p:nvPr/>
        </p:nvSpPr>
        <p:spPr>
          <a:xfrm>
            <a:off x="9663160" y="4929875"/>
            <a:ext cx="15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Slice 2  Slice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DDDD8A-A1FE-BE47-9D38-3B840DE1BBE4}"/>
              </a:ext>
            </a:extLst>
          </p:cNvPr>
          <p:cNvGrpSpPr/>
          <p:nvPr/>
        </p:nvGrpSpPr>
        <p:grpSpPr>
          <a:xfrm>
            <a:off x="7954236" y="4905805"/>
            <a:ext cx="1573719" cy="1503263"/>
            <a:chOff x="8557533" y="4758398"/>
            <a:chExt cx="1573719" cy="150326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CDE30A-13CD-8F40-A28C-BF70BAF12EF1}"/>
                </a:ext>
              </a:extLst>
            </p:cNvPr>
            <p:cNvSpPr txBox="1"/>
            <p:nvPr/>
          </p:nvSpPr>
          <p:spPr>
            <a:xfrm>
              <a:off x="8557533" y="4758398"/>
              <a:ext cx="1573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474746"/>
                  </a:solidFill>
                  <a:latin typeface="Amazon Ember Cd RC" panose="020B0606020204020204" pitchFamily="34" charset="0"/>
                  <a:ea typeface="Amazon Ember Cd RC" panose="020B0606020204020204" pitchFamily="34" charset="0"/>
                  <a:cs typeface="Amazon Ember Cd RC" panose="020B0606020204020204" pitchFamily="34" charset="0"/>
                </a:rPr>
                <a:t>Slice 0  Slice 1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148B4C-F943-0C47-8697-3C2915FC2F26}"/>
                </a:ext>
              </a:extLst>
            </p:cNvPr>
            <p:cNvCxnSpPr/>
            <p:nvPr/>
          </p:nvCxnSpPr>
          <p:spPr bwMode="auto">
            <a:xfrm flipH="1">
              <a:off x="9354780" y="4798621"/>
              <a:ext cx="6698" cy="1463040"/>
            </a:xfrm>
            <a:prstGeom prst="line">
              <a:avLst/>
            </a:prstGeom>
            <a:solidFill>
              <a:srgbClr val="F7A6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941ABBDA-C8DD-DD48-A0FD-DD74A25C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052" y="5646805"/>
            <a:ext cx="634916" cy="1041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7890BF8-8C9F-1645-A1F6-423EF5FD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052" y="5792617"/>
            <a:ext cx="634916" cy="1041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18E576-A35C-994D-9BCE-A739D5F2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953" y="5931967"/>
            <a:ext cx="634916" cy="1041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4323E7-EC36-D44C-A1BA-6B66FF9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938" y="5679885"/>
            <a:ext cx="634916" cy="1041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9CCCBE0-DE82-214D-860A-F79577AA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938" y="5825697"/>
            <a:ext cx="634916" cy="1041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E199EC4-5BEB-F84B-BDC4-FC72EBED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839" y="5965047"/>
            <a:ext cx="634916" cy="1041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7865D41-DABF-9747-8983-395A51DF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43" y="5647447"/>
            <a:ext cx="634916" cy="1041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E3940E-2CBC-524C-93EA-BD6B6B39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67" y="5683059"/>
            <a:ext cx="634916" cy="104178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1BB122C-2718-8E44-83B9-CB51FA9F981C}"/>
              </a:ext>
            </a:extLst>
          </p:cNvPr>
          <p:cNvSpPr txBox="1">
            <a:spLocks/>
          </p:cNvSpPr>
          <p:nvPr/>
        </p:nvSpPr>
        <p:spPr>
          <a:xfrm>
            <a:off x="1297325" y="4098192"/>
            <a:ext cx="2545792" cy="369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( round-robin distribution )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EE198806-2F1A-C648-922C-0302B91716AB}"/>
              </a:ext>
            </a:extLst>
          </p:cNvPr>
          <p:cNvSpPr txBox="1">
            <a:spLocks/>
          </p:cNvSpPr>
          <p:nvPr/>
        </p:nvSpPr>
        <p:spPr>
          <a:xfrm>
            <a:off x="5027991" y="4153627"/>
            <a:ext cx="2696313" cy="369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( hashing-based distribution )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81360DA-2190-0D4A-B4EC-23C8F3815E8B}"/>
              </a:ext>
            </a:extLst>
          </p:cNvPr>
          <p:cNvSpPr txBox="1">
            <a:spLocks/>
          </p:cNvSpPr>
          <p:nvPr/>
        </p:nvSpPr>
        <p:spPr>
          <a:xfrm>
            <a:off x="8809032" y="4159718"/>
            <a:ext cx="2856811" cy="3691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( full table copy on each node 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8AA78B-CC29-044A-BB6C-C5CF7C995C51}"/>
              </a:ext>
            </a:extLst>
          </p:cNvPr>
          <p:cNvSpPr txBox="1"/>
          <p:nvPr/>
        </p:nvSpPr>
        <p:spPr>
          <a:xfrm>
            <a:off x="4365661" y="5310898"/>
            <a:ext cx="55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SFO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7786DF-A1AB-A744-BE8B-B02372D8C1C1}"/>
              </a:ext>
            </a:extLst>
          </p:cNvPr>
          <p:cNvSpPr txBox="1"/>
          <p:nvPr/>
        </p:nvSpPr>
        <p:spPr>
          <a:xfrm>
            <a:off x="6049051" y="5335435"/>
            <a:ext cx="55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JFK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BAD8DE-E27E-0C46-86D0-89F1E8FDDE4E}"/>
              </a:ext>
            </a:extLst>
          </p:cNvPr>
          <p:cNvSpPr txBox="1"/>
          <p:nvPr/>
        </p:nvSpPr>
        <p:spPr>
          <a:xfrm>
            <a:off x="350156" y="5969891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AFB2D-A862-9D44-AC56-02EE6FA938E3}"/>
              </a:ext>
            </a:extLst>
          </p:cNvPr>
          <p:cNvSpPr txBox="1"/>
          <p:nvPr/>
        </p:nvSpPr>
        <p:spPr>
          <a:xfrm>
            <a:off x="1090976" y="5974005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A9E24F-853E-3841-AD15-9562266173F2}"/>
              </a:ext>
            </a:extLst>
          </p:cNvPr>
          <p:cNvSpPr txBox="1"/>
          <p:nvPr/>
        </p:nvSpPr>
        <p:spPr>
          <a:xfrm>
            <a:off x="2065286" y="6001421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C8F90F-B1C1-7248-85D2-2C65C22D23A2}"/>
              </a:ext>
            </a:extLst>
          </p:cNvPr>
          <p:cNvSpPr txBox="1"/>
          <p:nvPr/>
        </p:nvSpPr>
        <p:spPr>
          <a:xfrm>
            <a:off x="2819965" y="6005535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D53F464-6D70-554F-A624-00705683630B}"/>
              </a:ext>
            </a:extLst>
          </p:cNvPr>
          <p:cNvSpPr/>
          <p:nvPr/>
        </p:nvSpPr>
        <p:spPr>
          <a:xfrm>
            <a:off x="3999991" y="3499359"/>
            <a:ext cx="3506977" cy="551640"/>
          </a:xfrm>
          <a:prstGeom prst="roundRect">
            <a:avLst/>
          </a:prstGeom>
          <a:solidFill>
            <a:srgbClr val="0070C0"/>
          </a:solidFill>
        </p:spPr>
        <p:txBody>
          <a:bodyPr wrap="square" lIns="0" tIns="0" rIns="0" bIns="0">
            <a:spAutoFit/>
          </a:bodyPr>
          <a:lstStyle/>
          <a:p>
            <a:pPr marL="58738" lvl="2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b="1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TIP:</a:t>
            </a:r>
            <a:r>
              <a:rPr lang="en-US" sz="12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 When using the </a:t>
            </a:r>
            <a:r>
              <a:rPr lang="en-US" sz="1200" i="1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KEY</a:t>
            </a:r>
            <a:r>
              <a:rPr lang="en-US" sz="12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dist</a:t>
            </a:r>
            <a:r>
              <a:rPr lang="en-US" sz="12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 style, select a distribution key column that has </a:t>
            </a:r>
            <a:r>
              <a:rPr lang="en-US" sz="1200" b="1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high cardinality </a:t>
            </a:r>
            <a:r>
              <a:rPr lang="en-US" sz="1200" dirty="0">
                <a:solidFill>
                  <a:srgbClr val="FFFFFF"/>
                </a:solidFill>
                <a:latin typeface="Amazon Ember Light" charset="0"/>
                <a:ea typeface="Amazon Ember Light" charset="0"/>
                <a:cs typeface="Amazon Ember Light" charset="0"/>
              </a:rPr>
              <a:t>to help avoid row skew across slices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E67879-1EFE-C740-A0EB-A3B4D9426AF7}"/>
              </a:ext>
            </a:extLst>
          </p:cNvPr>
          <p:cNvSpPr txBox="1"/>
          <p:nvPr/>
        </p:nvSpPr>
        <p:spPr>
          <a:xfrm>
            <a:off x="5882211" y="602763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9D0525-7CCD-634A-9970-3C9AA4761DEA}"/>
              </a:ext>
            </a:extLst>
          </p:cNvPr>
          <p:cNvSpPr txBox="1"/>
          <p:nvPr/>
        </p:nvSpPr>
        <p:spPr>
          <a:xfrm>
            <a:off x="5882211" y="6032352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6BE9EB-A346-6F45-B037-91E3512180AA}"/>
              </a:ext>
            </a:extLst>
          </p:cNvPr>
          <p:cNvSpPr txBox="1"/>
          <p:nvPr/>
        </p:nvSpPr>
        <p:spPr>
          <a:xfrm>
            <a:off x="7986206" y="602963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1AC829-B4A5-6B4D-B158-395F880503E6}"/>
              </a:ext>
            </a:extLst>
          </p:cNvPr>
          <p:cNvSpPr txBox="1"/>
          <p:nvPr/>
        </p:nvSpPr>
        <p:spPr>
          <a:xfrm>
            <a:off x="9701336" y="606116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892151-FFC6-204A-9ED3-83FC06FEDF5D}"/>
              </a:ext>
            </a:extLst>
          </p:cNvPr>
          <p:cNvSpPr txBox="1"/>
          <p:nvPr/>
        </p:nvSpPr>
        <p:spPr>
          <a:xfrm>
            <a:off x="7986206" y="602963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7B0132-2E3D-7543-A702-A3E5045C5142}"/>
              </a:ext>
            </a:extLst>
          </p:cNvPr>
          <p:cNvSpPr txBox="1"/>
          <p:nvPr/>
        </p:nvSpPr>
        <p:spPr>
          <a:xfrm>
            <a:off x="9701336" y="606116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2FE1AF-C600-BA4F-BE06-0183D3AEC28A}"/>
              </a:ext>
            </a:extLst>
          </p:cNvPr>
          <p:cNvSpPr txBox="1"/>
          <p:nvPr/>
        </p:nvSpPr>
        <p:spPr>
          <a:xfrm>
            <a:off x="7986206" y="602963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5E12A9-A374-F844-AFDD-658DB232264A}"/>
              </a:ext>
            </a:extLst>
          </p:cNvPr>
          <p:cNvSpPr txBox="1"/>
          <p:nvPr/>
        </p:nvSpPr>
        <p:spPr>
          <a:xfrm>
            <a:off x="9701336" y="606116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74746"/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406158-1085-B747-94DD-4DFC45CFB2CD}"/>
              </a:ext>
            </a:extLst>
          </p:cNvPr>
          <p:cNvSpPr txBox="1"/>
          <p:nvPr/>
        </p:nvSpPr>
        <p:spPr>
          <a:xfrm>
            <a:off x="7986206" y="602963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CA5746-2783-1A47-A397-8BC3893DAB84}"/>
              </a:ext>
            </a:extLst>
          </p:cNvPr>
          <p:cNvSpPr txBox="1"/>
          <p:nvPr/>
        </p:nvSpPr>
        <p:spPr>
          <a:xfrm>
            <a:off x="9701336" y="6061167"/>
            <a:ext cx="110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mazon Ember Cd RC" panose="020B060602020402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# Rows: 4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DD70C8-584D-194D-9772-3A9264D255B0}"/>
              </a:ext>
            </a:extLst>
          </p:cNvPr>
          <p:cNvGrpSpPr/>
          <p:nvPr/>
        </p:nvGrpSpPr>
        <p:grpSpPr>
          <a:xfrm>
            <a:off x="7784656" y="4097063"/>
            <a:ext cx="1007751" cy="400111"/>
            <a:chOff x="0" y="1079804"/>
            <a:chExt cx="1675409" cy="1027521"/>
          </a:xfrm>
        </p:grpSpPr>
        <p:sp>
          <p:nvSpPr>
            <p:cNvPr id="82" name="Round Same Side Corner Rectangle 168">
              <a:extLst>
                <a:ext uri="{FF2B5EF4-FFF2-40B4-BE49-F238E27FC236}">
                  <a16:creationId xmlns:a16="http://schemas.microsoft.com/office/drawing/2014/main" id="{46840246-FD55-2144-B0D8-0E6D1853E794}"/>
                </a:ext>
              </a:extLst>
            </p:cNvPr>
            <p:cNvSpPr/>
            <p:nvPr/>
          </p:nvSpPr>
          <p:spPr>
            <a:xfrm>
              <a:off x="0" y="1079804"/>
              <a:ext cx="1675409" cy="1027521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rgbClr val="015D6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 Same Side Corner Rectangle 4">
              <a:extLst>
                <a:ext uri="{FF2B5EF4-FFF2-40B4-BE49-F238E27FC236}">
                  <a16:creationId xmlns:a16="http://schemas.microsoft.com/office/drawing/2014/main" id="{8CB37B5E-DFA6-594D-81AB-6FE39A971AB9}"/>
                </a:ext>
              </a:extLst>
            </p:cNvPr>
            <p:cNvSpPr txBox="1"/>
            <p:nvPr/>
          </p:nvSpPr>
          <p:spPr>
            <a:xfrm>
              <a:off x="50168" y="1129972"/>
              <a:ext cx="1575073" cy="977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mazon Ember" panose="02000000000000000000" pitchFamily="2" charset="0"/>
                  <a:ea typeface="Amazon Ember" panose="02000000000000000000" pitchFamily="2" charset="0"/>
                </a:rPr>
                <a:t>ALL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B826B7-EAC5-4049-8D7C-E956552E2BD0}"/>
              </a:ext>
            </a:extLst>
          </p:cNvPr>
          <p:cNvGrpSpPr/>
          <p:nvPr/>
        </p:nvGrpSpPr>
        <p:grpSpPr>
          <a:xfrm>
            <a:off x="309592" y="4077528"/>
            <a:ext cx="1007751" cy="400111"/>
            <a:chOff x="0" y="2158702"/>
            <a:chExt cx="1675409" cy="1027521"/>
          </a:xfrm>
        </p:grpSpPr>
        <p:sp>
          <p:nvSpPr>
            <p:cNvPr id="85" name="Round Same Side Corner Rectangle 177">
              <a:extLst>
                <a:ext uri="{FF2B5EF4-FFF2-40B4-BE49-F238E27FC236}">
                  <a16:creationId xmlns:a16="http://schemas.microsoft.com/office/drawing/2014/main" id="{96485414-58B7-F84A-87D5-E3301DBFCB64}"/>
                </a:ext>
              </a:extLst>
            </p:cNvPr>
            <p:cNvSpPr/>
            <p:nvPr/>
          </p:nvSpPr>
          <p:spPr>
            <a:xfrm>
              <a:off x="0" y="2158702"/>
              <a:ext cx="1675409" cy="1027521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rgbClr val="C68D3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ound Same Side Corner Rectangle 4">
              <a:extLst>
                <a:ext uri="{FF2B5EF4-FFF2-40B4-BE49-F238E27FC236}">
                  <a16:creationId xmlns:a16="http://schemas.microsoft.com/office/drawing/2014/main" id="{4728A8F6-88D8-DB45-AEDA-6126F4288E73}"/>
                </a:ext>
              </a:extLst>
            </p:cNvPr>
            <p:cNvSpPr txBox="1"/>
            <p:nvPr/>
          </p:nvSpPr>
          <p:spPr>
            <a:xfrm>
              <a:off x="50168" y="2208870"/>
              <a:ext cx="1575073" cy="977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mazon Ember" panose="02000000000000000000" pitchFamily="2" charset="0"/>
                  <a:ea typeface="Amazon Ember" panose="02000000000000000000" pitchFamily="2" charset="0"/>
                </a:rPr>
                <a:t>EVEN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3B1649-9AB3-2145-9CF8-B1FD6A5361B9}"/>
              </a:ext>
            </a:extLst>
          </p:cNvPr>
          <p:cNvGrpSpPr/>
          <p:nvPr/>
        </p:nvGrpSpPr>
        <p:grpSpPr>
          <a:xfrm>
            <a:off x="3990064" y="4104977"/>
            <a:ext cx="1007751" cy="400111"/>
            <a:chOff x="0" y="907"/>
            <a:chExt cx="1675409" cy="1027521"/>
          </a:xfrm>
        </p:grpSpPr>
        <p:sp>
          <p:nvSpPr>
            <p:cNvPr id="88" name="Round Same Side Corner Rectangle 180">
              <a:extLst>
                <a:ext uri="{FF2B5EF4-FFF2-40B4-BE49-F238E27FC236}">
                  <a16:creationId xmlns:a16="http://schemas.microsoft.com/office/drawing/2014/main" id="{DDA01595-82DD-6A43-9177-93F8477D9322}"/>
                </a:ext>
              </a:extLst>
            </p:cNvPr>
            <p:cNvSpPr/>
            <p:nvPr/>
          </p:nvSpPr>
          <p:spPr>
            <a:xfrm>
              <a:off x="0" y="907"/>
              <a:ext cx="1675409" cy="1027521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rgbClr val="673C5C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 Same Side Corner Rectangle 4">
              <a:extLst>
                <a:ext uri="{FF2B5EF4-FFF2-40B4-BE49-F238E27FC236}">
                  <a16:creationId xmlns:a16="http://schemas.microsoft.com/office/drawing/2014/main" id="{C844C6E8-95E5-D94C-A314-B56C9D6FAAA3}"/>
                </a:ext>
              </a:extLst>
            </p:cNvPr>
            <p:cNvSpPr txBox="1"/>
            <p:nvPr/>
          </p:nvSpPr>
          <p:spPr>
            <a:xfrm>
              <a:off x="50168" y="51075"/>
              <a:ext cx="1575073" cy="977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4295" tIns="74295" rIns="74295" bIns="7429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Amazon Ember" panose="02000000000000000000" pitchFamily="2" charset="0"/>
                  <a:ea typeface="Amazon Ember" panose="02000000000000000000" pitchFamily="2" charset="0"/>
                </a:rPr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4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  <p:bldP spid="31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1" grpId="1"/>
      <p:bldP spid="72" grpId="0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Database Design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72AA10F-4D7B-DE44-B2D6-49E03047ED08}"/>
              </a:ext>
            </a:extLst>
          </p:cNvPr>
          <p:cNvSpPr txBox="1">
            <a:spLocks/>
          </p:cNvSpPr>
          <p:nvPr/>
        </p:nvSpPr>
        <p:spPr>
          <a:xfrm>
            <a:off x="404122" y="2351313"/>
            <a:ext cx="11497826" cy="38028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Redshift uses sort keys to physically order data on disk</a:t>
            </a:r>
          </a:p>
          <a:p>
            <a:pPr marL="342900" indent="-342900"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Sort keys combined function like an index in Redshift for a given set of columns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and enable range-restricted scans to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reduce I/O</a:t>
            </a:r>
          </a:p>
          <a:p>
            <a:pPr marL="342900" indent="-342900"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AUTO Sort Key- Amazon Redshift chooses the sort key using automatic table optimization</a:t>
            </a:r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233363" indent="-233363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Compound Sort Key</a:t>
            </a:r>
          </a:p>
          <a:p>
            <a:pPr marL="631825" indent="-227013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Sort key is composed of one or more columns</a:t>
            </a:r>
          </a:p>
          <a:p>
            <a:pPr marL="631825" indent="-227013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Should be in order of lowest to highest cardinality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49AC4-3D6F-BADE-8016-8867C478879A}"/>
              </a:ext>
            </a:extLst>
          </p:cNvPr>
          <p:cNvSpPr txBox="1"/>
          <p:nvPr/>
        </p:nvSpPr>
        <p:spPr>
          <a:xfrm>
            <a:off x="5036409" y="1700273"/>
            <a:ext cx="1981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Data Sorting</a:t>
            </a:r>
          </a:p>
        </p:txBody>
      </p:sp>
    </p:spTree>
    <p:extLst>
      <p:ext uri="{BB962C8B-B14F-4D97-AF65-F5344CB8AC3E}">
        <p14:creationId xmlns:p14="http://schemas.microsoft.com/office/powerpoint/2010/main" val="283616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Database Design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98B6D73-988F-5D42-BE7D-DE363C72D4CE}"/>
              </a:ext>
            </a:extLst>
          </p:cNvPr>
          <p:cNvSpPr/>
          <p:nvPr/>
        </p:nvSpPr>
        <p:spPr>
          <a:xfrm>
            <a:off x="4516711" y="3065553"/>
            <a:ext cx="1727200" cy="694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382AB-C3C6-7D44-8338-86F3B3BE68EC}"/>
              </a:ext>
            </a:extLst>
          </p:cNvPr>
          <p:cNvSpPr/>
          <p:nvPr/>
        </p:nvSpPr>
        <p:spPr>
          <a:xfrm>
            <a:off x="4516711" y="3921034"/>
            <a:ext cx="1727200" cy="652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142F7C-F68F-E54E-897D-3AC25050A720}"/>
              </a:ext>
            </a:extLst>
          </p:cNvPr>
          <p:cNvSpPr/>
          <p:nvPr/>
        </p:nvSpPr>
        <p:spPr>
          <a:xfrm>
            <a:off x="4516711" y="4796585"/>
            <a:ext cx="1727200" cy="660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9A1D5-45B6-BC41-A786-8E94B7D3AF2C}"/>
              </a:ext>
            </a:extLst>
          </p:cNvPr>
          <p:cNvSpPr/>
          <p:nvPr/>
        </p:nvSpPr>
        <p:spPr>
          <a:xfrm>
            <a:off x="6243907" y="2996869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01-JUNE-2017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06-JUNE-2017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7F756-5827-6240-8A69-ECEFFFD8DDAA}"/>
              </a:ext>
            </a:extLst>
          </p:cNvPr>
          <p:cNvSpPr/>
          <p:nvPr/>
        </p:nvSpPr>
        <p:spPr>
          <a:xfrm>
            <a:off x="6243908" y="3772375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07-JUNE-2017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12-JUNE-2017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1138F-8A9E-114F-A622-B750EE9D0F05}"/>
              </a:ext>
            </a:extLst>
          </p:cNvPr>
          <p:cNvSpPr/>
          <p:nvPr/>
        </p:nvSpPr>
        <p:spPr>
          <a:xfrm>
            <a:off x="6243908" y="4634853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13-JUNE-2017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21-JUNE-2017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69E97-191E-6E40-A3ED-5950A60E11AC}"/>
              </a:ext>
            </a:extLst>
          </p:cNvPr>
          <p:cNvSpPr/>
          <p:nvPr/>
        </p:nvSpPr>
        <p:spPr>
          <a:xfrm>
            <a:off x="4516711" y="5665044"/>
            <a:ext cx="1727200" cy="652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8A5D1-E146-0C48-9F15-1F0AD5D1B505}"/>
              </a:ext>
            </a:extLst>
          </p:cNvPr>
          <p:cNvSpPr/>
          <p:nvPr/>
        </p:nvSpPr>
        <p:spPr>
          <a:xfrm>
            <a:off x="6243908" y="5518399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21-JUNE-2017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30-JUNE-2017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CF922-B0DA-9D49-9A90-6A4B09C120CC}"/>
              </a:ext>
            </a:extLst>
          </p:cNvPr>
          <p:cNvSpPr txBox="1"/>
          <p:nvPr/>
        </p:nvSpPr>
        <p:spPr>
          <a:xfrm>
            <a:off x="4598376" y="2422919"/>
            <a:ext cx="347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charset="0"/>
              </a:rPr>
              <a:t>Sorted by 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1C426F-7EC1-7641-B62F-E607B7CA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8" y="3674831"/>
            <a:ext cx="941832" cy="941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B0DAFA3-7A9C-2541-AF3A-AC338496850F}"/>
              </a:ext>
            </a:extLst>
          </p:cNvPr>
          <p:cNvSpPr/>
          <p:nvPr/>
        </p:nvSpPr>
        <p:spPr>
          <a:xfrm>
            <a:off x="293232" y="3033893"/>
            <a:ext cx="1727200" cy="694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35FCF-BA0D-F14B-ACA3-624C03A14972}"/>
              </a:ext>
            </a:extLst>
          </p:cNvPr>
          <p:cNvSpPr/>
          <p:nvPr/>
        </p:nvSpPr>
        <p:spPr>
          <a:xfrm>
            <a:off x="293232" y="3921034"/>
            <a:ext cx="1727200" cy="652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75053-D85D-4448-8DB7-77086F306BCA}"/>
              </a:ext>
            </a:extLst>
          </p:cNvPr>
          <p:cNvSpPr/>
          <p:nvPr/>
        </p:nvSpPr>
        <p:spPr>
          <a:xfrm>
            <a:off x="293232" y="4796585"/>
            <a:ext cx="1727200" cy="660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F2049-BFFC-7742-AD9A-44C20AF202EC}"/>
              </a:ext>
            </a:extLst>
          </p:cNvPr>
          <p:cNvSpPr/>
          <p:nvPr/>
        </p:nvSpPr>
        <p:spPr>
          <a:xfrm>
            <a:off x="2020433" y="2988731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01-JUNE-2017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20-JUNE-2017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155A9-DBC0-ED4D-A588-92F5D9C5980F}"/>
              </a:ext>
            </a:extLst>
          </p:cNvPr>
          <p:cNvSpPr/>
          <p:nvPr/>
        </p:nvSpPr>
        <p:spPr>
          <a:xfrm>
            <a:off x="2020433" y="3777177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08-JUNE-2017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30-JUNE-2017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F5399D-B21D-B440-86BD-406A77799A89}"/>
              </a:ext>
            </a:extLst>
          </p:cNvPr>
          <p:cNvSpPr/>
          <p:nvPr/>
        </p:nvSpPr>
        <p:spPr>
          <a:xfrm>
            <a:off x="2031034" y="4641978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12-JUNE-2017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20-JUNE-2017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5EA333-6FE3-1E49-AA71-A588FCC01CE8}"/>
              </a:ext>
            </a:extLst>
          </p:cNvPr>
          <p:cNvSpPr/>
          <p:nvPr/>
        </p:nvSpPr>
        <p:spPr>
          <a:xfrm>
            <a:off x="293232" y="5665043"/>
            <a:ext cx="1727200" cy="652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914E5-02EF-C440-8D20-DAB89BB06BC2}"/>
              </a:ext>
            </a:extLst>
          </p:cNvPr>
          <p:cNvSpPr/>
          <p:nvPr/>
        </p:nvSpPr>
        <p:spPr>
          <a:xfrm>
            <a:off x="2020433" y="5521186"/>
            <a:ext cx="239209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MIN: 02-JUNE-2017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MAX: 25-JUNE-2017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ADA84D-6F71-6244-805D-3AA28ECE9143}"/>
              </a:ext>
            </a:extLst>
          </p:cNvPr>
          <p:cNvSpPr txBox="1"/>
          <p:nvPr/>
        </p:nvSpPr>
        <p:spPr>
          <a:xfrm>
            <a:off x="374898" y="2410086"/>
            <a:ext cx="3475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Amazon Ember" charset="0"/>
                <a:ea typeface="Amazon Ember" charset="0"/>
                <a:cs typeface="Amazon Ember" charset="0"/>
              </a:rPr>
              <a:t>Unsorted table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DB9-310D-234E-8FD0-D6A5549B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8" y="3684659"/>
            <a:ext cx="942185" cy="94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D7FFBF-0398-8544-BC0B-CD3562F1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8" y="2800530"/>
            <a:ext cx="942185" cy="94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ACD873-863F-A64E-BA64-E4B3FA54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8" y="5423363"/>
            <a:ext cx="942185" cy="94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2CC68AD-BA64-1B43-BBD4-76E298E488B5}"/>
              </a:ext>
            </a:extLst>
          </p:cNvPr>
          <p:cNvGrpSpPr/>
          <p:nvPr/>
        </p:nvGrpSpPr>
        <p:grpSpPr>
          <a:xfrm>
            <a:off x="1093739" y="3072513"/>
            <a:ext cx="904611" cy="610656"/>
            <a:chOff x="-2116349" y="1573173"/>
            <a:chExt cx="904611" cy="6106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1B09CDE-8A6A-874E-BC2F-81F2733A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16349" y="1573173"/>
              <a:ext cx="904611" cy="61065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CA33F5-470A-E948-BAC5-477EDE73A0C6}"/>
                </a:ext>
              </a:extLst>
            </p:cNvPr>
            <p:cNvSpPr/>
            <p:nvPr/>
          </p:nvSpPr>
          <p:spPr>
            <a:xfrm>
              <a:off x="-1600969" y="1730375"/>
              <a:ext cx="365894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CAFFAB-2B08-2041-A0F8-555AC311C4BF}"/>
                </a:ext>
              </a:extLst>
            </p:cNvPr>
            <p:cNvSpPr/>
            <p:nvPr/>
          </p:nvSpPr>
          <p:spPr>
            <a:xfrm>
              <a:off x="-2085743" y="1817393"/>
              <a:ext cx="847493" cy="17333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01F29B-C8CF-0547-941D-A55FDB6B0C1A}"/>
                </a:ext>
              </a:extLst>
            </p:cNvPr>
            <p:cNvSpPr/>
            <p:nvPr/>
          </p:nvSpPr>
          <p:spPr>
            <a:xfrm>
              <a:off x="-2085743" y="1990818"/>
              <a:ext cx="244243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FC9ADE-A6DD-AC44-9C94-E5502DF7939D}"/>
              </a:ext>
            </a:extLst>
          </p:cNvPr>
          <p:cNvGrpSpPr/>
          <p:nvPr/>
        </p:nvGrpSpPr>
        <p:grpSpPr>
          <a:xfrm>
            <a:off x="1087663" y="3945405"/>
            <a:ext cx="904611" cy="610656"/>
            <a:chOff x="-2098144" y="2816005"/>
            <a:chExt cx="904611" cy="61065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CF735F-43B3-C241-91EC-ED59638B2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98144" y="2816005"/>
              <a:ext cx="904611" cy="61065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F48EE0-2015-D74D-8691-897DE2F3482F}"/>
                </a:ext>
              </a:extLst>
            </p:cNvPr>
            <p:cNvSpPr/>
            <p:nvPr/>
          </p:nvSpPr>
          <p:spPr>
            <a:xfrm>
              <a:off x="-2065581" y="3147718"/>
              <a:ext cx="847493" cy="17333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75C0C3-9478-8B4D-B36A-1A0B51D4E931}"/>
                </a:ext>
              </a:extLst>
            </p:cNvPr>
            <p:cNvSpPr/>
            <p:nvPr/>
          </p:nvSpPr>
          <p:spPr>
            <a:xfrm>
              <a:off x="-1580629" y="3060785"/>
              <a:ext cx="365894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BDE8BAA-44FE-FC4A-9E00-DC244EA3105D}"/>
                </a:ext>
              </a:extLst>
            </p:cNvPr>
            <p:cNvSpPr/>
            <p:nvPr/>
          </p:nvSpPr>
          <p:spPr>
            <a:xfrm>
              <a:off x="-2068934" y="3321050"/>
              <a:ext cx="729084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364DF7-0D8B-CD4B-B313-AA26C041FC5F}"/>
              </a:ext>
            </a:extLst>
          </p:cNvPr>
          <p:cNvGrpSpPr/>
          <p:nvPr/>
        </p:nvGrpSpPr>
        <p:grpSpPr>
          <a:xfrm>
            <a:off x="1087663" y="4827777"/>
            <a:ext cx="904611" cy="610656"/>
            <a:chOff x="-2098144" y="4080357"/>
            <a:chExt cx="904611" cy="61065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616EA13-7661-1246-A8AF-CCAF6E0FE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098144" y="4080357"/>
              <a:ext cx="904611" cy="610656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E7DEA7-96E3-D341-9EAC-71927DB2B2B2}"/>
                </a:ext>
              </a:extLst>
            </p:cNvPr>
            <p:cNvSpPr/>
            <p:nvPr/>
          </p:nvSpPr>
          <p:spPr>
            <a:xfrm>
              <a:off x="-2065758" y="4500618"/>
              <a:ext cx="360784" cy="8693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8E876F-75F0-C943-ACF4-7A789873443A}"/>
                </a:ext>
              </a:extLst>
            </p:cNvPr>
            <p:cNvSpPr/>
            <p:nvPr/>
          </p:nvSpPr>
          <p:spPr>
            <a:xfrm>
              <a:off x="-1947440" y="4415490"/>
              <a:ext cx="732706" cy="8693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D4C5B9-8987-2E42-9827-0D7B33C8FCB4}"/>
              </a:ext>
            </a:extLst>
          </p:cNvPr>
          <p:cNvGrpSpPr/>
          <p:nvPr/>
        </p:nvGrpSpPr>
        <p:grpSpPr>
          <a:xfrm>
            <a:off x="1093739" y="5694054"/>
            <a:ext cx="904611" cy="610656"/>
            <a:chOff x="-2116348" y="5344709"/>
            <a:chExt cx="904611" cy="61065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0EE1B83-7B79-B949-9245-F059778E0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16348" y="5344709"/>
              <a:ext cx="904611" cy="61065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53CD53-1246-6B47-83FC-C8A149CF3826}"/>
                </a:ext>
              </a:extLst>
            </p:cNvPr>
            <p:cNvSpPr/>
            <p:nvPr/>
          </p:nvSpPr>
          <p:spPr>
            <a:xfrm>
              <a:off x="-2085921" y="5592356"/>
              <a:ext cx="847493" cy="17333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7DDC39-DA15-A945-A080-561085FF6A3E}"/>
                </a:ext>
              </a:extLst>
            </p:cNvPr>
            <p:cNvSpPr/>
            <p:nvPr/>
          </p:nvSpPr>
          <p:spPr>
            <a:xfrm>
              <a:off x="-1485900" y="5505423"/>
              <a:ext cx="247650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BC259B-BCE8-1849-8C06-BC4DEC7F25D6}"/>
                </a:ext>
              </a:extLst>
            </p:cNvPr>
            <p:cNvSpPr/>
            <p:nvPr/>
          </p:nvSpPr>
          <p:spPr>
            <a:xfrm>
              <a:off x="-2086099" y="5765688"/>
              <a:ext cx="847492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19BDA2-09CA-F043-86A7-BFB64D35C61D}"/>
                </a:ext>
              </a:extLst>
            </p:cNvPr>
            <p:cNvSpPr/>
            <p:nvPr/>
          </p:nvSpPr>
          <p:spPr>
            <a:xfrm>
              <a:off x="-2086100" y="5852621"/>
              <a:ext cx="114425" cy="8693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6D749B-1106-9A46-86FC-8BD42F1DF15F}"/>
              </a:ext>
            </a:extLst>
          </p:cNvPr>
          <p:cNvGrpSpPr/>
          <p:nvPr/>
        </p:nvGrpSpPr>
        <p:grpSpPr>
          <a:xfrm>
            <a:off x="5309666" y="3096462"/>
            <a:ext cx="904611" cy="610656"/>
            <a:chOff x="12462049" y="2010973"/>
            <a:chExt cx="904611" cy="61065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2B70C11-76FB-7646-A355-779A3EC1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2049" y="2010973"/>
              <a:ext cx="904611" cy="610656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901D98-A2D5-4042-9324-02E982773650}"/>
                </a:ext>
              </a:extLst>
            </p:cNvPr>
            <p:cNvSpPr/>
            <p:nvPr/>
          </p:nvSpPr>
          <p:spPr>
            <a:xfrm>
              <a:off x="12490608" y="2254819"/>
              <a:ext cx="365894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A1E5DB-6FE2-4D4A-B402-39BA2C2E99F6}"/>
                </a:ext>
              </a:extLst>
            </p:cNvPr>
            <p:cNvSpPr/>
            <p:nvPr/>
          </p:nvSpPr>
          <p:spPr>
            <a:xfrm>
              <a:off x="12975381" y="2173500"/>
              <a:ext cx="365894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9D4A60-4676-8F46-8FE1-4A1C256C491F}"/>
              </a:ext>
            </a:extLst>
          </p:cNvPr>
          <p:cNvGrpSpPr/>
          <p:nvPr/>
        </p:nvGrpSpPr>
        <p:grpSpPr>
          <a:xfrm>
            <a:off x="5308027" y="3945405"/>
            <a:ext cx="904611" cy="610656"/>
            <a:chOff x="12462049" y="3183602"/>
            <a:chExt cx="904611" cy="61065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11AE23D-7DC3-1A4D-A4E6-57E1A43A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2049" y="3183602"/>
              <a:ext cx="904611" cy="610656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965A9F-4B29-3642-838A-F0F788832D46}"/>
                </a:ext>
              </a:extLst>
            </p:cNvPr>
            <p:cNvSpPr/>
            <p:nvPr/>
          </p:nvSpPr>
          <p:spPr>
            <a:xfrm>
              <a:off x="12856501" y="3429836"/>
              <a:ext cx="484773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EF8971-9111-074F-AC5B-141723B0A9CC}"/>
                </a:ext>
              </a:extLst>
            </p:cNvPr>
            <p:cNvSpPr/>
            <p:nvPr/>
          </p:nvSpPr>
          <p:spPr>
            <a:xfrm>
              <a:off x="12490608" y="3520351"/>
              <a:ext cx="241142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FC8ABB2-DDC2-2347-B7BB-7544AF04B645}"/>
              </a:ext>
            </a:extLst>
          </p:cNvPr>
          <p:cNvGrpSpPr/>
          <p:nvPr/>
        </p:nvGrpSpPr>
        <p:grpSpPr>
          <a:xfrm>
            <a:off x="5308026" y="4826104"/>
            <a:ext cx="904611" cy="610656"/>
            <a:chOff x="12508164" y="4550946"/>
            <a:chExt cx="904611" cy="61065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D6AD219-AC44-9749-8845-753A92CA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08164" y="4550946"/>
              <a:ext cx="904611" cy="610656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18C340-504F-5144-B2B8-DC20B39599D1}"/>
                </a:ext>
              </a:extLst>
            </p:cNvPr>
            <p:cNvSpPr/>
            <p:nvPr/>
          </p:nvSpPr>
          <p:spPr>
            <a:xfrm>
              <a:off x="12783476" y="4887388"/>
              <a:ext cx="605499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279E1F2-16C3-6B4D-B8E7-D5AEB054E330}"/>
                </a:ext>
              </a:extLst>
            </p:cNvPr>
            <p:cNvSpPr/>
            <p:nvPr/>
          </p:nvSpPr>
          <p:spPr>
            <a:xfrm>
              <a:off x="12537824" y="4974321"/>
              <a:ext cx="484773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B6CEDB-D40F-8045-8C84-534AAC056FAB}"/>
              </a:ext>
            </a:extLst>
          </p:cNvPr>
          <p:cNvGrpSpPr/>
          <p:nvPr/>
        </p:nvGrpSpPr>
        <p:grpSpPr>
          <a:xfrm>
            <a:off x="5308025" y="5693690"/>
            <a:ext cx="904611" cy="610656"/>
            <a:chOff x="12660564" y="5685372"/>
            <a:chExt cx="904611" cy="610656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563029-53F7-A74F-A2DD-FC16295C7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60564" y="5685372"/>
              <a:ext cx="904611" cy="610656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6F4740-97AB-184E-95F8-861DB4F8B560}"/>
                </a:ext>
              </a:extLst>
            </p:cNvPr>
            <p:cNvSpPr/>
            <p:nvPr/>
          </p:nvSpPr>
          <p:spPr>
            <a:xfrm>
              <a:off x="13053094" y="6107765"/>
              <a:ext cx="484773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3BED7C9-ED4B-564C-AC38-56C549EDAA0D}"/>
                </a:ext>
              </a:extLst>
            </p:cNvPr>
            <p:cNvSpPr/>
            <p:nvPr/>
          </p:nvSpPr>
          <p:spPr>
            <a:xfrm>
              <a:off x="12694617" y="6192780"/>
              <a:ext cx="724508" cy="869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239CAF7-AD57-6B45-B5D9-2C8A2AC03280}"/>
              </a:ext>
            </a:extLst>
          </p:cNvPr>
          <p:cNvSpPr/>
          <p:nvPr/>
        </p:nvSpPr>
        <p:spPr>
          <a:xfrm>
            <a:off x="8539755" y="1806026"/>
            <a:ext cx="3587888" cy="12585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SELECT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count(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*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FROM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deep_dive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Courier New" charset="0"/>
              <a:cs typeface="Courier New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WHERE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dt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=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 </a:t>
            </a:r>
            <a:r>
              <a:rPr lang="uk-UA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'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Courier New" charset="0"/>
                <a:cs typeface="Courier New" charset="0"/>
              </a:rPr>
              <a:t>06-09-2017</a:t>
            </a:r>
            <a:r>
              <a:rPr lang="uk-UA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'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515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/>
      <p:bldP spid="24" grpId="0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</a:t>
            </a:r>
            <a:r>
              <a:rPr lang="en-GB" spc="300" dirty="0"/>
              <a:t>Workload</a:t>
            </a:r>
            <a:r>
              <a:rPr lang="pl-PL" spc="300" dirty="0"/>
              <a:t> Management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C3913F-6F1D-AC48-9172-34CA24ABA7A2}"/>
              </a:ext>
            </a:extLst>
          </p:cNvPr>
          <p:cNvSpPr txBox="1"/>
          <p:nvPr/>
        </p:nvSpPr>
        <p:spPr>
          <a:xfrm>
            <a:off x="427703" y="2020529"/>
            <a:ext cx="3610897" cy="449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Workload Management</a:t>
            </a:r>
          </a:p>
          <a:p>
            <a:endParaRPr lang="en-GB" sz="20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Enabled by default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Optimizes resources for maximum query throughput and consistent performance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Prevents expensive queries from consuming system resources 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/>
                <a:sym typeface="Roboto"/>
              </a:rPr>
              <a:t>Create up to eight query queues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FA91D-802C-9B46-8589-7B887F4A7FB3}"/>
              </a:ext>
            </a:extLst>
          </p:cNvPr>
          <p:cNvSpPr txBox="1"/>
          <p:nvPr/>
        </p:nvSpPr>
        <p:spPr>
          <a:xfrm>
            <a:off x="4290552" y="2020529"/>
            <a:ext cx="3610897" cy="417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Query Monitoring Rules</a:t>
            </a:r>
          </a:p>
          <a:p>
            <a:endParaRPr lang="en-GB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Extends upon Workload Management (WLM)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Helps handle runaway queries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up to 25 rules across all queues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Log, Abort, or Hop queries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26405-C19E-204F-A4A5-E213DFE807BC}"/>
              </a:ext>
            </a:extLst>
          </p:cNvPr>
          <p:cNvSpPr txBox="1"/>
          <p:nvPr/>
        </p:nvSpPr>
        <p:spPr>
          <a:xfrm>
            <a:off x="8153400" y="2020529"/>
            <a:ext cx="3610897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Automatic Query Re-write</a:t>
            </a:r>
          </a:p>
          <a:p>
            <a:endParaRPr lang="en-GB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Leverages Materialized Views (MV) to optimize queries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 requires SELECT privilege on the MV to use capability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Preview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Auto-MV will create and remove MVs based on workload</a:t>
            </a:r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75231-A3AE-6B49-9928-298A3EBDBAA2}"/>
              </a:ext>
            </a:extLst>
          </p:cNvPr>
          <p:cNvCxnSpPr>
            <a:cxnSpLocks/>
          </p:cNvCxnSpPr>
          <p:nvPr/>
        </p:nvCxnSpPr>
        <p:spPr>
          <a:xfrm>
            <a:off x="427703" y="3179246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4A0882-C67F-7C42-B605-C9F711DD4128}"/>
              </a:ext>
            </a:extLst>
          </p:cNvPr>
          <p:cNvCxnSpPr>
            <a:cxnSpLocks/>
          </p:cNvCxnSpPr>
          <p:nvPr/>
        </p:nvCxnSpPr>
        <p:spPr>
          <a:xfrm>
            <a:off x="4531851" y="3179246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B9EDBF-0EBF-ED40-BA96-F3D46923CCE7}"/>
              </a:ext>
            </a:extLst>
          </p:cNvPr>
          <p:cNvCxnSpPr>
            <a:cxnSpLocks/>
          </p:cNvCxnSpPr>
          <p:nvPr/>
        </p:nvCxnSpPr>
        <p:spPr>
          <a:xfrm>
            <a:off x="8234739" y="3179246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</a:t>
            </a:r>
            <a:r>
              <a:rPr lang="en-GB" spc="300" dirty="0"/>
              <a:t>Operations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C3913F-6F1D-AC48-9172-34CA24ABA7A2}"/>
              </a:ext>
            </a:extLst>
          </p:cNvPr>
          <p:cNvSpPr txBox="1"/>
          <p:nvPr/>
        </p:nvSpPr>
        <p:spPr>
          <a:xfrm>
            <a:off x="427703" y="2020529"/>
            <a:ext cx="3610897" cy="431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Table Statistics</a:t>
            </a:r>
          </a:p>
          <a:p>
            <a:endParaRPr lang="en-GB" sz="20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Table and column statistics used by Query Plan Optimizer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Number of rows/bytes and discrete values in each column, skew of values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Help determine optimal order of filters and joins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Auto-</a:t>
            </a:r>
            <a:r>
              <a:rPr lang="en-GB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Analyze</a:t>
            </a: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runs as background task.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FA91D-802C-9B46-8589-7B887F4A7FB3}"/>
              </a:ext>
            </a:extLst>
          </p:cNvPr>
          <p:cNvSpPr txBox="1"/>
          <p:nvPr/>
        </p:nvSpPr>
        <p:spPr>
          <a:xfrm>
            <a:off x="4290552" y="2020529"/>
            <a:ext cx="3610897" cy="326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Table Management</a:t>
            </a:r>
            <a:endParaRPr lang="en-GB" dirty="0"/>
          </a:p>
          <a:p>
            <a:endParaRPr lang="en-GB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 to reclaim space after update and delete activity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Re-sort table data to optimize query IO and remove fragmentation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Auto-vacuum runs as a background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26405-C19E-204F-A4A5-E213DFE807BC}"/>
              </a:ext>
            </a:extLst>
          </p:cNvPr>
          <p:cNvSpPr txBox="1"/>
          <p:nvPr/>
        </p:nvSpPr>
        <p:spPr>
          <a:xfrm>
            <a:off x="8153400" y="2020529"/>
            <a:ext cx="3610897" cy="418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Monitoring</a:t>
            </a:r>
            <a:endParaRPr lang="en-GB" dirty="0"/>
          </a:p>
          <a:p>
            <a:endParaRPr lang="en-GB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Review Redshift Advisor in the console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Amazon Cloud Watch to create multi-service dashboards to view overall performance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Managed Grafana dashboard for in-depth cluster monitoring</a:t>
            </a:r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75231-A3AE-6B49-9928-298A3EBDBAA2}"/>
              </a:ext>
            </a:extLst>
          </p:cNvPr>
          <p:cNvCxnSpPr>
            <a:cxnSpLocks/>
          </p:cNvCxnSpPr>
          <p:nvPr/>
        </p:nvCxnSpPr>
        <p:spPr>
          <a:xfrm>
            <a:off x="427703" y="2692550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4A0882-C67F-7C42-B605-C9F711DD4128}"/>
              </a:ext>
            </a:extLst>
          </p:cNvPr>
          <p:cNvCxnSpPr>
            <a:cxnSpLocks/>
          </p:cNvCxnSpPr>
          <p:nvPr/>
        </p:nvCxnSpPr>
        <p:spPr>
          <a:xfrm>
            <a:off x="4531851" y="2692550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B9EDBF-0EBF-ED40-BA96-F3D46923CCE7}"/>
              </a:ext>
            </a:extLst>
          </p:cNvPr>
          <p:cNvCxnSpPr>
            <a:cxnSpLocks/>
          </p:cNvCxnSpPr>
          <p:nvPr/>
        </p:nvCxnSpPr>
        <p:spPr>
          <a:xfrm>
            <a:off x="8234739" y="2692550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pl-PL" sz="48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pl-PL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Amazon Redshift </a:t>
            </a:r>
            <a:r>
              <a:rPr lang="pl-PL" sz="48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pl-PL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pl-PL" sz="48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Warehouse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l-PL" dirty="0">
                <a:latin typeface="+mj-lt"/>
              </a:rPr>
              <a:t>John Q. Martin </a:t>
            </a:r>
            <a:r>
              <a:rPr lang="pl-PL" sz="1200" dirty="0">
                <a:latin typeface="+mj-lt"/>
              </a:rPr>
              <a:t>CITP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</a:t>
            </a:r>
            <a:r>
              <a:rPr lang="en-GB" spc="300" dirty="0"/>
              <a:t>HA/DR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C3913F-6F1D-AC48-9172-34CA24ABA7A2}"/>
              </a:ext>
            </a:extLst>
          </p:cNvPr>
          <p:cNvSpPr txBox="1"/>
          <p:nvPr/>
        </p:nvSpPr>
        <p:spPr>
          <a:xfrm>
            <a:off x="427703" y="2020529"/>
            <a:ext cx="3610897" cy="370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Auto-Snapshots</a:t>
            </a:r>
          </a:p>
          <a:p>
            <a:endParaRPr lang="en-GB" sz="2000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Snapshots taken every 8 hours or 5GB of data change, whichever is first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Stored in Amazon S3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replicated to another Amazon region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Retention between 1 and 35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FA91D-802C-9B46-8589-7B887F4A7FB3}"/>
              </a:ext>
            </a:extLst>
          </p:cNvPr>
          <p:cNvSpPr txBox="1"/>
          <p:nvPr/>
        </p:nvSpPr>
        <p:spPr>
          <a:xfrm>
            <a:off x="4290552" y="2020529"/>
            <a:ext cx="3610897" cy="356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Manual Snapshots</a:t>
            </a:r>
            <a:endParaRPr lang="en-GB" dirty="0"/>
          </a:p>
          <a:p>
            <a:endParaRPr lang="en-GB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retained forever, good for long-term retention if needed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replicated to another Amazon region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Will incur additional storage costs compared to automatic snapshots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26405-C19E-204F-A4A5-E213DFE807BC}"/>
              </a:ext>
            </a:extLst>
          </p:cNvPr>
          <p:cNvSpPr txBox="1"/>
          <p:nvPr/>
        </p:nvSpPr>
        <p:spPr>
          <a:xfrm>
            <a:off x="8153400" y="2020529"/>
            <a:ext cx="3610897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Multi-AZ Resilience</a:t>
            </a:r>
            <a:endParaRPr lang="en-GB" dirty="0"/>
          </a:p>
          <a:p>
            <a:endParaRPr lang="en-GB" dirty="0"/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Separation of compute and storage allows for AZ relocation within a region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Manually move cluster between AZs if desired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Cluster endpoint remains consistent so no need to modify connectivity layer</a:t>
            </a:r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75231-A3AE-6B49-9928-298A3EBDBAA2}"/>
              </a:ext>
            </a:extLst>
          </p:cNvPr>
          <p:cNvCxnSpPr>
            <a:cxnSpLocks/>
          </p:cNvCxnSpPr>
          <p:nvPr/>
        </p:nvCxnSpPr>
        <p:spPr>
          <a:xfrm>
            <a:off x="427703" y="2692550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4A0882-C67F-7C42-B605-C9F711DD4128}"/>
              </a:ext>
            </a:extLst>
          </p:cNvPr>
          <p:cNvCxnSpPr>
            <a:cxnSpLocks/>
          </p:cNvCxnSpPr>
          <p:nvPr/>
        </p:nvCxnSpPr>
        <p:spPr>
          <a:xfrm>
            <a:off x="4531851" y="2692550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B9EDBF-0EBF-ED40-BA96-F3D46923CCE7}"/>
              </a:ext>
            </a:extLst>
          </p:cNvPr>
          <p:cNvCxnSpPr>
            <a:cxnSpLocks/>
          </p:cNvCxnSpPr>
          <p:nvPr/>
        </p:nvCxnSpPr>
        <p:spPr>
          <a:xfrm>
            <a:off x="8234739" y="2692550"/>
            <a:ext cx="3119061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300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E11EE9-352F-B547-8A6E-A84A74D44811}"/>
              </a:ext>
            </a:extLst>
          </p:cNvPr>
          <p:cNvSpPr txBox="1">
            <a:spLocks/>
          </p:cNvSpPr>
          <p:nvPr/>
        </p:nvSpPr>
        <p:spPr>
          <a:xfrm>
            <a:off x="404122" y="1901702"/>
            <a:ext cx="11497826" cy="46950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Amazon Redshift is a managed cloud data warehouse service providing flexibility and scalability to run modern analytics workloads.</a:t>
            </a:r>
          </a:p>
          <a:p>
            <a:pPr marL="1333475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Integration with external data sources such as OLTP systems, data lakes, and Machine Learning (ML)</a:t>
            </a:r>
            <a:endParaRPr lang="en-GB" sz="2267" dirty="0">
              <a:solidFill>
                <a:schemeClr val="tx1">
                  <a:lumMod val="85000"/>
                  <a:lumOff val="15000"/>
                </a:schemeClr>
              </a:solidFill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Massively Parallel Processing (MPP) requires an understanding about distributing data as part of the data model.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Workload Management capabilities built-in but also highly configurable.</a:t>
            </a:r>
          </a:p>
          <a:p>
            <a:pPr marL="1333475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Automated tuning for distribution, sorting, and query re-write to aid performance</a:t>
            </a:r>
          </a:p>
        </p:txBody>
      </p:sp>
    </p:spTree>
    <p:extLst>
      <p:ext uri="{BB962C8B-B14F-4D97-AF65-F5344CB8AC3E}">
        <p14:creationId xmlns:p14="http://schemas.microsoft.com/office/powerpoint/2010/main" val="377307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Your</a:t>
            </a:r>
            <a:r>
              <a:rPr lang="pl-PL" spc="300" dirty="0"/>
              <a:t> </a:t>
            </a:r>
            <a:r>
              <a:rPr lang="pl-PL" spc="300" dirty="0" err="1"/>
              <a:t>Presenter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85936D6B-F343-D367-5E17-2B92A4350FF1}"/>
              </a:ext>
            </a:extLst>
          </p:cNvPr>
          <p:cNvSpPr txBox="1">
            <a:spLocks/>
          </p:cNvSpPr>
          <p:nvPr/>
        </p:nvSpPr>
        <p:spPr>
          <a:xfrm>
            <a:off x="5140256" y="2088090"/>
            <a:ext cx="4406699" cy="1228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GB" b="1" dirty="0"/>
              <a:t>John Q. Martin (HE | HIM)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GB" sz="2000" i="1" dirty="0"/>
              <a:t>	Specialist Solutions Architect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83702E25-F504-4594-B089-EEF5B32247ED}"/>
              </a:ext>
            </a:extLst>
          </p:cNvPr>
          <p:cNvSpPr txBox="1">
            <a:spLocks/>
          </p:cNvSpPr>
          <p:nvPr/>
        </p:nvSpPr>
        <p:spPr>
          <a:xfrm>
            <a:off x="6191250" y="3519128"/>
            <a:ext cx="4995559" cy="158196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Clr>
                <a:schemeClr val="tx2"/>
              </a:buClr>
              <a:buSzPct val="90000"/>
              <a:buFont typeface="Amazon Ember" panose="020B0603020204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mazon Ember" panose="020B0603020204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mazon Ember" panose="020B0603020204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mazon Ember" panose="020B0603020204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GB" dirty="0"/>
              <a:t>Over 15 years experience working with data platform technology on-premises and in cloud based environments.</a:t>
            </a:r>
            <a:endParaRPr lang="en-GB" sz="2000" i="1" dirty="0"/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FE316C20-4143-D1D6-6C54-1060FF01A7DD}"/>
              </a:ext>
            </a:extLst>
          </p:cNvPr>
          <p:cNvSpPr txBox="1">
            <a:spLocks/>
          </p:cNvSpPr>
          <p:nvPr/>
        </p:nvSpPr>
        <p:spPr>
          <a:xfrm>
            <a:off x="5140257" y="5438698"/>
            <a:ext cx="4995559" cy="158196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Clr>
                <a:schemeClr val="tx2"/>
              </a:buClr>
              <a:buSzPct val="90000"/>
              <a:buFont typeface="Amazon Ember" panose="020B0603020204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mazon Ember" panose="020B0603020204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mazon Ember" panose="020B0603020204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mazon Ember" panose="020B0603020204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GB" dirty="0"/>
              <a:t>AWS and Microsoft Certified.</a:t>
            </a:r>
          </a:p>
          <a:p>
            <a:pPr>
              <a:spcAft>
                <a:spcPts val="500"/>
              </a:spcAft>
            </a:pPr>
            <a:r>
              <a:rPr lang="en-GB" dirty="0"/>
              <a:t>Chartered IT Professional.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CFF6D8-B197-964F-59F1-9C4BF5707648}"/>
              </a:ext>
            </a:extLst>
          </p:cNvPr>
          <p:cNvSpPr/>
          <p:nvPr/>
        </p:nvSpPr>
        <p:spPr bwMode="auto">
          <a:xfrm>
            <a:off x="1184545" y="2081661"/>
            <a:ext cx="2921000" cy="413975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4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sz="3600" dirty="0">
                <a:latin typeface="+mj-lt"/>
              </a:rPr>
              <a:t>Cluster Architecture</a:t>
            </a:r>
          </a:p>
          <a:p>
            <a:pPr>
              <a:lnSpc>
                <a:spcPct val="150000"/>
              </a:lnSpc>
            </a:pPr>
            <a:r>
              <a:rPr lang="pl-PL" sz="3600" dirty="0">
                <a:latin typeface="+mj-lt"/>
              </a:rPr>
              <a:t>Amazon Redshift Storage</a:t>
            </a:r>
          </a:p>
          <a:p>
            <a:pPr>
              <a:lnSpc>
                <a:spcPct val="150000"/>
              </a:lnSpc>
            </a:pPr>
            <a:r>
              <a:rPr lang="pl-PL" sz="3600" dirty="0">
                <a:latin typeface="+mj-lt"/>
              </a:rPr>
              <a:t>Database Design </a:t>
            </a:r>
            <a:r>
              <a:rPr lang="en-GB" sz="3600" dirty="0">
                <a:latin typeface="+mj-lt"/>
              </a:rPr>
              <a:t>Concepts</a:t>
            </a:r>
          </a:p>
          <a:p>
            <a:pPr>
              <a:lnSpc>
                <a:spcPct val="150000"/>
              </a:lnSpc>
            </a:pPr>
            <a:r>
              <a:rPr lang="en-GB" sz="3600" dirty="0">
                <a:latin typeface="+mj-lt"/>
              </a:rPr>
              <a:t>Workload Management</a:t>
            </a:r>
          </a:p>
          <a:p>
            <a:pPr>
              <a:lnSpc>
                <a:spcPct val="150000"/>
              </a:lnSpc>
            </a:pPr>
            <a:r>
              <a:rPr lang="en-GB" sz="3600" dirty="0">
                <a:latin typeface="+mj-lt"/>
              </a:rPr>
              <a:t>Operational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What</a:t>
            </a:r>
            <a:r>
              <a:rPr lang="pl-PL" spc="300" dirty="0"/>
              <a:t> </a:t>
            </a:r>
            <a:r>
              <a:rPr lang="pl-PL" spc="300" dirty="0" err="1"/>
              <a:t>is</a:t>
            </a:r>
            <a:r>
              <a:rPr lang="pl-PL" spc="300" dirty="0"/>
              <a:t> Amazon Redshift?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5" name="Picture 864">
            <a:extLst>
              <a:ext uri="{FF2B5EF4-FFF2-40B4-BE49-F238E27FC236}">
                <a16:creationId xmlns:a16="http://schemas.microsoft.com/office/drawing/2014/main" id="{D100AD38-2D9F-6343-87D6-7BDD03B8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09" y="1843939"/>
            <a:ext cx="6844546" cy="45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 err="1"/>
              <a:t>Use</a:t>
            </a:r>
            <a:r>
              <a:rPr lang="pl-PL" spc="300" dirty="0"/>
              <a:t> </a:t>
            </a:r>
            <a:r>
              <a:rPr lang="pl-PL" spc="300" dirty="0" err="1"/>
              <a:t>Cases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4FBD92-B005-3F46-B4B0-17896A109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452911"/>
              </p:ext>
            </p:extLst>
          </p:nvPr>
        </p:nvGraphicFramePr>
        <p:xfrm>
          <a:off x="457200" y="1814058"/>
          <a:ext cx="11046542" cy="432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0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A1518A-41DF-304B-BC9A-493B5ECB4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7A1518A-41DF-304B-BC9A-493B5ECB44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3E5163-644E-0B48-AAFB-D294D3E11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D3E5163-644E-0B48-AAFB-D294D3E11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687DB1-5B5C-EF47-B307-25104F49A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B687DB1-5B5C-EF47-B307-25104F49A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306E9C-3D4F-CD4B-8CA6-8F193A4A2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F306E9C-3D4F-CD4B-8CA6-8F193A4A21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340361-61D3-3444-B477-FE2D52155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0A340361-61D3-3444-B477-FE2D52155B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1EA6FE-5B50-C34E-91D7-6ACF7EA5D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551EA6FE-5B50-C34E-91D7-6ACF7EA5D6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8512DB-8814-7644-B0B9-123B0E39B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358512DB-8814-7644-B0B9-123B0E39B0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A12A54-953A-9C4B-B147-7A66D0CA2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D8A12A54-953A-9C4B-B147-7A66D0CA2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Architecture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83F3022-DEDC-E84A-A4DF-F8C556B4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6644" y="3429000"/>
            <a:ext cx="623844" cy="6238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2FBB3F0-E52B-904C-8353-9E1BD7C6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626" y="4551916"/>
            <a:ext cx="623844" cy="6238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E4B433D-A1DA-6846-8F40-26D442B7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680" y="4551916"/>
            <a:ext cx="623844" cy="6238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D608B4-8BAA-7443-BA72-174D6B12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2662" y="4551916"/>
            <a:ext cx="623844" cy="62384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0F2881-B781-8242-8CFE-DB269AC1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6644" y="4551916"/>
            <a:ext cx="623844" cy="623844"/>
          </a:xfrm>
          <a:prstGeom prst="rect">
            <a:avLst/>
          </a:prstGeom>
        </p:spPr>
      </p:pic>
      <p:pic>
        <p:nvPicPr>
          <p:cNvPr id="12" name="Graphic 23">
            <a:extLst>
              <a:ext uri="{FF2B5EF4-FFF2-40B4-BE49-F238E27FC236}">
                <a16:creationId xmlns:a16="http://schemas.microsoft.com/office/drawing/2014/main" id="{89A86CC6-12F0-0648-9218-C8425388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3" y="2539495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C58B18-C416-774E-9CAC-98DD1C06108B}"/>
              </a:ext>
            </a:extLst>
          </p:cNvPr>
          <p:cNvSpPr/>
          <p:nvPr/>
        </p:nvSpPr>
        <p:spPr>
          <a:xfrm>
            <a:off x="3981752" y="2536551"/>
            <a:ext cx="3626837" cy="2774409"/>
          </a:xfrm>
          <a:prstGeom prst="rect">
            <a:avLst/>
          </a:prstGeom>
          <a:noFill/>
          <a:ln w="12700">
            <a:solidFill>
              <a:srgbClr val="593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93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93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Redshift</a:t>
            </a:r>
          </a:p>
        </p:txBody>
      </p:sp>
      <p:pic>
        <p:nvPicPr>
          <p:cNvPr id="14" name="Graphic 29">
            <a:extLst>
              <a:ext uri="{FF2B5EF4-FFF2-40B4-BE49-F238E27FC236}">
                <a16:creationId xmlns:a16="http://schemas.microsoft.com/office/drawing/2014/main" id="{DD8C8306-D68F-2844-984B-CFFE420C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66" y="2653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5D4073A-6966-9445-AB84-63877B06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608" y="4551916"/>
            <a:ext cx="623844" cy="623844"/>
          </a:xfrm>
          <a:prstGeom prst="rect">
            <a:avLst/>
          </a:prstGeom>
        </p:spPr>
      </p:pic>
      <p:pic>
        <p:nvPicPr>
          <p:cNvPr id="16" name="Graphic 7">
            <a:extLst>
              <a:ext uri="{FF2B5EF4-FFF2-40B4-BE49-F238E27FC236}">
                <a16:creationId xmlns:a16="http://schemas.microsoft.com/office/drawing/2014/main" id="{84A7F99E-676C-0E40-8BEF-2CD4287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4" y="1762467"/>
            <a:ext cx="596618" cy="59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54E2A2-4184-134F-B582-662CC8E49EBD}"/>
              </a:ext>
            </a:extLst>
          </p:cNvPr>
          <p:cNvSpPr/>
          <p:nvPr/>
        </p:nvSpPr>
        <p:spPr>
          <a:xfrm>
            <a:off x="3981747" y="5593853"/>
            <a:ext cx="3626836" cy="74329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Redshift Managed Storage</a:t>
            </a:r>
          </a:p>
        </p:txBody>
      </p:sp>
      <p:pic>
        <p:nvPicPr>
          <p:cNvPr id="18" name="Graphic 8">
            <a:extLst>
              <a:ext uri="{FF2B5EF4-FFF2-40B4-BE49-F238E27FC236}">
                <a16:creationId xmlns:a16="http://schemas.microsoft.com/office/drawing/2014/main" id="{85BDBBC4-719B-8543-87EE-1AAAEC8FB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60" y="5593853"/>
            <a:ext cx="491739" cy="49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-down Arrow 18">
            <a:extLst>
              <a:ext uri="{FF2B5EF4-FFF2-40B4-BE49-F238E27FC236}">
                <a16:creationId xmlns:a16="http://schemas.microsoft.com/office/drawing/2014/main" id="{CB34E94E-A060-E344-804D-88D0CFF7ED9B}"/>
              </a:ext>
            </a:extLst>
          </p:cNvPr>
          <p:cNvSpPr/>
          <p:nvPr/>
        </p:nvSpPr>
        <p:spPr bwMode="auto">
          <a:xfrm>
            <a:off x="4312765" y="5148849"/>
            <a:ext cx="185195" cy="455163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7FE8212-9C36-C449-BCDB-DD7B6D8CE505}"/>
              </a:ext>
            </a:extLst>
          </p:cNvPr>
          <p:cNvSpPr/>
          <p:nvPr/>
        </p:nvSpPr>
        <p:spPr bwMode="auto">
          <a:xfrm>
            <a:off x="5013356" y="5148849"/>
            <a:ext cx="185195" cy="455163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FF866F7-3CC6-1D44-A58C-3D123739639E}"/>
              </a:ext>
            </a:extLst>
          </p:cNvPr>
          <p:cNvSpPr/>
          <p:nvPr/>
        </p:nvSpPr>
        <p:spPr bwMode="auto">
          <a:xfrm>
            <a:off x="5715969" y="5148849"/>
            <a:ext cx="185195" cy="455163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28D9CC08-9003-0641-B63F-FC567BBED7E4}"/>
              </a:ext>
            </a:extLst>
          </p:cNvPr>
          <p:cNvSpPr/>
          <p:nvPr/>
        </p:nvSpPr>
        <p:spPr bwMode="auto">
          <a:xfrm>
            <a:off x="6421320" y="5148849"/>
            <a:ext cx="185195" cy="455163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1CC543DD-2196-C74D-850F-26B94C930D66}"/>
              </a:ext>
            </a:extLst>
          </p:cNvPr>
          <p:cNvSpPr/>
          <p:nvPr/>
        </p:nvSpPr>
        <p:spPr bwMode="auto">
          <a:xfrm>
            <a:off x="7123932" y="5150886"/>
            <a:ext cx="185195" cy="455163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4" name="Graphic 23" descr="Paper">
            <a:extLst>
              <a:ext uri="{FF2B5EF4-FFF2-40B4-BE49-F238E27FC236}">
                <a16:creationId xmlns:a16="http://schemas.microsoft.com/office/drawing/2014/main" id="{9D03D88B-9554-464D-B575-95E32E2B5F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7860" y="5886904"/>
            <a:ext cx="360680" cy="360680"/>
          </a:xfrm>
          <a:prstGeom prst="rect">
            <a:avLst/>
          </a:prstGeom>
        </p:spPr>
      </p:pic>
      <p:pic>
        <p:nvPicPr>
          <p:cNvPr id="25" name="Graphic 24" descr="Paper">
            <a:extLst>
              <a:ext uri="{FF2B5EF4-FFF2-40B4-BE49-F238E27FC236}">
                <a16:creationId xmlns:a16="http://schemas.microsoft.com/office/drawing/2014/main" id="{623C5D91-65D9-FC46-A33D-9D84EC79B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5850" y="5886904"/>
            <a:ext cx="360680" cy="360680"/>
          </a:xfrm>
          <a:prstGeom prst="rect">
            <a:avLst/>
          </a:prstGeom>
        </p:spPr>
      </p:pic>
      <p:pic>
        <p:nvPicPr>
          <p:cNvPr id="26" name="Graphic 25" descr="Paper">
            <a:extLst>
              <a:ext uri="{FF2B5EF4-FFF2-40B4-BE49-F238E27FC236}">
                <a16:creationId xmlns:a16="http://schemas.microsoft.com/office/drawing/2014/main" id="{ACFEC1BE-8ACF-1B4E-8965-BB0137F7C9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3840" y="5886904"/>
            <a:ext cx="360680" cy="360680"/>
          </a:xfrm>
          <a:prstGeom prst="rect">
            <a:avLst/>
          </a:prstGeom>
        </p:spPr>
      </p:pic>
      <p:pic>
        <p:nvPicPr>
          <p:cNvPr id="27" name="Graphic 26" descr="Paper">
            <a:extLst>
              <a:ext uri="{FF2B5EF4-FFF2-40B4-BE49-F238E27FC236}">
                <a16:creationId xmlns:a16="http://schemas.microsoft.com/office/drawing/2014/main" id="{8809961D-3684-824E-9AE9-861F7E190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1830" y="5886904"/>
            <a:ext cx="360680" cy="360680"/>
          </a:xfrm>
          <a:prstGeom prst="rect">
            <a:avLst/>
          </a:prstGeom>
        </p:spPr>
      </p:pic>
      <p:pic>
        <p:nvPicPr>
          <p:cNvPr id="28" name="Graphic 27" descr="Paper">
            <a:extLst>
              <a:ext uri="{FF2B5EF4-FFF2-40B4-BE49-F238E27FC236}">
                <a16:creationId xmlns:a16="http://schemas.microsoft.com/office/drawing/2014/main" id="{B40BAC92-4471-E340-80D3-3E0282E2E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9820" y="5886904"/>
            <a:ext cx="360680" cy="360680"/>
          </a:xfrm>
          <a:prstGeom prst="rect">
            <a:avLst/>
          </a:prstGeom>
        </p:spPr>
      </p:pic>
      <p:pic>
        <p:nvPicPr>
          <p:cNvPr id="29" name="Graphic 28" descr="Paper">
            <a:extLst>
              <a:ext uri="{FF2B5EF4-FFF2-40B4-BE49-F238E27FC236}">
                <a16:creationId xmlns:a16="http://schemas.microsoft.com/office/drawing/2014/main" id="{9569CA89-3087-6048-A52A-656680BCB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1782" y="5886904"/>
            <a:ext cx="360680" cy="360680"/>
          </a:xfrm>
          <a:prstGeom prst="rect">
            <a:avLst/>
          </a:prstGeom>
        </p:spPr>
      </p:pic>
      <p:pic>
        <p:nvPicPr>
          <p:cNvPr id="30" name="Graphic 29" descr="Paper">
            <a:extLst>
              <a:ext uri="{FF2B5EF4-FFF2-40B4-BE49-F238E27FC236}">
                <a16:creationId xmlns:a16="http://schemas.microsoft.com/office/drawing/2014/main" id="{5E5FE2E2-0899-824D-A385-5393A8C36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7810" y="5886904"/>
            <a:ext cx="360680" cy="360680"/>
          </a:xfrm>
          <a:prstGeom prst="rect">
            <a:avLst/>
          </a:prstGeom>
        </p:spPr>
      </p:pic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C46F0A0A-69E8-E843-B385-203345010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5800" y="5886904"/>
            <a:ext cx="360680" cy="360680"/>
          </a:xfrm>
          <a:prstGeom prst="rect">
            <a:avLst/>
          </a:prstGeom>
        </p:spPr>
      </p:pic>
      <p:pic>
        <p:nvPicPr>
          <p:cNvPr id="32" name="Graphic 31" descr="Paper">
            <a:extLst>
              <a:ext uri="{FF2B5EF4-FFF2-40B4-BE49-F238E27FC236}">
                <a16:creationId xmlns:a16="http://schemas.microsoft.com/office/drawing/2014/main" id="{717B0740-3C12-7A4E-9CCF-45532758E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3790" y="5886904"/>
            <a:ext cx="360680" cy="36068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8261B-8363-C64B-A826-8543904ACA46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flipH="1">
            <a:off x="5808566" y="2359085"/>
            <a:ext cx="7897" cy="29456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1A7E1-68E9-0144-A068-B1E3BAFFC76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5808566" y="3110850"/>
            <a:ext cx="0" cy="318150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F56DBAA-9553-8D47-9CF5-4D40BA746AF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855048" y="3598398"/>
            <a:ext cx="499072" cy="1407964"/>
          </a:xfrm>
          <a:prstGeom prst="bentConnector3">
            <a:avLst/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FA503AF-6F3F-1546-827A-FD3A7C89886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5207039" y="3950389"/>
            <a:ext cx="499072" cy="703982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243AB8E-9444-D944-A7C4-86E04E326B5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5911021" y="3950389"/>
            <a:ext cx="499072" cy="703982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165C057-F0E6-EA4F-87F3-CDFF20F5BB1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16200000" flipH="1">
            <a:off x="6263012" y="3598398"/>
            <a:ext cx="499072" cy="1407964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616C6F-E583-054B-AE3A-5BE2E7B330A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808566" y="4052844"/>
            <a:ext cx="0" cy="499072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">
            <a:extLst>
              <a:ext uri="{FF2B5EF4-FFF2-40B4-BE49-F238E27FC236}">
                <a16:creationId xmlns:a16="http://schemas.microsoft.com/office/drawing/2014/main" id="{1144C398-D59D-8743-AE8B-FABA6733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128" y="2247251"/>
            <a:ext cx="352436" cy="35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41">
            <a:extLst>
              <a:ext uri="{FF2B5EF4-FFF2-40B4-BE49-F238E27FC236}">
                <a16:creationId xmlns:a16="http://schemas.microsoft.com/office/drawing/2014/main" id="{D523A107-5FD3-B84A-8B46-91876F5A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657" y="2538612"/>
            <a:ext cx="379750" cy="3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53">
            <a:extLst>
              <a:ext uri="{FF2B5EF4-FFF2-40B4-BE49-F238E27FC236}">
                <a16:creationId xmlns:a16="http://schemas.microsoft.com/office/drawing/2014/main" id="{A19B95EA-7CC5-8849-B300-AF93299F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989" y="2538612"/>
            <a:ext cx="379750" cy="3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760CCC0-6717-EB4F-BF7A-26823E8DF60F}"/>
              </a:ext>
            </a:extLst>
          </p:cNvPr>
          <p:cNvSpPr/>
          <p:nvPr/>
        </p:nvSpPr>
        <p:spPr>
          <a:xfrm>
            <a:off x="9458388" y="2250767"/>
            <a:ext cx="1350896" cy="684489"/>
          </a:xfrm>
          <a:prstGeom prst="rect">
            <a:avLst/>
          </a:prstGeom>
          <a:noFill/>
          <a:ln w="12700">
            <a:solidFill>
              <a:srgbClr val="33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93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44" name="Graphic 41">
            <a:extLst>
              <a:ext uri="{FF2B5EF4-FFF2-40B4-BE49-F238E27FC236}">
                <a16:creationId xmlns:a16="http://schemas.microsoft.com/office/drawing/2014/main" id="{1CBE3CE5-75AD-F64C-9E0C-DF662E47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095" y="3261162"/>
            <a:ext cx="379750" cy="3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53">
            <a:extLst>
              <a:ext uri="{FF2B5EF4-FFF2-40B4-BE49-F238E27FC236}">
                <a16:creationId xmlns:a16="http://schemas.microsoft.com/office/drawing/2014/main" id="{5F76EA6C-4363-2545-9ECB-A326F41D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27" y="3261162"/>
            <a:ext cx="379750" cy="3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A634653-1F91-114F-9358-6A65D29E8996}"/>
              </a:ext>
            </a:extLst>
          </p:cNvPr>
          <p:cNvSpPr/>
          <p:nvPr/>
        </p:nvSpPr>
        <p:spPr>
          <a:xfrm>
            <a:off x="9458388" y="2986007"/>
            <a:ext cx="1350896" cy="684490"/>
          </a:xfrm>
          <a:prstGeom prst="rect">
            <a:avLst/>
          </a:prstGeom>
          <a:noFill/>
          <a:ln w="12700">
            <a:solidFill>
              <a:srgbClr val="3333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93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" name="Graphic 7">
            <a:extLst>
              <a:ext uri="{FF2B5EF4-FFF2-40B4-BE49-F238E27FC236}">
                <a16:creationId xmlns:a16="http://schemas.microsoft.com/office/drawing/2014/main" id="{EF50BADA-1638-0246-BAD3-F403EDF9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21" y="2981242"/>
            <a:ext cx="351701" cy="35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A3FD44FC-BDCA-CB47-A524-07B66F76CF37}"/>
              </a:ext>
            </a:extLst>
          </p:cNvPr>
          <p:cNvSpPr/>
          <p:nvPr/>
        </p:nvSpPr>
        <p:spPr bwMode="auto">
          <a:xfrm>
            <a:off x="7590702" y="2770128"/>
            <a:ext cx="1785241" cy="524962"/>
          </a:xfrm>
          <a:prstGeom prst="leftRightArrow">
            <a:avLst>
              <a:gd name="adj1" fmla="val 50000"/>
              <a:gd name="adj2" fmla="val 2753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bg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Federated Query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06DE55-098B-8642-9BBB-A04DCA068CB7}"/>
              </a:ext>
            </a:extLst>
          </p:cNvPr>
          <p:cNvSpPr txBox="1"/>
          <p:nvPr/>
        </p:nvSpPr>
        <p:spPr>
          <a:xfrm>
            <a:off x="11440522" y="5840810"/>
            <a:ext cx="0" cy="0"/>
          </a:xfrm>
          <a:prstGeom prst="rect">
            <a:avLst/>
          </a:prstGeom>
          <a:noFill/>
        </p:spPr>
        <p:txBody>
          <a:bodyPr wrap="none" lIns="0" tIns="91440" rIns="0" bIns="9144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GB" sz="1667" dirty="0" err="1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974888-07A5-994B-82C9-1C21B4E909E2}"/>
              </a:ext>
            </a:extLst>
          </p:cNvPr>
          <p:cNvSpPr/>
          <p:nvPr/>
        </p:nvSpPr>
        <p:spPr>
          <a:xfrm>
            <a:off x="9376086" y="2184503"/>
            <a:ext cx="1687504" cy="155487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E0D5CA-C70B-DE40-B592-D5B89CB5CC2B}"/>
              </a:ext>
            </a:extLst>
          </p:cNvPr>
          <p:cNvSpPr/>
          <p:nvPr/>
        </p:nvSpPr>
        <p:spPr>
          <a:xfrm>
            <a:off x="1130308" y="3919897"/>
            <a:ext cx="1399794" cy="11205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930B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930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2C005DAA-66DE-A746-89A9-138E5DE1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7" y="3922840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840240F-5609-5C41-B36D-64B96AF3ED68}"/>
              </a:ext>
            </a:extLst>
          </p:cNvPr>
          <p:cNvSpPr/>
          <p:nvPr/>
        </p:nvSpPr>
        <p:spPr>
          <a:xfrm>
            <a:off x="976313" y="4027719"/>
            <a:ext cx="1399794" cy="11205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930B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930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64F7DA1C-F2B6-0B49-B366-6E0EDA9C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4030662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0E617DC-C371-0642-8EF8-2FEB31C8409F}"/>
              </a:ext>
            </a:extLst>
          </p:cNvPr>
          <p:cNvSpPr/>
          <p:nvPr/>
        </p:nvSpPr>
        <p:spPr>
          <a:xfrm>
            <a:off x="838201" y="4161078"/>
            <a:ext cx="1399794" cy="11205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5930B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930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9B591B-5B83-7048-B8F2-17486292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996" y="4207510"/>
            <a:ext cx="360000" cy="36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A5FAA66A-4EA8-6E49-8BFB-10402051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26" y="4861506"/>
            <a:ext cx="360000" cy="360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D68CAAE2-88DB-744D-B893-F8686668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366" y="4861506"/>
            <a:ext cx="360000" cy="360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3F0D4C71-A497-1747-A2D5-4DFD8C77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996" y="4861506"/>
            <a:ext cx="360000" cy="360000"/>
          </a:xfrm>
          <a:prstGeom prst="rect">
            <a:avLst/>
          </a:prstGeom>
        </p:spPr>
      </p:pic>
      <p:pic>
        <p:nvPicPr>
          <p:cNvPr id="60" name="Graphic 23">
            <a:extLst>
              <a:ext uri="{FF2B5EF4-FFF2-40B4-BE49-F238E27FC236}">
                <a16:creationId xmlns:a16="http://schemas.microsoft.com/office/drawing/2014/main" id="{D22B741F-E480-804E-A127-5F40EFCE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4021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794AA28-9E85-234B-AED3-02095C5D8B87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5400000">
            <a:off x="1170683" y="4503193"/>
            <a:ext cx="293996" cy="422630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936924-CECF-BE4C-BB3F-18F09ADFB82C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1593313" y="4503193"/>
            <a:ext cx="293996" cy="422630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1FF728-E224-4B4B-A23D-5852633113F2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1528996" y="4567510"/>
            <a:ext cx="0" cy="293996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35D491C-00B9-A843-93BB-B7297929A687}"/>
              </a:ext>
            </a:extLst>
          </p:cNvPr>
          <p:cNvSpPr/>
          <p:nvPr/>
        </p:nvSpPr>
        <p:spPr>
          <a:xfrm>
            <a:off x="9666547" y="5284124"/>
            <a:ext cx="1399794" cy="1120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5930B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930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23">
            <a:extLst>
              <a:ext uri="{FF2B5EF4-FFF2-40B4-BE49-F238E27FC236}">
                <a16:creationId xmlns:a16="http://schemas.microsoft.com/office/drawing/2014/main" id="{77349F62-5712-1141-8AA5-D57D6FFD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46" y="5287067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B4090E1-40AB-2243-9036-D8807598C69C}"/>
              </a:ext>
            </a:extLst>
          </p:cNvPr>
          <p:cNvSpPr/>
          <p:nvPr/>
        </p:nvSpPr>
        <p:spPr>
          <a:xfrm>
            <a:off x="9512552" y="5391946"/>
            <a:ext cx="1399794" cy="1120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5930B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930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23">
            <a:extLst>
              <a:ext uri="{FF2B5EF4-FFF2-40B4-BE49-F238E27FC236}">
                <a16:creationId xmlns:a16="http://schemas.microsoft.com/office/drawing/2014/main" id="{CF578748-23F8-CB44-8ED9-982D06E2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551" y="5394889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1EF219C-BD6C-204F-B662-BD9A6E04ADA0}"/>
              </a:ext>
            </a:extLst>
          </p:cNvPr>
          <p:cNvSpPr/>
          <p:nvPr/>
        </p:nvSpPr>
        <p:spPr>
          <a:xfrm>
            <a:off x="9374440" y="5525305"/>
            <a:ext cx="1399794" cy="11205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5930B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930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3F091B3F-A403-414B-A7BD-10F88367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235" y="5571737"/>
            <a:ext cx="360000" cy="360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81263454-708B-E349-B89C-D7286C87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7865" y="6225733"/>
            <a:ext cx="360000" cy="36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22264FE3-86E9-2045-9B43-9D904E5A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2605" y="6225733"/>
            <a:ext cx="360000" cy="360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90679365-ABB0-A541-8B35-AE905819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235" y="6225733"/>
            <a:ext cx="360000" cy="360000"/>
          </a:xfrm>
          <a:prstGeom prst="rect">
            <a:avLst/>
          </a:prstGeom>
        </p:spPr>
      </p:pic>
      <p:pic>
        <p:nvPicPr>
          <p:cNvPr id="73" name="Graphic 23">
            <a:extLst>
              <a:ext uri="{FF2B5EF4-FFF2-40B4-BE49-F238E27FC236}">
                <a16:creationId xmlns:a16="http://schemas.microsoft.com/office/drawing/2014/main" id="{E2A7CC12-6577-8B4D-9045-EA92A438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39" y="5528248"/>
            <a:ext cx="341025" cy="34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7402ACA-0014-A04A-B147-D2EFCFF21198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9706922" y="5867420"/>
            <a:ext cx="293996" cy="422630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78CDBC-A69C-B24A-816D-52C3DE4C3599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6200000" flipH="1">
            <a:off x="10129552" y="5867420"/>
            <a:ext cx="293996" cy="422630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59C8FB-C2A5-7D4F-92E5-DF7F317E570B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>
            <a:off x="10065235" y="5931737"/>
            <a:ext cx="0" cy="293996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6">
            <a:extLst>
              <a:ext uri="{FF2B5EF4-FFF2-40B4-BE49-F238E27FC236}">
                <a16:creationId xmlns:a16="http://schemas.microsoft.com/office/drawing/2014/main" id="{4F601E37-538A-624F-B689-43868F82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97" y="4219769"/>
            <a:ext cx="669876" cy="66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1CD811C-8E29-214B-9624-77B2EFC692F2}"/>
              </a:ext>
            </a:extLst>
          </p:cNvPr>
          <p:cNvSpPr/>
          <p:nvPr/>
        </p:nvSpPr>
        <p:spPr>
          <a:xfrm>
            <a:off x="9369734" y="3831419"/>
            <a:ext cx="1687505" cy="1306133"/>
          </a:xfrm>
          <a:prstGeom prst="rect">
            <a:avLst/>
          </a:prstGeom>
          <a:noFill/>
          <a:ln w="12700">
            <a:solidFill>
              <a:srgbClr val="593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93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79" name="Left-right Arrow 78">
            <a:extLst>
              <a:ext uri="{FF2B5EF4-FFF2-40B4-BE49-F238E27FC236}">
                <a16:creationId xmlns:a16="http://schemas.microsoft.com/office/drawing/2014/main" id="{C6E63BFF-3720-1744-BD1F-0B2EC93F04CF}"/>
              </a:ext>
            </a:extLst>
          </p:cNvPr>
          <p:cNvSpPr/>
          <p:nvPr/>
        </p:nvSpPr>
        <p:spPr bwMode="auto">
          <a:xfrm>
            <a:off x="7599646" y="4289358"/>
            <a:ext cx="1785241" cy="524962"/>
          </a:xfrm>
          <a:prstGeom prst="leftRightArrow">
            <a:avLst>
              <a:gd name="adj1" fmla="val 50000"/>
              <a:gd name="adj2" fmla="val 2753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bg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Copy | Unload | Query</a:t>
            </a:r>
          </a:p>
        </p:txBody>
      </p:sp>
      <p:sp>
        <p:nvSpPr>
          <p:cNvPr id="80" name="Left-right Arrow 79">
            <a:extLst>
              <a:ext uri="{FF2B5EF4-FFF2-40B4-BE49-F238E27FC236}">
                <a16:creationId xmlns:a16="http://schemas.microsoft.com/office/drawing/2014/main" id="{02889196-94FB-134A-9E26-747B5E831990}"/>
              </a:ext>
            </a:extLst>
          </p:cNvPr>
          <p:cNvSpPr/>
          <p:nvPr/>
        </p:nvSpPr>
        <p:spPr bwMode="auto">
          <a:xfrm>
            <a:off x="7608583" y="5722622"/>
            <a:ext cx="1785241" cy="524962"/>
          </a:xfrm>
          <a:prstGeom prst="leftRightArrow">
            <a:avLst>
              <a:gd name="adj1" fmla="val 50000"/>
              <a:gd name="adj2" fmla="val 2753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bg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Data Sharing</a:t>
            </a:r>
          </a:p>
        </p:txBody>
      </p:sp>
      <p:sp>
        <p:nvSpPr>
          <p:cNvPr id="81" name="Left-right Arrow 80">
            <a:extLst>
              <a:ext uri="{FF2B5EF4-FFF2-40B4-BE49-F238E27FC236}">
                <a16:creationId xmlns:a16="http://schemas.microsoft.com/office/drawing/2014/main" id="{567186C3-7081-5B43-82EB-7A2057E3D7B5}"/>
              </a:ext>
            </a:extLst>
          </p:cNvPr>
          <p:cNvSpPr/>
          <p:nvPr/>
        </p:nvSpPr>
        <p:spPr bwMode="auto">
          <a:xfrm>
            <a:off x="2551450" y="4283100"/>
            <a:ext cx="1418948" cy="524962"/>
          </a:xfrm>
          <a:prstGeom prst="leftRightArrow">
            <a:avLst>
              <a:gd name="adj1" fmla="val 50000"/>
              <a:gd name="adj2" fmla="val 2753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bg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Auto-Scaling</a:t>
            </a:r>
          </a:p>
        </p:txBody>
      </p:sp>
      <p:sp>
        <p:nvSpPr>
          <p:cNvPr id="82" name="Left-up Arrow 81">
            <a:extLst>
              <a:ext uri="{FF2B5EF4-FFF2-40B4-BE49-F238E27FC236}">
                <a16:creationId xmlns:a16="http://schemas.microsoft.com/office/drawing/2014/main" id="{34C8DCE1-6101-D848-AF02-4F5F46C23C1C}"/>
              </a:ext>
            </a:extLst>
          </p:cNvPr>
          <p:cNvSpPr/>
          <p:nvPr/>
        </p:nvSpPr>
        <p:spPr bwMode="auto">
          <a:xfrm rot="5400000">
            <a:off x="2263801" y="4378999"/>
            <a:ext cx="791787" cy="2621400"/>
          </a:xfrm>
          <a:prstGeom prst="left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 err="1">
              <a:solidFill>
                <a:schemeClr val="bg2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3" name="Left-right Arrow 82">
            <a:extLst>
              <a:ext uri="{FF2B5EF4-FFF2-40B4-BE49-F238E27FC236}">
                <a16:creationId xmlns:a16="http://schemas.microsoft.com/office/drawing/2014/main" id="{8D502032-F9C3-6444-8673-4359EFC41AAC}"/>
              </a:ext>
            </a:extLst>
          </p:cNvPr>
          <p:cNvSpPr/>
          <p:nvPr/>
        </p:nvSpPr>
        <p:spPr bwMode="auto">
          <a:xfrm>
            <a:off x="2560710" y="2764892"/>
            <a:ext cx="1409685" cy="524962"/>
          </a:xfrm>
          <a:prstGeom prst="leftRightArrow">
            <a:avLst>
              <a:gd name="adj1" fmla="val 50000"/>
              <a:gd name="adj2" fmla="val 2753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bg2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Integrations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1B5150-426B-8C48-98DB-EA17C86092C5}"/>
              </a:ext>
            </a:extLst>
          </p:cNvPr>
          <p:cNvSpPr/>
          <p:nvPr/>
        </p:nvSpPr>
        <p:spPr>
          <a:xfrm>
            <a:off x="863946" y="2252154"/>
            <a:ext cx="1687504" cy="137374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10">
            <a:extLst>
              <a:ext uri="{FF2B5EF4-FFF2-40B4-BE49-F238E27FC236}">
                <a16:creationId xmlns:a16="http://schemas.microsoft.com/office/drawing/2014/main" id="{AAAAD1DB-EBD3-A444-A410-12A366C71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94" y="2321121"/>
            <a:ext cx="559399" cy="5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8">
            <a:extLst>
              <a:ext uri="{FF2B5EF4-FFF2-40B4-BE49-F238E27FC236}">
                <a16:creationId xmlns:a16="http://schemas.microsoft.com/office/drawing/2014/main" id="{CBF0F113-E53B-E942-93B8-E316B4D4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69" y="2321121"/>
            <a:ext cx="559399" cy="5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2">
            <a:extLst>
              <a:ext uri="{FF2B5EF4-FFF2-40B4-BE49-F238E27FC236}">
                <a16:creationId xmlns:a16="http://schemas.microsoft.com/office/drawing/2014/main" id="{BF64006D-8B2A-164B-8FF8-10E360A3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43" y="2962480"/>
            <a:ext cx="559399" cy="5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55" grpId="0" animBg="1"/>
      <p:bldP spid="64" grpId="0" animBg="1"/>
      <p:bldP spid="66" grpId="0" animBg="1"/>
      <p:bldP spid="68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Architecture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F7F5ED-890B-3B44-AD62-429F7497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32" y="1899325"/>
            <a:ext cx="7454900" cy="42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Amazon Redshift Architecture</a:t>
            </a: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B33B10-A0CB-EE47-B182-59DADF01F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51565"/>
              </p:ext>
            </p:extLst>
          </p:nvPr>
        </p:nvGraphicFramePr>
        <p:xfrm>
          <a:off x="471883" y="2125072"/>
          <a:ext cx="11248234" cy="19011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8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177">
                  <a:extLst>
                    <a:ext uri="{9D8B030D-6E8A-4147-A177-3AD203B41FA5}">
                      <a16:colId xmlns:a16="http://schemas.microsoft.com/office/drawing/2014/main" val="1300899046"/>
                    </a:ext>
                  </a:extLst>
                </a:gridCol>
                <a:gridCol w="2241177">
                  <a:extLst>
                    <a:ext uri="{9D8B030D-6E8A-4147-A177-3AD203B41FA5}">
                      <a16:colId xmlns:a16="http://schemas.microsoft.com/office/drawing/2014/main" val="2175470815"/>
                    </a:ext>
                  </a:extLst>
                </a:gridCol>
                <a:gridCol w="2241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85">
                <a:tc>
                  <a:txBody>
                    <a:bodyPr/>
                    <a:lstStyle/>
                    <a:p>
                      <a:endParaRPr lang="en-US" sz="2300" b="0" dirty="0">
                        <a:solidFill>
                          <a:schemeClr val="tx2"/>
                        </a:solidFill>
                      </a:endParaRP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vCPU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RMS per-node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Slices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pPr marL="0" algn="l" defTabSz="1097278" rtl="0" eaLnBrk="1" latinLnBrk="0" hangingPunct="1"/>
                      <a:r>
                        <a:rPr lang="en-US" sz="2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RA3.xlarge</a:t>
                      </a: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32 TB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pPr marL="0" algn="l" defTabSz="1097278" rtl="0" eaLnBrk="1" latinLnBrk="0" hangingPunct="1"/>
                      <a:r>
                        <a:rPr lang="en-US" sz="2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RA3.4xlarge</a:t>
                      </a: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96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128 TB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pPr marL="0" algn="l" defTabSz="1097278" rtl="0" eaLnBrk="1" latinLnBrk="0" hangingPunct="1"/>
                      <a:r>
                        <a:rPr lang="en-US" sz="2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RA3.16xlarge</a:t>
                      </a: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48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384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128 TB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6F715E-4173-0942-BA9A-F20C9DA1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81085"/>
              </p:ext>
            </p:extLst>
          </p:nvPr>
        </p:nvGraphicFramePr>
        <p:xfrm>
          <a:off x="471883" y="4669677"/>
          <a:ext cx="11248235" cy="142585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49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932">
                  <a:extLst>
                    <a:ext uri="{9D8B030D-6E8A-4147-A177-3AD203B41FA5}">
                      <a16:colId xmlns:a16="http://schemas.microsoft.com/office/drawing/2014/main" val="1300899046"/>
                    </a:ext>
                  </a:extLst>
                </a:gridCol>
                <a:gridCol w="2665910">
                  <a:extLst>
                    <a:ext uri="{9D8B030D-6E8A-4147-A177-3AD203B41FA5}">
                      <a16:colId xmlns:a16="http://schemas.microsoft.com/office/drawing/2014/main" val="2175470815"/>
                    </a:ext>
                  </a:extLst>
                </a:gridCol>
                <a:gridCol w="2249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85">
                <a:tc>
                  <a:txBody>
                    <a:bodyPr/>
                    <a:lstStyle/>
                    <a:p>
                      <a:endParaRPr lang="en-US" sz="2300" b="0" dirty="0">
                        <a:solidFill>
                          <a:schemeClr val="tx2"/>
                        </a:solidFill>
                      </a:endParaRP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vCPU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Storage per-node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Slices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pPr marL="0" algn="l" defTabSz="1097278" rtl="0" eaLnBrk="1" latinLnBrk="0" hangingPunct="1"/>
                      <a:r>
                        <a:rPr lang="en-US" sz="2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DC2.xlarge</a:t>
                      </a: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160 GB </a:t>
                      </a:r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NVMe</a:t>
                      </a: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-SSD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pPr marL="0" algn="l" defTabSz="1097278" rtl="0" eaLnBrk="1" latinLnBrk="0" hangingPunct="1"/>
                      <a:r>
                        <a:rPr lang="en-US" sz="23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DC2.8xlarge</a:t>
                      </a:r>
                    </a:p>
                  </a:txBody>
                  <a:tcPr marL="152400" marR="76200" marT="38105" marB="3810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244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2.56 TB </a:t>
                      </a:r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NVMe</a:t>
                      </a:r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-SSD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152400" marR="76200" marT="38105" marB="38105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2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1473</Words>
  <Application>Microsoft Macintosh PowerPoint</Application>
  <PresentationFormat>Widescreen</PresentationFormat>
  <Paragraphs>282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Amazon Ember</vt:lpstr>
      <vt:lpstr>Amazon Ember Cd RC</vt:lpstr>
      <vt:lpstr>Amazon Ember Light</vt:lpstr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Introduction to Amazon Redshift Cloud Data Warehouse</vt:lpstr>
      <vt:lpstr>Your Presenter</vt:lpstr>
      <vt:lpstr>AGENDA</vt:lpstr>
      <vt:lpstr>What is Amazon Redshift?</vt:lpstr>
      <vt:lpstr>Use Cases</vt:lpstr>
      <vt:lpstr>Amazon Redshift Architecture</vt:lpstr>
      <vt:lpstr>Amazon Redshift Architecture</vt:lpstr>
      <vt:lpstr>Amazon Redshift Architecture</vt:lpstr>
      <vt:lpstr>Amazon Redshift Storage</vt:lpstr>
      <vt:lpstr>Amazon Redshift Storage</vt:lpstr>
      <vt:lpstr>Amazon Redshift Database Design</vt:lpstr>
      <vt:lpstr>Amazon Redshift Database Design</vt:lpstr>
      <vt:lpstr>Amazon Redshift Database Design</vt:lpstr>
      <vt:lpstr>Amazon Redshift Database Design</vt:lpstr>
      <vt:lpstr>Amazon Redshift Database Design</vt:lpstr>
      <vt:lpstr>Amazon Redshift Database Design</vt:lpstr>
      <vt:lpstr>Amazon Redshift Workload Management</vt:lpstr>
      <vt:lpstr>Amazon Redshift Operations</vt:lpstr>
      <vt:lpstr>Amazon Redshift HA/DR</vt:lpstr>
      <vt:lpstr>Demo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Microsoft Office User</cp:lastModifiedBy>
  <cp:revision>67</cp:revision>
  <dcterms:created xsi:type="dcterms:W3CDTF">2020-11-25T08:54:13Z</dcterms:created>
  <dcterms:modified xsi:type="dcterms:W3CDTF">2022-05-11T09:02:30Z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