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72" r:id="rId5"/>
    <p:sldId id="256" r:id="rId6"/>
    <p:sldId id="275" r:id="rId7"/>
    <p:sldId id="276" r:id="rId8"/>
    <p:sldId id="259" r:id="rId9"/>
    <p:sldId id="261" r:id="rId10"/>
    <p:sldId id="277" r:id="rId11"/>
    <p:sldId id="28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unyakin/wwiSpar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alacookbook.com/" TargetMode="External"/><Relationship Id="rId5" Type="http://schemas.openxmlformats.org/officeDocument/2006/relationships/hyperlink" Target="https://sparkbyexamples.com/" TargetMode="External"/><Relationship Id="rId4" Type="http://schemas.openxmlformats.org/officeDocument/2006/relationships/hyperlink" Target="https://mrpowers.medium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concepts – Code structure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Constants – defined constant values e.g. parameter names, filter values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Provides experience similar to RDBMS IntelliSense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Simplify renaming and changes from single place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Can be moved outside of the code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Domain – define table schema, sub-schemas, additional dataset specific structures like partitioning columns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Traits – define templates for classes (domain, parameters, transformations)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Reduce a new code writing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Reduce number of mistakes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3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concepts – Code structure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6615545" cy="416528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Define custom methods to make development similar to SQL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Create Utils classes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UDF for SQL commands missed in DF API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Join specific methods – Left, Right, Inner,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AntiJoin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and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etc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Consolidate Read, Write methods in Utils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Polymorphism to simplify code and learning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F81EA3-9E7C-FE0F-059B-904F450E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32" y="1870076"/>
            <a:ext cx="2999998" cy="4545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C2264-E112-8D0D-D74A-CAB66EFFE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36" y="4991245"/>
            <a:ext cx="1579739" cy="14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concepts – Transformation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Split transformation to meaningful chunks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Structure project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Reduce Spark DAG size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Granular orchestration</a:t>
            </a:r>
          </a:p>
          <a:p>
            <a:pPr lvl="1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Create Helper classes to consolidate transformations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Any small peace of logic === separate method in Helper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Additional aggregation schemas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Easy to cover code with Unit tests</a:t>
            </a:r>
          </a:p>
          <a:p>
            <a:pPr lvl="1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Pipe transformations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Improve readability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Easy code writing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4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Development process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separate branch for every feature development</a:t>
            </a:r>
          </a:p>
          <a:p>
            <a:pPr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Easy to isolate development from beta/gamma/prod</a:t>
            </a:r>
          </a:p>
          <a:p>
            <a:pPr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Easy to do group development and share code</a:t>
            </a:r>
          </a:p>
          <a:p>
            <a:pPr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Easy to organize CI/CD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Setup local env</a:t>
            </a:r>
          </a:p>
          <a:p>
            <a:pPr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</a:t>
            </a:r>
          </a:p>
          <a:p>
            <a:pPr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Hive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Create Code Review policy</a:t>
            </a:r>
          </a:p>
          <a:p>
            <a:pPr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Description template</a:t>
            </a:r>
          </a:p>
          <a:p>
            <a:pPr lvl="2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Check list for reviewer and developer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E1D326-D15D-FCB6-F0A6-3A1A4FD64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41" y="2941236"/>
            <a:ext cx="5492318" cy="23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2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TDD approach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Write test that fails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Write minimum code, test fails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Write full required logic, test passed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Refactor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Reduce learning curve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Speeds up development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Improves code quality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294070F-0E3E-D530-392C-A79B526D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98" y="2288043"/>
            <a:ext cx="5791702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Think about your motivation and architecture drivers</a:t>
            </a: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Consider minimal requirements and Pros/Cons</a:t>
            </a: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Invest in developers – trainings</a:t>
            </a: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iterative development – write -&gt; refactor1 -&gt; refactor2 -&gt;…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8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6BBCF8-1FBF-828B-022E-C2AEB1D7100A}"/>
              </a:ext>
            </a:extLst>
          </p:cNvPr>
          <p:cNvSpPr txBox="1">
            <a:spLocks/>
          </p:cNvSpPr>
          <p:nvPr/>
        </p:nvSpPr>
        <p:spPr>
          <a:xfrm>
            <a:off x="4770437" y="2402727"/>
            <a:ext cx="2849563" cy="24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1928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https://github.com/slunyakin/wwiSpark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https://mrpowers.medium.com/</a:t>
            </a:r>
            <a:endParaRPr lang="en-US" sz="2800" dirty="0"/>
          </a:p>
          <a:p>
            <a:r>
              <a:rPr lang="en-US" dirty="0">
                <a:hlinkClick r:id="rId5"/>
              </a:rPr>
              <a:t>https://sparkbyexamples.com/</a:t>
            </a:r>
            <a:endParaRPr lang="en-US" dirty="0"/>
          </a:p>
          <a:p>
            <a:r>
              <a:rPr lang="en-US" sz="2800" dirty="0">
                <a:hlinkClick r:id="rId6"/>
              </a:rPr>
              <a:t>http://scalacookbook.com/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55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traditional DW transformations to Spark/Scala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en-US" dirty="0"/>
              <a:t>Sergiy Lunyakin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741381-1376-9E80-86BE-31E37ABE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FE5F1-FB4D-14E1-8F75-7D37AC76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Lead Big Data Engineer at Amazon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MS MVP Reconnect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Contacts:</a:t>
            </a:r>
          </a:p>
          <a:p>
            <a:pPr lvl="1"/>
            <a:r>
              <a:rPr lang="en-US" sz="24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sergey.lunyakin@gmail.com</a:t>
            </a:r>
          </a:p>
          <a:p>
            <a:pPr lvl="1"/>
            <a:r>
              <a:rPr lang="en-US" sz="24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@slunyakin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C5507-C433-C43D-46A2-6AC0BC46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D0B4CA-2224-F851-BDEC-8E910BE5BB93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FB69A86-EB36-3196-D120-067FC6C5F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26" y="2172854"/>
            <a:ext cx="2648527" cy="26485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6EC2E4C-4DE7-DE18-06E2-8DF037E0E3B1}"/>
              </a:ext>
            </a:extLst>
          </p:cNvPr>
          <p:cNvSpPr txBox="1">
            <a:spLocks/>
          </p:cNvSpPr>
          <p:nvPr/>
        </p:nvSpPr>
        <p:spPr>
          <a:xfrm>
            <a:off x="7592891" y="4821381"/>
            <a:ext cx="3324491" cy="6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32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24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867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867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867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867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867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867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867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114300" indent="0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Sergiy</a:t>
            </a:r>
            <a:r>
              <a:rPr lang="en-US" dirty="0"/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Lunyakin</a:t>
            </a:r>
          </a:p>
        </p:txBody>
      </p:sp>
      <p:pic>
        <p:nvPicPr>
          <p:cNvPr id="10" name="Picture 9" descr="http://olgaermilova.com/wp-content/uploads/2015/07/email_icon.png">
            <a:extLst>
              <a:ext uri="{FF2B5EF4-FFF2-40B4-BE49-F238E27FC236}">
                <a16:creationId xmlns:a16="http://schemas.microsoft.com/office/drawing/2014/main" id="{896EF9F5-7DBB-FFB4-4871-4BF42232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4" y="3934538"/>
            <a:ext cx="428390" cy="3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lh3.ggpht.com/lSLM0xhCA1RZOwaQcjhlwmsvaIQYaP3c5qbDKCgLALhydrgExnaSKZdGa8S3YtRuVA=w300">
            <a:extLst>
              <a:ext uri="{FF2B5EF4-FFF2-40B4-BE49-F238E27FC236}">
                <a16:creationId xmlns:a16="http://schemas.microsoft.com/office/drawing/2014/main" id="{FD3C8EFC-20BD-305B-8F3B-B21228B1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67" y="4311522"/>
            <a:ext cx="376984" cy="3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63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741381-1376-9E80-86BE-31E37ABE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session is …</a:t>
            </a:r>
            <a:endParaRPr lang="en-US" spc="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FE5F1-FB4D-14E1-8F75-7D37AC76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About DW transformation only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Not about DW design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Not about DW specific approaches (incremental, SCD and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C5507-C433-C43D-46A2-6AC0BC46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D0B4CA-2224-F851-BDEC-8E910BE5BB93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73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Minimal requirements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Motivation drivers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Main concepts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DW components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Code structure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Transformation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Development process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Testing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Minimal requirements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Total data volume &gt;100GB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is constantly growing &gt;20% per month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Support from top management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Weight all Pros/Cons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drivers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Scalability – scale as data growth with minimum efforts, parallel processing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Provide business new possibilities – collect more data with deeper granularity to show holistic picture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Minimize costs – eliminate licensing, release resources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Agile development – group development, CRs, releases, CI/CD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EE8E5A-3DEB-455D-BD3D-B9E2002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Main concepts -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9969A-BBD6-4425-B522-39DAC51CB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2" y="1976684"/>
            <a:ext cx="4806187" cy="4248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D9403-CC82-43E4-B106-E6FF7A2A0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7848"/>
            <a:ext cx="4287838" cy="45862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CE89D8-31BA-3B65-6EE7-3CDF72E56D0C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25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concepts – DW Components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C84CB30-F9DC-D7C8-CFEA-3FBBCB8F5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351076"/>
              </p:ext>
            </p:extLst>
          </p:nvPr>
        </p:nvGraphicFramePr>
        <p:xfrm>
          <a:off x="628073" y="2235200"/>
          <a:ext cx="11148001" cy="4008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00679">
                  <a:extLst>
                    <a:ext uri="{9D8B030D-6E8A-4147-A177-3AD203B41FA5}">
                      <a16:colId xmlns:a16="http://schemas.microsoft.com/office/drawing/2014/main" val="1132572211"/>
                    </a:ext>
                  </a:extLst>
                </a:gridCol>
                <a:gridCol w="5647322">
                  <a:extLst>
                    <a:ext uri="{9D8B030D-6E8A-4147-A177-3AD203B41FA5}">
                      <a16:colId xmlns:a16="http://schemas.microsoft.com/office/drawing/2014/main" val="1967147430"/>
                    </a:ext>
                  </a:extLst>
                </a:gridCol>
              </a:tblGrid>
              <a:tr h="512733">
                <a:tc>
                  <a:txBody>
                    <a:bodyPr/>
                    <a:lstStyle/>
                    <a:p>
                      <a:r>
                        <a:rPr lang="en-US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 “DW”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35133"/>
                  </a:ext>
                </a:extLst>
              </a:tr>
              <a:tr h="496653">
                <a:tc>
                  <a:txBody>
                    <a:bodyPr/>
                    <a:lstStyle/>
                    <a:p>
                      <a:r>
                        <a:rPr lang="en-US" dirty="0"/>
                        <a:t>Table definitions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definitions in Hive </a:t>
                      </a:r>
                      <a:r>
                        <a:rPr lang="en-US" dirty="0" err="1"/>
                        <a:t>metastore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42881"/>
                  </a:ext>
                </a:extLst>
              </a:tr>
              <a:tr h="496653">
                <a:tc>
                  <a:txBody>
                    <a:bodyPr/>
                    <a:lstStyle/>
                    <a:p>
                      <a:r>
                        <a:rPr lang="en-US" dirty="0"/>
                        <a:t>Transformations – Stored Procedures,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Methods, Classes compiled into 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35950"/>
                  </a:ext>
                </a:extLst>
              </a:tr>
              <a:tr h="566688">
                <a:tc>
                  <a:txBody>
                    <a:bodyPr/>
                    <a:lstStyle/>
                    <a:p>
                      <a:r>
                        <a:rPr lang="en-US" dirty="0"/>
                        <a:t>Storage – internal data format, columnar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– open columnar formats e.g. parquet, orc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38662"/>
                  </a:ext>
                </a:extLst>
              </a:tr>
              <a:tr h="566688">
                <a:tc>
                  <a:txBody>
                    <a:bodyPr/>
                    <a:lstStyle/>
                    <a:p>
                      <a:r>
                        <a:rPr lang="en-US" dirty="0"/>
                        <a:t>Partitioning – tables in internal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Partitioning – storage partitioning by prefixes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2829"/>
                  </a:ext>
                </a:extLst>
              </a:tr>
              <a:tr h="496653">
                <a:tc>
                  <a:txBody>
                    <a:bodyPr/>
                    <a:lstStyle/>
                    <a:p>
                      <a:r>
                        <a:rPr lang="en-US" dirty="0"/>
                        <a:t>Compute – scalable engine, always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– scalable engine, allocated on-demand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65446"/>
                  </a:ext>
                </a:extLst>
              </a:tr>
              <a:tr h="872516">
                <a:tc>
                  <a:txBody>
                    <a:bodyPr/>
                    <a:lstStyle/>
                    <a:p>
                      <a:r>
                        <a:rPr lang="en-US" dirty="0"/>
                        <a:t>Coding – SQL-like lang, hard to support and organize team development, 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– OOP/FP lang, easy for team development, CI/CD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2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627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Advent Pro Medium</vt:lpstr>
      <vt:lpstr>Arial</vt:lpstr>
      <vt:lpstr>Calibri</vt:lpstr>
      <vt:lpstr>Calibri Light</vt:lpstr>
      <vt:lpstr>Office Theme</vt:lpstr>
      <vt:lpstr>PowerPoint Presentation</vt:lpstr>
      <vt:lpstr>Migrate traditional DW transformations to Spark/Scala</vt:lpstr>
      <vt:lpstr>ABOUT ME</vt:lpstr>
      <vt:lpstr>This session is …</vt:lpstr>
      <vt:lpstr>AGENDA</vt:lpstr>
      <vt:lpstr>Minimal requirements</vt:lpstr>
      <vt:lpstr>Motivation drivers</vt:lpstr>
      <vt:lpstr>Main concepts - Architecture</vt:lpstr>
      <vt:lpstr>Main concepts – DW Components</vt:lpstr>
      <vt:lpstr>Main concepts – Code structure</vt:lpstr>
      <vt:lpstr>Main concepts – Code structure</vt:lpstr>
      <vt:lpstr>Main concepts – Transformation</vt:lpstr>
      <vt:lpstr>Development process</vt:lpstr>
      <vt:lpstr>Testing</vt:lpstr>
      <vt:lpstr>Summary</vt:lpstr>
      <vt:lpstr>PowerPoint Presentation</vt:lpstr>
      <vt:lpstr>Materials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Sergiy Lunyakin</cp:lastModifiedBy>
  <cp:revision>40</cp:revision>
  <dcterms:created xsi:type="dcterms:W3CDTF">2020-11-25T08:54:13Z</dcterms:created>
  <dcterms:modified xsi:type="dcterms:W3CDTF">2022-05-11T05:34:44Z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