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79" r:id="rId3"/>
    <p:sldId id="280" r:id="rId4"/>
    <p:sldId id="285" r:id="rId5"/>
    <p:sldId id="284" r:id="rId6"/>
    <p:sldId id="283" r:id="rId7"/>
    <p:sldId id="282" r:id="rId8"/>
    <p:sldId id="278" r:id="rId9"/>
    <p:sldId id="281" r:id="rId10"/>
    <p:sldId id="259" r:id="rId11"/>
    <p:sldId id="286" r:id="rId12"/>
    <p:sldId id="277" r:id="rId13"/>
    <p:sldId id="270" r:id="rId14"/>
    <p:sldId id="274" r:id="rId15"/>
    <p:sldId id="275" r:id="rId16"/>
    <p:sldId id="287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60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dirty="0"/>
              <a:t>4/20/2015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dirty="0"/>
              <a:t>4/20/2015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dirty="0"/>
              <a:t>4/20/2015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4/20/2015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dirty="0"/>
              <a:t>4/20/2015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dirty="0"/>
              <a:t>4/20/2015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dirty="0"/>
              <a:t>4/20/2015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4/20/2015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dirty="0"/>
              <a:t>4/20/2015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dirty="0"/>
              <a:t>4/20/2015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dirty="0"/>
              <a:t>4/20/2015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dirty="0"/>
              <a:t>4/20/2015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13" Type="http://schemas.openxmlformats.org/officeDocument/2006/relationships/image" Target="../media/image92.png"/><Relationship Id="rId3" Type="http://schemas.openxmlformats.org/officeDocument/2006/relationships/image" Target="../media/image82.emf"/><Relationship Id="rId7" Type="http://schemas.openxmlformats.org/officeDocument/2006/relationships/image" Target="../media/image86.png"/><Relationship Id="rId12" Type="http://schemas.openxmlformats.org/officeDocument/2006/relationships/image" Target="../media/image91.png"/><Relationship Id="rId2" Type="http://schemas.openxmlformats.org/officeDocument/2006/relationships/image" Target="../media/image81.png"/><Relationship Id="rId16" Type="http://schemas.openxmlformats.org/officeDocument/2006/relationships/image" Target="../media/image9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5.png"/><Relationship Id="rId11" Type="http://schemas.openxmlformats.org/officeDocument/2006/relationships/image" Target="../media/image90.png"/><Relationship Id="rId5" Type="http://schemas.openxmlformats.org/officeDocument/2006/relationships/image" Target="../media/image84.png"/><Relationship Id="rId15" Type="http://schemas.openxmlformats.org/officeDocument/2006/relationships/image" Target="../media/image94.png"/><Relationship Id="rId10" Type="http://schemas.openxmlformats.org/officeDocument/2006/relationships/image" Target="../media/image89.png"/><Relationship Id="rId4" Type="http://schemas.openxmlformats.org/officeDocument/2006/relationships/image" Target="../media/image83.png"/><Relationship Id="rId9" Type="http://schemas.openxmlformats.org/officeDocument/2006/relationships/image" Target="../media/image88.png"/><Relationship Id="rId14" Type="http://schemas.openxmlformats.org/officeDocument/2006/relationships/image" Target="../media/image9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png"/><Relationship Id="rId13" Type="http://schemas.openxmlformats.org/officeDocument/2006/relationships/image" Target="../media/image107.png"/><Relationship Id="rId3" Type="http://schemas.openxmlformats.org/officeDocument/2006/relationships/image" Target="../media/image97.png"/><Relationship Id="rId7" Type="http://schemas.openxmlformats.org/officeDocument/2006/relationships/image" Target="../media/image101.png"/><Relationship Id="rId12" Type="http://schemas.openxmlformats.org/officeDocument/2006/relationships/image" Target="../media/image106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0.png"/><Relationship Id="rId11" Type="http://schemas.openxmlformats.org/officeDocument/2006/relationships/image" Target="../media/image105.png"/><Relationship Id="rId5" Type="http://schemas.openxmlformats.org/officeDocument/2006/relationships/image" Target="../media/image99.png"/><Relationship Id="rId10" Type="http://schemas.openxmlformats.org/officeDocument/2006/relationships/image" Target="../media/image104.png"/><Relationship Id="rId4" Type="http://schemas.openxmlformats.org/officeDocument/2006/relationships/image" Target="../media/image98.png"/><Relationship Id="rId9" Type="http://schemas.openxmlformats.org/officeDocument/2006/relationships/image" Target="../media/image10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png"/><Relationship Id="rId3" Type="http://schemas.openxmlformats.org/officeDocument/2006/relationships/image" Target="../media/image109.png"/><Relationship Id="rId7" Type="http://schemas.openxmlformats.org/officeDocument/2006/relationships/image" Target="../media/image113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2.png"/><Relationship Id="rId11" Type="http://schemas.openxmlformats.org/officeDocument/2006/relationships/image" Target="../media/image117.png"/><Relationship Id="rId5" Type="http://schemas.openxmlformats.org/officeDocument/2006/relationships/image" Target="../media/image111.png"/><Relationship Id="rId10" Type="http://schemas.openxmlformats.org/officeDocument/2006/relationships/image" Target="../media/image116.png"/><Relationship Id="rId4" Type="http://schemas.openxmlformats.org/officeDocument/2006/relationships/image" Target="../media/image110.png"/><Relationship Id="rId9" Type="http://schemas.openxmlformats.org/officeDocument/2006/relationships/image" Target="../media/image11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png"/><Relationship Id="rId13" Type="http://schemas.openxmlformats.org/officeDocument/2006/relationships/image" Target="../media/image129.png"/><Relationship Id="rId3" Type="http://schemas.openxmlformats.org/officeDocument/2006/relationships/image" Target="../media/image119.png"/><Relationship Id="rId7" Type="http://schemas.openxmlformats.org/officeDocument/2006/relationships/image" Target="../media/image123.png"/><Relationship Id="rId12" Type="http://schemas.openxmlformats.org/officeDocument/2006/relationships/image" Target="../media/image128.png"/><Relationship Id="rId2" Type="http://schemas.openxmlformats.org/officeDocument/2006/relationships/image" Target="../media/image118.png"/><Relationship Id="rId16" Type="http://schemas.openxmlformats.org/officeDocument/2006/relationships/image" Target="../media/image13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2.png"/><Relationship Id="rId11" Type="http://schemas.openxmlformats.org/officeDocument/2006/relationships/image" Target="../media/image127.png"/><Relationship Id="rId5" Type="http://schemas.openxmlformats.org/officeDocument/2006/relationships/image" Target="../media/image121.png"/><Relationship Id="rId15" Type="http://schemas.openxmlformats.org/officeDocument/2006/relationships/image" Target="../media/image131.png"/><Relationship Id="rId10" Type="http://schemas.openxmlformats.org/officeDocument/2006/relationships/image" Target="../media/image126.png"/><Relationship Id="rId4" Type="http://schemas.openxmlformats.org/officeDocument/2006/relationships/image" Target="../media/image120.png"/><Relationship Id="rId9" Type="http://schemas.openxmlformats.org/officeDocument/2006/relationships/image" Target="../media/image125.png"/><Relationship Id="rId14" Type="http://schemas.openxmlformats.org/officeDocument/2006/relationships/image" Target="../media/image13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9.png"/><Relationship Id="rId13" Type="http://schemas.openxmlformats.org/officeDocument/2006/relationships/image" Target="../media/image144.png"/><Relationship Id="rId18" Type="http://schemas.openxmlformats.org/officeDocument/2006/relationships/image" Target="../media/image149.png"/><Relationship Id="rId3" Type="http://schemas.openxmlformats.org/officeDocument/2006/relationships/image" Target="../media/image134.png"/><Relationship Id="rId21" Type="http://schemas.openxmlformats.org/officeDocument/2006/relationships/image" Target="../media/image152.png"/><Relationship Id="rId7" Type="http://schemas.openxmlformats.org/officeDocument/2006/relationships/image" Target="../media/image138.png"/><Relationship Id="rId12" Type="http://schemas.openxmlformats.org/officeDocument/2006/relationships/image" Target="../media/image143.png"/><Relationship Id="rId17" Type="http://schemas.openxmlformats.org/officeDocument/2006/relationships/image" Target="../media/image148.png"/><Relationship Id="rId2" Type="http://schemas.openxmlformats.org/officeDocument/2006/relationships/image" Target="../media/image133.png"/><Relationship Id="rId16" Type="http://schemas.openxmlformats.org/officeDocument/2006/relationships/image" Target="../media/image147.png"/><Relationship Id="rId20" Type="http://schemas.openxmlformats.org/officeDocument/2006/relationships/image" Target="../media/image15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7.png"/><Relationship Id="rId11" Type="http://schemas.openxmlformats.org/officeDocument/2006/relationships/image" Target="../media/image142.png"/><Relationship Id="rId5" Type="http://schemas.openxmlformats.org/officeDocument/2006/relationships/image" Target="../media/image136.png"/><Relationship Id="rId15" Type="http://schemas.openxmlformats.org/officeDocument/2006/relationships/image" Target="../media/image146.png"/><Relationship Id="rId10" Type="http://schemas.openxmlformats.org/officeDocument/2006/relationships/image" Target="../media/image141.png"/><Relationship Id="rId19" Type="http://schemas.openxmlformats.org/officeDocument/2006/relationships/image" Target="../media/image150.png"/><Relationship Id="rId4" Type="http://schemas.openxmlformats.org/officeDocument/2006/relationships/image" Target="../media/image135.png"/><Relationship Id="rId9" Type="http://schemas.openxmlformats.org/officeDocument/2006/relationships/image" Target="../media/image140.png"/><Relationship Id="rId14" Type="http://schemas.openxmlformats.org/officeDocument/2006/relationships/image" Target="../media/image14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9.png"/><Relationship Id="rId13" Type="http://schemas.openxmlformats.org/officeDocument/2006/relationships/image" Target="../media/image164.png"/><Relationship Id="rId18" Type="http://schemas.openxmlformats.org/officeDocument/2006/relationships/image" Target="../media/image169.png"/><Relationship Id="rId3" Type="http://schemas.openxmlformats.org/officeDocument/2006/relationships/image" Target="../media/image154.png"/><Relationship Id="rId21" Type="http://schemas.openxmlformats.org/officeDocument/2006/relationships/image" Target="../media/image172.png"/><Relationship Id="rId7" Type="http://schemas.openxmlformats.org/officeDocument/2006/relationships/image" Target="../media/image158.png"/><Relationship Id="rId12" Type="http://schemas.openxmlformats.org/officeDocument/2006/relationships/image" Target="../media/image163.png"/><Relationship Id="rId17" Type="http://schemas.openxmlformats.org/officeDocument/2006/relationships/image" Target="../media/image168.png"/><Relationship Id="rId2" Type="http://schemas.openxmlformats.org/officeDocument/2006/relationships/image" Target="../media/image153.png"/><Relationship Id="rId16" Type="http://schemas.openxmlformats.org/officeDocument/2006/relationships/image" Target="../media/image167.png"/><Relationship Id="rId20" Type="http://schemas.openxmlformats.org/officeDocument/2006/relationships/image" Target="../media/image17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7.png"/><Relationship Id="rId11" Type="http://schemas.openxmlformats.org/officeDocument/2006/relationships/image" Target="../media/image162.png"/><Relationship Id="rId5" Type="http://schemas.openxmlformats.org/officeDocument/2006/relationships/image" Target="../media/image156.png"/><Relationship Id="rId15" Type="http://schemas.openxmlformats.org/officeDocument/2006/relationships/image" Target="../media/image166.png"/><Relationship Id="rId10" Type="http://schemas.openxmlformats.org/officeDocument/2006/relationships/image" Target="../media/image161.png"/><Relationship Id="rId19" Type="http://schemas.openxmlformats.org/officeDocument/2006/relationships/image" Target="../media/image170.png"/><Relationship Id="rId4" Type="http://schemas.openxmlformats.org/officeDocument/2006/relationships/image" Target="../media/image155.png"/><Relationship Id="rId9" Type="http://schemas.openxmlformats.org/officeDocument/2006/relationships/image" Target="../media/image160.png"/><Relationship Id="rId14" Type="http://schemas.openxmlformats.org/officeDocument/2006/relationships/image" Target="../media/image16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9.png"/><Relationship Id="rId13" Type="http://schemas.openxmlformats.org/officeDocument/2006/relationships/image" Target="../media/image184.png"/><Relationship Id="rId3" Type="http://schemas.openxmlformats.org/officeDocument/2006/relationships/image" Target="../media/image174.png"/><Relationship Id="rId7" Type="http://schemas.openxmlformats.org/officeDocument/2006/relationships/image" Target="../media/image178.png"/><Relationship Id="rId12" Type="http://schemas.openxmlformats.org/officeDocument/2006/relationships/image" Target="../media/image183.emf"/><Relationship Id="rId2" Type="http://schemas.openxmlformats.org/officeDocument/2006/relationships/image" Target="../media/image173.png"/><Relationship Id="rId16" Type="http://schemas.openxmlformats.org/officeDocument/2006/relationships/image" Target="../media/image18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7.png"/><Relationship Id="rId11" Type="http://schemas.openxmlformats.org/officeDocument/2006/relationships/image" Target="../media/image182.png"/><Relationship Id="rId5" Type="http://schemas.openxmlformats.org/officeDocument/2006/relationships/image" Target="../media/image176.png"/><Relationship Id="rId15" Type="http://schemas.openxmlformats.org/officeDocument/2006/relationships/image" Target="../media/image186.png"/><Relationship Id="rId10" Type="http://schemas.openxmlformats.org/officeDocument/2006/relationships/image" Target="../media/image181.png"/><Relationship Id="rId4" Type="http://schemas.openxmlformats.org/officeDocument/2006/relationships/image" Target="../media/image175.png"/><Relationship Id="rId9" Type="http://schemas.openxmlformats.org/officeDocument/2006/relationships/image" Target="../media/image180.png"/><Relationship Id="rId14" Type="http://schemas.openxmlformats.org/officeDocument/2006/relationships/image" Target="../media/image18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4.png"/><Relationship Id="rId13" Type="http://schemas.openxmlformats.org/officeDocument/2006/relationships/image" Target="../media/image199.png"/><Relationship Id="rId18" Type="http://schemas.openxmlformats.org/officeDocument/2006/relationships/image" Target="../media/image204.png"/><Relationship Id="rId3" Type="http://schemas.openxmlformats.org/officeDocument/2006/relationships/image" Target="../media/image189.png"/><Relationship Id="rId7" Type="http://schemas.openxmlformats.org/officeDocument/2006/relationships/image" Target="../media/image193.png"/><Relationship Id="rId12" Type="http://schemas.openxmlformats.org/officeDocument/2006/relationships/image" Target="../media/image198.png"/><Relationship Id="rId17" Type="http://schemas.openxmlformats.org/officeDocument/2006/relationships/image" Target="../media/image203.png"/><Relationship Id="rId2" Type="http://schemas.openxmlformats.org/officeDocument/2006/relationships/image" Target="../media/image188.png"/><Relationship Id="rId16" Type="http://schemas.openxmlformats.org/officeDocument/2006/relationships/image" Target="../media/image202.png"/><Relationship Id="rId20" Type="http://schemas.openxmlformats.org/officeDocument/2006/relationships/image" Target="../media/image20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2.png"/><Relationship Id="rId11" Type="http://schemas.openxmlformats.org/officeDocument/2006/relationships/image" Target="../media/image197.png"/><Relationship Id="rId5" Type="http://schemas.openxmlformats.org/officeDocument/2006/relationships/image" Target="../media/image191.png"/><Relationship Id="rId15" Type="http://schemas.openxmlformats.org/officeDocument/2006/relationships/image" Target="../media/image201.png"/><Relationship Id="rId10" Type="http://schemas.openxmlformats.org/officeDocument/2006/relationships/image" Target="../media/image196.png"/><Relationship Id="rId19" Type="http://schemas.openxmlformats.org/officeDocument/2006/relationships/image" Target="../media/image205.png"/><Relationship Id="rId4" Type="http://schemas.openxmlformats.org/officeDocument/2006/relationships/image" Target="../media/image190.png"/><Relationship Id="rId9" Type="http://schemas.openxmlformats.org/officeDocument/2006/relationships/image" Target="../media/image195.png"/><Relationship Id="rId14" Type="http://schemas.openxmlformats.org/officeDocument/2006/relationships/image" Target="../media/image20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21.png"/><Relationship Id="rId5" Type="http://schemas.openxmlformats.org/officeDocument/2006/relationships/image" Target="../media/image4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3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2" Type="http://schemas.openxmlformats.org/officeDocument/2006/relationships/image" Target="../media/image26.png"/><Relationship Id="rId16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5" Type="http://schemas.openxmlformats.org/officeDocument/2006/relationships/image" Target="../media/image3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Relationship Id="rId14" Type="http://schemas.openxmlformats.org/officeDocument/2006/relationships/image" Target="../media/image3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5.PNG"/><Relationship Id="rId11" Type="http://schemas.openxmlformats.org/officeDocument/2006/relationships/image" Target="../media/image50.png"/><Relationship Id="rId5" Type="http://schemas.openxmlformats.org/officeDocument/2006/relationships/image" Target="../media/image44.pn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image" Target="../media/image57.png"/><Relationship Id="rId3" Type="http://schemas.openxmlformats.org/officeDocument/2006/relationships/image" Target="../media/image42.png"/><Relationship Id="rId7" Type="http://schemas.openxmlformats.org/officeDocument/2006/relationships/image" Target="../media/image51.PNG"/><Relationship Id="rId12" Type="http://schemas.openxmlformats.org/officeDocument/2006/relationships/image" Target="../media/image56.png"/><Relationship Id="rId2" Type="http://schemas.openxmlformats.org/officeDocument/2006/relationships/image" Target="../media/image41.png"/><Relationship Id="rId16" Type="http://schemas.openxmlformats.org/officeDocument/2006/relationships/image" Target="../media/image6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5.PNG"/><Relationship Id="rId11" Type="http://schemas.openxmlformats.org/officeDocument/2006/relationships/image" Target="../media/image55.png"/><Relationship Id="rId5" Type="http://schemas.openxmlformats.org/officeDocument/2006/relationships/image" Target="../media/image44.png"/><Relationship Id="rId15" Type="http://schemas.openxmlformats.org/officeDocument/2006/relationships/image" Target="../media/image59.png"/><Relationship Id="rId10" Type="http://schemas.openxmlformats.org/officeDocument/2006/relationships/image" Target="../media/image54.png"/><Relationship Id="rId4" Type="http://schemas.openxmlformats.org/officeDocument/2006/relationships/image" Target="../media/image43.png"/><Relationship Id="rId9" Type="http://schemas.openxmlformats.org/officeDocument/2006/relationships/image" Target="../media/image53.png"/><Relationship Id="rId14" Type="http://schemas.openxmlformats.org/officeDocument/2006/relationships/image" Target="../media/image5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image" Target="../media/image62.png"/><Relationship Id="rId7" Type="http://schemas.openxmlformats.org/officeDocument/2006/relationships/image" Target="../media/image66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5.png"/><Relationship Id="rId11" Type="http://schemas.openxmlformats.org/officeDocument/2006/relationships/image" Target="../media/image70.PNG"/><Relationship Id="rId5" Type="http://schemas.openxmlformats.org/officeDocument/2006/relationships/image" Target="../media/image64.png"/><Relationship Id="rId10" Type="http://schemas.openxmlformats.org/officeDocument/2006/relationships/image" Target="../media/image69.png"/><Relationship Id="rId4" Type="http://schemas.openxmlformats.org/officeDocument/2006/relationships/image" Target="../media/image63.png"/><Relationship Id="rId9" Type="http://schemas.openxmlformats.org/officeDocument/2006/relationships/image" Target="../media/image6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3" Type="http://schemas.openxmlformats.org/officeDocument/2006/relationships/image" Target="../media/image72.png"/><Relationship Id="rId7" Type="http://schemas.openxmlformats.org/officeDocument/2006/relationships/image" Target="../media/image76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5.png"/><Relationship Id="rId11" Type="http://schemas.openxmlformats.org/officeDocument/2006/relationships/image" Target="../media/image80.png"/><Relationship Id="rId5" Type="http://schemas.openxmlformats.org/officeDocument/2006/relationships/image" Target="../media/image74.png"/><Relationship Id="rId10" Type="http://schemas.openxmlformats.org/officeDocument/2006/relationships/image" Target="../media/image79.png"/><Relationship Id="rId4" Type="http://schemas.openxmlformats.org/officeDocument/2006/relationships/image" Target="../media/image73.PNG"/><Relationship Id="rId9" Type="http://schemas.openxmlformats.org/officeDocument/2006/relationships/image" Target="../media/image7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1524000" y="2166905"/>
            <a:ext cx="96935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00B0F0"/>
                </a:solidFill>
                <a:latin typeface="Segoe Pro SemiLight" panose="020B0402040204020203" pitchFamily="34" charset="0"/>
              </a:rPr>
              <a:t>Windows Container Glyphs</a:t>
            </a:r>
            <a:endParaRPr lang="en-US" sz="4800" dirty="0">
              <a:solidFill>
                <a:srgbClr val="00B0F0"/>
              </a:solidFill>
              <a:latin typeface="Segoe Pro SemiLight" panose="020B0402040204020203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524000" y="3253732"/>
            <a:ext cx="73282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Segoe Pro Light" panose="020B0302040504020203" pitchFamily="34" charset="0"/>
              </a:rPr>
              <a:t>Created by Martin McClean. </a:t>
            </a:r>
          </a:p>
          <a:p>
            <a:endParaRPr lang="en-US" sz="1600" dirty="0">
              <a:latin typeface="Segoe Pro Light" panose="020B0302040504020203" pitchFamily="34" charset="0"/>
            </a:endParaRPr>
          </a:p>
          <a:p>
            <a:r>
              <a:rPr lang="en-US" sz="1600" dirty="0" smtClean="0">
                <a:latin typeface="Segoe Pro Light" panose="020B0302040504020203" pitchFamily="34" charset="0"/>
              </a:rPr>
              <a:t>Direct any questions, suggestions or alterations to </a:t>
            </a:r>
            <a:r>
              <a:rPr lang="en-US" sz="1600" dirty="0" smtClean="0">
                <a:solidFill>
                  <a:srgbClr val="FFFF00"/>
                </a:solidFill>
                <a:latin typeface="Segoe Pro Light" panose="020B0302040504020203" pitchFamily="34" charset="0"/>
              </a:rPr>
              <a:t>mmcclean@microsoft.com</a:t>
            </a:r>
            <a:endParaRPr lang="en-US" sz="1600" dirty="0">
              <a:solidFill>
                <a:srgbClr val="FFFF00"/>
              </a:solidFill>
              <a:latin typeface="Segoe Pro Light" panose="020B03020405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4836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562049" y="87685"/>
            <a:ext cx="67958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Segoe Pro SemiLight" panose="020B0402040204020203" pitchFamily="34" charset="0"/>
              </a:rPr>
              <a:t>Windows Container</a:t>
            </a:r>
            <a:r>
              <a:rPr lang="en-US" sz="2000" dirty="0" smtClean="0">
                <a:latin typeface="Segoe Pro SemiLight" panose="020B0402040204020203" pitchFamily="34" charset="0"/>
              </a:rPr>
              <a:t> </a:t>
            </a:r>
            <a:r>
              <a:rPr lang="en-US" sz="3200" dirty="0">
                <a:latin typeface="Segoe Pro SemiLight" panose="020B0402040204020203" pitchFamily="34" charset="0"/>
              </a:rPr>
              <a:t>Glyphs</a:t>
            </a: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776" y="1313439"/>
            <a:ext cx="2028413" cy="1137402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562049" y="702369"/>
            <a:ext cx="284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85000"/>
                  </a:schemeClr>
                </a:solidFill>
                <a:latin typeface="Segoe Pro Light" panose="020B0302040504020203" pitchFamily="34" charset="0"/>
              </a:rPr>
              <a:t>App In Container</a:t>
            </a: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6270" y="1302485"/>
            <a:ext cx="2027360" cy="1146311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6711" y="1302485"/>
            <a:ext cx="2026954" cy="1135357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7436" y="1298351"/>
            <a:ext cx="2032664" cy="1139491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7471" y="1298351"/>
            <a:ext cx="1997877" cy="1119064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562049" y="2930704"/>
            <a:ext cx="284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1">
                    <a:lumMod val="85000"/>
                  </a:schemeClr>
                </a:solidFill>
                <a:latin typeface="Segoe Pro Light" panose="020B0302040504020203" pitchFamily="34" charset="0"/>
              </a:rPr>
              <a:t>Windows Container</a:t>
            </a:r>
            <a:endParaRPr lang="en-US" sz="2400" dirty="0">
              <a:solidFill>
                <a:schemeClr val="tx1">
                  <a:lumMod val="85000"/>
                </a:schemeClr>
              </a:solidFill>
              <a:latin typeface="Segoe Pro Light" panose="020B0302040504020203" pitchFamily="34" charset="0"/>
            </a:endParaRPr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776" y="5545038"/>
            <a:ext cx="2038592" cy="1143527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776" y="3540650"/>
            <a:ext cx="2042863" cy="1143527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562049" y="4935092"/>
            <a:ext cx="284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1">
                    <a:lumMod val="85000"/>
                  </a:schemeClr>
                </a:solidFill>
                <a:latin typeface="Segoe Pro Light" panose="020B0302040504020203" pitchFamily="34" charset="0"/>
              </a:rPr>
              <a:t>Linux </a:t>
            </a:r>
            <a:r>
              <a:rPr lang="en-US" sz="2400" dirty="0">
                <a:solidFill>
                  <a:schemeClr val="tx1">
                    <a:lumMod val="85000"/>
                  </a:schemeClr>
                </a:solidFill>
                <a:latin typeface="Segoe Pro Light" panose="020B0302040504020203" pitchFamily="34" charset="0"/>
              </a:rPr>
              <a:t>Container</a:t>
            </a:r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704" y="5535728"/>
            <a:ext cx="2057625" cy="1152837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3303" y="3531340"/>
            <a:ext cx="2052963" cy="1150225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7436" y="5529328"/>
            <a:ext cx="2068022" cy="1159237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9820" y="3482319"/>
            <a:ext cx="2068022" cy="115923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6711" y="3531340"/>
            <a:ext cx="2032664" cy="1139159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6712" y="5529328"/>
            <a:ext cx="2068490" cy="1159237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8287" y="3482319"/>
            <a:ext cx="2068021" cy="1159237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0012" y="5547650"/>
            <a:ext cx="2035336" cy="1140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132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562049" y="87685"/>
            <a:ext cx="67958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Segoe Pro SemiLight" panose="020B0402040204020203" pitchFamily="34" charset="0"/>
              </a:rPr>
              <a:t>Windows Container</a:t>
            </a:r>
            <a:r>
              <a:rPr lang="en-US" sz="2000" dirty="0" smtClean="0">
                <a:latin typeface="Segoe Pro SemiLight" panose="020B0402040204020203" pitchFamily="34" charset="0"/>
              </a:rPr>
              <a:t> </a:t>
            </a:r>
            <a:r>
              <a:rPr lang="en-US" sz="3200" dirty="0">
                <a:latin typeface="Segoe Pro SemiLight" panose="020B0402040204020203" pitchFamily="34" charset="0"/>
              </a:rPr>
              <a:t>Glyphs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62048" y="702369"/>
            <a:ext cx="4117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1">
                    <a:lumMod val="85000"/>
                  </a:schemeClr>
                </a:solidFill>
                <a:latin typeface="Segoe Pro Light" panose="020B0302040504020203" pitchFamily="34" charset="0"/>
              </a:rPr>
              <a:t>Container Images Repo</a:t>
            </a:r>
            <a:endParaRPr lang="en-US" sz="2400" dirty="0">
              <a:solidFill>
                <a:schemeClr val="tx1">
                  <a:lumMod val="85000"/>
                </a:schemeClr>
              </a:solidFill>
              <a:latin typeface="Segoe Pro Light" panose="020B0302040504020203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62049" y="2930704"/>
            <a:ext cx="284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1">
                    <a:lumMod val="85000"/>
                  </a:schemeClr>
                </a:solidFill>
                <a:latin typeface="Segoe Pro Light" panose="020B0302040504020203" pitchFamily="34" charset="0"/>
              </a:rPr>
              <a:t>Container Image</a:t>
            </a:r>
            <a:endParaRPr lang="en-US" sz="2400" dirty="0">
              <a:solidFill>
                <a:schemeClr val="tx1">
                  <a:lumMod val="85000"/>
                </a:schemeClr>
              </a:solidFill>
              <a:latin typeface="Segoe Pro Light" panose="020B0302040504020203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62049" y="4935092"/>
            <a:ext cx="284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1">
                    <a:lumMod val="85000"/>
                  </a:schemeClr>
                </a:solidFill>
                <a:latin typeface="Segoe Pro Light" panose="020B0302040504020203" pitchFamily="34" charset="0"/>
              </a:rPr>
              <a:t>Scratch Image</a:t>
            </a:r>
            <a:endParaRPr lang="en-US" sz="2400" dirty="0">
              <a:solidFill>
                <a:schemeClr val="tx1">
                  <a:lumMod val="85000"/>
                </a:schemeClr>
              </a:solidFill>
              <a:latin typeface="Segoe Pro Light" panose="020B03020405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217" y="3449283"/>
            <a:ext cx="1979049" cy="110974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774051" y="1164034"/>
            <a:ext cx="1079519" cy="138435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3369" y="5480927"/>
            <a:ext cx="2046778" cy="114831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519" y="3449282"/>
            <a:ext cx="1979049" cy="110974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258397" y="1219874"/>
            <a:ext cx="1076723" cy="1381561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9071" y="5468841"/>
            <a:ext cx="2046778" cy="114831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616" y="3487374"/>
            <a:ext cx="1979049" cy="1109747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239261" y="1281945"/>
            <a:ext cx="1071130" cy="1375968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591" y="5498593"/>
            <a:ext cx="2046778" cy="114831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4773" y="3469513"/>
            <a:ext cx="1979049" cy="1109747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345936" y="1263683"/>
            <a:ext cx="1076722" cy="1384357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4773" y="5480927"/>
            <a:ext cx="2046778" cy="1148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358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562049" y="87685"/>
            <a:ext cx="67958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Segoe Pro SemiLight" panose="020B0402040204020203" pitchFamily="34" charset="0"/>
              </a:rPr>
              <a:t>Windows Container</a:t>
            </a:r>
            <a:r>
              <a:rPr lang="en-US" sz="2000" dirty="0" smtClean="0">
                <a:latin typeface="Segoe Pro SemiLight" panose="020B0402040204020203" pitchFamily="34" charset="0"/>
              </a:rPr>
              <a:t> </a:t>
            </a:r>
            <a:r>
              <a:rPr lang="en-US" sz="3200" dirty="0">
                <a:latin typeface="Segoe Pro SemiLight" panose="020B0402040204020203" pitchFamily="34" charset="0"/>
              </a:rPr>
              <a:t>Glyphs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62048" y="702369"/>
            <a:ext cx="4067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chemeClr val="tx1">
                    <a:lumMod val="85000"/>
                  </a:schemeClr>
                </a:solidFill>
                <a:latin typeface="Segoe Pro Light" panose="020B0302040504020203" pitchFamily="34" charset="0"/>
              </a:rPr>
              <a:t>Docker</a:t>
            </a:r>
            <a:r>
              <a:rPr lang="en-US" sz="2400" dirty="0" smtClean="0">
                <a:solidFill>
                  <a:schemeClr val="tx1">
                    <a:lumMod val="85000"/>
                  </a:schemeClr>
                </a:solidFill>
                <a:latin typeface="Segoe Pro Light" panose="020B0302040504020203" pitchFamily="34" charset="0"/>
              </a:rPr>
              <a:t> Engine</a:t>
            </a:r>
            <a:endParaRPr lang="en-US" sz="2400" dirty="0">
              <a:solidFill>
                <a:schemeClr val="tx1">
                  <a:lumMod val="85000"/>
                </a:schemeClr>
              </a:solidFill>
              <a:latin typeface="Segoe Pro Light" panose="020B03020405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429" y="1486433"/>
            <a:ext cx="1749102" cy="82839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0417" y="1464530"/>
            <a:ext cx="1783890" cy="8448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6639" y="3497926"/>
            <a:ext cx="1796538" cy="246192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5143" y="1451806"/>
            <a:ext cx="1810756" cy="85759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2945" y="3497926"/>
            <a:ext cx="1802954" cy="247071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1367" y="1457158"/>
            <a:ext cx="1757166" cy="83221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6801" y="3497926"/>
            <a:ext cx="1811732" cy="24827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9369" y="1553600"/>
            <a:ext cx="1783890" cy="8448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1284" y="3497926"/>
            <a:ext cx="1811732" cy="248274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114" y="3477106"/>
            <a:ext cx="1811731" cy="2482743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601722" y="2843241"/>
            <a:ext cx="5914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1">
                    <a:lumMod val="85000"/>
                  </a:schemeClr>
                </a:solidFill>
                <a:latin typeface="Segoe Pro Light" panose="020B0302040504020203" pitchFamily="34" charset="0"/>
              </a:rPr>
              <a:t>Windows Server 2012 R2</a:t>
            </a:r>
            <a:endParaRPr lang="en-US" sz="2400" dirty="0">
              <a:solidFill>
                <a:schemeClr val="tx1">
                  <a:lumMod val="85000"/>
                </a:schemeClr>
              </a:solidFill>
              <a:latin typeface="Segoe Pro Light" panose="020B03020405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1844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562049" y="87685"/>
            <a:ext cx="67958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Segoe Pro SemiLight" panose="020B0402040204020203" pitchFamily="34" charset="0"/>
              </a:rPr>
              <a:t>Windows Server Container</a:t>
            </a:r>
            <a:r>
              <a:rPr lang="en-US" sz="2000" dirty="0" smtClean="0">
                <a:latin typeface="Segoe Pro SemiLight" panose="020B0402040204020203" pitchFamily="34" charset="0"/>
              </a:rPr>
              <a:t> </a:t>
            </a:r>
            <a:r>
              <a:rPr lang="en-US" sz="3200" dirty="0">
                <a:latin typeface="Segoe Pro SemiLight" panose="020B0402040204020203" pitchFamily="34" charset="0"/>
              </a:rPr>
              <a:t>Glyphs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62048" y="702369"/>
            <a:ext cx="4067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1">
                    <a:lumMod val="85000"/>
                  </a:schemeClr>
                </a:solidFill>
                <a:latin typeface="Segoe Pro Light" panose="020B0302040504020203" pitchFamily="34" charset="0"/>
              </a:rPr>
              <a:t>Sample Apps Containers (#1)</a:t>
            </a:r>
            <a:endParaRPr lang="en-US" sz="2400" dirty="0">
              <a:solidFill>
                <a:schemeClr val="tx1">
                  <a:lumMod val="85000"/>
                </a:schemeClr>
              </a:solidFill>
              <a:latin typeface="Segoe Pro Light" panose="020B0302040504020203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62049" y="4935092"/>
            <a:ext cx="284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1">
                    <a:lumMod val="85000"/>
                  </a:schemeClr>
                </a:solidFill>
                <a:latin typeface="Segoe Pro Light" panose="020B0302040504020203" pitchFamily="34" charset="0"/>
              </a:rPr>
              <a:t>Azure Container</a:t>
            </a:r>
            <a:endParaRPr lang="en-US" sz="2400" dirty="0">
              <a:solidFill>
                <a:schemeClr val="tx1">
                  <a:lumMod val="85000"/>
                </a:schemeClr>
              </a:solidFill>
              <a:latin typeface="Segoe Pro Light" panose="020B0302040504020203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393" y="1313439"/>
            <a:ext cx="2025949" cy="113535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3480" y="1313439"/>
            <a:ext cx="2047093" cy="1147059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62048" y="2943796"/>
            <a:ext cx="4067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1">
                    <a:lumMod val="85000"/>
                  </a:schemeClr>
                </a:solidFill>
                <a:latin typeface="Segoe Pro Light" panose="020B0302040504020203" pitchFamily="34" charset="0"/>
              </a:rPr>
              <a:t>Sample Apps Containers (#2)</a:t>
            </a:r>
            <a:endParaRPr lang="en-US" sz="2400" dirty="0">
              <a:solidFill>
                <a:schemeClr val="tx1">
                  <a:lumMod val="85000"/>
                </a:schemeClr>
              </a:solidFill>
              <a:latin typeface="Segoe Pro Light" panose="020B0302040504020203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392" y="5539885"/>
            <a:ext cx="2025949" cy="123392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391" y="3641337"/>
            <a:ext cx="2025949" cy="113477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6030" y="1313439"/>
            <a:ext cx="2025949" cy="113479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1912" y="3641320"/>
            <a:ext cx="2025949" cy="113479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5670" y="5539884"/>
            <a:ext cx="2026536" cy="123392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7019" y="3672679"/>
            <a:ext cx="2025862" cy="1135162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2773" y="5524008"/>
            <a:ext cx="2027465" cy="1233925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4151" y="3641320"/>
            <a:ext cx="2025949" cy="1135727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7638" y="5510514"/>
            <a:ext cx="2045940" cy="1247419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8842" y="3573354"/>
            <a:ext cx="2074794" cy="1162147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9606" y="5510514"/>
            <a:ext cx="1999119" cy="1218049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8842" y="1325710"/>
            <a:ext cx="2025949" cy="1134788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4151" y="1319574"/>
            <a:ext cx="2046164" cy="1147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620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562049" y="87685"/>
            <a:ext cx="67958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Segoe Pro SemiLight" panose="020B0402040204020203" pitchFamily="34" charset="0"/>
              </a:rPr>
              <a:t>Windows Container</a:t>
            </a:r>
            <a:r>
              <a:rPr lang="en-US" sz="2000" dirty="0" smtClean="0">
                <a:latin typeface="Segoe Pro SemiLight" panose="020B0402040204020203" pitchFamily="34" charset="0"/>
              </a:rPr>
              <a:t> </a:t>
            </a:r>
            <a:r>
              <a:rPr lang="en-US" sz="3200" dirty="0">
                <a:latin typeface="Segoe Pro SemiLight" panose="020B0402040204020203" pitchFamily="34" charset="0"/>
              </a:rPr>
              <a:t>Glyphs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91439" y="821680"/>
            <a:ext cx="40852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1">
                    <a:lumMod val="85000"/>
                  </a:schemeClr>
                </a:solidFill>
                <a:latin typeface="Segoe Pro Light" panose="020B0302040504020203" pitchFamily="34" charset="0"/>
              </a:rPr>
              <a:t>Virtual Machine (Choice #1)</a:t>
            </a:r>
            <a:endParaRPr lang="en-US" sz="2400" dirty="0">
              <a:solidFill>
                <a:schemeClr val="tx1">
                  <a:lumMod val="85000"/>
                </a:schemeClr>
              </a:solidFill>
              <a:latin typeface="Segoe Pro Light" panose="020B0302040504020203" pitchFamily="34" charset="0"/>
            </a:endParaRP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623" y="4505215"/>
            <a:ext cx="1840142" cy="676644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595070" y="2317455"/>
            <a:ext cx="58782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1">
                    <a:lumMod val="85000"/>
                  </a:schemeClr>
                </a:solidFill>
                <a:latin typeface="Segoe Pro Light" panose="020B0302040504020203" pitchFamily="34" charset="0"/>
              </a:rPr>
              <a:t>Virtual Machine (Choice #2)</a:t>
            </a:r>
            <a:endParaRPr lang="en-US" sz="2400" dirty="0">
              <a:solidFill>
                <a:schemeClr val="tx1">
                  <a:lumMod val="85000"/>
                </a:schemeClr>
              </a:solidFill>
              <a:latin typeface="Segoe Pro Light" panose="020B0302040504020203" pitchFamily="34" charset="0"/>
            </a:endParaRP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725" y="6056815"/>
            <a:ext cx="1817658" cy="669377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033" y="1392740"/>
            <a:ext cx="913351" cy="773578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3348" y="1348551"/>
            <a:ext cx="913351" cy="772669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053" y="1346663"/>
            <a:ext cx="913351" cy="774557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9498" y="1289154"/>
            <a:ext cx="900308" cy="760974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683" y="1265858"/>
            <a:ext cx="925660" cy="78427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9186" y="2940820"/>
            <a:ext cx="1788193" cy="64083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887" y="2941579"/>
            <a:ext cx="1788193" cy="640833"/>
          </a:xfrm>
          <a:prstGeom prst="rect">
            <a:avLst/>
          </a:prstGeom>
        </p:spPr>
      </p:pic>
      <p:sp>
        <p:nvSpPr>
          <p:cNvPr id="69" name="TextBox 68"/>
          <p:cNvSpPr txBox="1"/>
          <p:nvPr/>
        </p:nvSpPr>
        <p:spPr>
          <a:xfrm>
            <a:off x="824241" y="5487372"/>
            <a:ext cx="58782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1">
                    <a:lumMod val="85000"/>
                  </a:schemeClr>
                </a:solidFill>
                <a:latin typeface="Segoe Pro Light" panose="020B0302040504020203" pitchFamily="34" charset="0"/>
              </a:rPr>
              <a:t>Virtual Machine (with application installed)</a:t>
            </a:r>
            <a:endParaRPr lang="en-US" sz="2400" dirty="0">
              <a:solidFill>
                <a:schemeClr val="tx1">
                  <a:lumMod val="85000"/>
                </a:schemeClr>
              </a:solidFill>
              <a:latin typeface="Segoe Pro Light" panose="020B0302040504020203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5406" y="2940820"/>
            <a:ext cx="1818519" cy="65170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2640" y="2924521"/>
            <a:ext cx="1782987" cy="63896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2416" y="2892388"/>
            <a:ext cx="1788193" cy="64083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4535" y="4503257"/>
            <a:ext cx="1840142" cy="67834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3714" y="4486274"/>
            <a:ext cx="1837899" cy="67834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4565" y="4477529"/>
            <a:ext cx="1837899" cy="67722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1022" y="4455443"/>
            <a:ext cx="1837899" cy="677913"/>
          </a:xfrm>
          <a:prstGeom prst="rect">
            <a:avLst/>
          </a:prstGeom>
        </p:spPr>
      </p:pic>
      <p:sp>
        <p:nvSpPr>
          <p:cNvPr id="70" name="TextBox 69"/>
          <p:cNvSpPr txBox="1"/>
          <p:nvPr/>
        </p:nvSpPr>
        <p:spPr>
          <a:xfrm>
            <a:off x="805203" y="3874950"/>
            <a:ext cx="58782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1">
                    <a:lumMod val="85000"/>
                  </a:schemeClr>
                </a:solidFill>
                <a:latin typeface="Segoe Pro Light" panose="020B0302040504020203" pitchFamily="34" charset="0"/>
              </a:rPr>
              <a:t>Virtual Machine (Choice #3)</a:t>
            </a:r>
            <a:endParaRPr lang="en-US" sz="2400" dirty="0">
              <a:solidFill>
                <a:schemeClr val="tx1">
                  <a:lumMod val="85000"/>
                </a:schemeClr>
              </a:solidFill>
              <a:latin typeface="Segoe Pro Light" panose="020B0302040504020203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9595" y="6054960"/>
            <a:ext cx="1820856" cy="67123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8663" y="6038924"/>
            <a:ext cx="1855204" cy="68472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9735" y="5980536"/>
            <a:ext cx="1859908" cy="68532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2416" y="5949037"/>
            <a:ext cx="1859908" cy="686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892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562049" y="87685"/>
            <a:ext cx="67958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Segoe Pro SemiLight" panose="020B0402040204020203" pitchFamily="34" charset="0"/>
              </a:rPr>
              <a:t>Windows Server Container</a:t>
            </a:r>
            <a:r>
              <a:rPr lang="en-US" sz="2000" dirty="0" smtClean="0">
                <a:latin typeface="Segoe Pro SemiLight" panose="020B0402040204020203" pitchFamily="34" charset="0"/>
              </a:rPr>
              <a:t> </a:t>
            </a:r>
            <a:r>
              <a:rPr lang="en-US" sz="3200" dirty="0">
                <a:latin typeface="Segoe Pro SemiLight" panose="020B0402040204020203" pitchFamily="34" charset="0"/>
              </a:rPr>
              <a:t>Glyphs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62049" y="697609"/>
            <a:ext cx="62542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1">
                    <a:lumMod val="85000"/>
                  </a:schemeClr>
                </a:solidFill>
                <a:latin typeface="Segoe Pro Light" panose="020B0302040504020203" pitchFamily="34" charset="0"/>
              </a:rPr>
              <a:t>Virtual Machine (with Container)</a:t>
            </a:r>
            <a:endParaRPr lang="en-US" sz="2400" dirty="0">
              <a:solidFill>
                <a:schemeClr val="tx1">
                  <a:lumMod val="85000"/>
                </a:schemeClr>
              </a:solidFill>
              <a:latin typeface="Segoe Pro Light" panose="020B0302040504020203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19435" y="2221973"/>
            <a:ext cx="58782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1">
                    <a:lumMod val="85000"/>
                  </a:schemeClr>
                </a:solidFill>
                <a:latin typeface="Segoe Pro Light" panose="020B0302040504020203" pitchFamily="34" charset="0"/>
              </a:rPr>
              <a:t>Physical Computer with Containers</a:t>
            </a:r>
            <a:endParaRPr lang="en-US" sz="2400" dirty="0">
              <a:solidFill>
                <a:schemeClr val="tx1">
                  <a:lumMod val="85000"/>
                </a:schemeClr>
              </a:solidFill>
              <a:latin typeface="Segoe Pro Light" panose="020B0302040504020203" pitchFamily="34" charset="0"/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782" y="1227044"/>
            <a:ext cx="2156492" cy="78670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9838" y="1215963"/>
            <a:ext cx="2179010" cy="79491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2095" y="1227044"/>
            <a:ext cx="2179010" cy="79491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9007" y="1227044"/>
            <a:ext cx="2179010" cy="79491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6301" y="1215963"/>
            <a:ext cx="2150368" cy="784469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6709" y="4624390"/>
            <a:ext cx="1372560" cy="816809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6709" y="2679924"/>
            <a:ext cx="2071838" cy="1245725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673782" y="4065788"/>
            <a:ext cx="13227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1">
                    <a:lumMod val="85000"/>
                  </a:schemeClr>
                </a:solidFill>
                <a:latin typeface="Segoe Pro Light" panose="020B0302040504020203" pitchFamily="34" charset="0"/>
              </a:rPr>
              <a:t>Clouds</a:t>
            </a:r>
            <a:endParaRPr lang="en-US" sz="2400" dirty="0">
              <a:solidFill>
                <a:schemeClr val="tx1">
                  <a:lumMod val="85000"/>
                </a:schemeClr>
              </a:solidFill>
              <a:latin typeface="Segoe Pro Light" panose="020B03020405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6733" y="2674759"/>
            <a:ext cx="2069935" cy="124572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043" y="2690075"/>
            <a:ext cx="2042332" cy="1235963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9339" y="2679923"/>
            <a:ext cx="2071695" cy="1245725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3679" y="2674759"/>
            <a:ext cx="2080078" cy="1250691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1617" y="4593232"/>
            <a:ext cx="1464202" cy="870282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2825" y="4593232"/>
            <a:ext cx="1424722" cy="847967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758" y="4624391"/>
            <a:ext cx="1375813" cy="816809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1072" y="4555821"/>
            <a:ext cx="1440825" cy="856387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271" y="6062806"/>
            <a:ext cx="745819" cy="795194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482259" y="5579746"/>
            <a:ext cx="28623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1">
                    <a:lumMod val="85000"/>
                  </a:schemeClr>
                </a:solidFill>
                <a:latin typeface="Segoe Pro Light" panose="020B0302040504020203" pitchFamily="34" charset="0"/>
              </a:rPr>
              <a:t>Applications</a:t>
            </a:r>
            <a:endParaRPr lang="en-US" sz="2400" dirty="0">
              <a:solidFill>
                <a:schemeClr val="tx1">
                  <a:lumMod val="85000"/>
                </a:schemeClr>
              </a:solidFill>
              <a:latin typeface="Segoe Pro Light" panose="020B0302040504020203" pitchFamily="34" charset="0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2970" y="5951946"/>
            <a:ext cx="743868" cy="794844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7565" y="5951946"/>
            <a:ext cx="783199" cy="836870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0135" y="5924939"/>
            <a:ext cx="795026" cy="848857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0232" y="5924939"/>
            <a:ext cx="839436" cy="896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980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562049" y="87685"/>
            <a:ext cx="67958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Segoe Pro SemiLight" panose="020B0402040204020203" pitchFamily="34" charset="0"/>
              </a:rPr>
              <a:t>Windows Server Container</a:t>
            </a:r>
            <a:r>
              <a:rPr lang="en-US" sz="2000" dirty="0" smtClean="0">
                <a:latin typeface="Segoe Pro SemiLight" panose="020B0402040204020203" pitchFamily="34" charset="0"/>
              </a:rPr>
              <a:t> </a:t>
            </a:r>
            <a:r>
              <a:rPr lang="en-US" sz="3200" dirty="0">
                <a:latin typeface="Segoe Pro SemiLight" panose="020B0402040204020203" pitchFamily="34" charset="0"/>
              </a:rPr>
              <a:t>Glyphs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62048" y="702369"/>
            <a:ext cx="4067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1">
                    <a:lumMod val="85000"/>
                  </a:schemeClr>
                </a:solidFill>
                <a:latin typeface="Segoe Pro Light" panose="020B0302040504020203" pitchFamily="34" charset="0"/>
              </a:rPr>
              <a:t>Containers Storage</a:t>
            </a:r>
            <a:endParaRPr lang="en-US" sz="2400" dirty="0">
              <a:solidFill>
                <a:schemeClr val="tx1">
                  <a:lumMod val="85000"/>
                </a:schemeClr>
              </a:solidFill>
              <a:latin typeface="Segoe Pro Light" panose="020B0302040504020203" pitchFamily="34" charset="0"/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811" y="3261965"/>
            <a:ext cx="1307111" cy="1569379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2390" y="3261965"/>
            <a:ext cx="1271909" cy="1530164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300" y="3150593"/>
            <a:ext cx="1419615" cy="1707006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6802" y="3193439"/>
            <a:ext cx="1419615" cy="1706430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0909" y="3124427"/>
            <a:ext cx="1419615" cy="1706917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321" y="5519762"/>
            <a:ext cx="1769804" cy="1164180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8783" y="5444197"/>
            <a:ext cx="1828802" cy="1202936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6668" y="5500854"/>
            <a:ext cx="1816843" cy="1196723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8110" y="5500854"/>
            <a:ext cx="1851788" cy="1219418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4497" y="5455408"/>
            <a:ext cx="1889683" cy="1242169"/>
          </a:xfrm>
          <a:prstGeom prst="rect">
            <a:avLst/>
          </a:prstGeom>
        </p:spPr>
      </p:pic>
      <p:sp>
        <p:nvSpPr>
          <p:cNvPr id="52" name="TextBox 51"/>
          <p:cNvSpPr txBox="1"/>
          <p:nvPr/>
        </p:nvSpPr>
        <p:spPr>
          <a:xfrm>
            <a:off x="671316" y="5031960"/>
            <a:ext cx="4067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1">
                    <a:lumMod val="85000"/>
                  </a:schemeClr>
                </a:solidFill>
                <a:latin typeface="Segoe Pro Light" panose="020B0302040504020203" pitchFamily="34" charset="0"/>
              </a:rPr>
              <a:t>Linked Container (Choice #2)</a:t>
            </a:r>
            <a:endParaRPr lang="en-US" sz="2400" dirty="0">
              <a:solidFill>
                <a:schemeClr val="tx1">
                  <a:lumMod val="85000"/>
                </a:schemeClr>
              </a:solidFill>
              <a:latin typeface="Segoe Pro Light" panose="020B0302040504020203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71315" y="2731774"/>
            <a:ext cx="4067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1">
                    <a:lumMod val="85000"/>
                  </a:schemeClr>
                </a:solidFill>
                <a:latin typeface="Segoe Pro Light" panose="020B0302040504020203" pitchFamily="34" charset="0"/>
              </a:rPr>
              <a:t>Linked Container (Choice #1)</a:t>
            </a:r>
            <a:endParaRPr lang="en-US" sz="2400" dirty="0">
              <a:solidFill>
                <a:schemeClr val="tx1">
                  <a:lumMod val="85000"/>
                </a:schemeClr>
              </a:solidFill>
              <a:latin typeface="Segoe Pro Light" panose="020B03020405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125450" y="1164034"/>
            <a:ext cx="975178" cy="130277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8690" y="1131830"/>
            <a:ext cx="993222" cy="132263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2495" y="1131830"/>
            <a:ext cx="1002676" cy="13352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893" y="1131830"/>
            <a:ext cx="993222" cy="132263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1240" y="1131830"/>
            <a:ext cx="993222" cy="1327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045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562049" y="87685"/>
            <a:ext cx="67958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Segoe Pro SemiLight" panose="020B0402040204020203" pitchFamily="34" charset="0"/>
              </a:rPr>
              <a:t>Windows Container</a:t>
            </a:r>
            <a:r>
              <a:rPr lang="en-US" sz="2000" dirty="0" smtClean="0">
                <a:latin typeface="Segoe Pro SemiLight" panose="020B0402040204020203" pitchFamily="34" charset="0"/>
              </a:rPr>
              <a:t> </a:t>
            </a:r>
            <a:r>
              <a:rPr lang="en-US" sz="3200" dirty="0">
                <a:latin typeface="Segoe Pro SemiLight" panose="020B0402040204020203" pitchFamily="34" charset="0"/>
              </a:rPr>
              <a:t>Glyphs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62048" y="702369"/>
            <a:ext cx="4067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1">
                    <a:lumMod val="85000"/>
                  </a:schemeClr>
                </a:solidFill>
                <a:latin typeface="Segoe Pro Light" panose="020B0302040504020203" pitchFamily="34" charset="0"/>
              </a:rPr>
              <a:t>Physical Computer/Server</a:t>
            </a:r>
            <a:endParaRPr lang="en-US" sz="2400" dirty="0">
              <a:solidFill>
                <a:schemeClr val="tx1">
                  <a:lumMod val="85000"/>
                </a:schemeClr>
              </a:solidFill>
              <a:latin typeface="Segoe Pro Light" panose="020B0302040504020203" pitchFamily="34" charset="0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491" y="1283345"/>
            <a:ext cx="1853939" cy="542346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1153" y="1283345"/>
            <a:ext cx="1725283" cy="505174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581" y="1283345"/>
            <a:ext cx="1851357" cy="542239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7899" y="1287859"/>
            <a:ext cx="1834523" cy="538027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8770" y="1270356"/>
            <a:ext cx="1764993" cy="518163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989" y="2753147"/>
            <a:ext cx="1840203" cy="560877"/>
          </a:xfrm>
          <a:prstGeom prst="rect">
            <a:avLst/>
          </a:prstGeom>
        </p:spPr>
      </p:pic>
      <p:sp>
        <p:nvSpPr>
          <p:cNvPr id="58" name="TextBox 57"/>
          <p:cNvSpPr txBox="1"/>
          <p:nvPr/>
        </p:nvSpPr>
        <p:spPr>
          <a:xfrm>
            <a:off x="615050" y="2119734"/>
            <a:ext cx="61564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1">
                    <a:lumMod val="85000"/>
                  </a:schemeClr>
                </a:solidFill>
                <a:latin typeface="Segoe Pro Light" panose="020B0302040504020203" pitchFamily="34" charset="0"/>
              </a:rPr>
              <a:t>Physical Computer (with installed application)</a:t>
            </a:r>
            <a:endParaRPr lang="en-US" sz="2400" dirty="0">
              <a:solidFill>
                <a:schemeClr val="tx1">
                  <a:lumMod val="85000"/>
                </a:schemeClr>
              </a:solidFill>
              <a:latin typeface="Segoe Pro Light" panose="020B0302040504020203" pitchFamily="34" charset="0"/>
            </a:endParaRPr>
          </a:p>
        </p:txBody>
      </p:sp>
      <p:pic>
        <p:nvPicPr>
          <p:cNvPr id="59" name="Picture 5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1535" y="2797096"/>
            <a:ext cx="1869312" cy="570074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6737" y="2753147"/>
            <a:ext cx="1876559" cy="573287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8082" y="2781284"/>
            <a:ext cx="1876559" cy="573175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0532" y="2740848"/>
            <a:ext cx="1880551" cy="573175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671" y="4209958"/>
            <a:ext cx="989559" cy="935188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6580" y="4148123"/>
            <a:ext cx="965125" cy="912956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9580" y="4192747"/>
            <a:ext cx="953086" cy="899891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4904" y="4231477"/>
            <a:ext cx="966128" cy="913669"/>
          </a:xfrm>
          <a:prstGeom prst="rect">
            <a:avLst/>
          </a:prstGeom>
        </p:spPr>
      </p:pic>
      <p:pic>
        <p:nvPicPr>
          <p:cNvPr id="67" name="Picture 66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1987" y="4221202"/>
            <a:ext cx="987986" cy="934218"/>
          </a:xfrm>
          <a:prstGeom prst="rect">
            <a:avLst/>
          </a:prstGeom>
        </p:spPr>
      </p:pic>
      <p:sp>
        <p:nvSpPr>
          <p:cNvPr id="68" name="TextBox 67"/>
          <p:cNvSpPr txBox="1"/>
          <p:nvPr/>
        </p:nvSpPr>
        <p:spPr>
          <a:xfrm>
            <a:off x="695613" y="3731082"/>
            <a:ext cx="4067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1">
                    <a:lumMod val="85000"/>
                  </a:schemeClr>
                </a:solidFill>
                <a:latin typeface="Segoe Pro Light" panose="020B0302040504020203" pitchFamily="34" charset="0"/>
              </a:rPr>
              <a:t>Users / Developers</a:t>
            </a:r>
            <a:endParaRPr lang="en-US" sz="2400" dirty="0">
              <a:solidFill>
                <a:schemeClr val="tx1">
                  <a:lumMod val="85000"/>
                </a:schemeClr>
              </a:solidFill>
              <a:latin typeface="Segoe Pro Light" panose="020B0302040504020203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19955" y="5145146"/>
            <a:ext cx="36062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1">
                    <a:lumMod val="85000"/>
                  </a:schemeClr>
                </a:solidFill>
                <a:latin typeface="Segoe Pro Light" panose="020B0302040504020203" pitchFamily="34" charset="0"/>
              </a:rPr>
              <a:t>Container Management</a:t>
            </a:r>
            <a:endParaRPr lang="en-US" sz="2400" dirty="0">
              <a:solidFill>
                <a:schemeClr val="tx1">
                  <a:lumMod val="85000"/>
                </a:schemeClr>
              </a:solidFill>
              <a:latin typeface="Segoe Pro Light" panose="020B0302040504020203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777" y="5712347"/>
            <a:ext cx="1298920" cy="1122524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9080" y="5712347"/>
            <a:ext cx="1299765" cy="1122524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2027" y="5712347"/>
            <a:ext cx="1312795" cy="113507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9303" y="5706074"/>
            <a:ext cx="1315021" cy="113507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8463" y="5659925"/>
            <a:ext cx="1319968" cy="1141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022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1359243" y="412246"/>
            <a:ext cx="96935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00B0F0"/>
                </a:solidFill>
                <a:latin typeface="Segoe Pro SemiLight" panose="020B0402040204020203" pitchFamily="34" charset="0"/>
              </a:rPr>
              <a:t>Using Windows Container Glyphs</a:t>
            </a:r>
            <a:endParaRPr lang="en-US" sz="4800" dirty="0">
              <a:solidFill>
                <a:srgbClr val="00B0F0"/>
              </a:solidFill>
              <a:latin typeface="Segoe Pro SemiLight" panose="020B0402040204020203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359243" y="1910964"/>
            <a:ext cx="46955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Segoe Pro Light" panose="020B0302040504020203" pitchFamily="34" charset="0"/>
              </a:rPr>
              <a:t>You can use the following glyphs (or symbols) to build your Windows Container drawings for presentations and for your documentation. </a:t>
            </a:r>
          </a:p>
          <a:p>
            <a:endParaRPr lang="en-US" sz="1600" dirty="0">
              <a:latin typeface="Segoe Pro Light" panose="020B0302040504020203" pitchFamily="34" charset="0"/>
            </a:endParaRPr>
          </a:p>
          <a:p>
            <a:r>
              <a:rPr lang="en-US" sz="1600" dirty="0" smtClean="0">
                <a:latin typeface="Segoe Pro Light" panose="020B0302040504020203" pitchFamily="34" charset="0"/>
              </a:rPr>
              <a:t>For example, you can combine some of the glyphs to form the following on the right. </a:t>
            </a:r>
            <a:endParaRPr lang="en-US" sz="1600" dirty="0">
              <a:latin typeface="Segoe Pro Light" panose="020B0302040504020203" pitchFamily="34" charset="0"/>
            </a:endParaRPr>
          </a:p>
          <a:p>
            <a:endParaRPr lang="en-US" sz="1600" dirty="0" smtClean="0">
              <a:latin typeface="Segoe Pro Light" panose="020B0302040504020203" pitchFamily="34" charset="0"/>
            </a:endParaRPr>
          </a:p>
          <a:p>
            <a:r>
              <a:rPr lang="en-US" sz="1600" dirty="0" smtClean="0">
                <a:latin typeface="Segoe Pro Light" panose="020B0302040504020203" pitchFamily="34" charset="0"/>
              </a:rPr>
              <a:t>Direct any questions, suggestions or alterations to </a:t>
            </a:r>
            <a:r>
              <a:rPr lang="en-US" sz="1600" dirty="0" smtClean="0">
                <a:solidFill>
                  <a:srgbClr val="FFFF00"/>
                </a:solidFill>
                <a:latin typeface="Segoe Pro Light" panose="020B0302040504020203" pitchFamily="34" charset="0"/>
              </a:rPr>
              <a:t>mmcclean@microsoft.com</a:t>
            </a:r>
            <a:endParaRPr lang="en-US" sz="1600" dirty="0">
              <a:solidFill>
                <a:srgbClr val="FFFF00"/>
              </a:solidFill>
              <a:latin typeface="Segoe Pro Light" panose="020B03020405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2130" y="3113831"/>
            <a:ext cx="6851950" cy="3546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061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562049" y="87685"/>
            <a:ext cx="67958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Segoe Pro SemiLight" panose="020B0402040204020203" pitchFamily="34" charset="0"/>
              </a:rPr>
              <a:t>3D Windows Container</a:t>
            </a:r>
            <a:r>
              <a:rPr lang="en-US" sz="2000" dirty="0" smtClean="0">
                <a:latin typeface="Segoe Pro SemiLight" panose="020B0402040204020203" pitchFamily="34" charset="0"/>
              </a:rPr>
              <a:t> </a:t>
            </a:r>
            <a:r>
              <a:rPr lang="en-US" sz="3200" dirty="0">
                <a:latin typeface="Segoe Pro SemiLight" panose="020B0402040204020203" pitchFamily="34" charset="0"/>
              </a:rPr>
              <a:t>Glyphs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22815" y="2745406"/>
            <a:ext cx="48306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1">
                    <a:lumMod val="85000"/>
                  </a:schemeClr>
                </a:solidFill>
                <a:latin typeface="Segoe Pro Light" panose="020B0302040504020203" pitchFamily="34" charset="0"/>
              </a:rPr>
              <a:t>3D Cut-away callout Containers</a:t>
            </a:r>
            <a:endParaRPr lang="en-US" sz="2400" dirty="0">
              <a:solidFill>
                <a:schemeClr val="tx1">
                  <a:lumMod val="85000"/>
                </a:schemeClr>
              </a:solidFill>
              <a:latin typeface="Segoe Pro Light" panose="020B0302040504020203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62049" y="672460"/>
            <a:ext cx="39819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1">
                    <a:lumMod val="85000"/>
                  </a:schemeClr>
                </a:solidFill>
                <a:latin typeface="Segoe Pro Light" panose="020B0302040504020203" pitchFamily="34" charset="0"/>
              </a:rPr>
              <a:t>3D Cut-away Containers</a:t>
            </a:r>
            <a:endParaRPr lang="en-US" sz="2400" dirty="0">
              <a:solidFill>
                <a:schemeClr val="tx1">
                  <a:lumMod val="85000"/>
                </a:schemeClr>
              </a:solidFill>
              <a:latin typeface="Segoe Pro Light" panose="020B0302040504020203" pitchFamily="34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74444" y="4892136"/>
            <a:ext cx="4316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1">
                    <a:lumMod val="85000"/>
                  </a:schemeClr>
                </a:solidFill>
                <a:latin typeface="Segoe Pro Light" panose="020B0302040504020203" pitchFamily="34" charset="0"/>
              </a:rPr>
              <a:t>3D App #2 Generic Containers</a:t>
            </a:r>
            <a:endParaRPr lang="en-US" sz="2400" dirty="0">
              <a:solidFill>
                <a:schemeClr val="tx1">
                  <a:lumMod val="85000"/>
                </a:schemeClr>
              </a:solidFill>
              <a:latin typeface="Segoe Pro Light" panose="020B0302040504020203" pitchFamily="34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0723" y="5278793"/>
            <a:ext cx="1661552" cy="1357388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9174" y="5401915"/>
            <a:ext cx="1661552" cy="1357388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2373" y="5190524"/>
            <a:ext cx="1661552" cy="1357388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1548" y="5236519"/>
            <a:ext cx="1661552" cy="1357388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42" y="5401915"/>
            <a:ext cx="1661552" cy="135738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521" y="1441915"/>
            <a:ext cx="1519808" cy="123806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0014" y="1348727"/>
            <a:ext cx="1519808" cy="123806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5711" y="1489015"/>
            <a:ext cx="1519808" cy="123806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2937" y="1494813"/>
            <a:ext cx="1519808" cy="123806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581" y="1313397"/>
            <a:ext cx="1519808" cy="1238068"/>
          </a:xfrm>
          <a:prstGeom prst="rect">
            <a:avLst/>
          </a:prstGeom>
        </p:spPr>
      </p:pic>
      <p:pic>
        <p:nvPicPr>
          <p:cNvPr id="32" name="Content Placeholder 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7802" y="3417347"/>
            <a:ext cx="2758848" cy="1353397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8611" y="3417346"/>
            <a:ext cx="2758848" cy="1353397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8619" y="3509787"/>
            <a:ext cx="2758848" cy="1353397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5" y="3321456"/>
            <a:ext cx="2758848" cy="1353397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696054" y="3502201"/>
            <a:ext cx="9728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Insert Text</a:t>
            </a:r>
            <a:endParaRPr lang="en-US" sz="1400" dirty="0">
              <a:solidFill>
                <a:schemeClr val="bg1">
                  <a:lumMod val="65000"/>
                  <a:lumOff val="35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631879" y="3568103"/>
            <a:ext cx="9728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Insert Text</a:t>
            </a:r>
            <a:endParaRPr lang="en-US" sz="1400" dirty="0">
              <a:solidFill>
                <a:schemeClr val="bg1">
                  <a:lumMod val="65000"/>
                  <a:lumOff val="35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474436" y="3597924"/>
            <a:ext cx="9728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Insert Text</a:t>
            </a:r>
            <a:endParaRPr lang="en-US" sz="1400" dirty="0">
              <a:solidFill>
                <a:schemeClr val="bg1">
                  <a:lumMod val="65000"/>
                  <a:lumOff val="35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9373333" y="3721991"/>
            <a:ext cx="9728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Insert Text</a:t>
            </a:r>
            <a:endParaRPr lang="en-US" sz="1400" dirty="0">
              <a:solidFill>
                <a:schemeClr val="bg1">
                  <a:lumMod val="65000"/>
                  <a:lumOff val="35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2486" y="1566615"/>
            <a:ext cx="1564981" cy="1274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058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562049" y="87685"/>
            <a:ext cx="67958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Segoe Pro SemiLight" panose="020B0402040204020203" pitchFamily="34" charset="0"/>
              </a:rPr>
              <a:t>3D Windows Container</a:t>
            </a:r>
            <a:r>
              <a:rPr lang="en-US" sz="2000" dirty="0" smtClean="0">
                <a:latin typeface="Segoe Pro SemiLight" panose="020B0402040204020203" pitchFamily="34" charset="0"/>
              </a:rPr>
              <a:t> </a:t>
            </a:r>
            <a:r>
              <a:rPr lang="en-US" sz="3200" dirty="0">
                <a:latin typeface="Segoe Pro SemiLight" panose="020B0402040204020203" pitchFamily="34" charset="0"/>
              </a:rPr>
              <a:t>Glyphs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62049" y="751850"/>
            <a:ext cx="39819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1">
                    <a:lumMod val="85000"/>
                  </a:schemeClr>
                </a:solidFill>
                <a:latin typeface="Segoe Pro Light" panose="020B0302040504020203" pitchFamily="34" charset="0"/>
              </a:rPr>
              <a:t>3D Callout Containers</a:t>
            </a:r>
            <a:endParaRPr lang="en-US" sz="2400" dirty="0">
              <a:solidFill>
                <a:schemeClr val="tx1">
                  <a:lumMod val="85000"/>
                </a:schemeClr>
              </a:solidFill>
              <a:latin typeface="Segoe Pro Light" panose="020B0302040504020203" pitchFamily="34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13678" y="2898580"/>
            <a:ext cx="43984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1">
                    <a:lumMod val="85000"/>
                  </a:schemeClr>
                </a:solidFill>
                <a:latin typeface="Segoe Pro Light" panose="020B0302040504020203" pitchFamily="34" charset="0"/>
              </a:rPr>
              <a:t>3D App #2 Generic Containers</a:t>
            </a:r>
            <a:endParaRPr lang="en-US" sz="2400" dirty="0">
              <a:solidFill>
                <a:schemeClr val="tx1">
                  <a:lumMod val="85000"/>
                </a:schemeClr>
              </a:solidFill>
              <a:latin typeface="Segoe Pro Light" panose="020B0302040504020203" pitchFamily="34" charset="0"/>
            </a:endParaRP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923" y="1385965"/>
            <a:ext cx="2529019" cy="1240651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9957" y="3169907"/>
            <a:ext cx="1661552" cy="1357388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1079" y="3380018"/>
            <a:ext cx="1661552" cy="1357388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1607" y="3081638"/>
            <a:ext cx="1661552" cy="1357388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0782" y="3127633"/>
            <a:ext cx="1661552" cy="1357388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147" y="3380018"/>
            <a:ext cx="1661552" cy="1357388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6227" y="1533277"/>
            <a:ext cx="2666485" cy="1308087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0886" y="1458637"/>
            <a:ext cx="2666485" cy="1308087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6506" y="1456470"/>
            <a:ext cx="2659344" cy="1304583"/>
          </a:xfrm>
          <a:prstGeom prst="rect">
            <a:avLst/>
          </a:prstGeom>
        </p:spPr>
      </p:pic>
      <p:sp>
        <p:nvSpPr>
          <p:cNvPr id="64" name="TextBox 63"/>
          <p:cNvSpPr txBox="1"/>
          <p:nvPr/>
        </p:nvSpPr>
        <p:spPr>
          <a:xfrm>
            <a:off x="691463" y="1598380"/>
            <a:ext cx="10307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Insert Text</a:t>
            </a:r>
            <a:endParaRPr lang="en-US" sz="1400" dirty="0">
              <a:solidFill>
                <a:schemeClr val="bg1">
                  <a:lumMod val="65000"/>
                  <a:lumOff val="35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474859" y="1594382"/>
            <a:ext cx="1039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Insert Text</a:t>
            </a:r>
            <a:endParaRPr lang="en-US" sz="1400" dirty="0">
              <a:solidFill>
                <a:schemeClr val="bg1">
                  <a:lumMod val="65000"/>
                  <a:lumOff val="35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6380886" y="1642708"/>
            <a:ext cx="9728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Insert Text</a:t>
            </a:r>
            <a:endParaRPr lang="en-US" sz="1400" dirty="0">
              <a:solidFill>
                <a:schemeClr val="bg1">
                  <a:lumMod val="65000"/>
                  <a:lumOff val="35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9329987" y="1701191"/>
            <a:ext cx="9728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Insert Text</a:t>
            </a:r>
            <a:endParaRPr lang="en-US" sz="1400" dirty="0">
              <a:solidFill>
                <a:schemeClr val="bg1">
                  <a:lumMod val="65000"/>
                  <a:lumOff val="35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7864" y="5046250"/>
            <a:ext cx="1949351" cy="1590874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1762" y="5246004"/>
            <a:ext cx="1830349" cy="1493756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92" y="5246004"/>
            <a:ext cx="1921207" cy="1567053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8074" y="5046250"/>
            <a:ext cx="1814402" cy="1480742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2807" y="5046250"/>
            <a:ext cx="1783790" cy="1455759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513953" y="4784339"/>
            <a:ext cx="39819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1">
                    <a:lumMod val="85000"/>
                  </a:schemeClr>
                </a:solidFill>
                <a:latin typeface="Segoe Pro Light" panose="020B0302040504020203" pitchFamily="34" charset="0"/>
              </a:rPr>
              <a:t>3D Solid Containers</a:t>
            </a:r>
            <a:endParaRPr lang="en-US" sz="2400" dirty="0">
              <a:solidFill>
                <a:schemeClr val="tx1">
                  <a:lumMod val="85000"/>
                </a:schemeClr>
              </a:solidFill>
              <a:latin typeface="Segoe Pro Light" panose="020B03020405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8121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562049" y="87685"/>
            <a:ext cx="67958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Segoe Pro SemiLight" panose="020B0402040204020203" pitchFamily="34" charset="0"/>
              </a:rPr>
              <a:t>3D Windows Container</a:t>
            </a:r>
            <a:r>
              <a:rPr lang="en-US" sz="2000" dirty="0" smtClean="0">
                <a:latin typeface="Segoe Pro SemiLight" panose="020B0402040204020203" pitchFamily="34" charset="0"/>
              </a:rPr>
              <a:t> </a:t>
            </a:r>
            <a:r>
              <a:rPr lang="en-US" sz="3200" dirty="0">
                <a:latin typeface="Segoe Pro SemiLight" panose="020B0402040204020203" pitchFamily="34" charset="0"/>
              </a:rPr>
              <a:t>Glyphs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22815" y="2745406"/>
            <a:ext cx="39819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1">
                    <a:lumMod val="85000"/>
                  </a:schemeClr>
                </a:solidFill>
                <a:latin typeface="Segoe Pro Light" panose="020B0302040504020203" pitchFamily="34" charset="0"/>
              </a:rPr>
              <a:t>3D Linux Containers</a:t>
            </a:r>
            <a:endParaRPr lang="en-US" sz="2400" dirty="0">
              <a:solidFill>
                <a:schemeClr val="tx1">
                  <a:lumMod val="85000"/>
                </a:schemeClr>
              </a:solidFill>
              <a:latin typeface="Segoe Pro Light" panose="020B0302040504020203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62049" y="672460"/>
            <a:ext cx="39819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1">
                    <a:lumMod val="85000"/>
                  </a:schemeClr>
                </a:solidFill>
                <a:latin typeface="Segoe Pro Light" panose="020B0302040504020203" pitchFamily="34" charset="0"/>
              </a:rPr>
              <a:t>3D Windows Containers</a:t>
            </a:r>
            <a:endParaRPr lang="en-US" sz="2400" dirty="0">
              <a:solidFill>
                <a:schemeClr val="tx1">
                  <a:lumMod val="85000"/>
                </a:schemeClr>
              </a:solidFill>
              <a:latin typeface="Segoe Pro Light" panose="020B0302040504020203" pitchFamily="34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74444" y="4850946"/>
            <a:ext cx="45379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1">
                    <a:lumMod val="85000"/>
                  </a:schemeClr>
                </a:solidFill>
                <a:latin typeface="Segoe Pro Light" panose="020B0302040504020203" pitchFamily="34" charset="0"/>
              </a:rPr>
              <a:t>3D App #1 Generic Containers</a:t>
            </a:r>
            <a:endParaRPr lang="en-US" sz="2400" dirty="0">
              <a:solidFill>
                <a:schemeClr val="tx1">
                  <a:lumMod val="85000"/>
                </a:schemeClr>
              </a:solidFill>
              <a:latin typeface="Segoe Pro Light" panose="020B03020405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310" y="1220070"/>
            <a:ext cx="1655114" cy="135212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5858" y="1220070"/>
            <a:ext cx="1708150" cy="139545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2388" y="1220070"/>
            <a:ext cx="1769407" cy="14454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7852" y="1188974"/>
            <a:ext cx="1746214" cy="142655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123" y="1134125"/>
            <a:ext cx="1758076" cy="143624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1510" y="3265175"/>
            <a:ext cx="1773739" cy="144903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4895" y="3267418"/>
            <a:ext cx="1773739" cy="144903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2078" y="3149405"/>
            <a:ext cx="1773739" cy="144903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254" y="3267419"/>
            <a:ext cx="1773739" cy="144903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055" y="3311647"/>
            <a:ext cx="1773739" cy="144903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7213" y="5237955"/>
            <a:ext cx="1764733" cy="144168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1392" y="5237955"/>
            <a:ext cx="1845416" cy="150759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2078" y="5109331"/>
            <a:ext cx="1845416" cy="150759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703" y="5172042"/>
            <a:ext cx="1845416" cy="150759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322" y="5324232"/>
            <a:ext cx="1845416" cy="1507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298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562049" y="87685"/>
            <a:ext cx="67958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Segoe Pro SemiLight" panose="020B0402040204020203" pitchFamily="34" charset="0"/>
              </a:rPr>
              <a:t>3D Windows Container</a:t>
            </a:r>
            <a:r>
              <a:rPr lang="en-US" sz="2000" dirty="0" smtClean="0">
                <a:latin typeface="Segoe Pro SemiLight" panose="020B0402040204020203" pitchFamily="34" charset="0"/>
              </a:rPr>
              <a:t> </a:t>
            </a:r>
            <a:r>
              <a:rPr lang="en-US" sz="3200" dirty="0">
                <a:latin typeface="Segoe Pro SemiLight" panose="020B0402040204020203" pitchFamily="34" charset="0"/>
              </a:rPr>
              <a:t>Glyphs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62049" y="992351"/>
            <a:ext cx="39819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1">
                    <a:lumMod val="85000"/>
                  </a:schemeClr>
                </a:solidFill>
                <a:latin typeface="Segoe Pro Light" panose="020B0302040504020203" pitchFamily="34" charset="0"/>
              </a:rPr>
              <a:t>3D Windows Containers</a:t>
            </a:r>
            <a:endParaRPr lang="en-US" sz="2400" dirty="0">
              <a:solidFill>
                <a:schemeClr val="tx1">
                  <a:lumMod val="85000"/>
                </a:schemeClr>
              </a:solidFill>
              <a:latin typeface="Segoe Pro Light" panose="020B0302040504020203" pitchFamily="34" charset="0"/>
            </a:endParaRPr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6606" y="1454016"/>
            <a:ext cx="1798454" cy="1491514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0322" y="1453254"/>
            <a:ext cx="1810607" cy="1492276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822" y="1584645"/>
            <a:ext cx="1809683" cy="1491514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2401" y="1223183"/>
            <a:ext cx="1828772" cy="1507247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5404" y="1140283"/>
            <a:ext cx="1797711" cy="1481647"/>
          </a:xfrm>
          <a:prstGeom prst="rect">
            <a:avLst/>
          </a:prstGeom>
        </p:spPr>
      </p:pic>
      <p:sp>
        <p:nvSpPr>
          <p:cNvPr id="70" name="TextBox 69"/>
          <p:cNvSpPr txBox="1"/>
          <p:nvPr/>
        </p:nvSpPr>
        <p:spPr>
          <a:xfrm>
            <a:off x="562049" y="3176037"/>
            <a:ext cx="39819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1">
                    <a:lumMod val="85000"/>
                  </a:schemeClr>
                </a:solidFill>
                <a:latin typeface="Segoe Pro Light" panose="020B0302040504020203" pitchFamily="34" charset="0"/>
              </a:rPr>
              <a:t>3D App Generic Containers</a:t>
            </a:r>
            <a:endParaRPr lang="en-US" sz="2400" dirty="0">
              <a:solidFill>
                <a:schemeClr val="tx1">
                  <a:lumMod val="85000"/>
                </a:schemeClr>
              </a:solidFill>
              <a:latin typeface="Segoe Pro Light" panose="020B0302040504020203" pitchFamily="34" charset="0"/>
            </a:endParaRPr>
          </a:p>
        </p:txBody>
      </p:sp>
      <p:pic>
        <p:nvPicPr>
          <p:cNvPr id="71" name="Picture 7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5404" y="3406869"/>
            <a:ext cx="1806565" cy="1488944"/>
          </a:xfrm>
          <a:prstGeom prst="rect">
            <a:avLst/>
          </a:prstGeom>
        </p:spPr>
      </p:pic>
      <p:pic>
        <p:nvPicPr>
          <p:cNvPr id="72" name="Picture 7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864" y="3726324"/>
            <a:ext cx="1776988" cy="1464567"/>
          </a:xfrm>
          <a:prstGeom prst="rect">
            <a:avLst/>
          </a:prstGeom>
        </p:spPr>
      </p:pic>
      <p:pic>
        <p:nvPicPr>
          <p:cNvPr id="73" name="Picture 7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7143" y="3533259"/>
            <a:ext cx="1839028" cy="1515700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052" y="3913323"/>
            <a:ext cx="1822652" cy="1508456"/>
          </a:xfrm>
          <a:prstGeom prst="rect">
            <a:avLst/>
          </a:prstGeom>
        </p:spPr>
      </p:pic>
      <p:pic>
        <p:nvPicPr>
          <p:cNvPr id="75" name="Picture 74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833" y="4003051"/>
            <a:ext cx="1805754" cy="1488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924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562049" y="87685"/>
            <a:ext cx="67958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Segoe Pro SemiLight" panose="020B0402040204020203" pitchFamily="34" charset="0"/>
              </a:rPr>
              <a:t>3D Windows Container</a:t>
            </a:r>
            <a:r>
              <a:rPr lang="en-US" sz="2000" dirty="0" smtClean="0">
                <a:latin typeface="Segoe Pro SemiLight" panose="020B0402040204020203" pitchFamily="34" charset="0"/>
              </a:rPr>
              <a:t> </a:t>
            </a:r>
            <a:r>
              <a:rPr lang="en-US" sz="3200" dirty="0">
                <a:latin typeface="Segoe Pro SemiLight" panose="020B0402040204020203" pitchFamily="34" charset="0"/>
              </a:rPr>
              <a:t>Glyphs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62049" y="659035"/>
            <a:ext cx="39819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1">
                    <a:lumMod val="85000"/>
                  </a:schemeClr>
                </a:solidFill>
                <a:latin typeface="Segoe Pro Light" panose="020B0302040504020203" pitchFamily="34" charset="0"/>
              </a:rPr>
              <a:t>3D Windows Containers</a:t>
            </a:r>
            <a:endParaRPr lang="en-US" sz="2400" dirty="0">
              <a:solidFill>
                <a:schemeClr val="tx1">
                  <a:lumMod val="85000"/>
                </a:schemeClr>
              </a:solidFill>
              <a:latin typeface="Segoe Pro Light" panose="020B0302040504020203" pitchFamily="34" charset="0"/>
            </a:endParaRPr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1094" y="1120700"/>
            <a:ext cx="1798454" cy="1491514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1248" y="1004268"/>
            <a:ext cx="1810607" cy="1492276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876" y="1120700"/>
            <a:ext cx="1809683" cy="1491514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191" y="889867"/>
            <a:ext cx="1828772" cy="1507247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5956" y="788306"/>
            <a:ext cx="1797711" cy="1481647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5932" y="3076186"/>
            <a:ext cx="1806565" cy="1462605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5095" y="3228539"/>
            <a:ext cx="1776988" cy="1464567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0502" y="3215897"/>
            <a:ext cx="1783219" cy="1469703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1249" y="3215897"/>
            <a:ext cx="1776988" cy="1466091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463" y="3290077"/>
            <a:ext cx="1821928" cy="1501606"/>
          </a:xfrm>
          <a:prstGeom prst="rect">
            <a:avLst/>
          </a:prstGeom>
        </p:spPr>
      </p:pic>
      <p:sp>
        <p:nvSpPr>
          <p:cNvPr id="57" name="TextBox 56"/>
          <p:cNvSpPr txBox="1"/>
          <p:nvPr/>
        </p:nvSpPr>
        <p:spPr>
          <a:xfrm>
            <a:off x="562049" y="2845354"/>
            <a:ext cx="39819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1">
                    <a:lumMod val="85000"/>
                  </a:schemeClr>
                </a:solidFill>
                <a:latin typeface="Segoe Pro Light" panose="020B0302040504020203" pitchFamily="34" charset="0"/>
              </a:rPr>
              <a:t>3D Linux Containers</a:t>
            </a:r>
            <a:endParaRPr lang="en-US" sz="2400" dirty="0">
              <a:solidFill>
                <a:schemeClr val="tx1">
                  <a:lumMod val="85000"/>
                </a:schemeClr>
              </a:solidFill>
              <a:latin typeface="Segoe Pro Light" panose="020B03020405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62049" y="4963436"/>
            <a:ext cx="5914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1">
                    <a:lumMod val="85000"/>
                  </a:schemeClr>
                </a:solidFill>
                <a:latin typeface="Segoe Pro Light" panose="020B0302040504020203" pitchFamily="34" charset="0"/>
              </a:rPr>
              <a:t>3D Virtual Machine</a:t>
            </a:r>
            <a:endParaRPr lang="en-US" sz="2400" dirty="0">
              <a:solidFill>
                <a:schemeClr val="tx1">
                  <a:lumMod val="85000"/>
                </a:schemeClr>
              </a:solidFill>
              <a:latin typeface="Segoe Pro Light" panose="020B0302040504020203" pitchFamily="34" charset="0"/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912" y="5556583"/>
            <a:ext cx="1822296" cy="1055358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6745" y="5561995"/>
            <a:ext cx="1812950" cy="1049946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2861" y="5542165"/>
            <a:ext cx="1847191" cy="1069776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7551" y="5532522"/>
            <a:ext cx="1869892" cy="1082923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1365" y="5536028"/>
            <a:ext cx="1857788" cy="1075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270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/>
          <p:cNvSpPr txBox="1"/>
          <p:nvPr/>
        </p:nvSpPr>
        <p:spPr>
          <a:xfrm>
            <a:off x="562049" y="3184885"/>
            <a:ext cx="5914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1">
                    <a:lumMod val="85000"/>
                  </a:schemeClr>
                </a:solidFill>
                <a:latin typeface="Segoe Pro Light" panose="020B0302040504020203" pitchFamily="34" charset="0"/>
              </a:rPr>
              <a:t>3D Windows Server</a:t>
            </a:r>
            <a:endParaRPr lang="en-US" sz="2400" dirty="0">
              <a:solidFill>
                <a:schemeClr val="tx1">
                  <a:lumMod val="85000"/>
                </a:schemeClr>
              </a:solidFill>
              <a:latin typeface="Segoe Pro Light" panose="020B0302040504020203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62049" y="87685"/>
            <a:ext cx="67958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Segoe Pro SemiLight" panose="020B0402040204020203" pitchFamily="34" charset="0"/>
              </a:rPr>
              <a:t>Windows Container</a:t>
            </a:r>
            <a:r>
              <a:rPr lang="en-US" sz="2000" dirty="0" smtClean="0">
                <a:latin typeface="Segoe Pro SemiLight" panose="020B0402040204020203" pitchFamily="34" charset="0"/>
              </a:rPr>
              <a:t> </a:t>
            </a:r>
            <a:r>
              <a:rPr lang="en-US" sz="3200" dirty="0">
                <a:latin typeface="Segoe Pro SemiLight" panose="020B0402040204020203" pitchFamily="34" charset="0"/>
              </a:rPr>
              <a:t>Glyphs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7188" y="3669051"/>
            <a:ext cx="1606330" cy="111328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3951" y="3630023"/>
            <a:ext cx="1606330" cy="111328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5261" y="3609428"/>
            <a:ext cx="1606330" cy="1113281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1447" y="3669051"/>
            <a:ext cx="1606330" cy="1113281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633" y="3696966"/>
            <a:ext cx="1606330" cy="1113281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827633" y="928277"/>
            <a:ext cx="4067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1">
                    <a:lumMod val="85000"/>
                  </a:schemeClr>
                </a:solidFill>
                <a:latin typeface="Segoe Pro Light" panose="020B0302040504020203" pitchFamily="34" charset="0"/>
              </a:rPr>
              <a:t>3D Container</a:t>
            </a:r>
            <a:endParaRPr lang="en-US" sz="2400" dirty="0">
              <a:solidFill>
                <a:schemeClr val="tx1">
                  <a:lumMod val="85000"/>
                </a:schemeClr>
              </a:solidFill>
              <a:latin typeface="Segoe Pro Light" panose="020B0302040504020203" pitchFamily="34" charset="0"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8332" y="1116270"/>
            <a:ext cx="1777788" cy="1466822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0701" y="1297204"/>
            <a:ext cx="1768224" cy="1459067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3625" y="973581"/>
            <a:ext cx="1777788" cy="1463574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218" y="1372103"/>
            <a:ext cx="1768224" cy="1456776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5261" y="792370"/>
            <a:ext cx="1756960" cy="1448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874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562049" y="87685"/>
            <a:ext cx="67958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Segoe Pro SemiLight" panose="020B0402040204020203" pitchFamily="34" charset="0"/>
              </a:rPr>
              <a:t>3D Windows Container</a:t>
            </a:r>
            <a:r>
              <a:rPr lang="en-US" sz="2000" dirty="0" smtClean="0">
                <a:latin typeface="Segoe Pro SemiLight" panose="020B0402040204020203" pitchFamily="34" charset="0"/>
              </a:rPr>
              <a:t> </a:t>
            </a:r>
            <a:r>
              <a:rPr lang="en-US" sz="3200" dirty="0">
                <a:latin typeface="Segoe Pro SemiLight" panose="020B0402040204020203" pitchFamily="34" charset="0"/>
              </a:rPr>
              <a:t>Glyphs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488" y="1303995"/>
            <a:ext cx="1785153" cy="1475890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562049" y="753334"/>
            <a:ext cx="37545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1">
                    <a:lumMod val="85000"/>
                  </a:schemeClr>
                </a:solidFill>
                <a:latin typeface="Segoe Pro Light" panose="020B0302040504020203" pitchFamily="34" charset="0"/>
              </a:rPr>
              <a:t>3D App #2 In </a:t>
            </a:r>
            <a:r>
              <a:rPr lang="en-US" sz="2400" dirty="0">
                <a:solidFill>
                  <a:schemeClr val="tx1">
                    <a:lumMod val="85000"/>
                  </a:schemeClr>
                </a:solidFill>
                <a:latin typeface="Segoe Pro Light" panose="020B0302040504020203" pitchFamily="34" charset="0"/>
              </a:rPr>
              <a:t>Container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2046" y="1114434"/>
            <a:ext cx="1827421" cy="151083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8064" y="827979"/>
            <a:ext cx="1804051" cy="149151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5160" y="930825"/>
            <a:ext cx="1817211" cy="150239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3767" y="1152441"/>
            <a:ext cx="1785153" cy="1472828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461510" y="3067243"/>
            <a:ext cx="37545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1">
                    <a:lumMod val="85000"/>
                  </a:schemeClr>
                </a:solidFill>
                <a:latin typeface="Segoe Pro Light" panose="020B0302040504020203" pitchFamily="34" charset="0"/>
              </a:rPr>
              <a:t>3D App #1 In </a:t>
            </a:r>
            <a:r>
              <a:rPr lang="en-US" sz="2400" dirty="0">
                <a:solidFill>
                  <a:schemeClr val="tx1">
                    <a:lumMod val="85000"/>
                  </a:schemeClr>
                </a:solidFill>
                <a:latin typeface="Segoe Pro Light" panose="020B0302040504020203" pitchFamily="34" charset="0"/>
              </a:rPr>
              <a:t>Container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3952" y="3437226"/>
            <a:ext cx="1817211" cy="1497718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096" y="3464470"/>
            <a:ext cx="1754559" cy="1447587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9463" y="3333242"/>
            <a:ext cx="1839101" cy="151576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6653" y="3367329"/>
            <a:ext cx="1817211" cy="1497719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247" y="3464470"/>
            <a:ext cx="1785153" cy="1445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036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4982</TotalTime>
  <Words>315</Words>
  <Application>Microsoft Office PowerPoint</Application>
  <PresentationFormat>Widescreen</PresentationFormat>
  <Paragraphs>77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Century Schoolbook</vt:lpstr>
      <vt:lpstr>Segoe Pro Light</vt:lpstr>
      <vt:lpstr>Segoe Pro SemiLight</vt:lpstr>
      <vt:lpstr>Segoe UI Semilight</vt:lpstr>
      <vt:lpstr>Wingdings 2</vt:lpstr>
      <vt:lpstr>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Martin McClean</dc:creator>
  <cp:lastModifiedBy>Martin McClean</cp:lastModifiedBy>
  <cp:revision>89</cp:revision>
  <dcterms:created xsi:type="dcterms:W3CDTF">2015-01-23T21:04:58Z</dcterms:created>
  <dcterms:modified xsi:type="dcterms:W3CDTF">2015-04-20T21:25:01Z</dcterms:modified>
</cp:coreProperties>
</file>