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4" r:id="rId4"/>
    <p:sldId id="267" r:id="rId5"/>
    <p:sldId id="284" r:id="rId6"/>
    <p:sldId id="269" r:id="rId7"/>
    <p:sldId id="270" r:id="rId8"/>
    <p:sldId id="271" r:id="rId9"/>
    <p:sldId id="272" r:id="rId10"/>
    <p:sldId id="283" r:id="rId11"/>
    <p:sldId id="258" r:id="rId12"/>
    <p:sldId id="260" r:id="rId13"/>
    <p:sldId id="261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787"/>
    <a:srgbClr val="979191"/>
    <a:srgbClr val="23588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 autoAdjust="0"/>
    <p:restoredTop sz="86245" autoAdjust="0"/>
  </p:normalViewPr>
  <p:slideViewPr>
    <p:cSldViewPr snapToGrid="0">
      <p:cViewPr>
        <p:scale>
          <a:sx n="66" d="100"/>
          <a:sy n="66" d="100"/>
        </p:scale>
        <p:origin x="73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- Diagram</a:t>
            </a:r>
            <a:r>
              <a:rPr lang="en-US" baseline="0" dirty="0"/>
              <a:t> (right) is centered in right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code pane as wide as possible by adjusting</a:t>
            </a:r>
            <a:r>
              <a:rPr lang="en-US" baseline="0" dirty="0"/>
              <a:t> width of both panes for optimal 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324441" y="0"/>
            <a:ext cx="324759" cy="1594934"/>
            <a:chOff x="-934359" y="-699584"/>
            <a:chExt cx="5181599" cy="4782997"/>
          </a:xfrm>
        </p:grpSpPr>
        <p:sp>
          <p:nvSpPr>
            <p:cNvPr id="7" name="Rectangle 6"/>
            <p:cNvSpPr/>
            <p:nvPr userDrawn="1"/>
          </p:nvSpPr>
          <p:spPr>
            <a:xfrm>
              <a:off x="-934357" y="-699584"/>
              <a:ext cx="5181597" cy="6995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934359" y="2046895"/>
              <a:ext cx="5181598" cy="684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934359" y="3399388"/>
              <a:ext cx="5181598" cy="684025"/>
            </a:xfrm>
            <a:prstGeom prst="rect">
              <a:avLst/>
            </a:prstGeom>
            <a:solidFill>
              <a:srgbClr val="235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934358" y="0"/>
              <a:ext cx="5181597" cy="6840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934359" y="1383610"/>
              <a:ext cx="5181597" cy="6995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934359" y="2715363"/>
              <a:ext cx="5181598" cy="684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-934359" y="684026"/>
              <a:ext cx="5181597" cy="6995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Courseware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Style Guideline Concepts</a:t>
            </a:r>
          </a:p>
          <a:p>
            <a:r>
              <a:rPr lang="en-US" dirty="0">
                <a:solidFill>
                  <a:srgbClr val="FFFF00"/>
                </a:solidFill>
              </a:rPr>
              <a:t>04/2016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Colors, Text, and Graphics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Colors: Blues and Grays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0593" y="2424703"/>
            <a:ext cx="5181597" cy="699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Gray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57257" y="3124288"/>
            <a:ext cx="5181598" cy="684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Blue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7257" y="4476781"/>
            <a:ext cx="5181598" cy="684025"/>
          </a:xfrm>
          <a:prstGeom prst="rect">
            <a:avLst/>
          </a:prstGeom>
          <a:solidFill>
            <a:srgbClr val="235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Dark Blue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0592" y="3124287"/>
            <a:ext cx="5181597" cy="6840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Medium Gray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0591" y="4507897"/>
            <a:ext cx="5181597" cy="699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57257" y="3792756"/>
            <a:ext cx="5181598" cy="684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Medium Blue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0591" y="3808313"/>
            <a:ext cx="5181597" cy="6995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Dark Gray</a:t>
            </a:r>
          </a:p>
        </p:txBody>
      </p:sp>
    </p:spTree>
    <p:extLst>
      <p:ext uri="{BB962C8B-B14F-4D97-AF65-F5344CB8AC3E}">
        <p14:creationId xmlns:p14="http://schemas.microsoft.com/office/powerpoint/2010/main" val="323938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fonts (Segoe UI as default)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Black on white:</a:t>
            </a:r>
          </a:p>
          <a:p>
            <a:r>
              <a:rPr lang="en-US" dirty="0"/>
              <a:t>This is line 1, level 1</a:t>
            </a:r>
          </a:p>
          <a:p>
            <a:r>
              <a:rPr lang="en-US" dirty="0"/>
              <a:t>This is line 2, level 1</a:t>
            </a:r>
          </a:p>
          <a:p>
            <a:pPr lvl="1"/>
            <a:r>
              <a:rPr lang="en-US" dirty="0"/>
              <a:t>This is line 3, level 2</a:t>
            </a:r>
          </a:p>
          <a:p>
            <a:pPr lvl="2"/>
            <a:r>
              <a:rPr lang="en-US" dirty="0"/>
              <a:t>This is line 4, level 3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2229" y="1690688"/>
            <a:ext cx="6201942" cy="47754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FF00"/>
                </a:solidFill>
              </a:rPr>
              <a:t>White/yellow on dark 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line 1, level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line 2, level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line 3, level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line 4, level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109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35600" y="1313833"/>
            <a:ext cx="2860793" cy="22710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j-lt"/>
              </a:rPr>
              <a:t>Edge Bleed Bar 1</a:t>
            </a:r>
            <a:endParaRPr lang="en-US" sz="1400" b="1" dirty="0">
              <a:solidFill>
                <a:schemeClr val="lt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  <a:latin typeface="+mj-lt"/>
              </a:rPr>
              <a:t>Supporting text line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Supporting text line 2</a:t>
            </a:r>
            <a:endParaRPr lang="en-US" sz="14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35600" y="3486952"/>
            <a:ext cx="2860793" cy="1049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+mj-lt"/>
              </a:rPr>
              <a:t>Edge Bleed Bar 2</a:t>
            </a:r>
          </a:p>
          <a:p>
            <a:r>
              <a:rPr lang="en-US" sz="1400" dirty="0">
                <a:solidFill>
                  <a:schemeClr val="lt1"/>
                </a:solidFill>
                <a:latin typeface="+mj-lt"/>
              </a:rPr>
              <a:t>Supporting 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025" y="1526008"/>
            <a:ext cx="8031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custom shapes/graphics: vector 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PowerPoint shapes and 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Imported EMF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shapes need transparent background (portion of bounding box without fill)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to all-white rather than color, solid, no gradients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Simplified vector graphics (Ex: Simple arrow with no tail)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Rectangles and basic shapes have solid fill and no outline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5092762"/>
            <a:ext cx="1808836" cy="15297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Stage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08836" y="5092760"/>
            <a:ext cx="3858090" cy="15297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Line 1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Line 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Line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71608" y="5092762"/>
            <a:ext cx="1671268" cy="15297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Stage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42876" y="5092759"/>
            <a:ext cx="3953518" cy="15297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Line 1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Line 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Line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 3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852929" y="5092762"/>
            <a:ext cx="532676" cy="1529711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674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442406" y="3913623"/>
            <a:ext cx="2479675" cy="952500"/>
          </a:xfrm>
          <a:custGeom>
            <a:avLst/>
            <a:gdLst>
              <a:gd name="T0" fmla="*/ 1744 w 1909"/>
              <a:gd name="T1" fmla="*/ 406 h 734"/>
              <a:gd name="T2" fmla="*/ 1667 w 1909"/>
              <a:gd name="T3" fmla="*/ 425 h 734"/>
              <a:gd name="T4" fmla="*/ 1451 w 1909"/>
              <a:gd name="T5" fmla="*/ 243 h 734"/>
              <a:gd name="T6" fmla="*/ 1324 w 1909"/>
              <a:gd name="T7" fmla="*/ 283 h 734"/>
              <a:gd name="T8" fmla="*/ 1050 w 1909"/>
              <a:gd name="T9" fmla="*/ 78 h 734"/>
              <a:gd name="T10" fmla="*/ 913 w 1909"/>
              <a:gd name="T11" fmla="*/ 113 h 734"/>
              <a:gd name="T12" fmla="*/ 656 w 1909"/>
              <a:gd name="T13" fmla="*/ 0 h 734"/>
              <a:gd name="T14" fmla="*/ 357 w 1909"/>
              <a:gd name="T15" fmla="*/ 171 h 734"/>
              <a:gd name="T16" fmla="*/ 286 w 1909"/>
              <a:gd name="T17" fmla="*/ 162 h 734"/>
              <a:gd name="T18" fmla="*/ 0 w 1909"/>
              <a:gd name="T19" fmla="*/ 448 h 734"/>
              <a:gd name="T20" fmla="*/ 286 w 1909"/>
              <a:gd name="T21" fmla="*/ 734 h 734"/>
              <a:gd name="T22" fmla="*/ 307 w 1909"/>
              <a:gd name="T23" fmla="*/ 733 h 734"/>
              <a:gd name="T24" fmla="*/ 1724 w 1909"/>
              <a:gd name="T25" fmla="*/ 733 h 734"/>
              <a:gd name="T26" fmla="*/ 1744 w 1909"/>
              <a:gd name="T27" fmla="*/ 734 h 734"/>
              <a:gd name="T28" fmla="*/ 1909 w 1909"/>
              <a:gd name="T29" fmla="*/ 570 h 734"/>
              <a:gd name="T30" fmla="*/ 1744 w 1909"/>
              <a:gd name="T31" fmla="*/ 40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9" h="734">
                <a:moveTo>
                  <a:pt x="1744" y="406"/>
                </a:moveTo>
                <a:cubicBezTo>
                  <a:pt x="1716" y="406"/>
                  <a:pt x="1690" y="413"/>
                  <a:pt x="1667" y="425"/>
                </a:cubicBezTo>
                <a:cubicBezTo>
                  <a:pt x="1650" y="322"/>
                  <a:pt x="1560" y="243"/>
                  <a:pt x="1451" y="243"/>
                </a:cubicBezTo>
                <a:cubicBezTo>
                  <a:pt x="1404" y="243"/>
                  <a:pt x="1360" y="258"/>
                  <a:pt x="1324" y="283"/>
                </a:cubicBezTo>
                <a:cubicBezTo>
                  <a:pt x="1290" y="165"/>
                  <a:pt x="1180" y="78"/>
                  <a:pt x="1050" y="78"/>
                </a:cubicBezTo>
                <a:cubicBezTo>
                  <a:pt x="1000" y="78"/>
                  <a:pt x="954" y="91"/>
                  <a:pt x="913" y="113"/>
                </a:cubicBezTo>
                <a:cubicBezTo>
                  <a:pt x="850" y="43"/>
                  <a:pt x="758" y="0"/>
                  <a:pt x="656" y="0"/>
                </a:cubicBezTo>
                <a:cubicBezTo>
                  <a:pt x="529" y="0"/>
                  <a:pt x="417" y="68"/>
                  <a:pt x="357" y="171"/>
                </a:cubicBezTo>
                <a:cubicBezTo>
                  <a:pt x="334" y="165"/>
                  <a:pt x="311" y="162"/>
                  <a:pt x="286" y="162"/>
                </a:cubicBezTo>
                <a:cubicBezTo>
                  <a:pt x="128" y="162"/>
                  <a:pt x="0" y="290"/>
                  <a:pt x="0" y="448"/>
                </a:cubicBezTo>
                <a:cubicBezTo>
                  <a:pt x="0" y="606"/>
                  <a:pt x="128" y="734"/>
                  <a:pt x="286" y="734"/>
                </a:cubicBezTo>
                <a:cubicBezTo>
                  <a:pt x="293" y="734"/>
                  <a:pt x="300" y="734"/>
                  <a:pt x="307" y="733"/>
                </a:cubicBezTo>
                <a:cubicBezTo>
                  <a:pt x="1724" y="733"/>
                  <a:pt x="1724" y="733"/>
                  <a:pt x="1724" y="733"/>
                </a:cubicBezTo>
                <a:cubicBezTo>
                  <a:pt x="1730" y="734"/>
                  <a:pt x="1737" y="734"/>
                  <a:pt x="1744" y="734"/>
                </a:cubicBezTo>
                <a:cubicBezTo>
                  <a:pt x="1835" y="734"/>
                  <a:pt x="1909" y="661"/>
                  <a:pt x="1909" y="570"/>
                </a:cubicBezTo>
                <a:cubicBezTo>
                  <a:pt x="1909" y="479"/>
                  <a:pt x="1835" y="406"/>
                  <a:pt x="1744" y="4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06" y="4471610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Custom Vector  Shape</a:t>
            </a:r>
          </a:p>
        </p:txBody>
      </p:sp>
    </p:spTree>
    <p:extLst>
      <p:ext uri="{BB962C8B-B14F-4D97-AF65-F5344CB8AC3E}">
        <p14:creationId xmlns:p14="http://schemas.microsoft.com/office/powerpoint/2010/main" val="410447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Creating Custom PowerPoint Vector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2" y="1767568"/>
            <a:ext cx="10515600" cy="216580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graphic/shape in program like Adobe Illustrator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as EMF (Enhanced Meta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PowerPoint: Insert </a:t>
            </a:r>
            <a:r>
              <a:rPr lang="en-US" dirty="0">
                <a:sym typeface="Wingdings" panose="05000000000000000000" pitchFamily="2" charset="2"/>
              </a:rPr>
              <a:t> Picture  *.EMF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Right-click, Group  Ungroup (Yes to convert to shape)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Click on new shape background, delete, set shape outline to “No outline”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You can now scale, change fill color,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with no quality loss and minimal size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0" y="4450404"/>
            <a:ext cx="12192000" cy="240759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0" y="5105191"/>
            <a:ext cx="2483415" cy="9583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Freeform 5"/>
          <p:cNvSpPr>
            <a:spLocks/>
          </p:cNvSpPr>
          <p:nvPr/>
        </p:nvSpPr>
        <p:spPr bwMode="auto">
          <a:xfrm>
            <a:off x="4348390" y="5111051"/>
            <a:ext cx="2479675" cy="952500"/>
          </a:xfrm>
          <a:custGeom>
            <a:avLst/>
            <a:gdLst>
              <a:gd name="T0" fmla="*/ 1744 w 1909"/>
              <a:gd name="T1" fmla="*/ 406 h 734"/>
              <a:gd name="T2" fmla="*/ 1667 w 1909"/>
              <a:gd name="T3" fmla="*/ 425 h 734"/>
              <a:gd name="T4" fmla="*/ 1451 w 1909"/>
              <a:gd name="T5" fmla="*/ 243 h 734"/>
              <a:gd name="T6" fmla="*/ 1324 w 1909"/>
              <a:gd name="T7" fmla="*/ 283 h 734"/>
              <a:gd name="T8" fmla="*/ 1050 w 1909"/>
              <a:gd name="T9" fmla="*/ 78 h 734"/>
              <a:gd name="T10" fmla="*/ 913 w 1909"/>
              <a:gd name="T11" fmla="*/ 113 h 734"/>
              <a:gd name="T12" fmla="*/ 656 w 1909"/>
              <a:gd name="T13" fmla="*/ 0 h 734"/>
              <a:gd name="T14" fmla="*/ 357 w 1909"/>
              <a:gd name="T15" fmla="*/ 171 h 734"/>
              <a:gd name="T16" fmla="*/ 286 w 1909"/>
              <a:gd name="T17" fmla="*/ 162 h 734"/>
              <a:gd name="T18" fmla="*/ 0 w 1909"/>
              <a:gd name="T19" fmla="*/ 448 h 734"/>
              <a:gd name="T20" fmla="*/ 286 w 1909"/>
              <a:gd name="T21" fmla="*/ 734 h 734"/>
              <a:gd name="T22" fmla="*/ 307 w 1909"/>
              <a:gd name="T23" fmla="*/ 733 h 734"/>
              <a:gd name="T24" fmla="*/ 1724 w 1909"/>
              <a:gd name="T25" fmla="*/ 733 h 734"/>
              <a:gd name="T26" fmla="*/ 1744 w 1909"/>
              <a:gd name="T27" fmla="*/ 734 h 734"/>
              <a:gd name="T28" fmla="*/ 1909 w 1909"/>
              <a:gd name="T29" fmla="*/ 570 h 734"/>
              <a:gd name="T30" fmla="*/ 1744 w 1909"/>
              <a:gd name="T31" fmla="*/ 40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9" h="734">
                <a:moveTo>
                  <a:pt x="1744" y="406"/>
                </a:moveTo>
                <a:cubicBezTo>
                  <a:pt x="1716" y="406"/>
                  <a:pt x="1690" y="413"/>
                  <a:pt x="1667" y="425"/>
                </a:cubicBezTo>
                <a:cubicBezTo>
                  <a:pt x="1650" y="322"/>
                  <a:pt x="1560" y="243"/>
                  <a:pt x="1451" y="243"/>
                </a:cubicBezTo>
                <a:cubicBezTo>
                  <a:pt x="1404" y="243"/>
                  <a:pt x="1360" y="258"/>
                  <a:pt x="1324" y="283"/>
                </a:cubicBezTo>
                <a:cubicBezTo>
                  <a:pt x="1290" y="165"/>
                  <a:pt x="1180" y="78"/>
                  <a:pt x="1050" y="78"/>
                </a:cubicBezTo>
                <a:cubicBezTo>
                  <a:pt x="1000" y="78"/>
                  <a:pt x="954" y="91"/>
                  <a:pt x="913" y="113"/>
                </a:cubicBezTo>
                <a:cubicBezTo>
                  <a:pt x="850" y="43"/>
                  <a:pt x="758" y="0"/>
                  <a:pt x="656" y="0"/>
                </a:cubicBezTo>
                <a:cubicBezTo>
                  <a:pt x="529" y="0"/>
                  <a:pt x="417" y="68"/>
                  <a:pt x="357" y="171"/>
                </a:cubicBezTo>
                <a:cubicBezTo>
                  <a:pt x="334" y="165"/>
                  <a:pt x="311" y="162"/>
                  <a:pt x="286" y="162"/>
                </a:cubicBezTo>
                <a:cubicBezTo>
                  <a:pt x="128" y="162"/>
                  <a:pt x="0" y="290"/>
                  <a:pt x="0" y="448"/>
                </a:cubicBezTo>
                <a:cubicBezTo>
                  <a:pt x="0" y="606"/>
                  <a:pt x="128" y="734"/>
                  <a:pt x="286" y="734"/>
                </a:cubicBezTo>
                <a:cubicBezTo>
                  <a:pt x="293" y="734"/>
                  <a:pt x="300" y="734"/>
                  <a:pt x="307" y="733"/>
                </a:cubicBezTo>
                <a:cubicBezTo>
                  <a:pt x="1724" y="733"/>
                  <a:pt x="1724" y="733"/>
                  <a:pt x="1724" y="733"/>
                </a:cubicBezTo>
                <a:cubicBezTo>
                  <a:pt x="1730" y="734"/>
                  <a:pt x="1737" y="734"/>
                  <a:pt x="1744" y="734"/>
                </a:cubicBezTo>
                <a:cubicBezTo>
                  <a:pt x="1835" y="734"/>
                  <a:pt x="1909" y="661"/>
                  <a:pt x="1909" y="570"/>
                </a:cubicBezTo>
                <a:cubicBezTo>
                  <a:pt x="1909" y="479"/>
                  <a:pt x="1835" y="406"/>
                  <a:pt x="1744" y="406"/>
                </a:cubicBezTo>
                <a:close/>
              </a:path>
            </a:pathLst>
          </a:custGeom>
          <a:solidFill>
            <a:srgbClr val="A0A0A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8127720" y="5111051"/>
            <a:ext cx="2479675" cy="952500"/>
          </a:xfrm>
          <a:custGeom>
            <a:avLst/>
            <a:gdLst>
              <a:gd name="T0" fmla="*/ 1744 w 1909"/>
              <a:gd name="T1" fmla="*/ 406 h 734"/>
              <a:gd name="T2" fmla="*/ 1667 w 1909"/>
              <a:gd name="T3" fmla="*/ 425 h 734"/>
              <a:gd name="T4" fmla="*/ 1451 w 1909"/>
              <a:gd name="T5" fmla="*/ 243 h 734"/>
              <a:gd name="T6" fmla="*/ 1324 w 1909"/>
              <a:gd name="T7" fmla="*/ 283 h 734"/>
              <a:gd name="T8" fmla="*/ 1050 w 1909"/>
              <a:gd name="T9" fmla="*/ 78 h 734"/>
              <a:gd name="T10" fmla="*/ 913 w 1909"/>
              <a:gd name="T11" fmla="*/ 113 h 734"/>
              <a:gd name="T12" fmla="*/ 656 w 1909"/>
              <a:gd name="T13" fmla="*/ 0 h 734"/>
              <a:gd name="T14" fmla="*/ 357 w 1909"/>
              <a:gd name="T15" fmla="*/ 171 h 734"/>
              <a:gd name="T16" fmla="*/ 286 w 1909"/>
              <a:gd name="T17" fmla="*/ 162 h 734"/>
              <a:gd name="T18" fmla="*/ 0 w 1909"/>
              <a:gd name="T19" fmla="*/ 448 h 734"/>
              <a:gd name="T20" fmla="*/ 286 w 1909"/>
              <a:gd name="T21" fmla="*/ 734 h 734"/>
              <a:gd name="T22" fmla="*/ 307 w 1909"/>
              <a:gd name="T23" fmla="*/ 733 h 734"/>
              <a:gd name="T24" fmla="*/ 1724 w 1909"/>
              <a:gd name="T25" fmla="*/ 733 h 734"/>
              <a:gd name="T26" fmla="*/ 1744 w 1909"/>
              <a:gd name="T27" fmla="*/ 734 h 734"/>
              <a:gd name="T28" fmla="*/ 1909 w 1909"/>
              <a:gd name="T29" fmla="*/ 570 h 734"/>
              <a:gd name="T30" fmla="*/ 1744 w 1909"/>
              <a:gd name="T31" fmla="*/ 40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9" h="734">
                <a:moveTo>
                  <a:pt x="1744" y="406"/>
                </a:moveTo>
                <a:cubicBezTo>
                  <a:pt x="1716" y="406"/>
                  <a:pt x="1690" y="413"/>
                  <a:pt x="1667" y="425"/>
                </a:cubicBezTo>
                <a:cubicBezTo>
                  <a:pt x="1650" y="322"/>
                  <a:pt x="1560" y="243"/>
                  <a:pt x="1451" y="243"/>
                </a:cubicBezTo>
                <a:cubicBezTo>
                  <a:pt x="1404" y="243"/>
                  <a:pt x="1360" y="258"/>
                  <a:pt x="1324" y="283"/>
                </a:cubicBezTo>
                <a:cubicBezTo>
                  <a:pt x="1290" y="165"/>
                  <a:pt x="1180" y="78"/>
                  <a:pt x="1050" y="78"/>
                </a:cubicBezTo>
                <a:cubicBezTo>
                  <a:pt x="1000" y="78"/>
                  <a:pt x="954" y="91"/>
                  <a:pt x="913" y="113"/>
                </a:cubicBezTo>
                <a:cubicBezTo>
                  <a:pt x="850" y="43"/>
                  <a:pt x="758" y="0"/>
                  <a:pt x="656" y="0"/>
                </a:cubicBezTo>
                <a:cubicBezTo>
                  <a:pt x="529" y="0"/>
                  <a:pt x="417" y="68"/>
                  <a:pt x="357" y="171"/>
                </a:cubicBezTo>
                <a:cubicBezTo>
                  <a:pt x="334" y="165"/>
                  <a:pt x="311" y="162"/>
                  <a:pt x="286" y="162"/>
                </a:cubicBezTo>
                <a:cubicBezTo>
                  <a:pt x="128" y="162"/>
                  <a:pt x="0" y="290"/>
                  <a:pt x="0" y="448"/>
                </a:cubicBezTo>
                <a:cubicBezTo>
                  <a:pt x="0" y="606"/>
                  <a:pt x="128" y="734"/>
                  <a:pt x="286" y="734"/>
                </a:cubicBezTo>
                <a:cubicBezTo>
                  <a:pt x="293" y="734"/>
                  <a:pt x="300" y="734"/>
                  <a:pt x="307" y="733"/>
                </a:cubicBezTo>
                <a:cubicBezTo>
                  <a:pt x="1724" y="733"/>
                  <a:pt x="1724" y="733"/>
                  <a:pt x="1724" y="733"/>
                </a:cubicBezTo>
                <a:cubicBezTo>
                  <a:pt x="1730" y="734"/>
                  <a:pt x="1737" y="734"/>
                  <a:pt x="1744" y="734"/>
                </a:cubicBezTo>
                <a:cubicBezTo>
                  <a:pt x="1835" y="734"/>
                  <a:pt x="1909" y="661"/>
                  <a:pt x="1909" y="570"/>
                </a:cubicBezTo>
                <a:cubicBezTo>
                  <a:pt x="1909" y="479"/>
                  <a:pt x="1835" y="406"/>
                  <a:pt x="1744" y="4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3259505" y="5654202"/>
            <a:ext cx="878115" cy="2177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7038835" y="5654202"/>
            <a:ext cx="878115" cy="2177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15951" y="3620667"/>
            <a:ext cx="2660650" cy="1681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and Graphics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90174" y="3620667"/>
            <a:ext cx="4389975" cy="1681672"/>
            <a:chOff x="5942550" y="3352373"/>
            <a:chExt cx="5851525" cy="2241550"/>
          </a:xfrm>
        </p:grpSpPr>
        <p:grpSp>
          <p:nvGrpSpPr>
            <p:cNvPr id="4" name="Group 5"/>
            <p:cNvGrpSpPr>
              <a:grpSpLocks noChangeAspect="1"/>
            </p:cNvGrpSpPr>
            <p:nvPr/>
          </p:nvGrpSpPr>
          <p:grpSpPr bwMode="auto">
            <a:xfrm>
              <a:off x="5942550" y="3352373"/>
              <a:ext cx="5851525" cy="2241550"/>
              <a:chOff x="537" y="880"/>
              <a:chExt cx="3686" cy="141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537" y="880"/>
                <a:ext cx="3686" cy="1412"/>
              </a:xfrm>
              <a:custGeom>
                <a:avLst/>
                <a:gdLst>
                  <a:gd name="T0" fmla="*/ 9301 w 10181"/>
                  <a:gd name="T1" fmla="*/ 2165 h 3915"/>
                  <a:gd name="T2" fmla="*/ 8890 w 10181"/>
                  <a:gd name="T3" fmla="*/ 2267 h 3915"/>
                  <a:gd name="T4" fmla="*/ 7738 w 10181"/>
                  <a:gd name="T5" fmla="*/ 1296 h 3915"/>
                  <a:gd name="T6" fmla="*/ 7061 w 10181"/>
                  <a:gd name="T7" fmla="*/ 1509 h 3915"/>
                  <a:gd name="T8" fmla="*/ 5600 w 10181"/>
                  <a:gd name="T9" fmla="*/ 416 h 3915"/>
                  <a:gd name="T10" fmla="*/ 4869 w 10181"/>
                  <a:gd name="T11" fmla="*/ 603 h 3915"/>
                  <a:gd name="T12" fmla="*/ 3498 w 10181"/>
                  <a:gd name="T13" fmla="*/ 0 h 3915"/>
                  <a:gd name="T14" fmla="*/ 1904 w 10181"/>
                  <a:gd name="T15" fmla="*/ 912 h 3915"/>
                  <a:gd name="T16" fmla="*/ 1525 w 10181"/>
                  <a:gd name="T17" fmla="*/ 864 h 3915"/>
                  <a:gd name="T18" fmla="*/ 0 w 10181"/>
                  <a:gd name="T19" fmla="*/ 2389 h 3915"/>
                  <a:gd name="T20" fmla="*/ 1525 w 10181"/>
                  <a:gd name="T21" fmla="*/ 3915 h 3915"/>
                  <a:gd name="T22" fmla="*/ 1637 w 10181"/>
                  <a:gd name="T23" fmla="*/ 3909 h 3915"/>
                  <a:gd name="T24" fmla="*/ 9194 w 10181"/>
                  <a:gd name="T25" fmla="*/ 3909 h 3915"/>
                  <a:gd name="T26" fmla="*/ 9301 w 10181"/>
                  <a:gd name="T27" fmla="*/ 3915 h 3915"/>
                  <a:gd name="T28" fmla="*/ 10181 w 10181"/>
                  <a:gd name="T29" fmla="*/ 3040 h 3915"/>
                  <a:gd name="T30" fmla="*/ 9301 w 10181"/>
                  <a:gd name="T31" fmla="*/ 2165 h 3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81" h="3915">
                    <a:moveTo>
                      <a:pt x="9301" y="2165"/>
                    </a:moveTo>
                    <a:cubicBezTo>
                      <a:pt x="9152" y="2165"/>
                      <a:pt x="9013" y="2203"/>
                      <a:pt x="8890" y="2267"/>
                    </a:cubicBezTo>
                    <a:cubicBezTo>
                      <a:pt x="8800" y="1717"/>
                      <a:pt x="8320" y="1296"/>
                      <a:pt x="7738" y="1296"/>
                    </a:cubicBezTo>
                    <a:cubicBezTo>
                      <a:pt x="7488" y="1296"/>
                      <a:pt x="7253" y="1376"/>
                      <a:pt x="7061" y="1509"/>
                    </a:cubicBezTo>
                    <a:cubicBezTo>
                      <a:pt x="6880" y="880"/>
                      <a:pt x="6293" y="416"/>
                      <a:pt x="5600" y="416"/>
                    </a:cubicBezTo>
                    <a:cubicBezTo>
                      <a:pt x="5333" y="416"/>
                      <a:pt x="5088" y="485"/>
                      <a:pt x="4869" y="603"/>
                    </a:cubicBezTo>
                    <a:cubicBezTo>
                      <a:pt x="4533" y="229"/>
                      <a:pt x="4042" y="0"/>
                      <a:pt x="3498" y="0"/>
                    </a:cubicBezTo>
                    <a:cubicBezTo>
                      <a:pt x="2821" y="0"/>
                      <a:pt x="2224" y="363"/>
                      <a:pt x="1904" y="912"/>
                    </a:cubicBezTo>
                    <a:cubicBezTo>
                      <a:pt x="1781" y="880"/>
                      <a:pt x="1658" y="864"/>
                      <a:pt x="1525" y="864"/>
                    </a:cubicBezTo>
                    <a:cubicBezTo>
                      <a:pt x="682" y="864"/>
                      <a:pt x="0" y="1547"/>
                      <a:pt x="0" y="2389"/>
                    </a:cubicBezTo>
                    <a:cubicBezTo>
                      <a:pt x="0" y="3232"/>
                      <a:pt x="682" y="3915"/>
                      <a:pt x="1525" y="3915"/>
                    </a:cubicBezTo>
                    <a:cubicBezTo>
                      <a:pt x="1562" y="3915"/>
                      <a:pt x="1600" y="3915"/>
                      <a:pt x="1637" y="3909"/>
                    </a:cubicBezTo>
                    <a:cubicBezTo>
                      <a:pt x="9194" y="3909"/>
                      <a:pt x="9194" y="3909"/>
                      <a:pt x="9194" y="3909"/>
                    </a:cubicBezTo>
                    <a:cubicBezTo>
                      <a:pt x="9226" y="3915"/>
                      <a:pt x="9264" y="3915"/>
                      <a:pt x="9301" y="3915"/>
                    </a:cubicBezTo>
                    <a:cubicBezTo>
                      <a:pt x="9786" y="3915"/>
                      <a:pt x="10181" y="3525"/>
                      <a:pt x="10181" y="3040"/>
                    </a:cubicBezTo>
                    <a:cubicBezTo>
                      <a:pt x="10181" y="2555"/>
                      <a:pt x="9786" y="2165"/>
                      <a:pt x="9301" y="2165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537" y="880"/>
                <a:ext cx="3686" cy="1412"/>
              </a:xfrm>
              <a:custGeom>
                <a:avLst/>
                <a:gdLst>
                  <a:gd name="T0" fmla="*/ 3368 w 3686"/>
                  <a:gd name="T1" fmla="*/ 781 h 1412"/>
                  <a:gd name="T2" fmla="*/ 3219 w 3686"/>
                  <a:gd name="T3" fmla="*/ 817 h 1412"/>
                  <a:gd name="T4" fmla="*/ 2802 w 3686"/>
                  <a:gd name="T5" fmla="*/ 467 h 1412"/>
                  <a:gd name="T6" fmla="*/ 2557 w 3686"/>
                  <a:gd name="T7" fmla="*/ 544 h 1412"/>
                  <a:gd name="T8" fmla="*/ 2028 w 3686"/>
                  <a:gd name="T9" fmla="*/ 150 h 1412"/>
                  <a:gd name="T10" fmla="*/ 1763 w 3686"/>
                  <a:gd name="T11" fmla="*/ 217 h 1412"/>
                  <a:gd name="T12" fmla="*/ 1267 w 3686"/>
                  <a:gd name="T13" fmla="*/ 0 h 1412"/>
                  <a:gd name="T14" fmla="*/ 690 w 3686"/>
                  <a:gd name="T15" fmla="*/ 329 h 1412"/>
                  <a:gd name="T16" fmla="*/ 552 w 3686"/>
                  <a:gd name="T17" fmla="*/ 311 h 1412"/>
                  <a:gd name="T18" fmla="*/ 0 w 3686"/>
                  <a:gd name="T19" fmla="*/ 861 h 1412"/>
                  <a:gd name="T20" fmla="*/ 552 w 3686"/>
                  <a:gd name="T21" fmla="*/ 1412 h 1412"/>
                  <a:gd name="T22" fmla="*/ 593 w 3686"/>
                  <a:gd name="T23" fmla="*/ 1410 h 1412"/>
                  <a:gd name="T24" fmla="*/ 3329 w 3686"/>
                  <a:gd name="T25" fmla="*/ 1410 h 1412"/>
                  <a:gd name="T26" fmla="*/ 3368 w 3686"/>
                  <a:gd name="T27" fmla="*/ 1412 h 1412"/>
                  <a:gd name="T28" fmla="*/ 3686 w 3686"/>
                  <a:gd name="T29" fmla="*/ 1096 h 1412"/>
                  <a:gd name="T30" fmla="*/ 3368 w 3686"/>
                  <a:gd name="T31" fmla="*/ 781 h 1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6" h="1412">
                    <a:moveTo>
                      <a:pt x="3368" y="781"/>
                    </a:moveTo>
                    <a:cubicBezTo>
                      <a:pt x="3314" y="781"/>
                      <a:pt x="3263" y="794"/>
                      <a:pt x="3219" y="817"/>
                    </a:cubicBezTo>
                    <a:cubicBezTo>
                      <a:pt x="3186" y="619"/>
                      <a:pt x="3013" y="467"/>
                      <a:pt x="2802" y="467"/>
                    </a:cubicBezTo>
                    <a:cubicBezTo>
                      <a:pt x="2711" y="467"/>
                      <a:pt x="2626" y="496"/>
                      <a:pt x="2557" y="544"/>
                    </a:cubicBezTo>
                    <a:cubicBezTo>
                      <a:pt x="2491" y="317"/>
                      <a:pt x="2279" y="150"/>
                      <a:pt x="2028" y="150"/>
                    </a:cubicBezTo>
                    <a:cubicBezTo>
                      <a:pt x="1931" y="150"/>
                      <a:pt x="1842" y="175"/>
                      <a:pt x="1763" y="217"/>
                    </a:cubicBezTo>
                    <a:cubicBezTo>
                      <a:pt x="1641" y="82"/>
                      <a:pt x="1464" y="0"/>
                      <a:pt x="1267" y="0"/>
                    </a:cubicBezTo>
                    <a:cubicBezTo>
                      <a:pt x="1022" y="0"/>
                      <a:pt x="805" y="131"/>
                      <a:pt x="690" y="329"/>
                    </a:cubicBezTo>
                    <a:cubicBezTo>
                      <a:pt x="645" y="317"/>
                      <a:pt x="601" y="311"/>
                      <a:pt x="552" y="311"/>
                    </a:cubicBezTo>
                    <a:cubicBezTo>
                      <a:pt x="247" y="311"/>
                      <a:pt x="0" y="558"/>
                      <a:pt x="0" y="861"/>
                    </a:cubicBezTo>
                    <a:cubicBezTo>
                      <a:pt x="0" y="1166"/>
                      <a:pt x="247" y="1412"/>
                      <a:pt x="552" y="1412"/>
                    </a:cubicBezTo>
                    <a:cubicBezTo>
                      <a:pt x="566" y="1412"/>
                      <a:pt x="580" y="1412"/>
                      <a:pt x="593" y="1410"/>
                    </a:cubicBezTo>
                    <a:cubicBezTo>
                      <a:pt x="3329" y="1410"/>
                      <a:pt x="3329" y="1410"/>
                      <a:pt x="3329" y="1410"/>
                    </a:cubicBezTo>
                    <a:cubicBezTo>
                      <a:pt x="3341" y="1412"/>
                      <a:pt x="3354" y="1412"/>
                      <a:pt x="3368" y="1412"/>
                    </a:cubicBezTo>
                    <a:cubicBezTo>
                      <a:pt x="3543" y="1412"/>
                      <a:pt x="3686" y="1271"/>
                      <a:pt x="3686" y="1096"/>
                    </a:cubicBezTo>
                    <a:cubicBezTo>
                      <a:pt x="3686" y="921"/>
                      <a:pt x="3543" y="781"/>
                      <a:pt x="3368" y="781"/>
                    </a:cubicBezTo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719404" y="4558531"/>
              <a:ext cx="1880714" cy="697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Cloud 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4187" y="4357797"/>
            <a:ext cx="2887738" cy="1106209"/>
            <a:chOff x="5942550" y="3352373"/>
            <a:chExt cx="5851525" cy="2241550"/>
          </a:xfrm>
          <a:solidFill>
            <a:schemeClr val="bg1">
              <a:lumMod val="50000"/>
            </a:schemeClr>
          </a:solidFill>
        </p:grpSpPr>
        <p:grpSp>
          <p:nvGrpSpPr>
            <p:cNvPr id="9" name="Group 5"/>
            <p:cNvGrpSpPr>
              <a:grpSpLocks noChangeAspect="1"/>
            </p:cNvGrpSpPr>
            <p:nvPr/>
          </p:nvGrpSpPr>
          <p:grpSpPr bwMode="auto">
            <a:xfrm>
              <a:off x="5942550" y="3352373"/>
              <a:ext cx="5851525" cy="2241550"/>
              <a:chOff x="537" y="880"/>
              <a:chExt cx="3686" cy="1412"/>
            </a:xfrm>
            <a:grpFill/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537" y="880"/>
                <a:ext cx="3686" cy="1412"/>
              </a:xfrm>
              <a:custGeom>
                <a:avLst/>
                <a:gdLst>
                  <a:gd name="T0" fmla="*/ 9301 w 10181"/>
                  <a:gd name="T1" fmla="*/ 2165 h 3915"/>
                  <a:gd name="T2" fmla="*/ 8890 w 10181"/>
                  <a:gd name="T3" fmla="*/ 2267 h 3915"/>
                  <a:gd name="T4" fmla="*/ 7738 w 10181"/>
                  <a:gd name="T5" fmla="*/ 1296 h 3915"/>
                  <a:gd name="T6" fmla="*/ 7061 w 10181"/>
                  <a:gd name="T7" fmla="*/ 1509 h 3915"/>
                  <a:gd name="T8" fmla="*/ 5600 w 10181"/>
                  <a:gd name="T9" fmla="*/ 416 h 3915"/>
                  <a:gd name="T10" fmla="*/ 4869 w 10181"/>
                  <a:gd name="T11" fmla="*/ 603 h 3915"/>
                  <a:gd name="T12" fmla="*/ 3498 w 10181"/>
                  <a:gd name="T13" fmla="*/ 0 h 3915"/>
                  <a:gd name="T14" fmla="*/ 1904 w 10181"/>
                  <a:gd name="T15" fmla="*/ 912 h 3915"/>
                  <a:gd name="T16" fmla="*/ 1525 w 10181"/>
                  <a:gd name="T17" fmla="*/ 864 h 3915"/>
                  <a:gd name="T18" fmla="*/ 0 w 10181"/>
                  <a:gd name="T19" fmla="*/ 2389 h 3915"/>
                  <a:gd name="T20" fmla="*/ 1525 w 10181"/>
                  <a:gd name="T21" fmla="*/ 3915 h 3915"/>
                  <a:gd name="T22" fmla="*/ 1637 w 10181"/>
                  <a:gd name="T23" fmla="*/ 3909 h 3915"/>
                  <a:gd name="T24" fmla="*/ 9194 w 10181"/>
                  <a:gd name="T25" fmla="*/ 3909 h 3915"/>
                  <a:gd name="T26" fmla="*/ 9301 w 10181"/>
                  <a:gd name="T27" fmla="*/ 3915 h 3915"/>
                  <a:gd name="T28" fmla="*/ 10181 w 10181"/>
                  <a:gd name="T29" fmla="*/ 3040 h 3915"/>
                  <a:gd name="T30" fmla="*/ 9301 w 10181"/>
                  <a:gd name="T31" fmla="*/ 2165 h 3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81" h="3915">
                    <a:moveTo>
                      <a:pt x="9301" y="2165"/>
                    </a:moveTo>
                    <a:cubicBezTo>
                      <a:pt x="9152" y="2165"/>
                      <a:pt x="9013" y="2203"/>
                      <a:pt x="8890" y="2267"/>
                    </a:cubicBezTo>
                    <a:cubicBezTo>
                      <a:pt x="8800" y="1717"/>
                      <a:pt x="8320" y="1296"/>
                      <a:pt x="7738" y="1296"/>
                    </a:cubicBezTo>
                    <a:cubicBezTo>
                      <a:pt x="7488" y="1296"/>
                      <a:pt x="7253" y="1376"/>
                      <a:pt x="7061" y="1509"/>
                    </a:cubicBezTo>
                    <a:cubicBezTo>
                      <a:pt x="6880" y="880"/>
                      <a:pt x="6293" y="416"/>
                      <a:pt x="5600" y="416"/>
                    </a:cubicBezTo>
                    <a:cubicBezTo>
                      <a:pt x="5333" y="416"/>
                      <a:pt x="5088" y="485"/>
                      <a:pt x="4869" y="603"/>
                    </a:cubicBezTo>
                    <a:cubicBezTo>
                      <a:pt x="4533" y="229"/>
                      <a:pt x="4042" y="0"/>
                      <a:pt x="3498" y="0"/>
                    </a:cubicBezTo>
                    <a:cubicBezTo>
                      <a:pt x="2821" y="0"/>
                      <a:pt x="2224" y="363"/>
                      <a:pt x="1904" y="912"/>
                    </a:cubicBezTo>
                    <a:cubicBezTo>
                      <a:pt x="1781" y="880"/>
                      <a:pt x="1658" y="864"/>
                      <a:pt x="1525" y="864"/>
                    </a:cubicBezTo>
                    <a:cubicBezTo>
                      <a:pt x="682" y="864"/>
                      <a:pt x="0" y="1547"/>
                      <a:pt x="0" y="2389"/>
                    </a:cubicBezTo>
                    <a:cubicBezTo>
                      <a:pt x="0" y="3232"/>
                      <a:pt x="682" y="3915"/>
                      <a:pt x="1525" y="3915"/>
                    </a:cubicBezTo>
                    <a:cubicBezTo>
                      <a:pt x="1562" y="3915"/>
                      <a:pt x="1600" y="3915"/>
                      <a:pt x="1637" y="3909"/>
                    </a:cubicBezTo>
                    <a:cubicBezTo>
                      <a:pt x="9194" y="3909"/>
                      <a:pt x="9194" y="3909"/>
                      <a:pt x="9194" y="3909"/>
                    </a:cubicBezTo>
                    <a:cubicBezTo>
                      <a:pt x="9226" y="3915"/>
                      <a:pt x="9264" y="3915"/>
                      <a:pt x="9301" y="3915"/>
                    </a:cubicBezTo>
                    <a:cubicBezTo>
                      <a:pt x="9786" y="3915"/>
                      <a:pt x="10181" y="3525"/>
                      <a:pt x="10181" y="3040"/>
                    </a:cubicBezTo>
                    <a:cubicBezTo>
                      <a:pt x="10181" y="2555"/>
                      <a:pt x="9786" y="2165"/>
                      <a:pt x="9301" y="2165"/>
                    </a:cubicBezTo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537" y="880"/>
                <a:ext cx="3686" cy="1412"/>
              </a:xfrm>
              <a:custGeom>
                <a:avLst/>
                <a:gdLst>
                  <a:gd name="T0" fmla="*/ 3368 w 3686"/>
                  <a:gd name="T1" fmla="*/ 781 h 1412"/>
                  <a:gd name="T2" fmla="*/ 3219 w 3686"/>
                  <a:gd name="T3" fmla="*/ 817 h 1412"/>
                  <a:gd name="T4" fmla="*/ 2802 w 3686"/>
                  <a:gd name="T5" fmla="*/ 467 h 1412"/>
                  <a:gd name="T6" fmla="*/ 2557 w 3686"/>
                  <a:gd name="T7" fmla="*/ 544 h 1412"/>
                  <a:gd name="T8" fmla="*/ 2028 w 3686"/>
                  <a:gd name="T9" fmla="*/ 150 h 1412"/>
                  <a:gd name="T10" fmla="*/ 1763 w 3686"/>
                  <a:gd name="T11" fmla="*/ 217 h 1412"/>
                  <a:gd name="T12" fmla="*/ 1267 w 3686"/>
                  <a:gd name="T13" fmla="*/ 0 h 1412"/>
                  <a:gd name="T14" fmla="*/ 690 w 3686"/>
                  <a:gd name="T15" fmla="*/ 329 h 1412"/>
                  <a:gd name="T16" fmla="*/ 552 w 3686"/>
                  <a:gd name="T17" fmla="*/ 311 h 1412"/>
                  <a:gd name="T18" fmla="*/ 0 w 3686"/>
                  <a:gd name="T19" fmla="*/ 861 h 1412"/>
                  <a:gd name="T20" fmla="*/ 552 w 3686"/>
                  <a:gd name="T21" fmla="*/ 1412 h 1412"/>
                  <a:gd name="T22" fmla="*/ 593 w 3686"/>
                  <a:gd name="T23" fmla="*/ 1410 h 1412"/>
                  <a:gd name="T24" fmla="*/ 3329 w 3686"/>
                  <a:gd name="T25" fmla="*/ 1410 h 1412"/>
                  <a:gd name="T26" fmla="*/ 3368 w 3686"/>
                  <a:gd name="T27" fmla="*/ 1412 h 1412"/>
                  <a:gd name="T28" fmla="*/ 3686 w 3686"/>
                  <a:gd name="T29" fmla="*/ 1096 h 1412"/>
                  <a:gd name="T30" fmla="*/ 3368 w 3686"/>
                  <a:gd name="T31" fmla="*/ 781 h 1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86" h="1412">
                    <a:moveTo>
                      <a:pt x="3368" y="781"/>
                    </a:moveTo>
                    <a:cubicBezTo>
                      <a:pt x="3314" y="781"/>
                      <a:pt x="3263" y="794"/>
                      <a:pt x="3219" y="817"/>
                    </a:cubicBezTo>
                    <a:cubicBezTo>
                      <a:pt x="3186" y="619"/>
                      <a:pt x="3013" y="467"/>
                      <a:pt x="2802" y="467"/>
                    </a:cubicBezTo>
                    <a:cubicBezTo>
                      <a:pt x="2711" y="467"/>
                      <a:pt x="2626" y="496"/>
                      <a:pt x="2557" y="544"/>
                    </a:cubicBezTo>
                    <a:cubicBezTo>
                      <a:pt x="2491" y="317"/>
                      <a:pt x="2279" y="150"/>
                      <a:pt x="2028" y="150"/>
                    </a:cubicBezTo>
                    <a:cubicBezTo>
                      <a:pt x="1931" y="150"/>
                      <a:pt x="1842" y="175"/>
                      <a:pt x="1763" y="217"/>
                    </a:cubicBezTo>
                    <a:cubicBezTo>
                      <a:pt x="1641" y="82"/>
                      <a:pt x="1464" y="0"/>
                      <a:pt x="1267" y="0"/>
                    </a:cubicBezTo>
                    <a:cubicBezTo>
                      <a:pt x="1022" y="0"/>
                      <a:pt x="805" y="131"/>
                      <a:pt x="690" y="329"/>
                    </a:cubicBezTo>
                    <a:cubicBezTo>
                      <a:pt x="645" y="317"/>
                      <a:pt x="601" y="311"/>
                      <a:pt x="552" y="311"/>
                    </a:cubicBezTo>
                    <a:cubicBezTo>
                      <a:pt x="247" y="311"/>
                      <a:pt x="0" y="558"/>
                      <a:pt x="0" y="861"/>
                    </a:cubicBezTo>
                    <a:cubicBezTo>
                      <a:pt x="0" y="1166"/>
                      <a:pt x="247" y="1412"/>
                      <a:pt x="552" y="1412"/>
                    </a:cubicBezTo>
                    <a:cubicBezTo>
                      <a:pt x="566" y="1412"/>
                      <a:pt x="580" y="1412"/>
                      <a:pt x="593" y="1410"/>
                    </a:cubicBezTo>
                    <a:cubicBezTo>
                      <a:pt x="3329" y="1410"/>
                      <a:pt x="3329" y="1410"/>
                      <a:pt x="3329" y="1410"/>
                    </a:cubicBezTo>
                    <a:cubicBezTo>
                      <a:pt x="3341" y="1412"/>
                      <a:pt x="3354" y="1412"/>
                      <a:pt x="3368" y="1412"/>
                    </a:cubicBezTo>
                    <a:cubicBezTo>
                      <a:pt x="3543" y="1412"/>
                      <a:pt x="3686" y="1271"/>
                      <a:pt x="3686" y="1096"/>
                    </a:cubicBezTo>
                    <a:cubicBezTo>
                      <a:pt x="3686" y="921"/>
                      <a:pt x="3543" y="781"/>
                      <a:pt x="3368" y="781"/>
                    </a:cubicBezTo>
                  </a:path>
                </a:pathLst>
              </a:custGeom>
              <a:grpFill/>
              <a:ln w="12700" cap="flat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675225" y="4558533"/>
              <a:ext cx="1969071" cy="7483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7342" y="1734040"/>
            <a:ext cx="1378823" cy="1428750"/>
            <a:chOff x="5829300" y="2847975"/>
            <a:chExt cx="1117600" cy="1158068"/>
          </a:xfrm>
        </p:grpSpPr>
        <p:sp>
          <p:nvSpPr>
            <p:cNvPr id="29" name="Circular Arrow 28"/>
            <p:cNvSpPr/>
            <p:nvPr/>
          </p:nvSpPr>
          <p:spPr>
            <a:xfrm>
              <a:off x="5829300" y="2847975"/>
              <a:ext cx="1117600" cy="1117600"/>
            </a:xfrm>
            <a:prstGeom prst="circular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rot="10800000">
              <a:off x="5829300" y="2888443"/>
              <a:ext cx="1117600" cy="1117600"/>
            </a:xfrm>
            <a:prstGeom prst="circular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13353" y="327100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48653" y="1904198"/>
            <a:ext cx="1033926" cy="1174573"/>
            <a:chOff x="3113741" y="2445252"/>
            <a:chExt cx="1033926" cy="1174573"/>
          </a:xfrm>
        </p:grpSpPr>
        <p:sp>
          <p:nvSpPr>
            <p:cNvPr id="13" name="Lightning Bolt 12"/>
            <p:cNvSpPr/>
            <p:nvPr/>
          </p:nvSpPr>
          <p:spPr>
            <a:xfrm>
              <a:off x="3209361" y="2445252"/>
              <a:ext cx="938306" cy="1088435"/>
            </a:xfrm>
            <a:prstGeom prst="lightningBol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3741" y="3250493"/>
              <a:ext cx="837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Events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40927" y="2017389"/>
            <a:ext cx="4713941" cy="756514"/>
            <a:chOff x="592527" y="5685029"/>
            <a:chExt cx="4713941" cy="756514"/>
          </a:xfrm>
        </p:grpSpPr>
        <p:grpSp>
          <p:nvGrpSpPr>
            <p:cNvPr id="18" name="Group 17"/>
            <p:cNvGrpSpPr/>
            <p:nvPr/>
          </p:nvGrpSpPr>
          <p:grpSpPr>
            <a:xfrm>
              <a:off x="2153879" y="5685029"/>
              <a:ext cx="1554526" cy="756514"/>
              <a:chOff x="1500093" y="2595580"/>
              <a:chExt cx="1554526" cy="756514"/>
            </a:xfrm>
            <a:solidFill>
              <a:schemeClr val="accent2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1751106" y="2595580"/>
                <a:ext cx="1051859" cy="7565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Transform</a:t>
                </a:r>
              </a:p>
            </p:txBody>
          </p:sp>
          <p:sp>
            <p:nvSpPr>
              <p:cNvPr id="17" name="Trapezoid 16"/>
              <p:cNvSpPr/>
              <p:nvPr/>
            </p:nvSpPr>
            <p:spPr>
              <a:xfrm rot="5400000">
                <a:off x="1247664" y="2848011"/>
                <a:ext cx="756512" cy="251653"/>
              </a:xfrm>
              <a:prstGeom prst="trapezoid">
                <a:avLst>
                  <a:gd name="adj" fmla="val 439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rapezoid 21"/>
              <p:cNvSpPr/>
              <p:nvPr/>
            </p:nvSpPr>
            <p:spPr>
              <a:xfrm rot="16200000">
                <a:off x="2550537" y="2848009"/>
                <a:ext cx="756512" cy="251653"/>
              </a:xfrm>
              <a:prstGeom prst="trapezoid">
                <a:avLst>
                  <a:gd name="adj" fmla="val 439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Chevron 18"/>
            <p:cNvSpPr/>
            <p:nvPr/>
          </p:nvSpPr>
          <p:spPr>
            <a:xfrm>
              <a:off x="592527" y="5886978"/>
              <a:ext cx="1504576" cy="35261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25" name="Chevron 24"/>
            <p:cNvSpPr/>
            <p:nvPr/>
          </p:nvSpPr>
          <p:spPr>
            <a:xfrm>
              <a:off x="3801892" y="5886978"/>
              <a:ext cx="1504576" cy="352612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Output</a:t>
              </a:r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7199075" y="5629040"/>
            <a:ext cx="1700912" cy="998070"/>
          </a:xfrm>
          <a:prstGeom prst="wedgeRectCallout">
            <a:avLst>
              <a:gd name="adj1" fmla="val 45576"/>
              <a:gd name="adj2" fmla="val -7821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1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838200" y="1970186"/>
            <a:ext cx="1151310" cy="968189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39742" y="3780059"/>
            <a:ext cx="2144758" cy="1441801"/>
            <a:chOff x="839742" y="3780059"/>
            <a:chExt cx="2454766" cy="1650202"/>
          </a:xfrm>
        </p:grpSpPr>
        <p:sp>
          <p:nvSpPr>
            <p:cNvPr id="51" name="Rectangle 50"/>
            <p:cNvSpPr/>
            <p:nvPr/>
          </p:nvSpPr>
          <p:spPr>
            <a:xfrm>
              <a:off x="2295665" y="3911317"/>
              <a:ext cx="998843" cy="11986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34594" y="3841999"/>
              <a:ext cx="998843" cy="11986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9742" y="3780059"/>
              <a:ext cx="998843" cy="11986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C++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8940" y="4987291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Code File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73523" y="3780059"/>
              <a:ext cx="998843" cy="11986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.PY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96391" y="5122484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Code Files</a:t>
              </a:r>
            </a:p>
          </p:txBody>
        </p:sp>
      </p:grpSp>
      <p:sp>
        <p:nvSpPr>
          <p:cNvPr id="55" name="Line Callout 1 54"/>
          <p:cNvSpPr/>
          <p:nvPr/>
        </p:nvSpPr>
        <p:spPr>
          <a:xfrm>
            <a:off x="10388599" y="5787030"/>
            <a:ext cx="1551525" cy="682091"/>
          </a:xfrm>
          <a:prstGeom prst="borderCallout1">
            <a:avLst>
              <a:gd name="adj1" fmla="val 18750"/>
              <a:gd name="adj2" fmla="val -8333"/>
              <a:gd name="adj3" fmla="val -60659"/>
              <a:gd name="adj4" fmla="val -5795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2</a:t>
            </a:r>
          </a:p>
        </p:txBody>
      </p:sp>
    </p:spTree>
    <p:extLst>
      <p:ext uri="{BB962C8B-B14F-4D97-AF65-F5344CB8AC3E}">
        <p14:creationId xmlns:p14="http://schemas.microsoft.com/office/powerpoint/2010/main" val="8962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Graphics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43136" y="1914178"/>
            <a:ext cx="2119059" cy="3059206"/>
            <a:chOff x="1033343" y="2922494"/>
            <a:chExt cx="2119059" cy="3059206"/>
          </a:xfrm>
        </p:grpSpPr>
        <p:sp>
          <p:nvSpPr>
            <p:cNvPr id="4" name="Rectangle 3"/>
            <p:cNvSpPr/>
            <p:nvPr/>
          </p:nvSpPr>
          <p:spPr>
            <a:xfrm>
              <a:off x="1033343" y="3248026"/>
              <a:ext cx="2119059" cy="2733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75000"/>
                    </a:schemeClr>
                  </a:solidFill>
                </a:rPr>
                <a:t>01000001011110100111010101110010011001010010000001101001011100110010000001100001001000000111000001101111011101110110010101110010011001100111010101101100001000000110001101101100011011110111010101100100001000000111000001101100011000010111010001100110011011110111001001101101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69522" y="292249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77162" y="1914178"/>
            <a:ext cx="2119059" cy="3059206"/>
            <a:chOff x="1033343" y="2922494"/>
            <a:chExt cx="2119059" cy="3059206"/>
          </a:xfrm>
        </p:grpSpPr>
        <p:sp>
          <p:nvSpPr>
            <p:cNvPr id="9" name="Rectangle 8"/>
            <p:cNvSpPr/>
            <p:nvPr/>
          </p:nvSpPr>
          <p:spPr>
            <a:xfrm>
              <a:off x="1033343" y="3248026"/>
              <a:ext cx="2119059" cy="27336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01000001011110100111010101110010011001010010000001101001011100110010000001100001001000000111000001101111011101110110010101110010011001100111010101101100001000000110001101101100011011110111010101100100001000000111000001101100011000010111010001100110011011110111001001101101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69520" y="292249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1188" y="1914178"/>
            <a:ext cx="1723336" cy="2109694"/>
            <a:chOff x="1033344" y="2922494"/>
            <a:chExt cx="1723336" cy="2109694"/>
          </a:xfrm>
        </p:grpSpPr>
        <p:sp>
          <p:nvSpPr>
            <p:cNvPr id="12" name="Rectangle 11"/>
            <p:cNvSpPr/>
            <p:nvPr/>
          </p:nvSpPr>
          <p:spPr>
            <a:xfrm>
              <a:off x="1033344" y="3248026"/>
              <a:ext cx="1723336" cy="17841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bg1">
                      <a:lumMod val="75000"/>
                    </a:schemeClr>
                  </a:solidFill>
                </a:rPr>
                <a:t>0100000101111010011101010111001001100101001000000110100101110011001000000111000001101111011101110110010101110010011001100111010101101100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1658" y="292249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49491" y="1914178"/>
            <a:ext cx="1723336" cy="2109694"/>
            <a:chOff x="1033344" y="2922494"/>
            <a:chExt cx="1723336" cy="2109694"/>
          </a:xfrm>
        </p:grpSpPr>
        <p:sp>
          <p:nvSpPr>
            <p:cNvPr id="18" name="Rectangle 17"/>
            <p:cNvSpPr/>
            <p:nvPr/>
          </p:nvSpPr>
          <p:spPr>
            <a:xfrm>
              <a:off x="1033344" y="3248026"/>
              <a:ext cx="1723336" cy="17841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0100000101111010011101010111001001100101001000000110100101110011001000000111000001101111011101110110010101110010011001100111010101101100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1658" y="2922494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4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43136" y="5891738"/>
            <a:ext cx="3415610" cy="3510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>
                    <a:lumMod val="75000"/>
                  </a:schemeClr>
                </a:solidFill>
              </a:rPr>
              <a:t>010000010111101001110101011100100110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7587" y="5543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9365" y="5891738"/>
            <a:ext cx="3415610" cy="351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010000010111101001110101011100100110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93816" y="554389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6</a:t>
            </a:r>
          </a:p>
        </p:txBody>
      </p:sp>
    </p:spTree>
    <p:extLst>
      <p:ext uri="{BB962C8B-B14F-4D97-AF65-F5344CB8AC3E}">
        <p14:creationId xmlns:p14="http://schemas.microsoft.com/office/powerpoint/2010/main" val="405669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Process 80"/>
          <p:cNvSpPr/>
          <p:nvPr/>
        </p:nvSpPr>
        <p:spPr>
          <a:xfrm>
            <a:off x="0" y="4450404"/>
            <a:ext cx="12192000" cy="240759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Graphics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63711" y="2574695"/>
            <a:ext cx="654167" cy="1143001"/>
            <a:chOff x="692152" y="3629546"/>
            <a:chExt cx="768348" cy="1342504"/>
          </a:xfrm>
        </p:grpSpPr>
        <p:sp>
          <p:nvSpPr>
            <p:cNvPr id="15" name="Rectangle 14"/>
            <p:cNvSpPr/>
            <p:nvPr/>
          </p:nvSpPr>
          <p:spPr>
            <a:xfrm>
              <a:off x="692152" y="3629546"/>
              <a:ext cx="768348" cy="1342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6127" y="3727971"/>
              <a:ext cx="660398" cy="10789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25526" y="4841875"/>
              <a:ext cx="101600" cy="101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185467" y="365589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16795" y="3676650"/>
              <a:ext cx="8929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89933" y="3755607"/>
            <a:ext cx="16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Phone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149959" y="2417180"/>
            <a:ext cx="2356460" cy="1341263"/>
            <a:chOff x="2865713" y="3390900"/>
            <a:chExt cx="2833699" cy="1612901"/>
          </a:xfrm>
        </p:grpSpPr>
        <p:sp>
          <p:nvSpPr>
            <p:cNvPr id="25" name="Parallelogram 24"/>
            <p:cNvSpPr/>
            <p:nvPr/>
          </p:nvSpPr>
          <p:spPr>
            <a:xfrm>
              <a:off x="3602052" y="3390900"/>
              <a:ext cx="2097360" cy="98010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3648852" y="3470645"/>
              <a:ext cx="1982469" cy="873155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Parallelogram 26"/>
            <p:cNvSpPr/>
            <p:nvPr/>
          </p:nvSpPr>
          <p:spPr>
            <a:xfrm rot="10800000">
              <a:off x="2865713" y="4371004"/>
              <a:ext cx="2585503" cy="632797"/>
            </a:xfrm>
            <a:prstGeom prst="parallelogram">
              <a:avLst>
                <a:gd name="adj" fmla="val 11627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arallelogram 27"/>
            <p:cNvSpPr/>
            <p:nvPr/>
          </p:nvSpPr>
          <p:spPr>
            <a:xfrm rot="10800000">
              <a:off x="3250520" y="4475006"/>
              <a:ext cx="1980211" cy="273910"/>
            </a:xfrm>
            <a:prstGeom prst="parallelogram">
              <a:avLst>
                <a:gd name="adj" fmla="val 116272"/>
              </a:avLst>
            </a:prstGeom>
            <a:solidFill>
              <a:srgbClr val="8D87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Parallelogram 28"/>
            <p:cNvSpPr/>
            <p:nvPr/>
          </p:nvSpPr>
          <p:spPr>
            <a:xfrm rot="10800000">
              <a:off x="3587489" y="4776121"/>
              <a:ext cx="721780" cy="136957"/>
            </a:xfrm>
            <a:prstGeom prst="parallelogram">
              <a:avLst>
                <a:gd name="adj" fmla="val 11627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17120" y="3755607"/>
            <a:ext cx="14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Laptop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265251" y="1551891"/>
            <a:ext cx="1223267" cy="2203716"/>
            <a:chOff x="7653540" y="2295205"/>
            <a:chExt cx="1485900" cy="2676850"/>
          </a:xfrm>
        </p:grpSpPr>
        <p:sp>
          <p:nvSpPr>
            <p:cNvPr id="32" name="Rectangle 31"/>
            <p:cNvSpPr/>
            <p:nvPr/>
          </p:nvSpPr>
          <p:spPr>
            <a:xfrm>
              <a:off x="7653540" y="2295205"/>
              <a:ext cx="1485900" cy="26768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894899" y="3249446"/>
              <a:ext cx="147804" cy="1478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97801" y="2419349"/>
              <a:ext cx="977900" cy="2291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97801" y="2712068"/>
              <a:ext cx="977900" cy="2291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76226" y="4112218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65126" y="4112217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54026" y="4112216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42926" y="4112216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231826" y="4112218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20726" y="4112217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409626" y="4112216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498526" y="4112216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587426" y="4112216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676326" y="4112215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765226" y="4112214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54126" y="4112214"/>
              <a:ext cx="51949" cy="8598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73469" y="3792070"/>
            <a:ext cx="107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53746" y="3483284"/>
            <a:ext cx="2089049" cy="678118"/>
            <a:chOff x="8146690" y="3993528"/>
            <a:chExt cx="2808026" cy="911502"/>
          </a:xfrm>
        </p:grpSpPr>
        <p:grpSp>
          <p:nvGrpSpPr>
            <p:cNvPr id="56" name="Group 55"/>
            <p:cNvGrpSpPr/>
            <p:nvPr/>
          </p:nvGrpSpPr>
          <p:grpSpPr>
            <a:xfrm>
              <a:off x="8146690" y="3993528"/>
              <a:ext cx="2808026" cy="391068"/>
              <a:chOff x="7740526" y="4440417"/>
              <a:chExt cx="2808026" cy="39106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740528" y="4440417"/>
                <a:ext cx="2808024" cy="3910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0253676" y="4568598"/>
                <a:ext cx="147804" cy="14780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5400000">
                <a:off x="8361446" y="3879337"/>
                <a:ext cx="70723" cy="13125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5400000">
                <a:off x="8363055" y="3982051"/>
                <a:ext cx="70723" cy="13125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5400000">
                <a:off x="8361445" y="4084765"/>
                <a:ext cx="70723" cy="13125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8675182" y="4449958"/>
              <a:ext cx="1763751" cy="45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Blade Server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56021" y="4777016"/>
            <a:ext cx="1340517" cy="1827243"/>
            <a:chOff x="5056021" y="4777016"/>
            <a:chExt cx="1340517" cy="1827243"/>
          </a:xfrm>
        </p:grpSpPr>
        <p:sp>
          <p:nvSpPr>
            <p:cNvPr id="68" name="Rectangle 67"/>
            <p:cNvSpPr/>
            <p:nvPr/>
          </p:nvSpPr>
          <p:spPr>
            <a:xfrm>
              <a:off x="5396537" y="4777016"/>
              <a:ext cx="654167" cy="11430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42491" y="4860815"/>
              <a:ext cx="562259" cy="9186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680370" y="5809187"/>
              <a:ext cx="86502" cy="86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816543" y="4799453"/>
              <a:ext cx="38925" cy="38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672936" y="4817120"/>
              <a:ext cx="7602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056021" y="5957928"/>
              <a:ext cx="1340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Android Phone</a:t>
              </a: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5550923" y="5245626"/>
              <a:ext cx="345394" cy="147039"/>
            </a:xfrm>
            <a:custGeom>
              <a:avLst/>
              <a:gdLst>
                <a:gd name="T0" fmla="*/ 395 w 425"/>
                <a:gd name="T1" fmla="*/ 0 h 181"/>
                <a:gd name="T2" fmla="*/ 365 w 425"/>
                <a:gd name="T3" fmla="*/ 30 h 181"/>
                <a:gd name="T4" fmla="*/ 365 w 425"/>
                <a:gd name="T5" fmla="*/ 150 h 181"/>
                <a:gd name="T6" fmla="*/ 395 w 425"/>
                <a:gd name="T7" fmla="*/ 181 h 181"/>
                <a:gd name="T8" fmla="*/ 425 w 425"/>
                <a:gd name="T9" fmla="*/ 150 h 181"/>
                <a:gd name="T10" fmla="*/ 425 w 425"/>
                <a:gd name="T11" fmla="*/ 30 h 181"/>
                <a:gd name="T12" fmla="*/ 395 w 425"/>
                <a:gd name="T13" fmla="*/ 0 h 181"/>
                <a:gd name="T14" fmla="*/ 30 w 425"/>
                <a:gd name="T15" fmla="*/ 0 h 181"/>
                <a:gd name="T16" fmla="*/ 0 w 425"/>
                <a:gd name="T17" fmla="*/ 30 h 181"/>
                <a:gd name="T18" fmla="*/ 0 w 425"/>
                <a:gd name="T19" fmla="*/ 150 h 181"/>
                <a:gd name="T20" fmla="*/ 30 w 425"/>
                <a:gd name="T21" fmla="*/ 181 h 181"/>
                <a:gd name="T22" fmla="*/ 61 w 425"/>
                <a:gd name="T23" fmla="*/ 150 h 181"/>
                <a:gd name="T24" fmla="*/ 61 w 425"/>
                <a:gd name="T25" fmla="*/ 30 h 181"/>
                <a:gd name="T26" fmla="*/ 30 w 425"/>
                <a:gd name="T2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5" h="181">
                  <a:moveTo>
                    <a:pt x="395" y="0"/>
                  </a:moveTo>
                  <a:cubicBezTo>
                    <a:pt x="378" y="0"/>
                    <a:pt x="365" y="13"/>
                    <a:pt x="365" y="30"/>
                  </a:cubicBezTo>
                  <a:cubicBezTo>
                    <a:pt x="365" y="150"/>
                    <a:pt x="365" y="150"/>
                    <a:pt x="365" y="150"/>
                  </a:cubicBezTo>
                  <a:cubicBezTo>
                    <a:pt x="365" y="167"/>
                    <a:pt x="378" y="181"/>
                    <a:pt x="395" y="181"/>
                  </a:cubicBezTo>
                  <a:cubicBezTo>
                    <a:pt x="411" y="181"/>
                    <a:pt x="425" y="167"/>
                    <a:pt x="425" y="15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5" y="13"/>
                    <a:pt x="411" y="0"/>
                    <a:pt x="395" y="0"/>
                  </a:cubicBezTo>
                  <a:close/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67"/>
                    <a:pt x="14" y="181"/>
                    <a:pt x="30" y="181"/>
                  </a:cubicBezTo>
                  <a:cubicBezTo>
                    <a:pt x="47" y="181"/>
                    <a:pt x="61" y="167"/>
                    <a:pt x="61" y="15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>
              <a:off x="5615068" y="5246613"/>
              <a:ext cx="219078" cy="275329"/>
            </a:xfrm>
            <a:custGeom>
              <a:avLst/>
              <a:gdLst>
                <a:gd name="T0" fmla="*/ 0 w 269"/>
                <a:gd name="T1" fmla="*/ 0 h 340"/>
                <a:gd name="T2" fmla="*/ 0 w 269"/>
                <a:gd name="T3" fmla="*/ 219 h 340"/>
                <a:gd name="T4" fmla="*/ 23 w 269"/>
                <a:gd name="T5" fmla="*/ 242 h 340"/>
                <a:gd name="T6" fmla="*/ 50 w 269"/>
                <a:gd name="T7" fmla="*/ 242 h 340"/>
                <a:gd name="T8" fmla="*/ 50 w 269"/>
                <a:gd name="T9" fmla="*/ 309 h 340"/>
                <a:gd name="T10" fmla="*/ 80 w 269"/>
                <a:gd name="T11" fmla="*/ 340 h 340"/>
                <a:gd name="T12" fmla="*/ 111 w 269"/>
                <a:gd name="T13" fmla="*/ 309 h 340"/>
                <a:gd name="T14" fmla="*/ 111 w 269"/>
                <a:gd name="T15" fmla="*/ 242 h 340"/>
                <a:gd name="T16" fmla="*/ 158 w 269"/>
                <a:gd name="T17" fmla="*/ 242 h 340"/>
                <a:gd name="T18" fmla="*/ 158 w 269"/>
                <a:gd name="T19" fmla="*/ 309 h 340"/>
                <a:gd name="T20" fmla="*/ 188 w 269"/>
                <a:gd name="T21" fmla="*/ 340 h 340"/>
                <a:gd name="T22" fmla="*/ 218 w 269"/>
                <a:gd name="T23" fmla="*/ 309 h 340"/>
                <a:gd name="T24" fmla="*/ 218 w 269"/>
                <a:gd name="T25" fmla="*/ 242 h 340"/>
                <a:gd name="T26" fmla="*/ 245 w 269"/>
                <a:gd name="T27" fmla="*/ 242 h 340"/>
                <a:gd name="T28" fmla="*/ 269 w 269"/>
                <a:gd name="T29" fmla="*/ 219 h 340"/>
                <a:gd name="T30" fmla="*/ 269 w 269"/>
                <a:gd name="T31" fmla="*/ 0 h 340"/>
                <a:gd name="T32" fmla="*/ 0 w 269"/>
                <a:gd name="T3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9" h="340">
                  <a:moveTo>
                    <a:pt x="0" y="0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32"/>
                    <a:pt x="10" y="242"/>
                    <a:pt x="23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0" y="309"/>
                    <a:pt x="50" y="309"/>
                    <a:pt x="50" y="309"/>
                  </a:cubicBezTo>
                  <a:cubicBezTo>
                    <a:pt x="50" y="326"/>
                    <a:pt x="64" y="340"/>
                    <a:pt x="80" y="340"/>
                  </a:cubicBezTo>
                  <a:cubicBezTo>
                    <a:pt x="97" y="340"/>
                    <a:pt x="111" y="326"/>
                    <a:pt x="111" y="309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58" y="242"/>
                    <a:pt x="158" y="242"/>
                    <a:pt x="158" y="24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58" y="326"/>
                    <a:pt x="171" y="340"/>
                    <a:pt x="188" y="340"/>
                  </a:cubicBezTo>
                  <a:cubicBezTo>
                    <a:pt x="205" y="340"/>
                    <a:pt x="218" y="326"/>
                    <a:pt x="218" y="309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45" y="242"/>
                    <a:pt x="245" y="242"/>
                    <a:pt x="245" y="242"/>
                  </a:cubicBezTo>
                  <a:cubicBezTo>
                    <a:pt x="258" y="242"/>
                    <a:pt x="269" y="232"/>
                    <a:pt x="269" y="219"/>
                  </a:cubicBezTo>
                  <a:cubicBezTo>
                    <a:pt x="269" y="0"/>
                    <a:pt x="269" y="0"/>
                    <a:pt x="2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/>
            <p:cNvSpPr>
              <a:spLocks noEditPoints="1"/>
            </p:cNvSpPr>
            <p:nvPr/>
          </p:nvSpPr>
          <p:spPr bwMode="auto">
            <a:xfrm>
              <a:off x="5614081" y="5118324"/>
              <a:ext cx="219078" cy="112500"/>
            </a:xfrm>
            <a:custGeom>
              <a:avLst/>
              <a:gdLst>
                <a:gd name="T0" fmla="*/ 198 w 269"/>
                <a:gd name="T1" fmla="*/ 44 h 138"/>
                <a:gd name="T2" fmla="*/ 223 w 269"/>
                <a:gd name="T3" fmla="*/ 8 h 138"/>
                <a:gd name="T4" fmla="*/ 222 w 269"/>
                <a:gd name="T5" fmla="*/ 2 h 138"/>
                <a:gd name="T6" fmla="*/ 216 w 269"/>
                <a:gd name="T7" fmla="*/ 3 h 138"/>
                <a:gd name="T8" fmla="*/ 190 w 269"/>
                <a:gd name="T9" fmla="*/ 41 h 138"/>
                <a:gd name="T10" fmla="*/ 135 w 269"/>
                <a:gd name="T11" fmla="*/ 30 h 138"/>
                <a:gd name="T12" fmla="*/ 79 w 269"/>
                <a:gd name="T13" fmla="*/ 41 h 138"/>
                <a:gd name="T14" fmla="*/ 53 w 269"/>
                <a:gd name="T15" fmla="*/ 3 h 138"/>
                <a:gd name="T16" fmla="*/ 47 w 269"/>
                <a:gd name="T17" fmla="*/ 2 h 138"/>
                <a:gd name="T18" fmla="*/ 46 w 269"/>
                <a:gd name="T19" fmla="*/ 8 h 138"/>
                <a:gd name="T20" fmla="*/ 71 w 269"/>
                <a:gd name="T21" fmla="*/ 44 h 138"/>
                <a:gd name="T22" fmla="*/ 0 w 269"/>
                <a:gd name="T23" fmla="*/ 138 h 138"/>
                <a:gd name="T24" fmla="*/ 269 w 269"/>
                <a:gd name="T25" fmla="*/ 138 h 138"/>
                <a:gd name="T26" fmla="*/ 198 w 269"/>
                <a:gd name="T27" fmla="*/ 44 h 138"/>
                <a:gd name="T28" fmla="*/ 78 w 269"/>
                <a:gd name="T29" fmla="*/ 101 h 138"/>
                <a:gd name="T30" fmla="*/ 63 w 269"/>
                <a:gd name="T31" fmla="*/ 86 h 138"/>
                <a:gd name="T32" fmla="*/ 78 w 269"/>
                <a:gd name="T33" fmla="*/ 71 h 138"/>
                <a:gd name="T34" fmla="*/ 93 w 269"/>
                <a:gd name="T35" fmla="*/ 86 h 138"/>
                <a:gd name="T36" fmla="*/ 78 w 269"/>
                <a:gd name="T37" fmla="*/ 101 h 138"/>
                <a:gd name="T38" fmla="*/ 193 w 269"/>
                <a:gd name="T39" fmla="*/ 101 h 138"/>
                <a:gd name="T40" fmla="*/ 178 w 269"/>
                <a:gd name="T41" fmla="*/ 86 h 138"/>
                <a:gd name="T42" fmla="*/ 193 w 269"/>
                <a:gd name="T43" fmla="*/ 71 h 138"/>
                <a:gd name="T44" fmla="*/ 208 w 269"/>
                <a:gd name="T45" fmla="*/ 86 h 138"/>
                <a:gd name="T46" fmla="*/ 193 w 269"/>
                <a:gd name="T47" fmla="*/ 10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138">
                  <a:moveTo>
                    <a:pt x="198" y="44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5" y="6"/>
                    <a:pt x="224" y="3"/>
                    <a:pt x="222" y="2"/>
                  </a:cubicBezTo>
                  <a:cubicBezTo>
                    <a:pt x="220" y="0"/>
                    <a:pt x="218" y="1"/>
                    <a:pt x="216" y="3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73" y="34"/>
                    <a:pt x="154" y="30"/>
                    <a:pt x="135" y="30"/>
                  </a:cubicBezTo>
                  <a:cubicBezTo>
                    <a:pt x="115" y="30"/>
                    <a:pt x="96" y="34"/>
                    <a:pt x="79" y="4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1"/>
                    <a:pt x="49" y="0"/>
                    <a:pt x="47" y="2"/>
                  </a:cubicBezTo>
                  <a:cubicBezTo>
                    <a:pt x="45" y="3"/>
                    <a:pt x="45" y="6"/>
                    <a:pt x="46" y="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31" y="62"/>
                    <a:pt x="4" y="97"/>
                    <a:pt x="0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5" y="97"/>
                    <a:pt x="238" y="62"/>
                    <a:pt x="198" y="44"/>
                  </a:cubicBezTo>
                  <a:close/>
                  <a:moveTo>
                    <a:pt x="78" y="101"/>
                  </a:moveTo>
                  <a:cubicBezTo>
                    <a:pt x="70" y="101"/>
                    <a:pt x="63" y="94"/>
                    <a:pt x="63" y="86"/>
                  </a:cubicBezTo>
                  <a:cubicBezTo>
                    <a:pt x="63" y="78"/>
                    <a:pt x="70" y="71"/>
                    <a:pt x="78" y="71"/>
                  </a:cubicBezTo>
                  <a:cubicBezTo>
                    <a:pt x="86" y="71"/>
                    <a:pt x="93" y="78"/>
                    <a:pt x="93" y="86"/>
                  </a:cubicBezTo>
                  <a:cubicBezTo>
                    <a:pt x="93" y="94"/>
                    <a:pt x="86" y="101"/>
                    <a:pt x="78" y="101"/>
                  </a:cubicBezTo>
                  <a:close/>
                  <a:moveTo>
                    <a:pt x="193" y="101"/>
                  </a:moveTo>
                  <a:cubicBezTo>
                    <a:pt x="185" y="101"/>
                    <a:pt x="178" y="94"/>
                    <a:pt x="178" y="86"/>
                  </a:cubicBezTo>
                  <a:cubicBezTo>
                    <a:pt x="178" y="78"/>
                    <a:pt x="185" y="71"/>
                    <a:pt x="193" y="71"/>
                  </a:cubicBezTo>
                  <a:cubicBezTo>
                    <a:pt x="201" y="71"/>
                    <a:pt x="208" y="78"/>
                    <a:pt x="208" y="86"/>
                  </a:cubicBezTo>
                  <a:cubicBezTo>
                    <a:pt x="208" y="94"/>
                    <a:pt x="201" y="101"/>
                    <a:pt x="19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/>
            <p:cNvSpPr>
              <a:spLocks noEditPoints="1"/>
            </p:cNvSpPr>
            <p:nvPr/>
          </p:nvSpPr>
          <p:spPr bwMode="auto">
            <a:xfrm>
              <a:off x="5550923" y="5245626"/>
              <a:ext cx="345394" cy="147039"/>
            </a:xfrm>
            <a:custGeom>
              <a:avLst/>
              <a:gdLst>
                <a:gd name="T0" fmla="*/ 395 w 425"/>
                <a:gd name="T1" fmla="*/ 0 h 181"/>
                <a:gd name="T2" fmla="*/ 365 w 425"/>
                <a:gd name="T3" fmla="*/ 30 h 181"/>
                <a:gd name="T4" fmla="*/ 365 w 425"/>
                <a:gd name="T5" fmla="*/ 150 h 181"/>
                <a:gd name="T6" fmla="*/ 395 w 425"/>
                <a:gd name="T7" fmla="*/ 181 h 181"/>
                <a:gd name="T8" fmla="*/ 425 w 425"/>
                <a:gd name="T9" fmla="*/ 150 h 181"/>
                <a:gd name="T10" fmla="*/ 425 w 425"/>
                <a:gd name="T11" fmla="*/ 30 h 181"/>
                <a:gd name="T12" fmla="*/ 395 w 425"/>
                <a:gd name="T13" fmla="*/ 0 h 181"/>
                <a:gd name="T14" fmla="*/ 30 w 425"/>
                <a:gd name="T15" fmla="*/ 0 h 181"/>
                <a:gd name="T16" fmla="*/ 0 w 425"/>
                <a:gd name="T17" fmla="*/ 30 h 181"/>
                <a:gd name="T18" fmla="*/ 0 w 425"/>
                <a:gd name="T19" fmla="*/ 150 h 181"/>
                <a:gd name="T20" fmla="*/ 30 w 425"/>
                <a:gd name="T21" fmla="*/ 181 h 181"/>
                <a:gd name="T22" fmla="*/ 61 w 425"/>
                <a:gd name="T23" fmla="*/ 150 h 181"/>
                <a:gd name="T24" fmla="*/ 61 w 425"/>
                <a:gd name="T25" fmla="*/ 30 h 181"/>
                <a:gd name="T26" fmla="*/ 30 w 425"/>
                <a:gd name="T2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5" h="181">
                  <a:moveTo>
                    <a:pt x="395" y="0"/>
                  </a:moveTo>
                  <a:cubicBezTo>
                    <a:pt x="378" y="0"/>
                    <a:pt x="365" y="13"/>
                    <a:pt x="365" y="30"/>
                  </a:cubicBezTo>
                  <a:cubicBezTo>
                    <a:pt x="365" y="150"/>
                    <a:pt x="365" y="150"/>
                    <a:pt x="365" y="150"/>
                  </a:cubicBezTo>
                  <a:cubicBezTo>
                    <a:pt x="365" y="167"/>
                    <a:pt x="378" y="181"/>
                    <a:pt x="395" y="181"/>
                  </a:cubicBezTo>
                  <a:cubicBezTo>
                    <a:pt x="411" y="181"/>
                    <a:pt x="425" y="167"/>
                    <a:pt x="425" y="15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5" y="13"/>
                    <a:pt x="411" y="0"/>
                    <a:pt x="395" y="0"/>
                  </a:cubicBezTo>
                  <a:close/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67"/>
                    <a:pt x="14" y="181"/>
                    <a:pt x="30" y="181"/>
                  </a:cubicBezTo>
                  <a:cubicBezTo>
                    <a:pt x="47" y="181"/>
                    <a:pt x="61" y="167"/>
                    <a:pt x="61" y="15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/>
            <p:cNvSpPr>
              <a:spLocks/>
            </p:cNvSpPr>
            <p:nvPr/>
          </p:nvSpPr>
          <p:spPr bwMode="auto">
            <a:xfrm>
              <a:off x="5615068" y="5246613"/>
              <a:ext cx="219078" cy="275329"/>
            </a:xfrm>
            <a:custGeom>
              <a:avLst/>
              <a:gdLst>
                <a:gd name="T0" fmla="*/ 0 w 269"/>
                <a:gd name="T1" fmla="*/ 0 h 340"/>
                <a:gd name="T2" fmla="*/ 0 w 269"/>
                <a:gd name="T3" fmla="*/ 219 h 340"/>
                <a:gd name="T4" fmla="*/ 23 w 269"/>
                <a:gd name="T5" fmla="*/ 242 h 340"/>
                <a:gd name="T6" fmla="*/ 50 w 269"/>
                <a:gd name="T7" fmla="*/ 242 h 340"/>
                <a:gd name="T8" fmla="*/ 50 w 269"/>
                <a:gd name="T9" fmla="*/ 309 h 340"/>
                <a:gd name="T10" fmla="*/ 80 w 269"/>
                <a:gd name="T11" fmla="*/ 340 h 340"/>
                <a:gd name="T12" fmla="*/ 111 w 269"/>
                <a:gd name="T13" fmla="*/ 309 h 340"/>
                <a:gd name="T14" fmla="*/ 111 w 269"/>
                <a:gd name="T15" fmla="*/ 242 h 340"/>
                <a:gd name="T16" fmla="*/ 158 w 269"/>
                <a:gd name="T17" fmla="*/ 242 h 340"/>
                <a:gd name="T18" fmla="*/ 158 w 269"/>
                <a:gd name="T19" fmla="*/ 309 h 340"/>
                <a:gd name="T20" fmla="*/ 188 w 269"/>
                <a:gd name="T21" fmla="*/ 340 h 340"/>
                <a:gd name="T22" fmla="*/ 218 w 269"/>
                <a:gd name="T23" fmla="*/ 309 h 340"/>
                <a:gd name="T24" fmla="*/ 218 w 269"/>
                <a:gd name="T25" fmla="*/ 242 h 340"/>
                <a:gd name="T26" fmla="*/ 245 w 269"/>
                <a:gd name="T27" fmla="*/ 242 h 340"/>
                <a:gd name="T28" fmla="*/ 269 w 269"/>
                <a:gd name="T29" fmla="*/ 219 h 340"/>
                <a:gd name="T30" fmla="*/ 269 w 269"/>
                <a:gd name="T31" fmla="*/ 0 h 340"/>
                <a:gd name="T32" fmla="*/ 0 w 269"/>
                <a:gd name="T3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9" h="340">
                  <a:moveTo>
                    <a:pt x="0" y="0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32"/>
                    <a:pt x="10" y="242"/>
                    <a:pt x="23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0" y="309"/>
                    <a:pt x="50" y="309"/>
                    <a:pt x="50" y="309"/>
                  </a:cubicBezTo>
                  <a:cubicBezTo>
                    <a:pt x="50" y="326"/>
                    <a:pt x="64" y="340"/>
                    <a:pt x="80" y="340"/>
                  </a:cubicBezTo>
                  <a:cubicBezTo>
                    <a:pt x="97" y="340"/>
                    <a:pt x="111" y="326"/>
                    <a:pt x="111" y="309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58" y="242"/>
                    <a:pt x="158" y="242"/>
                    <a:pt x="158" y="242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58" y="326"/>
                    <a:pt x="171" y="340"/>
                    <a:pt x="188" y="340"/>
                  </a:cubicBezTo>
                  <a:cubicBezTo>
                    <a:pt x="205" y="340"/>
                    <a:pt x="218" y="326"/>
                    <a:pt x="218" y="309"/>
                  </a:cubicBezTo>
                  <a:cubicBezTo>
                    <a:pt x="218" y="242"/>
                    <a:pt x="218" y="242"/>
                    <a:pt x="218" y="242"/>
                  </a:cubicBezTo>
                  <a:cubicBezTo>
                    <a:pt x="245" y="242"/>
                    <a:pt x="245" y="242"/>
                    <a:pt x="245" y="242"/>
                  </a:cubicBezTo>
                  <a:cubicBezTo>
                    <a:pt x="258" y="242"/>
                    <a:pt x="269" y="232"/>
                    <a:pt x="269" y="219"/>
                  </a:cubicBezTo>
                  <a:cubicBezTo>
                    <a:pt x="269" y="0"/>
                    <a:pt x="269" y="0"/>
                    <a:pt x="2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5614081" y="5118324"/>
              <a:ext cx="219078" cy="112500"/>
            </a:xfrm>
            <a:custGeom>
              <a:avLst/>
              <a:gdLst>
                <a:gd name="T0" fmla="*/ 198 w 269"/>
                <a:gd name="T1" fmla="*/ 44 h 138"/>
                <a:gd name="T2" fmla="*/ 223 w 269"/>
                <a:gd name="T3" fmla="*/ 8 h 138"/>
                <a:gd name="T4" fmla="*/ 222 w 269"/>
                <a:gd name="T5" fmla="*/ 2 h 138"/>
                <a:gd name="T6" fmla="*/ 216 w 269"/>
                <a:gd name="T7" fmla="*/ 3 h 138"/>
                <a:gd name="T8" fmla="*/ 190 w 269"/>
                <a:gd name="T9" fmla="*/ 41 h 138"/>
                <a:gd name="T10" fmla="*/ 135 w 269"/>
                <a:gd name="T11" fmla="*/ 30 h 138"/>
                <a:gd name="T12" fmla="*/ 79 w 269"/>
                <a:gd name="T13" fmla="*/ 41 h 138"/>
                <a:gd name="T14" fmla="*/ 53 w 269"/>
                <a:gd name="T15" fmla="*/ 3 h 138"/>
                <a:gd name="T16" fmla="*/ 47 w 269"/>
                <a:gd name="T17" fmla="*/ 2 h 138"/>
                <a:gd name="T18" fmla="*/ 46 w 269"/>
                <a:gd name="T19" fmla="*/ 8 h 138"/>
                <a:gd name="T20" fmla="*/ 71 w 269"/>
                <a:gd name="T21" fmla="*/ 44 h 138"/>
                <a:gd name="T22" fmla="*/ 0 w 269"/>
                <a:gd name="T23" fmla="*/ 138 h 138"/>
                <a:gd name="T24" fmla="*/ 269 w 269"/>
                <a:gd name="T25" fmla="*/ 138 h 138"/>
                <a:gd name="T26" fmla="*/ 198 w 269"/>
                <a:gd name="T27" fmla="*/ 44 h 138"/>
                <a:gd name="T28" fmla="*/ 78 w 269"/>
                <a:gd name="T29" fmla="*/ 101 h 138"/>
                <a:gd name="T30" fmla="*/ 63 w 269"/>
                <a:gd name="T31" fmla="*/ 86 h 138"/>
                <a:gd name="T32" fmla="*/ 78 w 269"/>
                <a:gd name="T33" fmla="*/ 71 h 138"/>
                <a:gd name="T34" fmla="*/ 93 w 269"/>
                <a:gd name="T35" fmla="*/ 86 h 138"/>
                <a:gd name="T36" fmla="*/ 78 w 269"/>
                <a:gd name="T37" fmla="*/ 101 h 138"/>
                <a:gd name="T38" fmla="*/ 193 w 269"/>
                <a:gd name="T39" fmla="*/ 101 h 138"/>
                <a:gd name="T40" fmla="*/ 178 w 269"/>
                <a:gd name="T41" fmla="*/ 86 h 138"/>
                <a:gd name="T42" fmla="*/ 193 w 269"/>
                <a:gd name="T43" fmla="*/ 71 h 138"/>
                <a:gd name="T44" fmla="*/ 208 w 269"/>
                <a:gd name="T45" fmla="*/ 86 h 138"/>
                <a:gd name="T46" fmla="*/ 193 w 269"/>
                <a:gd name="T47" fmla="*/ 10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138">
                  <a:moveTo>
                    <a:pt x="198" y="44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5" y="6"/>
                    <a:pt x="224" y="3"/>
                    <a:pt x="222" y="2"/>
                  </a:cubicBezTo>
                  <a:cubicBezTo>
                    <a:pt x="220" y="0"/>
                    <a:pt x="218" y="1"/>
                    <a:pt x="216" y="3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173" y="34"/>
                    <a:pt x="154" y="30"/>
                    <a:pt x="135" y="30"/>
                  </a:cubicBezTo>
                  <a:cubicBezTo>
                    <a:pt x="115" y="30"/>
                    <a:pt x="96" y="34"/>
                    <a:pt x="79" y="4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1"/>
                    <a:pt x="49" y="0"/>
                    <a:pt x="47" y="2"/>
                  </a:cubicBezTo>
                  <a:cubicBezTo>
                    <a:pt x="45" y="3"/>
                    <a:pt x="45" y="6"/>
                    <a:pt x="46" y="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31" y="62"/>
                    <a:pt x="4" y="97"/>
                    <a:pt x="0" y="138"/>
                  </a:cubicBezTo>
                  <a:cubicBezTo>
                    <a:pt x="269" y="138"/>
                    <a:pt x="269" y="138"/>
                    <a:pt x="269" y="138"/>
                  </a:cubicBezTo>
                  <a:cubicBezTo>
                    <a:pt x="265" y="97"/>
                    <a:pt x="238" y="62"/>
                    <a:pt x="198" y="44"/>
                  </a:cubicBezTo>
                  <a:close/>
                  <a:moveTo>
                    <a:pt x="78" y="101"/>
                  </a:moveTo>
                  <a:cubicBezTo>
                    <a:pt x="70" y="101"/>
                    <a:pt x="63" y="94"/>
                    <a:pt x="63" y="86"/>
                  </a:cubicBezTo>
                  <a:cubicBezTo>
                    <a:pt x="63" y="78"/>
                    <a:pt x="70" y="71"/>
                    <a:pt x="78" y="71"/>
                  </a:cubicBezTo>
                  <a:cubicBezTo>
                    <a:pt x="86" y="71"/>
                    <a:pt x="93" y="78"/>
                    <a:pt x="93" y="86"/>
                  </a:cubicBezTo>
                  <a:cubicBezTo>
                    <a:pt x="93" y="94"/>
                    <a:pt x="86" y="101"/>
                    <a:pt x="78" y="101"/>
                  </a:cubicBezTo>
                  <a:close/>
                  <a:moveTo>
                    <a:pt x="193" y="101"/>
                  </a:moveTo>
                  <a:cubicBezTo>
                    <a:pt x="185" y="101"/>
                    <a:pt x="178" y="94"/>
                    <a:pt x="178" y="86"/>
                  </a:cubicBezTo>
                  <a:cubicBezTo>
                    <a:pt x="178" y="78"/>
                    <a:pt x="185" y="71"/>
                    <a:pt x="193" y="71"/>
                  </a:cubicBezTo>
                  <a:cubicBezTo>
                    <a:pt x="201" y="71"/>
                    <a:pt x="208" y="78"/>
                    <a:pt x="208" y="86"/>
                  </a:cubicBezTo>
                  <a:cubicBezTo>
                    <a:pt x="208" y="94"/>
                    <a:pt x="201" y="101"/>
                    <a:pt x="19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80725" y="4777016"/>
            <a:ext cx="885179" cy="1550244"/>
            <a:chOff x="3580725" y="4777016"/>
            <a:chExt cx="885179" cy="1550244"/>
          </a:xfrm>
        </p:grpSpPr>
        <p:sp>
          <p:nvSpPr>
            <p:cNvPr id="61" name="Rectangle 60"/>
            <p:cNvSpPr/>
            <p:nvPr/>
          </p:nvSpPr>
          <p:spPr>
            <a:xfrm>
              <a:off x="3696231" y="4777016"/>
              <a:ext cx="654167" cy="11430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42185" y="4860815"/>
              <a:ext cx="562259" cy="9186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980064" y="5809187"/>
              <a:ext cx="86502" cy="86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16237" y="4799453"/>
              <a:ext cx="38925" cy="38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972630" y="4817120"/>
              <a:ext cx="7602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580725" y="5957928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iPhone</a:t>
              </a:r>
            </a:p>
          </p:txBody>
        </p: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851471" y="5226023"/>
              <a:ext cx="318343" cy="273415"/>
            </a:xfrm>
            <a:custGeom>
              <a:avLst/>
              <a:gdLst>
                <a:gd name="T0" fmla="*/ 603 w 603"/>
                <a:gd name="T1" fmla="*/ 340 h 521"/>
                <a:gd name="T2" fmla="*/ 559 w 603"/>
                <a:gd name="T3" fmla="*/ 422 h 521"/>
                <a:gd name="T4" fmla="*/ 439 w 603"/>
                <a:gd name="T5" fmla="*/ 521 h 521"/>
                <a:gd name="T6" fmla="*/ 323 w 603"/>
                <a:gd name="T7" fmla="*/ 492 h 521"/>
                <a:gd name="T8" fmla="*/ 206 w 603"/>
                <a:gd name="T9" fmla="*/ 521 h 521"/>
                <a:gd name="T10" fmla="*/ 88 w 603"/>
                <a:gd name="T11" fmla="*/ 428 h 521"/>
                <a:gd name="T12" fmla="*/ 49 w 603"/>
                <a:gd name="T13" fmla="*/ 86 h 521"/>
                <a:gd name="T14" fmla="*/ 192 w 603"/>
                <a:gd name="T15" fmla="*/ 0 h 521"/>
                <a:gd name="T16" fmla="*/ 322 w 603"/>
                <a:gd name="T17" fmla="*/ 29 h 521"/>
                <a:gd name="T18" fmla="*/ 452 w 603"/>
                <a:gd name="T19" fmla="*/ 0 h 521"/>
                <a:gd name="T20" fmla="*/ 583 w 603"/>
                <a:gd name="T21" fmla="*/ 69 h 521"/>
                <a:gd name="T22" fmla="*/ 603 w 603"/>
                <a:gd name="T23" fmla="*/ 34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3" h="521">
                  <a:moveTo>
                    <a:pt x="603" y="340"/>
                  </a:moveTo>
                  <a:cubicBezTo>
                    <a:pt x="587" y="375"/>
                    <a:pt x="579" y="391"/>
                    <a:pt x="559" y="422"/>
                  </a:cubicBezTo>
                  <a:cubicBezTo>
                    <a:pt x="530" y="466"/>
                    <a:pt x="490" y="520"/>
                    <a:pt x="439" y="521"/>
                  </a:cubicBezTo>
                  <a:cubicBezTo>
                    <a:pt x="395" y="521"/>
                    <a:pt x="384" y="492"/>
                    <a:pt x="323" y="492"/>
                  </a:cubicBezTo>
                  <a:cubicBezTo>
                    <a:pt x="263" y="493"/>
                    <a:pt x="250" y="521"/>
                    <a:pt x="206" y="521"/>
                  </a:cubicBezTo>
                  <a:cubicBezTo>
                    <a:pt x="155" y="520"/>
                    <a:pt x="117" y="471"/>
                    <a:pt x="88" y="428"/>
                  </a:cubicBezTo>
                  <a:cubicBezTo>
                    <a:pt x="8" y="306"/>
                    <a:pt x="0" y="162"/>
                    <a:pt x="49" y="86"/>
                  </a:cubicBezTo>
                  <a:cubicBezTo>
                    <a:pt x="85" y="32"/>
                    <a:pt x="140" y="0"/>
                    <a:pt x="192" y="0"/>
                  </a:cubicBezTo>
                  <a:cubicBezTo>
                    <a:pt x="245" y="0"/>
                    <a:pt x="279" y="29"/>
                    <a:pt x="322" y="29"/>
                  </a:cubicBezTo>
                  <a:cubicBezTo>
                    <a:pt x="365" y="29"/>
                    <a:pt x="391" y="0"/>
                    <a:pt x="452" y="0"/>
                  </a:cubicBezTo>
                  <a:cubicBezTo>
                    <a:pt x="499" y="0"/>
                    <a:pt x="548" y="26"/>
                    <a:pt x="583" y="69"/>
                  </a:cubicBezTo>
                  <a:cubicBezTo>
                    <a:pt x="468" y="132"/>
                    <a:pt x="487" y="296"/>
                    <a:pt x="603" y="3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/>
            <p:cNvSpPr>
              <a:spLocks/>
            </p:cNvSpPr>
            <p:nvPr/>
          </p:nvSpPr>
          <p:spPr bwMode="auto">
            <a:xfrm>
              <a:off x="4006792" y="5142586"/>
              <a:ext cx="79586" cy="86646"/>
            </a:xfrm>
            <a:custGeom>
              <a:avLst/>
              <a:gdLst>
                <a:gd name="T0" fmla="*/ 112 w 151"/>
                <a:gd name="T1" fmla="*/ 110 h 165"/>
                <a:gd name="T2" fmla="*/ 145 w 151"/>
                <a:gd name="T3" fmla="*/ 0 h 165"/>
                <a:gd name="T4" fmla="*/ 41 w 151"/>
                <a:gd name="T5" fmla="*/ 56 h 165"/>
                <a:gd name="T6" fmla="*/ 7 w 151"/>
                <a:gd name="T7" fmla="*/ 164 h 165"/>
                <a:gd name="T8" fmla="*/ 112 w 151"/>
                <a:gd name="T9" fmla="*/ 1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65">
                  <a:moveTo>
                    <a:pt x="112" y="110"/>
                  </a:moveTo>
                  <a:cubicBezTo>
                    <a:pt x="134" y="82"/>
                    <a:pt x="151" y="41"/>
                    <a:pt x="145" y="0"/>
                  </a:cubicBezTo>
                  <a:cubicBezTo>
                    <a:pt x="109" y="3"/>
                    <a:pt x="66" y="26"/>
                    <a:pt x="41" y="56"/>
                  </a:cubicBezTo>
                  <a:cubicBezTo>
                    <a:pt x="18" y="83"/>
                    <a:pt x="0" y="124"/>
                    <a:pt x="7" y="164"/>
                  </a:cubicBezTo>
                  <a:cubicBezTo>
                    <a:pt x="47" y="165"/>
                    <a:pt x="88" y="141"/>
                    <a:pt x="112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03049" y="4777016"/>
            <a:ext cx="1241754" cy="1827243"/>
            <a:chOff x="6803049" y="4777016"/>
            <a:chExt cx="1241754" cy="1827243"/>
          </a:xfrm>
        </p:grpSpPr>
        <p:sp>
          <p:nvSpPr>
            <p:cNvPr id="75" name="Rectangle 74"/>
            <p:cNvSpPr/>
            <p:nvPr/>
          </p:nvSpPr>
          <p:spPr>
            <a:xfrm>
              <a:off x="7096843" y="4777016"/>
              <a:ext cx="654167" cy="11430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142797" y="4860815"/>
              <a:ext cx="562259" cy="9186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380676" y="5809187"/>
              <a:ext cx="86502" cy="86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516849" y="4799453"/>
              <a:ext cx="38925" cy="38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7373242" y="4817120"/>
              <a:ext cx="7602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803049" y="5957928"/>
              <a:ext cx="1241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Windows Phone</a:t>
              </a:r>
            </a:p>
          </p:txBody>
        </p:sp>
        <p:sp>
          <p:nvSpPr>
            <p:cNvPr id="99" name="Freeform 19"/>
            <p:cNvSpPr>
              <a:spLocks/>
            </p:cNvSpPr>
            <p:nvPr/>
          </p:nvSpPr>
          <p:spPr bwMode="auto">
            <a:xfrm>
              <a:off x="7404076" y="5165403"/>
              <a:ext cx="162131" cy="143223"/>
            </a:xfrm>
            <a:custGeom>
              <a:avLst/>
              <a:gdLst>
                <a:gd name="T0" fmla="*/ 0 w 911"/>
                <a:gd name="T1" fmla="*/ 136 h 807"/>
                <a:gd name="T2" fmla="*/ 911 w 911"/>
                <a:gd name="T3" fmla="*/ 0 h 807"/>
                <a:gd name="T4" fmla="*/ 911 w 911"/>
                <a:gd name="T5" fmla="*/ 13 h 807"/>
                <a:gd name="T6" fmla="*/ 911 w 911"/>
                <a:gd name="T7" fmla="*/ 801 h 807"/>
                <a:gd name="T8" fmla="*/ 0 w 911"/>
                <a:gd name="T9" fmla="*/ 807 h 807"/>
                <a:gd name="T10" fmla="*/ 0 w 911"/>
                <a:gd name="T11" fmla="*/ 136 h 807"/>
                <a:gd name="T12" fmla="*/ 0 w 911"/>
                <a:gd name="T13" fmla="*/ 136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" h="807">
                  <a:moveTo>
                    <a:pt x="0" y="136"/>
                  </a:moveTo>
                  <a:cubicBezTo>
                    <a:pt x="302" y="87"/>
                    <a:pt x="610" y="44"/>
                    <a:pt x="911" y="0"/>
                  </a:cubicBezTo>
                  <a:cubicBezTo>
                    <a:pt x="911" y="13"/>
                    <a:pt x="911" y="13"/>
                    <a:pt x="911" y="13"/>
                  </a:cubicBezTo>
                  <a:cubicBezTo>
                    <a:pt x="911" y="801"/>
                    <a:pt x="911" y="801"/>
                    <a:pt x="911" y="801"/>
                  </a:cubicBezTo>
                  <a:cubicBezTo>
                    <a:pt x="610" y="801"/>
                    <a:pt x="302" y="807"/>
                    <a:pt x="0" y="807"/>
                  </a:cubicBezTo>
                  <a:cubicBezTo>
                    <a:pt x="0" y="585"/>
                    <a:pt x="0" y="358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/>
            <p:cNvSpPr>
              <a:spLocks/>
            </p:cNvSpPr>
            <p:nvPr/>
          </p:nvSpPr>
          <p:spPr bwMode="auto">
            <a:xfrm>
              <a:off x="7267155" y="5191700"/>
              <a:ext cx="122577" cy="118012"/>
            </a:xfrm>
            <a:custGeom>
              <a:avLst/>
              <a:gdLst>
                <a:gd name="T0" fmla="*/ 0 w 689"/>
                <a:gd name="T1" fmla="*/ 93 h 665"/>
                <a:gd name="T2" fmla="*/ 689 w 689"/>
                <a:gd name="T3" fmla="*/ 0 h 665"/>
                <a:gd name="T4" fmla="*/ 689 w 689"/>
                <a:gd name="T5" fmla="*/ 659 h 665"/>
                <a:gd name="T6" fmla="*/ 0 w 689"/>
                <a:gd name="T7" fmla="*/ 665 h 665"/>
                <a:gd name="T8" fmla="*/ 0 w 689"/>
                <a:gd name="T9" fmla="*/ 93 h 665"/>
                <a:gd name="T10" fmla="*/ 0 w 689"/>
                <a:gd name="T11" fmla="*/ 9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665">
                  <a:moveTo>
                    <a:pt x="0" y="93"/>
                  </a:moveTo>
                  <a:cubicBezTo>
                    <a:pt x="227" y="56"/>
                    <a:pt x="455" y="25"/>
                    <a:pt x="689" y="0"/>
                  </a:cubicBezTo>
                  <a:cubicBezTo>
                    <a:pt x="689" y="222"/>
                    <a:pt x="689" y="437"/>
                    <a:pt x="689" y="659"/>
                  </a:cubicBezTo>
                  <a:cubicBezTo>
                    <a:pt x="455" y="659"/>
                    <a:pt x="227" y="665"/>
                    <a:pt x="0" y="66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"/>
            <p:cNvSpPr>
              <a:spLocks/>
            </p:cNvSpPr>
            <p:nvPr/>
          </p:nvSpPr>
          <p:spPr bwMode="auto">
            <a:xfrm>
              <a:off x="7267155" y="5321666"/>
              <a:ext cx="122577" cy="118012"/>
            </a:xfrm>
            <a:custGeom>
              <a:avLst/>
              <a:gdLst>
                <a:gd name="T0" fmla="*/ 0 w 689"/>
                <a:gd name="T1" fmla="*/ 0 h 665"/>
                <a:gd name="T2" fmla="*/ 689 w 689"/>
                <a:gd name="T3" fmla="*/ 0 h 665"/>
                <a:gd name="T4" fmla="*/ 689 w 689"/>
                <a:gd name="T5" fmla="*/ 665 h 665"/>
                <a:gd name="T6" fmla="*/ 0 w 689"/>
                <a:gd name="T7" fmla="*/ 573 h 665"/>
                <a:gd name="T8" fmla="*/ 0 w 689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665">
                  <a:moveTo>
                    <a:pt x="0" y="0"/>
                  </a:moveTo>
                  <a:cubicBezTo>
                    <a:pt x="227" y="0"/>
                    <a:pt x="455" y="6"/>
                    <a:pt x="689" y="0"/>
                  </a:cubicBezTo>
                  <a:cubicBezTo>
                    <a:pt x="689" y="222"/>
                    <a:pt x="689" y="443"/>
                    <a:pt x="689" y="665"/>
                  </a:cubicBezTo>
                  <a:cubicBezTo>
                    <a:pt x="455" y="634"/>
                    <a:pt x="227" y="603"/>
                    <a:pt x="0" y="5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"/>
            <p:cNvSpPr>
              <a:spLocks/>
            </p:cNvSpPr>
            <p:nvPr/>
          </p:nvSpPr>
          <p:spPr bwMode="auto">
            <a:xfrm>
              <a:off x="7404076" y="5322753"/>
              <a:ext cx="162131" cy="142136"/>
            </a:xfrm>
            <a:custGeom>
              <a:avLst/>
              <a:gdLst>
                <a:gd name="T0" fmla="*/ 0 w 911"/>
                <a:gd name="T1" fmla="*/ 0 h 801"/>
                <a:gd name="T2" fmla="*/ 911 w 911"/>
                <a:gd name="T3" fmla="*/ 0 h 801"/>
                <a:gd name="T4" fmla="*/ 911 w 911"/>
                <a:gd name="T5" fmla="*/ 764 h 801"/>
                <a:gd name="T6" fmla="*/ 911 w 911"/>
                <a:gd name="T7" fmla="*/ 801 h 801"/>
                <a:gd name="T8" fmla="*/ 0 w 911"/>
                <a:gd name="T9" fmla="*/ 671 h 801"/>
                <a:gd name="T10" fmla="*/ 0 w 91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801">
                  <a:moveTo>
                    <a:pt x="0" y="0"/>
                  </a:moveTo>
                  <a:cubicBezTo>
                    <a:pt x="302" y="0"/>
                    <a:pt x="610" y="0"/>
                    <a:pt x="911" y="0"/>
                  </a:cubicBezTo>
                  <a:cubicBezTo>
                    <a:pt x="911" y="764"/>
                    <a:pt x="911" y="764"/>
                    <a:pt x="911" y="764"/>
                  </a:cubicBezTo>
                  <a:cubicBezTo>
                    <a:pt x="911" y="801"/>
                    <a:pt x="911" y="801"/>
                    <a:pt x="911" y="801"/>
                  </a:cubicBezTo>
                  <a:cubicBezTo>
                    <a:pt x="610" y="751"/>
                    <a:pt x="302" y="714"/>
                    <a:pt x="0" y="671"/>
                  </a:cubicBezTo>
                  <a:cubicBezTo>
                    <a:pt x="0" y="450"/>
                    <a:pt x="0" y="22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13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Clean and simple, modern</a:t>
            </a:r>
          </a:p>
          <a:p>
            <a:r>
              <a:rPr lang="en-US" dirty="0"/>
              <a:t>Copy/paste friendly (faculty integrating into existing PowerPoint decks)</a:t>
            </a:r>
          </a:p>
          <a:p>
            <a:r>
              <a:rPr lang="en-US" dirty="0"/>
              <a:t>No special machine requirements (fonts, …)</a:t>
            </a:r>
          </a:p>
          <a:p>
            <a:r>
              <a:rPr lang="en-US" dirty="0"/>
              <a:t>Printer-friendliness (esp. black and white laser)</a:t>
            </a:r>
          </a:p>
          <a:p>
            <a:r>
              <a:rPr lang="en-US" dirty="0"/>
              <a:t>Efficient content creation flow</a:t>
            </a:r>
          </a:p>
          <a:p>
            <a:r>
              <a:rPr lang="en-US" dirty="0"/>
              <a:t>Minimal file sizes</a:t>
            </a:r>
          </a:p>
          <a:p>
            <a:r>
              <a:rPr lang="en-US" dirty="0"/>
              <a:t>PDF friendliness</a:t>
            </a:r>
          </a:p>
          <a:p>
            <a:r>
              <a:rPr lang="en-US" dirty="0"/>
              <a:t>P2: Mobile friendliness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Layout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2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Layout: Text &amp;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Line 1 that helps describe diagram</a:t>
            </a:r>
          </a:p>
          <a:p>
            <a:r>
              <a:rPr lang="en-US" dirty="0"/>
              <a:t>Line 2 that helps describe diagram</a:t>
            </a:r>
          </a:p>
          <a:p>
            <a:pPr lvl="1"/>
            <a:r>
              <a:rPr lang="en-US" dirty="0"/>
              <a:t>Line 3 also helps describe diagram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72201" y="2473945"/>
            <a:ext cx="5181600" cy="3054698"/>
            <a:chOff x="6550957" y="2820635"/>
            <a:chExt cx="4424085" cy="3054698"/>
          </a:xfrm>
        </p:grpSpPr>
        <p:sp>
          <p:nvSpPr>
            <p:cNvPr id="9" name="Rectangle 8"/>
            <p:cNvSpPr/>
            <p:nvPr/>
          </p:nvSpPr>
          <p:spPr>
            <a:xfrm>
              <a:off x="6550959" y="4188685"/>
              <a:ext cx="1405965" cy="6003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Windows PAL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0959" y="3504660"/>
              <a:ext cx="4424083" cy="684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Common Runtime (C++)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0018" y="4188684"/>
              <a:ext cx="1405965" cy="6003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Android PAL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69077" y="4188683"/>
              <a:ext cx="1405965" cy="6003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iOS PAL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0959" y="2820635"/>
              <a:ext cx="4424083" cy="6840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 Implementation (C++)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50958" y="4789036"/>
              <a:ext cx="1405965" cy="6003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Win32 SDK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0017" y="4789035"/>
              <a:ext cx="1405965" cy="6003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Android SDK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69076" y="4789035"/>
              <a:ext cx="1405965" cy="6003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iOS SDK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69075" y="5389386"/>
              <a:ext cx="1405965" cy="485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iOS OS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60016" y="5389386"/>
              <a:ext cx="1405965" cy="485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Android OS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0957" y="5389386"/>
              <a:ext cx="1405965" cy="485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Win.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5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555129" y="3308512"/>
            <a:ext cx="5851525" cy="2241550"/>
            <a:chOff x="5942550" y="3352373"/>
            <a:chExt cx="5851525" cy="2241550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942550" y="3352373"/>
              <a:ext cx="5851525" cy="2241550"/>
            </a:xfrm>
            <a:custGeom>
              <a:avLst/>
              <a:gdLst>
                <a:gd name="T0" fmla="*/ 9301 w 10181"/>
                <a:gd name="T1" fmla="*/ 2165 h 3915"/>
                <a:gd name="T2" fmla="*/ 8890 w 10181"/>
                <a:gd name="T3" fmla="*/ 2267 h 3915"/>
                <a:gd name="T4" fmla="*/ 7738 w 10181"/>
                <a:gd name="T5" fmla="*/ 1296 h 3915"/>
                <a:gd name="T6" fmla="*/ 7061 w 10181"/>
                <a:gd name="T7" fmla="*/ 1509 h 3915"/>
                <a:gd name="T8" fmla="*/ 5600 w 10181"/>
                <a:gd name="T9" fmla="*/ 416 h 3915"/>
                <a:gd name="T10" fmla="*/ 4869 w 10181"/>
                <a:gd name="T11" fmla="*/ 603 h 3915"/>
                <a:gd name="T12" fmla="*/ 3498 w 10181"/>
                <a:gd name="T13" fmla="*/ 0 h 3915"/>
                <a:gd name="T14" fmla="*/ 1904 w 10181"/>
                <a:gd name="T15" fmla="*/ 912 h 3915"/>
                <a:gd name="T16" fmla="*/ 1525 w 10181"/>
                <a:gd name="T17" fmla="*/ 864 h 3915"/>
                <a:gd name="T18" fmla="*/ 0 w 10181"/>
                <a:gd name="T19" fmla="*/ 2389 h 3915"/>
                <a:gd name="T20" fmla="*/ 1525 w 10181"/>
                <a:gd name="T21" fmla="*/ 3915 h 3915"/>
                <a:gd name="T22" fmla="*/ 1637 w 10181"/>
                <a:gd name="T23" fmla="*/ 3909 h 3915"/>
                <a:gd name="T24" fmla="*/ 9194 w 10181"/>
                <a:gd name="T25" fmla="*/ 3909 h 3915"/>
                <a:gd name="T26" fmla="*/ 9301 w 10181"/>
                <a:gd name="T27" fmla="*/ 3915 h 3915"/>
                <a:gd name="T28" fmla="*/ 10181 w 10181"/>
                <a:gd name="T29" fmla="*/ 3040 h 3915"/>
                <a:gd name="T30" fmla="*/ 9301 w 10181"/>
                <a:gd name="T31" fmla="*/ 2165 h 3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81" h="3915">
                  <a:moveTo>
                    <a:pt x="9301" y="2165"/>
                  </a:moveTo>
                  <a:cubicBezTo>
                    <a:pt x="9152" y="2165"/>
                    <a:pt x="9013" y="2203"/>
                    <a:pt x="8890" y="2267"/>
                  </a:cubicBezTo>
                  <a:cubicBezTo>
                    <a:pt x="8800" y="1717"/>
                    <a:pt x="8320" y="1296"/>
                    <a:pt x="7738" y="1296"/>
                  </a:cubicBezTo>
                  <a:cubicBezTo>
                    <a:pt x="7488" y="1296"/>
                    <a:pt x="7253" y="1376"/>
                    <a:pt x="7061" y="1509"/>
                  </a:cubicBezTo>
                  <a:cubicBezTo>
                    <a:pt x="6880" y="880"/>
                    <a:pt x="6293" y="416"/>
                    <a:pt x="5600" y="416"/>
                  </a:cubicBezTo>
                  <a:cubicBezTo>
                    <a:pt x="5333" y="416"/>
                    <a:pt x="5088" y="485"/>
                    <a:pt x="4869" y="603"/>
                  </a:cubicBezTo>
                  <a:cubicBezTo>
                    <a:pt x="4533" y="229"/>
                    <a:pt x="4042" y="0"/>
                    <a:pt x="3498" y="0"/>
                  </a:cubicBezTo>
                  <a:cubicBezTo>
                    <a:pt x="2821" y="0"/>
                    <a:pt x="2224" y="363"/>
                    <a:pt x="1904" y="912"/>
                  </a:cubicBezTo>
                  <a:cubicBezTo>
                    <a:pt x="1781" y="880"/>
                    <a:pt x="1658" y="864"/>
                    <a:pt x="1525" y="864"/>
                  </a:cubicBezTo>
                  <a:cubicBezTo>
                    <a:pt x="682" y="864"/>
                    <a:pt x="0" y="1547"/>
                    <a:pt x="0" y="2389"/>
                  </a:cubicBezTo>
                  <a:cubicBezTo>
                    <a:pt x="0" y="3232"/>
                    <a:pt x="682" y="3915"/>
                    <a:pt x="1525" y="3915"/>
                  </a:cubicBezTo>
                  <a:cubicBezTo>
                    <a:pt x="1562" y="3915"/>
                    <a:pt x="1600" y="3915"/>
                    <a:pt x="1637" y="3909"/>
                  </a:cubicBezTo>
                  <a:cubicBezTo>
                    <a:pt x="9194" y="3909"/>
                    <a:pt x="9194" y="3909"/>
                    <a:pt x="9194" y="3909"/>
                  </a:cubicBezTo>
                  <a:cubicBezTo>
                    <a:pt x="9226" y="3915"/>
                    <a:pt x="9264" y="3915"/>
                    <a:pt x="9301" y="3915"/>
                  </a:cubicBezTo>
                  <a:cubicBezTo>
                    <a:pt x="9786" y="3915"/>
                    <a:pt x="10181" y="3525"/>
                    <a:pt x="10181" y="3040"/>
                  </a:cubicBezTo>
                  <a:cubicBezTo>
                    <a:pt x="10181" y="2555"/>
                    <a:pt x="9786" y="2165"/>
                    <a:pt x="9301" y="216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33589" y="4615900"/>
              <a:ext cx="1348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Azure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Only with Diagram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4202" y="3986863"/>
            <a:ext cx="2837287" cy="684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iOS App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202" y="3174375"/>
            <a:ext cx="2837287" cy="684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4202" y="4799351"/>
            <a:ext cx="2837287" cy="684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Android App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202" y="5611386"/>
            <a:ext cx="2837287" cy="6840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Windows App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16566" y="3173142"/>
            <a:ext cx="841375" cy="31222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934828" y="4068928"/>
            <a:ext cx="1151310" cy="1203919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4303" y="4132316"/>
            <a:ext cx="703697" cy="1203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cxnSp>
        <p:nvCxnSpPr>
          <p:cNvPr id="4" name="Straight Connector 3"/>
          <p:cNvCxnSpPr>
            <a:stCxn id="32" idx="3"/>
            <a:endCxn id="15" idx="1"/>
          </p:cNvCxnSpPr>
          <p:nvPr/>
        </p:nvCxnSpPr>
        <p:spPr>
          <a:xfrm flipV="1">
            <a:off x="4357941" y="4734276"/>
            <a:ext cx="1796362" cy="1"/>
          </a:xfrm>
          <a:prstGeom prst="line">
            <a:avLst/>
          </a:prstGeom>
          <a:ln w="571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(full page)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1"/>
              <a:t>[HttpPost]</a:t>
            </a:r>
          </a:p>
          <a:p>
            <a:r>
              <a:rPr lang="en-US" sz="2000" noProof="1"/>
              <a:t>[ValidateAntiForgeryToken]</a:t>
            </a:r>
          </a:p>
          <a:p>
            <a:r>
              <a:rPr lang="en-US" sz="2000" noProof="1"/>
              <a:t>public async Task&lt;ActionResult&gt; Create([Bind(Include = "Id,Name,Description,Completed")] Item item)</a:t>
            </a:r>
          </a:p>
          <a:p>
            <a:r>
              <a:rPr lang="en-US" sz="2000" noProof="1"/>
              <a:t>{</a:t>
            </a:r>
          </a:p>
          <a:p>
            <a:r>
              <a:rPr lang="en-US" sz="2000" noProof="1"/>
              <a:t>    if (ModelState.IsValid)</a:t>
            </a:r>
          </a:p>
          <a:p>
            <a:r>
              <a:rPr lang="en-US" sz="2000" noProof="1"/>
              <a:t>    {</a:t>
            </a:r>
          </a:p>
          <a:p>
            <a:r>
              <a:rPr lang="en-US" sz="2000" noProof="1"/>
              <a:t>        await DocumentDBRepository.CreateItemAsync(item);</a:t>
            </a:r>
          </a:p>
          <a:p>
            <a:r>
              <a:rPr lang="en-US" sz="2000" noProof="1"/>
              <a:t>        return this.RedirectToAction("Index");</a:t>
            </a:r>
          </a:p>
          <a:p>
            <a:r>
              <a:rPr lang="en-US" sz="2000" noProof="1"/>
              <a:t>    }</a:t>
            </a:r>
          </a:p>
          <a:p>
            <a:endParaRPr lang="en-US" sz="2000" noProof="1"/>
          </a:p>
          <a:p>
            <a:r>
              <a:rPr lang="en-US" sz="2000" noProof="1"/>
              <a:t>    return this.View(item);</a:t>
            </a:r>
          </a:p>
          <a:p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2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and Description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Description line 1 </a:t>
            </a:r>
          </a:p>
          <a:p>
            <a:pPr lvl="1"/>
            <a:r>
              <a:rPr lang="en-US" dirty="0"/>
              <a:t>Description line 2</a:t>
            </a:r>
          </a:p>
          <a:p>
            <a:pPr lvl="2"/>
            <a:r>
              <a:rPr lang="en-US" dirty="0"/>
              <a:t>Description line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sz="1300" noProof="1"/>
              <a:t>[HttpPost]</a:t>
            </a:r>
          </a:p>
          <a:p>
            <a:r>
              <a:rPr lang="en-US" sz="1300" noProof="1"/>
              <a:t>[ValidateAntiForgeryToken]</a:t>
            </a:r>
          </a:p>
          <a:p>
            <a:r>
              <a:rPr lang="en-US" sz="1300" noProof="1"/>
              <a:t>public async Task&lt;ActionResult&gt; Create([Bind(Include = "Id,Name,Description,Completed")] Item item)</a:t>
            </a:r>
          </a:p>
          <a:p>
            <a:r>
              <a:rPr lang="en-US" sz="1300" noProof="1"/>
              <a:t>{</a:t>
            </a:r>
          </a:p>
          <a:p>
            <a:r>
              <a:rPr lang="en-US" sz="1300" noProof="1"/>
              <a:t>    if (ModelState.IsValid)</a:t>
            </a:r>
          </a:p>
          <a:p>
            <a:r>
              <a:rPr lang="en-US" sz="1300" noProof="1"/>
              <a:t>    {</a:t>
            </a:r>
          </a:p>
          <a:p>
            <a:r>
              <a:rPr lang="en-US" sz="1300" noProof="1"/>
              <a:t>        await DocumentDBRepository.CreateItemAsync(item);</a:t>
            </a:r>
          </a:p>
          <a:p>
            <a:r>
              <a:rPr lang="en-US" sz="1300" noProof="1"/>
              <a:t>        return this.RedirectToAction("Index");</a:t>
            </a:r>
          </a:p>
          <a:p>
            <a:r>
              <a:rPr lang="en-US" sz="1300" noProof="1"/>
              <a:t>    }</a:t>
            </a:r>
          </a:p>
          <a:p>
            <a:endParaRPr lang="en-US" sz="1300" noProof="1"/>
          </a:p>
          <a:p>
            <a:r>
              <a:rPr lang="en-US" sz="1300" noProof="1"/>
              <a:t>    return this.View(item);</a:t>
            </a:r>
          </a:p>
          <a:p>
            <a:r>
              <a:rPr lang="en-US" sz="13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7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 Example (default)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C:\WINDOWS\system32&gt;net config workstation</a:t>
            </a:r>
          </a:p>
          <a:p>
            <a:r>
              <a:rPr lang="en-US" noProof="1"/>
              <a:t>Computer name                        \\GAVING-M3800</a:t>
            </a:r>
          </a:p>
          <a:p>
            <a:r>
              <a:rPr lang="en-US" noProof="1"/>
              <a:t>Full Computer name                   gaving-m3800.redmond.corp.microsoft.com</a:t>
            </a:r>
          </a:p>
          <a:p>
            <a:r>
              <a:rPr lang="en-US" noProof="1"/>
              <a:t>User name                            gaving</a:t>
            </a:r>
          </a:p>
          <a:p>
            <a:endParaRPr lang="en-US" noProof="1"/>
          </a:p>
          <a:p>
            <a:r>
              <a:rPr lang="en-US" noProof="1"/>
              <a:t>Workstation active on</a:t>
            </a:r>
          </a:p>
          <a:p>
            <a:r>
              <a:rPr lang="en-US" noProof="1"/>
              <a:t>        NetBT_Tcpip_{41ABC9BE-15F3-4C0A-AA56-8F123F8E9A7F} (00155DE02900)</a:t>
            </a:r>
          </a:p>
          <a:p>
            <a:r>
              <a:rPr lang="en-US" noProof="1"/>
              <a:t>        NetBT_Tcpip_{7CB1B552-3E1A-477C-8A67-3F96A081BC0D} (5C514F52C8C1)</a:t>
            </a:r>
          </a:p>
          <a:p>
            <a:endParaRPr lang="en-US" noProof="1"/>
          </a:p>
          <a:p>
            <a:r>
              <a:rPr lang="en-US" noProof="1"/>
              <a:t>Software version                     Windows 10 Enterprise</a:t>
            </a:r>
          </a:p>
          <a:p>
            <a:endParaRPr lang="en-US" noProof="1"/>
          </a:p>
          <a:p>
            <a:r>
              <a:rPr lang="en-US" noProof="1"/>
              <a:t>Workstation domain                   REDMOND</a:t>
            </a:r>
          </a:p>
          <a:p>
            <a:r>
              <a:rPr lang="en-US" noProof="1"/>
              <a:t>Workstation Domain DNS Name          redmond.corp.microsoft.com</a:t>
            </a:r>
          </a:p>
          <a:p>
            <a:r>
              <a:rPr lang="en-US" noProof="1"/>
              <a:t>Logon domain                         REDMOND</a:t>
            </a:r>
          </a:p>
          <a:p>
            <a:endParaRPr lang="en-US" noProof="1"/>
          </a:p>
          <a:p>
            <a:r>
              <a:rPr lang="en-US" noProof="1"/>
              <a:t>COM Open Timeout (sec)               0</a:t>
            </a:r>
          </a:p>
          <a:p>
            <a:r>
              <a:rPr lang="en-US" noProof="1"/>
              <a:t>COM Send Count (byte)                16</a:t>
            </a:r>
          </a:p>
          <a:p>
            <a:r>
              <a:rPr lang="en-US" noProof="1"/>
              <a:t>COM Send Timeout (msec)              250</a:t>
            </a:r>
          </a:p>
          <a:p>
            <a:r>
              <a:rPr lang="en-US" noProof="1"/>
              <a:t>The command completed successfully.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C:\WINDOWS\system32&gt;</a:t>
            </a:r>
          </a:p>
        </p:txBody>
      </p:sp>
    </p:spTree>
    <p:extLst>
      <p:ext uri="{BB962C8B-B14F-4D97-AF65-F5344CB8AC3E}">
        <p14:creationId xmlns:p14="http://schemas.microsoft.com/office/powerpoint/2010/main" val="201932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Console Output Example </a:t>
            </a:r>
            <a:r>
              <a:rPr lang="en-US" sz="2400" dirty="0"/>
              <a:t>(text/background color change)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noProof="1">
                <a:solidFill>
                  <a:srgbClr val="99FF33"/>
                </a:solidFill>
              </a:rPr>
              <a:t>C:\WINDOWS\system32&gt;net config workstation</a:t>
            </a:r>
          </a:p>
          <a:p>
            <a:r>
              <a:rPr lang="en-US" noProof="1">
                <a:solidFill>
                  <a:srgbClr val="99FF33"/>
                </a:solidFill>
              </a:rPr>
              <a:t>Computer name                        \\GAVING-M3800</a:t>
            </a:r>
          </a:p>
          <a:p>
            <a:r>
              <a:rPr lang="en-US" noProof="1">
                <a:solidFill>
                  <a:srgbClr val="99FF33"/>
                </a:solidFill>
              </a:rPr>
              <a:t>Full Computer name                   gaving-m3800.redmond.corp.microsoft.com</a:t>
            </a:r>
          </a:p>
          <a:p>
            <a:r>
              <a:rPr lang="en-US" noProof="1">
                <a:solidFill>
                  <a:srgbClr val="99FF33"/>
                </a:solidFill>
              </a:rPr>
              <a:t>User name                            gaving</a:t>
            </a:r>
          </a:p>
          <a:p>
            <a:endParaRPr lang="en-US" noProof="1">
              <a:solidFill>
                <a:srgbClr val="99FF33"/>
              </a:solidFill>
            </a:endParaRPr>
          </a:p>
          <a:p>
            <a:r>
              <a:rPr lang="en-US" noProof="1">
                <a:solidFill>
                  <a:srgbClr val="99FF33"/>
                </a:solidFill>
              </a:rPr>
              <a:t>Workstation active on</a:t>
            </a:r>
          </a:p>
          <a:p>
            <a:r>
              <a:rPr lang="en-US" noProof="1">
                <a:solidFill>
                  <a:srgbClr val="99FF33"/>
                </a:solidFill>
              </a:rPr>
              <a:t>        NetBT_Tcpip_{41ABC9BE-15F3-4C0A-AA56-8F123F8E9A7F} (00155DE02900)</a:t>
            </a:r>
          </a:p>
          <a:p>
            <a:r>
              <a:rPr lang="en-US" noProof="1">
                <a:solidFill>
                  <a:srgbClr val="99FF33"/>
                </a:solidFill>
              </a:rPr>
              <a:t>        NetBT_Tcpip_{7CB1B552-3E1A-477C-8A67-3F96A081BC0D} (5C514F52C8C1)</a:t>
            </a:r>
          </a:p>
          <a:p>
            <a:endParaRPr lang="en-US" noProof="1">
              <a:solidFill>
                <a:srgbClr val="99FF33"/>
              </a:solidFill>
            </a:endParaRPr>
          </a:p>
          <a:p>
            <a:r>
              <a:rPr lang="en-US" noProof="1">
                <a:solidFill>
                  <a:srgbClr val="99FF33"/>
                </a:solidFill>
              </a:rPr>
              <a:t>Software version                     Windows 10 Enterprise</a:t>
            </a:r>
          </a:p>
          <a:p>
            <a:endParaRPr lang="en-US" noProof="1">
              <a:solidFill>
                <a:srgbClr val="99FF33"/>
              </a:solidFill>
            </a:endParaRPr>
          </a:p>
          <a:p>
            <a:r>
              <a:rPr lang="en-US" noProof="1">
                <a:solidFill>
                  <a:srgbClr val="99FF33"/>
                </a:solidFill>
              </a:rPr>
              <a:t>Workstation domain                   REDMOND</a:t>
            </a:r>
          </a:p>
          <a:p>
            <a:r>
              <a:rPr lang="en-US" noProof="1">
                <a:solidFill>
                  <a:srgbClr val="99FF33"/>
                </a:solidFill>
              </a:rPr>
              <a:t>Workstation Domain DNS Name          redmond.corp.microsoft.com</a:t>
            </a:r>
          </a:p>
          <a:p>
            <a:r>
              <a:rPr lang="en-US" noProof="1">
                <a:solidFill>
                  <a:srgbClr val="99FF33"/>
                </a:solidFill>
              </a:rPr>
              <a:t>Logon domain                         REDMOND</a:t>
            </a:r>
          </a:p>
          <a:p>
            <a:endParaRPr lang="en-US" noProof="1">
              <a:solidFill>
                <a:srgbClr val="99FF33"/>
              </a:solidFill>
            </a:endParaRPr>
          </a:p>
          <a:p>
            <a:r>
              <a:rPr lang="en-US" noProof="1">
                <a:solidFill>
                  <a:srgbClr val="99FF33"/>
                </a:solidFill>
              </a:rPr>
              <a:t>COM Open Timeout (sec)               0</a:t>
            </a:r>
          </a:p>
          <a:p>
            <a:r>
              <a:rPr lang="en-US" noProof="1">
                <a:solidFill>
                  <a:srgbClr val="99FF33"/>
                </a:solidFill>
              </a:rPr>
              <a:t>COM Send Count (byte)                16</a:t>
            </a:r>
          </a:p>
          <a:p>
            <a:r>
              <a:rPr lang="en-US" noProof="1">
                <a:solidFill>
                  <a:srgbClr val="99FF33"/>
                </a:solidFill>
              </a:rPr>
              <a:t>COM Send Timeout (msec)              250</a:t>
            </a:r>
          </a:p>
          <a:p>
            <a:r>
              <a:rPr lang="en-US" noProof="1">
                <a:solidFill>
                  <a:srgbClr val="99FF33"/>
                </a:solidFill>
              </a:rPr>
              <a:t>The command completed successfully.</a:t>
            </a:r>
          </a:p>
          <a:p>
            <a:endParaRPr lang="en-US" noProof="1">
              <a:solidFill>
                <a:srgbClr val="99FF33"/>
              </a:solidFill>
            </a:endParaRPr>
          </a:p>
          <a:p>
            <a:endParaRPr lang="en-US" noProof="1">
              <a:solidFill>
                <a:srgbClr val="99FF33"/>
              </a:solidFill>
            </a:endParaRPr>
          </a:p>
          <a:p>
            <a:r>
              <a:rPr lang="en-US" noProof="1">
                <a:solidFill>
                  <a:srgbClr val="99FF33"/>
                </a:solidFill>
              </a:rPr>
              <a:t>C:\WINDOWS\system32</a:t>
            </a:r>
            <a:r>
              <a:rPr lang="en-US" dirty="0">
                <a:solidFill>
                  <a:srgbClr val="99FF33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789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773</Words>
  <Application>Microsoft Office PowerPoint</Application>
  <PresentationFormat>Widescreen</PresentationFormat>
  <Paragraphs>208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Lucida Console</vt:lpstr>
      <vt:lpstr>Segoe UI</vt:lpstr>
      <vt:lpstr>Wingdings</vt:lpstr>
      <vt:lpstr>Office Theme</vt:lpstr>
      <vt:lpstr>Azure Courseware</vt:lpstr>
      <vt:lpstr>Goals</vt:lpstr>
      <vt:lpstr>Slide Layout Examples</vt:lpstr>
      <vt:lpstr>Two Content Layout: Text &amp; Diagram</vt:lpstr>
      <vt:lpstr>Text Only with Diagram</vt:lpstr>
      <vt:lpstr>Code (full page) Example</vt:lpstr>
      <vt:lpstr>Code and Description Example</vt:lpstr>
      <vt:lpstr>Console Output Example (default)</vt:lpstr>
      <vt:lpstr>Console Output Example (text/background color change)</vt:lpstr>
      <vt:lpstr>Colors, Text, and Graphics</vt:lpstr>
      <vt:lpstr>Colors: Blues and Grays</vt:lpstr>
      <vt:lpstr>Text and fonts (Segoe UI as default)</vt:lpstr>
      <vt:lpstr>Graphics</vt:lpstr>
      <vt:lpstr> Creating Custom PowerPoint Vector Graphics</vt:lpstr>
      <vt:lpstr>Shapes and Graphics</vt:lpstr>
      <vt:lpstr>Data Graphics</vt:lpstr>
      <vt:lpstr>Device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Gavin Gear</cp:lastModifiedBy>
  <cp:revision>75</cp:revision>
  <dcterms:created xsi:type="dcterms:W3CDTF">2016-04-21T18:51:19Z</dcterms:created>
  <dcterms:modified xsi:type="dcterms:W3CDTF">2016-04-27T17:43:25Z</dcterms:modified>
</cp:coreProperties>
</file>