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31"/>
  </p:notesMasterIdLst>
  <p:sldIdLst>
    <p:sldId id="256" r:id="rId3"/>
    <p:sldId id="319" r:id="rId4"/>
    <p:sldId id="320" r:id="rId5"/>
    <p:sldId id="355" r:id="rId6"/>
    <p:sldId id="349" r:id="rId7"/>
    <p:sldId id="350" r:id="rId8"/>
    <p:sldId id="351" r:id="rId9"/>
    <p:sldId id="344" r:id="rId10"/>
    <p:sldId id="321" r:id="rId11"/>
    <p:sldId id="332" r:id="rId12"/>
    <p:sldId id="345" r:id="rId13"/>
    <p:sldId id="333" r:id="rId14"/>
    <p:sldId id="334" r:id="rId15"/>
    <p:sldId id="335" r:id="rId16"/>
    <p:sldId id="352" r:id="rId17"/>
    <p:sldId id="340" r:id="rId18"/>
    <p:sldId id="346" r:id="rId19"/>
    <p:sldId id="341" r:id="rId20"/>
    <p:sldId id="342" r:id="rId21"/>
    <p:sldId id="343" r:id="rId22"/>
    <p:sldId id="353" r:id="rId23"/>
    <p:sldId id="323" r:id="rId24"/>
    <p:sldId id="354" r:id="rId25"/>
    <p:sldId id="356" r:id="rId26"/>
    <p:sldId id="336" r:id="rId27"/>
    <p:sldId id="337" r:id="rId28"/>
    <p:sldId id="295" r:id="rId29"/>
    <p:sldId id="29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95D1"/>
    <a:srgbClr val="235888"/>
    <a:srgbClr val="CC99FF"/>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09" autoAdjust="0"/>
    <p:restoredTop sz="88069" autoAdjust="0"/>
  </p:normalViewPr>
  <p:slideViewPr>
    <p:cSldViewPr snapToGrid="0">
      <p:cViewPr varScale="1">
        <p:scale>
          <a:sx n="72" d="100"/>
          <a:sy n="72" d="100"/>
        </p:scale>
        <p:origin x="690" y="60"/>
      </p:cViewPr>
      <p:guideLst/>
    </p:cSldViewPr>
  </p:slideViewPr>
  <p:notesTextViewPr>
    <p:cViewPr>
      <p:scale>
        <a:sx n="1" d="1"/>
        <a:sy n="1" d="1"/>
      </p:scale>
      <p:origin x="0" y="0"/>
    </p:cViewPr>
  </p:notesTextViewPr>
  <p:sorterViewPr>
    <p:cViewPr varScale="1">
      <p:scale>
        <a:sx n="100" d="100"/>
        <a:sy n="100" d="100"/>
      </p:scale>
      <p:origin x="0" y="-32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Locally redundant storage (LRS) maintains three copies of your data. LRS is replicated three times within a single facility in a single region. LRS protects your data from normal hardware failures, but not from the failure of a single facility. </a:t>
            </a:r>
          </a:p>
          <a:p>
            <a:endParaRPr lang="en-US" b="1" dirty="0" smtClean="0"/>
          </a:p>
          <a:p>
            <a:r>
              <a:rPr lang="en-US" dirty="0" smtClean="0"/>
              <a:t>Zone-redundant storage (ZRS) maintains three copies of your data. ZRS is replicated three times across two to three facilities, either within a single region or across two regions, providing higher durability than LRS. ZRS ensures that your data is durable within a single region. </a:t>
            </a:r>
          </a:p>
          <a:p>
            <a:endParaRPr lang="en-US" dirty="0" smtClean="0"/>
          </a:p>
          <a:p>
            <a:r>
              <a:rPr lang="en-US" dirty="0" smtClean="0"/>
              <a:t>Geo-redundant storage (GRS) is enabled for your storage account by default when you create it. GRS maintains six copies of your data. With GRS, your data is replicated three times within the primary region, and is also replicated three times in a secondary region hundreds of miles away from the primary region, providing the highest level of durability. In the event of a failure at the primary region, Azure Storage will failover to the secondary region. GRS ensures that your data is durable in two separate regions.</a:t>
            </a:r>
          </a:p>
          <a:p>
            <a:endParaRPr lang="en-US" dirty="0" smtClean="0"/>
          </a:p>
          <a:p>
            <a:r>
              <a:rPr lang="en-US" dirty="0" smtClean="0"/>
              <a:t>Read access geo-redundant storage (RA-GRS) replicates your data to a secondary geographic location, and also provides read access to your data in the secondary location. Read-access geo-redundant storage allows you to access your data from either the primary or the secondary location, in the event that one location becomes unavailable.</a:t>
            </a:r>
          </a:p>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384190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324567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Cognitive</a:t>
            </a:r>
            <a:r>
              <a:rPr lang="en-US" baseline="0" dirty="0" smtClean="0"/>
              <a:t> Services includes 21 APIs that fall into five categories: vision, speech, language, knowledge, and search.</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813930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6/9/2016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6</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rgbClr val="FFFFFF"/>
                </a:solidFill>
                <a:latin typeface="Segoe UI Light" panose="020B0502040204020203" pitchFamily="34" charset="0"/>
              </a:rPr>
              <a:t>Microsoft Azure </a:t>
            </a:r>
            <a:r>
              <a:rPr lang="en-US" sz="4000" dirty="0">
                <a:solidFill>
                  <a:srgbClr val="FFFFFF"/>
                </a:solidFill>
                <a:latin typeface="Segoe UI Light" panose="020B0502040204020203" pitchFamily="34" charset="0"/>
              </a:rPr>
              <a:t>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rgbClr val="FFFFFF"/>
                </a:solidFill>
                <a:ea typeface="Segoe UI" panose="020B0502040204020203" pitchFamily="34" charset="0"/>
                <a:cs typeface="Segoe UI" panose="020B0502040204020203" pitchFamily="34" charset="0"/>
              </a:rPr>
              <a:t>Microsoft A</a:t>
            </a:r>
            <a:r>
              <a:rPr lang="en-US" sz="2000" kern="1800" baseline="30000" dirty="0" smtClean="0">
                <a:solidFill>
                  <a:srgbClr val="FFFFFF"/>
                </a:solidFill>
                <a:ea typeface="Segoe UI" panose="020B0502040204020203" pitchFamily="34" charset="0"/>
                <a:cs typeface="Segoe UI" panose="020B0502040204020203" pitchFamily="34" charset="0"/>
              </a:rPr>
              <a:t>zure </a:t>
            </a:r>
            <a:r>
              <a:rPr lang="en-US" sz="2000" kern="1800" baseline="30000" dirty="0">
                <a:solidFill>
                  <a:srgbClr val="FFFFFF"/>
                </a:solidFill>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Storage and</a:t>
            </a:r>
            <a:br>
              <a:rPr lang="en-US" dirty="0" smtClean="0"/>
            </a:br>
            <a:r>
              <a:rPr lang="en-US" dirty="0" smtClean="0"/>
              <a:t>Cognitive Services</a:t>
            </a:r>
            <a:endParaRPr lang="en-US" dirty="0"/>
          </a:p>
        </p:txBody>
      </p:sp>
      <p:sp>
        <p:nvSpPr>
          <p:cNvPr id="3" name="Subtitle 2"/>
          <p:cNvSpPr>
            <a:spLocks noGrp="1"/>
          </p:cNvSpPr>
          <p:nvPr>
            <p:ph type="subTitle" idx="1"/>
          </p:nvPr>
        </p:nvSpPr>
        <p:spPr/>
        <p:txBody>
          <a:bodyPr/>
          <a:lstStyle/>
          <a:p>
            <a:r>
              <a:rPr lang="en-US" dirty="0" smtClean="0">
                <a:solidFill>
                  <a:srgbClr val="FFFF00"/>
                </a:solidFill>
              </a:rPr>
              <a:t>[ Instructor Name ]</a:t>
            </a:r>
            <a:endParaRPr lang="en-US" dirty="0">
              <a:solidFill>
                <a:srgbClr val="FFFF00"/>
              </a:solidFill>
            </a:endParaRPr>
          </a:p>
          <a:p>
            <a:r>
              <a:rPr lang="en-US" dirty="0" smtClean="0">
                <a:solidFill>
                  <a:srgbClr val="FFFF00"/>
                </a:solidFill>
              </a:rPr>
              <a:t>[ Instructor E-mail ]</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Uploading a Blob (C#)</a:t>
            </a:r>
            <a:endParaRPr lang="en-US" dirty="0"/>
          </a:p>
        </p:txBody>
      </p:sp>
      <p:sp>
        <p:nvSpPr>
          <p:cNvPr id="3" name="Content Placeholder 2"/>
          <p:cNvSpPr>
            <a:spLocks noGrp="1"/>
          </p:cNvSpPr>
          <p:nvPr>
            <p:ph sz="half" idx="1"/>
          </p:nvPr>
        </p:nvSpPr>
        <p:spPr/>
        <p:txBody>
          <a:bodyPr/>
          <a:lstStyle/>
          <a:p>
            <a:r>
              <a:rPr lang="en-US" dirty="0" smtClean="0"/>
              <a:t>Create a blob in the specified storage account and specified container using the Azure Storage SDK for .NET</a:t>
            </a:r>
          </a:p>
          <a:p>
            <a:r>
              <a:rPr lang="en-US" dirty="0" smtClean="0"/>
              <a:t>Upload the contents of a local file to the blob</a:t>
            </a:r>
          </a:p>
          <a:p>
            <a:r>
              <a:rPr lang="en-US" dirty="0" smtClean="0"/>
              <a:t>Get the connection string for the storage account from the Azure portal</a:t>
            </a:r>
          </a:p>
        </p:txBody>
      </p:sp>
      <p:sp>
        <p:nvSpPr>
          <p:cNvPr id="4" name="Content Placeholder 3"/>
          <p:cNvSpPr>
            <a:spLocks noGrp="1"/>
          </p:cNvSpPr>
          <p:nvPr>
            <p:ph idx="13"/>
          </p:nvPr>
        </p:nvSpPr>
        <p:spPr/>
        <p:txBody>
          <a:bodyPr/>
          <a:lstStyle/>
          <a:p>
            <a:r>
              <a:rPr lang="en-US" dirty="0" err="1"/>
              <a:t>CloudStorageAccount</a:t>
            </a:r>
            <a:r>
              <a:rPr lang="en-US" dirty="0"/>
              <a:t> account </a:t>
            </a:r>
            <a:r>
              <a:rPr lang="en-US" dirty="0" smtClean="0"/>
              <a:t>=</a:t>
            </a:r>
          </a:p>
          <a:p>
            <a:r>
              <a:rPr lang="en-US" dirty="0"/>
              <a:t> </a:t>
            </a:r>
            <a:r>
              <a:rPr lang="en-US" dirty="0" smtClean="0"/>
              <a:t>   </a:t>
            </a:r>
            <a:r>
              <a:rPr lang="en-US" dirty="0" err="1" smtClean="0"/>
              <a:t>CloudStorageAccount.Parse</a:t>
            </a:r>
            <a:r>
              <a:rPr lang="en-US" dirty="0" smtClean="0"/>
              <a:t>("</a:t>
            </a:r>
            <a:r>
              <a:rPr lang="en-US" dirty="0" err="1" smtClean="0"/>
              <a:t>connection_string</a:t>
            </a:r>
            <a:r>
              <a:rPr lang="en-US" dirty="0" smtClean="0"/>
              <a:t>);</a:t>
            </a:r>
            <a:endParaRPr lang="en-US" dirty="0"/>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r>
              <a:rPr lang="en-US" dirty="0" smtClean="0"/>
              <a:t>=</a:t>
            </a:r>
          </a:p>
          <a:p>
            <a:r>
              <a:rPr lang="en-US" dirty="0"/>
              <a:t> </a:t>
            </a:r>
            <a:r>
              <a:rPr lang="en-US" dirty="0" smtClean="0"/>
              <a:t>   </a:t>
            </a:r>
            <a:r>
              <a:rPr lang="en-US" dirty="0" err="1" smtClean="0"/>
              <a:t>client.GetContainerReference</a:t>
            </a:r>
            <a:r>
              <a:rPr lang="en-US" dirty="0" smtClean="0"/>
              <a:t>("</a:t>
            </a:r>
            <a:r>
              <a:rPr lang="en-US" dirty="0" err="1" smtClean="0"/>
              <a:t>container_name</a:t>
            </a:r>
            <a:r>
              <a:rPr lang="en-US" dirty="0" smtClean="0"/>
              <a:t>");</a:t>
            </a:r>
            <a:endParaRPr lang="en-US" dirty="0"/>
          </a:p>
          <a:p>
            <a:r>
              <a:rPr lang="en-US" dirty="0" err="1"/>
              <a:t>CloudBlockBlob</a:t>
            </a:r>
            <a:r>
              <a:rPr lang="en-US" dirty="0"/>
              <a:t> </a:t>
            </a:r>
            <a:r>
              <a:rPr lang="en-US" dirty="0" smtClean="0"/>
              <a:t>blob =</a:t>
            </a:r>
          </a:p>
          <a:p>
            <a:r>
              <a:rPr lang="en-US" dirty="0"/>
              <a:t> </a:t>
            </a:r>
            <a:r>
              <a:rPr lang="en-US" dirty="0" smtClean="0"/>
              <a:t>   </a:t>
            </a:r>
            <a:r>
              <a:rPr lang="en-US" dirty="0" err="1" smtClean="0"/>
              <a:t>container.GetBlockBlobReference</a:t>
            </a:r>
            <a:r>
              <a:rPr lang="en-US" dirty="0" smtClean="0"/>
              <a:t>("</a:t>
            </a:r>
            <a:r>
              <a:rPr lang="en-US" dirty="0" err="1" smtClean="0"/>
              <a:t>blob_name</a:t>
            </a:r>
            <a:r>
              <a:rPr lang="en-US" dirty="0" smtClean="0"/>
              <a:t>"));</a:t>
            </a:r>
            <a:endParaRPr lang="en-US" dirty="0"/>
          </a:p>
          <a:p>
            <a:r>
              <a:rPr lang="en-US" dirty="0"/>
              <a:t>await </a:t>
            </a:r>
            <a:r>
              <a:rPr lang="en-US" dirty="0" err="1" smtClean="0"/>
              <a:t>blob.UploadFromFileAsync</a:t>
            </a:r>
            <a:r>
              <a:rPr lang="en-US" dirty="0" smtClean="0"/>
              <a:t>("</a:t>
            </a:r>
            <a:r>
              <a:rPr lang="en-US" dirty="0" err="1" smtClean="0"/>
              <a:t>file_name</a:t>
            </a:r>
            <a:r>
              <a:rPr lang="en-US" dirty="0" smtClean="0"/>
              <a:t>");</a:t>
            </a:r>
          </a:p>
          <a:p>
            <a:endParaRPr lang="en-US" dirty="0"/>
          </a:p>
          <a:p>
            <a:r>
              <a:rPr lang="en-US" dirty="0" smtClean="0"/>
              <a:t>// Or use </a:t>
            </a:r>
            <a:r>
              <a:rPr lang="en-US" dirty="0" err="1" smtClean="0"/>
              <a:t>UploadFromStreamAsync</a:t>
            </a:r>
            <a:r>
              <a:rPr lang="en-US" dirty="0" smtClean="0"/>
              <a:t> or</a:t>
            </a:r>
          </a:p>
          <a:p>
            <a:r>
              <a:rPr lang="en-US" dirty="0" smtClean="0"/>
              <a:t>// </a:t>
            </a:r>
            <a:r>
              <a:rPr lang="en-US" dirty="0" err="1" smtClean="0"/>
              <a:t>UploadFromByteArrayAsync</a:t>
            </a:r>
            <a:endParaRPr lang="en-US" dirty="0" smtClean="0"/>
          </a:p>
        </p:txBody>
      </p:sp>
    </p:spTree>
    <p:extLst>
      <p:ext uri="{BB962C8B-B14F-4D97-AF65-F5344CB8AC3E}">
        <p14:creationId xmlns:p14="http://schemas.microsoft.com/office/powerpoint/2010/main" val="100613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Downloading a Blob (C#)</a:t>
            </a:r>
            <a:endParaRPr lang="en-US" dirty="0"/>
          </a:p>
        </p:txBody>
      </p:sp>
      <p:sp>
        <p:nvSpPr>
          <p:cNvPr id="3" name="Content Placeholder 2"/>
          <p:cNvSpPr>
            <a:spLocks noGrp="1"/>
          </p:cNvSpPr>
          <p:nvPr>
            <p:ph sz="half" idx="1"/>
          </p:nvPr>
        </p:nvSpPr>
        <p:spPr/>
        <p:txBody>
          <a:bodyPr/>
          <a:lstStyle/>
          <a:p>
            <a:r>
              <a:rPr lang="en-US" dirty="0" smtClean="0"/>
              <a:t>Get a reference to a specified blob in a specified container in a specified storage account</a:t>
            </a:r>
          </a:p>
          <a:p>
            <a:r>
              <a:rPr lang="en-US" dirty="0" smtClean="0"/>
              <a:t>Download the blob and store its contents in a local file</a:t>
            </a:r>
            <a:endParaRPr lang="en-US" dirty="0"/>
          </a:p>
        </p:txBody>
      </p:sp>
      <p:sp>
        <p:nvSpPr>
          <p:cNvPr id="4" name="Content Placeholder 3"/>
          <p:cNvSpPr>
            <a:spLocks noGrp="1"/>
          </p:cNvSpPr>
          <p:nvPr>
            <p:ph idx="13"/>
          </p:nvPr>
        </p:nvSpPr>
        <p:spPr/>
        <p:txBody>
          <a:bodyPr/>
          <a:lstStyle/>
          <a:p>
            <a:r>
              <a:rPr lang="en-US" dirty="0" err="1"/>
              <a:t>CloudStorageAccount</a:t>
            </a:r>
            <a:r>
              <a:rPr lang="en-US" dirty="0"/>
              <a:t> account =</a:t>
            </a:r>
          </a:p>
          <a:p>
            <a:r>
              <a:rPr lang="en-US" dirty="0"/>
              <a:t>    </a:t>
            </a:r>
            <a:r>
              <a:rPr lang="en-US" dirty="0" err="1"/>
              <a:t>CloudStorageAccount.Parse</a:t>
            </a:r>
            <a:r>
              <a:rPr lang="en-US" dirty="0"/>
              <a:t>("</a:t>
            </a:r>
            <a:r>
              <a:rPr lang="en-US" dirty="0" err="1"/>
              <a:t>connection_string</a:t>
            </a:r>
            <a:r>
              <a:rPr lang="en-US" dirty="0"/>
              <a:t>);</a:t>
            </a:r>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p>
          <a:p>
            <a:r>
              <a:rPr lang="en-US" dirty="0"/>
              <a:t>    </a:t>
            </a:r>
            <a:r>
              <a:rPr lang="en-US" dirty="0" err="1"/>
              <a:t>client.GetContainerReference</a:t>
            </a:r>
            <a:r>
              <a:rPr lang="en-US" dirty="0"/>
              <a:t>("</a:t>
            </a:r>
            <a:r>
              <a:rPr lang="en-US" dirty="0" err="1"/>
              <a:t>container_name</a:t>
            </a:r>
            <a:r>
              <a:rPr lang="en-US" dirty="0"/>
              <a:t>");</a:t>
            </a:r>
          </a:p>
          <a:p>
            <a:r>
              <a:rPr lang="en-US" dirty="0" err="1"/>
              <a:t>CloudBlockBlob</a:t>
            </a:r>
            <a:r>
              <a:rPr lang="en-US" dirty="0"/>
              <a:t> blob =</a:t>
            </a:r>
          </a:p>
          <a:p>
            <a:r>
              <a:rPr lang="en-US" dirty="0"/>
              <a:t>    </a:t>
            </a:r>
            <a:r>
              <a:rPr lang="en-US" dirty="0" err="1"/>
              <a:t>container.GetBlockBlobReference</a:t>
            </a:r>
            <a:r>
              <a:rPr lang="en-US" dirty="0"/>
              <a:t>("</a:t>
            </a:r>
            <a:r>
              <a:rPr lang="en-US" dirty="0" err="1"/>
              <a:t>blob_name</a:t>
            </a:r>
            <a:r>
              <a:rPr lang="en-US" dirty="0"/>
              <a:t>"));</a:t>
            </a:r>
          </a:p>
          <a:p>
            <a:r>
              <a:rPr lang="en-US" dirty="0" smtClean="0"/>
              <a:t>await </a:t>
            </a:r>
            <a:r>
              <a:rPr lang="en-US" dirty="0" err="1" smtClean="0"/>
              <a:t>blob.DownloadToFileAsync</a:t>
            </a:r>
            <a:r>
              <a:rPr lang="en-US" dirty="0" smtClean="0"/>
              <a:t>("</a:t>
            </a:r>
            <a:r>
              <a:rPr lang="en-US" dirty="0" err="1" smtClean="0"/>
              <a:t>file_name</a:t>
            </a:r>
            <a:r>
              <a:rPr lang="en-US" dirty="0" smtClean="0"/>
              <a:t>");</a:t>
            </a:r>
            <a:endParaRPr lang="en-US" dirty="0"/>
          </a:p>
          <a:p>
            <a:endParaRPr lang="en-US" dirty="0"/>
          </a:p>
          <a:p>
            <a:r>
              <a:rPr lang="en-US" dirty="0" smtClean="0"/>
              <a:t>// Or use Download[Range]</a:t>
            </a:r>
            <a:r>
              <a:rPr lang="en-US" dirty="0" err="1" smtClean="0"/>
              <a:t>ToByteArrayAsync</a:t>
            </a:r>
            <a:r>
              <a:rPr lang="en-US" dirty="0" smtClean="0"/>
              <a:t>,</a:t>
            </a:r>
          </a:p>
          <a:p>
            <a:r>
              <a:rPr lang="en-US" dirty="0" smtClean="0"/>
              <a:t>// Download[Range]</a:t>
            </a:r>
            <a:r>
              <a:rPr lang="en-US" dirty="0" err="1" smtClean="0"/>
              <a:t>ToStreamAsync</a:t>
            </a:r>
            <a:r>
              <a:rPr lang="en-US" dirty="0" smtClean="0"/>
              <a:t>, or </a:t>
            </a:r>
            <a:r>
              <a:rPr lang="en-US" dirty="0" err="1" smtClean="0"/>
              <a:t>DownloadTextAsync</a:t>
            </a:r>
            <a:endParaRPr lang="en-US" dirty="0"/>
          </a:p>
        </p:txBody>
      </p:sp>
    </p:spTree>
    <p:extLst>
      <p:ext uri="{BB962C8B-B14F-4D97-AF65-F5344CB8AC3E}">
        <p14:creationId xmlns:p14="http://schemas.microsoft.com/office/powerpoint/2010/main" val="196718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Enumerating Blobs in a Container (C#)</a:t>
            </a:r>
            <a:endParaRPr lang="en-US" dirty="0"/>
          </a:p>
        </p:txBody>
      </p:sp>
      <p:sp>
        <p:nvSpPr>
          <p:cNvPr id="3" name="Content Placeholder 2"/>
          <p:cNvSpPr>
            <a:spLocks noGrp="1"/>
          </p:cNvSpPr>
          <p:nvPr>
            <p:ph sz="half" idx="1"/>
          </p:nvPr>
        </p:nvSpPr>
        <p:spPr/>
        <p:txBody>
          <a:bodyPr/>
          <a:lstStyle/>
          <a:p>
            <a:r>
              <a:rPr lang="en-US" dirty="0" smtClean="0"/>
              <a:t>Enumerate all the block blobs in a specified container in a specified storage account</a:t>
            </a:r>
          </a:p>
          <a:p>
            <a:r>
              <a:rPr lang="en-US" dirty="0" smtClean="0"/>
              <a:t>Retrieve the name of each blob</a:t>
            </a:r>
          </a:p>
          <a:p>
            <a:r>
              <a:rPr lang="en-US" dirty="0" err="1" smtClean="0"/>
              <a:t>IListBlobItem</a:t>
            </a:r>
            <a:r>
              <a:rPr lang="en-US" dirty="0" smtClean="0"/>
              <a:t> could </a:t>
            </a:r>
            <a:r>
              <a:rPr lang="en-US" dirty="0" err="1" smtClean="0"/>
              <a:t>CloudBlockBlob</a:t>
            </a:r>
            <a:r>
              <a:rPr lang="en-US" dirty="0" smtClean="0"/>
              <a:t>, Cloud-</a:t>
            </a:r>
            <a:r>
              <a:rPr lang="en-US" dirty="0" err="1" smtClean="0"/>
              <a:t>PageBlob</a:t>
            </a:r>
            <a:r>
              <a:rPr lang="en-US" dirty="0" smtClean="0"/>
              <a:t>, or Cloud-</a:t>
            </a:r>
            <a:r>
              <a:rPr lang="en-US" dirty="0" err="1" smtClean="0"/>
              <a:t>AppendBlob</a:t>
            </a:r>
            <a:endParaRPr lang="en-US" dirty="0"/>
          </a:p>
        </p:txBody>
      </p:sp>
      <p:sp>
        <p:nvSpPr>
          <p:cNvPr id="4" name="Content Placeholder 3"/>
          <p:cNvSpPr>
            <a:spLocks noGrp="1"/>
          </p:cNvSpPr>
          <p:nvPr>
            <p:ph idx="13"/>
          </p:nvPr>
        </p:nvSpPr>
        <p:spPr/>
        <p:txBody>
          <a:bodyPr/>
          <a:lstStyle/>
          <a:p>
            <a:r>
              <a:rPr lang="en-US" dirty="0" err="1"/>
              <a:t>CloudStorageAccount</a:t>
            </a:r>
            <a:r>
              <a:rPr lang="en-US" dirty="0"/>
              <a:t> account =</a:t>
            </a:r>
          </a:p>
          <a:p>
            <a:r>
              <a:rPr lang="en-US" dirty="0"/>
              <a:t>    </a:t>
            </a:r>
            <a:r>
              <a:rPr lang="en-US" dirty="0" err="1"/>
              <a:t>CloudStorageAccount.Parse</a:t>
            </a:r>
            <a:r>
              <a:rPr lang="en-US" dirty="0"/>
              <a:t>("</a:t>
            </a:r>
            <a:r>
              <a:rPr lang="en-US" dirty="0" err="1"/>
              <a:t>connection_string</a:t>
            </a:r>
            <a:r>
              <a:rPr lang="en-US" dirty="0"/>
              <a:t>);</a:t>
            </a:r>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p>
          <a:p>
            <a:r>
              <a:rPr lang="en-US" dirty="0"/>
              <a:t>    </a:t>
            </a:r>
            <a:r>
              <a:rPr lang="en-US" dirty="0" err="1"/>
              <a:t>client.GetContainerReference</a:t>
            </a:r>
            <a:r>
              <a:rPr lang="en-US" dirty="0"/>
              <a:t>("</a:t>
            </a:r>
            <a:r>
              <a:rPr lang="en-US" dirty="0" err="1"/>
              <a:t>container_name</a:t>
            </a:r>
            <a:r>
              <a:rPr lang="en-US" dirty="0" smtClean="0"/>
              <a:t>");</a:t>
            </a:r>
          </a:p>
          <a:p>
            <a:endParaRPr lang="en-US" dirty="0"/>
          </a:p>
          <a:p>
            <a:r>
              <a:rPr lang="en-US" dirty="0" err="1"/>
              <a:t>foreach</a:t>
            </a:r>
            <a:r>
              <a:rPr lang="en-US" dirty="0"/>
              <a:t> (</a:t>
            </a:r>
            <a:r>
              <a:rPr lang="en-US" dirty="0" err="1"/>
              <a:t>IListBlobItem</a:t>
            </a:r>
            <a:r>
              <a:rPr lang="en-US" dirty="0"/>
              <a:t> item in </a:t>
            </a:r>
            <a:r>
              <a:rPr lang="en-US" dirty="0" err="1"/>
              <a:t>container.ListBlobs</a:t>
            </a:r>
            <a:r>
              <a:rPr lang="en-US" dirty="0"/>
              <a:t>())</a:t>
            </a:r>
          </a:p>
          <a:p>
            <a:r>
              <a:rPr lang="en-US" dirty="0"/>
              <a:t>{</a:t>
            </a:r>
          </a:p>
          <a:p>
            <a:r>
              <a:rPr lang="en-US" dirty="0"/>
              <a:t>    </a:t>
            </a:r>
            <a:r>
              <a:rPr lang="en-US" dirty="0" err="1"/>
              <a:t>var</a:t>
            </a:r>
            <a:r>
              <a:rPr lang="en-US" dirty="0"/>
              <a:t> blob = item as </a:t>
            </a:r>
            <a:r>
              <a:rPr lang="en-US" dirty="0" err="1"/>
              <a:t>CloudBlockBlob</a:t>
            </a:r>
            <a:r>
              <a:rPr lang="en-US" dirty="0"/>
              <a:t>;</a:t>
            </a:r>
          </a:p>
          <a:p>
            <a:r>
              <a:rPr lang="en-US" dirty="0" smtClean="0"/>
              <a:t>    </a:t>
            </a:r>
            <a:r>
              <a:rPr lang="en-US" dirty="0"/>
              <a:t>if (blob != null)</a:t>
            </a:r>
          </a:p>
          <a:p>
            <a:r>
              <a:rPr lang="en-US" dirty="0"/>
              <a:t>    </a:t>
            </a:r>
            <a:r>
              <a:rPr lang="en-US" dirty="0" smtClean="0"/>
              <a:t>{</a:t>
            </a:r>
          </a:p>
          <a:p>
            <a:r>
              <a:rPr lang="en-US" dirty="0"/>
              <a:t> </a:t>
            </a:r>
            <a:r>
              <a:rPr lang="en-US" dirty="0" smtClean="0"/>
              <a:t>       string name = </a:t>
            </a:r>
            <a:r>
              <a:rPr lang="en-US" dirty="0" err="1" smtClean="0"/>
              <a:t>blob.Name</a:t>
            </a:r>
            <a:r>
              <a:rPr lang="en-US" dirty="0" smtClean="0"/>
              <a:t>;</a:t>
            </a:r>
            <a:endParaRPr lang="en-US" dirty="0"/>
          </a:p>
          <a:p>
            <a:r>
              <a:rPr lang="en-US" dirty="0" smtClean="0"/>
              <a:t>    }</a:t>
            </a:r>
          </a:p>
          <a:p>
            <a:r>
              <a:rPr lang="en-US" dirty="0" smtClean="0"/>
              <a:t>}</a:t>
            </a:r>
            <a:endParaRPr lang="en-US" dirty="0"/>
          </a:p>
        </p:txBody>
      </p:sp>
    </p:spTree>
    <p:extLst>
      <p:ext uri="{BB962C8B-B14F-4D97-AF65-F5344CB8AC3E}">
        <p14:creationId xmlns:p14="http://schemas.microsoft.com/office/powerpoint/2010/main" val="1205896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Blob Metadata (C#)</a:t>
            </a:r>
            <a:endParaRPr lang="en-US" dirty="0"/>
          </a:p>
        </p:txBody>
      </p:sp>
      <p:sp>
        <p:nvSpPr>
          <p:cNvPr id="3" name="Content Placeholder 2"/>
          <p:cNvSpPr>
            <a:spLocks noGrp="1"/>
          </p:cNvSpPr>
          <p:nvPr>
            <p:ph sz="half" idx="1"/>
          </p:nvPr>
        </p:nvSpPr>
        <p:spPr/>
        <p:txBody>
          <a:bodyPr/>
          <a:lstStyle/>
          <a:p>
            <a:r>
              <a:rPr lang="en-US" dirty="0" smtClean="0"/>
              <a:t>Add metadata properties named "Property1," "Property2," and "Property3" to a </a:t>
            </a:r>
            <a:r>
              <a:rPr lang="en-US" dirty="0" smtClean="0"/>
              <a:t>blob</a:t>
            </a:r>
            <a:endParaRPr lang="en-US" dirty="0" smtClean="0"/>
          </a:p>
        </p:txBody>
      </p:sp>
      <p:sp>
        <p:nvSpPr>
          <p:cNvPr id="4" name="Content Placeholder 3"/>
          <p:cNvSpPr>
            <a:spLocks noGrp="1"/>
          </p:cNvSpPr>
          <p:nvPr>
            <p:ph idx="13"/>
          </p:nvPr>
        </p:nvSpPr>
        <p:spPr/>
        <p:txBody>
          <a:bodyPr/>
          <a:lstStyle/>
          <a:p>
            <a:r>
              <a:rPr lang="en-US" dirty="0" err="1" smtClean="0"/>
              <a:t>blob.Metadata.Add</a:t>
            </a:r>
            <a:r>
              <a:rPr lang="en-US" dirty="0" smtClean="0"/>
              <a:t>("Property1", "Value1");</a:t>
            </a:r>
          </a:p>
          <a:p>
            <a:r>
              <a:rPr lang="en-US" dirty="0" err="1"/>
              <a:t>blob.Metadata.Add</a:t>
            </a:r>
            <a:r>
              <a:rPr lang="en-US" dirty="0"/>
              <a:t>("</a:t>
            </a:r>
            <a:r>
              <a:rPr lang="en-US" dirty="0" smtClean="0"/>
              <a:t>Property2", </a:t>
            </a:r>
            <a:r>
              <a:rPr lang="en-US" dirty="0"/>
              <a:t>"</a:t>
            </a:r>
            <a:r>
              <a:rPr lang="en-US" dirty="0" smtClean="0"/>
              <a:t>Value2");</a:t>
            </a:r>
            <a:endParaRPr lang="en-US" dirty="0"/>
          </a:p>
          <a:p>
            <a:r>
              <a:rPr lang="en-US" dirty="0" err="1"/>
              <a:t>blob.Metadata.Add</a:t>
            </a:r>
            <a:r>
              <a:rPr lang="en-US" dirty="0"/>
              <a:t>("</a:t>
            </a:r>
            <a:r>
              <a:rPr lang="en-US" dirty="0" smtClean="0"/>
              <a:t>Property3", </a:t>
            </a:r>
            <a:r>
              <a:rPr lang="en-US" dirty="0"/>
              <a:t>"</a:t>
            </a:r>
            <a:r>
              <a:rPr lang="en-US" dirty="0" smtClean="0"/>
              <a:t>Value3");</a:t>
            </a:r>
          </a:p>
          <a:p>
            <a:r>
              <a:rPr lang="en-US" dirty="0" smtClean="0"/>
              <a:t>await </a:t>
            </a:r>
            <a:r>
              <a:rPr lang="en-US" dirty="0" err="1" smtClean="0"/>
              <a:t>blob.SetMetadataAsync</a:t>
            </a:r>
            <a:r>
              <a:rPr lang="en-US" dirty="0" smtClean="0"/>
              <a:t>();</a:t>
            </a:r>
            <a:endParaRPr lang="en-US" dirty="0"/>
          </a:p>
        </p:txBody>
      </p:sp>
    </p:spTree>
    <p:extLst>
      <p:ext uri="{BB962C8B-B14F-4D97-AF65-F5344CB8AC3E}">
        <p14:creationId xmlns:p14="http://schemas.microsoft.com/office/powerpoint/2010/main" val="338658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Blob Metadata (C#)</a:t>
            </a:r>
            <a:endParaRPr lang="en-US" dirty="0"/>
          </a:p>
        </p:txBody>
      </p:sp>
      <p:sp>
        <p:nvSpPr>
          <p:cNvPr id="3" name="Content Placeholder 2"/>
          <p:cNvSpPr>
            <a:spLocks noGrp="1"/>
          </p:cNvSpPr>
          <p:nvPr>
            <p:ph sz="half" idx="1"/>
          </p:nvPr>
        </p:nvSpPr>
        <p:spPr/>
        <p:txBody>
          <a:bodyPr/>
          <a:lstStyle/>
          <a:p>
            <a:r>
              <a:rPr lang="en-US" dirty="0" smtClean="0"/>
              <a:t>Read metadata properties named "Property1," "Property2," and "Property3" from a </a:t>
            </a:r>
            <a:r>
              <a:rPr lang="en-US" dirty="0" smtClean="0"/>
              <a:t>blob</a:t>
            </a:r>
            <a:endParaRPr lang="en-US" dirty="0" smtClean="0"/>
          </a:p>
        </p:txBody>
      </p:sp>
      <p:sp>
        <p:nvSpPr>
          <p:cNvPr id="4" name="Content Placeholder 3"/>
          <p:cNvSpPr>
            <a:spLocks noGrp="1"/>
          </p:cNvSpPr>
          <p:nvPr>
            <p:ph idx="13"/>
          </p:nvPr>
        </p:nvSpPr>
        <p:spPr/>
        <p:txBody>
          <a:bodyPr/>
          <a:lstStyle/>
          <a:p>
            <a:r>
              <a:rPr lang="en-US" dirty="0" err="1" smtClean="0"/>
              <a:t>blob.FetchAttributes</a:t>
            </a:r>
            <a:r>
              <a:rPr lang="en-US" dirty="0" smtClean="0"/>
              <a:t>();</a:t>
            </a:r>
          </a:p>
          <a:p>
            <a:r>
              <a:rPr lang="en-US" dirty="0" smtClean="0"/>
              <a:t>string p1 = </a:t>
            </a:r>
            <a:r>
              <a:rPr lang="en-US" dirty="0" err="1" smtClean="0"/>
              <a:t>blob.Metadata.ContainsKey</a:t>
            </a:r>
            <a:r>
              <a:rPr lang="en-US" dirty="0" smtClean="0"/>
              <a:t>("Property1") ?</a:t>
            </a:r>
          </a:p>
          <a:p>
            <a:r>
              <a:rPr lang="en-US" dirty="0"/>
              <a:t> </a:t>
            </a:r>
            <a:r>
              <a:rPr lang="en-US" dirty="0" smtClean="0"/>
              <a:t>   </a:t>
            </a:r>
            <a:r>
              <a:rPr lang="en-US" dirty="0" err="1" smtClean="0"/>
              <a:t>blob.Metadata</a:t>
            </a:r>
            <a:r>
              <a:rPr lang="en-US" dirty="0" smtClean="0"/>
              <a:t>["Property1"] : </a:t>
            </a:r>
            <a:r>
              <a:rPr lang="en-US" dirty="0" smtClean="0"/>
              <a:t>null;</a:t>
            </a:r>
            <a:endParaRPr lang="en-US" dirty="0" smtClean="0"/>
          </a:p>
          <a:p>
            <a:r>
              <a:rPr lang="en-US" dirty="0"/>
              <a:t>string </a:t>
            </a:r>
            <a:r>
              <a:rPr lang="en-US" dirty="0" smtClean="0"/>
              <a:t>p2 </a:t>
            </a:r>
            <a:r>
              <a:rPr lang="en-US" dirty="0"/>
              <a:t>= </a:t>
            </a:r>
            <a:r>
              <a:rPr lang="en-US" dirty="0" err="1"/>
              <a:t>blob.Metadata.ContainsKey</a:t>
            </a:r>
            <a:r>
              <a:rPr lang="en-US" dirty="0"/>
              <a:t>("</a:t>
            </a:r>
            <a:r>
              <a:rPr lang="en-US" dirty="0" smtClean="0"/>
              <a:t>Property2") </a:t>
            </a:r>
            <a:r>
              <a:rPr lang="en-US" dirty="0"/>
              <a:t>?</a:t>
            </a:r>
          </a:p>
          <a:p>
            <a:r>
              <a:rPr lang="en-US" dirty="0"/>
              <a:t>    </a:t>
            </a:r>
            <a:r>
              <a:rPr lang="en-US" dirty="0" err="1"/>
              <a:t>blob.Metadata</a:t>
            </a:r>
            <a:r>
              <a:rPr lang="en-US" dirty="0"/>
              <a:t>["</a:t>
            </a:r>
            <a:r>
              <a:rPr lang="en-US" dirty="0" smtClean="0"/>
              <a:t>Property2"] </a:t>
            </a:r>
            <a:r>
              <a:rPr lang="en-US" dirty="0"/>
              <a:t>: </a:t>
            </a:r>
            <a:r>
              <a:rPr lang="en-US" dirty="0" smtClean="0"/>
              <a:t>null</a:t>
            </a:r>
            <a:r>
              <a:rPr lang="en-US" dirty="0" smtClean="0"/>
              <a:t>;</a:t>
            </a:r>
            <a:endParaRPr lang="en-US" dirty="0"/>
          </a:p>
          <a:p>
            <a:r>
              <a:rPr lang="en-US" dirty="0"/>
              <a:t>string </a:t>
            </a:r>
            <a:r>
              <a:rPr lang="en-US" dirty="0" smtClean="0"/>
              <a:t>p3 </a:t>
            </a:r>
            <a:r>
              <a:rPr lang="en-US" dirty="0"/>
              <a:t>= </a:t>
            </a:r>
            <a:r>
              <a:rPr lang="en-US" dirty="0" err="1"/>
              <a:t>blob.Metadata.ContainsKey</a:t>
            </a:r>
            <a:r>
              <a:rPr lang="en-US" dirty="0"/>
              <a:t>("</a:t>
            </a:r>
            <a:r>
              <a:rPr lang="en-US" dirty="0" smtClean="0"/>
              <a:t>Property3") </a:t>
            </a:r>
            <a:r>
              <a:rPr lang="en-US" dirty="0"/>
              <a:t>?</a:t>
            </a:r>
          </a:p>
          <a:p>
            <a:r>
              <a:rPr lang="en-US" dirty="0"/>
              <a:t>    </a:t>
            </a:r>
            <a:r>
              <a:rPr lang="en-US" dirty="0" err="1"/>
              <a:t>blob.Metadata</a:t>
            </a:r>
            <a:r>
              <a:rPr lang="en-US" dirty="0"/>
              <a:t>["</a:t>
            </a:r>
            <a:r>
              <a:rPr lang="en-US" dirty="0" smtClean="0"/>
              <a:t>Property3"] </a:t>
            </a:r>
            <a:r>
              <a:rPr lang="en-US" dirty="0"/>
              <a:t>: </a:t>
            </a:r>
            <a:r>
              <a:rPr lang="en-US" dirty="0" smtClean="0"/>
              <a:t>null</a:t>
            </a:r>
            <a:r>
              <a:rPr lang="en-US" dirty="0" smtClean="0"/>
              <a:t>;</a:t>
            </a:r>
            <a:endParaRPr lang="en-US" dirty="0"/>
          </a:p>
        </p:txBody>
      </p:sp>
    </p:spTree>
    <p:extLst>
      <p:ext uri="{BB962C8B-B14F-4D97-AF65-F5344CB8AC3E}">
        <p14:creationId xmlns:p14="http://schemas.microsoft.com/office/powerpoint/2010/main" val="204278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Deleting a Blob (C#)</a:t>
            </a:r>
            <a:endParaRPr lang="en-US" dirty="0"/>
          </a:p>
        </p:txBody>
      </p:sp>
      <p:sp>
        <p:nvSpPr>
          <p:cNvPr id="3" name="Content Placeholder 2"/>
          <p:cNvSpPr>
            <a:spLocks noGrp="1"/>
          </p:cNvSpPr>
          <p:nvPr>
            <p:ph sz="half" idx="1"/>
          </p:nvPr>
        </p:nvSpPr>
        <p:spPr/>
        <p:txBody>
          <a:bodyPr/>
          <a:lstStyle/>
          <a:p>
            <a:r>
              <a:rPr lang="en-US" dirty="0"/>
              <a:t>Get a reference to a specified blob in a specified container in a specified storage account</a:t>
            </a:r>
          </a:p>
          <a:p>
            <a:r>
              <a:rPr lang="en-US" dirty="0" smtClean="0"/>
              <a:t>Delete the blob</a:t>
            </a:r>
            <a:endParaRPr lang="en-US" dirty="0"/>
          </a:p>
        </p:txBody>
      </p:sp>
      <p:sp>
        <p:nvSpPr>
          <p:cNvPr id="4" name="Content Placeholder 3"/>
          <p:cNvSpPr>
            <a:spLocks noGrp="1"/>
          </p:cNvSpPr>
          <p:nvPr>
            <p:ph idx="13"/>
          </p:nvPr>
        </p:nvSpPr>
        <p:spPr/>
        <p:txBody>
          <a:bodyPr/>
          <a:lstStyle/>
          <a:p>
            <a:r>
              <a:rPr lang="en-US" dirty="0" err="1"/>
              <a:t>CloudStorageAccount</a:t>
            </a:r>
            <a:r>
              <a:rPr lang="en-US" dirty="0"/>
              <a:t> account =</a:t>
            </a:r>
          </a:p>
          <a:p>
            <a:r>
              <a:rPr lang="en-US" dirty="0"/>
              <a:t>    </a:t>
            </a:r>
            <a:r>
              <a:rPr lang="en-US" dirty="0" err="1"/>
              <a:t>CloudStorageAccount.Parse</a:t>
            </a:r>
            <a:r>
              <a:rPr lang="en-US" dirty="0"/>
              <a:t>("</a:t>
            </a:r>
            <a:r>
              <a:rPr lang="en-US" dirty="0" err="1"/>
              <a:t>connection_string</a:t>
            </a:r>
            <a:r>
              <a:rPr lang="en-US" dirty="0"/>
              <a:t>);</a:t>
            </a:r>
          </a:p>
          <a:p>
            <a:r>
              <a:rPr lang="en-US" dirty="0" err="1"/>
              <a:t>CloudBlobClient</a:t>
            </a:r>
            <a:r>
              <a:rPr lang="en-US" dirty="0"/>
              <a:t> client = </a:t>
            </a:r>
            <a:r>
              <a:rPr lang="en-US" dirty="0" err="1"/>
              <a:t>account.CreateCloudBlobClient</a:t>
            </a:r>
            <a:r>
              <a:rPr lang="en-US" dirty="0"/>
              <a:t>();</a:t>
            </a:r>
          </a:p>
          <a:p>
            <a:r>
              <a:rPr lang="en-US" dirty="0" err="1"/>
              <a:t>CloudBlobContainer</a:t>
            </a:r>
            <a:r>
              <a:rPr lang="en-US" dirty="0"/>
              <a:t> container =</a:t>
            </a:r>
          </a:p>
          <a:p>
            <a:r>
              <a:rPr lang="en-US" dirty="0"/>
              <a:t>    </a:t>
            </a:r>
            <a:r>
              <a:rPr lang="en-US" dirty="0" err="1"/>
              <a:t>client.GetContainerReference</a:t>
            </a:r>
            <a:r>
              <a:rPr lang="en-US" dirty="0"/>
              <a:t>("</a:t>
            </a:r>
            <a:r>
              <a:rPr lang="en-US" dirty="0" err="1"/>
              <a:t>container_name</a:t>
            </a:r>
            <a:r>
              <a:rPr lang="en-US" dirty="0"/>
              <a:t>");</a:t>
            </a:r>
          </a:p>
          <a:p>
            <a:r>
              <a:rPr lang="en-US" dirty="0" err="1"/>
              <a:t>CloudBlockBlob</a:t>
            </a:r>
            <a:r>
              <a:rPr lang="en-US" dirty="0"/>
              <a:t> blob =</a:t>
            </a:r>
          </a:p>
          <a:p>
            <a:r>
              <a:rPr lang="en-US" dirty="0"/>
              <a:t>    </a:t>
            </a:r>
            <a:r>
              <a:rPr lang="en-US" dirty="0" err="1"/>
              <a:t>container.GetBlockBlobReference</a:t>
            </a:r>
            <a:r>
              <a:rPr lang="en-US" dirty="0"/>
              <a:t>("</a:t>
            </a:r>
            <a:r>
              <a:rPr lang="en-US" dirty="0" err="1"/>
              <a:t>blob_name</a:t>
            </a:r>
            <a:r>
              <a:rPr lang="en-US" dirty="0"/>
              <a:t>"));</a:t>
            </a:r>
          </a:p>
          <a:p>
            <a:r>
              <a:rPr lang="en-US" dirty="0" err="1" smtClean="0"/>
              <a:t>blob.Delete</a:t>
            </a:r>
            <a:r>
              <a:rPr lang="en-US" dirty="0" smtClean="0"/>
              <a:t>();</a:t>
            </a:r>
            <a:endParaRPr lang="en-US" dirty="0"/>
          </a:p>
        </p:txBody>
      </p:sp>
    </p:spTree>
    <p:extLst>
      <p:ext uri="{BB962C8B-B14F-4D97-AF65-F5344CB8AC3E}">
        <p14:creationId xmlns:p14="http://schemas.microsoft.com/office/powerpoint/2010/main" val="2719440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Uploading a Blob (Node.js)</a:t>
            </a:r>
            <a:endParaRPr lang="en-US" dirty="0"/>
          </a:p>
        </p:txBody>
      </p:sp>
      <p:sp>
        <p:nvSpPr>
          <p:cNvPr id="3" name="Content Placeholder 2"/>
          <p:cNvSpPr>
            <a:spLocks noGrp="1"/>
          </p:cNvSpPr>
          <p:nvPr>
            <p:ph sz="half" idx="1"/>
          </p:nvPr>
        </p:nvSpPr>
        <p:spPr/>
        <p:txBody>
          <a:bodyPr/>
          <a:lstStyle/>
          <a:p>
            <a:r>
              <a:rPr lang="en-US" dirty="0"/>
              <a:t>Create a blob in the specified storage account and specified container using the Azure Storage SDK for </a:t>
            </a:r>
            <a:r>
              <a:rPr lang="en-US" dirty="0" smtClean="0"/>
              <a:t>Node.js</a:t>
            </a:r>
            <a:endParaRPr lang="en-US" dirty="0"/>
          </a:p>
          <a:p>
            <a:r>
              <a:rPr lang="en-US" dirty="0"/>
              <a:t>Upload the contents of a local </a:t>
            </a:r>
            <a:r>
              <a:rPr lang="en-US" dirty="0" smtClean="0"/>
              <a:t>file to </a:t>
            </a:r>
            <a:r>
              <a:rPr lang="en-US" dirty="0"/>
              <a:t>the </a:t>
            </a:r>
            <a:r>
              <a:rPr lang="en-US" dirty="0" smtClean="0"/>
              <a:t>blob</a:t>
            </a:r>
          </a:p>
          <a:p>
            <a:r>
              <a:rPr lang="en-US" dirty="0"/>
              <a:t>Get the connection string for the storage account from the Azure </a:t>
            </a:r>
            <a:r>
              <a:rPr lang="en-US" dirty="0" smtClean="0"/>
              <a:t>portal</a:t>
            </a:r>
            <a:endParaRPr lang="en-US" dirty="0"/>
          </a:p>
          <a:p>
            <a:endParaRPr lang="en-US" dirty="0"/>
          </a:p>
        </p:txBody>
      </p:sp>
      <p:sp>
        <p:nvSpPr>
          <p:cNvPr id="4" name="Content Placeholder 3"/>
          <p:cNvSpPr>
            <a:spLocks noGrp="1"/>
          </p:cNvSpPr>
          <p:nvPr>
            <p:ph idx="13"/>
          </p:nvPr>
        </p:nvSpPr>
        <p:spPr/>
        <p:txBody>
          <a:bodyPr/>
          <a:lstStyle/>
          <a:p>
            <a:r>
              <a:rPr lang="en-US" dirty="0" err="1"/>
              <a:t>var</a:t>
            </a:r>
            <a:r>
              <a:rPr lang="en-US" dirty="0"/>
              <a:t> storage = </a:t>
            </a:r>
            <a:r>
              <a:rPr lang="en-US" dirty="0" smtClean="0"/>
              <a:t>require("azure-storage");</a:t>
            </a:r>
          </a:p>
          <a:p>
            <a:r>
              <a:rPr lang="en-US" dirty="0" err="1" smtClean="0"/>
              <a:t>var</a:t>
            </a:r>
            <a:r>
              <a:rPr lang="en-US" dirty="0" smtClean="0"/>
              <a:t> service =</a:t>
            </a:r>
          </a:p>
          <a:p>
            <a:r>
              <a:rPr lang="en-US" dirty="0"/>
              <a:t> </a:t>
            </a:r>
            <a:r>
              <a:rPr lang="en-US" dirty="0" smtClean="0"/>
              <a:t>   </a:t>
            </a:r>
            <a:r>
              <a:rPr lang="en-US" dirty="0" err="1" smtClean="0"/>
              <a:t>storage.createBlobService</a:t>
            </a:r>
            <a:r>
              <a:rPr lang="en-US" dirty="0" smtClean="0"/>
              <a:t>("</a:t>
            </a:r>
            <a:r>
              <a:rPr lang="en-US" dirty="0" err="1" smtClean="0"/>
              <a:t>connection_string</a:t>
            </a:r>
            <a:r>
              <a:rPr lang="en-US" dirty="0" smtClean="0"/>
              <a:t>");</a:t>
            </a:r>
          </a:p>
          <a:p>
            <a:r>
              <a:rPr lang="en-US" dirty="0" err="1" smtClean="0"/>
              <a:t>service.createBlockBlobFromLocalFile</a:t>
            </a:r>
            <a:r>
              <a:rPr lang="en-US" dirty="0" smtClean="0"/>
              <a:t>(</a:t>
            </a:r>
          </a:p>
          <a:p>
            <a:r>
              <a:rPr lang="en-US" dirty="0"/>
              <a:t> </a:t>
            </a:r>
            <a:r>
              <a:rPr lang="en-US" dirty="0" smtClean="0"/>
              <a:t>   "</a:t>
            </a:r>
            <a:r>
              <a:rPr lang="en-US" dirty="0" err="1" smtClean="0"/>
              <a:t>container_name</a:t>
            </a:r>
            <a:r>
              <a:rPr lang="en-US" dirty="0" smtClean="0"/>
              <a:t>", "</a:t>
            </a:r>
            <a:r>
              <a:rPr lang="en-US" dirty="0" err="1" smtClean="0"/>
              <a:t>blob_name</a:t>
            </a:r>
            <a:r>
              <a:rPr lang="en-US" dirty="0" smtClean="0"/>
              <a:t>", "</a:t>
            </a:r>
            <a:r>
              <a:rPr lang="en-US" dirty="0" err="1" smtClean="0"/>
              <a:t>file_name</a:t>
            </a:r>
            <a:r>
              <a:rPr lang="en-US" dirty="0" smtClean="0"/>
              <a:t>",</a:t>
            </a:r>
          </a:p>
          <a:p>
            <a:r>
              <a:rPr lang="en-US" dirty="0"/>
              <a:t> </a:t>
            </a:r>
            <a:r>
              <a:rPr lang="en-US" dirty="0" smtClean="0"/>
              <a:t>   function(error</a:t>
            </a:r>
            <a:r>
              <a:rPr lang="en-US" dirty="0"/>
              <a:t>, </a:t>
            </a:r>
            <a:r>
              <a:rPr lang="en-US" dirty="0" smtClean="0"/>
              <a:t>result, response) {</a:t>
            </a:r>
            <a:endParaRPr lang="en-US" dirty="0"/>
          </a:p>
          <a:p>
            <a:r>
              <a:rPr lang="en-US" dirty="0" smtClean="0"/>
              <a:t>    if (!</a:t>
            </a:r>
            <a:r>
              <a:rPr lang="en-US" dirty="0"/>
              <a:t>error</a:t>
            </a:r>
            <a:r>
              <a:rPr lang="en-US" dirty="0" smtClean="0"/>
              <a:t>) {</a:t>
            </a:r>
            <a:endParaRPr lang="en-US" dirty="0"/>
          </a:p>
          <a:p>
            <a:r>
              <a:rPr lang="en-US" dirty="0" smtClean="0"/>
              <a:t>        </a:t>
            </a:r>
            <a:r>
              <a:rPr lang="en-US" dirty="0"/>
              <a:t>// </a:t>
            </a:r>
            <a:r>
              <a:rPr lang="en-US" dirty="0" smtClean="0"/>
              <a:t>File </a:t>
            </a:r>
            <a:r>
              <a:rPr lang="en-US" dirty="0"/>
              <a:t>uploaded</a:t>
            </a:r>
          </a:p>
          <a:p>
            <a:r>
              <a:rPr lang="en-US" dirty="0" smtClean="0"/>
              <a:t>    </a:t>
            </a:r>
            <a:r>
              <a:rPr lang="en-US" dirty="0"/>
              <a:t>}</a:t>
            </a:r>
          </a:p>
          <a:p>
            <a:r>
              <a:rPr lang="en-US" dirty="0" smtClean="0"/>
              <a:t>});</a:t>
            </a:r>
          </a:p>
          <a:p>
            <a:endParaRPr lang="en-US" dirty="0"/>
          </a:p>
          <a:p>
            <a:r>
              <a:rPr lang="en-US" dirty="0" smtClean="0"/>
              <a:t>// Or use </a:t>
            </a:r>
            <a:r>
              <a:rPr lang="en-US" dirty="0" err="1" smtClean="0"/>
              <a:t>createBlockBlobFromStream</a:t>
            </a:r>
            <a:r>
              <a:rPr lang="en-US" dirty="0" smtClean="0"/>
              <a:t>,</a:t>
            </a:r>
          </a:p>
          <a:p>
            <a:r>
              <a:rPr lang="en-US" dirty="0" smtClean="0"/>
              <a:t>// </a:t>
            </a:r>
            <a:r>
              <a:rPr lang="en-US" dirty="0" err="1" smtClean="0"/>
              <a:t>createBlockBlobFromText</a:t>
            </a:r>
            <a:r>
              <a:rPr lang="en-US" dirty="0" smtClean="0"/>
              <a:t>, or</a:t>
            </a:r>
          </a:p>
          <a:p>
            <a:r>
              <a:rPr lang="en-US" dirty="0" smtClean="0"/>
              <a:t>// </a:t>
            </a:r>
            <a:r>
              <a:rPr lang="en-US" dirty="0" err="1" smtClean="0"/>
              <a:t>createWriteStreamToBlockBlob</a:t>
            </a:r>
            <a:endParaRPr lang="en-US" dirty="0"/>
          </a:p>
        </p:txBody>
      </p:sp>
    </p:spTree>
    <p:extLst>
      <p:ext uri="{BB962C8B-B14F-4D97-AF65-F5344CB8AC3E}">
        <p14:creationId xmlns:p14="http://schemas.microsoft.com/office/powerpoint/2010/main" val="19001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Downloading a Blob (Node.js)</a:t>
            </a:r>
            <a:endParaRPr lang="en-US" dirty="0"/>
          </a:p>
        </p:txBody>
      </p:sp>
      <p:sp>
        <p:nvSpPr>
          <p:cNvPr id="3" name="Content Placeholder 2"/>
          <p:cNvSpPr>
            <a:spLocks noGrp="1"/>
          </p:cNvSpPr>
          <p:nvPr>
            <p:ph sz="half" idx="1"/>
          </p:nvPr>
        </p:nvSpPr>
        <p:spPr/>
        <p:txBody>
          <a:bodyPr/>
          <a:lstStyle/>
          <a:p>
            <a:r>
              <a:rPr lang="en-US" dirty="0"/>
              <a:t>Get a reference to a specified blob in a specified container in a specified storage account</a:t>
            </a:r>
          </a:p>
          <a:p>
            <a:r>
              <a:rPr lang="en-US" dirty="0"/>
              <a:t>Download the blob </a:t>
            </a:r>
            <a:r>
              <a:rPr lang="en-US" dirty="0" smtClean="0"/>
              <a:t>and </a:t>
            </a:r>
            <a:r>
              <a:rPr lang="en-US" dirty="0"/>
              <a:t>store its contents in a local </a:t>
            </a:r>
            <a:r>
              <a:rPr lang="en-US" dirty="0" smtClean="0"/>
              <a:t>file</a:t>
            </a:r>
            <a:endParaRPr lang="en-US" dirty="0"/>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smtClean="0"/>
              <a:t>");</a:t>
            </a:r>
          </a:p>
          <a:p>
            <a:r>
              <a:rPr lang="en-US" dirty="0" err="1" smtClean="0"/>
              <a:t>service.getBlobToLocalFile</a:t>
            </a:r>
            <a:r>
              <a:rPr lang="en-US" dirty="0" smtClean="0"/>
              <a:t>(</a:t>
            </a:r>
          </a:p>
          <a:p>
            <a:r>
              <a:rPr lang="en-US" dirty="0"/>
              <a:t> </a:t>
            </a:r>
            <a:r>
              <a:rPr lang="en-US" dirty="0" smtClean="0"/>
              <a:t>   "</a:t>
            </a:r>
            <a:r>
              <a:rPr lang="en-US" dirty="0" err="1" smtClean="0"/>
              <a:t>container_name</a:t>
            </a:r>
            <a:r>
              <a:rPr lang="en-US" dirty="0" smtClean="0"/>
              <a:t>", "</a:t>
            </a:r>
            <a:r>
              <a:rPr lang="en-US" dirty="0" err="1" smtClean="0"/>
              <a:t>blob_name</a:t>
            </a:r>
            <a:r>
              <a:rPr lang="en-US" dirty="0" smtClean="0"/>
              <a:t>", "</a:t>
            </a:r>
            <a:r>
              <a:rPr lang="en-US" dirty="0" err="1" smtClean="0"/>
              <a:t>file_name</a:t>
            </a:r>
            <a:r>
              <a:rPr lang="en-US" dirty="0" smtClean="0"/>
              <a:t>",</a:t>
            </a:r>
          </a:p>
          <a:p>
            <a:r>
              <a:rPr lang="en-US" dirty="0"/>
              <a:t> function(error, result, response) {</a:t>
            </a:r>
          </a:p>
          <a:p>
            <a:r>
              <a:rPr lang="en-US" dirty="0"/>
              <a:t>    if (!error) {</a:t>
            </a:r>
          </a:p>
          <a:p>
            <a:r>
              <a:rPr lang="en-US" dirty="0"/>
              <a:t>        // File </a:t>
            </a:r>
            <a:r>
              <a:rPr lang="en-US" dirty="0" smtClean="0"/>
              <a:t>downloaded</a:t>
            </a:r>
            <a:endParaRPr lang="en-US" dirty="0"/>
          </a:p>
          <a:p>
            <a:r>
              <a:rPr lang="en-US" dirty="0"/>
              <a:t>    }</a:t>
            </a:r>
          </a:p>
          <a:p>
            <a:r>
              <a:rPr lang="en-US" dirty="0" smtClean="0"/>
              <a:t>});</a:t>
            </a:r>
          </a:p>
          <a:p>
            <a:endParaRPr lang="en-US" dirty="0"/>
          </a:p>
          <a:p>
            <a:r>
              <a:rPr lang="en-US" dirty="0" smtClean="0"/>
              <a:t>// Or use </a:t>
            </a:r>
            <a:r>
              <a:rPr lang="en-US" dirty="0" err="1" smtClean="0"/>
              <a:t>getBlobToStream</a:t>
            </a:r>
            <a:r>
              <a:rPr lang="en-US" dirty="0" smtClean="0"/>
              <a:t>, </a:t>
            </a:r>
            <a:r>
              <a:rPr lang="en-US" dirty="0" err="1" smtClean="0"/>
              <a:t>getBlobToTest</a:t>
            </a:r>
            <a:r>
              <a:rPr lang="en-US" dirty="0" smtClean="0"/>
              <a:t>, or</a:t>
            </a:r>
          </a:p>
          <a:p>
            <a:r>
              <a:rPr lang="en-US" dirty="0" smtClean="0"/>
              <a:t>// </a:t>
            </a:r>
            <a:r>
              <a:rPr lang="en-US" dirty="0" err="1" smtClean="0"/>
              <a:t>createReadStream</a:t>
            </a:r>
            <a:endParaRPr lang="en-US" dirty="0"/>
          </a:p>
          <a:p>
            <a:endParaRPr lang="en-US" dirty="0"/>
          </a:p>
        </p:txBody>
      </p:sp>
    </p:spTree>
    <p:extLst>
      <p:ext uri="{BB962C8B-B14F-4D97-AF65-F5344CB8AC3E}">
        <p14:creationId xmlns:p14="http://schemas.microsoft.com/office/powerpoint/2010/main" val="54502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Enumerating Blobs in a Container (</a:t>
            </a:r>
            <a:r>
              <a:rPr lang="en-US" dirty="0"/>
              <a:t>Node.js</a:t>
            </a:r>
            <a:r>
              <a:rPr lang="en-US" dirty="0" smtClean="0"/>
              <a:t>)</a:t>
            </a:r>
            <a:endParaRPr lang="en-US" dirty="0"/>
          </a:p>
        </p:txBody>
      </p:sp>
      <p:sp>
        <p:nvSpPr>
          <p:cNvPr id="3" name="Content Placeholder 2"/>
          <p:cNvSpPr>
            <a:spLocks noGrp="1"/>
          </p:cNvSpPr>
          <p:nvPr>
            <p:ph sz="half" idx="1"/>
          </p:nvPr>
        </p:nvSpPr>
        <p:spPr/>
        <p:txBody>
          <a:bodyPr/>
          <a:lstStyle/>
          <a:p>
            <a:r>
              <a:rPr lang="en-US" dirty="0"/>
              <a:t>Enumerate all the block blobs in a specified container in a specified storage account</a:t>
            </a:r>
          </a:p>
          <a:p>
            <a:r>
              <a:rPr lang="en-US" dirty="0"/>
              <a:t>Retrieve the name of each </a:t>
            </a:r>
            <a:r>
              <a:rPr lang="en-US" dirty="0" smtClean="0"/>
              <a:t>blob</a:t>
            </a:r>
            <a:endParaRPr lang="en-US" dirty="0"/>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a:t>");</a:t>
            </a:r>
          </a:p>
          <a:p>
            <a:r>
              <a:rPr lang="en-US" dirty="0" err="1" smtClean="0"/>
              <a:t>service.listBlobsSegmented</a:t>
            </a:r>
            <a:r>
              <a:rPr lang="en-US" dirty="0" smtClean="0"/>
              <a:t>("</a:t>
            </a:r>
            <a:r>
              <a:rPr lang="en-US" dirty="0" err="1" smtClean="0"/>
              <a:t>container_name</a:t>
            </a:r>
            <a:r>
              <a:rPr lang="en-US" dirty="0" smtClean="0"/>
              <a:t>", null,</a:t>
            </a:r>
          </a:p>
          <a:p>
            <a:r>
              <a:rPr lang="en-US" dirty="0"/>
              <a:t> </a:t>
            </a:r>
            <a:r>
              <a:rPr lang="en-US" dirty="0" smtClean="0"/>
              <a:t>   function(error, result, response) {</a:t>
            </a:r>
          </a:p>
          <a:p>
            <a:r>
              <a:rPr lang="en-US" dirty="0" smtClean="0"/>
              <a:t>    if (!error) {</a:t>
            </a:r>
          </a:p>
          <a:p>
            <a:r>
              <a:rPr lang="en-US" dirty="0" smtClean="0"/>
              <a:t>        for (i=0; i&lt;</a:t>
            </a:r>
            <a:r>
              <a:rPr lang="en-US" dirty="0" err="1" smtClean="0"/>
              <a:t>result.entries.length</a:t>
            </a:r>
            <a:r>
              <a:rPr lang="en-US" dirty="0" smtClean="0"/>
              <a:t>; i++) {</a:t>
            </a:r>
          </a:p>
          <a:p>
            <a:r>
              <a:rPr lang="en-US" dirty="0" smtClean="0"/>
              <a:t>            </a:t>
            </a:r>
            <a:r>
              <a:rPr lang="en-US" dirty="0" err="1" smtClean="0"/>
              <a:t>var</a:t>
            </a:r>
            <a:r>
              <a:rPr lang="en-US" dirty="0" smtClean="0"/>
              <a:t> blob = </a:t>
            </a:r>
            <a:r>
              <a:rPr lang="en-US" dirty="0" err="1" smtClean="0"/>
              <a:t>result.entries</a:t>
            </a:r>
            <a:r>
              <a:rPr lang="en-US" dirty="0" smtClean="0"/>
              <a:t>[i];</a:t>
            </a:r>
          </a:p>
          <a:p>
            <a:r>
              <a:rPr lang="en-US" dirty="0"/>
              <a:t> </a:t>
            </a:r>
            <a:r>
              <a:rPr lang="en-US" dirty="0" smtClean="0"/>
              <a:t>           </a:t>
            </a:r>
            <a:r>
              <a:rPr lang="en-US" dirty="0" err="1" smtClean="0"/>
              <a:t>var</a:t>
            </a:r>
            <a:r>
              <a:rPr lang="en-US" dirty="0" smtClean="0"/>
              <a:t> name = blob.name;</a:t>
            </a:r>
          </a:p>
          <a:p>
            <a:r>
              <a:rPr lang="en-US" dirty="0" smtClean="0"/>
              <a:t>        }</a:t>
            </a:r>
          </a:p>
          <a:p>
            <a:r>
              <a:rPr lang="en-US" dirty="0" smtClean="0"/>
              <a:t>    }</a:t>
            </a:r>
            <a:endParaRPr lang="en-US" dirty="0"/>
          </a:p>
          <a:p>
            <a:r>
              <a:rPr lang="en-US" dirty="0" smtClean="0"/>
              <a:t>});</a:t>
            </a:r>
            <a:endParaRPr lang="en-US" dirty="0"/>
          </a:p>
        </p:txBody>
      </p:sp>
    </p:spTree>
    <p:extLst>
      <p:ext uri="{BB962C8B-B14F-4D97-AF65-F5344CB8AC3E}">
        <p14:creationId xmlns:p14="http://schemas.microsoft.com/office/powerpoint/2010/main" val="863137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Writing Blob Metadata (</a:t>
            </a:r>
            <a:r>
              <a:rPr lang="en-US" dirty="0"/>
              <a:t>Node.js</a:t>
            </a:r>
            <a:r>
              <a:rPr lang="en-US" dirty="0" smtClean="0"/>
              <a:t>)</a:t>
            </a:r>
            <a:endParaRPr lang="en-US" dirty="0"/>
          </a:p>
        </p:txBody>
      </p:sp>
      <p:sp>
        <p:nvSpPr>
          <p:cNvPr id="3" name="Content Placeholder 2"/>
          <p:cNvSpPr>
            <a:spLocks noGrp="1"/>
          </p:cNvSpPr>
          <p:nvPr>
            <p:ph sz="half" idx="1"/>
          </p:nvPr>
        </p:nvSpPr>
        <p:spPr/>
        <p:txBody>
          <a:bodyPr/>
          <a:lstStyle/>
          <a:p>
            <a:r>
              <a:rPr lang="en-US" dirty="0"/>
              <a:t>Add metadata properties named "Property1," "Property2," and "Property3" to a </a:t>
            </a:r>
            <a:r>
              <a:rPr lang="en-US" dirty="0" smtClean="0"/>
              <a:t>blob</a:t>
            </a:r>
            <a:endParaRPr lang="en-US" dirty="0"/>
          </a:p>
          <a:p>
            <a:endParaRPr lang="en-US" dirty="0"/>
          </a:p>
        </p:txBody>
      </p:sp>
      <p:sp>
        <p:nvSpPr>
          <p:cNvPr id="4" name="Content Placeholder 3"/>
          <p:cNvSpPr>
            <a:spLocks noGrp="1"/>
          </p:cNvSpPr>
          <p:nvPr>
            <p:ph idx="13"/>
          </p:nvPr>
        </p:nvSpPr>
        <p:spPr/>
        <p:txBody>
          <a:bodyPr>
            <a:normAutofit lnSpcReduction="10000"/>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a:t>");</a:t>
            </a:r>
          </a:p>
          <a:p>
            <a:endParaRPr lang="en-US" dirty="0" smtClean="0"/>
          </a:p>
          <a:p>
            <a:r>
              <a:rPr lang="en-US" dirty="0" err="1"/>
              <a:t>var</a:t>
            </a:r>
            <a:r>
              <a:rPr lang="en-US" dirty="0"/>
              <a:t> metadata = {</a:t>
            </a:r>
          </a:p>
          <a:p>
            <a:r>
              <a:rPr lang="en-US" dirty="0"/>
              <a:t>    "Property1", </a:t>
            </a:r>
            <a:r>
              <a:rPr lang="en-US" dirty="0" smtClean="0"/>
              <a:t>"Value1",</a:t>
            </a:r>
            <a:endParaRPr lang="en-US" dirty="0"/>
          </a:p>
          <a:p>
            <a:r>
              <a:rPr lang="en-US" dirty="0" smtClean="0"/>
              <a:t>    </a:t>
            </a:r>
            <a:r>
              <a:rPr lang="en-US" dirty="0"/>
              <a:t>"Property1", "</a:t>
            </a:r>
            <a:r>
              <a:rPr lang="en-US" dirty="0" smtClean="0"/>
              <a:t>Value2",</a:t>
            </a:r>
          </a:p>
          <a:p>
            <a:r>
              <a:rPr lang="en-US" dirty="0"/>
              <a:t> </a:t>
            </a:r>
            <a:r>
              <a:rPr lang="en-US" dirty="0" smtClean="0"/>
              <a:t>   "</a:t>
            </a:r>
            <a:r>
              <a:rPr lang="en-US" dirty="0"/>
              <a:t>Property1", "</a:t>
            </a:r>
            <a:r>
              <a:rPr lang="en-US" dirty="0" smtClean="0"/>
              <a:t>Value3"</a:t>
            </a:r>
          </a:p>
          <a:p>
            <a:r>
              <a:rPr lang="en-US" dirty="0" smtClean="0"/>
              <a:t>};</a:t>
            </a:r>
          </a:p>
          <a:p>
            <a:endParaRPr lang="en-US" dirty="0"/>
          </a:p>
          <a:p>
            <a:r>
              <a:rPr lang="en-US" dirty="0" err="1" smtClean="0"/>
              <a:t>service.setBlobMetaData</a:t>
            </a:r>
            <a:r>
              <a:rPr lang="en-US" dirty="0" smtClean="0"/>
              <a:t>("</a:t>
            </a:r>
            <a:r>
              <a:rPr lang="en-US" dirty="0" err="1" smtClean="0"/>
              <a:t>container_name</a:t>
            </a:r>
            <a:r>
              <a:rPr lang="en-US" dirty="0" smtClean="0"/>
              <a:t>", "</a:t>
            </a:r>
            <a:r>
              <a:rPr lang="en-US" dirty="0" err="1" smtClean="0"/>
              <a:t>blob_name</a:t>
            </a:r>
            <a:r>
              <a:rPr lang="en-US" dirty="0" smtClean="0"/>
              <a:t>",</a:t>
            </a:r>
          </a:p>
          <a:p>
            <a:r>
              <a:rPr lang="en-US" dirty="0"/>
              <a:t> </a:t>
            </a:r>
            <a:r>
              <a:rPr lang="en-US" dirty="0" smtClean="0"/>
              <a:t>   metadata, function(error</a:t>
            </a:r>
            <a:r>
              <a:rPr lang="en-US" dirty="0"/>
              <a:t>, result, response) {</a:t>
            </a:r>
          </a:p>
          <a:p>
            <a:r>
              <a:rPr lang="en-US" dirty="0" smtClean="0"/>
              <a:t>    if </a:t>
            </a:r>
            <a:r>
              <a:rPr lang="en-US" dirty="0"/>
              <a:t>(!error) {</a:t>
            </a:r>
          </a:p>
          <a:p>
            <a:r>
              <a:rPr lang="en-US" dirty="0" smtClean="0"/>
              <a:t>        // Succeeded</a:t>
            </a:r>
          </a:p>
          <a:p>
            <a:r>
              <a:rPr lang="en-US" dirty="0"/>
              <a:t> </a:t>
            </a:r>
            <a:r>
              <a:rPr lang="en-US" dirty="0" smtClean="0"/>
              <a:t>   }</a:t>
            </a:r>
            <a:endParaRPr lang="en-US" dirty="0"/>
          </a:p>
          <a:p>
            <a:r>
              <a:rPr lang="en-US" dirty="0" smtClean="0"/>
              <a:t>});</a:t>
            </a:r>
            <a:endParaRPr lang="en-US" dirty="0"/>
          </a:p>
        </p:txBody>
      </p:sp>
    </p:spTree>
    <p:extLst>
      <p:ext uri="{BB962C8B-B14F-4D97-AF65-F5344CB8AC3E}">
        <p14:creationId xmlns:p14="http://schemas.microsoft.com/office/powerpoint/2010/main" val="133782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sp>
        <p:nvSpPr>
          <p:cNvPr id="25" name="Rectangle 24"/>
          <p:cNvSpPr/>
          <p:nvPr/>
        </p:nvSpPr>
        <p:spPr bwMode="auto">
          <a:xfrm>
            <a:off x="918227" y="1690688"/>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Blobs</a:t>
            </a:r>
          </a:p>
        </p:txBody>
      </p:sp>
      <p:sp>
        <p:nvSpPr>
          <p:cNvPr id="26" name="Flowchart: Multidocument 25"/>
          <p:cNvSpPr/>
          <p:nvPr/>
        </p:nvSpPr>
        <p:spPr bwMode="auto">
          <a:xfrm>
            <a:off x="1195039" y="1928744"/>
            <a:ext cx="1257900" cy="1348590"/>
          </a:xfrm>
          <a:prstGeom prst="flowChartMultidocumen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Rectangle 26"/>
          <p:cNvSpPr/>
          <p:nvPr/>
        </p:nvSpPr>
        <p:spPr bwMode="auto">
          <a:xfrm>
            <a:off x="918227" y="4132437"/>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Tables</a:t>
            </a:r>
          </a:p>
        </p:txBody>
      </p:sp>
      <p:sp>
        <p:nvSpPr>
          <p:cNvPr id="28" name="Rectangle 27"/>
          <p:cNvSpPr/>
          <p:nvPr/>
        </p:nvSpPr>
        <p:spPr bwMode="auto">
          <a:xfrm>
            <a:off x="6407834" y="4132437"/>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Files</a:t>
            </a:r>
          </a:p>
        </p:txBody>
      </p:sp>
      <p:sp>
        <p:nvSpPr>
          <p:cNvPr id="29" name="Rectangle 28"/>
          <p:cNvSpPr/>
          <p:nvPr/>
        </p:nvSpPr>
        <p:spPr bwMode="auto">
          <a:xfrm>
            <a:off x="6407834" y="1690688"/>
            <a:ext cx="1791873" cy="2116290"/>
          </a:xfrm>
          <a:prstGeom prst="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4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Queues</a:t>
            </a:r>
          </a:p>
        </p:txBody>
      </p:sp>
      <p:sp>
        <p:nvSpPr>
          <p:cNvPr id="30" name="TextBox 29"/>
          <p:cNvSpPr txBox="1"/>
          <p:nvPr/>
        </p:nvSpPr>
        <p:spPr>
          <a:xfrm>
            <a:off x="2935209" y="1690688"/>
            <a:ext cx="3075298" cy="1661993"/>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Storage for any type of data, analogous to files in a file system, with individual blobs storing up to 1 TB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1" name="TextBox 30"/>
          <p:cNvSpPr txBox="1"/>
          <p:nvPr/>
        </p:nvSpPr>
        <p:spPr>
          <a:xfrm>
            <a:off x="2935209" y="4132437"/>
            <a:ext cx="3075298" cy="1329595"/>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NoSQL data storage rapid development and fast access to large quantities of data</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2" name="TextBox 31"/>
          <p:cNvSpPr txBox="1"/>
          <p:nvPr/>
        </p:nvSpPr>
        <p:spPr>
          <a:xfrm>
            <a:off x="8350431" y="4132437"/>
            <a:ext cx="3003369" cy="997196"/>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File sharing using Server Message Block (SMB) protocol</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3" name="TextBox 32"/>
          <p:cNvSpPr txBox="1"/>
          <p:nvPr/>
        </p:nvSpPr>
        <p:spPr>
          <a:xfrm>
            <a:off x="8350431" y="1690688"/>
            <a:ext cx="3003369" cy="1994392"/>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Reliable messaging for workflow processing and for communication between applications or application components</a:t>
            </a:r>
            <a:endParaRPr lang="en-US" sz="24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34" name="Can 33"/>
          <p:cNvSpPr/>
          <p:nvPr/>
        </p:nvSpPr>
        <p:spPr bwMode="auto">
          <a:xfrm>
            <a:off x="6632944" y="4366336"/>
            <a:ext cx="1341650" cy="1359877"/>
          </a:xfrm>
          <a:prstGeom prst="can">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ight Arrow 34"/>
          <p:cNvSpPr/>
          <p:nvPr/>
        </p:nvSpPr>
        <p:spPr bwMode="auto">
          <a:xfrm>
            <a:off x="6632944" y="1928744"/>
            <a:ext cx="1341651" cy="655658"/>
          </a:xfrm>
          <a:prstGeom prst="rightArrow">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ight Arrow 35"/>
          <p:cNvSpPr/>
          <p:nvPr/>
        </p:nvSpPr>
        <p:spPr bwMode="auto">
          <a:xfrm rot="10800000">
            <a:off x="6632943" y="2621676"/>
            <a:ext cx="1341651" cy="655658"/>
          </a:xfrm>
          <a:prstGeom prst="rightArrow">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Rectangle 36"/>
          <p:cNvSpPr/>
          <p:nvPr/>
        </p:nvSpPr>
        <p:spPr bwMode="auto">
          <a:xfrm>
            <a:off x="1195039" y="4366336"/>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bwMode="auto">
          <a:xfrm>
            <a:off x="1195039" y="4633036"/>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Rectangle 38"/>
          <p:cNvSpPr/>
          <p:nvPr/>
        </p:nvSpPr>
        <p:spPr bwMode="auto">
          <a:xfrm>
            <a:off x="1195039" y="4866935"/>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0" name="Rectangle 39"/>
          <p:cNvSpPr/>
          <p:nvPr/>
        </p:nvSpPr>
        <p:spPr bwMode="auto">
          <a:xfrm>
            <a:off x="1195039" y="5133635"/>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Rectangle 40"/>
          <p:cNvSpPr/>
          <p:nvPr/>
        </p:nvSpPr>
        <p:spPr bwMode="auto">
          <a:xfrm>
            <a:off x="1195039" y="5396004"/>
            <a:ext cx="1257900" cy="266700"/>
          </a:xfrm>
          <a:prstGeom prst="rect">
            <a:avLst/>
          </a:prstGeom>
          <a:solidFill>
            <a:srgbClr val="5095D1"/>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42" name="Straight Connector 41"/>
          <p:cNvCxnSpPr/>
          <p:nvPr/>
        </p:nvCxnSpPr>
        <p:spPr>
          <a:xfrm>
            <a:off x="1624878" y="4366336"/>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056957" y="4366336"/>
            <a:ext cx="0" cy="129636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398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Blob Metadata (</a:t>
            </a:r>
            <a:r>
              <a:rPr lang="en-US" dirty="0"/>
              <a:t>Node.js</a:t>
            </a:r>
            <a:r>
              <a:rPr lang="en-US" dirty="0" smtClean="0"/>
              <a:t>)</a:t>
            </a:r>
            <a:endParaRPr lang="en-US" dirty="0"/>
          </a:p>
        </p:txBody>
      </p:sp>
      <p:sp>
        <p:nvSpPr>
          <p:cNvPr id="3" name="Content Placeholder 2"/>
          <p:cNvSpPr>
            <a:spLocks noGrp="1"/>
          </p:cNvSpPr>
          <p:nvPr>
            <p:ph sz="half" idx="1"/>
          </p:nvPr>
        </p:nvSpPr>
        <p:spPr/>
        <p:txBody>
          <a:bodyPr/>
          <a:lstStyle/>
          <a:p>
            <a:r>
              <a:rPr lang="en-US" dirty="0"/>
              <a:t>Read metadata properties named "Property1," "Property2," and "Property3" from a </a:t>
            </a:r>
            <a:r>
              <a:rPr lang="en-US" dirty="0" smtClean="0"/>
              <a:t>blob</a:t>
            </a:r>
            <a:endParaRPr lang="en-US" dirty="0"/>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smtClean="0"/>
              <a:t>");</a:t>
            </a:r>
          </a:p>
          <a:p>
            <a:r>
              <a:rPr lang="en-US" dirty="0" err="1" smtClean="0"/>
              <a:t>var</a:t>
            </a:r>
            <a:r>
              <a:rPr lang="en-US" dirty="0" smtClean="0"/>
              <a:t> </a:t>
            </a:r>
            <a:r>
              <a:rPr lang="en-US" dirty="0"/>
              <a:t>options = {</a:t>
            </a:r>
          </a:p>
          <a:p>
            <a:r>
              <a:rPr lang="en-US" dirty="0" smtClean="0"/>
              <a:t>    </a:t>
            </a:r>
            <a:r>
              <a:rPr lang="en-US" dirty="0" err="1"/>
              <a:t>maxResults</a:t>
            </a:r>
            <a:r>
              <a:rPr lang="en-US" dirty="0"/>
              <a:t>: 5000,</a:t>
            </a:r>
          </a:p>
          <a:p>
            <a:r>
              <a:rPr lang="en-US" dirty="0" smtClean="0"/>
              <a:t>    </a:t>
            </a:r>
            <a:r>
              <a:rPr lang="en-US" dirty="0"/>
              <a:t>include: "metadata",</a:t>
            </a:r>
          </a:p>
          <a:p>
            <a:r>
              <a:rPr lang="en-US" dirty="0" smtClean="0"/>
              <a:t>};</a:t>
            </a:r>
          </a:p>
          <a:p>
            <a:endParaRPr lang="en-US" dirty="0"/>
          </a:p>
          <a:p>
            <a:r>
              <a:rPr lang="en-US" dirty="0" smtClean="0"/>
              <a:t>// TODO: Add remaining code</a:t>
            </a:r>
          </a:p>
          <a:p>
            <a:endParaRPr lang="en-US" dirty="0"/>
          </a:p>
          <a:p>
            <a:endParaRPr lang="en-US" dirty="0"/>
          </a:p>
          <a:p>
            <a:endParaRPr lang="en-US" dirty="0"/>
          </a:p>
        </p:txBody>
      </p:sp>
    </p:spTree>
    <p:extLst>
      <p:ext uri="{BB962C8B-B14F-4D97-AF65-F5344CB8AC3E}">
        <p14:creationId xmlns:p14="http://schemas.microsoft.com/office/powerpoint/2010/main" val="4126107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Deleting a Blob (Node.js)</a:t>
            </a:r>
            <a:endParaRPr lang="en-US" dirty="0"/>
          </a:p>
        </p:txBody>
      </p:sp>
      <p:sp>
        <p:nvSpPr>
          <p:cNvPr id="3" name="Content Placeholder 2"/>
          <p:cNvSpPr>
            <a:spLocks noGrp="1"/>
          </p:cNvSpPr>
          <p:nvPr>
            <p:ph sz="half" idx="1"/>
          </p:nvPr>
        </p:nvSpPr>
        <p:spPr/>
        <p:txBody>
          <a:bodyPr/>
          <a:lstStyle/>
          <a:p>
            <a:r>
              <a:rPr lang="en-US" dirty="0"/>
              <a:t>Get a reference to a specified blob in a specified container in a specified storage account</a:t>
            </a:r>
          </a:p>
          <a:p>
            <a:r>
              <a:rPr lang="en-US" dirty="0"/>
              <a:t>Delete the </a:t>
            </a:r>
            <a:r>
              <a:rPr lang="en-US" dirty="0" smtClean="0"/>
              <a:t>blob</a:t>
            </a:r>
            <a:endParaRPr lang="en-US" dirty="0"/>
          </a:p>
        </p:txBody>
      </p:sp>
      <p:sp>
        <p:nvSpPr>
          <p:cNvPr id="4" name="Content Placeholder 3"/>
          <p:cNvSpPr>
            <a:spLocks noGrp="1"/>
          </p:cNvSpPr>
          <p:nvPr>
            <p:ph idx="13"/>
          </p:nvPr>
        </p:nvSpPr>
        <p:spPr/>
        <p:txBody>
          <a:bodyPr/>
          <a:lstStyle/>
          <a:p>
            <a:r>
              <a:rPr lang="en-US" dirty="0" err="1"/>
              <a:t>var</a:t>
            </a:r>
            <a:r>
              <a:rPr lang="en-US" dirty="0"/>
              <a:t> storage = require("azure-storage");</a:t>
            </a:r>
          </a:p>
          <a:p>
            <a:r>
              <a:rPr lang="en-US" dirty="0" err="1"/>
              <a:t>var</a:t>
            </a:r>
            <a:r>
              <a:rPr lang="en-US" dirty="0"/>
              <a:t> service =</a:t>
            </a:r>
          </a:p>
          <a:p>
            <a:r>
              <a:rPr lang="en-US" dirty="0"/>
              <a:t>    </a:t>
            </a:r>
            <a:r>
              <a:rPr lang="en-US" dirty="0" err="1"/>
              <a:t>storage.createBlobService</a:t>
            </a:r>
            <a:r>
              <a:rPr lang="en-US" dirty="0"/>
              <a:t>("</a:t>
            </a:r>
            <a:r>
              <a:rPr lang="en-US" dirty="0" err="1"/>
              <a:t>connection_string</a:t>
            </a:r>
            <a:r>
              <a:rPr lang="en-US" dirty="0"/>
              <a:t>");</a:t>
            </a:r>
          </a:p>
          <a:p>
            <a:r>
              <a:rPr lang="en-US" dirty="0" err="1" smtClean="0"/>
              <a:t>service.deleteBlob</a:t>
            </a:r>
            <a:r>
              <a:rPr lang="en-US" dirty="0" smtClean="0"/>
              <a:t>("</a:t>
            </a:r>
            <a:r>
              <a:rPr lang="en-US" dirty="0" err="1" smtClean="0"/>
              <a:t>container_name</a:t>
            </a:r>
            <a:r>
              <a:rPr lang="en-US" dirty="0" smtClean="0"/>
              <a:t>", "</a:t>
            </a:r>
            <a:r>
              <a:rPr lang="en-US" dirty="0" err="1" smtClean="0"/>
              <a:t>blob_name</a:t>
            </a:r>
            <a:r>
              <a:rPr lang="en-US" dirty="0" smtClean="0"/>
              <a:t>",</a:t>
            </a:r>
          </a:p>
          <a:p>
            <a:r>
              <a:rPr lang="en-US" dirty="0"/>
              <a:t> </a:t>
            </a:r>
            <a:r>
              <a:rPr lang="en-US" dirty="0" smtClean="0"/>
              <a:t>   function(error</a:t>
            </a:r>
            <a:r>
              <a:rPr lang="en-US" dirty="0"/>
              <a:t>, response</a:t>
            </a:r>
            <a:r>
              <a:rPr lang="en-US" dirty="0" smtClean="0"/>
              <a:t>) {</a:t>
            </a:r>
            <a:endParaRPr lang="en-US" dirty="0"/>
          </a:p>
          <a:p>
            <a:r>
              <a:rPr lang="en-US" dirty="0" smtClean="0"/>
              <a:t>    if (!</a:t>
            </a:r>
            <a:r>
              <a:rPr lang="en-US" dirty="0"/>
              <a:t>error</a:t>
            </a:r>
            <a:r>
              <a:rPr lang="en-US" dirty="0" smtClean="0"/>
              <a:t>) {</a:t>
            </a:r>
            <a:endParaRPr lang="en-US" dirty="0"/>
          </a:p>
          <a:p>
            <a:r>
              <a:rPr lang="en-US" dirty="0" smtClean="0"/>
              <a:t>        </a:t>
            </a:r>
            <a:r>
              <a:rPr lang="en-US" dirty="0"/>
              <a:t>// Blob </a:t>
            </a:r>
            <a:r>
              <a:rPr lang="en-US" dirty="0" smtClean="0"/>
              <a:t>deleted</a:t>
            </a:r>
            <a:endParaRPr lang="en-US" dirty="0"/>
          </a:p>
          <a:p>
            <a:r>
              <a:rPr lang="en-US" dirty="0" smtClean="0"/>
              <a:t>    </a:t>
            </a:r>
            <a:r>
              <a:rPr lang="en-US" dirty="0"/>
              <a:t>}</a:t>
            </a:r>
          </a:p>
          <a:p>
            <a:r>
              <a:rPr lang="en-US" dirty="0"/>
              <a:t>});</a:t>
            </a:r>
          </a:p>
        </p:txBody>
      </p:sp>
    </p:spTree>
    <p:extLst>
      <p:ext uri="{BB962C8B-B14F-4D97-AF65-F5344CB8AC3E}">
        <p14:creationId xmlns:p14="http://schemas.microsoft.com/office/powerpoint/2010/main" val="1018055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Cognitive Services</a:t>
            </a:r>
            <a:endParaRPr lang="en-US" dirty="0"/>
          </a:p>
        </p:txBody>
      </p:sp>
      <p:sp>
        <p:nvSpPr>
          <p:cNvPr id="3" name="Content Placeholder 2"/>
          <p:cNvSpPr>
            <a:spLocks noGrp="1"/>
          </p:cNvSpPr>
          <p:nvPr>
            <p:ph idx="1"/>
          </p:nvPr>
        </p:nvSpPr>
        <p:spPr/>
        <p:txBody>
          <a:bodyPr/>
          <a:lstStyle/>
          <a:p>
            <a:r>
              <a:rPr lang="en-US" dirty="0" smtClean="0"/>
              <a:t>Intelligence APIs for building intelligent apps</a:t>
            </a:r>
            <a:endParaRPr lang="en-US" dirty="0"/>
          </a:p>
        </p:txBody>
      </p:sp>
      <p:pic>
        <p:nvPicPr>
          <p:cNvPr id="4" name="Picture 3"/>
          <p:cNvPicPr>
            <a:picLocks noChangeAspect="1"/>
          </p:cNvPicPr>
          <p:nvPr/>
        </p:nvPicPr>
        <p:blipFill>
          <a:blip r:embed="rId3"/>
          <a:stretch>
            <a:fillRect/>
          </a:stretch>
        </p:blipFill>
        <p:spPr>
          <a:xfrm>
            <a:off x="381000" y="2521454"/>
            <a:ext cx="11430000" cy="3933825"/>
          </a:xfrm>
          <a:prstGeom prst="rect">
            <a:avLst/>
          </a:prstGeom>
        </p:spPr>
      </p:pic>
    </p:spTree>
    <p:extLst>
      <p:ext uri="{BB962C8B-B14F-4D97-AF65-F5344CB8AC3E}">
        <p14:creationId xmlns:p14="http://schemas.microsoft.com/office/powerpoint/2010/main" val="1330345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Services APIs</a:t>
            </a:r>
            <a:endParaRPr lang="en-US" dirty="0"/>
          </a:p>
        </p:txBody>
      </p:sp>
      <p:sp>
        <p:nvSpPr>
          <p:cNvPr id="4" name="TextBox 3"/>
          <p:cNvSpPr txBox="1"/>
          <p:nvPr/>
        </p:nvSpPr>
        <p:spPr>
          <a:xfrm>
            <a:off x="1150434" y="2110989"/>
            <a:ext cx="1146468" cy="523220"/>
          </a:xfrm>
          <a:prstGeom prst="rect">
            <a:avLst/>
          </a:prstGeom>
          <a:noFill/>
        </p:spPr>
        <p:txBody>
          <a:bodyPr wrap="none" rtlCol="0">
            <a:spAutoFit/>
          </a:bodyPr>
          <a:lstStyle/>
          <a:p>
            <a:r>
              <a:rPr lang="en-US" sz="2800" dirty="0" smtClean="0"/>
              <a:t>Vision</a:t>
            </a:r>
            <a:endParaRPr lang="en-US" sz="2800" dirty="0"/>
          </a:p>
        </p:txBody>
      </p:sp>
      <p:sp>
        <p:nvSpPr>
          <p:cNvPr id="5" name="TextBox 4"/>
          <p:cNvSpPr txBox="1"/>
          <p:nvPr/>
        </p:nvSpPr>
        <p:spPr>
          <a:xfrm>
            <a:off x="1150434" y="2925029"/>
            <a:ext cx="1330814" cy="523220"/>
          </a:xfrm>
          <a:prstGeom prst="rect">
            <a:avLst/>
          </a:prstGeom>
          <a:noFill/>
        </p:spPr>
        <p:txBody>
          <a:bodyPr wrap="none" rtlCol="0">
            <a:spAutoFit/>
          </a:bodyPr>
          <a:lstStyle/>
          <a:p>
            <a:r>
              <a:rPr lang="en-US" sz="2800" dirty="0" smtClean="0"/>
              <a:t>Speech</a:t>
            </a:r>
            <a:endParaRPr lang="en-US" sz="2800" dirty="0"/>
          </a:p>
        </p:txBody>
      </p:sp>
      <p:sp>
        <p:nvSpPr>
          <p:cNvPr id="6" name="TextBox 5"/>
          <p:cNvSpPr txBox="1"/>
          <p:nvPr/>
        </p:nvSpPr>
        <p:spPr>
          <a:xfrm>
            <a:off x="1150434" y="3739069"/>
            <a:ext cx="1736373" cy="523220"/>
          </a:xfrm>
          <a:prstGeom prst="rect">
            <a:avLst/>
          </a:prstGeom>
          <a:noFill/>
        </p:spPr>
        <p:txBody>
          <a:bodyPr wrap="none" rtlCol="0">
            <a:spAutoFit/>
          </a:bodyPr>
          <a:lstStyle/>
          <a:p>
            <a:r>
              <a:rPr lang="en-US" sz="2800" dirty="0" smtClean="0"/>
              <a:t>Language</a:t>
            </a:r>
            <a:endParaRPr lang="en-US" sz="2800" dirty="0"/>
          </a:p>
        </p:txBody>
      </p:sp>
      <p:sp>
        <p:nvSpPr>
          <p:cNvPr id="7" name="TextBox 6"/>
          <p:cNvSpPr txBox="1"/>
          <p:nvPr/>
        </p:nvSpPr>
        <p:spPr>
          <a:xfrm>
            <a:off x="1150434" y="4553109"/>
            <a:ext cx="1951175" cy="523220"/>
          </a:xfrm>
          <a:prstGeom prst="rect">
            <a:avLst/>
          </a:prstGeom>
          <a:noFill/>
        </p:spPr>
        <p:txBody>
          <a:bodyPr wrap="none" rtlCol="0">
            <a:spAutoFit/>
          </a:bodyPr>
          <a:lstStyle/>
          <a:p>
            <a:r>
              <a:rPr lang="en-US" sz="2800" dirty="0" smtClean="0"/>
              <a:t>Knowledge</a:t>
            </a:r>
            <a:endParaRPr lang="en-US" sz="2800" dirty="0"/>
          </a:p>
        </p:txBody>
      </p:sp>
      <p:sp>
        <p:nvSpPr>
          <p:cNvPr id="8" name="TextBox 7"/>
          <p:cNvSpPr txBox="1"/>
          <p:nvPr/>
        </p:nvSpPr>
        <p:spPr>
          <a:xfrm>
            <a:off x="1150434" y="5362850"/>
            <a:ext cx="1234697" cy="523220"/>
          </a:xfrm>
          <a:prstGeom prst="rect">
            <a:avLst/>
          </a:prstGeom>
          <a:noFill/>
        </p:spPr>
        <p:txBody>
          <a:bodyPr wrap="none" rtlCol="0">
            <a:spAutoFit/>
          </a:bodyPr>
          <a:lstStyle/>
          <a:p>
            <a:r>
              <a:rPr lang="en-US" sz="2800" dirty="0" smtClean="0"/>
              <a:t>Search</a:t>
            </a:r>
            <a:endParaRPr lang="en-US" sz="2800" dirty="0"/>
          </a:p>
        </p:txBody>
      </p:sp>
      <p:sp>
        <p:nvSpPr>
          <p:cNvPr id="9" name="Rectangle 8"/>
          <p:cNvSpPr/>
          <p:nvPr/>
        </p:nvSpPr>
        <p:spPr>
          <a:xfrm>
            <a:off x="3357838"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Computer Vision</a:t>
            </a:r>
          </a:p>
        </p:txBody>
      </p:sp>
      <p:sp>
        <p:nvSpPr>
          <p:cNvPr id="19" name="Rectangle 18"/>
          <p:cNvSpPr/>
          <p:nvPr/>
        </p:nvSpPr>
        <p:spPr>
          <a:xfrm>
            <a:off x="3357838"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Speech</a:t>
            </a:r>
          </a:p>
        </p:txBody>
      </p:sp>
      <p:sp>
        <p:nvSpPr>
          <p:cNvPr id="24" name="Rectangle 23"/>
          <p:cNvSpPr/>
          <p:nvPr/>
        </p:nvSpPr>
        <p:spPr>
          <a:xfrm>
            <a:off x="335783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Spell Check</a:t>
            </a:r>
          </a:p>
        </p:txBody>
      </p:sp>
      <p:sp>
        <p:nvSpPr>
          <p:cNvPr id="29" name="Rectangle 28"/>
          <p:cNvSpPr/>
          <p:nvPr/>
        </p:nvSpPr>
        <p:spPr>
          <a:xfrm>
            <a:off x="3357838"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Academic Knowledge</a:t>
            </a:r>
          </a:p>
        </p:txBody>
      </p:sp>
      <p:sp>
        <p:nvSpPr>
          <p:cNvPr id="34" name="Rectangle 33"/>
          <p:cNvSpPr/>
          <p:nvPr/>
        </p:nvSpPr>
        <p:spPr>
          <a:xfrm>
            <a:off x="335783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Auto-suggest</a:t>
            </a:r>
          </a:p>
        </p:txBody>
      </p:sp>
      <p:sp>
        <p:nvSpPr>
          <p:cNvPr id="39" name="Rectangle 38"/>
          <p:cNvSpPr/>
          <p:nvPr/>
        </p:nvSpPr>
        <p:spPr>
          <a:xfrm>
            <a:off x="4874403"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Emotion</a:t>
            </a:r>
          </a:p>
        </p:txBody>
      </p:sp>
      <p:sp>
        <p:nvSpPr>
          <p:cNvPr id="40" name="Rectangle 39"/>
          <p:cNvSpPr/>
          <p:nvPr/>
        </p:nvSpPr>
        <p:spPr>
          <a:xfrm>
            <a:off x="4874403"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Custom Recognition</a:t>
            </a:r>
          </a:p>
        </p:txBody>
      </p:sp>
      <p:sp>
        <p:nvSpPr>
          <p:cNvPr id="41" name="Rectangle 40"/>
          <p:cNvSpPr/>
          <p:nvPr/>
        </p:nvSpPr>
        <p:spPr>
          <a:xfrm>
            <a:off x="4874403"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Language Understanding</a:t>
            </a:r>
          </a:p>
        </p:txBody>
      </p:sp>
      <p:sp>
        <p:nvSpPr>
          <p:cNvPr id="42" name="Rectangle 41"/>
          <p:cNvSpPr/>
          <p:nvPr/>
        </p:nvSpPr>
        <p:spPr>
          <a:xfrm>
            <a:off x="4874403"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Entity Linking</a:t>
            </a:r>
          </a:p>
        </p:txBody>
      </p:sp>
      <p:sp>
        <p:nvSpPr>
          <p:cNvPr id="43" name="Rectangle 42"/>
          <p:cNvSpPr/>
          <p:nvPr/>
        </p:nvSpPr>
        <p:spPr>
          <a:xfrm>
            <a:off x="4874403"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Image Search</a:t>
            </a:r>
          </a:p>
        </p:txBody>
      </p:sp>
      <p:sp>
        <p:nvSpPr>
          <p:cNvPr id="44" name="Rectangle 43"/>
          <p:cNvSpPr/>
          <p:nvPr/>
        </p:nvSpPr>
        <p:spPr>
          <a:xfrm>
            <a:off x="6390968"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Face</a:t>
            </a:r>
          </a:p>
        </p:txBody>
      </p:sp>
      <p:sp>
        <p:nvSpPr>
          <p:cNvPr id="45" name="Rectangle 44"/>
          <p:cNvSpPr/>
          <p:nvPr/>
        </p:nvSpPr>
        <p:spPr>
          <a:xfrm>
            <a:off x="6390968" y="287194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Speaker Recognition</a:t>
            </a:r>
          </a:p>
        </p:txBody>
      </p:sp>
      <p:sp>
        <p:nvSpPr>
          <p:cNvPr id="46" name="Rectangle 45"/>
          <p:cNvSpPr/>
          <p:nvPr/>
        </p:nvSpPr>
        <p:spPr>
          <a:xfrm>
            <a:off x="639096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Linguistic Analysis</a:t>
            </a:r>
          </a:p>
        </p:txBody>
      </p:sp>
      <p:sp>
        <p:nvSpPr>
          <p:cNvPr id="47" name="Rectangle 46"/>
          <p:cNvSpPr/>
          <p:nvPr/>
        </p:nvSpPr>
        <p:spPr>
          <a:xfrm>
            <a:off x="6390968"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Knowledge Exploration</a:t>
            </a:r>
          </a:p>
        </p:txBody>
      </p:sp>
      <p:sp>
        <p:nvSpPr>
          <p:cNvPr id="48" name="Rectangle 47"/>
          <p:cNvSpPr/>
          <p:nvPr/>
        </p:nvSpPr>
        <p:spPr>
          <a:xfrm>
            <a:off x="639096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News Search</a:t>
            </a:r>
          </a:p>
        </p:txBody>
      </p:sp>
      <p:sp>
        <p:nvSpPr>
          <p:cNvPr id="49" name="Rectangle 48"/>
          <p:cNvSpPr/>
          <p:nvPr/>
        </p:nvSpPr>
        <p:spPr>
          <a:xfrm>
            <a:off x="7907533" y="206159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Video</a:t>
            </a:r>
          </a:p>
        </p:txBody>
      </p:sp>
      <p:sp>
        <p:nvSpPr>
          <p:cNvPr id="51" name="Rectangle 50"/>
          <p:cNvSpPr/>
          <p:nvPr/>
        </p:nvSpPr>
        <p:spPr>
          <a:xfrm>
            <a:off x="7907533"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Text Analytics</a:t>
            </a:r>
          </a:p>
        </p:txBody>
      </p:sp>
      <p:sp>
        <p:nvSpPr>
          <p:cNvPr id="52" name="Rectangle 51"/>
          <p:cNvSpPr/>
          <p:nvPr/>
        </p:nvSpPr>
        <p:spPr>
          <a:xfrm>
            <a:off x="7907533" y="4500029"/>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Recom-mendations</a:t>
            </a:r>
            <a:endParaRPr lang="en-US" dirty="0" smtClean="0">
              <a:solidFill>
                <a:schemeClr val="bg1"/>
              </a:solidFill>
            </a:endParaRPr>
          </a:p>
        </p:txBody>
      </p:sp>
      <p:sp>
        <p:nvSpPr>
          <p:cNvPr id="53" name="Rectangle 52"/>
          <p:cNvSpPr/>
          <p:nvPr/>
        </p:nvSpPr>
        <p:spPr>
          <a:xfrm>
            <a:off x="7907533"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Video Search</a:t>
            </a:r>
          </a:p>
        </p:txBody>
      </p:sp>
      <p:sp>
        <p:nvSpPr>
          <p:cNvPr id="56" name="Rectangle 55"/>
          <p:cNvSpPr/>
          <p:nvPr/>
        </p:nvSpPr>
        <p:spPr>
          <a:xfrm>
            <a:off x="9424098" y="368169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Web Language Model</a:t>
            </a:r>
          </a:p>
        </p:txBody>
      </p:sp>
      <p:sp>
        <p:nvSpPr>
          <p:cNvPr id="58" name="Rectangle 57"/>
          <p:cNvSpPr/>
          <p:nvPr/>
        </p:nvSpPr>
        <p:spPr>
          <a:xfrm>
            <a:off x="9424098" y="5309770"/>
            <a:ext cx="1392581" cy="629379"/>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Bing Web Search</a:t>
            </a:r>
          </a:p>
        </p:txBody>
      </p:sp>
    </p:spTree>
    <p:extLst>
      <p:ext uri="{BB962C8B-B14F-4D97-AF65-F5344CB8AC3E}">
        <p14:creationId xmlns:p14="http://schemas.microsoft.com/office/powerpoint/2010/main" val="288341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Vision API</a:t>
            </a:r>
            <a:endParaRPr lang="en-US" dirty="0"/>
          </a:p>
        </p:txBody>
      </p:sp>
      <p:pic>
        <p:nvPicPr>
          <p:cNvPr id="5" name="Picture 4"/>
          <p:cNvPicPr>
            <a:picLocks noChangeAspect="1"/>
          </p:cNvPicPr>
          <p:nvPr/>
        </p:nvPicPr>
        <p:blipFill>
          <a:blip r:embed="rId2"/>
          <a:stretch>
            <a:fillRect/>
          </a:stretch>
        </p:blipFill>
        <p:spPr>
          <a:xfrm>
            <a:off x="1566561" y="1450397"/>
            <a:ext cx="9058877" cy="5064702"/>
          </a:xfrm>
          <a:prstGeom prst="rect">
            <a:avLst/>
          </a:prstGeom>
        </p:spPr>
      </p:pic>
    </p:spTree>
    <p:extLst>
      <p:ext uri="{BB962C8B-B14F-4D97-AF65-F5344CB8AC3E}">
        <p14:creationId xmlns:p14="http://schemas.microsoft.com/office/powerpoint/2010/main" val="2608837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Computer Vision API (C#)</a:t>
            </a:r>
            <a:endParaRPr lang="en-US" dirty="0"/>
          </a:p>
        </p:txBody>
      </p:sp>
      <p:sp>
        <p:nvSpPr>
          <p:cNvPr id="3" name="Content Placeholder 2"/>
          <p:cNvSpPr>
            <a:spLocks noGrp="1"/>
          </p:cNvSpPr>
          <p:nvPr>
            <p:ph sz="half" idx="1"/>
          </p:nvPr>
        </p:nvSpPr>
        <p:spPr/>
        <p:txBody>
          <a:bodyPr/>
          <a:lstStyle/>
          <a:p>
            <a:r>
              <a:rPr lang="en-US" dirty="0" smtClean="0"/>
              <a:t>Submit an image via URI to the Computer Vision API and ask for captions and descriptive tags</a:t>
            </a:r>
          </a:p>
          <a:p>
            <a:pPr lvl="1"/>
            <a:r>
              <a:rPr lang="en-US" dirty="0" smtClean="0"/>
              <a:t>Optionally pass a stream instead of a URI</a:t>
            </a:r>
          </a:p>
          <a:p>
            <a:r>
              <a:rPr lang="en-US" dirty="0" smtClean="0"/>
              <a:t>Uses </a:t>
            </a:r>
            <a:r>
              <a:rPr lang="en-US" dirty="0" err="1" smtClean="0"/>
              <a:t>Microsoft.Project-Oxford.Vision</a:t>
            </a:r>
            <a:r>
              <a:rPr lang="en-US" dirty="0" smtClean="0"/>
              <a:t> </a:t>
            </a:r>
            <a:r>
              <a:rPr lang="en-US" dirty="0" err="1" smtClean="0"/>
              <a:t>NuGet</a:t>
            </a:r>
            <a:r>
              <a:rPr lang="en-US" dirty="0" smtClean="0"/>
              <a:t> package</a:t>
            </a:r>
          </a:p>
          <a:p>
            <a:r>
              <a:rPr lang="en-US" dirty="0" smtClean="0"/>
              <a:t>Other </a:t>
            </a:r>
            <a:r>
              <a:rPr lang="en-US" dirty="0" err="1" smtClean="0"/>
              <a:t>VisualFeatures</a:t>
            </a:r>
            <a:r>
              <a:rPr lang="en-US" dirty="0" smtClean="0"/>
              <a:t> include Adult, Category, Color, Faces, </a:t>
            </a:r>
            <a:r>
              <a:rPr lang="en-US" dirty="0" err="1" smtClean="0"/>
              <a:t>ImageType</a:t>
            </a:r>
            <a:r>
              <a:rPr lang="en-US" dirty="0" smtClean="0"/>
              <a:t>, and Tags</a:t>
            </a:r>
            <a:endParaRPr lang="en-US" dirty="0"/>
          </a:p>
        </p:txBody>
      </p:sp>
      <p:sp>
        <p:nvSpPr>
          <p:cNvPr id="4" name="Content Placeholder 3"/>
          <p:cNvSpPr>
            <a:spLocks noGrp="1"/>
          </p:cNvSpPr>
          <p:nvPr>
            <p:ph idx="13"/>
          </p:nvPr>
        </p:nvSpPr>
        <p:spPr/>
        <p:txBody>
          <a:bodyPr/>
          <a:lstStyle/>
          <a:p>
            <a:r>
              <a:rPr lang="en-US" dirty="0" err="1"/>
              <a:t>VisionServiceClient</a:t>
            </a:r>
            <a:r>
              <a:rPr lang="en-US" dirty="0"/>
              <a:t> vision </a:t>
            </a:r>
            <a:r>
              <a:rPr lang="en-US" dirty="0" smtClean="0"/>
              <a:t>=</a:t>
            </a:r>
          </a:p>
          <a:p>
            <a:r>
              <a:rPr lang="en-US" dirty="0"/>
              <a:t> </a:t>
            </a:r>
            <a:r>
              <a:rPr lang="en-US" dirty="0" smtClean="0"/>
              <a:t>   new </a:t>
            </a:r>
            <a:r>
              <a:rPr lang="en-US" dirty="0" err="1"/>
              <a:t>VisionServiceClient</a:t>
            </a:r>
            <a:r>
              <a:rPr lang="en-US" dirty="0" smtClean="0"/>
              <a:t>("</a:t>
            </a:r>
            <a:r>
              <a:rPr lang="en-US" dirty="0" err="1" smtClean="0"/>
              <a:t>subscription_key</a:t>
            </a:r>
            <a:r>
              <a:rPr lang="en-US" dirty="0" smtClean="0"/>
              <a:t>");</a:t>
            </a:r>
            <a:endParaRPr lang="en-US" dirty="0"/>
          </a:p>
          <a:p>
            <a:r>
              <a:rPr lang="en-US" dirty="0" err="1"/>
              <a:t>VisualFeature</a:t>
            </a:r>
            <a:r>
              <a:rPr lang="en-US" dirty="0"/>
              <a:t>[] features </a:t>
            </a:r>
            <a:r>
              <a:rPr lang="en-US" dirty="0" smtClean="0"/>
              <a:t>=</a:t>
            </a:r>
          </a:p>
          <a:p>
            <a:r>
              <a:rPr lang="en-US" dirty="0"/>
              <a:t> </a:t>
            </a:r>
            <a:r>
              <a:rPr lang="en-US" dirty="0" smtClean="0"/>
              <a:t>   new </a:t>
            </a:r>
            <a:r>
              <a:rPr lang="en-US" dirty="0" err="1"/>
              <a:t>VisualFeature</a:t>
            </a:r>
            <a:r>
              <a:rPr lang="en-US" dirty="0"/>
              <a:t>[] { </a:t>
            </a:r>
            <a:r>
              <a:rPr lang="en-US" dirty="0" err="1"/>
              <a:t>VisualFeature.Description</a:t>
            </a:r>
            <a:r>
              <a:rPr lang="en-US" dirty="0"/>
              <a:t> };</a:t>
            </a:r>
          </a:p>
          <a:p>
            <a:r>
              <a:rPr lang="en-US" dirty="0" err="1" smtClean="0"/>
              <a:t>AnalysisResult</a:t>
            </a:r>
            <a:r>
              <a:rPr lang="en-US" dirty="0" smtClean="0"/>
              <a:t> </a:t>
            </a:r>
            <a:r>
              <a:rPr lang="en-US" dirty="0"/>
              <a:t>result </a:t>
            </a:r>
            <a:r>
              <a:rPr lang="en-US" dirty="0" smtClean="0"/>
              <a:t>=</a:t>
            </a:r>
          </a:p>
          <a:p>
            <a:r>
              <a:rPr lang="en-US" dirty="0"/>
              <a:t> </a:t>
            </a:r>
            <a:r>
              <a:rPr lang="en-US" dirty="0" smtClean="0"/>
              <a:t>   await </a:t>
            </a:r>
            <a:r>
              <a:rPr lang="en-US" dirty="0" err="1" smtClean="0"/>
              <a:t>vision.AnalyzeImageAsync</a:t>
            </a:r>
            <a:r>
              <a:rPr lang="en-US" dirty="0" smtClean="0"/>
              <a:t>(</a:t>
            </a:r>
            <a:r>
              <a:rPr lang="en-US" dirty="0" err="1" smtClean="0"/>
              <a:t>uri</a:t>
            </a:r>
            <a:r>
              <a:rPr lang="en-US" dirty="0" smtClean="0"/>
              <a:t>, </a:t>
            </a:r>
            <a:r>
              <a:rPr lang="en-US" dirty="0"/>
              <a:t>features);</a:t>
            </a:r>
          </a:p>
          <a:p>
            <a:endParaRPr lang="en-US" dirty="0"/>
          </a:p>
          <a:p>
            <a:r>
              <a:rPr lang="en-US" dirty="0" smtClean="0"/>
              <a:t>string caption = </a:t>
            </a:r>
            <a:r>
              <a:rPr lang="en-US" dirty="0" err="1" smtClean="0"/>
              <a:t>result.Description.Captions</a:t>
            </a:r>
            <a:r>
              <a:rPr lang="en-US" dirty="0" smtClean="0"/>
              <a:t>[0</a:t>
            </a:r>
            <a:r>
              <a:rPr lang="en-US" dirty="0"/>
              <a:t>].Text);</a:t>
            </a:r>
          </a:p>
          <a:p>
            <a:endParaRPr lang="en-US" dirty="0"/>
          </a:p>
          <a:p>
            <a:r>
              <a:rPr lang="en-US" dirty="0" err="1" smtClean="0"/>
              <a:t>foreach</a:t>
            </a:r>
            <a:r>
              <a:rPr lang="en-US" dirty="0" smtClean="0"/>
              <a:t> (string tag in </a:t>
            </a:r>
            <a:r>
              <a:rPr lang="en-US" dirty="0" err="1" smtClean="0"/>
              <a:t>result.Description.Tags</a:t>
            </a:r>
            <a:r>
              <a:rPr lang="en-US" dirty="0" smtClean="0"/>
              <a:t>)</a:t>
            </a:r>
            <a:endParaRPr lang="en-US" dirty="0"/>
          </a:p>
          <a:p>
            <a:r>
              <a:rPr lang="en-US" dirty="0"/>
              <a:t>{</a:t>
            </a:r>
          </a:p>
          <a:p>
            <a:r>
              <a:rPr lang="en-US" dirty="0" smtClean="0"/>
              <a:t>    // tag holds descriptive tag for image (e.g., "river")</a:t>
            </a:r>
          </a:p>
          <a:p>
            <a:r>
              <a:rPr lang="en-US" dirty="0" smtClean="0"/>
              <a:t>}</a:t>
            </a:r>
            <a:endParaRPr lang="en-US" dirty="0"/>
          </a:p>
        </p:txBody>
      </p:sp>
    </p:spTree>
    <p:extLst>
      <p:ext uri="{BB962C8B-B14F-4D97-AF65-F5344CB8AC3E}">
        <p14:creationId xmlns:p14="http://schemas.microsoft.com/office/powerpoint/2010/main" val="689610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Computer Vision API (Node.js)</a:t>
            </a:r>
            <a:endParaRPr lang="en-US" dirty="0"/>
          </a:p>
        </p:txBody>
      </p:sp>
      <p:sp>
        <p:nvSpPr>
          <p:cNvPr id="3" name="Content Placeholder 2"/>
          <p:cNvSpPr>
            <a:spLocks noGrp="1"/>
          </p:cNvSpPr>
          <p:nvPr>
            <p:ph sz="half" idx="1"/>
          </p:nvPr>
        </p:nvSpPr>
        <p:spPr/>
        <p:txBody>
          <a:bodyPr/>
          <a:lstStyle/>
          <a:p>
            <a:r>
              <a:rPr lang="en-US" dirty="0"/>
              <a:t>Submit an image via URI to the Computer Vision API and ask for captions and descriptive tags</a:t>
            </a:r>
          </a:p>
          <a:p>
            <a:r>
              <a:rPr lang="en-US" dirty="0"/>
              <a:t>Optionally submit a stream instead </a:t>
            </a:r>
          </a:p>
          <a:p>
            <a:r>
              <a:rPr lang="en-US" dirty="0" smtClean="0"/>
              <a:t>Other </a:t>
            </a:r>
            <a:r>
              <a:rPr lang="en-US" dirty="0" err="1"/>
              <a:t>VisualFeatures</a:t>
            </a:r>
            <a:r>
              <a:rPr lang="en-US" dirty="0"/>
              <a:t> include Adult, Category, Color, Faces, </a:t>
            </a:r>
            <a:r>
              <a:rPr lang="en-US" dirty="0" err="1"/>
              <a:t>ImageType</a:t>
            </a:r>
            <a:r>
              <a:rPr lang="en-US" dirty="0"/>
              <a:t>, and Tags</a:t>
            </a:r>
          </a:p>
          <a:p>
            <a:endParaRPr lang="en-US" dirty="0"/>
          </a:p>
        </p:txBody>
      </p:sp>
      <p:sp>
        <p:nvSpPr>
          <p:cNvPr id="4" name="Content Placeholder 3"/>
          <p:cNvSpPr>
            <a:spLocks noGrp="1"/>
          </p:cNvSpPr>
          <p:nvPr>
            <p:ph idx="13"/>
          </p:nvPr>
        </p:nvSpPr>
        <p:spPr/>
        <p:txBody>
          <a:bodyPr/>
          <a:lstStyle/>
          <a:p>
            <a:endParaRPr lang="en-US"/>
          </a:p>
        </p:txBody>
      </p:sp>
    </p:spTree>
    <p:extLst>
      <p:ext uri="{BB962C8B-B14F-4D97-AF65-F5344CB8AC3E}">
        <p14:creationId xmlns:p14="http://schemas.microsoft.com/office/powerpoint/2010/main" val="3652740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Hands-On Lab</a:t>
            </a:r>
            <a:endParaRPr lang="en-US" dirty="0"/>
          </a:p>
        </p:txBody>
      </p:sp>
      <p:sp>
        <p:nvSpPr>
          <p:cNvPr id="5" name="Text Placeholder 4"/>
          <p:cNvSpPr>
            <a:spLocks noGrp="1"/>
          </p:cNvSpPr>
          <p:nvPr>
            <p:ph type="body" idx="1"/>
          </p:nvPr>
        </p:nvSpPr>
        <p:spPr/>
        <p:txBody>
          <a:bodyPr/>
          <a:lstStyle/>
          <a:p>
            <a:r>
              <a:rPr lang="en-US" dirty="0" smtClean="0"/>
              <a:t>Azure Storage HOL (MVC).html</a:t>
            </a:r>
          </a:p>
          <a:p>
            <a:r>
              <a:rPr lang="en-US" dirty="0"/>
              <a:t>Azure Storage HOL </a:t>
            </a:r>
            <a:r>
              <a:rPr lang="en-US" dirty="0" smtClean="0"/>
              <a:t>(Node).html</a:t>
            </a:r>
            <a:endParaRPr lang="en-US" dirty="0"/>
          </a:p>
        </p:txBody>
      </p:sp>
    </p:spTree>
    <p:extLst>
      <p:ext uri="{BB962C8B-B14F-4D97-AF65-F5344CB8AC3E}">
        <p14:creationId xmlns:p14="http://schemas.microsoft.com/office/powerpoint/2010/main" val="3335184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a:t>
            </a:r>
            <a:endParaRPr lang="en-US" dirty="0"/>
          </a:p>
        </p:txBody>
      </p:sp>
      <p:sp>
        <p:nvSpPr>
          <p:cNvPr id="4" name="Rounded Rectangle 3"/>
          <p:cNvSpPr/>
          <p:nvPr/>
        </p:nvSpPr>
        <p:spPr bwMode="auto">
          <a:xfrm>
            <a:off x="1688123"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chemeClr val="accent2"/>
                </a:solidFill>
                <a:latin typeface="Segoe UI Light" panose="020B0502040204020203" pitchFamily="34" charset="0"/>
                <a:cs typeface="Segoe UI Light" panose="020B0502040204020203" pitchFamily="34" charset="0"/>
              </a:rPr>
              <a:t>Accounts</a:t>
            </a:r>
          </a:p>
        </p:txBody>
      </p:sp>
      <p:sp>
        <p:nvSpPr>
          <p:cNvPr id="5" name="Rounded Rectangle 4"/>
          <p:cNvSpPr/>
          <p:nvPr/>
        </p:nvSpPr>
        <p:spPr bwMode="auto">
          <a:xfrm>
            <a:off x="4989562"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Containers</a:t>
            </a:r>
          </a:p>
        </p:txBody>
      </p:sp>
      <p:sp>
        <p:nvSpPr>
          <p:cNvPr id="6" name="Rounded Rectangle 5"/>
          <p:cNvSpPr/>
          <p:nvPr/>
        </p:nvSpPr>
        <p:spPr bwMode="auto">
          <a:xfrm>
            <a:off x="8292124" y="1571029"/>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chemeClr val="accent2"/>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3319233"/>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dxlabs</a:t>
            </a:r>
            <a:endParaRPr lang="en-US" sz="2200" dirty="0" smtClean="0">
              <a:solidFill>
                <a:schemeClr val="bg1"/>
              </a:solidFill>
              <a:latin typeface="Segoe UI Light" panose="020B0502040204020203" pitchFamily="34" charset="0"/>
              <a:cs typeface="Segoe UI Light" panose="020B0502040204020203" pitchFamily="34" charset="0"/>
            </a:endParaRPr>
          </a:p>
        </p:txBody>
      </p:sp>
      <p:sp>
        <p:nvSpPr>
          <p:cNvPr id="8" name="Rounded Rectangle 7"/>
          <p:cNvSpPr/>
          <p:nvPr/>
        </p:nvSpPr>
        <p:spPr bwMode="auto">
          <a:xfrm>
            <a:off x="5229607" y="2379569"/>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images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4258897"/>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documents</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0" name="Rounded Rectangle 9"/>
          <p:cNvSpPr/>
          <p:nvPr/>
        </p:nvSpPr>
        <p:spPr bwMode="auto">
          <a:xfrm>
            <a:off x="8531607" y="2379569"/>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schema.jpg</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1" name="Rounded Rectangle 10"/>
          <p:cNvSpPr/>
          <p:nvPr/>
        </p:nvSpPr>
        <p:spPr bwMode="auto">
          <a:xfrm>
            <a:off x="8531607" y="4258897"/>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bg1"/>
                </a:solidFill>
                <a:latin typeface="Segoe UI Light" panose="020B0502040204020203" pitchFamily="34" charset="0"/>
                <a:cs typeface="Segoe UI Light" panose="020B0502040204020203" pitchFamily="34" charset="0"/>
              </a:rPr>
              <a:t>Labs.pdf</a:t>
            </a:r>
            <a:endParaRPr lang="en-US" sz="2200" dirty="0">
              <a:solidFill>
                <a:schemeClr val="bg1"/>
              </a:solidFill>
              <a:latin typeface="Segoe UI Light" panose="020B0502040204020203" pitchFamily="34" charset="0"/>
              <a:cs typeface="Segoe UI Light" panose="020B0502040204020203" pitchFamily="34" charset="0"/>
            </a:endParaRPr>
          </a:p>
        </p:txBody>
      </p:sp>
      <p:sp>
        <p:nvSpPr>
          <p:cNvPr id="12" name="Rounded Rectangle 11"/>
          <p:cNvSpPr/>
          <p:nvPr/>
        </p:nvSpPr>
        <p:spPr bwMode="auto">
          <a:xfrm>
            <a:off x="8531607" y="3319233"/>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schemeClr val="bg1"/>
                </a:solidFill>
                <a:latin typeface="Segoe UI Light" panose="020B0502040204020203" pitchFamily="34" charset="0"/>
                <a:cs typeface="Segoe UI Light" panose="020B0502040204020203" pitchFamily="34" charset="0"/>
              </a:rPr>
              <a:t>Png</a:t>
            </a:r>
            <a:r>
              <a:rPr lang="en-US" sz="2200" dirty="0" smtClean="0">
                <a:solidFill>
                  <a:schemeClr val="bg1"/>
                </a:solidFill>
                <a:latin typeface="Segoe UI Light" panose="020B0502040204020203" pitchFamily="34" charset="0"/>
                <a:cs typeface="Segoe UI Light" panose="020B0502040204020203" pitchFamily="34" charset="0"/>
              </a:rPr>
              <a:t>/flow.png</a:t>
            </a:r>
            <a:endParaRPr lang="en-US" sz="2200" dirty="0">
              <a:solidFill>
                <a:schemeClr val="bg1"/>
              </a:solidFill>
              <a:latin typeface="Segoe UI Light" panose="020B0502040204020203" pitchFamily="34" charset="0"/>
              <a:cs typeface="Segoe UI Light" panose="020B0502040204020203" pitchFamily="34" charset="0"/>
            </a:endParaRPr>
          </a:p>
        </p:txBody>
      </p:sp>
      <p:cxnSp>
        <p:nvCxnSpPr>
          <p:cNvPr id="13" name="Straight Connector 12"/>
          <p:cNvCxnSpPr/>
          <p:nvPr/>
        </p:nvCxnSpPr>
        <p:spPr>
          <a:xfrm>
            <a:off x="3781807" y="3709234"/>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4505148" y="2768455"/>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4505147" y="4638784"/>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4505148" y="2779619"/>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V="1">
            <a:off x="7083807" y="2768455"/>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7083807" y="4638784"/>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7807147" y="2779619"/>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7807146" y="3698385"/>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1987129" y="5529007"/>
            <a:ext cx="1735154" cy="763286"/>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24 characters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and a-z</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Unique within Azure</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22" name="TextBox 21"/>
          <p:cNvSpPr txBox="1"/>
          <p:nvPr/>
        </p:nvSpPr>
        <p:spPr>
          <a:xfrm>
            <a:off x="5282511" y="5529007"/>
            <a:ext cx="1747273" cy="492443"/>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3 to 63 characters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0-9, a-z, and dashes</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23" name="TextBox 22"/>
          <p:cNvSpPr txBox="1"/>
          <p:nvPr/>
        </p:nvSpPr>
        <p:spPr>
          <a:xfrm>
            <a:off x="8023024" y="5529007"/>
            <a:ext cx="2871363" cy="1067985"/>
          </a:xfrm>
          <a:prstGeom prst="rect">
            <a:avLst/>
          </a:prstGeom>
          <a:noFill/>
        </p:spPr>
        <p:txBody>
          <a:bodyPr wrap="none" lIns="0" tIns="0" rIns="0" bIns="0" rtlCol="0">
            <a:spAutoFit/>
          </a:bodyPr>
          <a:lstStyle/>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1 to 1,024 characters</a:t>
            </a:r>
          </a:p>
          <a:p>
            <a:pPr algn="ctr">
              <a:lnSpc>
                <a:spcPct val="90000"/>
              </a:lnSpc>
              <a:spcBef>
                <a:spcPct val="20000"/>
              </a:spcBef>
              <a:buSzPct val="80000"/>
            </a:pPr>
            <a:r>
              <a:rPr lang="en-US" sz="1600" u="sng"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Any</a:t>
            </a: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characters (including slashes)</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URL characters must be escaped</a:t>
            </a:r>
          </a:p>
          <a:p>
            <a:pPr algn="ct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Max. 254 path segments</a:t>
            </a:r>
            <a:endParaRPr lang="en-US" sz="16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5095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URLs</a:t>
            </a:r>
            <a:endParaRPr lang="en-US" dirty="0"/>
          </a:p>
        </p:txBody>
      </p:sp>
      <p:sp>
        <p:nvSpPr>
          <p:cNvPr id="4" name="Rounded Rectangle 3"/>
          <p:cNvSpPr/>
          <p:nvPr/>
        </p:nvSpPr>
        <p:spPr bwMode="auto">
          <a:xfrm>
            <a:off x="1688123"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smtClean="0">
                <a:solidFill>
                  <a:srgbClr val="2E75B5"/>
                </a:solidFill>
                <a:latin typeface="Segoe UI Light" panose="020B0502040204020203" pitchFamily="34" charset="0"/>
                <a:cs typeface="Segoe UI Light" panose="020B0502040204020203" pitchFamily="34" charset="0"/>
              </a:rPr>
              <a:t>Accounts</a:t>
            </a:r>
          </a:p>
        </p:txBody>
      </p:sp>
      <p:sp>
        <p:nvSpPr>
          <p:cNvPr id="5" name="Rounded Rectangle 4"/>
          <p:cNvSpPr/>
          <p:nvPr/>
        </p:nvSpPr>
        <p:spPr bwMode="auto">
          <a:xfrm>
            <a:off x="4989562"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rgbClr val="2E75B5"/>
                </a:solidFill>
                <a:latin typeface="Segoe UI Light" panose="020B0502040204020203" pitchFamily="34" charset="0"/>
                <a:cs typeface="Segoe UI Light" panose="020B0502040204020203" pitchFamily="34" charset="0"/>
              </a:rPr>
              <a:t>Containers</a:t>
            </a:r>
          </a:p>
        </p:txBody>
      </p:sp>
      <p:sp>
        <p:nvSpPr>
          <p:cNvPr id="6" name="Rounded Rectangle 5"/>
          <p:cNvSpPr/>
          <p:nvPr/>
        </p:nvSpPr>
        <p:spPr bwMode="auto">
          <a:xfrm>
            <a:off x="8292124" y="1571028"/>
            <a:ext cx="2331218" cy="3728497"/>
          </a:xfrm>
          <a:prstGeom prst="roundRect">
            <a:avLst>
              <a:gd name="adj" fmla="val 12442"/>
            </a:avLst>
          </a:prstGeom>
          <a:solidFill>
            <a:schemeClr val="bg1"/>
          </a:solidFill>
          <a:ln w="571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dirty="0">
                <a:solidFill>
                  <a:srgbClr val="2E75B5"/>
                </a:solidFill>
                <a:latin typeface="Segoe UI Light" panose="020B0502040204020203" pitchFamily="34" charset="0"/>
                <a:cs typeface="Segoe UI Light" panose="020B0502040204020203" pitchFamily="34" charset="0"/>
              </a:rPr>
              <a:t>Blobs</a:t>
            </a:r>
          </a:p>
        </p:txBody>
      </p:sp>
      <p:sp>
        <p:nvSpPr>
          <p:cNvPr id="7" name="Rounded Rectangle 6"/>
          <p:cNvSpPr/>
          <p:nvPr/>
        </p:nvSpPr>
        <p:spPr bwMode="auto">
          <a:xfrm>
            <a:off x="1927607" y="3319232"/>
            <a:ext cx="1854200" cy="8001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smtClean="0">
                <a:solidFill>
                  <a:prstClr val="white"/>
                </a:solidFill>
                <a:latin typeface="Segoe UI Light" panose="020B0502040204020203" pitchFamily="34" charset="0"/>
                <a:cs typeface="Segoe UI Light" panose="020B0502040204020203" pitchFamily="34" charset="0"/>
              </a:rPr>
              <a:t>dxlabs</a:t>
            </a:r>
            <a:endParaRPr lang="en-US" sz="2200" dirty="0" smtClean="0">
              <a:solidFill>
                <a:prstClr val="white"/>
              </a:solidFill>
              <a:latin typeface="Segoe UI Light" panose="020B0502040204020203" pitchFamily="34" charset="0"/>
              <a:cs typeface="Segoe UI Light" panose="020B0502040204020203" pitchFamily="34" charset="0"/>
            </a:endParaRPr>
          </a:p>
        </p:txBody>
      </p:sp>
      <p:sp>
        <p:nvSpPr>
          <p:cNvPr id="8" name="Rounded Rectangle 7"/>
          <p:cNvSpPr/>
          <p:nvPr/>
        </p:nvSpPr>
        <p:spPr bwMode="auto">
          <a:xfrm>
            <a:off x="5229607" y="2379568"/>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prstClr val="white"/>
                </a:solidFill>
                <a:latin typeface="Segoe UI Light" panose="020B0502040204020203" pitchFamily="34" charset="0"/>
                <a:cs typeface="Segoe UI Light" panose="020B0502040204020203" pitchFamily="34" charset="0"/>
              </a:rPr>
              <a:t>images</a:t>
            </a:r>
            <a:endParaRPr lang="en-US" sz="2200" dirty="0">
              <a:solidFill>
                <a:prstClr val="white"/>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5229607" y="4258896"/>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documents</a:t>
            </a:r>
          </a:p>
        </p:txBody>
      </p:sp>
      <p:sp>
        <p:nvSpPr>
          <p:cNvPr id="10" name="Rounded Rectangle 9"/>
          <p:cNvSpPr/>
          <p:nvPr/>
        </p:nvSpPr>
        <p:spPr bwMode="auto">
          <a:xfrm>
            <a:off x="8531607" y="2379568"/>
            <a:ext cx="1854200" cy="800100"/>
          </a:xfrm>
          <a:prstGeom prst="roundRect">
            <a:avLst/>
          </a:prstGeom>
          <a:solidFill>
            <a:srgbClr val="CC9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schema.jpg</a:t>
            </a:r>
          </a:p>
        </p:txBody>
      </p:sp>
      <p:sp>
        <p:nvSpPr>
          <p:cNvPr id="11" name="Rounded Rectangle 10"/>
          <p:cNvSpPr/>
          <p:nvPr/>
        </p:nvSpPr>
        <p:spPr bwMode="auto">
          <a:xfrm>
            <a:off x="8531607" y="4258896"/>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prstClr val="white"/>
                </a:solidFill>
                <a:latin typeface="Segoe UI Light" panose="020B0502040204020203" pitchFamily="34" charset="0"/>
                <a:cs typeface="Segoe UI Light" panose="020B0502040204020203" pitchFamily="34" charset="0"/>
              </a:rPr>
              <a:t>Labs.pdf</a:t>
            </a:r>
          </a:p>
        </p:txBody>
      </p:sp>
      <p:sp>
        <p:nvSpPr>
          <p:cNvPr id="12" name="Rounded Rectangle 11"/>
          <p:cNvSpPr/>
          <p:nvPr/>
        </p:nvSpPr>
        <p:spPr bwMode="auto">
          <a:xfrm>
            <a:off x="8531607" y="3319232"/>
            <a:ext cx="1854200" cy="800100"/>
          </a:xfrm>
          <a:prstGeom prst="roundRect">
            <a:avLst/>
          </a:prstGeom>
          <a:solidFill>
            <a:srgbClr val="5095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err="1">
                <a:solidFill>
                  <a:prstClr val="white"/>
                </a:solidFill>
                <a:latin typeface="Segoe UI Light" panose="020B0502040204020203" pitchFamily="34" charset="0"/>
                <a:cs typeface="Segoe UI Light" panose="020B0502040204020203" pitchFamily="34" charset="0"/>
              </a:rPr>
              <a:t>Png</a:t>
            </a:r>
            <a:r>
              <a:rPr lang="en-US" sz="2200" dirty="0">
                <a:solidFill>
                  <a:prstClr val="white"/>
                </a:solidFill>
                <a:latin typeface="Segoe UI Light" panose="020B0502040204020203" pitchFamily="34" charset="0"/>
                <a:cs typeface="Segoe UI Light" panose="020B0502040204020203" pitchFamily="34" charset="0"/>
              </a:rPr>
              <a:t>/flow.png</a:t>
            </a:r>
          </a:p>
        </p:txBody>
      </p:sp>
      <p:cxnSp>
        <p:nvCxnSpPr>
          <p:cNvPr id="13" name="Straight Connector 12"/>
          <p:cNvCxnSpPr/>
          <p:nvPr/>
        </p:nvCxnSpPr>
        <p:spPr>
          <a:xfrm>
            <a:off x="3781807" y="3709233"/>
            <a:ext cx="72334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flipV="1">
            <a:off x="4505148" y="2768454"/>
            <a:ext cx="72446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4505147" y="4638783"/>
            <a:ext cx="724461" cy="7533"/>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4505148" y="2779618"/>
            <a:ext cx="0" cy="1877862"/>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flipV="1">
            <a:off x="7083807" y="2768454"/>
            <a:ext cx="1447800" cy="11164"/>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p:nvPr/>
        </p:nvCxnSpPr>
        <p:spPr>
          <a:xfrm>
            <a:off x="7083807" y="4638783"/>
            <a:ext cx="1447800" cy="0"/>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a:off x="7807147" y="2779618"/>
            <a:ext cx="0" cy="918766"/>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7807146" y="3698384"/>
            <a:ext cx="724461" cy="735"/>
          </a:xfrm>
          <a:prstGeom prst="line">
            <a:avLst/>
          </a:prstGeom>
          <a:ln>
            <a:solidFill>
              <a:srgbClr val="CCCCFF"/>
            </a:solidFill>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519249" y="5822039"/>
            <a:ext cx="11151917" cy="443198"/>
          </a:xfrm>
          <a:prstGeom prst="rect">
            <a:avLst/>
          </a:prstGeom>
          <a:noFill/>
        </p:spPr>
        <p:txBody>
          <a:bodyPr wrap="square" lIns="0" tIns="0" rIns="0" bIns="0" rtlCol="0">
            <a:spAutoFit/>
          </a:bodyPr>
          <a:lstStyle/>
          <a:p>
            <a:pPr algn="ctr">
              <a:lnSpc>
                <a:spcPct val="90000"/>
              </a:lnSpc>
              <a:spcBef>
                <a:spcPct val="20000"/>
              </a:spcBef>
              <a:buSzPct val="80000"/>
            </a:pPr>
            <a:r>
              <a:rPr lang="en-US" sz="3200" dirty="0" smtClean="0">
                <a:gradFill>
                  <a:gsLst>
                    <a:gs pos="0">
                      <a:srgbClr val="292929">
                        <a:lumMod val="90000"/>
                        <a:lumOff val="10000"/>
                      </a:srgbClr>
                    </a:gs>
                    <a:gs pos="86000">
                      <a:srgbClr val="292929">
                        <a:lumMod val="90000"/>
                        <a:lumOff val="10000"/>
                      </a:srgbClr>
                    </a:gs>
                  </a:gsLst>
                  <a:lin ang="5400000" scaled="0"/>
                </a:gradFill>
              </a:rPr>
              <a:t>https://</a:t>
            </a:r>
            <a:r>
              <a:rPr lang="en-US" sz="3200" dirty="0" smtClean="0">
                <a:solidFill>
                  <a:srgbClr val="9CC3E5"/>
                </a:solidFill>
              </a:rPr>
              <a:t>dxlabs</a:t>
            </a:r>
            <a:r>
              <a:rPr lang="en-US" sz="3200" dirty="0" smtClean="0">
                <a:gradFill>
                  <a:gsLst>
                    <a:gs pos="0">
                      <a:srgbClr val="292929">
                        <a:lumMod val="90000"/>
                        <a:lumOff val="10000"/>
                      </a:srgbClr>
                    </a:gs>
                    <a:gs pos="86000">
                      <a:srgbClr val="292929">
                        <a:lumMod val="90000"/>
                        <a:lumOff val="10000"/>
                      </a:srgbClr>
                    </a:gs>
                  </a:gsLst>
                  <a:lin ang="5400000" scaled="0"/>
                </a:gradFill>
              </a:rPr>
              <a:t>.blob.core.windows.net/</a:t>
            </a:r>
            <a:r>
              <a:rPr lang="en-US" sz="3200" dirty="0" smtClean="0">
                <a:solidFill>
                  <a:srgbClr val="2E75B5"/>
                </a:solidFill>
              </a:rPr>
              <a:t>images</a:t>
            </a:r>
            <a:r>
              <a:rPr lang="en-US" sz="3200" dirty="0" smtClean="0">
                <a:gradFill>
                  <a:gsLst>
                    <a:gs pos="0">
                      <a:srgbClr val="292929">
                        <a:lumMod val="90000"/>
                        <a:lumOff val="10000"/>
                      </a:srgbClr>
                    </a:gs>
                    <a:gs pos="86000">
                      <a:srgbClr val="292929">
                        <a:lumMod val="90000"/>
                        <a:lumOff val="10000"/>
                      </a:srgbClr>
                    </a:gs>
                  </a:gsLst>
                  <a:lin ang="5400000" scaled="0"/>
                </a:gradFill>
              </a:rPr>
              <a:t>/</a:t>
            </a:r>
            <a:r>
              <a:rPr lang="en-US" sz="3200" dirty="0" smtClean="0">
                <a:solidFill>
                  <a:srgbClr val="CC99FF"/>
                </a:solidFill>
              </a:rPr>
              <a:t>schema.jpg</a:t>
            </a:r>
            <a:endParaRPr lang="en-US" sz="3200" dirty="0">
              <a:solidFill>
                <a:srgbClr val="CC99FF"/>
              </a:solidFill>
            </a:endParaRPr>
          </a:p>
        </p:txBody>
      </p:sp>
    </p:spTree>
    <p:extLst>
      <p:ext uri="{BB962C8B-B14F-4D97-AF65-F5344CB8AC3E}">
        <p14:creationId xmlns:p14="http://schemas.microsoft.com/office/powerpoint/2010/main" val="2962043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Accounts</a:t>
            </a:r>
            <a:endParaRPr lang="en-US" dirty="0"/>
          </a:p>
        </p:txBody>
      </p:sp>
      <p:sp>
        <p:nvSpPr>
          <p:cNvPr id="3" name="Content Placeholder 2"/>
          <p:cNvSpPr>
            <a:spLocks noGrp="1"/>
          </p:cNvSpPr>
          <p:nvPr>
            <p:ph idx="1"/>
          </p:nvPr>
        </p:nvSpPr>
        <p:spPr>
          <a:xfrm>
            <a:off x="838200" y="1825625"/>
            <a:ext cx="6678881" cy="4351338"/>
          </a:xfrm>
        </p:spPr>
        <p:txBody>
          <a:bodyPr/>
          <a:lstStyle/>
          <a:p>
            <a:r>
              <a:rPr lang="en-US" dirty="0" smtClean="0"/>
              <a:t>Up to 500 TB of data per account</a:t>
            </a:r>
          </a:p>
          <a:p>
            <a:r>
              <a:rPr lang="en-US" dirty="0" smtClean="0"/>
              <a:t>Maximum of 100 storage accounts per subscription</a:t>
            </a:r>
          </a:p>
          <a:p>
            <a:r>
              <a:rPr lang="en-US" dirty="0" smtClean="0"/>
              <a:t>Two types of accounts</a:t>
            </a:r>
          </a:p>
          <a:p>
            <a:pPr lvl="1"/>
            <a:r>
              <a:rPr lang="en-US" dirty="0" smtClean="0"/>
              <a:t>"General purpose" and "Blob storage"</a:t>
            </a:r>
          </a:p>
          <a:p>
            <a:r>
              <a:rPr lang="en-US" dirty="0" smtClean="0"/>
              <a:t>Four types of replication</a:t>
            </a:r>
          </a:p>
          <a:p>
            <a:pPr lvl="1"/>
            <a:r>
              <a:rPr lang="en-US" dirty="0" smtClean="0"/>
              <a:t>LRS, ZRS, GRS, and RA-GRS</a:t>
            </a:r>
          </a:p>
          <a:p>
            <a:r>
              <a:rPr lang="en-US" dirty="0" smtClean="0"/>
              <a:t>Support optional 256-bit AES encryption (currently in preview)</a:t>
            </a:r>
          </a:p>
        </p:txBody>
      </p:sp>
      <p:pic>
        <p:nvPicPr>
          <p:cNvPr id="4" name="Picture 3"/>
          <p:cNvPicPr>
            <a:picLocks noChangeAspect="1"/>
          </p:cNvPicPr>
          <p:nvPr/>
        </p:nvPicPr>
        <p:blipFill>
          <a:blip r:embed="rId3"/>
          <a:stretch>
            <a:fillRect/>
          </a:stretch>
        </p:blipFill>
        <p:spPr>
          <a:xfrm>
            <a:off x="7987145" y="1690688"/>
            <a:ext cx="3003237" cy="4200957"/>
          </a:xfrm>
          <a:prstGeom prst="rect">
            <a:avLst/>
          </a:prstGeom>
        </p:spPr>
      </p:pic>
    </p:spTree>
    <p:extLst>
      <p:ext uri="{BB962C8B-B14F-4D97-AF65-F5344CB8AC3E}">
        <p14:creationId xmlns:p14="http://schemas.microsoft.com/office/powerpoint/2010/main" val="357489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Containers</a:t>
            </a:r>
            <a:endParaRPr lang="en-US" dirty="0"/>
          </a:p>
        </p:txBody>
      </p:sp>
      <p:sp>
        <p:nvSpPr>
          <p:cNvPr id="3" name="Content Placeholder 2"/>
          <p:cNvSpPr>
            <a:spLocks noGrp="1"/>
          </p:cNvSpPr>
          <p:nvPr>
            <p:ph idx="1"/>
          </p:nvPr>
        </p:nvSpPr>
        <p:spPr>
          <a:xfrm>
            <a:off x="838200" y="1825625"/>
            <a:ext cx="5552209" cy="4351338"/>
          </a:xfrm>
        </p:spPr>
        <p:txBody>
          <a:bodyPr>
            <a:normAutofit/>
          </a:bodyPr>
          <a:lstStyle/>
          <a:p>
            <a:r>
              <a:rPr lang="en-US" dirty="0" smtClean="0"/>
              <a:t>Unlimited number of blob containers per storage account</a:t>
            </a:r>
          </a:p>
          <a:p>
            <a:r>
              <a:rPr lang="en-US" dirty="0" smtClean="0"/>
              <a:t>Three </a:t>
            </a:r>
            <a:r>
              <a:rPr lang="en-US" dirty="0"/>
              <a:t>access policies</a:t>
            </a:r>
          </a:p>
          <a:p>
            <a:pPr lvl="1"/>
            <a:r>
              <a:rPr lang="en-US" dirty="0"/>
              <a:t>Private – Blobs can't be read or enumerated anonymously</a:t>
            </a:r>
          </a:p>
          <a:p>
            <a:pPr lvl="1"/>
            <a:r>
              <a:rPr lang="en-US" dirty="0"/>
              <a:t>Public Container – Blobs can be read and enumerated anonymously</a:t>
            </a:r>
          </a:p>
          <a:p>
            <a:pPr lvl="1"/>
            <a:r>
              <a:rPr lang="en-US" dirty="0"/>
              <a:t>Public Blob – Blobs can be read anonymously, but cannot be enumerated</a:t>
            </a:r>
          </a:p>
          <a:p>
            <a:endParaRPr lang="en-US" dirty="0"/>
          </a:p>
        </p:txBody>
      </p:sp>
      <p:pic>
        <p:nvPicPr>
          <p:cNvPr id="4" name="Picture 3"/>
          <p:cNvPicPr>
            <a:picLocks noChangeAspect="1"/>
          </p:cNvPicPr>
          <p:nvPr/>
        </p:nvPicPr>
        <p:blipFill>
          <a:blip r:embed="rId2"/>
          <a:stretch>
            <a:fillRect/>
          </a:stretch>
        </p:blipFill>
        <p:spPr>
          <a:xfrm>
            <a:off x="6581775" y="1825625"/>
            <a:ext cx="4772025" cy="3343275"/>
          </a:xfrm>
          <a:prstGeom prst="rect">
            <a:avLst/>
          </a:prstGeom>
          <a:ln>
            <a:solidFill>
              <a:schemeClr val="bg2">
                <a:lumMod val="75000"/>
              </a:schemeClr>
            </a:solidFill>
          </a:ln>
        </p:spPr>
      </p:pic>
    </p:spTree>
    <p:extLst>
      <p:ext uri="{BB962C8B-B14F-4D97-AF65-F5344CB8AC3E}">
        <p14:creationId xmlns:p14="http://schemas.microsoft.com/office/powerpoint/2010/main" val="2526734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Blobs</a:t>
            </a:r>
            <a:endParaRPr lang="en-US" dirty="0"/>
          </a:p>
        </p:txBody>
      </p:sp>
      <p:sp>
        <p:nvSpPr>
          <p:cNvPr id="3" name="Content Placeholder 2"/>
          <p:cNvSpPr>
            <a:spLocks noGrp="1"/>
          </p:cNvSpPr>
          <p:nvPr>
            <p:ph idx="1"/>
          </p:nvPr>
        </p:nvSpPr>
        <p:spPr/>
        <p:txBody>
          <a:bodyPr/>
          <a:lstStyle/>
          <a:p>
            <a:r>
              <a:rPr lang="en-US" dirty="0" smtClean="0"/>
              <a:t>Unlimited number of blobs per container</a:t>
            </a:r>
          </a:p>
          <a:p>
            <a:r>
              <a:rPr lang="en-US" dirty="0" smtClean="0"/>
              <a:t>Three types of blobs</a:t>
            </a:r>
          </a:p>
          <a:p>
            <a:endParaRPr lang="en-US" dirty="0"/>
          </a:p>
          <a:p>
            <a:endParaRPr lang="en-US" dirty="0" smtClean="0"/>
          </a:p>
          <a:p>
            <a:endParaRPr lang="en-US" dirty="0"/>
          </a:p>
          <a:p>
            <a:endParaRPr lang="en-US" dirty="0" smtClean="0"/>
          </a:p>
          <a:p>
            <a:endParaRPr lang="en-US" dirty="0"/>
          </a:p>
          <a:p>
            <a:r>
              <a:rPr lang="en-US" dirty="0" smtClean="0"/>
              <a:t>Blobs also support user-defined metadata</a:t>
            </a:r>
            <a:r>
              <a:rPr lang="en-US" dirty="0"/>
              <a:t> </a:t>
            </a:r>
            <a:r>
              <a:rPr lang="en-US" dirty="0" smtClean="0"/>
              <a:t>(key-value pairs)</a:t>
            </a:r>
          </a:p>
        </p:txBody>
      </p:sp>
      <p:sp>
        <p:nvSpPr>
          <p:cNvPr id="7" name="Rectangle 6"/>
          <p:cNvSpPr/>
          <p:nvPr/>
        </p:nvSpPr>
        <p:spPr>
          <a:xfrm>
            <a:off x="7859908"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Page</a:t>
            </a:r>
            <a:endParaRPr lang="en-US" sz="3600" dirty="0">
              <a:solidFill>
                <a:schemeClr val="bg1"/>
              </a:solidFill>
            </a:endParaRPr>
          </a:p>
          <a:p>
            <a:pPr algn="ctr">
              <a:spcAft>
                <a:spcPts val="600"/>
              </a:spcAft>
            </a:pPr>
            <a:r>
              <a:rPr lang="en-US" sz="2000" dirty="0" smtClean="0">
                <a:solidFill>
                  <a:schemeClr val="bg1"/>
                </a:solidFill>
              </a:rPr>
              <a:t>Up to 1 TB</a:t>
            </a:r>
          </a:p>
          <a:p>
            <a:pPr algn="ctr"/>
            <a:r>
              <a:rPr lang="en-US" sz="1600" dirty="0" smtClean="0">
                <a:solidFill>
                  <a:schemeClr val="bg1"/>
                </a:solidFill>
              </a:rPr>
              <a:t>VHDs only; optimized for random access</a:t>
            </a:r>
          </a:p>
        </p:txBody>
      </p:sp>
      <p:sp>
        <p:nvSpPr>
          <p:cNvPr id="8" name="Rectangle 7"/>
          <p:cNvSpPr/>
          <p:nvPr/>
        </p:nvSpPr>
        <p:spPr>
          <a:xfrm>
            <a:off x="4546692"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Append</a:t>
            </a:r>
            <a:endParaRPr lang="en-US" sz="3600" dirty="0">
              <a:solidFill>
                <a:schemeClr val="bg1"/>
              </a:solidFill>
            </a:endParaRPr>
          </a:p>
          <a:p>
            <a:pPr algn="ctr">
              <a:spcAft>
                <a:spcPts val="600"/>
              </a:spcAft>
            </a:pPr>
            <a:r>
              <a:rPr lang="en-US" sz="2000" dirty="0" smtClean="0">
                <a:solidFill>
                  <a:schemeClr val="bg1"/>
                </a:solidFill>
              </a:rPr>
              <a:t>Up to 195 GB</a:t>
            </a:r>
          </a:p>
          <a:p>
            <a:pPr algn="ctr"/>
            <a:r>
              <a:rPr lang="en-US" sz="1600" dirty="0" smtClean="0">
                <a:solidFill>
                  <a:schemeClr val="bg1"/>
                </a:solidFill>
              </a:rPr>
              <a:t>Optimized for append operations</a:t>
            </a:r>
          </a:p>
        </p:txBody>
      </p:sp>
      <p:sp>
        <p:nvSpPr>
          <p:cNvPr id="9" name="Rectangle 8"/>
          <p:cNvSpPr/>
          <p:nvPr/>
        </p:nvSpPr>
        <p:spPr>
          <a:xfrm>
            <a:off x="1233476" y="3106483"/>
            <a:ext cx="2823431" cy="185443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3600" dirty="0" smtClean="0">
                <a:solidFill>
                  <a:schemeClr val="bg1"/>
                </a:solidFill>
              </a:rPr>
              <a:t>Block</a:t>
            </a:r>
            <a:endParaRPr lang="en-US" sz="3600" dirty="0">
              <a:solidFill>
                <a:schemeClr val="bg1"/>
              </a:solidFill>
            </a:endParaRPr>
          </a:p>
          <a:p>
            <a:pPr algn="ctr">
              <a:spcAft>
                <a:spcPts val="600"/>
              </a:spcAft>
            </a:pPr>
            <a:r>
              <a:rPr lang="en-US" sz="2000" dirty="0" smtClean="0">
                <a:solidFill>
                  <a:schemeClr val="bg1"/>
                </a:solidFill>
              </a:rPr>
              <a:t>Up to 195 GB</a:t>
            </a:r>
          </a:p>
          <a:p>
            <a:pPr algn="ctr"/>
            <a:r>
              <a:rPr lang="en-US" sz="1600" dirty="0" smtClean="0">
                <a:solidFill>
                  <a:schemeClr val="bg1"/>
                </a:solidFill>
              </a:rPr>
              <a:t>General-purpose streaming and storage</a:t>
            </a:r>
          </a:p>
        </p:txBody>
      </p:sp>
    </p:spTree>
    <p:extLst>
      <p:ext uri="{BB962C8B-B14F-4D97-AF65-F5344CB8AC3E}">
        <p14:creationId xmlns:p14="http://schemas.microsoft.com/office/powerpoint/2010/main" val="2060109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Tools</a:t>
            </a:r>
            <a:endParaRPr lang="en-US" dirty="0"/>
          </a:p>
        </p:txBody>
      </p:sp>
      <p:sp>
        <p:nvSpPr>
          <p:cNvPr id="3" name="Content Placeholder 2"/>
          <p:cNvSpPr>
            <a:spLocks noGrp="1"/>
          </p:cNvSpPr>
          <p:nvPr>
            <p:ph idx="1"/>
          </p:nvPr>
        </p:nvSpPr>
        <p:spPr/>
        <p:txBody>
          <a:bodyPr/>
          <a:lstStyle/>
          <a:p>
            <a:r>
              <a:rPr lang="en-US" dirty="0"/>
              <a:t>Portal doesn't provide functionality for uploading </a:t>
            </a:r>
            <a:r>
              <a:rPr lang="en-US" dirty="0" smtClean="0"/>
              <a:t>blobs</a:t>
            </a:r>
            <a:endParaRPr lang="en-US" dirty="0"/>
          </a:p>
          <a:p>
            <a:r>
              <a:rPr lang="en-US" dirty="0"/>
              <a:t>Use free, third-party, cross-platform tools instead</a:t>
            </a:r>
          </a:p>
          <a:p>
            <a:endParaRPr lang="en-US" dirty="0"/>
          </a:p>
        </p:txBody>
      </p:sp>
      <p:pic>
        <p:nvPicPr>
          <p:cNvPr id="4" name="Picture 3"/>
          <p:cNvPicPr>
            <a:picLocks noChangeAspect="1"/>
          </p:cNvPicPr>
          <p:nvPr/>
        </p:nvPicPr>
        <p:blipFill>
          <a:blip r:embed="rId2"/>
          <a:stretch>
            <a:fillRect/>
          </a:stretch>
        </p:blipFill>
        <p:spPr>
          <a:xfrm>
            <a:off x="5917739" y="3516896"/>
            <a:ext cx="5045393" cy="2557149"/>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5917738" y="3178342"/>
            <a:ext cx="5045394"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Azure Command-Line Interface (CLI)</a:t>
            </a:r>
          </a:p>
        </p:txBody>
      </p:sp>
      <p:pic>
        <p:nvPicPr>
          <p:cNvPr id="6" name="Picture 5"/>
          <p:cNvPicPr>
            <a:picLocks noChangeAspect="1"/>
          </p:cNvPicPr>
          <p:nvPr/>
        </p:nvPicPr>
        <p:blipFill>
          <a:blip r:embed="rId3"/>
          <a:stretch>
            <a:fillRect/>
          </a:stretch>
        </p:blipFill>
        <p:spPr>
          <a:xfrm>
            <a:off x="1014518" y="3516896"/>
            <a:ext cx="4110142" cy="2561686"/>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049812" y="3178341"/>
            <a:ext cx="4074848" cy="276999"/>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latin typeface="Segoe UI Light" panose="020B0502040204020203" pitchFamily="34" charset="0"/>
                <a:cs typeface="Segoe UI Light" panose="020B0502040204020203" pitchFamily="34" charset="0"/>
              </a:rPr>
              <a:t>Microsoft Azure Storage Explorer</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23309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Blob Storage Programmatically</a:t>
            </a:r>
            <a:endParaRPr lang="en-US" dirty="0"/>
          </a:p>
        </p:txBody>
      </p:sp>
      <p:sp>
        <p:nvSpPr>
          <p:cNvPr id="3" name="Content Placeholder 2"/>
          <p:cNvSpPr>
            <a:spLocks noGrp="1"/>
          </p:cNvSpPr>
          <p:nvPr>
            <p:ph idx="1"/>
          </p:nvPr>
        </p:nvSpPr>
        <p:spPr/>
        <p:txBody>
          <a:bodyPr/>
          <a:lstStyle/>
          <a:p>
            <a:r>
              <a:rPr lang="en-US" dirty="0" smtClean="0"/>
              <a:t>Blob service can be accessed using REST APIs</a:t>
            </a:r>
          </a:p>
          <a:p>
            <a:pPr lvl="1"/>
            <a:r>
              <a:rPr lang="en-US" dirty="0" smtClean="0"/>
              <a:t>Accessible to any programming language that supports HTTP(S)</a:t>
            </a:r>
          </a:p>
          <a:p>
            <a:r>
              <a:rPr lang="en-US" dirty="0" smtClean="0"/>
              <a:t>Blob service can also be accessed using Azure Storage SDKs available for popular languages and platforms</a:t>
            </a:r>
          </a:p>
          <a:p>
            <a:endParaRPr lang="en-US" dirty="0"/>
          </a:p>
          <a:p>
            <a:endParaRPr lang="en-US" dirty="0" smtClean="0"/>
          </a:p>
          <a:p>
            <a:endParaRPr lang="en-US" dirty="0" smtClean="0"/>
          </a:p>
          <a:p>
            <a:r>
              <a:rPr lang="en-US" dirty="0" smtClean="0"/>
              <a:t>Also available from </a:t>
            </a:r>
            <a:r>
              <a:rPr lang="en-US" dirty="0" err="1" smtClean="0"/>
              <a:t>NuGet</a:t>
            </a:r>
            <a:r>
              <a:rPr lang="en-US" dirty="0" smtClean="0"/>
              <a:t>, NPM, and other package managers</a:t>
            </a:r>
            <a:endParaRPr lang="en-US" dirty="0"/>
          </a:p>
        </p:txBody>
      </p:sp>
      <p:sp>
        <p:nvSpPr>
          <p:cNvPr id="4" name="Rectangle 3"/>
          <p:cNvSpPr/>
          <p:nvPr/>
        </p:nvSpPr>
        <p:spPr>
          <a:xfrm>
            <a:off x="1182029"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.NET</a:t>
            </a:r>
          </a:p>
        </p:txBody>
      </p:sp>
      <p:sp>
        <p:nvSpPr>
          <p:cNvPr id="11" name="Rectangle 10"/>
          <p:cNvSpPr/>
          <p:nvPr/>
        </p:nvSpPr>
        <p:spPr>
          <a:xfrm>
            <a:off x="2297151"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Node.js</a:t>
            </a:r>
          </a:p>
        </p:txBody>
      </p:sp>
      <p:sp>
        <p:nvSpPr>
          <p:cNvPr id="12" name="Rectangle 11"/>
          <p:cNvSpPr/>
          <p:nvPr/>
        </p:nvSpPr>
        <p:spPr>
          <a:xfrm>
            <a:off x="3412273"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Java</a:t>
            </a:r>
          </a:p>
        </p:txBody>
      </p:sp>
      <p:sp>
        <p:nvSpPr>
          <p:cNvPr id="13" name="Rectangle 12"/>
          <p:cNvSpPr/>
          <p:nvPr/>
        </p:nvSpPr>
        <p:spPr>
          <a:xfrm>
            <a:off x="4527395"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a:t>
            </a:r>
          </a:p>
        </p:txBody>
      </p:sp>
      <p:sp>
        <p:nvSpPr>
          <p:cNvPr id="14" name="Rectangle 13"/>
          <p:cNvSpPr/>
          <p:nvPr/>
        </p:nvSpPr>
        <p:spPr>
          <a:xfrm>
            <a:off x="5642517"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PHP</a:t>
            </a:r>
          </a:p>
        </p:txBody>
      </p:sp>
      <p:sp>
        <p:nvSpPr>
          <p:cNvPr id="15" name="Rectangle 14"/>
          <p:cNvSpPr/>
          <p:nvPr/>
        </p:nvSpPr>
        <p:spPr>
          <a:xfrm>
            <a:off x="6757639"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Ruby</a:t>
            </a:r>
          </a:p>
        </p:txBody>
      </p:sp>
      <p:sp>
        <p:nvSpPr>
          <p:cNvPr id="16" name="Rectangle 15"/>
          <p:cNvSpPr/>
          <p:nvPr/>
        </p:nvSpPr>
        <p:spPr>
          <a:xfrm>
            <a:off x="7872761"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Python</a:t>
            </a:r>
          </a:p>
        </p:txBody>
      </p:sp>
      <p:sp>
        <p:nvSpPr>
          <p:cNvPr id="17" name="Rectangle 16"/>
          <p:cNvSpPr/>
          <p:nvPr/>
        </p:nvSpPr>
        <p:spPr>
          <a:xfrm>
            <a:off x="8987883"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iOS</a:t>
            </a:r>
          </a:p>
        </p:txBody>
      </p:sp>
      <p:sp>
        <p:nvSpPr>
          <p:cNvPr id="18" name="Rectangle 17"/>
          <p:cNvSpPr/>
          <p:nvPr/>
        </p:nvSpPr>
        <p:spPr>
          <a:xfrm>
            <a:off x="10103005" y="3869473"/>
            <a:ext cx="1014761" cy="947854"/>
          </a:xfrm>
          <a:prstGeom prst="rect">
            <a:avLst/>
          </a:prstGeom>
          <a:solidFill>
            <a:srgbClr val="5095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Xamarin</a:t>
            </a:r>
            <a:endParaRPr lang="en-US" dirty="0" smtClean="0">
              <a:solidFill>
                <a:schemeClr val="bg1"/>
              </a:solidFill>
            </a:endParaRPr>
          </a:p>
        </p:txBody>
      </p:sp>
    </p:spTree>
    <p:extLst>
      <p:ext uri="{BB962C8B-B14F-4D97-AF65-F5344CB8AC3E}">
        <p14:creationId xmlns:p14="http://schemas.microsoft.com/office/powerpoint/2010/main" val="205850848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8271</TotalTime>
  <Words>1828</Words>
  <Application>Microsoft Office PowerPoint</Application>
  <PresentationFormat>Widescreen</PresentationFormat>
  <Paragraphs>327</Paragraphs>
  <Slides>28</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Storage and Cognitive Services</vt:lpstr>
      <vt:lpstr>Azure Storage</vt:lpstr>
      <vt:lpstr>Blob Storage</vt:lpstr>
      <vt:lpstr>Blob URLs</vt:lpstr>
      <vt:lpstr>Storage Accounts</vt:lpstr>
      <vt:lpstr>Storage Containers</vt:lpstr>
      <vt:lpstr>Storage Blobs</vt:lpstr>
      <vt:lpstr>Azure Storage Tools</vt:lpstr>
      <vt:lpstr>Accessing Blob Storage Programmatically</vt:lpstr>
      <vt:lpstr>Uploading a Blob (C#)</vt:lpstr>
      <vt:lpstr>Downloading a Blob (C#)</vt:lpstr>
      <vt:lpstr>Enumerating Blobs in a Container (C#)</vt:lpstr>
      <vt:lpstr>Writing Blob Metadata (C#)</vt:lpstr>
      <vt:lpstr>Reading Blob Metadata (C#)</vt:lpstr>
      <vt:lpstr>Deleting a Blob (C#)</vt:lpstr>
      <vt:lpstr>Uploading a Blob (Node.js)</vt:lpstr>
      <vt:lpstr>Downloading a Blob (Node.js)</vt:lpstr>
      <vt:lpstr>Enumerating Blobs in a Container (Node.js)</vt:lpstr>
      <vt:lpstr>Writing Blob Metadata (Node.js)</vt:lpstr>
      <vt:lpstr>Reading Blob Metadata (Node.js)</vt:lpstr>
      <vt:lpstr>Deleting a Blob (Node.js)</vt:lpstr>
      <vt:lpstr>Microsoft Cognitive Services</vt:lpstr>
      <vt:lpstr>Cognitive Services APIs</vt:lpstr>
      <vt:lpstr>Computer Vision API</vt:lpstr>
      <vt:lpstr>Using the Computer Vision API (C#)</vt:lpstr>
      <vt:lpstr>Using the Computer Vision API (Node.js)</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Storage and Cognitive Services</dc:title>
  <dc:creator>Gavin Gear</dc:creator>
  <cp:lastModifiedBy>Jeff Prosise</cp:lastModifiedBy>
  <cp:revision>208</cp:revision>
  <dcterms:created xsi:type="dcterms:W3CDTF">2016-04-21T18:51:19Z</dcterms:created>
  <dcterms:modified xsi:type="dcterms:W3CDTF">2016-06-09T15:27:25Z</dcterms:modified>
</cp:coreProperties>
</file>