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7"/>
  </p:notesMasterIdLst>
  <p:sldIdLst>
    <p:sldId id="256" r:id="rId7"/>
    <p:sldId id="257" r:id="rId8"/>
    <p:sldId id="290" r:id="rId9"/>
    <p:sldId id="291" r:id="rId10"/>
    <p:sldId id="292" r:id="rId11"/>
    <p:sldId id="293" r:id="rId12"/>
    <p:sldId id="294" r:id="rId13"/>
    <p:sldId id="295" r:id="rId14"/>
    <p:sldId id="296" r:id="rId15"/>
    <p:sldId id="297" r:id="rId16"/>
    <p:sldId id="279" r:id="rId17"/>
    <p:sldId id="283" r:id="rId18"/>
    <p:sldId id="261" r:id="rId19"/>
    <p:sldId id="284" r:id="rId20"/>
    <p:sldId id="298" r:id="rId21"/>
    <p:sldId id="299" r:id="rId22"/>
    <p:sldId id="300" r:id="rId23"/>
    <p:sldId id="301" r:id="rId24"/>
    <p:sldId id="271" r:id="rId25"/>
    <p:sldId id="272" r:id="rId26"/>
    <p:sldId id="302" r:id="rId27"/>
    <p:sldId id="265" r:id="rId28"/>
    <p:sldId id="266" r:id="rId29"/>
    <p:sldId id="267" r:id="rId30"/>
    <p:sldId id="268" r:id="rId31"/>
    <p:sldId id="273" r:id="rId32"/>
    <p:sldId id="269" r:id="rId33"/>
    <p:sldId id="270" r:id="rId34"/>
    <p:sldId id="289" r:id="rId35"/>
    <p:sldId id="277"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80548" autoAdjust="0"/>
  </p:normalViewPr>
  <p:slideViewPr>
    <p:cSldViewPr snapToGrid="0">
      <p:cViewPr>
        <p:scale>
          <a:sx n="90" d="100"/>
          <a:sy n="90" d="100"/>
        </p:scale>
        <p:origin x="-810" y="258"/>
      </p:cViewPr>
      <p:guideLst>
        <p:guide orient="horz" pos="3952"/>
        <p:guide orient="horz" pos="688"/>
        <p:guide orient="horz" pos="915"/>
        <p:guide orient="horz" pos="145"/>
        <p:guide orient="horz" pos="1131"/>
        <p:guide pos="3839"/>
        <p:guide pos="330"/>
        <p:guide pos="7358"/>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9/24/2012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a:t>
            </a:fld>
            <a:endParaRPr lang="en-US"/>
          </a:p>
        </p:txBody>
      </p:sp>
    </p:spTree>
    <p:extLst>
      <p:ext uri="{BB962C8B-B14F-4D97-AF65-F5344CB8AC3E}">
        <p14:creationId xmlns:p14="http://schemas.microsoft.com/office/powerpoint/2010/main" val="309703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b="0" dirty="0" smtClean="0"/>
              <a:t>With PowerShell you can</a:t>
            </a:r>
            <a:r>
              <a:rPr lang="en-US" b="0" baseline="0" dirty="0" smtClean="0"/>
              <a:t> configure various settings in a batch</a:t>
            </a:r>
          </a:p>
          <a:p>
            <a:endParaRPr lang="en-US" b="0" baseline="0" dirty="0" smtClean="0"/>
          </a:p>
          <a:p>
            <a:r>
              <a:rPr lang="en-US" b="1" baseline="0" dirty="0" smtClean="0"/>
              <a:t>Notes:</a:t>
            </a:r>
            <a:endParaRPr lang="en-US" b="1" dirty="0" smtClean="0"/>
          </a:p>
          <a:p>
            <a:r>
              <a:rPr lang="en-US" dirty="0" smtClean="0"/>
              <a:t>New </a:t>
            </a:r>
            <a:r>
              <a:rPr lang="en-US" dirty="0" smtClean="0"/>
              <a:t>New-</a:t>
            </a:r>
            <a:r>
              <a:rPr lang="en-US" dirty="0" err="1" smtClean="0"/>
              <a:t>AzureVMConfig</a:t>
            </a:r>
            <a:r>
              <a:rPr lang="en-US" baseline="0" dirty="0" smtClean="0"/>
              <a:t> and New-</a:t>
            </a:r>
            <a:r>
              <a:rPr lang="en-US" baseline="0" dirty="0" err="1" smtClean="0"/>
              <a:t>AzureVM</a:t>
            </a:r>
            <a:r>
              <a:rPr lang="en-US" baseline="0" dirty="0" smtClean="0"/>
              <a:t> to allow a batched creation of a VM. </a:t>
            </a:r>
          </a:p>
          <a:p>
            <a:r>
              <a:rPr lang="en-US" baseline="0" dirty="0" smtClean="0"/>
              <a:t>New-</a:t>
            </a:r>
            <a:r>
              <a:rPr lang="en-US" baseline="0" dirty="0" err="1" smtClean="0"/>
              <a:t>AzureVMConfig</a:t>
            </a:r>
            <a:r>
              <a:rPr lang="en-US" baseline="0" dirty="0" smtClean="0"/>
              <a:t> returns a configuration object that is then passed to other </a:t>
            </a:r>
            <a:r>
              <a:rPr lang="en-US" baseline="0" dirty="0" err="1" smtClean="0"/>
              <a:t>cmdlets</a:t>
            </a:r>
            <a:r>
              <a:rPr lang="en-US" baseline="0" dirty="0" smtClean="0"/>
              <a:t> to modify via the PowerShell pipeline.</a:t>
            </a:r>
          </a:p>
          <a:p>
            <a:r>
              <a:rPr lang="en-US" baseline="0" dirty="0" smtClean="0"/>
              <a:t>Finally, it is passed to New-</a:t>
            </a:r>
            <a:r>
              <a:rPr lang="en-US" baseline="0" dirty="0" err="1" smtClean="0"/>
              <a:t>AzureVM</a:t>
            </a:r>
            <a:r>
              <a:rPr lang="en-US" baseline="0" dirty="0" smtClean="0"/>
              <a:t> where the VM is created with all of the configuration specified.</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477835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It </a:t>
            </a:r>
            <a:r>
              <a:rPr lang="en-US" dirty="0" smtClean="0"/>
              <a:t>is also possible to create</a:t>
            </a:r>
            <a:r>
              <a:rPr lang="en-US" baseline="0" dirty="0" smtClean="0"/>
              <a:t> multiple configuration objects for multiple VMs and pass them to the New-</a:t>
            </a:r>
            <a:r>
              <a:rPr lang="en-US" baseline="0" dirty="0" err="1" smtClean="0"/>
              <a:t>AzureVM</a:t>
            </a:r>
            <a:r>
              <a:rPr lang="en-US" baseline="0" dirty="0" smtClean="0"/>
              <a:t> </a:t>
            </a:r>
            <a:r>
              <a:rPr lang="en-US" baseline="0" dirty="0" err="1" smtClean="0"/>
              <a:t>cmdlet</a:t>
            </a:r>
            <a:r>
              <a:rPr lang="en-US" baseline="0" dirty="0" smtClean="0"/>
              <a:t> as an array.</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13</a:t>
            </a:fld>
            <a:endParaRPr lang="en-US"/>
          </a:p>
        </p:txBody>
      </p:sp>
    </p:spTree>
    <p:extLst>
      <p:ext uri="{BB962C8B-B14F-4D97-AF65-F5344CB8AC3E}">
        <p14:creationId xmlns:p14="http://schemas.microsoft.com/office/powerpoint/2010/main" val="4200186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Another </a:t>
            </a:r>
            <a:r>
              <a:rPr lang="en-US" dirty="0" smtClean="0"/>
              <a:t>example</a:t>
            </a:r>
            <a:r>
              <a:rPr lang="en-US" baseline="0" dirty="0" smtClean="0"/>
              <a:t> of batch VM creation: using an array/loop to create multiple VMs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1836326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other</a:t>
            </a:r>
            <a:r>
              <a:rPr lang="en-US" baseline="0" dirty="0" smtClean="0"/>
              <a:t> common settings used to provision a VM</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1220275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The</a:t>
            </a:r>
            <a:r>
              <a:rPr lang="en-US" baseline="0" dirty="0" smtClean="0"/>
              <a:t> </a:t>
            </a:r>
            <a:r>
              <a:rPr lang="en-US" baseline="0" dirty="0" smtClean="0"/>
              <a:t>Add-</a:t>
            </a:r>
            <a:r>
              <a:rPr lang="en-US" baseline="0" dirty="0" err="1" smtClean="0"/>
              <a:t>AzureProvisioningConfig</a:t>
            </a:r>
            <a:r>
              <a:rPr lang="en-US" baseline="0" dirty="0" smtClean="0"/>
              <a:t> </a:t>
            </a:r>
            <a:r>
              <a:rPr lang="en-US" baseline="0" dirty="0" err="1" smtClean="0"/>
              <a:t>cmdlet</a:t>
            </a:r>
            <a:r>
              <a:rPr lang="en-US" baseline="0" dirty="0" smtClean="0"/>
              <a:t> supports two parameter sets for Windows.</a:t>
            </a:r>
          </a:p>
          <a:p>
            <a:endParaRPr lang="en-US" baseline="0" dirty="0" smtClean="0"/>
          </a:p>
          <a:p>
            <a:r>
              <a:rPr lang="en-US" b="1" baseline="0" dirty="0" smtClean="0"/>
              <a:t>Notes:</a:t>
            </a:r>
            <a:endParaRPr lang="en-US" b="1" baseline="0" dirty="0" smtClean="0"/>
          </a:p>
          <a:p>
            <a:r>
              <a:rPr lang="en-US" baseline="0" dirty="0" smtClean="0"/>
              <a:t>-Windows allows just setting the password of the VM on boot.</a:t>
            </a:r>
          </a:p>
          <a:p>
            <a:r>
              <a:rPr lang="en-US" baseline="0" dirty="0" smtClean="0"/>
              <a:t>-</a:t>
            </a:r>
            <a:r>
              <a:rPr lang="en-US" baseline="0" dirty="0" err="1" smtClean="0"/>
              <a:t>WindowsDomain</a:t>
            </a:r>
            <a:r>
              <a:rPr lang="en-US" baseline="0" dirty="0" smtClean="0"/>
              <a:t> allows you to specify all of the settings necessary to have the VM join the domain on boot. This scenario only works in a VNET environment where the DNS specified knows how to have the VM find the domain controller.</a:t>
            </a:r>
          </a:p>
          <a:p>
            <a:endParaRPr lang="en-US" baseline="0" dirty="0" smtClean="0"/>
          </a:p>
          <a:p>
            <a:r>
              <a:rPr lang="en-US" baseline="0" dirty="0" smtClean="0"/>
              <a:t>-</a:t>
            </a:r>
            <a:r>
              <a:rPr lang="en-US" baseline="0" dirty="0" err="1" smtClean="0"/>
              <a:t>DisableAutomaticUpdates</a:t>
            </a:r>
            <a:r>
              <a:rPr lang="en-US" baseline="0" dirty="0" smtClean="0"/>
              <a:t> allows for disabling automatic updates by default. Available to both parameter sets.</a:t>
            </a:r>
          </a:p>
          <a:p>
            <a:r>
              <a:rPr lang="en-US" baseline="0" dirty="0" smtClean="0"/>
              <a:t>-</a:t>
            </a:r>
            <a:r>
              <a:rPr lang="en-US" baseline="0" dirty="0" err="1" smtClean="0"/>
              <a:t>NoRDPEndpoint</a:t>
            </a:r>
            <a:r>
              <a:rPr lang="en-US" baseline="0" dirty="0" smtClean="0"/>
              <a:t> does not create the RDP endpoint on creation. Of course you can add this later through PS or the Portal.</a:t>
            </a:r>
          </a:p>
          <a:p>
            <a:r>
              <a:rPr lang="en-US" baseline="0" dirty="0" smtClean="0"/>
              <a:t>-</a:t>
            </a:r>
            <a:r>
              <a:rPr lang="en-US" baseline="0" dirty="0" err="1" smtClean="0"/>
              <a:t>TimeZone</a:t>
            </a:r>
            <a:r>
              <a:rPr lang="en-US" baseline="0" dirty="0" smtClean="0"/>
              <a:t> allows you to specify the VMs </a:t>
            </a:r>
            <a:r>
              <a:rPr lang="en-US" baseline="0" dirty="0" err="1" smtClean="0"/>
              <a:t>timezone</a:t>
            </a:r>
            <a:r>
              <a:rPr lang="en-US" baseline="0" dirty="0" smtClean="0"/>
              <a:t> on provisioning. </a:t>
            </a:r>
          </a:p>
          <a:p>
            <a:r>
              <a:rPr lang="en-US" baseline="0" dirty="0" smtClean="0"/>
              <a:t>-Certificates allows you to automatically install certificates on the VM on provisioning. Note: the certificates must already be installed in the cloud service. For an example: http://michaelwasham.com/2012/08/23/deploying-certificates-with-windows-azure-virtual-machines-and-powershell/</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2579644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The</a:t>
            </a:r>
            <a:r>
              <a:rPr lang="en-US" baseline="0" dirty="0" smtClean="0"/>
              <a:t> Add-</a:t>
            </a:r>
            <a:r>
              <a:rPr lang="en-US" baseline="0" dirty="0" err="1" smtClean="0"/>
              <a:t>AzureProvisioningConfig</a:t>
            </a:r>
            <a:r>
              <a:rPr lang="en-US" baseline="0" dirty="0" smtClean="0"/>
              <a:t> </a:t>
            </a:r>
            <a:r>
              <a:rPr lang="en-US" baseline="0" dirty="0" err="1" smtClean="0"/>
              <a:t>cmdlet</a:t>
            </a:r>
            <a:r>
              <a:rPr lang="en-US" baseline="0" dirty="0" smtClean="0"/>
              <a:t> supports one parameter set for Linux</a:t>
            </a:r>
          </a:p>
          <a:p>
            <a:endParaRPr lang="en-US" dirty="0" smtClean="0"/>
          </a:p>
          <a:p>
            <a:r>
              <a:rPr lang="en-US" b="1" dirty="0" smtClean="0"/>
              <a:t>Notes:</a:t>
            </a:r>
          </a:p>
          <a:p>
            <a:r>
              <a:rPr lang="en-US" dirty="0" smtClean="0"/>
              <a:t>The </a:t>
            </a:r>
            <a:r>
              <a:rPr lang="en-US" dirty="0" smtClean="0"/>
              <a:t>Linux</a:t>
            </a:r>
            <a:r>
              <a:rPr lang="en-US" baseline="0" dirty="0" smtClean="0"/>
              <a:t> parameter set requires specifying the user name and also allows for disabling SSH on the Linux VM or just not adding the SSH endpoint. </a:t>
            </a:r>
          </a:p>
          <a:p>
            <a:r>
              <a:rPr lang="en-US" baseline="0" dirty="0" smtClean="0"/>
              <a:t>Additionally, you can deploy SSH certificates as long as they are already in the cloud service.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22440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Deploying </a:t>
            </a:r>
            <a:r>
              <a:rPr lang="en-US" dirty="0" smtClean="0"/>
              <a:t>into a Virtual Network requires multipl</a:t>
            </a:r>
            <a:r>
              <a:rPr lang="en-US" baseline="0" dirty="0" smtClean="0"/>
              <a:t>e settings.</a:t>
            </a:r>
          </a:p>
          <a:p>
            <a:r>
              <a:rPr lang="en-US" baseline="0" dirty="0" smtClean="0"/>
              <a:t/>
            </a:r>
            <a:br>
              <a:rPr lang="en-US" baseline="0" dirty="0" smtClean="0"/>
            </a:br>
            <a:r>
              <a:rPr lang="en-US" b="1" baseline="0" dirty="0" smtClean="0"/>
              <a:t>Notes:</a:t>
            </a:r>
          </a:p>
          <a:p>
            <a:r>
              <a:rPr lang="en-US" baseline="0" dirty="0" smtClean="0"/>
              <a:t>When </a:t>
            </a:r>
            <a:r>
              <a:rPr lang="en-US" baseline="0" dirty="0" smtClean="0"/>
              <a:t>configuring the VM you must specify the subnet using the Set-</a:t>
            </a:r>
            <a:r>
              <a:rPr lang="en-US" baseline="0" dirty="0" err="1" smtClean="0"/>
              <a:t>AzureSubnet</a:t>
            </a:r>
            <a:r>
              <a:rPr lang="en-US" baseline="0" dirty="0" smtClean="0"/>
              <a:t> </a:t>
            </a:r>
            <a:r>
              <a:rPr lang="en-US" baseline="0" dirty="0" err="1" smtClean="0"/>
              <a:t>cmdlet</a:t>
            </a:r>
            <a:r>
              <a:rPr lang="en-US" baseline="0" dirty="0" smtClean="0"/>
              <a:t>. </a:t>
            </a:r>
          </a:p>
          <a:p>
            <a:endParaRPr lang="en-US" baseline="0" dirty="0" smtClean="0"/>
          </a:p>
          <a:p>
            <a:r>
              <a:rPr lang="en-US" baseline="0" dirty="0" smtClean="0"/>
              <a:t>You can only specify the VNET and DNS settings for a cloud service on the creation of the first VM. If you add a second VM to the cloud service it will inherit the networking settings.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1903055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In </a:t>
            </a:r>
            <a:r>
              <a:rPr lang="en-US" dirty="0" smtClean="0"/>
              <a:t>this example we’re specifying</a:t>
            </a:r>
            <a:r>
              <a:rPr lang="en-US" baseline="0" dirty="0" smtClean="0"/>
              <a:t> two AD/DNS servers – one that lives on our on-premises environment and the other is a DC that lives in the cloud.</a:t>
            </a:r>
          </a:p>
          <a:p>
            <a:endParaRPr lang="en-US" baseline="0" dirty="0" smtClean="0"/>
          </a:p>
          <a:p>
            <a:r>
              <a:rPr lang="en-US" b="1" baseline="0" dirty="0" smtClean="0"/>
              <a:t>Notes:</a:t>
            </a:r>
            <a:endParaRPr lang="en-US" b="1" baseline="0" dirty="0" smtClean="0"/>
          </a:p>
          <a:p>
            <a:r>
              <a:rPr lang="en-US" baseline="0" dirty="0" smtClean="0"/>
              <a:t>You can pass the DNS names when calling New-</a:t>
            </a:r>
            <a:r>
              <a:rPr lang="en-US" baseline="0" dirty="0" err="1" smtClean="0"/>
              <a:t>AzureVM</a:t>
            </a:r>
            <a:r>
              <a:rPr lang="en-US" baseline="0" dirty="0" smtClean="0"/>
              <a:t>. Also required is the VNET that establishes the hybrid connectivity.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3423483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Show different methods of discovering virtual machines</a:t>
            </a:r>
          </a:p>
          <a:p>
            <a:endParaRPr lang="en-US"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25501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storage options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21</a:t>
            </a:fld>
            <a:endParaRPr lang="en-US"/>
          </a:p>
        </p:txBody>
      </p:sp>
    </p:spTree>
    <p:extLst>
      <p:ext uri="{BB962C8B-B14F-4D97-AF65-F5344CB8AC3E}">
        <p14:creationId xmlns:p14="http://schemas.microsoft.com/office/powerpoint/2010/main" val="699109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a:t>
            </a:r>
            <a:r>
              <a:rPr lang="en-US" baseline="0" dirty="0" smtClean="0"/>
              <a:t> how to setup a subscription </a:t>
            </a:r>
          </a:p>
          <a:p>
            <a:endParaRPr lang="en-US" dirty="0" smtClean="0"/>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r>
              <a:rPr lang="en-US" dirty="0" smtClean="0"/>
              <a:t>The </a:t>
            </a:r>
            <a:r>
              <a:rPr lang="en-US" dirty="0" smtClean="0"/>
              <a:t>.</a:t>
            </a:r>
            <a:r>
              <a:rPr lang="en-US" dirty="0" err="1" smtClean="0"/>
              <a:t>publishsettings</a:t>
            </a:r>
            <a:r>
              <a:rPr lang="en-US" baseline="0" dirty="0" smtClean="0"/>
              <a:t> file contains your subscription information, the service endpoint, subscription name and certificate. Once downloaded the Import-</a:t>
            </a:r>
            <a:r>
              <a:rPr lang="en-US" baseline="0" dirty="0" err="1" smtClean="0"/>
              <a:t>AzurePublishSettingsFile</a:t>
            </a:r>
            <a:r>
              <a:rPr lang="en-US" baseline="0" dirty="0" smtClean="0"/>
              <a:t> </a:t>
            </a:r>
            <a:r>
              <a:rPr lang="en-US" baseline="0" dirty="0" err="1" smtClean="0"/>
              <a:t>cmdlet</a:t>
            </a:r>
            <a:r>
              <a:rPr lang="en-US" baseline="0" dirty="0" smtClean="0"/>
              <a:t> will install the certificate and configure your PowerShell environment.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a:t>
            </a:fld>
            <a:endParaRPr lang="en-US"/>
          </a:p>
        </p:txBody>
      </p:sp>
    </p:spTree>
    <p:extLst>
      <p:ext uri="{BB962C8B-B14F-4D97-AF65-F5344CB8AC3E}">
        <p14:creationId xmlns:p14="http://schemas.microsoft.com/office/powerpoint/2010/main" val="4275920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Show examples of configuring storage </a:t>
            </a:r>
          </a:p>
          <a:p>
            <a:endParaRPr lang="en-US" dirty="0" smtClean="0"/>
          </a:p>
          <a:p>
            <a:r>
              <a:rPr lang="en-US" b="1" dirty="0" smtClean="0"/>
              <a:t>Notes:</a:t>
            </a:r>
          </a:p>
          <a:p>
            <a:r>
              <a:rPr lang="en-US" dirty="0" smtClean="0"/>
              <a:t>The </a:t>
            </a:r>
            <a:r>
              <a:rPr lang="en-US" dirty="0" smtClean="0"/>
              <a:t>first</a:t>
            </a:r>
            <a:r>
              <a:rPr lang="en-US" baseline="0" dirty="0" smtClean="0"/>
              <a:t> example creates a new VM with a 10GB disk attached.</a:t>
            </a:r>
          </a:p>
          <a:p>
            <a:r>
              <a:rPr lang="en-US" baseline="0" dirty="0" smtClean="0"/>
              <a:t>The </a:t>
            </a:r>
            <a:r>
              <a:rPr lang="en-US" baseline="0" dirty="0" smtClean="0"/>
              <a:t>second example gets an existing VM, adds a 10GB disk to it and updates it live.</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605385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disk</a:t>
            </a:r>
            <a:r>
              <a:rPr lang="en-US" baseline="0" dirty="0" smtClean="0"/>
              <a:t> caching defaults and how to modify it</a:t>
            </a:r>
          </a:p>
          <a:p>
            <a:endParaRPr lang="en-US" baseline="0" dirty="0" smtClean="0"/>
          </a:p>
          <a:p>
            <a:r>
              <a:rPr lang="en-US" b="1" baseline="0" dirty="0" smtClean="0"/>
              <a:t>Notes:</a:t>
            </a:r>
            <a:endParaRPr lang="en-US" dirty="0" smtClean="0"/>
          </a:p>
          <a:p>
            <a:r>
              <a:rPr lang="en-US" dirty="0" smtClean="0"/>
              <a:t>By </a:t>
            </a:r>
            <a:r>
              <a:rPr lang="en-US" dirty="0" smtClean="0"/>
              <a:t>default OS disks have read / write caching</a:t>
            </a:r>
            <a:r>
              <a:rPr lang="en-US" baseline="0" dirty="0" smtClean="0"/>
              <a:t> enabled and data disks have no caching. </a:t>
            </a:r>
          </a:p>
          <a:p>
            <a:endParaRPr lang="en-US" baseline="0" dirty="0" smtClean="0"/>
          </a:p>
          <a:p>
            <a:r>
              <a:rPr lang="en-US" baseline="0" dirty="0" smtClean="0"/>
              <a:t>You can use Set-</a:t>
            </a:r>
            <a:r>
              <a:rPr lang="en-US" baseline="0" dirty="0" err="1" smtClean="0"/>
              <a:t>AzureOSDisk</a:t>
            </a:r>
            <a:r>
              <a:rPr lang="en-US" baseline="0" dirty="0" smtClean="0"/>
              <a:t> or Set-</a:t>
            </a:r>
            <a:r>
              <a:rPr lang="en-US" baseline="0" dirty="0" err="1" smtClean="0"/>
              <a:t>AzureDataDisk</a:t>
            </a:r>
            <a:r>
              <a:rPr lang="en-US" baseline="0" dirty="0" smtClean="0"/>
              <a:t> to modify these settings at run time. Set-</a:t>
            </a:r>
            <a:r>
              <a:rPr lang="en-US" baseline="0" dirty="0" err="1" smtClean="0"/>
              <a:t>AzureOSDisk</a:t>
            </a:r>
            <a:r>
              <a:rPr lang="en-US" baseline="0" dirty="0" smtClean="0"/>
              <a:t> requires a reboot.</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1514276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b="0"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Segoe UI" pitchFamily="34" charset="0"/>
                <a:ea typeface="+mn-ea"/>
                <a:cs typeface="+mn-cs"/>
              </a:rPr>
              <a:t>Demonstrate</a:t>
            </a:r>
            <a:r>
              <a:rPr lang="en-US" sz="1600" b="0" kern="1200" baseline="0" dirty="0" smtClean="0">
                <a:solidFill>
                  <a:schemeClr val="tx1"/>
                </a:solidFill>
                <a:effectLst/>
                <a:latin typeface="Segoe UI" pitchFamily="34" charset="0"/>
                <a:ea typeface="+mn-ea"/>
                <a:cs typeface="+mn-cs"/>
              </a:rPr>
              <a:t> how to configure network endpoints on a VM</a:t>
            </a:r>
          </a:p>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24</a:t>
            </a:fld>
            <a:endParaRPr lang="en-US"/>
          </a:p>
        </p:txBody>
      </p:sp>
    </p:spTree>
    <p:extLst>
      <p:ext uri="{BB962C8B-B14F-4D97-AF65-F5344CB8AC3E}">
        <p14:creationId xmlns:p14="http://schemas.microsoft.com/office/powerpoint/2010/main" val="52896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Numerous </a:t>
            </a:r>
            <a:r>
              <a:rPr lang="en-US" dirty="0" smtClean="0"/>
              <a:t>examples that show how to filer output</a:t>
            </a:r>
            <a:r>
              <a:rPr lang="en-US" baseline="0" dirty="0" smtClean="0"/>
              <a:t> from the disk and image repository.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25</a:t>
            </a:fld>
            <a:endParaRPr lang="en-US"/>
          </a:p>
        </p:txBody>
      </p:sp>
    </p:spTree>
    <p:extLst>
      <p:ext uri="{BB962C8B-B14F-4D97-AF65-F5344CB8AC3E}">
        <p14:creationId xmlns:p14="http://schemas.microsoft.com/office/powerpoint/2010/main" val="3666477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Show how you can iterate through</a:t>
            </a:r>
            <a:r>
              <a:rPr lang="en-US" baseline="0" dirty="0" smtClean="0"/>
              <a:t> a list of VMs (like all VMs that have a name starting with </a:t>
            </a:r>
            <a:r>
              <a:rPr lang="en-US" baseline="0" dirty="0" err="1" smtClean="0"/>
              <a:t>wfe</a:t>
            </a:r>
            <a:r>
              <a:rPr lang="en-US" baseline="0" dirty="0" smtClean="0"/>
              <a:t> and perform an update such as adding a new disk and removing an endpoint.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26</a:t>
            </a:fld>
            <a:endParaRPr lang="en-US"/>
          </a:p>
        </p:txBody>
      </p:sp>
    </p:spTree>
    <p:extLst>
      <p:ext uri="{BB962C8B-B14F-4D97-AF65-F5344CB8AC3E}">
        <p14:creationId xmlns:p14="http://schemas.microsoft.com/office/powerpoint/2010/main" val="914714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Show how to capture a VM</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27</a:t>
            </a:fld>
            <a:endParaRPr lang="en-US"/>
          </a:p>
        </p:txBody>
      </p:sp>
    </p:spTree>
    <p:extLst>
      <p:ext uri="{BB962C8B-B14F-4D97-AF65-F5344CB8AC3E}">
        <p14:creationId xmlns:p14="http://schemas.microsoft.com/office/powerpoint/2010/main" val="3641983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Operations allowed from PowerShell for</a:t>
            </a:r>
            <a:r>
              <a:rPr lang="en-US" baseline="0" dirty="0" smtClean="0"/>
              <a:t> updating an modifying VNET Settings.</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1992283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Summarize</a:t>
            </a:r>
            <a:r>
              <a:rPr lang="en-US" baseline="0" dirty="0" smtClean="0"/>
              <a:t> presentation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3183380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30</a:t>
            </a:fld>
            <a:endParaRPr lang="en-US"/>
          </a:p>
        </p:txBody>
      </p:sp>
    </p:spTree>
    <p:extLst>
      <p:ext uri="{BB962C8B-B14F-4D97-AF65-F5344CB8AC3E}">
        <p14:creationId xmlns:p14="http://schemas.microsoft.com/office/powerpoint/2010/main" val="585149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Use</a:t>
            </a:r>
            <a:r>
              <a:rPr lang="en-US" baseline="0" dirty="0" smtClean="0"/>
              <a:t> </a:t>
            </a:r>
            <a:r>
              <a:rPr lang="en-US" baseline="0" dirty="0" smtClean="0"/>
              <a:t>this method if you want to specify a certificate that you have created on your own.</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a:p>
        </p:txBody>
      </p:sp>
    </p:spTree>
    <p:extLst>
      <p:ext uri="{BB962C8B-B14F-4D97-AF65-F5344CB8AC3E}">
        <p14:creationId xmlns:p14="http://schemas.microsoft.com/office/powerpoint/2010/main" val="291304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a:t>
            </a:r>
            <a:r>
              <a:rPr lang="en-US" baseline="0" dirty="0" smtClean="0"/>
              <a:t> where subscription settings are persisted</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r>
              <a:rPr lang="en-US" dirty="0" smtClean="0"/>
              <a:t>The </a:t>
            </a:r>
            <a:r>
              <a:rPr lang="en-US" dirty="0" smtClean="0"/>
              <a:t>subscription XML file supports multiple subscriptions. You can use a</a:t>
            </a:r>
            <a:r>
              <a:rPr lang="en-US" baseline="0" dirty="0" smtClean="0"/>
              <a:t> single PowerShell session to administer VMs and services across all of your configured subscriptions.</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288626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how to switch</a:t>
            </a:r>
            <a:r>
              <a:rPr lang="en-US" baseline="0" dirty="0" smtClean="0"/>
              <a:t> contexts when scripting against multiple subscriptions</a:t>
            </a:r>
          </a:p>
          <a:p>
            <a:endParaRPr lang="en-US" dirty="0"/>
          </a:p>
          <a:p>
            <a:r>
              <a:rPr lang="en-US" b="1" dirty="0" smtClean="0"/>
              <a:t>Notes:</a:t>
            </a:r>
          </a:p>
          <a:p>
            <a:r>
              <a:rPr lang="en-US" b="0" dirty="0" smtClean="0"/>
              <a:t>Get-</a:t>
            </a:r>
            <a:r>
              <a:rPr lang="en-US" b="0" dirty="0" err="1" smtClean="0"/>
              <a:t>AzureSubscription</a:t>
            </a:r>
            <a:r>
              <a:rPr lang="en-US" b="0" dirty="0" smtClean="0"/>
              <a:t> returns all configured</a:t>
            </a:r>
            <a:r>
              <a:rPr lang="en-US" b="0" baseline="0" dirty="0" smtClean="0"/>
              <a:t> subscriptions and Select-</a:t>
            </a:r>
            <a:r>
              <a:rPr lang="en-US" b="0" baseline="0" dirty="0" err="1" smtClean="0"/>
              <a:t>AzureSubscription</a:t>
            </a:r>
            <a:r>
              <a:rPr lang="en-US" b="0" baseline="0" dirty="0" smtClean="0"/>
              <a:t> sets the current subscription</a:t>
            </a:r>
            <a:endParaRPr lang="en-US" b="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92234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how to set the current</a:t>
            </a:r>
            <a:r>
              <a:rPr lang="en-US" baseline="0" dirty="0" smtClean="0"/>
              <a:t> storage account that the </a:t>
            </a:r>
            <a:r>
              <a:rPr lang="en-US" baseline="0" dirty="0" err="1" smtClean="0"/>
              <a:t>cmdlets</a:t>
            </a:r>
            <a:r>
              <a:rPr lang="en-US" baseline="0" dirty="0" smtClean="0"/>
              <a:t> will use.</a:t>
            </a:r>
          </a:p>
          <a:p>
            <a:endParaRPr lang="en-US" dirty="0" smtClean="0"/>
          </a:p>
          <a:p>
            <a:r>
              <a:rPr lang="en-US" b="1" dirty="0" smtClean="0"/>
              <a:t>Notes:</a:t>
            </a:r>
          </a:p>
          <a:p>
            <a:r>
              <a:rPr lang="en-US" dirty="0" smtClean="0"/>
              <a:t>Certain</a:t>
            </a:r>
            <a:r>
              <a:rPr lang="en-US" baseline="0" dirty="0" smtClean="0"/>
              <a:t> </a:t>
            </a:r>
            <a:r>
              <a:rPr lang="en-US" baseline="0" dirty="0" err="1" smtClean="0"/>
              <a:t>cmdlets</a:t>
            </a:r>
            <a:r>
              <a:rPr lang="en-US" baseline="0" dirty="0" smtClean="0"/>
              <a:t> like New-</a:t>
            </a:r>
            <a:r>
              <a:rPr lang="en-US" baseline="0" dirty="0" err="1" smtClean="0"/>
              <a:t>AzureVM</a:t>
            </a:r>
            <a:r>
              <a:rPr lang="en-US" baseline="0" dirty="0" smtClean="0"/>
              <a:t> or New-</a:t>
            </a:r>
            <a:r>
              <a:rPr lang="en-US" baseline="0" dirty="0" err="1" smtClean="0"/>
              <a:t>AzureQuickVM</a:t>
            </a:r>
            <a:r>
              <a:rPr lang="en-US" baseline="0" dirty="0" smtClean="0"/>
              <a:t> require the user to specify the storage account to use. Since each subscription can contain multiple storage accounts the property name to set is </a:t>
            </a:r>
            <a:r>
              <a:rPr lang="en-US" baseline="0" dirty="0" err="1" smtClean="0"/>
              <a:t>CurrentStorageAccount</a:t>
            </a:r>
            <a:r>
              <a:rPr lang="en-US" baseline="0" dirty="0" smtClean="0"/>
              <a:t>. This allows you to easily change the storage account for the next operation.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428786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p>
          <a:p>
            <a:pPr marL="0" marR="0" indent="0" algn="l" defTabSz="1218987"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Segoe UI" pitchFamily="34" charset="0"/>
                <a:ea typeface="+mn-ea"/>
                <a:cs typeface="+mn-cs"/>
              </a:rPr>
              <a:t>To</a:t>
            </a:r>
            <a:r>
              <a:rPr lang="en-US" sz="1600" b="0" kern="1200" baseline="0" dirty="0" smtClean="0">
                <a:solidFill>
                  <a:schemeClr val="tx1"/>
                </a:solidFill>
                <a:effectLst/>
                <a:latin typeface="Segoe UI" pitchFamily="34" charset="0"/>
                <a:ea typeface="+mn-ea"/>
                <a:cs typeface="+mn-cs"/>
              </a:rPr>
              <a:t> create a VM you either need to start with an Image or Disk and specify the location where to place the VM.</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600" b="0" kern="1200" baseline="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600" b="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3899647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a:p>
        </p:txBody>
      </p:sp>
    </p:spTree>
    <p:extLst>
      <p:ext uri="{BB962C8B-B14F-4D97-AF65-F5344CB8AC3E}">
        <p14:creationId xmlns:p14="http://schemas.microsoft.com/office/powerpoint/2010/main" val="3240075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Show three </a:t>
            </a:r>
            <a:r>
              <a:rPr lang="en-US" dirty="0" smtClean="0"/>
              <a:t>examples that show a key component of using the </a:t>
            </a:r>
            <a:r>
              <a:rPr lang="en-US" dirty="0" err="1" smtClean="0"/>
              <a:t>cmdlets</a:t>
            </a:r>
            <a:r>
              <a:rPr lang="en-US" dirty="0" smtClean="0"/>
              <a:t>.</a:t>
            </a:r>
          </a:p>
          <a:p>
            <a:endParaRPr lang="en-US" dirty="0" smtClean="0"/>
          </a:p>
          <a:p>
            <a:r>
              <a:rPr lang="en-US" b="1" dirty="0" smtClean="0"/>
              <a:t>Notes:</a:t>
            </a:r>
            <a:r>
              <a:rPr lang="en-US" dirty="0" smtClean="0"/>
              <a:t/>
            </a:r>
            <a:br>
              <a:rPr lang="en-US" dirty="0" smtClean="0"/>
            </a:br>
            <a:r>
              <a:rPr lang="en-US" dirty="0" smtClean="0"/>
              <a:t>When you specify -Location or</a:t>
            </a:r>
            <a:r>
              <a:rPr lang="en-US" baseline="0" dirty="0" smtClean="0"/>
              <a:t> -</a:t>
            </a:r>
            <a:r>
              <a:rPr lang="en-US" baseline="0" dirty="0" err="1" smtClean="0"/>
              <a:t>AffinityGroup</a:t>
            </a:r>
            <a:r>
              <a:rPr lang="en-US" baseline="0" dirty="0" smtClean="0"/>
              <a:t> </a:t>
            </a:r>
            <a:r>
              <a:rPr lang="en-US" dirty="0" smtClean="0"/>
              <a:t>the </a:t>
            </a:r>
            <a:r>
              <a:rPr lang="en-US" dirty="0" err="1" smtClean="0"/>
              <a:t>cmdlets</a:t>
            </a:r>
            <a:r>
              <a:rPr lang="en-US" dirty="0" smtClean="0"/>
              <a:t> will attempt</a:t>
            </a:r>
            <a:r>
              <a:rPr lang="en-US" baseline="0" dirty="0" smtClean="0"/>
              <a:t> to create a new cloud service to deploy the VM to. </a:t>
            </a:r>
          </a:p>
          <a:p>
            <a:r>
              <a:rPr lang="en-US" baseline="0" dirty="0" smtClean="0"/>
              <a:t>If you do not specify either the </a:t>
            </a:r>
            <a:r>
              <a:rPr lang="en-US" baseline="0" dirty="0" err="1" smtClean="0"/>
              <a:t>cmdlets</a:t>
            </a:r>
            <a:r>
              <a:rPr lang="en-US" baseline="0" dirty="0" smtClean="0"/>
              <a:t> assume the cloud service exists in the current subscription.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282294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01574"/>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2"/>
            <a:ext cx="11149015" cy="761747"/>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19138076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36"/>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 id="2147483732" r:id="rId3"/>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windows.azure.com/download/publishprofile.aspx"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Managing Windows Azure Virtual Machines from PowerShell</a:t>
            </a:r>
            <a:br>
              <a:rPr lang="en-US" smtClean="0"/>
            </a:br>
            <a:endParaRPr lang="en-US" dirty="0"/>
          </a:p>
        </p:txBody>
      </p:sp>
      <p:sp>
        <p:nvSpPr>
          <p:cNvPr id="5" name="Subtitle 4"/>
          <p:cNvSpPr>
            <a:spLocks noGrp="1"/>
          </p:cNvSpPr>
          <p:nvPr>
            <p:ph type="body" sz="quarter" idx="11"/>
          </p:nvPr>
        </p:nvSpPr>
        <p:spPr>
          <a:xfrm>
            <a:off x="519115" y="4612342"/>
            <a:ext cx="5454333" cy="1551194"/>
          </a:xfrm>
        </p:spPr>
        <p:txBody>
          <a:bodyPr/>
          <a:lstStyle/>
          <a:p>
            <a:r>
              <a:rPr lang="en-US" dirty="0" smtClean="0"/>
              <a:t>Speaker</a:t>
            </a:r>
          </a:p>
          <a:p>
            <a:r>
              <a:rPr lang="en-US" dirty="0" smtClean="0"/>
              <a:t>Title</a:t>
            </a:r>
          </a:p>
          <a:p>
            <a:r>
              <a:rPr lang="en-US" dirty="0" smtClean="0"/>
              <a:t>Organization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Quick VM Provisioning Mode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Supports VM Creation in a Single </a:t>
            </a:r>
            <a:r>
              <a:rPr lang="en-US" sz="1600" dirty="0" err="1">
                <a:solidFill>
                  <a:srgbClr val="525051">
                    <a:alpha val="99000"/>
                  </a:srgbClr>
                </a:solidFill>
                <a:latin typeface="Segoe UI"/>
              </a:rPr>
              <a:t>Cmdlet</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Create Multiple Pre-Defined VMs in a </a:t>
            </a:r>
            <a:r>
              <a:rPr lang="en-US" sz="2400" spc="-70" dirty="0" smtClean="0">
                <a:solidFill>
                  <a:schemeClr val="accent2">
                    <a:alpha val="99000"/>
                  </a:schemeClr>
                </a:solidFill>
                <a:latin typeface="Segoe UI Light" pitchFamily="34" charset="0"/>
                <a:cs typeface="Segoe UI Light" pitchFamily="34" charset="0"/>
              </a:rPr>
              <a:t>Batch</a:t>
            </a:r>
          </a:p>
          <a:p>
            <a:pPr>
              <a:lnSpc>
                <a:spcPct val="100000"/>
              </a:lnSpc>
              <a:spcBef>
                <a:spcPts val="0"/>
              </a:spcBef>
              <a:buSzTx/>
            </a:pPr>
            <a:r>
              <a:rPr lang="en-US" sz="1600" dirty="0">
                <a:solidFill>
                  <a:srgbClr val="525051">
                    <a:alpha val="99000"/>
                  </a:srgbClr>
                </a:solidFill>
                <a:latin typeface="Segoe UI"/>
              </a:rPr>
              <a:t>New-</a:t>
            </a:r>
            <a:r>
              <a:rPr lang="en-US" sz="1600" dirty="0" err="1">
                <a:solidFill>
                  <a:srgbClr val="525051">
                    <a:alpha val="99000"/>
                  </a:srgbClr>
                </a:solidFill>
                <a:latin typeface="Segoe UI"/>
              </a:rPr>
              <a:t>AzureVM</a:t>
            </a:r>
            <a:r>
              <a:rPr lang="en-US" sz="1600" dirty="0">
                <a:solidFill>
                  <a:srgbClr val="525051">
                    <a:alpha val="99000"/>
                  </a:srgbClr>
                </a:solidFill>
                <a:latin typeface="Segoe UI"/>
              </a:rPr>
              <a:t> -VMs $vm1, $vm2, $</a:t>
            </a:r>
            <a:r>
              <a:rPr lang="en-US" sz="1600" dirty="0" smtClean="0">
                <a:solidFill>
                  <a:srgbClr val="525051">
                    <a:alpha val="99000"/>
                  </a:srgbClr>
                </a:solidFill>
                <a:latin typeface="Segoe UI"/>
              </a:rPr>
              <a:t>vm3</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Advanced Provisioning Configuration </a:t>
            </a:r>
            <a:r>
              <a:rPr lang="en-US" sz="2400" spc="-70" dirty="0" smtClean="0">
                <a:solidFill>
                  <a:schemeClr val="accent2">
                    <a:alpha val="99000"/>
                  </a:schemeClr>
                </a:solidFill>
                <a:latin typeface="Segoe UI Light" pitchFamily="34" charset="0"/>
                <a:cs typeface="Segoe UI Light" pitchFamily="34" charset="0"/>
              </a:rPr>
              <a:t>Mode</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Provision With: Endpoints, Data Disks</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Configure: Cache Settings for OS/Data Disks and Subnet Names</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6"/>
          <p:cNvSpPr>
            <a:spLocks noChangeAspect="1" noEditPoints="1"/>
          </p:cNvSpPr>
          <p:nvPr/>
        </p:nvSpPr>
        <p:spPr bwMode="black">
          <a:xfrm>
            <a:off x="895834" y="5176676"/>
            <a:ext cx="557333" cy="712947"/>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black">
          <a:xfrm>
            <a:off x="760108" y="3629769"/>
            <a:ext cx="828785" cy="82974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11"/>
          <p:cNvSpPr>
            <a:spLocks noEditPoints="1"/>
          </p:cNvSpPr>
          <p:nvPr/>
        </p:nvSpPr>
        <p:spPr bwMode="black">
          <a:xfrm>
            <a:off x="805905" y="2185539"/>
            <a:ext cx="739279" cy="73908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946701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First Virtual Machine in a NEW Cloud Service (-Location 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VM at Provisioning</a:t>
            </a:r>
            <a:endParaRPr lang="en-US" dirty="0"/>
          </a:p>
        </p:txBody>
      </p:sp>
      <p:sp>
        <p:nvSpPr>
          <p:cNvPr id="3" name="Text Placeholder 2"/>
          <p:cNvSpPr>
            <a:spLocks noGrp="1"/>
          </p:cNvSpPr>
          <p:nvPr>
            <p:ph type="body" sz="quarter" idx="10"/>
          </p:nvPr>
        </p:nvSpPr>
        <p:spPr/>
        <p:txBody>
          <a:bodyPr/>
          <a:lstStyle/>
          <a:p>
            <a:r>
              <a:rPr lang="en-US" sz="2400" dirty="0" smtClean="0">
                <a:solidFill>
                  <a:schemeClr val="accent2"/>
                </a:solidFill>
                <a:latin typeface="Consolas" pitchFamily="49" charset="0"/>
                <a:cs typeface="Consolas" pitchFamily="49" charset="0"/>
              </a:rPr>
              <a:t>Create </a:t>
            </a:r>
            <a:r>
              <a:rPr lang="en-US" sz="2400" dirty="0">
                <a:solidFill>
                  <a:schemeClr val="accent2"/>
                </a:solidFill>
                <a:latin typeface="Consolas" pitchFamily="49" charset="0"/>
                <a:cs typeface="Consolas" pitchFamily="49" charset="0"/>
              </a:rPr>
              <a:t>Configuration Object with New-</a:t>
            </a:r>
            <a:r>
              <a:rPr lang="en-US" sz="2400" dirty="0" err="1">
                <a:solidFill>
                  <a:schemeClr val="accent2"/>
                </a:solidFill>
                <a:latin typeface="Consolas" pitchFamily="49" charset="0"/>
                <a:cs typeface="Consolas" pitchFamily="49" charset="0"/>
              </a:rPr>
              <a:t>AzureVMConfig</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Modify with Add-* </a:t>
            </a:r>
            <a:r>
              <a:rPr lang="en-US" sz="2400" dirty="0" err="1">
                <a:solidFill>
                  <a:schemeClr val="accent2"/>
                </a:solidFill>
                <a:latin typeface="Consolas" pitchFamily="49" charset="0"/>
                <a:cs typeface="Consolas" pitchFamily="49" charset="0"/>
              </a:rPr>
              <a:t>cmdlets</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Add with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b="1" dirty="0">
              <a:latin typeface="Consolas" pitchFamily="49" charset="0"/>
              <a:cs typeface="Consolas" pitchFamily="49" charset="0"/>
            </a:endParaRPr>
          </a:p>
          <a:p>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$vm1 </a:t>
            </a:r>
            <a:r>
              <a:rPr lang="en-US" sz="2000" i="1" dirty="0">
                <a:latin typeface="Consolas" pitchFamily="49" charset="0"/>
                <a:cs typeface="Consolas" pitchFamily="49" charset="0"/>
              </a:rPr>
              <a:t>-InstanceSize</a:t>
            </a:r>
            <a:r>
              <a:rPr lang="en-US" sz="2000" dirty="0">
                <a:latin typeface="Consolas" pitchFamily="49" charset="0"/>
                <a:cs typeface="Consolas" pitchFamily="49" charset="0"/>
              </a:rPr>
              <a:t> Medium </a:t>
            </a:r>
            <a:r>
              <a:rPr lang="en-US" sz="2000" i="1" dirty="0">
                <a:latin typeface="Consolas" pitchFamily="49" charset="0"/>
                <a:cs typeface="Consolas" pitchFamily="49" charset="0"/>
              </a:rPr>
              <a:t>-ImageName</a:t>
            </a:r>
            <a:r>
              <a:rPr lang="en-US" sz="2000" dirty="0">
                <a:latin typeface="Consolas" pitchFamily="49" charset="0"/>
                <a:cs typeface="Consolas" pitchFamily="49" charset="0"/>
              </a:rPr>
              <a:t> $img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Add-</a:t>
            </a:r>
            <a:r>
              <a:rPr lang="en-US" sz="2000" b="1" dirty="0" err="1">
                <a:latin typeface="Consolas" pitchFamily="49" charset="0"/>
                <a:cs typeface="Consolas" pitchFamily="49" charset="0"/>
              </a:rPr>
              <a:t>AzureProvisioningConfig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-Windows</a:t>
            </a:r>
            <a:r>
              <a:rPr lang="en-US" sz="2000" dirty="0">
                <a:latin typeface="Consolas" pitchFamily="49" charset="0"/>
                <a:cs typeface="Consolas" pitchFamily="49" charset="0"/>
              </a:rPr>
              <a:t> </a:t>
            </a:r>
            <a:r>
              <a:rPr lang="en-US" sz="2000" i="1" dirty="0">
                <a:latin typeface="Consolas" pitchFamily="49" charset="0"/>
                <a:cs typeface="Consolas" pitchFamily="49" charset="0"/>
              </a:rPr>
              <a:t>-Password</a:t>
            </a:r>
            <a:r>
              <a:rPr lang="en-US" sz="2000" dirty="0">
                <a:latin typeface="Consolas" pitchFamily="49" charset="0"/>
                <a:cs typeface="Consolas" pitchFamily="49" charset="0"/>
              </a:rPr>
              <a:t> $pwd | </a:t>
            </a:r>
          </a:p>
          <a:p>
            <a:r>
              <a:rPr lang="nn-NO" sz="2000" dirty="0">
                <a:latin typeface="Consolas" pitchFamily="49" charset="0"/>
                <a:cs typeface="Consolas" pitchFamily="49" charset="0"/>
              </a:rPr>
              <a:t> </a:t>
            </a:r>
            <a:r>
              <a:rPr lang="nn-NO" sz="2000" b="1" dirty="0">
                <a:latin typeface="Consolas" pitchFamily="49" charset="0"/>
                <a:cs typeface="Consolas" pitchFamily="49" charset="0"/>
              </a:rPr>
              <a:t>Add-AzureDataDisk</a:t>
            </a:r>
            <a:r>
              <a:rPr lang="nn-NO" sz="2000" dirty="0">
                <a:latin typeface="Consolas" pitchFamily="49" charset="0"/>
                <a:cs typeface="Consolas" pitchFamily="49" charset="0"/>
              </a:rPr>
              <a:t> </a:t>
            </a:r>
            <a:r>
              <a:rPr lang="nn-NO" sz="2000" i="1" dirty="0">
                <a:latin typeface="Consolas" pitchFamily="49" charset="0"/>
                <a:cs typeface="Consolas" pitchFamily="49" charset="0"/>
              </a:rPr>
              <a:t>-CreateNew</a:t>
            </a:r>
            <a:r>
              <a:rPr lang="nn-NO" sz="2000" dirty="0">
                <a:latin typeface="Consolas" pitchFamily="49" charset="0"/>
                <a:cs typeface="Consolas" pitchFamily="49" charset="0"/>
              </a:rPr>
              <a:t> </a:t>
            </a:r>
            <a:r>
              <a:rPr lang="nn-NO" sz="2000" i="1" dirty="0">
                <a:latin typeface="Consolas" pitchFamily="49" charset="0"/>
                <a:cs typeface="Consolas" pitchFamily="49" charset="0"/>
              </a:rPr>
              <a:t>-DiskLabel</a:t>
            </a:r>
            <a:r>
              <a:rPr lang="nn-NO" sz="2000" dirty="0">
                <a:latin typeface="Consolas" pitchFamily="49" charset="0"/>
                <a:cs typeface="Consolas" pitchFamily="49" charset="0"/>
              </a:rPr>
              <a:t> 'data' </a:t>
            </a:r>
            <a:r>
              <a:rPr lang="nn-NO" sz="2000" i="1" dirty="0">
                <a:latin typeface="Consolas" pitchFamily="49" charset="0"/>
                <a:cs typeface="Consolas" pitchFamily="49" charset="0"/>
              </a:rPr>
              <a:t>-DiskSizeInGB</a:t>
            </a:r>
            <a:r>
              <a:rPr lang="nn-NO" sz="2000" dirty="0">
                <a:latin typeface="Consolas" pitchFamily="49" charset="0"/>
                <a:cs typeface="Consolas" pitchFamily="49" charset="0"/>
              </a:rPr>
              <a:t> 10 </a:t>
            </a:r>
            <a:r>
              <a:rPr lang="nn-NO" sz="2000" i="1" dirty="0">
                <a:latin typeface="Consolas" pitchFamily="49" charset="0"/>
                <a:cs typeface="Consolas" pitchFamily="49" charset="0"/>
              </a:rPr>
              <a:t>-LUN</a:t>
            </a:r>
            <a:r>
              <a:rPr lang="nn-NO" sz="2000" dirty="0">
                <a:latin typeface="Consolas" pitchFamily="49" charset="0"/>
                <a:cs typeface="Consolas" pitchFamily="49" charset="0"/>
              </a:rPr>
              <a:t> 0 | </a:t>
            </a:r>
          </a:p>
          <a:p>
            <a:r>
              <a:rPr lang="en-US" sz="2000" b="1" dirty="0">
                <a:latin typeface="Consolas" pitchFamily="49" charset="0"/>
                <a:cs typeface="Consolas" pitchFamily="49" charset="0"/>
              </a:rPr>
              <a:t> Add-</a:t>
            </a:r>
            <a:r>
              <a:rPr lang="en-US" sz="2000" b="1" dirty="0" err="1">
                <a:latin typeface="Consolas" pitchFamily="49" charset="0"/>
                <a:cs typeface="Consolas" pitchFamily="49" charset="0"/>
              </a:rPr>
              <a:t>AzureEndpoint</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'web' </a:t>
            </a:r>
            <a:r>
              <a:rPr lang="en-US" sz="2000" i="1" dirty="0">
                <a:latin typeface="Consolas" pitchFamily="49" charset="0"/>
                <a:cs typeface="Consolas" pitchFamily="49" charset="0"/>
              </a:rPr>
              <a:t>-PublicPort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-LocalPort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-Protocol</a:t>
            </a:r>
            <a:r>
              <a:rPr lang="en-US" sz="2000" dirty="0">
                <a:latin typeface="Consolas" pitchFamily="49" charset="0"/>
                <a:cs typeface="Consolas" pitchFamily="49" charset="0"/>
              </a:rPr>
              <a:t> tcp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a:t>
            </a:r>
            <a:r>
              <a:rPr lang="en-US" sz="2000" dirty="0">
                <a:latin typeface="Consolas" pitchFamily="49" charset="0"/>
                <a:cs typeface="Consolas" pitchFamily="49" charset="0"/>
              </a:rPr>
              <a:t> </a:t>
            </a:r>
            <a:r>
              <a:rPr lang="en-US" sz="2000" i="1" dirty="0">
                <a:latin typeface="Consolas" pitchFamily="49" charset="0"/>
                <a:cs typeface="Consolas" pitchFamily="49" charset="0"/>
              </a:rPr>
              <a:t>-ServiceName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newSvc</a:t>
            </a:r>
            <a:r>
              <a:rPr lang="en-US" sz="2000" dirty="0">
                <a:latin typeface="Consolas" pitchFamily="49" charset="0"/>
                <a:cs typeface="Consolas" pitchFamily="49" charset="0"/>
              </a:rPr>
              <a:t> </a:t>
            </a:r>
            <a:r>
              <a:rPr lang="en-US" sz="2000" i="1" dirty="0">
                <a:latin typeface="Consolas" pitchFamily="49" charset="0"/>
                <a:cs typeface="Consolas" pitchFamily="49" charset="0"/>
              </a:rPr>
              <a:t>-Location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location</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519116" y="1905001"/>
            <a:ext cx="11149012" cy="4404283"/>
          </a:xfrm>
        </p:spPr>
        <p:txBody>
          <a:bodyPr/>
          <a:lstStyle/>
          <a:p>
            <a:r>
              <a:rPr lang="en-US" dirty="0">
                <a:solidFill>
                  <a:schemeClr val="accent2"/>
                </a:solidFill>
              </a:rPr>
              <a:t>Create Multiple Configured VMs and Pass to New-</a:t>
            </a:r>
            <a:r>
              <a:rPr lang="en-US" dirty="0" err="1">
                <a:solidFill>
                  <a:schemeClr val="accent2"/>
                </a:solidFill>
              </a:rPr>
              <a:t>AzureVM</a:t>
            </a:r>
            <a:endParaRPr lang="en-US" dirty="0">
              <a:solidFill>
                <a:schemeClr val="accent2"/>
              </a:solidFill>
            </a:endParaRPr>
          </a:p>
          <a:p>
            <a:endParaRPr lang="en-US" sz="2100" dirty="0"/>
          </a:p>
          <a:p>
            <a:r>
              <a:rPr lang="en-US" sz="2100" dirty="0"/>
              <a:t>$vm1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endParaRPr lang="en-US" sz="2100" dirty="0"/>
          </a:p>
          <a:p>
            <a:r>
              <a:rPr lang="en-US" sz="2100" dirty="0"/>
              <a:t>$vm2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dirty="0"/>
              <a:t>$vm3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b="1" dirty="0"/>
              <a:t>New-</a:t>
            </a:r>
            <a:r>
              <a:rPr lang="en-US" sz="2100" b="1" dirty="0" err="1"/>
              <a:t>AzureVM</a:t>
            </a:r>
            <a:r>
              <a:rPr lang="en-US" sz="2100" b="1" dirty="0"/>
              <a:t> </a:t>
            </a:r>
            <a:r>
              <a:rPr lang="en-US" sz="2100" i="1" dirty="0"/>
              <a:t>-</a:t>
            </a:r>
            <a:r>
              <a:rPr lang="en-US" sz="2100" i="1" dirty="0" err="1"/>
              <a:t>CreateService</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-VMs</a:t>
            </a:r>
            <a:r>
              <a:rPr lang="en-US" sz="2100" dirty="0"/>
              <a:t> $vm1,$vm2,$vm3 </a:t>
            </a:r>
          </a:p>
          <a:p>
            <a:r>
              <a:rPr lang="en-US" sz="2100" i="1" dirty="0"/>
              <a:t>   -Location</a:t>
            </a:r>
            <a:r>
              <a:rPr lang="en-US" sz="2100" dirty="0"/>
              <a:t> $dc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Batch Creation (using an array)</a:t>
            </a:r>
          </a:p>
        </p:txBody>
      </p:sp>
      <p:sp>
        <p:nvSpPr>
          <p:cNvPr id="3" name="Text Placeholder 2"/>
          <p:cNvSpPr>
            <a:spLocks noGrp="1"/>
          </p:cNvSpPr>
          <p:nvPr>
            <p:ph type="body" sz="quarter" idx="10"/>
          </p:nvPr>
        </p:nvSpPr>
        <p:spPr>
          <a:xfrm>
            <a:off x="519116" y="1905001"/>
            <a:ext cx="11149012" cy="4288866"/>
          </a:xfrm>
        </p:spPr>
        <p:txBody>
          <a:bodyPr/>
          <a:lstStyle/>
          <a:p>
            <a:r>
              <a:rPr lang="en-US" sz="2400" dirty="0">
                <a:solidFill>
                  <a:schemeClr val="accent2"/>
                </a:solidFill>
                <a:latin typeface="Consolas" pitchFamily="49" charset="0"/>
                <a:cs typeface="Consolas" pitchFamily="49" charset="0"/>
              </a:rPr>
              <a:t>Create Multiple Configured VMs and Pass to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dirty="0">
              <a:solidFill>
                <a:schemeClr val="accent2"/>
              </a:solidFill>
            </a:endParaRPr>
          </a:p>
          <a:p>
            <a:r>
              <a:rPr lang="en-US" sz="1800" dirty="0"/>
              <a:t>$vmcount = 5</a:t>
            </a:r>
          </a:p>
          <a:p>
            <a:r>
              <a:rPr lang="en-US" sz="1800" dirty="0"/>
              <a:t>$vms = @()</a:t>
            </a:r>
          </a:p>
          <a:p>
            <a:r>
              <a:rPr lang="nn-NO" sz="1800" dirty="0"/>
              <a:t>for($i = 0; $i -lt 5; $i++)</a:t>
            </a:r>
          </a:p>
          <a:p>
            <a:r>
              <a:rPr lang="en-US" sz="1800" dirty="0"/>
              <a:t>{</a:t>
            </a:r>
          </a:p>
          <a:p>
            <a:r>
              <a:rPr lang="en-US" sz="1800" dirty="0"/>
              <a:t>   $vmn = 'myvm' + $i</a:t>
            </a:r>
          </a:p>
          <a:p>
            <a:r>
              <a:rPr lang="en-US" sz="1800" dirty="0"/>
              <a:t>   $vms += </a:t>
            </a:r>
            <a:r>
              <a:rPr lang="en-US" sz="1800" b="1" dirty="0"/>
              <a:t>New-AzureVMConfig</a:t>
            </a:r>
            <a:r>
              <a:rPr lang="en-US" sz="1800" dirty="0"/>
              <a:t> </a:t>
            </a:r>
            <a:r>
              <a:rPr lang="en-US" sz="1800" i="1" dirty="0"/>
              <a:t>-Name</a:t>
            </a:r>
            <a:r>
              <a:rPr lang="en-US" sz="1800" dirty="0"/>
              <a:t> $</a:t>
            </a:r>
            <a:r>
              <a:rPr lang="en-US" sz="1800" dirty="0" err="1"/>
              <a:t>vmn</a:t>
            </a:r>
            <a:r>
              <a:rPr lang="en-US" sz="1800" dirty="0"/>
              <a:t> </a:t>
            </a:r>
            <a:r>
              <a:rPr lang="en-US" sz="1800" i="1" dirty="0"/>
              <a:t>-</a:t>
            </a:r>
            <a:r>
              <a:rPr lang="en-US" sz="1800" i="1" dirty="0" err="1"/>
              <a:t>InstanceSize</a:t>
            </a:r>
            <a:r>
              <a:rPr lang="en-US" sz="1800" dirty="0"/>
              <a:t> 'Small' </a:t>
            </a:r>
            <a:r>
              <a:rPr lang="en-US" sz="1800" i="1" dirty="0"/>
              <a:t>-ImageName</a:t>
            </a:r>
            <a:r>
              <a:rPr lang="en-US" sz="1800" dirty="0"/>
              <a:t>   $img | </a:t>
            </a:r>
          </a:p>
          <a:p>
            <a:r>
              <a:rPr lang="en-US" sz="1800" dirty="0"/>
              <a:t>   </a:t>
            </a:r>
            <a:r>
              <a:rPr lang="en-US" sz="1800" b="1" dirty="0"/>
              <a:t>Add-</a:t>
            </a:r>
            <a:r>
              <a:rPr lang="en-US" sz="1800" b="1" dirty="0" err="1"/>
              <a:t>AzureProvisioningConfig</a:t>
            </a:r>
            <a:r>
              <a:rPr lang="en-US" sz="1800" dirty="0"/>
              <a:t> </a:t>
            </a:r>
            <a:r>
              <a:rPr lang="en-US" sz="1800" i="1" dirty="0"/>
              <a:t>-Windows</a:t>
            </a:r>
            <a:r>
              <a:rPr lang="en-US" sz="1800" dirty="0"/>
              <a:t> </a:t>
            </a:r>
            <a:r>
              <a:rPr lang="en-US" sz="1800" i="1" dirty="0"/>
              <a:t>-Password</a:t>
            </a:r>
            <a:r>
              <a:rPr lang="en-US" sz="1800" dirty="0"/>
              <a:t> $pwd | </a:t>
            </a:r>
          </a:p>
          <a:p>
            <a:r>
              <a:rPr lang="nn-NO" sz="1800" dirty="0"/>
              <a:t>   </a:t>
            </a:r>
            <a:r>
              <a:rPr lang="nn-NO" sz="1800" b="1" dirty="0"/>
              <a:t>Add-AzureDataDisk</a:t>
            </a:r>
            <a:r>
              <a:rPr lang="nn-NO" sz="1800" dirty="0"/>
              <a:t> </a:t>
            </a:r>
            <a:r>
              <a:rPr lang="nn-NO" sz="1800" i="1" dirty="0"/>
              <a:t>-CreateNew</a:t>
            </a:r>
            <a:r>
              <a:rPr lang="nn-NO" sz="1800" dirty="0"/>
              <a:t> </a:t>
            </a:r>
            <a:r>
              <a:rPr lang="nn-NO" sz="1800" i="1" dirty="0"/>
              <a:t>-DiskLabel</a:t>
            </a:r>
            <a:r>
              <a:rPr lang="nn-NO" sz="1800" dirty="0"/>
              <a:t> 'data' </a:t>
            </a:r>
            <a:r>
              <a:rPr lang="nn-NO" sz="1800" i="1" dirty="0"/>
              <a:t>-DiskSizeInGB</a:t>
            </a:r>
            <a:r>
              <a:rPr lang="nn-NO" sz="1800" dirty="0"/>
              <a:t> 10 </a:t>
            </a:r>
            <a:r>
              <a:rPr lang="nn-NO" sz="1800" i="1" dirty="0"/>
              <a:t>-LUN</a:t>
            </a:r>
            <a:r>
              <a:rPr lang="nn-NO" sz="1800" dirty="0"/>
              <a:t> 0 | </a:t>
            </a:r>
          </a:p>
          <a:p>
            <a:r>
              <a:rPr lang="en-US" sz="1800" dirty="0"/>
              <a:t>   </a:t>
            </a:r>
            <a:r>
              <a:rPr lang="en-US" sz="1800" b="1" dirty="0"/>
              <a:t>Add-</a:t>
            </a:r>
            <a:r>
              <a:rPr lang="en-US" sz="1800" b="1" dirty="0" err="1"/>
              <a:t>AzureDataDisk</a:t>
            </a:r>
            <a:r>
              <a:rPr lang="en-US" sz="1800" dirty="0"/>
              <a:t> </a:t>
            </a:r>
            <a:r>
              <a:rPr lang="en-US" sz="1800" i="1" dirty="0"/>
              <a:t>-CreateNew</a:t>
            </a:r>
            <a:r>
              <a:rPr lang="en-US" sz="1800" dirty="0"/>
              <a:t> </a:t>
            </a:r>
            <a:r>
              <a:rPr lang="en-US" sz="1800" i="1" dirty="0"/>
              <a:t>-DiskLabel</a:t>
            </a:r>
            <a:r>
              <a:rPr lang="en-US" sz="1800" dirty="0"/>
              <a:t> 'logs' </a:t>
            </a:r>
            <a:r>
              <a:rPr lang="en-US" sz="1800" i="1" dirty="0"/>
              <a:t>-DiskSizeInGB</a:t>
            </a:r>
            <a:r>
              <a:rPr lang="en-US" sz="1800" dirty="0"/>
              <a:t> 10 </a:t>
            </a:r>
            <a:r>
              <a:rPr lang="en-US" sz="1800" i="1" dirty="0"/>
              <a:t>-LUN</a:t>
            </a:r>
            <a:r>
              <a:rPr lang="en-US" sz="1800" dirty="0"/>
              <a:t> 1 </a:t>
            </a:r>
          </a:p>
          <a:p>
            <a:r>
              <a:rPr lang="en-US" sz="1800" dirty="0"/>
              <a:t>}</a:t>
            </a:r>
            <a:br>
              <a:rPr lang="en-US" sz="1800" dirty="0"/>
            </a:br>
            <a:endParaRPr lang="en-US" sz="1800" dirty="0"/>
          </a:p>
          <a:p>
            <a:r>
              <a:rPr lang="en-US" sz="1800" b="1" dirty="0"/>
              <a:t>New-</a:t>
            </a:r>
            <a:r>
              <a:rPr lang="en-US" sz="1800" b="1" dirty="0" err="1"/>
              <a:t>AzureVM</a:t>
            </a:r>
            <a:r>
              <a:rPr lang="en-US" sz="1800" b="1" dirty="0"/>
              <a:t> </a:t>
            </a:r>
            <a:r>
              <a:rPr lang="en-US" sz="1800" i="1" dirty="0"/>
              <a:t>-</a:t>
            </a:r>
            <a:r>
              <a:rPr lang="en-US" sz="1800" i="1" dirty="0" err="1"/>
              <a:t>ServiceName</a:t>
            </a:r>
            <a:r>
              <a:rPr lang="en-US" sz="1800" dirty="0"/>
              <a:t> $</a:t>
            </a:r>
            <a:r>
              <a:rPr lang="en-US" sz="1800" dirty="0" err="1"/>
              <a:t>cloudSvcName</a:t>
            </a:r>
            <a:r>
              <a:rPr lang="en-US" sz="1800" dirty="0"/>
              <a:t> </a:t>
            </a:r>
            <a:r>
              <a:rPr lang="en-US" sz="1800" i="1" dirty="0"/>
              <a:t>-VMs</a:t>
            </a:r>
            <a:r>
              <a:rPr lang="en-US" sz="1800" dirty="0"/>
              <a:t> $</a:t>
            </a:r>
            <a:r>
              <a:rPr lang="en-US" sz="1800" dirty="0" err="1"/>
              <a:t>vms</a:t>
            </a:r>
            <a:r>
              <a:rPr lang="en-US" sz="1800" i="1" dirty="0"/>
              <a:t> -Location</a:t>
            </a:r>
            <a:r>
              <a:rPr lang="en-US" sz="1800" dirty="0"/>
              <a:t> $</a:t>
            </a:r>
            <a:r>
              <a:rPr lang="en-US" sz="1800" dirty="0" smtClean="0"/>
              <a:t>dc</a:t>
            </a:r>
            <a:endParaRPr lang="en-US" sz="18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Name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name of the Virtual Machine</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InstanceSize</a:t>
            </a:r>
            <a:endParaRPr lang="en-US" sz="2400" spc="-70" dirty="0" smtClean="0">
              <a:solidFill>
                <a:schemeClr val="accent2">
                  <a:alpha val="99000"/>
                </a:schemeClr>
              </a:solidFill>
              <a:latin typeface="Segoe UI Light" pitchFamily="34" charset="0"/>
              <a:cs typeface="Segoe UI Light" pitchFamily="34" charset="0"/>
            </a:endParaRPr>
          </a:p>
          <a:p>
            <a:pPr>
              <a:lnSpc>
                <a:spcPct val="100000"/>
              </a:lnSpc>
              <a:spcBef>
                <a:spcPts val="0"/>
              </a:spcBef>
              <a:buSzTx/>
            </a:pPr>
            <a:r>
              <a:rPr lang="en-US" sz="1600" dirty="0" err="1">
                <a:solidFill>
                  <a:srgbClr val="525051">
                    <a:alpha val="99000"/>
                  </a:srgbClr>
                </a:solidFill>
                <a:latin typeface="Segoe UI"/>
              </a:rPr>
              <a:t>ExtraSmall</a:t>
            </a:r>
            <a:r>
              <a:rPr lang="en-US" sz="1600" dirty="0">
                <a:solidFill>
                  <a:srgbClr val="525051">
                    <a:alpha val="99000"/>
                  </a:srgbClr>
                </a:solidFill>
                <a:latin typeface="Segoe UI"/>
              </a:rPr>
              <a:t>, Small, Medium, Large, </a:t>
            </a:r>
            <a:r>
              <a:rPr lang="en-US" sz="1600" dirty="0" err="1">
                <a:solidFill>
                  <a:srgbClr val="525051">
                    <a:alpha val="99000"/>
                  </a:srgbClr>
                </a:solidFill>
                <a:latin typeface="Segoe UI"/>
              </a:rPr>
              <a:t>ExtraLarge</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AvailabilitySetName</a:t>
            </a:r>
            <a:endParaRPr lang="en-US" sz="2400" spc="-70" dirty="0" smtClean="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availability set (used for high availability)</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17"/>
          <p:cNvSpPr>
            <a:spLocks noChangeAspect="1" noEditPoints="1"/>
          </p:cNvSpPr>
          <p:nvPr/>
        </p:nvSpPr>
        <p:spPr bwMode="black">
          <a:xfrm>
            <a:off x="820619" y="2214566"/>
            <a:ext cx="709850" cy="681034"/>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noEditPoints="1"/>
          </p:cNvSpPr>
          <p:nvPr/>
        </p:nvSpPr>
        <p:spPr bwMode="black">
          <a:xfrm>
            <a:off x="837857" y="5196593"/>
            <a:ext cx="673286" cy="67311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79"/>
          <p:cNvSpPr>
            <a:spLocks noEditPoints="1"/>
          </p:cNvSpPr>
          <p:nvPr/>
        </p:nvSpPr>
        <p:spPr bwMode="black">
          <a:xfrm>
            <a:off x="902788" y="3707473"/>
            <a:ext cx="543424" cy="67433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11780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6"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rPr>
              <a:t>-Windows </a:t>
            </a:r>
            <a:r>
              <a:rPr lang="en-US" sz="1600" dirty="0">
                <a:solidFill>
                  <a:srgbClr val="525051">
                    <a:alpha val="99000"/>
                  </a:srgbClr>
                </a:solidFill>
                <a:latin typeface="Segoe UI"/>
              </a:rPr>
              <a:t>-Password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WindowsDomain</a:t>
            </a:r>
            <a:r>
              <a:rPr lang="en-US" sz="1600" dirty="0">
                <a:solidFill>
                  <a:srgbClr val="525051">
                    <a:alpha val="99000"/>
                  </a:srgbClr>
                </a:solidFill>
                <a:latin typeface="Segoe UI"/>
              </a:rPr>
              <a:t>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-Domain $</a:t>
            </a:r>
            <a:r>
              <a:rPr lang="en-US" sz="1600" dirty="0" err="1">
                <a:solidFill>
                  <a:srgbClr val="525051">
                    <a:alpha val="99000"/>
                  </a:srgbClr>
                </a:solidFill>
                <a:latin typeface="Segoe UI"/>
              </a:rPr>
              <a:t>dom</a:t>
            </a:r>
            <a:r>
              <a:rPr lang="en-US" sz="1600" dirty="0">
                <a:solidFill>
                  <a:srgbClr val="525051">
                    <a:alpha val="99000"/>
                  </a:srgbClr>
                </a:solidFill>
                <a:latin typeface="Segoe UI"/>
              </a:rPr>
              <a:t>, -</a:t>
            </a:r>
            <a:r>
              <a:rPr lang="en-US" sz="1600" dirty="0" err="1">
                <a:solidFill>
                  <a:srgbClr val="525051">
                    <a:alpha val="99000"/>
                  </a:srgbClr>
                </a:solidFill>
                <a:latin typeface="Segoe UI"/>
              </a:rPr>
              <a:t>JoinDomain</a:t>
            </a:r>
            <a:r>
              <a:rPr lang="en-US" sz="1600" dirty="0">
                <a:solidFill>
                  <a:srgbClr val="525051">
                    <a:alpha val="99000"/>
                  </a:srgbClr>
                </a:solidFill>
                <a:latin typeface="Segoe UI"/>
              </a:rPr>
              <a:t> $</a:t>
            </a:r>
            <a:r>
              <a:rPr lang="en-US" sz="1600" dirty="0" err="1">
                <a:solidFill>
                  <a:srgbClr val="525051">
                    <a:alpha val="99000"/>
                  </a:srgbClr>
                </a:solidFill>
                <a:latin typeface="Segoe UI"/>
              </a:rPr>
              <a:t>fqdn</a:t>
            </a:r>
            <a:r>
              <a:rPr lang="en-US" sz="1600" dirty="0">
                <a:solidFill>
                  <a:srgbClr val="525051">
                    <a:alpha val="99000"/>
                  </a:srgbClr>
                </a:solidFill>
                <a:latin typeface="Segoe UI"/>
              </a:rPr>
              <a:t>, -</a:t>
            </a:r>
            <a:r>
              <a:rPr lang="en-US" sz="1600" dirty="0" err="1">
                <a:solidFill>
                  <a:srgbClr val="525051">
                    <a:alpha val="99000"/>
                  </a:srgbClr>
                </a:solidFill>
                <a:latin typeface="Segoe UI"/>
              </a:rPr>
              <a:t>DomainUser</a:t>
            </a:r>
            <a:r>
              <a:rPr lang="en-US" sz="1600" dirty="0">
                <a:solidFill>
                  <a:srgbClr val="525051">
                    <a:alpha val="99000"/>
                  </a:srgbClr>
                </a:solidFill>
                <a:latin typeface="Segoe UI"/>
              </a:rPr>
              <a:t> $</a:t>
            </a:r>
            <a:r>
              <a:rPr lang="en-US" sz="1600" dirty="0" err="1">
                <a:solidFill>
                  <a:srgbClr val="525051">
                    <a:alpha val="99000"/>
                  </a:srgbClr>
                </a:solidFill>
                <a:latin typeface="Segoe UI"/>
              </a:rPr>
              <a:t>domUser</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DomainPassword</a:t>
            </a:r>
            <a:r>
              <a:rPr lang="en-US" sz="1600" dirty="0">
                <a:solidFill>
                  <a:srgbClr val="525051">
                    <a:alpha val="99000"/>
                  </a:srgbClr>
                </a:solidFill>
                <a:latin typeface="Segoe UI"/>
              </a:rPr>
              <a:t> $</a:t>
            </a:r>
            <a:r>
              <a:rPr lang="en-US" sz="1600" dirty="0" err="1">
                <a:solidFill>
                  <a:srgbClr val="525051">
                    <a:alpha val="99000"/>
                  </a:srgbClr>
                </a:solidFill>
                <a:latin typeface="Segoe UI"/>
              </a:rPr>
              <a:t>domPwd</a:t>
            </a:r>
            <a:r>
              <a:rPr lang="en-US" sz="1600" dirty="0">
                <a:solidFill>
                  <a:srgbClr val="525051">
                    <a:alpha val="99000"/>
                  </a:srgbClr>
                </a:solidFill>
                <a:latin typeface="Segoe UI"/>
              </a:rPr>
              <a:t> -</a:t>
            </a:r>
            <a:r>
              <a:rPr lang="en-US" sz="1600" dirty="0" err="1">
                <a:solidFill>
                  <a:srgbClr val="525051">
                    <a:alpha val="99000"/>
                  </a:srgbClr>
                </a:solidFill>
                <a:latin typeface="Segoe UI"/>
              </a:rPr>
              <a:t>MachineObjectOU</a:t>
            </a:r>
            <a:r>
              <a:rPr lang="en-US" sz="1600" dirty="0">
                <a:solidFill>
                  <a:srgbClr val="525051">
                    <a:alpha val="99000"/>
                  </a:srgbClr>
                </a:solidFill>
                <a:latin typeface="Segoe UI"/>
              </a:rPr>
              <a:t> $</a:t>
            </a:r>
            <a:r>
              <a:rPr lang="en-US" sz="1600" dirty="0" err="1">
                <a:solidFill>
                  <a:srgbClr val="525051">
                    <a:alpha val="99000"/>
                  </a:srgbClr>
                </a:solidFill>
                <a:latin typeface="Segoe UI"/>
              </a:rPr>
              <a:t>ou</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DisableAutomaticUpdates</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NoRDPEndpoint</a:t>
            </a:r>
            <a:r>
              <a:rPr lang="en-US" sz="1600" dirty="0">
                <a:solidFill>
                  <a:srgbClr val="525051">
                    <a:alpha val="99000"/>
                  </a:srgbClr>
                </a:solidFill>
                <a:latin typeface="Segoe UI"/>
              </a:rPr>
              <a:t>, -</a:t>
            </a:r>
            <a:r>
              <a:rPr lang="en-US" sz="1600" dirty="0" err="1">
                <a:solidFill>
                  <a:srgbClr val="525051">
                    <a:alpha val="99000"/>
                  </a:srgbClr>
                </a:solidFill>
                <a:latin typeface="Segoe UI"/>
              </a:rPr>
              <a:t>TimeZone</a:t>
            </a:r>
            <a:r>
              <a:rPr lang="en-US" sz="1600" dirty="0">
                <a:solidFill>
                  <a:srgbClr val="525051">
                    <a:alpha val="99000"/>
                  </a:srgbClr>
                </a:solidFill>
                <a:latin typeface="Segoe UI"/>
              </a:rPr>
              <a:t>, Certificates</a:t>
            </a:r>
          </a:p>
        </p:txBody>
      </p:sp>
      <p:sp>
        <p:nvSpPr>
          <p:cNvPr id="7" name="Rectangle 6"/>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93534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Linux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LinuxUser</a:t>
            </a:r>
            <a:r>
              <a:rPr lang="en-US" sz="1600" dirty="0">
                <a:solidFill>
                  <a:srgbClr val="525051">
                    <a:alpha val="99000"/>
                  </a:srgbClr>
                </a:solidFill>
                <a:latin typeface="Segoe UI"/>
              </a:rPr>
              <a:t> $user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DisableSSH</a:t>
            </a:r>
            <a:r>
              <a:rPr lang="en-US" sz="1600" dirty="0">
                <a:solidFill>
                  <a:srgbClr val="525051">
                    <a:alpha val="99000"/>
                  </a:srgbClr>
                </a:solidFill>
                <a:latin typeface="Segoe UI"/>
              </a:rPr>
              <a:t> , -</a:t>
            </a:r>
            <a:r>
              <a:rPr lang="en-US" sz="1600" dirty="0" err="1">
                <a:solidFill>
                  <a:srgbClr val="525051">
                    <a:alpha val="99000"/>
                  </a:srgbClr>
                </a:solidFill>
                <a:latin typeface="Segoe UI"/>
              </a:rPr>
              <a:t>NoSSHEndpoint</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SSHKeyPairs</a:t>
            </a:r>
            <a:r>
              <a:rPr lang="en-US" sz="1600" dirty="0">
                <a:solidFill>
                  <a:srgbClr val="525051">
                    <a:alpha val="99000"/>
                  </a:srgbClr>
                </a:solidFill>
                <a:latin typeface="Segoe UI"/>
              </a:rPr>
              <a:t>, -</a:t>
            </a:r>
            <a:r>
              <a:rPr lang="en-US" sz="1600" dirty="0" err="1">
                <a:solidFill>
                  <a:srgbClr val="525051">
                    <a:alpha val="99000"/>
                  </a:srgbClr>
                </a:solidFill>
                <a:latin typeface="Segoe UI"/>
              </a:rPr>
              <a:t>SSHPublicKeys</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smtClean="0">
                <a:solidFill>
                  <a:srgbClr val="525051">
                    <a:alpha val="99000"/>
                  </a:srgbClr>
                </a:solidFill>
                <a:latin typeface="Segoe UI"/>
              </a:rPr>
              <a:t>  installed </a:t>
            </a:r>
            <a:r>
              <a:rPr lang="en-US" sz="1600" dirty="0">
                <a:solidFill>
                  <a:srgbClr val="525051">
                    <a:alpha val="99000"/>
                  </a:srgbClr>
                </a:solidFill>
                <a:latin typeface="Segoe UI"/>
              </a:rPr>
              <a:t>from certificates deployed in cloud service</a:t>
            </a:r>
          </a:p>
        </p:txBody>
      </p:sp>
      <p:sp>
        <p:nvSpPr>
          <p:cNvPr id="6" name="Rectangle 5"/>
          <p:cNvSpPr>
            <a:spLocks noChangeAspect="1"/>
          </p:cNvSpPr>
          <p:nvPr/>
        </p:nvSpPr>
        <p:spPr bwMode="auto">
          <a:xfrm>
            <a:off x="520699" y="1900238"/>
            <a:ext cx="1947861" cy="1947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163984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Virtual Machine Settings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Set Subnet on VM with Set-</a:t>
            </a:r>
            <a:r>
              <a:rPr lang="en-US" sz="1600" dirty="0" err="1">
                <a:solidFill>
                  <a:srgbClr val="525051">
                    <a:alpha val="99000"/>
                  </a:srgbClr>
                </a:solidFill>
                <a:latin typeface="Segoe UI"/>
              </a:rPr>
              <a:t>AzureSubnet</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941524" cy="194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Deployment Settings</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Virtual Network  -</a:t>
            </a:r>
            <a:r>
              <a:rPr lang="en-US" sz="1600" dirty="0" err="1">
                <a:solidFill>
                  <a:srgbClr val="525051">
                    <a:alpha val="99000"/>
                  </a:srgbClr>
                </a:solidFill>
                <a:latin typeface="Segoe UI"/>
              </a:rPr>
              <a:t>VNetName</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DNS Servers - New-</a:t>
            </a:r>
            <a:r>
              <a:rPr lang="en-US" sz="1600" dirty="0" err="1">
                <a:solidFill>
                  <a:srgbClr val="525051">
                    <a:alpha val="99000"/>
                  </a:srgbClr>
                </a:solidFill>
                <a:latin typeface="Segoe UI"/>
              </a:rPr>
              <a:t>AzureDns</a:t>
            </a:r>
            <a:r>
              <a:rPr lang="en-US" sz="1600" dirty="0">
                <a:solidFill>
                  <a:srgbClr val="525051">
                    <a:alpha val="99000"/>
                  </a:srgbClr>
                </a:solidFill>
                <a:latin typeface="Segoe UI"/>
              </a:rPr>
              <a:t> and -</a:t>
            </a:r>
            <a:r>
              <a:rPr lang="en-US" sz="1600" dirty="0" err="1">
                <a:solidFill>
                  <a:srgbClr val="525051">
                    <a:alpha val="99000"/>
                  </a:srgbClr>
                </a:solidFill>
                <a:latin typeface="Segoe UI"/>
              </a:rPr>
              <a:t>DNSSettings</a:t>
            </a:r>
            <a:endParaRPr lang="en-US" sz="1600" dirty="0">
              <a:solidFill>
                <a:srgbClr val="525051">
                  <a:alpha val="99000"/>
                </a:srgbClr>
              </a:solidFill>
              <a:latin typeface="Segoe UI"/>
            </a:endParaRPr>
          </a:p>
        </p:txBody>
      </p:sp>
      <p:sp>
        <p:nvSpPr>
          <p:cNvPr id="11" name="Freeform 89"/>
          <p:cNvSpPr>
            <a:spLocks noEditPoints="1"/>
          </p:cNvSpPr>
          <p:nvPr/>
        </p:nvSpPr>
        <p:spPr bwMode="black">
          <a:xfrm>
            <a:off x="885878" y="2481171"/>
            <a:ext cx="1211168" cy="779660"/>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25"/>
          <p:cNvSpPr>
            <a:spLocks noEditPoints="1"/>
          </p:cNvSpPr>
          <p:nvPr/>
        </p:nvSpPr>
        <p:spPr bwMode="black">
          <a:xfrm>
            <a:off x="978323" y="4643560"/>
            <a:ext cx="1023182" cy="8712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790694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p:txBody>
          <a:bodyPr/>
          <a:lstStyle/>
          <a:p>
            <a:r>
              <a:rPr lang="en-US" sz="2100" dirty="0"/>
              <a:t>$</a:t>
            </a:r>
            <a:r>
              <a:rPr lang="en-US" sz="2100" dirty="0" err="1"/>
              <a:t>dom</a:t>
            </a:r>
            <a:r>
              <a:rPr lang="en-US" sz="2100" dirty="0"/>
              <a:t> = '</a:t>
            </a:r>
            <a:r>
              <a:rPr lang="en-US" sz="2100" dirty="0" err="1"/>
              <a:t>contoso</a:t>
            </a:r>
            <a:r>
              <a:rPr lang="en-US" sz="2100" dirty="0"/>
              <a:t>'</a:t>
            </a:r>
          </a:p>
          <a:p>
            <a:r>
              <a:rPr lang="en-US" sz="2100" dirty="0"/>
              <a:t>$</a:t>
            </a:r>
            <a:r>
              <a:rPr lang="en-US" sz="2100" dirty="0" err="1"/>
              <a:t>jdom</a:t>
            </a:r>
            <a:r>
              <a:rPr lang="en-US" sz="2100" dirty="0"/>
              <a:t> = 'contoso.com'</a:t>
            </a:r>
          </a:p>
          <a:p>
            <a:r>
              <a:rPr lang="en-US" sz="2100" dirty="0"/>
              <a:t>$</a:t>
            </a:r>
            <a:r>
              <a:rPr lang="en-US" sz="2100" dirty="0" err="1"/>
              <a:t>onPremDNS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'192.168.1.4' </a:t>
            </a:r>
            <a:r>
              <a:rPr lang="en-US" sz="2100" i="1" dirty="0"/>
              <a:t>-Name</a:t>
            </a:r>
            <a:r>
              <a:rPr lang="en-US" sz="2100" dirty="0"/>
              <a:t> '</a:t>
            </a:r>
            <a:r>
              <a:rPr lang="en-US" sz="2100" dirty="0" err="1"/>
              <a:t>OnPremDNS</a:t>
            </a:r>
            <a:r>
              <a:rPr lang="en-US" sz="2100" dirty="0"/>
              <a:t>'</a:t>
            </a:r>
          </a:p>
          <a:p>
            <a:r>
              <a:rPr lang="en-US" sz="2100" dirty="0"/>
              <a:t>$</a:t>
            </a:r>
            <a:r>
              <a:rPr lang="en-US" sz="2100" dirty="0" err="1"/>
              <a:t>cloudDNS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'10.1.1.4' </a:t>
            </a:r>
            <a:r>
              <a:rPr lang="en-US" sz="2100" i="1" dirty="0"/>
              <a:t>-Name</a:t>
            </a:r>
            <a:r>
              <a:rPr lang="en-US" sz="2100" dirty="0"/>
              <a:t> '</a:t>
            </a:r>
            <a:r>
              <a:rPr lang="en-US" sz="2100" dirty="0" err="1"/>
              <a:t>CloudDNS</a:t>
            </a:r>
            <a:r>
              <a:rPr lang="en-US" sz="2100" dirty="0"/>
              <a:t>'</a:t>
            </a:r>
          </a:p>
          <a:p>
            <a:r>
              <a:rPr lang="en-US" sz="2100" dirty="0"/>
              <a:t>$</a:t>
            </a:r>
            <a:r>
              <a:rPr lang="en-US" sz="2100" dirty="0" err="1"/>
              <a:t>computerOU</a:t>
            </a:r>
            <a:r>
              <a:rPr lang="en-US" sz="2100" dirty="0"/>
              <a:t> = $</a:t>
            </a:r>
            <a:r>
              <a:rPr lang="en-US" sz="2100" dirty="0" err="1"/>
              <a:t>advmou</a:t>
            </a:r>
            <a:r>
              <a:rPr lang="en-US" sz="2100" dirty="0"/>
              <a:t> = 'OU=</a:t>
            </a:r>
            <a:r>
              <a:rPr lang="en-US" sz="2100" dirty="0" err="1"/>
              <a:t>AzureVMs,DC</a:t>
            </a:r>
            <a:r>
              <a:rPr lang="en-US" sz="2100" dirty="0"/>
              <a:t>=</a:t>
            </a:r>
            <a:r>
              <a:rPr lang="en-US" sz="2100" dirty="0" err="1"/>
              <a:t>contoso,DC</a:t>
            </a:r>
            <a:r>
              <a:rPr lang="en-US" sz="2100" dirty="0"/>
              <a:t>=com‘</a:t>
            </a:r>
          </a:p>
          <a:p>
            <a:endParaRPr lang="en-US" sz="2100" dirty="0"/>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a:t>
            </a:r>
            <a:r>
              <a:rPr lang="en-US" sz="2100" i="1" dirty="0" err="1"/>
              <a:t>WindowsDomain</a:t>
            </a:r>
            <a:r>
              <a:rPr lang="en-US" sz="2100" dirty="0"/>
              <a:t> </a:t>
            </a:r>
            <a:r>
              <a:rPr lang="en-US" sz="2100" i="1" dirty="0"/>
              <a:t>-Password</a:t>
            </a:r>
            <a:r>
              <a:rPr lang="en-US" sz="2100" dirty="0"/>
              <a:t> $</a:t>
            </a:r>
            <a:r>
              <a:rPr lang="en-US" sz="2100" dirty="0" err="1"/>
              <a:t>pwd</a:t>
            </a:r>
            <a:r>
              <a:rPr lang="en-US" sz="2100" dirty="0"/>
              <a:t> </a:t>
            </a:r>
            <a:r>
              <a:rPr lang="en-US" sz="2100" i="1" dirty="0"/>
              <a:t>-Domain</a:t>
            </a:r>
            <a:r>
              <a:rPr lang="en-US" sz="2100" dirty="0"/>
              <a:t> $</a:t>
            </a:r>
            <a:r>
              <a:rPr lang="en-US" sz="2100" dirty="0" err="1"/>
              <a:t>dom</a:t>
            </a:r>
            <a:r>
              <a:rPr lang="en-US" sz="2100" dirty="0"/>
              <a:t> </a:t>
            </a:r>
            <a:r>
              <a:rPr lang="en-US" sz="2100" b="1" dirty="0"/>
              <a:t>`</a:t>
            </a:r>
            <a:endParaRPr lang="en-US" sz="2100" dirty="0"/>
          </a:p>
          <a:p>
            <a:r>
              <a:rPr lang="en-US" sz="2100" dirty="0"/>
              <a:t>     </a:t>
            </a:r>
            <a:r>
              <a:rPr lang="en-US" sz="2100" i="1" dirty="0"/>
              <a:t>-</a:t>
            </a:r>
            <a:r>
              <a:rPr lang="en-US" sz="2100" i="1" dirty="0" err="1"/>
              <a:t>DomainUserName</a:t>
            </a:r>
            <a:r>
              <a:rPr lang="en-US" sz="2100" dirty="0"/>
              <a:t> $</a:t>
            </a:r>
            <a:r>
              <a:rPr lang="en-US" sz="2100" dirty="0" err="1"/>
              <a:t>domUser</a:t>
            </a:r>
            <a:r>
              <a:rPr lang="en-US" sz="2100" dirty="0"/>
              <a:t> </a:t>
            </a:r>
            <a:r>
              <a:rPr lang="en-US" sz="2100" i="1" dirty="0"/>
              <a:t>-</a:t>
            </a:r>
            <a:r>
              <a:rPr lang="en-US" sz="2100" i="1" dirty="0" err="1"/>
              <a:t>DomainPassword</a:t>
            </a:r>
            <a:r>
              <a:rPr lang="en-US" sz="2100" dirty="0"/>
              <a:t> $</a:t>
            </a:r>
            <a:r>
              <a:rPr lang="en-US" sz="2100" dirty="0" err="1"/>
              <a:t>dpwd</a:t>
            </a:r>
            <a:r>
              <a:rPr lang="en-US" sz="2100" dirty="0"/>
              <a:t> </a:t>
            </a:r>
            <a:r>
              <a:rPr lang="en-US" sz="2100" i="1" dirty="0"/>
              <a:t>-</a:t>
            </a:r>
            <a:r>
              <a:rPr lang="en-US" sz="2100" i="1" dirty="0" err="1"/>
              <a:t>JoinDomain</a:t>
            </a:r>
            <a:r>
              <a:rPr lang="en-US" sz="2100" dirty="0"/>
              <a:t> $</a:t>
            </a:r>
            <a:r>
              <a:rPr lang="en-US" sz="2100" dirty="0" err="1"/>
              <a:t>jdom</a:t>
            </a:r>
            <a:r>
              <a:rPr lang="en-US" sz="2100" dirty="0"/>
              <a:t> </a:t>
            </a:r>
            <a:r>
              <a:rPr lang="en-US" sz="2100" b="1" dirty="0"/>
              <a:t>`</a:t>
            </a:r>
            <a:endParaRPr lang="en-US" sz="2100" dirty="0"/>
          </a:p>
          <a:p>
            <a:r>
              <a:rPr lang="en-US" sz="2100" dirty="0"/>
              <a:t>     </a:t>
            </a:r>
            <a:r>
              <a:rPr lang="en-US" sz="2100" i="1" dirty="0"/>
              <a:t>-</a:t>
            </a:r>
            <a:r>
              <a:rPr lang="en-US" sz="2100" i="1" dirty="0" err="1"/>
              <a:t>MachineObjectOU</a:t>
            </a:r>
            <a:r>
              <a:rPr lang="en-US" sz="2100" dirty="0"/>
              <a:t> '</a:t>
            </a:r>
            <a:r>
              <a:rPr lang="en-US" sz="2100" dirty="0" err="1"/>
              <a:t>AzureVMs</a:t>
            </a:r>
            <a:r>
              <a:rPr lang="en-US" sz="2100" dirty="0"/>
              <a:t>' | </a:t>
            </a:r>
          </a:p>
          <a:p>
            <a:r>
              <a:rPr lang="en-US" sz="2100" dirty="0"/>
              <a:t>   </a:t>
            </a:r>
            <a:r>
              <a:rPr lang="en-US" sz="2100" b="1" dirty="0"/>
              <a:t>Set-</a:t>
            </a:r>
            <a:r>
              <a:rPr lang="en-US" sz="2100" b="1" dirty="0" err="1"/>
              <a:t>AzureSubnet</a:t>
            </a:r>
            <a:r>
              <a:rPr lang="en-US" sz="2100" dirty="0"/>
              <a:t> </a:t>
            </a:r>
            <a:r>
              <a:rPr lang="en-US" sz="2100" i="1" dirty="0"/>
              <a:t>-</a:t>
            </a:r>
            <a:r>
              <a:rPr lang="en-US" sz="2100" i="1" dirty="0" err="1"/>
              <a:t>SubnetNames</a:t>
            </a:r>
            <a:r>
              <a:rPr lang="en-US" sz="2100" dirty="0"/>
              <a:t> '</a:t>
            </a:r>
            <a:r>
              <a:rPr lang="en-US" sz="2100" dirty="0" err="1"/>
              <a:t>AppSubnet</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i="1" dirty="0"/>
              <a:t> $svc</a:t>
            </a:r>
            <a:r>
              <a:rPr lang="en-US" sz="2100" dirty="0"/>
              <a:t> </a:t>
            </a:r>
            <a:r>
              <a:rPr lang="en-US" sz="2100" i="1" dirty="0"/>
              <a:t>-</a:t>
            </a:r>
            <a:r>
              <a:rPr lang="en-US" sz="2100" i="1" dirty="0" err="1"/>
              <a:t>AffinityGroup</a:t>
            </a:r>
            <a:r>
              <a:rPr lang="en-US" sz="2100" dirty="0"/>
              <a:t> '</a:t>
            </a:r>
            <a:r>
              <a:rPr lang="en-US" sz="2100" dirty="0" err="1"/>
              <a:t>adag</a:t>
            </a:r>
            <a:r>
              <a:rPr lang="en-US" sz="2100" dirty="0"/>
              <a:t>' </a:t>
            </a:r>
            <a:r>
              <a:rPr lang="en-US" sz="2100" b="1" dirty="0"/>
              <a:t>`</a:t>
            </a:r>
            <a:endParaRPr lang="en-US" sz="2100" dirty="0"/>
          </a:p>
          <a:p>
            <a:r>
              <a:rPr lang="en-US" sz="2100" dirty="0"/>
              <a:t>     </a:t>
            </a:r>
            <a:r>
              <a:rPr lang="en-US" sz="2100" i="1" dirty="0"/>
              <a:t>-</a:t>
            </a:r>
            <a:r>
              <a:rPr lang="en-US" sz="2100" i="1" dirty="0" err="1"/>
              <a:t>VNetName</a:t>
            </a:r>
            <a:r>
              <a:rPr lang="en-US" sz="2100" dirty="0"/>
              <a:t> '</a:t>
            </a:r>
            <a:r>
              <a:rPr lang="en-US" sz="2100" dirty="0" err="1"/>
              <a:t>ADVNet</a:t>
            </a:r>
            <a:r>
              <a:rPr lang="en-US" sz="2100" dirty="0"/>
              <a:t>' </a:t>
            </a:r>
            <a:r>
              <a:rPr lang="en-US" sz="2100" i="1" dirty="0"/>
              <a:t>-</a:t>
            </a:r>
            <a:r>
              <a:rPr lang="en-US" sz="2100" i="1" dirty="0" err="1"/>
              <a:t>DnsSettings</a:t>
            </a:r>
            <a:r>
              <a:rPr lang="en-US" sz="2100" dirty="0"/>
              <a:t> $</a:t>
            </a:r>
            <a:r>
              <a:rPr lang="en-US" sz="2100" dirty="0" err="1"/>
              <a:t>onPremDNS</a:t>
            </a:r>
            <a:r>
              <a:rPr lang="en-US" sz="2100" dirty="0"/>
              <a:t>, $</a:t>
            </a:r>
            <a:r>
              <a:rPr lang="en-US" sz="2100" dirty="0" err="1"/>
              <a:t>cloudDNS</a:t>
            </a:r>
            <a:endParaRPr lang="en-US" sz="21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5" y="2293497"/>
            <a:ext cx="6945312" cy="3490211"/>
          </a:xfrm>
        </p:spPr>
        <p:txBody>
          <a:bodyPr/>
          <a:lstStyle/>
          <a:p>
            <a:r>
              <a:rPr lang="en-US" dirty="0" smtClean="0"/>
              <a:t>Getting Started </a:t>
            </a:r>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p:txBody>
          <a:bodyPr/>
          <a:lstStyle/>
          <a:p>
            <a:r>
              <a:rPr lang="en-US" sz="2700" dirty="0">
                <a:solidFill>
                  <a:schemeClr val="accent2"/>
                </a:solidFill>
              </a:rPr>
              <a:t>Retrieve Cloud Services </a:t>
            </a:r>
          </a:p>
          <a:p>
            <a:r>
              <a:rPr lang="en-US" b="1" dirty="0" smtClean="0"/>
              <a:t>Get-</a:t>
            </a:r>
            <a:r>
              <a:rPr lang="en-US" b="1" dirty="0" err="1" smtClean="0"/>
              <a:t>AzureService</a:t>
            </a:r>
            <a:r>
              <a:rPr lang="en-US" b="1" dirty="0" smtClean="0"/>
              <a:t>  </a:t>
            </a:r>
          </a:p>
          <a:p>
            <a:endParaRPr lang="en-US" b="1" dirty="0"/>
          </a:p>
          <a:p>
            <a:r>
              <a:rPr lang="en-US" sz="2700" dirty="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700" dirty="0">
                <a:solidFill>
                  <a:schemeClr val="accent2"/>
                </a:solidFill>
              </a:rPr>
              <a:t>Retrieve Status for All VMs in </a:t>
            </a:r>
            <a:r>
              <a:rPr lang="en-US" sz="2700" dirty="0" err="1">
                <a:solidFill>
                  <a:schemeClr val="accent2"/>
                </a:solidFill>
              </a:rPr>
              <a:t>Subsription</a:t>
            </a:r>
            <a:endParaRPr lang="en-US" sz="27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Disks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Add/Remove data disks at boot or while running</a:t>
            </a:r>
          </a:p>
          <a:p>
            <a:pPr lvl="0" defTabSz="1218987">
              <a:lnSpc>
                <a:spcPct val="100000"/>
              </a:lnSpc>
              <a:spcBef>
                <a:spcPts val="0"/>
              </a:spcBef>
              <a:buSzTx/>
            </a:pPr>
            <a:r>
              <a:rPr lang="en-US" sz="1600" dirty="0">
                <a:solidFill>
                  <a:srgbClr val="525051">
                    <a:alpha val="99000"/>
                  </a:srgbClr>
                </a:solidFill>
                <a:latin typeface="Segoe UI"/>
              </a:rPr>
              <a:t>Create blank or attach existing disks</a:t>
            </a:r>
          </a:p>
        </p:txBody>
      </p:sp>
      <p:sp>
        <p:nvSpPr>
          <p:cNvPr id="6" name="Rectangle 5"/>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Modify Cache Settings of OS Disk or Data Disk</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Modifying OS Disk while running requires reboot</a:t>
            </a:r>
          </a:p>
        </p:txBody>
      </p:sp>
      <p:sp>
        <p:nvSpPr>
          <p:cNvPr id="11" name="Freeform 83"/>
          <p:cNvSpPr>
            <a:spLocks noEditPoints="1"/>
          </p:cNvSpPr>
          <p:nvPr/>
        </p:nvSpPr>
        <p:spPr bwMode="black">
          <a:xfrm>
            <a:off x="980362" y="2331470"/>
            <a:ext cx="1022200" cy="107906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5" name="Freeform 79"/>
          <p:cNvSpPr>
            <a:spLocks noEditPoints="1"/>
          </p:cNvSpPr>
          <p:nvPr/>
        </p:nvSpPr>
        <p:spPr bwMode="black">
          <a:xfrm>
            <a:off x="1116546" y="4574287"/>
            <a:ext cx="746736" cy="100975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Tree>
    <p:extLst>
      <p:ext uri="{BB962C8B-B14F-4D97-AF65-F5344CB8AC3E}">
        <p14:creationId xmlns:p14="http://schemas.microsoft.com/office/powerpoint/2010/main" val="141490864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519115" y="1905001"/>
            <a:ext cx="11598543" cy="3610219"/>
          </a:xfrm>
        </p:spPr>
        <p:txBody>
          <a:bodyPr/>
          <a:lstStyle/>
          <a:p>
            <a:r>
              <a:rPr lang="en-US" sz="2700" b="1" dirty="0">
                <a:solidFill>
                  <a:schemeClr val="accent2"/>
                </a:solidFill>
              </a:rPr>
              <a:t>New Virtual Machine Creation with Data Disk</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0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endParaRPr lang="en-US" sz="2100" dirty="0"/>
          </a:p>
          <a:p>
            <a:pPr>
              <a:spcBef>
                <a:spcPts val="0"/>
              </a:spcBef>
            </a:pPr>
            <a:endParaRPr lang="en-US" sz="2100" dirty="0"/>
          </a:p>
          <a:p>
            <a:r>
              <a:rPr lang="en-US" sz="2700" b="1" dirty="0">
                <a:solidFill>
                  <a:schemeClr val="accent2"/>
                </a:solidFill>
              </a:rPr>
              <a:t>Add new Data Disk to existing Virtual Machine</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'myvm1'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1 |</a:t>
            </a:r>
          </a:p>
          <a:p>
            <a:r>
              <a:rPr lang="en-US" sz="2100" dirty="0"/>
              <a:t>  </a:t>
            </a:r>
            <a:r>
              <a:rPr lang="en-US" sz="2100" b="1" dirty="0"/>
              <a:t>Update-</a:t>
            </a:r>
            <a:r>
              <a:rPr lang="en-US" sz="2100" b="1" dirty="0" err="1"/>
              <a:t>AzureVM</a:t>
            </a:r>
            <a:r>
              <a:rPr lang="en-US" sz="21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p:txBody>
          <a:bodyPr/>
          <a:lstStyle/>
          <a:p>
            <a:r>
              <a:rPr lang="en-US" sz="2700" b="1" dirty="0">
                <a:solidFill>
                  <a:schemeClr val="accent2"/>
                </a:solidFill>
              </a:rPr>
              <a:t>Set Host Caching on OS Disk During Provisioning</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 </a:t>
            </a:r>
          </a:p>
          <a:p>
            <a:r>
              <a:rPr lang="en-US" sz="2100" dirty="0"/>
              <a:t>  </a:t>
            </a:r>
            <a:r>
              <a:rPr lang="en-US" sz="2100" b="1" dirty="0"/>
              <a:t>Set-</a:t>
            </a:r>
            <a:r>
              <a:rPr lang="en-US" sz="2100" b="1" dirty="0" err="1"/>
              <a:t>AzureOSDisk</a:t>
            </a:r>
            <a:r>
              <a:rPr lang="en-US" sz="2100" dirty="0"/>
              <a:t> </a:t>
            </a:r>
            <a:r>
              <a:rPr lang="en-US" sz="2100" i="1" dirty="0"/>
              <a:t>-</a:t>
            </a:r>
            <a:r>
              <a:rPr lang="en-US" sz="2100" i="1" dirty="0" err="1"/>
              <a:t>HostCaching</a:t>
            </a:r>
            <a:r>
              <a:rPr lang="en-US" sz="2100" dirty="0"/>
              <a:t> '</a:t>
            </a:r>
            <a:r>
              <a:rPr lang="en-US" sz="2100" dirty="0" err="1"/>
              <a:t>ReadOnly</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ServiceDescription</a:t>
            </a:r>
            <a:r>
              <a:rPr lang="en-US" sz="2100" dirty="0"/>
              <a:t> $</a:t>
            </a:r>
            <a:r>
              <a:rPr lang="en-US" sz="2100" dirty="0" err="1"/>
              <a:t>cloudSvcName</a:t>
            </a:r>
            <a:r>
              <a:rPr lang="en-US" sz="2100" dirty="0"/>
              <a:t/>
            </a:r>
            <a:br>
              <a:rPr lang="en-US" sz="2100" dirty="0"/>
            </a:br>
            <a:endParaRPr lang="en-US" sz="2100" dirty="0"/>
          </a:p>
          <a:p>
            <a:r>
              <a:rPr lang="en-US" sz="2700" b="1" dirty="0">
                <a:solidFill>
                  <a:schemeClr val="accent2"/>
                </a:solidFill>
              </a:rPr>
              <a:t>Set Host Caching on Existing Data Disk in running VM</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-Name</a:t>
            </a:r>
            <a:r>
              <a:rPr lang="en-US" sz="2100" dirty="0"/>
              <a:t> 'myvm1' | </a:t>
            </a:r>
          </a:p>
          <a:p>
            <a:r>
              <a:rPr lang="en-US" sz="2100" b="1" dirty="0"/>
              <a:t>  Set-</a:t>
            </a:r>
            <a:r>
              <a:rPr lang="en-US" sz="2100" b="1" dirty="0" err="1"/>
              <a:t>AzureDataDisk</a:t>
            </a:r>
            <a:r>
              <a:rPr lang="en-US" sz="2100" dirty="0"/>
              <a:t> </a:t>
            </a:r>
            <a:r>
              <a:rPr lang="en-US" sz="2100" i="1" dirty="0"/>
              <a:t>-</a:t>
            </a:r>
            <a:r>
              <a:rPr lang="en-US" sz="2100" i="1" dirty="0" err="1"/>
              <a:t>HostCaching</a:t>
            </a:r>
            <a:r>
              <a:rPr lang="en-US" sz="2100" dirty="0"/>
              <a:t> '</a:t>
            </a:r>
            <a:r>
              <a:rPr lang="en-US" sz="2100" dirty="0" err="1"/>
              <a:t>ReadWrite</a:t>
            </a:r>
            <a:r>
              <a:rPr lang="en-US" sz="2100" dirty="0"/>
              <a:t>' </a:t>
            </a:r>
            <a:r>
              <a:rPr lang="en-US" sz="2100" i="1" dirty="0"/>
              <a:t>-LUN</a:t>
            </a:r>
            <a:r>
              <a:rPr lang="en-US" sz="2100" dirty="0"/>
              <a:t> 0 | </a:t>
            </a:r>
          </a:p>
          <a:p>
            <a:r>
              <a:rPr lang="en-US" sz="2100" b="1" dirty="0"/>
              <a:t>  Update-</a:t>
            </a:r>
            <a:r>
              <a:rPr lang="en-US" sz="2100" b="1" dirty="0" err="1"/>
              <a:t>AzureVM</a:t>
            </a:r>
            <a:r>
              <a:rPr lang="en-US" sz="2100" dirty="0"/>
              <a:t> </a:t>
            </a:r>
          </a:p>
          <a:p>
            <a:endParaRPr lang="en-US" sz="21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Endpoints</a:t>
            </a:r>
            <a:endParaRPr lang="en-US" dirty="0"/>
          </a:p>
        </p:txBody>
      </p:sp>
      <p:sp>
        <p:nvSpPr>
          <p:cNvPr id="3" name="Text Placeholder 2"/>
          <p:cNvSpPr>
            <a:spLocks noGrp="1"/>
          </p:cNvSpPr>
          <p:nvPr>
            <p:ph type="body" sz="quarter" idx="10"/>
          </p:nvPr>
        </p:nvSpPr>
        <p:spPr/>
        <p:txBody>
          <a:bodyPr/>
          <a:lstStyle/>
          <a:p>
            <a:r>
              <a:rPr lang="en-US" b="1" dirty="0" smtClean="0">
                <a:solidFill>
                  <a:schemeClr val="accent2"/>
                </a:solidFill>
              </a:rPr>
              <a:t>Add Endpoints at Creation</a:t>
            </a:r>
          </a:p>
          <a:p>
            <a:r>
              <a:rPr lang="en-US" sz="1900" b="1" dirty="0"/>
              <a:t>New-</a:t>
            </a:r>
            <a:r>
              <a:rPr lang="en-US" sz="1900" b="1" dirty="0" err="1"/>
              <a:t>AzureVMConfig</a:t>
            </a:r>
            <a:r>
              <a:rPr lang="en-US" sz="1900" dirty="0"/>
              <a:t> </a:t>
            </a:r>
            <a:r>
              <a:rPr lang="en-US" sz="1900" i="1" dirty="0"/>
              <a:t>-Name</a:t>
            </a:r>
            <a:r>
              <a:rPr lang="en-US" sz="1900" dirty="0"/>
              <a:t> 'myvm1' </a:t>
            </a:r>
            <a:r>
              <a:rPr lang="en-US" sz="1900" i="1" dirty="0"/>
              <a:t>-</a:t>
            </a:r>
            <a:r>
              <a:rPr lang="en-US" sz="1900" i="1" dirty="0" err="1"/>
              <a:t>InstanceSize</a:t>
            </a:r>
            <a:r>
              <a:rPr lang="en-US" sz="1900" dirty="0"/>
              <a:t> 'Small' </a:t>
            </a:r>
            <a:r>
              <a:rPr lang="en-US" sz="1900" i="1" dirty="0"/>
              <a:t>-</a:t>
            </a:r>
            <a:r>
              <a:rPr lang="en-US" sz="1900" i="1" dirty="0" err="1"/>
              <a:t>ImageName</a:t>
            </a:r>
            <a:r>
              <a:rPr lang="en-US" sz="1900" dirty="0"/>
              <a:t> $</a:t>
            </a:r>
            <a:r>
              <a:rPr lang="en-US" sz="1900" dirty="0" err="1"/>
              <a:t>img</a:t>
            </a:r>
            <a:r>
              <a:rPr lang="en-US" sz="1900" dirty="0"/>
              <a:t> |</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80 </a:t>
            </a:r>
            <a:r>
              <a:rPr lang="en-US" sz="1900" i="1" dirty="0"/>
              <a:t>-</a:t>
            </a:r>
            <a:r>
              <a:rPr lang="en-US" sz="1900" i="1" dirty="0" err="1"/>
              <a:t>PublicPort</a:t>
            </a:r>
            <a:r>
              <a:rPr lang="en-US" sz="1900" dirty="0"/>
              <a:t> 80 </a:t>
            </a:r>
            <a:r>
              <a:rPr lang="en-US" sz="1900" i="1" dirty="0"/>
              <a:t>-Name</a:t>
            </a:r>
            <a:r>
              <a:rPr lang="en-US" sz="1900" dirty="0"/>
              <a:t> http </a:t>
            </a:r>
            <a:r>
              <a:rPr lang="en-US" sz="1900" i="1" dirty="0"/>
              <a:t>-Protocol</a:t>
            </a:r>
            <a:r>
              <a:rPr lang="en-US" sz="1900" dirty="0"/>
              <a:t> </a:t>
            </a:r>
            <a:r>
              <a:rPr lang="en-US" sz="1900" dirty="0" err="1"/>
              <a:t>tcp</a:t>
            </a:r>
            <a:r>
              <a:rPr lang="en-US" sz="1900" dirty="0"/>
              <a:t> |</a:t>
            </a:r>
          </a:p>
          <a:p>
            <a:r>
              <a:rPr lang="en-US" sz="1900" b="1" dirty="0"/>
              <a:t>  Add-</a:t>
            </a:r>
            <a:r>
              <a:rPr lang="en-US" sz="1900" b="1" dirty="0" err="1"/>
              <a:t>AzureEndpoint</a:t>
            </a:r>
            <a:r>
              <a:rPr lang="en-US" sz="1900" dirty="0"/>
              <a:t> </a:t>
            </a:r>
            <a:r>
              <a:rPr lang="en-US" sz="1900" i="1" dirty="0"/>
              <a:t>-</a:t>
            </a:r>
            <a:r>
              <a:rPr lang="en-US" sz="1900" i="1" dirty="0" err="1"/>
              <a:t>LocalPort</a:t>
            </a:r>
            <a:r>
              <a:rPr lang="en-US" sz="1900" dirty="0"/>
              <a:t> 443 </a:t>
            </a:r>
            <a:r>
              <a:rPr lang="en-US" sz="1900" i="1" dirty="0"/>
              <a:t>-</a:t>
            </a:r>
            <a:r>
              <a:rPr lang="en-US" sz="1900" i="1" dirty="0" err="1"/>
              <a:t>PublicPort</a:t>
            </a:r>
            <a:r>
              <a:rPr lang="en-US" sz="1900" dirty="0"/>
              <a:t> 443 </a:t>
            </a:r>
            <a:r>
              <a:rPr lang="en-US" sz="1900" i="1" dirty="0"/>
              <a:t>-Name</a:t>
            </a:r>
            <a:r>
              <a:rPr lang="en-US" sz="1900" dirty="0"/>
              <a:t> https </a:t>
            </a:r>
            <a:r>
              <a:rPr lang="en-US" sz="1900" i="1" dirty="0"/>
              <a:t>-Protocol</a:t>
            </a:r>
            <a:r>
              <a:rPr lang="en-US" sz="1900" dirty="0"/>
              <a:t> </a:t>
            </a:r>
            <a:r>
              <a:rPr lang="en-US" sz="1900" dirty="0" err="1"/>
              <a:t>tcp</a:t>
            </a:r>
            <a:r>
              <a:rPr lang="en-US" sz="1900" dirty="0"/>
              <a:t>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b="1" dirty="0">
              <a:solidFill>
                <a:schemeClr val="accent2"/>
              </a:solidFill>
            </a:endParaRPr>
          </a:p>
          <a:p>
            <a:endParaRPr lang="en-US" dirty="0" smtClean="0"/>
          </a:p>
          <a:p>
            <a:r>
              <a:rPr lang="en-US" b="1" dirty="0" smtClean="0">
                <a:solidFill>
                  <a:schemeClr val="accent2"/>
                </a:solidFill>
              </a:rPr>
              <a:t>Modify Endpoints </a:t>
            </a:r>
            <a:r>
              <a:rPr lang="en-US" b="1" dirty="0">
                <a:solidFill>
                  <a:schemeClr val="accent2"/>
                </a:solidFill>
              </a:rPr>
              <a:t>at </a:t>
            </a:r>
            <a:r>
              <a:rPr lang="en-US" b="1" dirty="0" smtClean="0">
                <a:solidFill>
                  <a:schemeClr val="accent2"/>
                </a:solidFill>
              </a:rPr>
              <a:t>Runtime</a:t>
            </a:r>
            <a:endParaRPr lang="en-US" b="1" dirty="0">
              <a:solidFill>
                <a:schemeClr val="accent2"/>
              </a:solidFill>
            </a:endParaRPr>
          </a:p>
          <a:p>
            <a:r>
              <a:rPr lang="en-US" sz="1900" b="1" dirty="0"/>
              <a:t>Get-</a:t>
            </a:r>
            <a:r>
              <a:rPr lang="en-US" sz="1900" b="1" dirty="0" err="1"/>
              <a:t>AzureVM</a:t>
            </a:r>
            <a:r>
              <a:rPr lang="en-US" sz="1900" dirty="0"/>
              <a:t> </a:t>
            </a:r>
            <a:r>
              <a:rPr lang="en-US" sz="1900" i="1" dirty="0"/>
              <a:t>-</a:t>
            </a:r>
            <a:r>
              <a:rPr lang="en-US" sz="1900" i="1" dirty="0" err="1"/>
              <a:t>ServiceName</a:t>
            </a:r>
            <a:r>
              <a:rPr lang="en-US" sz="1900" dirty="0"/>
              <a:t> $</a:t>
            </a:r>
            <a:r>
              <a:rPr lang="en-US" sz="1900" dirty="0" err="1"/>
              <a:t>cloudSvcName</a:t>
            </a:r>
            <a:r>
              <a:rPr lang="en-US" sz="1900" dirty="0"/>
              <a:t> </a:t>
            </a:r>
            <a:r>
              <a:rPr lang="en-US" sz="1900" i="1" dirty="0"/>
              <a:t>-Name</a:t>
            </a:r>
            <a:r>
              <a:rPr lang="en-US" sz="1900" dirty="0"/>
              <a:t> 'myvm1'</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53 </a:t>
            </a:r>
            <a:r>
              <a:rPr lang="en-US" sz="1900" i="1" dirty="0"/>
              <a:t>-</a:t>
            </a:r>
            <a:r>
              <a:rPr lang="en-US" sz="1900" i="1" dirty="0" err="1"/>
              <a:t>PublicPort</a:t>
            </a:r>
            <a:r>
              <a:rPr lang="en-US" sz="1900" dirty="0"/>
              <a:t> 53 </a:t>
            </a:r>
            <a:r>
              <a:rPr lang="en-US" sz="1900" i="1" dirty="0"/>
              <a:t>-Name</a:t>
            </a:r>
            <a:r>
              <a:rPr lang="en-US" sz="1900" dirty="0"/>
              <a:t> </a:t>
            </a:r>
            <a:r>
              <a:rPr lang="en-US" sz="1900" dirty="0" err="1"/>
              <a:t>dns</a:t>
            </a:r>
            <a:r>
              <a:rPr lang="en-US" sz="1900" dirty="0"/>
              <a:t> </a:t>
            </a:r>
            <a:r>
              <a:rPr lang="en-US" sz="1900" i="1" dirty="0"/>
              <a:t>-Protocol</a:t>
            </a:r>
            <a:r>
              <a:rPr lang="en-US" sz="1900" dirty="0"/>
              <a:t> </a:t>
            </a:r>
            <a:r>
              <a:rPr lang="en-US" sz="1900" dirty="0" err="1"/>
              <a:t>udp</a:t>
            </a:r>
            <a:r>
              <a:rPr lang="en-US" sz="1900" dirty="0"/>
              <a:t> |</a:t>
            </a:r>
          </a:p>
          <a:p>
            <a:r>
              <a:rPr lang="en-US" sz="1900" dirty="0"/>
              <a:t>  </a:t>
            </a:r>
            <a:r>
              <a:rPr lang="en-US" sz="1900" b="1" dirty="0"/>
              <a:t>Remove-</a:t>
            </a:r>
            <a:r>
              <a:rPr lang="en-US" sz="1900" b="1" dirty="0" err="1"/>
              <a:t>AzureEndpoint</a:t>
            </a:r>
            <a:r>
              <a:rPr lang="en-US" sz="1900" dirty="0"/>
              <a:t> </a:t>
            </a:r>
            <a:r>
              <a:rPr lang="en-US" sz="1900" i="1" dirty="0"/>
              <a:t>-Name</a:t>
            </a:r>
            <a:r>
              <a:rPr lang="en-US" sz="1900" dirty="0"/>
              <a:t> https |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grpSp>
        <p:nvGrpSpPr>
          <p:cNvPr id="20" name="Group 19"/>
          <p:cNvGrpSpPr/>
          <p:nvPr/>
        </p:nvGrpSpPr>
        <p:grpSpPr>
          <a:xfrm>
            <a:off x="512054" y="1894991"/>
            <a:ext cx="11418533" cy="4101953"/>
            <a:chOff x="512054" y="1344864"/>
            <a:chExt cx="11418533" cy="4101953"/>
          </a:xfrm>
        </p:grpSpPr>
        <p:sp>
          <p:nvSpPr>
            <p:cNvPr id="21" name="Rectangle 20"/>
            <p:cNvSpPr/>
            <p:nvPr/>
          </p:nvSpPr>
          <p:spPr bwMode="auto">
            <a:xfrm>
              <a:off x="519114" y="1344864"/>
              <a:ext cx="2965052" cy="1970765"/>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lvl="0">
                <a:lnSpc>
                  <a:spcPct val="90000"/>
                </a:lnSpc>
                <a:buSzPct val="90000"/>
                <a:defRPr/>
              </a:pP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p:txBody>
        </p:sp>
        <p:sp>
          <p:nvSpPr>
            <p:cNvPr id="22"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5" name="TextBox 24"/>
            <p:cNvSpPr txBox="1"/>
            <p:nvPr/>
          </p:nvSpPr>
          <p:spPr>
            <a:xfrm>
              <a:off x="3656648" y="1344864"/>
              <a:ext cx="8273939" cy="1945381"/>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b="1" spc="0" dirty="0">
                  <a:solidFill>
                    <a:srgbClr val="292929">
                      <a:alpha val="99000"/>
                    </a:srgbClr>
                  </a:solidFill>
                  <a:latin typeface="Segoe UI"/>
                  <a:cs typeface="+mn-cs"/>
                </a:rPr>
                <a:t>  </a:t>
              </a:r>
              <a:r>
                <a:rPr lang="en-US" sz="1400" b="1" spc="0" dirty="0">
                  <a:solidFill>
                    <a:srgbClr val="292929"/>
                  </a:solidFill>
                  <a:latin typeface="Segoe UI"/>
                  <a:cs typeface="+mn-cs"/>
                </a:rPr>
                <a:t> </a:t>
              </a:r>
              <a:r>
                <a:rPr lang="en-US" sz="1400" b="1" spc="0" dirty="0">
                  <a:solidFill>
                    <a:schemeClr val="accent1">
                      <a:alpha val="99000"/>
                    </a:schemeClr>
                  </a:solidFill>
                  <a:latin typeface="Segoe UI"/>
                  <a:cs typeface="+mn-cs"/>
                </a:rPr>
                <a:t># Return all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'Microsoft' } </a:t>
              </a:r>
              <a:r>
                <a:rPr lang="en-US" sz="1400" b="1" spc="0" dirty="0">
                  <a:solidFill>
                    <a:schemeClr val="accent1">
                      <a:alpha val="99000"/>
                    </a:schemeClr>
                  </a:solidFill>
                  <a:latin typeface="Segoe UI"/>
                  <a:cs typeface="+mn-cs"/>
                </a:rPr>
                <a:t># Return Microsoft</a:t>
              </a:r>
              <a:r>
                <a:rPr lang="en-US" sz="1400" spc="0" dirty="0">
                  <a:solidFill>
                    <a:schemeClr val="accent1">
                      <a:alpha val="99000"/>
                    </a:schemeClr>
                  </a:solidFill>
                  <a:latin typeface="Segoe UI"/>
                  <a:cs typeface="+mn-cs"/>
                </a:rPr>
                <a:t>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'User' } </a:t>
              </a:r>
              <a:r>
                <a:rPr lang="en-US" sz="1400" b="1" spc="0" dirty="0">
                  <a:solidFill>
                    <a:schemeClr val="accent1">
                      <a:alpha val="99000"/>
                    </a:schemeClr>
                  </a:solidFill>
                  <a:latin typeface="Segoe UI"/>
                  <a:cs typeface="+mn-cs"/>
                </a:rPr>
                <a:t># Return Custom</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'Partner' } </a:t>
              </a:r>
              <a:r>
                <a:rPr lang="en-US" sz="1400" b="1" spc="0" dirty="0">
                  <a:solidFill>
                    <a:schemeClr val="accent1">
                      <a:alpha val="99000"/>
                    </a:schemeClr>
                  </a:solidFill>
                  <a:latin typeface="Segoe UI"/>
                  <a:cs typeface="+mn-cs"/>
                </a:rPr>
                <a:t># Return Partner Images</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$_.OS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'Windows' } </a:t>
              </a:r>
              <a:r>
                <a:rPr lang="en-US" sz="1400" b="1" spc="0" dirty="0">
                  <a:solidFill>
                    <a:schemeClr val="accent1">
                      <a:alpha val="99000"/>
                    </a:schemeClr>
                  </a:solidFill>
                  <a:latin typeface="Segoe UI"/>
                  <a:cs typeface="+mn-cs"/>
                </a:rPr>
                <a:t># Return only Windows OS images</a:t>
              </a:r>
            </a:p>
            <a:p>
              <a:pPr lvl="0">
                <a:spcBef>
                  <a:spcPts val="0"/>
                </a:spcBef>
              </a:pPr>
              <a:r>
                <a:rPr lang="en-US" sz="1400" b="1" spc="0" dirty="0">
                  <a:solidFill>
                    <a:srgbClr val="292929">
                      <a:alpha val="99000"/>
                    </a:srgbClr>
                  </a:solidFill>
                  <a:latin typeface="Segoe UI"/>
                  <a:cs typeface="+mn-cs"/>
                </a:rPr>
                <a:t>Remove-</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myimg</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DeleteVHD</a:t>
              </a:r>
              <a:r>
                <a:rPr lang="en-US" sz="1400" i="1" spc="0" dirty="0">
                  <a:solidFill>
                    <a:srgbClr val="292929">
                      <a:alpha val="99000"/>
                    </a:srgbClr>
                  </a:solidFill>
                  <a:latin typeface="Segoe UI"/>
                  <a:cs typeface="+mn-cs"/>
                </a:rPr>
                <a:t>  </a:t>
              </a:r>
              <a:r>
                <a:rPr lang="en-US" sz="1400" b="1" spc="0" dirty="0">
                  <a:solidFill>
                    <a:schemeClr val="accent1">
                      <a:alpha val="99000"/>
                    </a:schemeClr>
                  </a:solidFill>
                  <a:latin typeface="Segoe UI"/>
                  <a:cs typeface="+mn-cs"/>
                </a:rPr>
                <a:t># Delete image and storage</a:t>
              </a:r>
            </a:p>
            <a:p>
              <a:pPr lvl="0">
                <a:spcBef>
                  <a:spcPts val="0"/>
                </a:spcBef>
              </a:pPr>
              <a:r>
                <a:rPr lang="en-US" sz="1400" b="1" spc="0" dirty="0">
                  <a:solidFill>
                    <a:srgbClr val="292929">
                      <a:alpha val="99000"/>
                    </a:srgbClr>
                  </a:solidFill>
                  <a:latin typeface="Segoe UI"/>
                  <a:cs typeface="+mn-cs"/>
                </a:rPr>
                <a:t>Add-</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-OS</a:t>
              </a:r>
              <a:r>
                <a:rPr lang="en-US" sz="1400" spc="0" dirty="0">
                  <a:solidFill>
                    <a:srgbClr val="292929">
                      <a:alpha val="99000"/>
                    </a:srgbClr>
                  </a:solidFill>
                  <a:latin typeface="Segoe UI"/>
                  <a:cs typeface="+mn-cs"/>
                </a:rPr>
                <a:t> 'Windows'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MyWinImage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MediaLocation</a:t>
              </a:r>
              <a:r>
                <a:rPr lang="en-US" sz="1400" spc="0" dirty="0">
                  <a:solidFill>
                    <a:srgbClr val="292929">
                      <a:alpha val="99000"/>
                    </a:srgbClr>
                  </a:solidFill>
                  <a:latin typeface="Segoe UI"/>
                  <a:cs typeface="+mn-cs"/>
                </a:rPr>
                <a:t> 'http://storageaccount/vhds/winimage.vhd' </a:t>
              </a:r>
              <a:r>
                <a:rPr lang="en-US" sz="1400" b="1" spc="0" dirty="0">
                  <a:solidFill>
                    <a:schemeClr val="accent1">
                      <a:alpha val="99000"/>
                    </a:schemeClr>
                  </a:solidFill>
                  <a:latin typeface="Segoe UI"/>
                  <a:cs typeface="+mn-cs"/>
                </a:rPr>
                <a:t># Add Existing VM Image from </a:t>
              </a:r>
              <a:r>
                <a:rPr lang="en-US" sz="1400" b="1" spc="0" dirty="0" smtClean="0">
                  <a:solidFill>
                    <a:schemeClr val="accent1">
                      <a:alpha val="99000"/>
                    </a:schemeClr>
                  </a:solidFill>
                  <a:latin typeface="Segoe UI"/>
                  <a:cs typeface="+mn-cs"/>
                </a:rPr>
                <a:t>Storage</a:t>
              </a:r>
              <a:endParaRPr lang="en-US" sz="1400" b="1" spc="0" dirty="0">
                <a:solidFill>
                  <a:schemeClr val="accent1">
                    <a:alpha val="99000"/>
                  </a:schemeClr>
                </a:solidFill>
                <a:latin typeface="Segoe UI"/>
                <a:cs typeface="+mn-cs"/>
              </a:endParaRPr>
            </a:p>
          </p:txBody>
        </p:sp>
        <p:sp>
          <p:nvSpPr>
            <p:cNvPr id="26"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9" name="Rectangle 28"/>
            <p:cNvSpPr/>
            <p:nvPr/>
          </p:nvSpPr>
          <p:spPr bwMode="auto">
            <a:xfrm>
              <a:off x="519113" y="3471713"/>
              <a:ext cx="2965052" cy="1975104"/>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a:lnSpc>
                  <a:spcPct val="90000"/>
                </a:lnSpc>
                <a:buSzPct val="90000"/>
              </a:pPr>
              <a:r>
                <a:rPr lang="en-US" sz="28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31"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3"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4"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7" name="TextBox 36"/>
            <p:cNvSpPr txBox="1"/>
            <p:nvPr/>
          </p:nvSpPr>
          <p:spPr>
            <a:xfrm>
              <a:off x="3656648" y="3471713"/>
              <a:ext cx="8273939" cy="1975104"/>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Get-</a:t>
              </a:r>
              <a:r>
                <a:rPr lang="en-US" dirty="0" err="1"/>
                <a:t>AzureDisk</a:t>
              </a:r>
              <a:r>
                <a:rPr lang="en-US" dirty="0"/>
                <a:t>   </a:t>
              </a:r>
              <a:r>
                <a:rPr lang="en-US" dirty="0">
                  <a:solidFill>
                    <a:schemeClr val="accent1">
                      <a:alpha val="99000"/>
                    </a:schemeClr>
                  </a:solidFill>
                </a:rPr>
                <a:t># Return all </a:t>
              </a:r>
            </a:p>
            <a:p>
              <a:r>
                <a:rPr lang="en-US" dirty="0"/>
                <a:t>Get-</a:t>
              </a:r>
              <a:r>
                <a:rPr lang="en-US" dirty="0" err="1"/>
                <a:t>AzureDisk</a:t>
              </a:r>
              <a:r>
                <a:rPr lang="en-US" dirty="0"/>
                <a:t> | Where </a:t>
              </a:r>
              <a:r>
                <a:rPr lang="en-US" b="0" dirty="0"/>
                <a:t>{ $_.</a:t>
              </a:r>
              <a:r>
                <a:rPr lang="en-US" b="0" dirty="0" err="1"/>
                <a:t>AttachedTo</a:t>
              </a:r>
              <a:r>
                <a:rPr lang="en-US" b="0" dirty="0"/>
                <a:t> -</a:t>
              </a:r>
              <a:r>
                <a:rPr lang="en-US" b="0" dirty="0" err="1"/>
                <a:t>eq</a:t>
              </a:r>
              <a:r>
                <a:rPr lang="en-US" b="0" dirty="0"/>
                <a:t> $null } </a:t>
              </a:r>
              <a:r>
                <a:rPr lang="en-US" dirty="0">
                  <a:solidFill>
                    <a:schemeClr val="accent1">
                      <a:alpha val="99000"/>
                    </a:schemeClr>
                  </a:solidFill>
                </a:rPr>
                <a:t># Return all not attached to a VM</a:t>
              </a:r>
            </a:p>
            <a:p>
              <a:r>
                <a:rPr lang="en-US" dirty="0"/>
                <a:t>Get-</a:t>
              </a:r>
              <a:r>
                <a:rPr lang="en-US" dirty="0" err="1"/>
                <a:t>AzureDisk</a:t>
              </a:r>
              <a:r>
                <a:rPr lang="en-US" dirty="0"/>
                <a:t> | Where </a:t>
              </a:r>
              <a:r>
                <a:rPr lang="en-US" b="0" dirty="0"/>
                <a:t>{ $_.OS -</a:t>
              </a:r>
              <a:r>
                <a:rPr lang="en-US" b="0" dirty="0" err="1"/>
                <a:t>eq</a:t>
              </a:r>
              <a:r>
                <a:rPr lang="en-US" b="0" dirty="0"/>
                <a:t> $null } </a:t>
              </a:r>
              <a:r>
                <a:rPr lang="en-US" dirty="0">
                  <a:solidFill>
                    <a:schemeClr val="accent1">
                      <a:alpha val="99000"/>
                    </a:schemeClr>
                  </a:solidFill>
                </a:rPr>
                <a:t># Return only data disks </a:t>
              </a:r>
            </a:p>
            <a:p>
              <a:r>
                <a:rPr lang="en-US" dirty="0"/>
                <a:t>Get-</a:t>
              </a:r>
              <a:r>
                <a:rPr lang="en-US" dirty="0" err="1"/>
                <a:t>AzureDisk</a:t>
              </a:r>
              <a:r>
                <a:rPr lang="en-US" dirty="0"/>
                <a:t> | Where </a:t>
              </a:r>
              <a:r>
                <a:rPr lang="en-US" b="0" dirty="0"/>
                <a:t>{ $_.OS -</a:t>
              </a:r>
              <a:r>
                <a:rPr lang="en-US" b="0" dirty="0" err="1"/>
                <a:t>eq</a:t>
              </a:r>
              <a:r>
                <a:rPr lang="en-US" b="0" dirty="0"/>
                <a:t> 'Windows' } </a:t>
              </a:r>
              <a:r>
                <a:rPr lang="en-US" dirty="0">
                  <a:solidFill>
                    <a:schemeClr val="accent1">
                      <a:alpha val="99000"/>
                    </a:schemeClr>
                  </a:solidFill>
                </a:rPr>
                <a:t># Return only Windows OS disks</a:t>
              </a:r>
            </a:p>
            <a:p>
              <a:r>
                <a:rPr lang="en-US" dirty="0"/>
                <a:t>Remove-</a:t>
              </a:r>
              <a:r>
                <a:rPr lang="en-US" dirty="0" err="1"/>
                <a:t>AzureDisk</a:t>
              </a:r>
              <a:r>
                <a:rPr lang="en-US" dirty="0"/>
                <a:t> </a:t>
              </a:r>
              <a:r>
                <a:rPr lang="en-US" b="0" dirty="0"/>
                <a:t>-</a:t>
              </a:r>
              <a:r>
                <a:rPr lang="en-US" b="0" dirty="0" err="1"/>
                <a:t>DiskName</a:t>
              </a:r>
              <a:r>
                <a:rPr lang="en-US" b="0" dirty="0"/>
                <a:t> '</a:t>
              </a:r>
              <a:r>
                <a:rPr lang="en-US" b="0" dirty="0" err="1"/>
                <a:t>mydisk</a:t>
              </a:r>
              <a:r>
                <a:rPr lang="en-US" b="0" dirty="0"/>
                <a:t>' -</a:t>
              </a:r>
              <a:r>
                <a:rPr lang="en-US" b="0" dirty="0" err="1"/>
                <a:t>DeleteVHD</a:t>
              </a:r>
              <a:r>
                <a:rPr lang="en-US" b="0" dirty="0"/>
                <a:t>  </a:t>
              </a:r>
              <a:r>
                <a:rPr lang="en-US" dirty="0">
                  <a:solidFill>
                    <a:schemeClr val="accent1">
                      <a:alpha val="99000"/>
                    </a:schemeClr>
                  </a:solidFill>
                </a:rPr>
                <a:t># Delete disk and storage</a:t>
              </a:r>
            </a:p>
            <a:p>
              <a:r>
                <a:rPr lang="en-US" dirty="0"/>
                <a:t>Add-</a:t>
              </a:r>
              <a:r>
                <a:rPr lang="en-US" dirty="0" err="1"/>
                <a:t>AzureDisk</a:t>
              </a:r>
              <a:r>
                <a:rPr lang="en-US" dirty="0"/>
                <a:t> </a:t>
              </a:r>
              <a:r>
                <a:rPr lang="en-US" b="0" dirty="0"/>
                <a:t>-OS 'Windows' -</a:t>
              </a:r>
              <a:r>
                <a:rPr lang="en-US" b="0" dirty="0" err="1"/>
                <a:t>DiskName</a:t>
              </a:r>
              <a:r>
                <a:rPr lang="en-US" b="0" dirty="0"/>
                <a:t> '</a:t>
              </a:r>
              <a:r>
                <a:rPr lang="en-US" b="0" dirty="0" err="1"/>
                <a:t>MyWinDisk</a:t>
              </a:r>
              <a:r>
                <a:rPr lang="en-US" b="0" dirty="0"/>
                <a:t>' -</a:t>
              </a:r>
              <a:r>
                <a:rPr lang="en-US" b="0" dirty="0" err="1"/>
                <a:t>MediaLocation</a:t>
              </a:r>
              <a:r>
                <a:rPr lang="en-US" b="0" dirty="0"/>
                <a:t> 'http://storageaccount/vhds/winosdisk.vhd‘</a:t>
              </a:r>
              <a:r>
                <a:rPr lang="en-US" dirty="0"/>
                <a:t> </a:t>
              </a:r>
              <a:r>
                <a:rPr lang="en-US" dirty="0">
                  <a:solidFill>
                    <a:schemeClr val="accent1">
                      <a:alpha val="99000"/>
                    </a:schemeClr>
                  </a:solidFill>
                </a:rPr>
                <a:t># Add Existing OS Disk from Storage </a:t>
              </a:r>
            </a:p>
            <a:p>
              <a:r>
                <a:rPr lang="en-US" dirty="0" smtClean="0"/>
                <a:t>Add-</a:t>
              </a:r>
              <a:r>
                <a:rPr lang="en-US" dirty="0" err="1" smtClean="0"/>
                <a:t>AzureDisk</a:t>
              </a:r>
              <a:r>
                <a:rPr lang="en-US" dirty="0" smtClean="0"/>
                <a:t>  </a:t>
              </a:r>
              <a:r>
                <a:rPr lang="en-US" b="0" dirty="0" smtClean="0"/>
                <a:t>-</a:t>
              </a:r>
              <a:r>
                <a:rPr lang="en-US" b="0" dirty="0" err="1" smtClean="0"/>
                <a:t>DiskName</a:t>
              </a:r>
              <a:r>
                <a:rPr lang="en-US" b="0" dirty="0" smtClean="0"/>
                <a:t> '</a:t>
              </a:r>
              <a:r>
                <a:rPr lang="en-US" b="0" dirty="0" err="1" smtClean="0"/>
                <a:t>MyDataDisk</a:t>
              </a:r>
              <a:r>
                <a:rPr lang="en-US" b="0" dirty="0" smtClean="0"/>
                <a:t>' -</a:t>
              </a:r>
              <a:r>
                <a:rPr lang="en-US" b="0" dirty="0" err="1" smtClean="0"/>
                <a:t>MediaLocation</a:t>
              </a:r>
              <a:r>
                <a:rPr lang="en-US" b="0" dirty="0" smtClean="0"/>
                <a:t> 'http://storageaccount/vhds/datadisk.vhd‘</a:t>
              </a:r>
            </a:p>
            <a:p>
              <a:r>
                <a:rPr lang="en-US" dirty="0" smtClean="0">
                  <a:solidFill>
                    <a:schemeClr val="accent1">
                      <a:alpha val="99000"/>
                    </a:schemeClr>
                  </a:solidFill>
                </a:rPr>
                <a:t># </a:t>
              </a:r>
              <a:r>
                <a:rPr lang="en-US" dirty="0">
                  <a:solidFill>
                    <a:schemeClr val="accent1">
                      <a:alpha val="99000"/>
                    </a:schemeClr>
                  </a:solidFill>
                </a:rPr>
                <a:t>Add Existing Data Disk from Storage </a:t>
              </a:r>
            </a:p>
          </p:txBody>
        </p:sp>
        <p:sp>
          <p:nvSpPr>
            <p:cNvPr id="45" name="Rectangle 44"/>
            <p:cNvSpPr/>
            <p:nvPr/>
          </p:nvSpPr>
          <p:spPr>
            <a:xfrm>
              <a:off x="512054" y="2247649"/>
              <a:ext cx="2972288"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p>
          </p:txBody>
        </p:sp>
        <p:sp>
          <p:nvSpPr>
            <p:cNvPr id="46" name="Rectangle 45"/>
            <p:cNvSpPr/>
            <p:nvPr/>
          </p:nvSpPr>
          <p:spPr>
            <a:xfrm>
              <a:off x="834058" y="4441897"/>
              <a:ext cx="2476960"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p:txBody>
          <a:bodyPr/>
          <a:lstStyle/>
          <a:p>
            <a:r>
              <a:rPr lang="en-US" sz="2100" b="1" dirty="0">
                <a:solidFill>
                  <a:schemeClr val="accent2"/>
                </a:solidFill>
              </a:rPr>
              <a:t>Remove RDP and Add New Storage Across all Web Front Ends</a:t>
            </a:r>
          </a:p>
          <a:p>
            <a:endParaRPr lang="en-US" sz="2100" b="1" dirty="0"/>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$svc | </a:t>
            </a:r>
            <a:r>
              <a:rPr lang="en-US" sz="2100" b="1" dirty="0"/>
              <a:t>Where</a:t>
            </a:r>
            <a:r>
              <a:rPr lang="en-US" sz="2100" dirty="0"/>
              <a:t> { $_.Name -match '</a:t>
            </a:r>
            <a:r>
              <a:rPr lang="en-US" sz="2100" dirty="0" err="1"/>
              <a:t>wfe</a:t>
            </a:r>
            <a:r>
              <a:rPr lang="en-US" sz="2100" dirty="0"/>
              <a:t>' } | </a:t>
            </a:r>
            <a:r>
              <a:rPr lang="en-US" sz="2100" b="1" dirty="0" err="1"/>
              <a:t>foreach</a:t>
            </a:r>
            <a:r>
              <a:rPr lang="en-US" sz="2100" dirty="0"/>
              <a:t> {</a:t>
            </a:r>
          </a:p>
          <a:p>
            <a:r>
              <a:rPr lang="en-US" sz="2100" dirty="0"/>
              <a:t> $_ | </a:t>
            </a:r>
          </a:p>
          <a:p>
            <a:r>
              <a:rPr lang="en-US" sz="2100" dirty="0"/>
              <a:t> </a:t>
            </a:r>
            <a:r>
              <a:rPr lang="en-US" sz="2100" b="1" dirty="0"/>
              <a:t>Remove-</a:t>
            </a:r>
            <a:r>
              <a:rPr lang="en-US" sz="2100" b="1" dirty="0" err="1"/>
              <a:t>AzureEndpoint</a:t>
            </a:r>
            <a:r>
              <a:rPr lang="en-US" sz="2100" dirty="0"/>
              <a:t> </a:t>
            </a:r>
            <a:r>
              <a:rPr lang="en-US" sz="2100" i="1" dirty="0"/>
              <a:t>-Name</a:t>
            </a:r>
            <a:r>
              <a:rPr lang="en-US" sz="2100" dirty="0"/>
              <a:t> '</a:t>
            </a:r>
            <a:r>
              <a:rPr lang="en-US" sz="2100" dirty="0" err="1"/>
              <a:t>rdp</a:t>
            </a:r>
            <a:r>
              <a:rPr lang="en-US" sz="2100" dirty="0"/>
              <a:t>' |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-LUN</a:t>
            </a:r>
            <a:r>
              <a:rPr lang="en-US" sz="2100" dirty="0"/>
              <a:t> 1 </a:t>
            </a:r>
            <a:r>
              <a:rPr lang="en-US" sz="2100" i="1" dirty="0"/>
              <a:t>-</a:t>
            </a:r>
            <a:r>
              <a:rPr lang="en-US" sz="2100" i="1" dirty="0" err="1"/>
              <a:t>DiskLabel</a:t>
            </a:r>
            <a:r>
              <a:rPr lang="en-US" sz="2100" dirty="0"/>
              <a:t> '</a:t>
            </a:r>
            <a:r>
              <a:rPr lang="en-US" sz="2100" dirty="0" err="1"/>
              <a:t>newstorage</a:t>
            </a:r>
            <a:r>
              <a:rPr lang="en-US" sz="2100" dirty="0"/>
              <a:t>' |</a:t>
            </a:r>
          </a:p>
          <a:p>
            <a:r>
              <a:rPr lang="en-US" sz="2100" dirty="0"/>
              <a:t> </a:t>
            </a:r>
            <a:r>
              <a:rPr lang="en-US" sz="2100" b="1" dirty="0"/>
              <a:t>Update-</a:t>
            </a:r>
            <a:r>
              <a:rPr lang="en-US" sz="2100" b="1" dirty="0" err="1"/>
              <a:t>AzureVM</a:t>
            </a:r>
            <a:endParaRPr lang="en-US" sz="2100" dirty="0"/>
          </a:p>
          <a:p>
            <a:r>
              <a:rPr lang="en-US" sz="21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Summary	</a:t>
            </a:r>
            <a:endParaRPr lang="en-US" dirty="0"/>
          </a:p>
        </p:txBody>
      </p:sp>
      <p:sp>
        <p:nvSpPr>
          <p:cNvPr id="5" name="Text Placeholder 4"/>
          <p:cNvSpPr>
            <a:spLocks noGrp="1"/>
          </p:cNvSpPr>
          <p:nvPr>
            <p:ph type="body" sz="quarter" idx="11"/>
          </p:nvPr>
        </p:nvSpPr>
        <p:spPr/>
        <p:txBody>
          <a:bodyPr/>
          <a:lstStyle/>
          <a:p>
            <a:r>
              <a:rPr lang="en-US" smtClean="0"/>
              <a:t>Virtual Machine Management</a:t>
            </a:r>
          </a:p>
          <a:p>
            <a:r>
              <a:rPr lang="en-US" smtClean="0"/>
              <a:t>Disk and Image Repository</a:t>
            </a:r>
          </a:p>
          <a:p>
            <a:r>
              <a:rPr lang="en-US" smtClean="0"/>
              <a:t>Configuring Virtual Networks</a:t>
            </a:r>
            <a:endParaRPr lang="en-US" dirty="0" smtClean="0"/>
          </a:p>
        </p:txBody>
      </p:sp>
    </p:spTree>
    <p:extLst>
      <p:ext uri="{BB962C8B-B14F-4D97-AF65-F5344CB8AC3E}">
        <p14:creationId xmlns:p14="http://schemas.microsoft.com/office/powerpoint/2010/main" val="41390428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PowerShell?</a:t>
            </a:r>
            <a:endParaRPr lang="en-US" dirty="0"/>
          </a:p>
        </p:txBody>
      </p:sp>
      <p:sp>
        <p:nvSpPr>
          <p:cNvPr id="1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Automation</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Query, Manage and Configure Virtual Machines across multiple subscriptions, </a:t>
            </a:r>
            <a:r>
              <a:rPr lang="en-US" sz="1600" dirty="0" smtClean="0">
                <a:solidFill>
                  <a:srgbClr val="525051">
                    <a:alpha val="99000"/>
                  </a:srgbClr>
                </a:solidFill>
                <a:latin typeface="Segoe UI"/>
              </a:rPr>
              <a:t/>
            </a:r>
            <a:br>
              <a:rPr lang="en-US" sz="1600" dirty="0" smtClean="0">
                <a:solidFill>
                  <a:srgbClr val="525051">
                    <a:alpha val="99000"/>
                  </a:srgbClr>
                </a:solidFill>
                <a:latin typeface="Segoe UI"/>
              </a:rPr>
            </a:br>
            <a:r>
              <a:rPr lang="en-US" sz="1600" dirty="0" smtClean="0">
                <a:solidFill>
                  <a:srgbClr val="525051">
                    <a:alpha val="99000"/>
                  </a:srgbClr>
                </a:solidFill>
                <a:latin typeface="Segoe UI"/>
              </a:rPr>
              <a:t>cloud </a:t>
            </a:r>
            <a:r>
              <a:rPr lang="en-US" sz="1600" dirty="0">
                <a:solidFill>
                  <a:srgbClr val="525051">
                    <a:alpha val="99000"/>
                  </a:srgbClr>
                </a:solidFill>
                <a:latin typeface="Segoe UI"/>
              </a:rPr>
              <a:t>services and storage accounts.</a:t>
            </a:r>
            <a:endParaRPr lang="en-US" sz="1600" kern="0" dirty="0">
              <a:ln>
                <a:solidFill>
                  <a:prstClr val="white">
                    <a:alpha val="0"/>
                  </a:prstClr>
                </a:solidFill>
              </a:ln>
              <a:solidFill>
                <a:srgbClr val="373737"/>
              </a:solidFill>
              <a:latin typeface="Segoe UI"/>
              <a:cs typeface="Arial" pitchFamily="34" charset="0"/>
            </a:endParaRPr>
          </a:p>
        </p:txBody>
      </p:sp>
      <p:sp>
        <p:nvSpPr>
          <p:cNvPr id="16" name="Rectangle 15"/>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7" name="Rectangle 1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8" name="Rectangle 1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a:solidFill>
                  <a:schemeClr val="accent2">
                    <a:alpha val="99000"/>
                  </a:schemeClr>
                </a:solidFill>
                <a:latin typeface="Segoe UI Light" pitchFamily="34" charset="0"/>
                <a:cs typeface="Segoe UI Light" pitchFamily="34" charset="0"/>
              </a:rPr>
              <a:t>Virtual Networking</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Completely Configure VNETs from a Script</a:t>
            </a:r>
          </a:p>
        </p:txBody>
      </p:sp>
      <p:sp>
        <p:nvSpPr>
          <p:cNvPr id="2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Provision Fully Configured Virtual </a:t>
            </a:r>
            <a:r>
              <a:rPr lang="en-US" sz="2400" spc="-70" dirty="0" smtClean="0">
                <a:solidFill>
                  <a:schemeClr val="accent2">
                    <a:alpha val="99000"/>
                  </a:schemeClr>
                </a:solidFill>
                <a:latin typeface="Segoe UI Light" pitchFamily="34" charset="0"/>
                <a:cs typeface="Segoe UI Light" pitchFamily="34" charset="0"/>
              </a:rPr>
              <a:t>Machines</a:t>
            </a:r>
            <a:endParaRPr lang="en-US" sz="2400" spc="-70" dirty="0" smtClean="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Domain Joined</a:t>
            </a: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Storage and Networking Configured</a:t>
            </a:r>
            <a:endParaRPr lang="en-US" sz="1600" dirty="0">
              <a:solidFill>
                <a:srgbClr val="525051">
                  <a:alpha val="99000"/>
                </a:srgbClr>
              </a:solidFill>
              <a:latin typeface="Segoe UI"/>
            </a:endParaRPr>
          </a:p>
        </p:txBody>
      </p:sp>
      <p:sp>
        <p:nvSpPr>
          <p:cNvPr id="25"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78"/>
          <p:cNvSpPr>
            <a:spLocks noEditPoints="1"/>
          </p:cNvSpPr>
          <p:nvPr/>
        </p:nvSpPr>
        <p:spPr bwMode="black">
          <a:xfrm>
            <a:off x="778759" y="5154418"/>
            <a:ext cx="791482" cy="7574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7" name="Freeform 9"/>
          <p:cNvSpPr>
            <a:spLocks noEditPoints="1"/>
          </p:cNvSpPr>
          <p:nvPr/>
        </p:nvSpPr>
        <p:spPr bwMode="black">
          <a:xfrm>
            <a:off x="793928" y="2173567"/>
            <a:ext cx="763232" cy="763032"/>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78612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your Subscription</a:t>
            </a:r>
            <a:endParaRPr lang="en-US" dirty="0"/>
          </a:p>
        </p:txBody>
      </p:sp>
      <p:grpSp>
        <p:nvGrpSpPr>
          <p:cNvPr id="21" name="Group 20"/>
          <p:cNvGrpSpPr/>
          <p:nvPr/>
        </p:nvGrpSpPr>
        <p:grpSpPr>
          <a:xfrm>
            <a:off x="520700" y="1900239"/>
            <a:ext cx="11160125" cy="4148136"/>
            <a:chOff x="520700" y="1900239"/>
            <a:chExt cx="7528253" cy="2798196"/>
          </a:xfrm>
        </p:grpSpPr>
        <p:sp>
          <p:nvSpPr>
            <p:cNvPr id="5" name="Text Placeholder 4"/>
            <p:cNvSpPr txBox="1">
              <a:spLocks/>
            </p:cNvSpPr>
            <p:nvPr/>
          </p:nvSpPr>
          <p:spPr>
            <a:xfrm>
              <a:off x="1829217" y="1900239"/>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Use: Get-</a:t>
              </a:r>
              <a:r>
                <a:rPr lang="en-US" sz="2400" spc="-70" dirty="0" err="1" smtClean="0">
                  <a:solidFill>
                    <a:schemeClr val="accent2">
                      <a:alpha val="99000"/>
                    </a:schemeClr>
                  </a:solidFill>
                  <a:latin typeface="Segoe UI Light" pitchFamily="34" charset="0"/>
                  <a:cs typeface="Segoe UI Light" pitchFamily="34" charset="0"/>
                </a:rPr>
                <a:t>AzurePublishSettingsFile</a:t>
              </a:r>
              <a:r>
                <a:rPr lang="en-US" sz="2400" spc="-70" dirty="0" smtClean="0">
                  <a:solidFill>
                    <a:schemeClr val="accent2">
                      <a:alpha val="99000"/>
                    </a:schemeClr>
                  </a:solidFill>
                  <a:latin typeface="Segoe UI Light" pitchFamily="34" charset="0"/>
                  <a:cs typeface="Segoe UI Light" pitchFamily="34" charset="0"/>
                </a:rPr>
                <a:t> and Import-</a:t>
              </a:r>
              <a:r>
                <a:rPr lang="en-US" sz="2400" spc="-70" dirty="0" err="1" smtClean="0">
                  <a:solidFill>
                    <a:schemeClr val="accent2">
                      <a:alpha val="99000"/>
                    </a:schemeClr>
                  </a:solidFill>
                  <a:latin typeface="Segoe UI Light" pitchFamily="34" charset="0"/>
                  <a:cs typeface="Segoe UI Light" pitchFamily="34" charset="0"/>
                </a:rPr>
                <a:t>AzurePublishSettingsFile</a:t>
              </a:r>
              <a:endParaRPr lang="en-US" sz="2400" spc="-70" dirty="0" smtClean="0">
                <a:solidFill>
                  <a:schemeClr val="accent2">
                    <a:alpha val="99000"/>
                  </a:schemeClr>
                </a:solidFill>
                <a:latin typeface="Segoe UI Light" pitchFamily="34" charset="0"/>
                <a:cs typeface="Segoe UI Light" pitchFamily="34" charset="0"/>
              </a:endParaRPr>
            </a:p>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To Import </a:t>
              </a:r>
              <a:r>
                <a:rPr lang="en-US" sz="2400" spc="-70" dirty="0">
                  <a:solidFill>
                    <a:schemeClr val="accent2">
                      <a:alpha val="99000"/>
                    </a:schemeClr>
                  </a:solidFill>
                  <a:latin typeface="Segoe UI Light" pitchFamily="34" charset="0"/>
                  <a:cs typeface="Segoe UI Light" pitchFamily="34" charset="0"/>
                </a:rPr>
                <a:t>Downloaded Publish Profile (.</a:t>
              </a:r>
              <a:r>
                <a:rPr lang="en-US" sz="2400" spc="-70" dirty="0" err="1">
                  <a:solidFill>
                    <a:schemeClr val="accent2">
                      <a:alpha val="99000"/>
                    </a:schemeClr>
                  </a:solidFill>
                  <a:latin typeface="Segoe UI Light" pitchFamily="34" charset="0"/>
                  <a:cs typeface="Segoe UI Light" pitchFamily="34" charset="0"/>
                </a:rPr>
                <a:t>publishsettings</a:t>
              </a:r>
              <a:r>
                <a:rPr lang="en-US" sz="2400" spc="-70" dirty="0" smtClean="0">
                  <a:solidFill>
                    <a:schemeClr val="accent2">
                      <a:alpha val="99000"/>
                    </a:schemeClr>
                  </a:solidFill>
                  <a:latin typeface="Segoe UI Light" pitchFamily="34" charset="0"/>
                  <a:cs typeface="Segoe UI Light" pitchFamily="34" charset="0"/>
                </a:rPr>
                <a:t>) </a:t>
              </a:r>
              <a:endParaRPr lang="en-US" sz="2400" spc="-70" dirty="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hlinkClick r:id="rId3"/>
                </a:rPr>
                <a:t>http://windows.azure.com/download/publishprofile.aspx</a:t>
              </a:r>
              <a:endParaRPr lang="en-US" sz="1600" dirty="0" smtClean="0">
                <a:solidFill>
                  <a:srgbClr val="525051">
                    <a:alpha val="99000"/>
                  </a:srgbClr>
                </a:solidFill>
                <a:latin typeface="Segoe UI"/>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0" name="Text Placeholder 4"/>
            <p:cNvSpPr txBox="1">
              <a:spLocks/>
            </p:cNvSpPr>
            <p:nvPr/>
          </p:nvSpPr>
          <p:spPr>
            <a:xfrm>
              <a:off x="1829217" y="3390843"/>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Automatically </a:t>
              </a:r>
              <a:r>
                <a:rPr lang="en-US" sz="2400" spc="-70" dirty="0" smtClean="0">
                  <a:solidFill>
                    <a:schemeClr val="accent2">
                      <a:alpha val="99000"/>
                    </a:schemeClr>
                  </a:solidFill>
                  <a:latin typeface="Segoe UI Light" pitchFamily="34" charset="0"/>
                  <a:cs typeface="Segoe UI Light" pitchFamily="34" charset="0"/>
                </a:rPr>
                <a:t>configures Subscription </a:t>
              </a:r>
              <a:r>
                <a:rPr lang="en-US" sz="2400" spc="-70" dirty="0">
                  <a:solidFill>
                    <a:schemeClr val="accent2">
                      <a:alpha val="99000"/>
                    </a:schemeClr>
                  </a:solidFill>
                  <a:latin typeface="Segoe UI Light" pitchFamily="34" charset="0"/>
                  <a:cs typeface="Segoe UI Light" pitchFamily="34" charset="0"/>
                </a:rPr>
                <a:t>ID, Certificate, </a:t>
              </a:r>
              <a:br>
                <a:rPr lang="en-US" sz="2400" spc="-70" dirty="0">
                  <a:solidFill>
                    <a:schemeClr val="accent2">
                      <a:alpha val="99000"/>
                    </a:schemeClr>
                  </a:solidFill>
                  <a:latin typeface="Segoe UI Light" pitchFamily="34" charset="0"/>
                  <a:cs typeface="Segoe UI Light" pitchFamily="34" charset="0"/>
                </a:rPr>
              </a:br>
              <a:r>
                <a:rPr lang="en-US" sz="2400" spc="-70" dirty="0">
                  <a:solidFill>
                    <a:schemeClr val="accent2">
                      <a:alpha val="99000"/>
                    </a:schemeClr>
                  </a:solidFill>
                  <a:latin typeface="Segoe UI Light" pitchFamily="34" charset="0"/>
                  <a:cs typeface="Segoe UI Light" pitchFamily="34" charset="0"/>
                </a:rPr>
                <a:t>Service Endpoint and Subscription Name.</a:t>
              </a:r>
            </a:p>
          </p:txBody>
        </p:sp>
        <p:sp>
          <p:nvSpPr>
            <p:cNvPr id="12"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6"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48247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Configuration of Subscription</a:t>
            </a:r>
            <a:endParaRPr lang="en-US" dirty="0"/>
          </a:p>
        </p:txBody>
      </p:sp>
      <p:sp>
        <p:nvSpPr>
          <p:cNvPr id="10"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Associate Certificate and Subscription ID</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$cert = Get-Item cert:\</a:t>
            </a:r>
            <a:r>
              <a:rPr lang="en-US" sz="1600" dirty="0" err="1">
                <a:solidFill>
                  <a:srgbClr val="525051">
                    <a:alpha val="99000"/>
                  </a:srgbClr>
                </a:solidFill>
                <a:latin typeface="Segoe UI"/>
              </a:rPr>
              <a:t>CurrentUser</a:t>
            </a:r>
            <a:r>
              <a:rPr lang="en-US" sz="1600" dirty="0">
                <a:solidFill>
                  <a:srgbClr val="525051">
                    <a:alpha val="99000"/>
                  </a:srgbClr>
                </a:solidFill>
                <a:latin typeface="Segoe UI"/>
              </a:rPr>
              <a:t>\My\CERTTHUMBPRINT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a:t>
            </a:r>
            <a:r>
              <a:rPr lang="en-US" sz="1600" dirty="0" err="1">
                <a:solidFill>
                  <a:srgbClr val="525051">
                    <a:alpha val="99000"/>
                  </a:srgbClr>
                </a:solidFill>
                <a:latin typeface="Segoe UI"/>
              </a:rPr>
              <a:t>mysub</a:t>
            </a:r>
            <a:r>
              <a:rPr lang="en-US" sz="1600" dirty="0">
                <a:solidFill>
                  <a:srgbClr val="525051">
                    <a:alpha val="99000"/>
                  </a:srgbClr>
                </a:solidFill>
                <a:latin typeface="Segoe UI"/>
              </a:rPr>
              <a:t>' -Certificate $cert -</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 $id</a:t>
            </a:r>
          </a:p>
        </p:txBody>
      </p:sp>
      <p:sp>
        <p:nvSpPr>
          <p:cNvPr id="11" name="Rectangle 10"/>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Freeform 154"/>
          <p:cNvSpPr>
            <a:spLocks noEditPoints="1"/>
          </p:cNvSpPr>
          <p:nvPr/>
        </p:nvSpPr>
        <p:spPr bwMode="black">
          <a:xfrm>
            <a:off x="927664" y="2307351"/>
            <a:ext cx="1133930" cy="113363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949280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13"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Settings Persisted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C:\Users\user\AppData\Roaming\Windows Azure </a:t>
            </a:r>
            <a:r>
              <a:rPr lang="en-US" sz="1600" dirty="0" err="1">
                <a:solidFill>
                  <a:srgbClr val="525051">
                    <a:alpha val="99000"/>
                  </a:srgbClr>
                </a:solidFill>
                <a:latin typeface="Segoe UI"/>
              </a:rPr>
              <a:t>Powershell</a:t>
            </a:r>
            <a:endParaRPr lang="en-US" sz="1600" dirty="0">
              <a:solidFill>
                <a:srgbClr val="525051">
                  <a:alpha val="99000"/>
                </a:srgbClr>
              </a:solidFill>
              <a:latin typeface="Segoe UI"/>
            </a:endParaRPr>
          </a:p>
        </p:txBody>
      </p:sp>
      <p:sp>
        <p:nvSpPr>
          <p:cNvPr id="14" name="Rectangle 13"/>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5" name="Rectangle 14"/>
          <p:cNvSpPr>
            <a:spLocks/>
          </p:cNvSpPr>
          <p:nvPr/>
        </p:nvSpPr>
        <p:spPr bwMode="auto">
          <a:xfrm>
            <a:off x="520707" y="4109958"/>
            <a:ext cx="1938415" cy="1938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6"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Example</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&lt;Subscription name="somesub1"&gt;</a:t>
            </a:r>
          </a:p>
          <a:p>
            <a:pPr lvl="0" defTabSz="1218987" fontAlgn="ctr">
              <a:lnSpc>
                <a:spcPct val="100000"/>
              </a:lnSpc>
              <a:spcBef>
                <a:spcPts val="0"/>
              </a:spcBef>
              <a:spcAft>
                <a:spcPts val="60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&gt;13d83b03-6d06-4770-943c-3d46766c3a35&lt;/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&lt;Thumbprint&gt;2AC8112B34CC840A30B9C2716AE840D5DC107510&lt;/Thumbprint&gt;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ServiceEndpoint</a:t>
            </a:r>
            <a:r>
              <a:rPr lang="en-US" sz="1600" dirty="0">
                <a:solidFill>
                  <a:srgbClr val="525051">
                    <a:alpha val="99000"/>
                  </a:srgbClr>
                </a:solidFill>
                <a:latin typeface="Segoe UI"/>
              </a:rPr>
              <a:t>&gt;https://management.core.windows.net/&lt;/ServiceEndpoint&gt;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&lt;/Subscription&gt;</a:t>
            </a:r>
          </a:p>
        </p:txBody>
      </p:sp>
      <p:sp>
        <p:nvSpPr>
          <p:cNvPr id="19" name="Freeform 122"/>
          <p:cNvSpPr>
            <a:spLocks noEditPoints="1"/>
          </p:cNvSpPr>
          <p:nvPr/>
        </p:nvSpPr>
        <p:spPr bwMode="black">
          <a:xfrm>
            <a:off x="988788" y="2359787"/>
            <a:ext cx="1067024" cy="994684"/>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p:nvSpPr>
        <p:spPr bwMode="black">
          <a:xfrm>
            <a:off x="1000217" y="4587479"/>
            <a:ext cx="979396" cy="983374"/>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14762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Switching Between Subscription Settings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 </a:t>
            </a:r>
            <a:r>
              <a:rPr lang="en-US" sz="1600" dirty="0" err="1">
                <a:solidFill>
                  <a:srgbClr val="525051">
                    <a:alpha val="99000"/>
                  </a:srgbClr>
                </a:solidFill>
                <a:latin typeface="Segoe UI"/>
              </a:rPr>
              <a:t>foreach</a:t>
            </a:r>
            <a:r>
              <a:rPr lang="en-US" sz="1600" dirty="0">
                <a:solidFill>
                  <a:srgbClr val="525051">
                    <a:alpha val="99000"/>
                  </a:srgbClr>
                </a:solidFill>
                <a:latin typeface="Segoe UI"/>
              </a:rPr>
              <a:t> {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Select-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$_.</a:t>
            </a:r>
            <a:r>
              <a:rPr lang="en-US" sz="1600" dirty="0" err="1">
                <a:solidFill>
                  <a:srgbClr val="525051">
                    <a:alpha val="99000"/>
                  </a:srgbClr>
                </a:solidFill>
                <a:latin typeface="Segoe UI"/>
              </a:rPr>
              <a:t>SubscriptionName</a:t>
            </a:r>
            <a:endParaRPr lang="en-US" sz="1600" dirty="0">
              <a:solidFill>
                <a:srgbClr val="525051">
                  <a:alpha val="99000"/>
                </a:srgbClr>
              </a:solidFill>
              <a:latin typeface="Segoe UI"/>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a:solidFill>
                  <a:schemeClr val="accent6">
                    <a:alpha val="99000"/>
                  </a:schemeClr>
                </a:solidFill>
                <a:latin typeface="Segoe UI"/>
              </a:rPr>
              <a:t># Perform Management Operation Against Each Subscription</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p>
        </p:txBody>
      </p:sp>
      <p:sp>
        <p:nvSpPr>
          <p:cNvPr id="6" name="Rectangle 5"/>
          <p:cNvSpPr>
            <a:spLocks noChangeAspect="1"/>
          </p:cNvSpPr>
          <p:nvPr/>
        </p:nvSpPr>
        <p:spPr bwMode="auto">
          <a:xfrm>
            <a:off x="520699" y="1900238"/>
            <a:ext cx="1947861" cy="1947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58"/>
          <p:cNvSpPr>
            <a:spLocks noEditPoints="1"/>
          </p:cNvSpPr>
          <p:nvPr/>
        </p:nvSpPr>
        <p:spPr bwMode="black">
          <a:xfrm>
            <a:off x="936469" y="2275921"/>
            <a:ext cx="1116322" cy="119649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322056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current storage account</a:t>
            </a:r>
            <a:br>
              <a:rPr lang="en-US" dirty="0" smtClean="0"/>
            </a:br>
            <a:endParaRPr lang="en-US" dirty="0"/>
          </a:p>
        </p:txBody>
      </p:sp>
      <p:sp>
        <p:nvSpPr>
          <p:cNvPr id="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Returns Storage Account</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AzureStorageAccount</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StorageAccountName</a:t>
            </a:r>
            <a:endParaRPr lang="en-US" sz="1600" kern="0" dirty="0">
              <a:ln>
                <a:solidFill>
                  <a:prstClr val="white">
                    <a:alpha val="0"/>
                  </a:prstClr>
                </a:solidFill>
              </a:ln>
              <a:solidFill>
                <a:srgbClr val="373737"/>
              </a:solidFill>
              <a:latin typeface="Segoe UI"/>
              <a:cs typeface="Arial" pitchFamily="34" charset="0"/>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Rectangle 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err="1">
                <a:solidFill>
                  <a:schemeClr val="accent2">
                    <a:alpha val="99000"/>
                  </a:schemeClr>
                </a:solidFill>
                <a:latin typeface="Segoe UI Light" pitchFamily="34" charset="0"/>
                <a:cs typeface="Segoe UI Light" pitchFamily="34" charset="0"/>
              </a:rPr>
              <a:t>Cmdlets</a:t>
            </a:r>
            <a:r>
              <a:rPr lang="en-US" sz="2400" spc="-70" dirty="0">
                <a:solidFill>
                  <a:schemeClr val="accent2">
                    <a:alpha val="99000"/>
                  </a:schemeClr>
                </a:solidFill>
                <a:latin typeface="Segoe UI Light" pitchFamily="34" charset="0"/>
                <a:cs typeface="Segoe UI Light" pitchFamily="34" charset="0"/>
              </a:rPr>
              <a:t> like New-</a:t>
            </a:r>
            <a:r>
              <a:rPr lang="en-US" sz="2400" spc="-70" dirty="0" err="1">
                <a:solidFill>
                  <a:schemeClr val="accent2">
                    <a:alpha val="99000"/>
                  </a:schemeClr>
                </a:solidFill>
                <a:latin typeface="Segoe UI Light" pitchFamily="34" charset="0"/>
                <a:cs typeface="Segoe UI Light" pitchFamily="34" charset="0"/>
              </a:rPr>
              <a:t>AzureQuickVM</a:t>
            </a:r>
            <a:r>
              <a:rPr lang="en-US" sz="2400" spc="-70" dirty="0">
                <a:solidFill>
                  <a:schemeClr val="accent2">
                    <a:alpha val="99000"/>
                  </a:schemeClr>
                </a:solidFill>
                <a:latin typeface="Segoe UI Light" pitchFamily="34" charset="0"/>
                <a:cs typeface="Segoe UI Light" pitchFamily="34" charset="0"/>
              </a:rPr>
              <a:t> will use this Account</a:t>
            </a:r>
            <a:endParaRPr lang="en-US" sz="1600" dirty="0">
              <a:solidFill>
                <a:srgbClr val="525051">
                  <a:alpha val="99000"/>
                </a:srgbClr>
              </a:solidFill>
              <a:latin typeface="Segoe UI"/>
            </a:endParaRPr>
          </a:p>
        </p:txBody>
      </p:sp>
      <p:sp>
        <p:nvSpPr>
          <p:cNvPr id="1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Sets the Current Storage </a:t>
            </a:r>
            <a:r>
              <a:rPr lang="en-US" sz="2400" spc="-70" dirty="0" smtClean="0">
                <a:solidFill>
                  <a:schemeClr val="accent2">
                    <a:alpha val="99000"/>
                  </a:schemeClr>
                </a:solidFill>
                <a:latin typeface="Segoe UI Light" pitchFamily="34" charset="0"/>
                <a:cs typeface="Segoe UI Light" pitchFamily="34" charset="0"/>
              </a:rPr>
              <a:t>Account</a:t>
            </a:r>
          </a:p>
          <a:p>
            <a:pPr>
              <a:lnSpc>
                <a:spcPct val="100000"/>
              </a:lnSpc>
              <a:spcBef>
                <a:spcPts val="0"/>
              </a:spcBef>
              <a:buSzTx/>
            </a:pPr>
            <a:r>
              <a:rPr lang="en-US" sz="1600" kern="0" dirty="0">
                <a:ln>
                  <a:solidFill>
                    <a:prstClr val="white">
                      <a:alpha val="0"/>
                    </a:prstClr>
                  </a:solidFill>
                </a:ln>
                <a:solidFill>
                  <a:srgbClr val="373737"/>
                </a:solidFill>
                <a:latin typeface="Segoe UI"/>
                <a:cs typeface="Arial" pitchFamily="34" charset="0"/>
              </a:rPr>
              <a:t>Set-</a:t>
            </a:r>
            <a:r>
              <a:rPr lang="en-US" sz="1600" kern="0" dirty="0" err="1">
                <a:ln>
                  <a:solidFill>
                    <a:prstClr val="white">
                      <a:alpha val="0"/>
                    </a:prstClr>
                  </a:solidFill>
                </a:ln>
                <a:solidFill>
                  <a:srgbClr val="373737"/>
                </a:solidFill>
                <a:latin typeface="Segoe UI"/>
                <a:cs typeface="Arial" pitchFamily="34" charset="0"/>
              </a:rPr>
              <a:t>AzureSubscription</a:t>
            </a:r>
            <a:r>
              <a:rPr lang="en-US" sz="1600" kern="0" dirty="0">
                <a:ln>
                  <a:solidFill>
                    <a:prstClr val="white">
                      <a:alpha val="0"/>
                    </a:prstClr>
                  </a:solidFill>
                </a:ln>
                <a:solidFill>
                  <a:srgbClr val="373737"/>
                </a:solidFill>
                <a:latin typeface="Segoe UI"/>
                <a:cs typeface="Arial" pitchFamily="34" charset="0"/>
              </a:rPr>
              <a:t> 'somesub1' -</a:t>
            </a:r>
            <a:r>
              <a:rPr lang="en-US" sz="1600" kern="0" dirty="0" err="1">
                <a:ln>
                  <a:solidFill>
                    <a:prstClr val="white">
                      <a:alpha val="0"/>
                    </a:prstClr>
                  </a:solidFill>
                </a:ln>
                <a:solidFill>
                  <a:srgbClr val="373737"/>
                </a:solidFill>
                <a:latin typeface="Segoe UI"/>
                <a:cs typeface="Arial" pitchFamily="34" charset="0"/>
              </a:rPr>
              <a:t>CurrentStorageAccount</a:t>
            </a:r>
            <a:r>
              <a:rPr lang="en-US" sz="1600" kern="0" dirty="0">
                <a:ln>
                  <a:solidFill>
                    <a:prstClr val="white">
                      <a:alpha val="0"/>
                    </a:prstClr>
                  </a:solidFill>
                </a:ln>
                <a:solidFill>
                  <a:srgbClr val="373737"/>
                </a:solidFill>
                <a:latin typeface="Segoe UI"/>
                <a:cs typeface="Arial" pitchFamily="34" charset="0"/>
              </a:rPr>
              <a:t> '</a:t>
            </a:r>
            <a:r>
              <a:rPr lang="en-US" sz="1600" kern="0" dirty="0" err="1">
                <a:ln>
                  <a:solidFill>
                    <a:prstClr val="white">
                      <a:alpha val="0"/>
                    </a:prstClr>
                  </a:solidFill>
                </a:ln>
                <a:solidFill>
                  <a:srgbClr val="373737"/>
                </a:solidFill>
                <a:latin typeface="Segoe UI"/>
                <a:cs typeface="Arial" pitchFamily="34" charset="0"/>
              </a:rPr>
              <a:t>mystorage</a:t>
            </a:r>
            <a:r>
              <a:rPr lang="en-US" sz="1600" kern="0" dirty="0">
                <a:ln>
                  <a:solidFill>
                    <a:prstClr val="white">
                      <a:alpha val="0"/>
                    </a:prstClr>
                  </a:solidFill>
                </a:ln>
                <a:solidFill>
                  <a:srgbClr val="373737"/>
                </a:solidFill>
                <a:latin typeface="Segoe UI"/>
                <a:cs typeface="Arial" pitchFamily="34" charset="0"/>
              </a:rPr>
              <a:t>‘</a:t>
            </a:r>
          </a:p>
        </p:txBody>
      </p:sp>
      <p:sp>
        <p:nvSpPr>
          <p:cNvPr id="14" name="Freeform 79"/>
          <p:cNvSpPr>
            <a:spLocks/>
          </p:cNvSpPr>
          <p:nvPr/>
        </p:nvSpPr>
        <p:spPr bwMode="black">
          <a:xfrm>
            <a:off x="811608" y="2288383"/>
            <a:ext cx="727872" cy="5334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ChangeAspect="1"/>
          </p:cNvSpPr>
          <p:nvPr/>
        </p:nvSpPr>
        <p:spPr bwMode="black">
          <a:xfrm rot="20542397">
            <a:off x="929419" y="5116553"/>
            <a:ext cx="490162" cy="833192"/>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noEditPoints="1"/>
          </p:cNvSpPr>
          <p:nvPr/>
        </p:nvSpPr>
        <p:spPr bwMode="black">
          <a:xfrm>
            <a:off x="820488" y="3690219"/>
            <a:ext cx="708025" cy="70884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223675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Image </a:t>
            </a:r>
            <a:r>
              <a:rPr lang="en-US" sz="2400" spc="-70" dirty="0" smtClean="0">
                <a:solidFill>
                  <a:srgbClr val="00AEEF">
                    <a:alpha val="99000"/>
                  </a:srgbClr>
                </a:solidFill>
                <a:latin typeface="Segoe UI Light" pitchFamily="34" charset="0"/>
                <a:cs typeface="Segoe UI Light" pitchFamily="34" charset="0"/>
              </a:rPr>
              <a:t>Name</a:t>
            </a:r>
          </a:p>
          <a:p>
            <a:pPr lvl="0" defTabSz="1218987">
              <a:lnSpc>
                <a:spcPct val="100000"/>
              </a:lnSpc>
              <a:spcBef>
                <a:spcPts val="0"/>
              </a:spcBef>
              <a:buSzTx/>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AzureVMImage</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ImageName</a:t>
            </a:r>
            <a:r>
              <a:rPr lang="en-US" sz="1600" dirty="0">
                <a:solidFill>
                  <a:srgbClr val="525051">
                    <a:alpha val="99000"/>
                  </a:srgbClr>
                </a:solidFill>
                <a:latin typeface="Segoe UI"/>
              </a:rPr>
              <a:t> </a:t>
            </a:r>
            <a:endParaRPr lang="en-US" sz="1600" dirty="0" smtClean="0">
              <a:solidFill>
                <a:srgbClr val="525051">
                  <a:alpha val="99000"/>
                </a:srgbClr>
              </a:solidFill>
              <a:latin typeface="Segoe UI"/>
            </a:endParaRPr>
          </a:p>
          <a:p>
            <a:pPr lvl="0" defTabSz="1218987">
              <a:lnSpc>
                <a:spcPct val="100000"/>
              </a:lnSpc>
              <a:spcBef>
                <a:spcPts val="768"/>
              </a:spcBef>
              <a:buSzTx/>
            </a:pPr>
            <a:r>
              <a:rPr lang="en-US" sz="2400" spc="-70" dirty="0" smtClean="0">
                <a:solidFill>
                  <a:srgbClr val="00AEEF">
                    <a:alpha val="99000"/>
                  </a:srgbClr>
                </a:solidFill>
                <a:latin typeface="Segoe UI Light" pitchFamily="34" charset="0"/>
                <a:cs typeface="Segoe UI Light" pitchFamily="34" charset="0"/>
              </a:rPr>
              <a:t>Disk </a:t>
            </a:r>
            <a:r>
              <a:rPr lang="en-US" sz="2400" spc="-70" dirty="0">
                <a:solidFill>
                  <a:srgbClr val="00AEEF">
                    <a:alpha val="99000"/>
                  </a:srgbClr>
                </a:solidFill>
                <a:latin typeface="Segoe UI Light" pitchFamily="34" charset="0"/>
                <a:cs typeface="Segoe UI Light" pitchFamily="34" charset="0"/>
              </a:rPr>
              <a:t>Name</a:t>
            </a:r>
          </a:p>
          <a:p>
            <a:pPr lvl="0" defTabSz="1218987">
              <a:lnSpc>
                <a:spcPct val="100000"/>
              </a:lnSpc>
              <a:spcBef>
                <a:spcPts val="0"/>
              </a:spcBef>
              <a:buSzTx/>
            </a:pPr>
            <a:r>
              <a:rPr lang="en-US" sz="1600" dirty="0" smtClean="0">
                <a:solidFill>
                  <a:srgbClr val="525051">
                    <a:alpha val="99000"/>
                  </a:srgbClr>
                </a:solidFill>
                <a:latin typeface="Segoe UI"/>
              </a:rPr>
              <a:t>Get-</a:t>
            </a:r>
            <a:r>
              <a:rPr lang="en-US" sz="1600" dirty="0" err="1" smtClean="0">
                <a:solidFill>
                  <a:srgbClr val="525051">
                    <a:alpha val="99000"/>
                  </a:srgbClr>
                </a:solidFill>
                <a:latin typeface="Segoe UI"/>
              </a:rPr>
              <a:t>AzureDisk</a:t>
            </a:r>
            <a:r>
              <a:rPr lang="en-US" sz="1600" dirty="0" smtClean="0">
                <a:solidFill>
                  <a:srgbClr val="525051">
                    <a:alpha val="99000"/>
                  </a:srgbClr>
                </a:solidFill>
                <a:latin typeface="Segoe UI"/>
              </a:rPr>
              <a:t> </a:t>
            </a:r>
            <a:r>
              <a:rPr lang="en-US" sz="1600" dirty="0">
                <a:solidFill>
                  <a:srgbClr val="525051">
                    <a:alpha val="99000"/>
                  </a:srgbClr>
                </a:solidFill>
                <a:latin typeface="Segoe UI"/>
              </a:rPr>
              <a:t>| select </a:t>
            </a:r>
            <a:r>
              <a:rPr lang="en-US" sz="1600" dirty="0" err="1" smtClean="0">
                <a:solidFill>
                  <a:srgbClr val="525051">
                    <a:alpha val="99000"/>
                  </a:srgbClr>
                </a:solidFill>
                <a:latin typeface="Segoe UI"/>
              </a:rPr>
              <a:t>DiskName</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941524" cy="19415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Center </a:t>
            </a:r>
            <a:r>
              <a:rPr lang="en-US" sz="2400" spc="-70" dirty="0" smtClean="0">
                <a:solidFill>
                  <a:srgbClr val="00AEEF">
                    <a:alpha val="99000"/>
                  </a:srgbClr>
                </a:solidFill>
                <a:latin typeface="Segoe UI Light" pitchFamily="34" charset="0"/>
                <a:cs typeface="Segoe UI Light" pitchFamily="34" charset="0"/>
              </a:rPr>
              <a:t>Location</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AzureLocation</a:t>
            </a:r>
            <a:endParaRPr lang="en-US" sz="1600" dirty="0">
              <a:solidFill>
                <a:srgbClr val="525051">
                  <a:alpha val="99000"/>
                </a:srgbClr>
              </a:solidFill>
              <a:latin typeface="Segoe UI"/>
            </a:endParaRPr>
          </a:p>
        </p:txBody>
      </p:sp>
      <p:sp>
        <p:nvSpPr>
          <p:cNvPr id="11" name="Freeform 29"/>
          <p:cNvSpPr>
            <a:spLocks noEditPoints="1"/>
          </p:cNvSpPr>
          <p:nvPr/>
        </p:nvSpPr>
        <p:spPr bwMode="black">
          <a:xfrm>
            <a:off x="1025926" y="4529497"/>
            <a:ext cx="927977" cy="1099339"/>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0"/>
          <p:cNvSpPr>
            <a:spLocks noEditPoints="1"/>
          </p:cNvSpPr>
          <p:nvPr/>
        </p:nvSpPr>
        <p:spPr bwMode="black">
          <a:xfrm>
            <a:off x="1094214" y="2470301"/>
            <a:ext cx="794496" cy="801400"/>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2775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schemas.openxmlformats.org/package/2006/metadata/core-properties"/>
    <ds:schemaRef ds:uri="f847e7ad-bfae-49c8-aedd-39ec05321f40"/>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8763</TotalTime>
  <Words>2535</Words>
  <Application>Microsoft Office PowerPoint</Application>
  <PresentationFormat>Custom</PresentationFormat>
  <Paragraphs>379</Paragraphs>
  <Slides>30</Slides>
  <Notes>28</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MS1444_Windows Azure Template 16x9_r08b</vt:lpstr>
      <vt:lpstr>White with Consolas font for code slides</vt:lpstr>
      <vt:lpstr>1_MS1444_Windows Azure Template 16x9_r08a</vt:lpstr>
      <vt:lpstr>Managing Windows Azure Virtual Machines from PowerShell </vt:lpstr>
      <vt:lpstr>Agenda </vt:lpstr>
      <vt:lpstr>What can you do with PowerShell?</vt:lpstr>
      <vt:lpstr>Setting up your Subscription</vt:lpstr>
      <vt:lpstr>Manual Configuration of Subscription</vt:lpstr>
      <vt:lpstr>Subscription Management</vt:lpstr>
      <vt:lpstr>Switching Between Subscription Settings</vt:lpstr>
      <vt:lpstr>Setting the current storage account </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Endpoints</vt:lpstr>
      <vt:lpstr>Disk and Image Repository</vt:lpstr>
      <vt:lpstr>Batch Updates to Running VMs</vt:lpstr>
      <vt:lpstr>Capturing a Virtual Machine as a new Image</vt:lpstr>
      <vt:lpstr>Virtual Network Operations</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531</cp:revision>
  <dcterms:created xsi:type="dcterms:W3CDTF">2006-08-16T00:00:00Z</dcterms:created>
  <dcterms:modified xsi:type="dcterms:W3CDTF">2012-09-24T15:22:53Z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