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Lst>
  <p:notesMasterIdLst>
    <p:notesMasterId r:id="rId37"/>
  </p:notesMasterIdLst>
  <p:sldIdLst>
    <p:sldId id="256" r:id="rId7"/>
    <p:sldId id="257" r:id="rId8"/>
    <p:sldId id="290" r:id="rId9"/>
    <p:sldId id="291" r:id="rId10"/>
    <p:sldId id="292" r:id="rId11"/>
    <p:sldId id="293" r:id="rId12"/>
    <p:sldId id="294" r:id="rId13"/>
    <p:sldId id="295" r:id="rId14"/>
    <p:sldId id="296" r:id="rId15"/>
    <p:sldId id="297" r:id="rId16"/>
    <p:sldId id="279" r:id="rId17"/>
    <p:sldId id="283" r:id="rId18"/>
    <p:sldId id="261" r:id="rId19"/>
    <p:sldId id="284" r:id="rId20"/>
    <p:sldId id="298" r:id="rId21"/>
    <p:sldId id="299" r:id="rId22"/>
    <p:sldId id="300" r:id="rId23"/>
    <p:sldId id="301" r:id="rId24"/>
    <p:sldId id="271" r:id="rId25"/>
    <p:sldId id="272" r:id="rId26"/>
    <p:sldId id="302" r:id="rId27"/>
    <p:sldId id="265" r:id="rId28"/>
    <p:sldId id="266" r:id="rId29"/>
    <p:sldId id="267" r:id="rId30"/>
    <p:sldId id="268" r:id="rId31"/>
    <p:sldId id="273" r:id="rId32"/>
    <p:sldId id="269" r:id="rId33"/>
    <p:sldId id="270" r:id="rId34"/>
    <p:sldId id="289" r:id="rId35"/>
    <p:sldId id="277" r:id="rId3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80259" autoAdjust="0"/>
  </p:normalViewPr>
  <p:slideViewPr>
    <p:cSldViewPr snapToGrid="0">
      <p:cViewPr varScale="1">
        <p:scale>
          <a:sx n="73" d="100"/>
          <a:sy n="73" d="100"/>
        </p:scale>
        <p:origin x="-1452" y="-96"/>
      </p:cViewPr>
      <p:guideLst>
        <p:guide orient="horz" pos="3952"/>
        <p:guide orient="horz" pos="688"/>
        <p:guide orient="horz" pos="915"/>
        <p:guide orient="horz" pos="145"/>
        <p:guide orient="horz" pos="1131"/>
        <p:guide pos="3839"/>
        <p:guide pos="330"/>
        <p:guide pos="735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A41F5-B6C2-40E5-9E65-A9AEEB8FD18F}" type="datetimeFigureOut">
              <a:rPr lang="en-US" smtClean="0"/>
              <a:t>9/19/2012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a:t>
            </a:fld>
            <a:endParaRPr lang="en-US"/>
          </a:p>
        </p:txBody>
      </p:sp>
    </p:spTree>
    <p:extLst>
      <p:ext uri="{BB962C8B-B14F-4D97-AF65-F5344CB8AC3E}">
        <p14:creationId xmlns:p14="http://schemas.microsoft.com/office/powerpoint/2010/main" val="3097031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example</a:t>
            </a:r>
            <a:r>
              <a:rPr lang="en-US" baseline="0" dirty="0" smtClean="0"/>
              <a:t> of batch VM creation: using an array/loop to create multiple VMs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14</a:t>
            </a:fld>
            <a:endParaRPr lang="en-US"/>
          </a:p>
        </p:txBody>
      </p:sp>
    </p:spTree>
    <p:extLst>
      <p:ext uri="{BB962C8B-B14F-4D97-AF65-F5344CB8AC3E}">
        <p14:creationId xmlns:p14="http://schemas.microsoft.com/office/powerpoint/2010/main" val="1836326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a:p>
        </p:txBody>
      </p:sp>
    </p:spTree>
    <p:extLst>
      <p:ext uri="{BB962C8B-B14F-4D97-AF65-F5344CB8AC3E}">
        <p14:creationId xmlns:p14="http://schemas.microsoft.com/office/powerpoint/2010/main" val="1220275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Add-</a:t>
            </a:r>
            <a:r>
              <a:rPr lang="en-US" baseline="0" dirty="0" err="1" smtClean="0"/>
              <a:t>AzureProvisioningConfig</a:t>
            </a:r>
            <a:r>
              <a:rPr lang="en-US" baseline="0" dirty="0" smtClean="0"/>
              <a:t> </a:t>
            </a:r>
            <a:r>
              <a:rPr lang="en-US" baseline="0" dirty="0" err="1" smtClean="0"/>
              <a:t>cmdlet</a:t>
            </a:r>
            <a:r>
              <a:rPr lang="en-US" baseline="0" dirty="0" smtClean="0"/>
              <a:t> supports two parameter sets for Windows.</a:t>
            </a:r>
          </a:p>
          <a:p>
            <a:endParaRPr lang="en-US" baseline="0" dirty="0" smtClean="0"/>
          </a:p>
          <a:p>
            <a:r>
              <a:rPr lang="en-US" baseline="0" dirty="0" smtClean="0"/>
              <a:t>-Windows allows just setting the password of the VM on boot.</a:t>
            </a:r>
          </a:p>
          <a:p>
            <a:r>
              <a:rPr lang="en-US" baseline="0" dirty="0" smtClean="0"/>
              <a:t>-</a:t>
            </a:r>
            <a:r>
              <a:rPr lang="en-US" baseline="0" dirty="0" err="1" smtClean="0"/>
              <a:t>WindowsDomain</a:t>
            </a:r>
            <a:r>
              <a:rPr lang="en-US" baseline="0" dirty="0" smtClean="0"/>
              <a:t> allows you to specify all of the settings necessary to have the VM join the domain on boot. This scenario only works in a VNET environment where the DNS specified knows how to have the VM find the domain controller.</a:t>
            </a:r>
          </a:p>
          <a:p>
            <a:endParaRPr lang="en-US" baseline="0" dirty="0" smtClean="0"/>
          </a:p>
          <a:p>
            <a:r>
              <a:rPr lang="en-US" baseline="0" dirty="0" smtClean="0"/>
              <a:t>-</a:t>
            </a:r>
            <a:r>
              <a:rPr lang="en-US" baseline="0" dirty="0" err="1" smtClean="0"/>
              <a:t>DisableAutomaticUpdates</a:t>
            </a:r>
            <a:r>
              <a:rPr lang="en-US" baseline="0" dirty="0" smtClean="0"/>
              <a:t> allows for disabling automatic updates by default. Available to both parameter sets.</a:t>
            </a:r>
          </a:p>
          <a:p>
            <a:r>
              <a:rPr lang="en-US" baseline="0" dirty="0" smtClean="0"/>
              <a:t>-</a:t>
            </a:r>
            <a:r>
              <a:rPr lang="en-US" baseline="0" dirty="0" err="1" smtClean="0"/>
              <a:t>NoRDPEndpoint</a:t>
            </a:r>
            <a:r>
              <a:rPr lang="en-US" baseline="0" dirty="0" smtClean="0"/>
              <a:t> does not create the RDP endpoint on creation. Of course you can add this later through PS or the Portal.</a:t>
            </a:r>
          </a:p>
          <a:p>
            <a:r>
              <a:rPr lang="en-US" baseline="0" dirty="0" smtClean="0"/>
              <a:t>-</a:t>
            </a:r>
            <a:r>
              <a:rPr lang="en-US" baseline="0" dirty="0" err="1" smtClean="0"/>
              <a:t>TimeZone</a:t>
            </a:r>
            <a:r>
              <a:rPr lang="en-US" baseline="0" dirty="0" smtClean="0"/>
              <a:t> allows you to specify the VMs </a:t>
            </a:r>
            <a:r>
              <a:rPr lang="en-US" baseline="0" dirty="0" err="1" smtClean="0"/>
              <a:t>timezone</a:t>
            </a:r>
            <a:r>
              <a:rPr lang="en-US" baseline="0" dirty="0" smtClean="0"/>
              <a:t> on provisioning. </a:t>
            </a:r>
          </a:p>
          <a:p>
            <a:r>
              <a:rPr lang="en-US" baseline="0" dirty="0" smtClean="0"/>
              <a:t>-Certificates allows you to automatically install certificates on the VM on provisioning. Note: the certificates must already be installed in the cloud service. For an example: http://michaelwasham.com/2012/08/23/deploying-certificates-with-windows-azure-virtual-machines-and-powershell/</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16</a:t>
            </a:fld>
            <a:endParaRPr lang="en-US"/>
          </a:p>
        </p:txBody>
      </p:sp>
    </p:spTree>
    <p:extLst>
      <p:ext uri="{BB962C8B-B14F-4D97-AF65-F5344CB8AC3E}">
        <p14:creationId xmlns:p14="http://schemas.microsoft.com/office/powerpoint/2010/main" val="2579644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Linux</a:t>
            </a:r>
            <a:r>
              <a:rPr lang="en-US" baseline="0" dirty="0" smtClean="0"/>
              <a:t> parameter set requires specifying the user name and also allows for disabling SSH on the Linux VM or just not adding the SSH endpoint. </a:t>
            </a:r>
          </a:p>
          <a:p>
            <a:r>
              <a:rPr lang="en-US" baseline="0" dirty="0" smtClean="0"/>
              <a:t>Additionally, you can deploy SSH certificates as long as they are already in the cloud service.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17</a:t>
            </a:fld>
            <a:endParaRPr lang="en-US"/>
          </a:p>
        </p:txBody>
      </p:sp>
    </p:spTree>
    <p:extLst>
      <p:ext uri="{BB962C8B-B14F-4D97-AF65-F5344CB8AC3E}">
        <p14:creationId xmlns:p14="http://schemas.microsoft.com/office/powerpoint/2010/main" val="224407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Deploying into a Virtual Network requires multipl</a:t>
            </a:r>
            <a:r>
              <a:rPr lang="en-US" baseline="0" dirty="0" smtClean="0"/>
              <a:t>e settings.</a:t>
            </a:r>
          </a:p>
          <a:p>
            <a:r>
              <a:rPr lang="en-US" baseline="0" dirty="0" smtClean="0"/>
              <a:t/>
            </a:r>
            <a:br>
              <a:rPr lang="en-US" baseline="0" dirty="0" smtClean="0"/>
            </a:br>
            <a:r>
              <a:rPr lang="en-US" baseline="0" dirty="0" smtClean="0"/>
              <a:t>When configuring the VM you must specify the subnet using the Set-</a:t>
            </a:r>
            <a:r>
              <a:rPr lang="en-US" baseline="0" dirty="0" err="1" smtClean="0"/>
              <a:t>AzureSubnet</a:t>
            </a:r>
            <a:r>
              <a:rPr lang="en-US" baseline="0" dirty="0" smtClean="0"/>
              <a:t> </a:t>
            </a:r>
            <a:r>
              <a:rPr lang="en-US" baseline="0" dirty="0" err="1" smtClean="0"/>
              <a:t>cmdlet</a:t>
            </a:r>
            <a:r>
              <a:rPr lang="en-US" baseline="0" dirty="0" smtClean="0"/>
              <a:t>. </a:t>
            </a:r>
          </a:p>
          <a:p>
            <a:endParaRPr lang="en-US" baseline="0" dirty="0" smtClean="0"/>
          </a:p>
          <a:p>
            <a:r>
              <a:rPr lang="en-US" baseline="0" dirty="0" smtClean="0"/>
              <a:t>You can only specify the VNET and DNS settings for a cloud service on the creation of the first VM. If you add a second VM to the cloud service it will inherit the networking settings.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18</a:t>
            </a:fld>
            <a:endParaRPr lang="en-US"/>
          </a:p>
        </p:txBody>
      </p:sp>
    </p:spTree>
    <p:extLst>
      <p:ext uri="{BB962C8B-B14F-4D97-AF65-F5344CB8AC3E}">
        <p14:creationId xmlns:p14="http://schemas.microsoft.com/office/powerpoint/2010/main" val="1903055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we’re specifying</a:t>
            </a:r>
            <a:r>
              <a:rPr lang="en-US" baseline="0" dirty="0" smtClean="0"/>
              <a:t> two AD/DNS servers – one that lives on our on-premises environment and the other is a DC that lives in the cloud.</a:t>
            </a:r>
          </a:p>
          <a:p>
            <a:endParaRPr lang="en-US" baseline="0" dirty="0" smtClean="0"/>
          </a:p>
          <a:p>
            <a:r>
              <a:rPr lang="en-US" baseline="0" dirty="0" smtClean="0"/>
              <a:t>You can pass the DNS names when calling New-</a:t>
            </a:r>
            <a:r>
              <a:rPr lang="en-US" baseline="0" dirty="0" err="1" smtClean="0"/>
              <a:t>AzureVM</a:t>
            </a:r>
            <a:r>
              <a:rPr lang="en-US" baseline="0" dirty="0" smtClean="0"/>
              <a:t>. Also required is the VNET that establishes the hybrid connectivity.</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19</a:t>
            </a:fld>
            <a:endParaRPr lang="en-US"/>
          </a:p>
        </p:txBody>
      </p:sp>
    </p:spTree>
    <p:extLst>
      <p:ext uri="{BB962C8B-B14F-4D97-AF65-F5344CB8AC3E}">
        <p14:creationId xmlns:p14="http://schemas.microsoft.com/office/powerpoint/2010/main" val="3423483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20</a:t>
            </a:fld>
            <a:endParaRPr lang="en-US"/>
          </a:p>
        </p:txBody>
      </p:sp>
    </p:spTree>
    <p:extLst>
      <p:ext uri="{BB962C8B-B14F-4D97-AF65-F5344CB8AC3E}">
        <p14:creationId xmlns:p14="http://schemas.microsoft.com/office/powerpoint/2010/main" val="25501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21</a:t>
            </a:fld>
            <a:endParaRPr lang="en-US"/>
          </a:p>
        </p:txBody>
      </p:sp>
    </p:spTree>
    <p:extLst>
      <p:ext uri="{BB962C8B-B14F-4D97-AF65-F5344CB8AC3E}">
        <p14:creationId xmlns:p14="http://schemas.microsoft.com/office/powerpoint/2010/main" val="699109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a:t>
            </a:r>
            <a:r>
              <a:rPr lang="en-US" baseline="0" dirty="0" smtClean="0"/>
              <a:t> example creates a new VM with a 10GB disk attached.</a:t>
            </a:r>
          </a:p>
          <a:p>
            <a:endParaRPr lang="en-US" baseline="0" dirty="0" smtClean="0"/>
          </a:p>
          <a:p>
            <a:r>
              <a:rPr lang="en-US" baseline="0" dirty="0" smtClean="0"/>
              <a:t>The second example gets an existing VM, adds a 10GB disk to it and updates it live.</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a:p>
        </p:txBody>
      </p:sp>
    </p:spTree>
    <p:extLst>
      <p:ext uri="{BB962C8B-B14F-4D97-AF65-F5344CB8AC3E}">
        <p14:creationId xmlns:p14="http://schemas.microsoft.com/office/powerpoint/2010/main" val="605385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OS disks have read / write caching</a:t>
            </a:r>
            <a:r>
              <a:rPr lang="en-US" baseline="0" dirty="0" smtClean="0"/>
              <a:t> enabled and data disks have no caching. </a:t>
            </a:r>
          </a:p>
          <a:p>
            <a:endParaRPr lang="en-US" baseline="0" dirty="0" smtClean="0"/>
          </a:p>
          <a:p>
            <a:r>
              <a:rPr lang="en-US" baseline="0" dirty="0" smtClean="0"/>
              <a:t>You can use Set-</a:t>
            </a:r>
            <a:r>
              <a:rPr lang="en-US" baseline="0" dirty="0" err="1" smtClean="0"/>
              <a:t>AzureOSDisk</a:t>
            </a:r>
            <a:r>
              <a:rPr lang="en-US" baseline="0" dirty="0" smtClean="0"/>
              <a:t> or Set-</a:t>
            </a:r>
            <a:r>
              <a:rPr lang="en-US" baseline="0" dirty="0" err="1" smtClean="0"/>
              <a:t>AzureDataDisk</a:t>
            </a:r>
            <a:r>
              <a:rPr lang="en-US" baseline="0" dirty="0" smtClean="0"/>
              <a:t> to modify these settings at run time. Set-</a:t>
            </a:r>
            <a:r>
              <a:rPr lang="en-US" baseline="0" dirty="0" err="1" smtClean="0"/>
              <a:t>AzureOSDisk</a:t>
            </a:r>
            <a:r>
              <a:rPr lang="en-US" baseline="0" dirty="0" smtClean="0"/>
              <a:t> requires a reboot.</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23</a:t>
            </a:fld>
            <a:endParaRPr lang="en-US"/>
          </a:p>
        </p:txBody>
      </p:sp>
    </p:spTree>
    <p:extLst>
      <p:ext uri="{BB962C8B-B14F-4D97-AF65-F5344CB8AC3E}">
        <p14:creationId xmlns:p14="http://schemas.microsoft.com/office/powerpoint/2010/main" val="151427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publishsettings</a:t>
            </a:r>
            <a:r>
              <a:rPr lang="en-US" baseline="0" dirty="0" smtClean="0"/>
              <a:t> file contains your subscription information, the service endpoint, subscription name and certificate. Once downloaded the Import-</a:t>
            </a:r>
            <a:r>
              <a:rPr lang="en-US" baseline="0" dirty="0" err="1" smtClean="0"/>
              <a:t>AzurePublishSettingsFile</a:t>
            </a:r>
            <a:r>
              <a:rPr lang="en-US" baseline="0" dirty="0" smtClean="0"/>
              <a:t> </a:t>
            </a:r>
            <a:r>
              <a:rPr lang="en-US" baseline="0" dirty="0" err="1" smtClean="0"/>
              <a:t>cmdlet</a:t>
            </a:r>
            <a:r>
              <a:rPr lang="en-US" baseline="0" dirty="0" smtClean="0"/>
              <a:t> will install the certificate and configure your PowerShell environment.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4</a:t>
            </a:fld>
            <a:endParaRPr lang="en-US"/>
          </a:p>
        </p:txBody>
      </p:sp>
    </p:spTree>
    <p:extLst>
      <p:ext uri="{BB962C8B-B14F-4D97-AF65-F5344CB8AC3E}">
        <p14:creationId xmlns:p14="http://schemas.microsoft.com/office/powerpoint/2010/main" val="4275920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Numerous examples that show how to filer output</a:t>
            </a:r>
            <a:r>
              <a:rPr lang="en-US" baseline="0" dirty="0" smtClean="0"/>
              <a:t> from the disk and image repository.</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25</a:t>
            </a:fld>
            <a:endParaRPr lang="en-US"/>
          </a:p>
        </p:txBody>
      </p:sp>
    </p:spTree>
    <p:extLst>
      <p:ext uri="{BB962C8B-B14F-4D97-AF65-F5344CB8AC3E}">
        <p14:creationId xmlns:p14="http://schemas.microsoft.com/office/powerpoint/2010/main" val="366647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this method if you want to specify a certificate that you have created on your own.</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5</a:t>
            </a:fld>
            <a:endParaRPr lang="en-US"/>
          </a:p>
        </p:txBody>
      </p:sp>
    </p:spTree>
    <p:extLst>
      <p:ext uri="{BB962C8B-B14F-4D97-AF65-F5344CB8AC3E}">
        <p14:creationId xmlns:p14="http://schemas.microsoft.com/office/powerpoint/2010/main" val="2913047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subscription XML file supports multiple subscriptions. You can use a</a:t>
            </a:r>
            <a:r>
              <a:rPr lang="en-US" baseline="0" dirty="0" smtClean="0"/>
              <a:t> single PowerShell session to administer VMs and services across all of your configured subscriptions.</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2886264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7</a:t>
            </a:fld>
            <a:endParaRPr lang="en-US"/>
          </a:p>
        </p:txBody>
      </p:sp>
    </p:spTree>
    <p:extLst>
      <p:ext uri="{BB962C8B-B14F-4D97-AF65-F5344CB8AC3E}">
        <p14:creationId xmlns:p14="http://schemas.microsoft.com/office/powerpoint/2010/main" val="922341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Certain</a:t>
            </a:r>
            <a:r>
              <a:rPr lang="en-US" baseline="0" dirty="0" smtClean="0"/>
              <a:t> </a:t>
            </a:r>
            <a:r>
              <a:rPr lang="en-US" baseline="0" dirty="0" err="1" smtClean="0"/>
              <a:t>cmdlets</a:t>
            </a:r>
            <a:r>
              <a:rPr lang="en-US" baseline="0" dirty="0" smtClean="0"/>
              <a:t> like New-</a:t>
            </a:r>
            <a:r>
              <a:rPr lang="en-US" baseline="0" dirty="0" err="1" smtClean="0"/>
              <a:t>AzureVM</a:t>
            </a:r>
            <a:r>
              <a:rPr lang="en-US" baseline="0" dirty="0" smtClean="0"/>
              <a:t> or New-</a:t>
            </a:r>
            <a:r>
              <a:rPr lang="en-US" baseline="0" dirty="0" err="1" smtClean="0"/>
              <a:t>AzureQuickVM</a:t>
            </a:r>
            <a:r>
              <a:rPr lang="en-US" baseline="0" dirty="0" smtClean="0"/>
              <a:t> require the user to specify the storage account to use. Since each subscription can contain multiple storage accounts the property name to set is </a:t>
            </a:r>
            <a:r>
              <a:rPr lang="en-US" baseline="0" dirty="0" err="1" smtClean="0"/>
              <a:t>CurrentStorageAccount</a:t>
            </a:r>
            <a:r>
              <a:rPr lang="en-US" baseline="0" dirty="0" smtClean="0"/>
              <a:t>. This allows you to easily change the storage account for the next operation.</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a:p>
        </p:txBody>
      </p:sp>
    </p:spTree>
    <p:extLst>
      <p:ext uri="{BB962C8B-B14F-4D97-AF65-F5344CB8AC3E}">
        <p14:creationId xmlns:p14="http://schemas.microsoft.com/office/powerpoint/2010/main" val="4287866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 examples that show a key component of using the </a:t>
            </a:r>
            <a:r>
              <a:rPr lang="en-US" dirty="0" err="1" smtClean="0"/>
              <a:t>cmdlets</a:t>
            </a:r>
            <a:r>
              <a:rPr lang="en-US" dirty="0" smtClean="0"/>
              <a:t>.</a:t>
            </a:r>
          </a:p>
          <a:p>
            <a:r>
              <a:rPr lang="en-US" dirty="0" smtClean="0"/>
              <a:t/>
            </a:r>
            <a:br>
              <a:rPr lang="en-US" dirty="0" smtClean="0"/>
            </a:br>
            <a:r>
              <a:rPr lang="en-US" dirty="0" smtClean="0"/>
              <a:t>When you specify -Location or</a:t>
            </a:r>
            <a:r>
              <a:rPr lang="en-US" baseline="0" dirty="0" smtClean="0"/>
              <a:t> -</a:t>
            </a:r>
            <a:r>
              <a:rPr lang="en-US" baseline="0" dirty="0" err="1" smtClean="0"/>
              <a:t>AffinityGroup</a:t>
            </a:r>
            <a:r>
              <a:rPr lang="en-US" baseline="0" dirty="0" smtClean="0"/>
              <a:t> </a:t>
            </a:r>
            <a:r>
              <a:rPr lang="en-US" dirty="0" smtClean="0"/>
              <a:t>the </a:t>
            </a:r>
            <a:r>
              <a:rPr lang="en-US" dirty="0" err="1" smtClean="0"/>
              <a:t>cmdlets</a:t>
            </a:r>
            <a:r>
              <a:rPr lang="en-US" dirty="0" smtClean="0"/>
              <a:t> will attempt</a:t>
            </a:r>
            <a:r>
              <a:rPr lang="en-US" baseline="0" dirty="0" smtClean="0"/>
              <a:t> to create a new cloud service to deploy the VM to. </a:t>
            </a:r>
          </a:p>
          <a:p>
            <a:r>
              <a:rPr lang="en-US" baseline="0" dirty="0" smtClean="0"/>
              <a:t>If you do not specify either the </a:t>
            </a:r>
            <a:r>
              <a:rPr lang="en-US" baseline="0" dirty="0" err="1" smtClean="0"/>
              <a:t>cmdlets</a:t>
            </a:r>
            <a:r>
              <a:rPr lang="en-US" baseline="0" dirty="0" smtClean="0"/>
              <a:t> assume the cloud service exists in the current subscription.</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11</a:t>
            </a:fld>
            <a:endParaRPr lang="en-US"/>
          </a:p>
        </p:txBody>
      </p:sp>
    </p:spTree>
    <p:extLst>
      <p:ext uri="{BB962C8B-B14F-4D97-AF65-F5344CB8AC3E}">
        <p14:creationId xmlns:p14="http://schemas.microsoft.com/office/powerpoint/2010/main" val="282294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New-</a:t>
            </a:r>
            <a:r>
              <a:rPr lang="en-US" dirty="0" err="1" smtClean="0"/>
              <a:t>AzureVMConfig</a:t>
            </a:r>
            <a:r>
              <a:rPr lang="en-US" baseline="0" dirty="0" smtClean="0"/>
              <a:t> and New-</a:t>
            </a:r>
            <a:r>
              <a:rPr lang="en-US" baseline="0" dirty="0" err="1" smtClean="0"/>
              <a:t>AzureVM</a:t>
            </a:r>
            <a:r>
              <a:rPr lang="en-US" baseline="0" dirty="0" smtClean="0"/>
              <a:t> to allow a batched creation of a VM. </a:t>
            </a:r>
          </a:p>
          <a:p>
            <a:r>
              <a:rPr lang="en-US" baseline="0" dirty="0" smtClean="0"/>
              <a:t>New-</a:t>
            </a:r>
            <a:r>
              <a:rPr lang="en-US" baseline="0" dirty="0" err="1" smtClean="0"/>
              <a:t>AzureVMConfig</a:t>
            </a:r>
            <a:r>
              <a:rPr lang="en-US" baseline="0" dirty="0" smtClean="0"/>
              <a:t> returns a configuration object that is then passed to other </a:t>
            </a:r>
            <a:r>
              <a:rPr lang="en-US" baseline="0" dirty="0" err="1" smtClean="0"/>
              <a:t>cmdlets</a:t>
            </a:r>
            <a:r>
              <a:rPr lang="en-US" baseline="0" dirty="0" smtClean="0"/>
              <a:t> to modify via the PowerShell pipeline.</a:t>
            </a:r>
          </a:p>
          <a:p>
            <a:r>
              <a:rPr lang="en-US" baseline="0" dirty="0" smtClean="0"/>
              <a:t>Finally, it is passed to New-</a:t>
            </a:r>
            <a:r>
              <a:rPr lang="en-US" baseline="0" dirty="0" err="1" smtClean="0"/>
              <a:t>AzureVM</a:t>
            </a:r>
            <a:r>
              <a:rPr lang="en-US" baseline="0" dirty="0" smtClean="0"/>
              <a:t> where the VM is created with all of the configuration specified.</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12</a:t>
            </a:fld>
            <a:endParaRPr lang="en-US"/>
          </a:p>
        </p:txBody>
      </p:sp>
    </p:spTree>
    <p:extLst>
      <p:ext uri="{BB962C8B-B14F-4D97-AF65-F5344CB8AC3E}">
        <p14:creationId xmlns:p14="http://schemas.microsoft.com/office/powerpoint/2010/main" val="477835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also possible to create</a:t>
            </a:r>
            <a:r>
              <a:rPr lang="en-US" baseline="0" dirty="0" smtClean="0"/>
              <a:t> multiple configuration objects for multiple VMs and pass them to the New-</a:t>
            </a:r>
            <a:r>
              <a:rPr lang="en-US" baseline="0" dirty="0" err="1" smtClean="0"/>
              <a:t>AzureVM</a:t>
            </a:r>
            <a:r>
              <a:rPr lang="en-US" baseline="0" dirty="0" smtClean="0"/>
              <a:t> </a:t>
            </a:r>
            <a:r>
              <a:rPr lang="en-US" baseline="0" dirty="0" err="1" smtClean="0"/>
              <a:t>cmdlet</a:t>
            </a:r>
            <a:r>
              <a:rPr lang="en-US" baseline="0" dirty="0" smtClean="0"/>
              <a:t> as an array.</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13</a:t>
            </a:fld>
            <a:endParaRPr lang="en-US"/>
          </a:p>
        </p:txBody>
      </p:sp>
    </p:spTree>
    <p:extLst>
      <p:ext uri="{BB962C8B-B14F-4D97-AF65-F5344CB8AC3E}">
        <p14:creationId xmlns:p14="http://schemas.microsoft.com/office/powerpoint/2010/main" val="42001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1"/>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79" y="2669432"/>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7" y="4320017"/>
            <a:ext cx="7051386" cy="732551"/>
          </a:xfrm>
        </p:spPr>
        <p:txBody>
          <a:bodyPr>
            <a:normAutofit/>
          </a:bodyPr>
          <a:lstStyle>
            <a:lvl1pPr marL="0" indent="0" algn="l">
              <a:buNone/>
              <a:defRPr sz="2700" b="0" i="0">
                <a:solidFill>
                  <a:srgbClr val="FFFFFF"/>
                </a:solidFill>
                <a:latin typeface="Segoe"/>
                <a:cs typeface="Segoe"/>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24"/>
            <a:ext cx="5277761" cy="2836161"/>
          </a:xfrm>
        </p:spPr>
        <p:txBody>
          <a:bodyPr/>
          <a:lstStyle>
            <a:lvl1pPr marL="453203" indent="-453203">
              <a:lnSpc>
                <a:spcPct val="90000"/>
              </a:lnSpc>
              <a:defRPr sz="3700">
                <a:solidFill>
                  <a:schemeClr val="tx1">
                    <a:lumMod val="65000"/>
                    <a:lumOff val="35000"/>
                  </a:schemeClr>
                </a:solidFill>
              </a:defRPr>
            </a:lvl1pPr>
            <a:lvl2pPr marL="897590" indent="-433805">
              <a:lnSpc>
                <a:spcPct val="90000"/>
              </a:lnSpc>
              <a:defRPr sz="3200">
                <a:solidFill>
                  <a:schemeClr val="tx1">
                    <a:lumMod val="65000"/>
                    <a:lumOff val="35000"/>
                  </a:schemeClr>
                </a:solidFill>
              </a:defRPr>
            </a:lvl2pPr>
            <a:lvl3pPr marL="1271437" indent="-384429">
              <a:lnSpc>
                <a:spcPct val="90000"/>
              </a:lnSpc>
              <a:defRPr sz="2700">
                <a:solidFill>
                  <a:schemeClr val="tx1">
                    <a:lumMod val="65000"/>
                    <a:lumOff val="35000"/>
                  </a:schemeClr>
                </a:solidFill>
              </a:defRPr>
            </a:lvl3pPr>
            <a:lvl4pPr marL="1636470" indent="-365032">
              <a:lnSpc>
                <a:spcPct val="90000"/>
              </a:lnSpc>
              <a:defRPr sz="2400">
                <a:solidFill>
                  <a:schemeClr val="tx1">
                    <a:lumMod val="65000"/>
                    <a:lumOff val="35000"/>
                  </a:schemeClr>
                </a:solidFill>
              </a:defRPr>
            </a:lvl4pPr>
            <a:lvl5pPr marL="2020898" indent="-373848">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60" y="1487424"/>
            <a:ext cx="5281825" cy="2836161"/>
          </a:xfrm>
        </p:spPr>
        <p:txBody>
          <a:bodyPr/>
          <a:lstStyle>
            <a:lvl1pPr marL="463784" indent="-463784">
              <a:lnSpc>
                <a:spcPct val="90000"/>
              </a:lnSpc>
              <a:defRPr sz="3700">
                <a:solidFill>
                  <a:schemeClr val="tx1">
                    <a:lumMod val="65000"/>
                    <a:lumOff val="35000"/>
                  </a:schemeClr>
                </a:solidFill>
              </a:defRPr>
            </a:lvl1pPr>
            <a:lvl2pPr marL="897590" indent="-453203">
              <a:lnSpc>
                <a:spcPct val="90000"/>
              </a:lnSpc>
              <a:defRPr sz="3200">
                <a:solidFill>
                  <a:schemeClr val="tx1">
                    <a:lumMod val="65000"/>
                    <a:lumOff val="35000"/>
                  </a:schemeClr>
                </a:solidFill>
              </a:defRPr>
            </a:lvl2pPr>
            <a:lvl3pPr marL="1282018" indent="-403827">
              <a:lnSpc>
                <a:spcPct val="90000"/>
              </a:lnSpc>
              <a:defRPr sz="2700">
                <a:solidFill>
                  <a:schemeClr val="tx1">
                    <a:lumMod val="65000"/>
                    <a:lumOff val="35000"/>
                  </a:schemeClr>
                </a:solidFill>
              </a:defRPr>
            </a:lvl3pPr>
            <a:lvl4pPr marL="1636470" indent="-354451">
              <a:lnSpc>
                <a:spcPct val="90000"/>
              </a:lnSpc>
              <a:defRPr sz="2400">
                <a:solidFill>
                  <a:schemeClr val="tx1">
                    <a:lumMod val="65000"/>
                    <a:lumOff val="35000"/>
                  </a:schemeClr>
                </a:solidFill>
              </a:defRPr>
            </a:lvl4pPr>
            <a:lvl5pPr marL="2020898" indent="-365032">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1"/>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3" y="6606464"/>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74" y="6073865"/>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65" y="6111963"/>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35" y="6233173"/>
            <a:ext cx="1847701" cy="495300"/>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solidFill>
                  <a:schemeClr val="bg1">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3" y="1447799"/>
            <a:ext cx="11149013" cy="2001574"/>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54504514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2" y="228602"/>
            <a:ext cx="11149015" cy="761747"/>
          </a:xfrm>
        </p:spPr>
        <p:txBody>
          <a:bodyPr/>
          <a:lstStyle>
            <a:lvl1pPr algn="l" defTabSz="914325" rtl="0" eaLnBrk="1" latinLnBrk="0" hangingPunct="1">
              <a:lnSpc>
                <a:spcPct val="90000"/>
              </a:lnSpc>
              <a:spcBef>
                <a:spcPct val="0"/>
              </a:spcBef>
              <a:buNone/>
              <a:defRPr lang="en-US" sz="5500" b="0" kern="1200" cap="none" spc="-100" baseline="0" dirty="0">
                <a:ln w="3175">
                  <a:noFill/>
                </a:ln>
                <a:solidFill>
                  <a:schemeClr val="bg1">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lvl="0" defTabSz="1218936"/>
            <a:endParaRPr lang="en-US" sz="1600">
              <a:solidFill>
                <a:srgbClr val="292929"/>
              </a:solidFill>
            </a:endParaRPr>
          </a:p>
        </p:txBody>
      </p:sp>
    </p:spTree>
    <p:extLst>
      <p:ext uri="{BB962C8B-B14F-4D97-AF65-F5344CB8AC3E}">
        <p14:creationId xmlns:p14="http://schemas.microsoft.com/office/powerpoint/2010/main" val="191380764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0685806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25"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defTabSz="1218936"/>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7"/>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lvl="0" defTabSz="1218936"/>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2" y="228602"/>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31" r:id="rId2"/>
    <p:sldLayoutId id="2147483732" r:id="rId3"/>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287"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22" indent="-7937" algn="l" defTabSz="914287"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07"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918"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5929" indent="0"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windows.azure.com/download/publishprofile.aspx"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Managing Windows Azure Virtual Machines from PowerShell</a:t>
            </a:r>
            <a:br>
              <a:rPr lang="en-US" smtClean="0"/>
            </a:br>
            <a:endParaRPr lang="en-US" dirty="0"/>
          </a:p>
        </p:txBody>
      </p:sp>
      <p:sp>
        <p:nvSpPr>
          <p:cNvPr id="5" name="Subtitle 4"/>
          <p:cNvSpPr>
            <a:spLocks noGrp="1"/>
          </p:cNvSpPr>
          <p:nvPr>
            <p:ph type="body" sz="quarter" idx="11"/>
          </p:nvPr>
        </p:nvSpPr>
        <p:spPr>
          <a:xfrm>
            <a:off x="519115" y="4612342"/>
            <a:ext cx="5454333" cy="1551194"/>
          </a:xfrm>
        </p:spPr>
        <p:txBody>
          <a:bodyPr/>
          <a:lstStyle/>
          <a:p>
            <a:r>
              <a:rPr lang="en-US" dirty="0" smtClean="0"/>
              <a:t>Speaker</a:t>
            </a:r>
          </a:p>
          <a:p>
            <a:r>
              <a:rPr lang="en-US" dirty="0" smtClean="0"/>
              <a:t>Title</a:t>
            </a:r>
          </a:p>
          <a:p>
            <a:r>
              <a:rPr lang="en-US" dirty="0" smtClean="0"/>
              <a:t>Organization</a:t>
            </a:r>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Management</a:t>
            </a:r>
            <a:endParaRPr lang="en-US" dirty="0"/>
          </a:p>
        </p:txBody>
      </p:sp>
      <p:sp>
        <p:nvSpPr>
          <p:cNvPr id="6"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Quick VM Provisioning Mode</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Supports VM Creation in a Single </a:t>
            </a:r>
            <a:r>
              <a:rPr lang="en-US" sz="1600" dirty="0" err="1">
                <a:solidFill>
                  <a:srgbClr val="525051">
                    <a:alpha val="99000"/>
                  </a:srgbClr>
                </a:solidFill>
                <a:latin typeface="Segoe UI"/>
              </a:rPr>
              <a:t>Cmdlet</a:t>
            </a:r>
            <a:endParaRPr lang="en-US" sz="1600" kern="0" dirty="0">
              <a:ln>
                <a:solidFill>
                  <a:prstClr val="white">
                    <a:alpha val="0"/>
                  </a:prstClr>
                </a:solidFill>
              </a:ln>
              <a:solidFill>
                <a:srgbClr val="373737"/>
              </a:solidFill>
              <a:latin typeface="Segoe UI"/>
              <a:cs typeface="Arial" pitchFamily="34" charset="0"/>
            </a:endParaRPr>
          </a:p>
        </p:txBody>
      </p:sp>
      <p:sp>
        <p:nvSpPr>
          <p:cNvPr id="7" name="Rectangle 6"/>
          <p:cNvSpPr>
            <a:spLocks noChangeAspect="1"/>
          </p:cNvSpPr>
          <p:nvPr/>
        </p:nvSpPr>
        <p:spPr bwMode="auto">
          <a:xfrm>
            <a:off x="520700" y="1900239"/>
            <a:ext cx="1309688" cy="1309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Rectangle 7"/>
          <p:cNvSpPr>
            <a:spLocks/>
          </p:cNvSpPr>
          <p:nvPr/>
        </p:nvSpPr>
        <p:spPr bwMode="auto">
          <a:xfrm>
            <a:off x="520705" y="3390843"/>
            <a:ext cx="1307591" cy="1307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9" name="Rectangle 8"/>
          <p:cNvSpPr>
            <a:spLocks/>
          </p:cNvSpPr>
          <p:nvPr/>
        </p:nvSpPr>
        <p:spPr bwMode="auto">
          <a:xfrm>
            <a:off x="520705" y="487935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0"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Create Multiple Pre-Defined VMs in a </a:t>
            </a:r>
            <a:r>
              <a:rPr lang="en-US" sz="2400" spc="-70" dirty="0" smtClean="0">
                <a:solidFill>
                  <a:schemeClr val="accent2">
                    <a:alpha val="99000"/>
                  </a:schemeClr>
                </a:solidFill>
                <a:latin typeface="Segoe UI Light" pitchFamily="34" charset="0"/>
                <a:cs typeface="Segoe UI Light" pitchFamily="34" charset="0"/>
              </a:rPr>
              <a:t>Batch</a:t>
            </a:r>
          </a:p>
          <a:p>
            <a:pPr>
              <a:lnSpc>
                <a:spcPct val="100000"/>
              </a:lnSpc>
              <a:spcBef>
                <a:spcPts val="0"/>
              </a:spcBef>
              <a:buSzTx/>
            </a:pPr>
            <a:r>
              <a:rPr lang="en-US" sz="1600" dirty="0">
                <a:solidFill>
                  <a:srgbClr val="525051">
                    <a:alpha val="99000"/>
                  </a:srgbClr>
                </a:solidFill>
                <a:latin typeface="Segoe UI"/>
              </a:rPr>
              <a:t>New-</a:t>
            </a:r>
            <a:r>
              <a:rPr lang="en-US" sz="1600" dirty="0" err="1">
                <a:solidFill>
                  <a:srgbClr val="525051">
                    <a:alpha val="99000"/>
                  </a:srgbClr>
                </a:solidFill>
                <a:latin typeface="Segoe UI"/>
              </a:rPr>
              <a:t>AzureVM</a:t>
            </a:r>
            <a:r>
              <a:rPr lang="en-US" sz="1600" dirty="0">
                <a:solidFill>
                  <a:srgbClr val="525051">
                    <a:alpha val="99000"/>
                  </a:srgbClr>
                </a:solidFill>
                <a:latin typeface="Segoe UI"/>
              </a:rPr>
              <a:t> -VMs $vm1, $vm2, $</a:t>
            </a:r>
            <a:r>
              <a:rPr lang="en-US" sz="1600" dirty="0" smtClean="0">
                <a:solidFill>
                  <a:srgbClr val="525051">
                    <a:alpha val="99000"/>
                  </a:srgbClr>
                </a:solidFill>
                <a:latin typeface="Segoe UI"/>
              </a:rPr>
              <a:t>vm3</a:t>
            </a:r>
            <a:endParaRPr lang="en-US" sz="1600" dirty="0">
              <a:solidFill>
                <a:srgbClr val="525051">
                  <a:alpha val="99000"/>
                </a:srgbClr>
              </a:solidFill>
              <a:latin typeface="Segoe UI"/>
            </a:endParaRPr>
          </a:p>
        </p:txBody>
      </p:sp>
      <p:sp>
        <p:nvSpPr>
          <p:cNvPr id="11"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Advanced Provisioning Configuration </a:t>
            </a:r>
            <a:r>
              <a:rPr lang="en-US" sz="2400" spc="-70" dirty="0" smtClean="0">
                <a:solidFill>
                  <a:schemeClr val="accent2">
                    <a:alpha val="99000"/>
                  </a:schemeClr>
                </a:solidFill>
                <a:latin typeface="Segoe UI Light" pitchFamily="34" charset="0"/>
                <a:cs typeface="Segoe UI Light" pitchFamily="34" charset="0"/>
              </a:rPr>
              <a:t>Mode</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Provision With: Endpoints, Data Disks</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Configure: Cache Settings for OS/Data Disks and Subnet Names</a:t>
            </a:r>
            <a:endParaRPr lang="en-US" sz="1600" kern="0" dirty="0">
              <a:ln>
                <a:solidFill>
                  <a:prstClr val="white">
                    <a:alpha val="0"/>
                  </a:prstClr>
                </a:solidFill>
              </a:ln>
              <a:solidFill>
                <a:srgbClr val="373737"/>
              </a:solidFill>
              <a:latin typeface="Segoe UI"/>
              <a:cs typeface="Arial" pitchFamily="34" charset="0"/>
            </a:endParaRPr>
          </a:p>
        </p:txBody>
      </p:sp>
      <p:sp>
        <p:nvSpPr>
          <p:cNvPr id="15" name="Freeform 6"/>
          <p:cNvSpPr>
            <a:spLocks noChangeAspect="1" noEditPoints="1"/>
          </p:cNvSpPr>
          <p:nvPr/>
        </p:nvSpPr>
        <p:spPr bwMode="black">
          <a:xfrm>
            <a:off x="895834" y="5176676"/>
            <a:ext cx="557333" cy="712947"/>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rgbClr val="FFFFFF"/>
          </a:solidFill>
          <a:ln w="7"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p:nvSpPr>
        <p:spPr bwMode="black">
          <a:xfrm>
            <a:off x="760108" y="3629769"/>
            <a:ext cx="828785" cy="829741"/>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7" name="Freeform 11"/>
          <p:cNvSpPr>
            <a:spLocks noEditPoints="1"/>
          </p:cNvSpPr>
          <p:nvPr/>
        </p:nvSpPr>
        <p:spPr bwMode="black">
          <a:xfrm>
            <a:off x="805905" y="2185539"/>
            <a:ext cx="739279" cy="739088"/>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09467012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VM Creation</a:t>
            </a:r>
            <a:endParaRPr lang="en-US" dirty="0"/>
          </a:p>
        </p:txBody>
      </p:sp>
      <p:sp>
        <p:nvSpPr>
          <p:cNvPr id="5" name="Text Placeholder 4"/>
          <p:cNvSpPr>
            <a:spLocks noGrp="1"/>
          </p:cNvSpPr>
          <p:nvPr>
            <p:ph type="body" sz="quarter" idx="10"/>
          </p:nvPr>
        </p:nvSpPr>
        <p:spPr/>
        <p:txBody>
          <a:bodyPr/>
          <a:lstStyle/>
          <a:p>
            <a:r>
              <a:rPr lang="en-US" dirty="0" smtClean="0">
                <a:solidFill>
                  <a:schemeClr val="accent2"/>
                </a:solidFill>
              </a:rPr>
              <a:t>First Virtual Machine in a NEW Cloud Service (-Location specified)</a:t>
            </a:r>
          </a:p>
          <a:p>
            <a:r>
              <a:rPr lang="en-US" b="1" dirty="0"/>
              <a:t>New-</a:t>
            </a:r>
            <a:r>
              <a:rPr lang="en-US" b="1" dirty="0" err="1"/>
              <a:t>AzureQuickVM</a:t>
            </a:r>
            <a:r>
              <a:rPr lang="en-US" dirty="0"/>
              <a:t> </a:t>
            </a:r>
            <a:r>
              <a:rPr lang="en-US" i="1" dirty="0"/>
              <a:t>-Windows</a:t>
            </a:r>
            <a:r>
              <a:rPr lang="en-US" dirty="0"/>
              <a:t> </a:t>
            </a:r>
            <a:r>
              <a:rPr lang="en-US" i="1" dirty="0"/>
              <a:t>-</a:t>
            </a:r>
            <a:r>
              <a:rPr lang="en-US" i="1" dirty="0" err="1"/>
              <a:t>ServiceName</a:t>
            </a:r>
            <a:r>
              <a:rPr lang="en-US" dirty="0"/>
              <a:t> $svc </a:t>
            </a:r>
            <a:r>
              <a:rPr lang="en-US" i="1" dirty="0"/>
              <a:t>-Name</a:t>
            </a:r>
            <a:r>
              <a:rPr lang="en-US" dirty="0"/>
              <a:t> $vm1 </a:t>
            </a:r>
            <a:r>
              <a:rPr lang="en-US" i="1" dirty="0"/>
              <a:t>-</a:t>
            </a:r>
            <a:r>
              <a:rPr lang="en-US" i="1" dirty="0" err="1"/>
              <a:t>ImageName</a:t>
            </a:r>
            <a:r>
              <a:rPr lang="en-US" dirty="0"/>
              <a:t> $</a:t>
            </a:r>
            <a:r>
              <a:rPr lang="en-US" dirty="0" err="1"/>
              <a:t>wimg</a:t>
            </a:r>
            <a:r>
              <a:rPr lang="en-US" dirty="0"/>
              <a:t> </a:t>
            </a:r>
            <a:r>
              <a:rPr lang="en-US" i="1" dirty="0" smtClean="0"/>
              <a:t>-Location</a:t>
            </a:r>
            <a:r>
              <a:rPr lang="en-US" dirty="0" smtClean="0"/>
              <a:t> $location </a:t>
            </a:r>
            <a:r>
              <a:rPr lang="en-US" i="1" dirty="0"/>
              <a:t>-Password</a:t>
            </a:r>
            <a:r>
              <a:rPr lang="en-US" dirty="0"/>
              <a:t> $</a:t>
            </a:r>
            <a:r>
              <a:rPr lang="en-US" dirty="0" err="1" smtClean="0"/>
              <a:t>pwd</a:t>
            </a:r>
            <a:endParaRPr lang="en-US" dirty="0" smtClean="0"/>
          </a:p>
          <a:p>
            <a:endParaRPr lang="en-US" dirty="0" smtClean="0">
              <a:solidFill>
                <a:schemeClr val="accent2"/>
              </a:solidFill>
            </a:endParaRPr>
          </a:p>
          <a:p>
            <a:r>
              <a:rPr lang="en-US" dirty="0" smtClean="0">
                <a:solidFill>
                  <a:schemeClr val="accent2"/>
                </a:solidFill>
              </a:rPr>
              <a:t>New Virtual </a:t>
            </a:r>
            <a:r>
              <a:rPr lang="en-US" dirty="0">
                <a:solidFill>
                  <a:schemeClr val="accent2"/>
                </a:solidFill>
              </a:rPr>
              <a:t>Machine in </a:t>
            </a:r>
            <a:r>
              <a:rPr lang="en-US" dirty="0" smtClean="0">
                <a:solidFill>
                  <a:schemeClr val="accent2"/>
                </a:solidFill>
              </a:rPr>
              <a:t>an Existing </a:t>
            </a:r>
            <a:r>
              <a:rPr lang="en-US" dirty="0">
                <a:solidFill>
                  <a:schemeClr val="accent2"/>
                </a:solidFill>
              </a:rPr>
              <a:t>Cloud </a:t>
            </a:r>
            <a:r>
              <a:rPr lang="en-US" dirty="0" smtClean="0">
                <a:solidFill>
                  <a:schemeClr val="accent2"/>
                </a:solidFill>
              </a:rPr>
              <a:t>Service (no –Location)</a:t>
            </a:r>
            <a:endParaRPr lang="en-US" dirty="0">
              <a:solidFill>
                <a:schemeClr val="accent2"/>
              </a:solidFill>
            </a:endParaRPr>
          </a:p>
          <a:p>
            <a:r>
              <a:rPr lang="en-US" b="1" dirty="0"/>
              <a:t>New-</a:t>
            </a:r>
            <a:r>
              <a:rPr lang="en-US" b="1" dirty="0" err="1"/>
              <a:t>AzureQuickVM</a:t>
            </a:r>
            <a:r>
              <a:rPr lang="en-US" dirty="0"/>
              <a:t> </a:t>
            </a:r>
            <a:r>
              <a:rPr lang="en-US" i="1" dirty="0"/>
              <a:t>-Windows</a:t>
            </a:r>
            <a:r>
              <a:rPr lang="en-US" dirty="0"/>
              <a:t> </a:t>
            </a:r>
            <a:r>
              <a:rPr lang="en-US" i="1" dirty="0"/>
              <a:t>-</a:t>
            </a:r>
            <a:r>
              <a:rPr lang="en-US" i="1" dirty="0" err="1"/>
              <a:t>ServiceName</a:t>
            </a:r>
            <a:r>
              <a:rPr lang="en-US" dirty="0"/>
              <a:t> $svc </a:t>
            </a:r>
            <a:r>
              <a:rPr lang="en-US" i="1" dirty="0"/>
              <a:t>-Name</a:t>
            </a:r>
            <a:r>
              <a:rPr lang="en-US" dirty="0"/>
              <a:t> $vm2 </a:t>
            </a:r>
            <a:r>
              <a:rPr lang="en-US" i="1" dirty="0"/>
              <a:t>-</a:t>
            </a:r>
            <a:r>
              <a:rPr lang="en-US" i="1" dirty="0" err="1"/>
              <a:t>ImageName</a:t>
            </a:r>
            <a:r>
              <a:rPr lang="en-US" dirty="0"/>
              <a:t> $</a:t>
            </a:r>
            <a:r>
              <a:rPr lang="en-US" dirty="0" err="1"/>
              <a:t>wimg</a:t>
            </a:r>
            <a:r>
              <a:rPr lang="en-US" dirty="0"/>
              <a:t> </a:t>
            </a:r>
            <a:r>
              <a:rPr lang="en-US" i="1" dirty="0"/>
              <a:t>-Password</a:t>
            </a:r>
            <a:r>
              <a:rPr lang="en-US" dirty="0"/>
              <a:t> $</a:t>
            </a:r>
            <a:r>
              <a:rPr lang="en-US" dirty="0" err="1"/>
              <a:t>pwd</a:t>
            </a:r>
            <a:endParaRPr lang="en-US" dirty="0" smtClean="0"/>
          </a:p>
          <a:p>
            <a:endParaRPr lang="en-US" dirty="0" smtClean="0"/>
          </a:p>
          <a:p>
            <a:r>
              <a:rPr lang="en-US" dirty="0" smtClean="0">
                <a:solidFill>
                  <a:schemeClr val="accent2"/>
                </a:solidFill>
              </a:rPr>
              <a:t>Creating a Linux Virtual Machine in an Existing Cloud Service</a:t>
            </a:r>
            <a:endParaRPr lang="en-US" dirty="0"/>
          </a:p>
          <a:p>
            <a:r>
              <a:rPr lang="en-US" b="1" dirty="0"/>
              <a:t>New-</a:t>
            </a:r>
            <a:r>
              <a:rPr lang="en-US" b="1" dirty="0" err="1"/>
              <a:t>AzureQuickVM</a:t>
            </a:r>
            <a:r>
              <a:rPr lang="en-US" dirty="0"/>
              <a:t> </a:t>
            </a:r>
            <a:r>
              <a:rPr lang="en-US" i="1" dirty="0"/>
              <a:t>-Linux</a:t>
            </a:r>
            <a:r>
              <a:rPr lang="en-US" dirty="0"/>
              <a:t> </a:t>
            </a:r>
            <a:r>
              <a:rPr lang="en-US" i="1" dirty="0"/>
              <a:t>-</a:t>
            </a:r>
            <a:r>
              <a:rPr lang="en-US" i="1" dirty="0" err="1"/>
              <a:t>ServiceName</a:t>
            </a:r>
            <a:r>
              <a:rPr lang="en-US" dirty="0"/>
              <a:t> $svc  </a:t>
            </a:r>
            <a:r>
              <a:rPr lang="en-US" i="1" dirty="0"/>
              <a:t>-Name</a:t>
            </a:r>
            <a:r>
              <a:rPr lang="en-US" dirty="0"/>
              <a:t> $vm3 </a:t>
            </a:r>
            <a:r>
              <a:rPr lang="en-US" i="1" dirty="0"/>
              <a:t>-</a:t>
            </a:r>
            <a:r>
              <a:rPr lang="en-US" i="1" dirty="0" err="1"/>
              <a:t>ImageName</a:t>
            </a:r>
            <a:r>
              <a:rPr lang="en-US" dirty="0"/>
              <a:t> $</a:t>
            </a:r>
            <a:r>
              <a:rPr lang="en-US" dirty="0" err="1"/>
              <a:t>limg</a:t>
            </a:r>
            <a:r>
              <a:rPr lang="en-US" dirty="0"/>
              <a:t> </a:t>
            </a:r>
            <a:r>
              <a:rPr lang="en-US" i="1" dirty="0"/>
              <a:t>-</a:t>
            </a:r>
            <a:r>
              <a:rPr lang="en-US" i="1" dirty="0" err="1"/>
              <a:t>LinuxUser</a:t>
            </a:r>
            <a:r>
              <a:rPr lang="en-US" dirty="0"/>
              <a:t> $</a:t>
            </a:r>
            <a:r>
              <a:rPr lang="en-US" dirty="0" err="1"/>
              <a:t>lu</a:t>
            </a:r>
            <a:r>
              <a:rPr lang="en-US" dirty="0"/>
              <a:t> </a:t>
            </a:r>
            <a:r>
              <a:rPr lang="en-US" i="1" dirty="0"/>
              <a:t>-Password</a:t>
            </a:r>
            <a:r>
              <a:rPr lang="en-US" dirty="0"/>
              <a:t> $</a:t>
            </a:r>
            <a:r>
              <a:rPr lang="en-US" dirty="0" err="1"/>
              <a:t>pwd</a:t>
            </a:r>
            <a:r>
              <a:rPr lang="en-US" dirty="0"/>
              <a:t> </a:t>
            </a:r>
          </a:p>
        </p:txBody>
      </p:sp>
    </p:spTree>
    <p:extLst>
      <p:ext uri="{BB962C8B-B14F-4D97-AF65-F5344CB8AC3E}">
        <p14:creationId xmlns:p14="http://schemas.microsoft.com/office/powerpoint/2010/main" val="7784846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VM at Provisioning</a:t>
            </a:r>
            <a:endParaRPr lang="en-US" dirty="0"/>
          </a:p>
        </p:txBody>
      </p:sp>
      <p:sp>
        <p:nvSpPr>
          <p:cNvPr id="3" name="Text Placeholder 2"/>
          <p:cNvSpPr>
            <a:spLocks noGrp="1"/>
          </p:cNvSpPr>
          <p:nvPr>
            <p:ph type="body" sz="quarter" idx="10"/>
          </p:nvPr>
        </p:nvSpPr>
        <p:spPr/>
        <p:txBody>
          <a:bodyPr/>
          <a:lstStyle/>
          <a:p>
            <a:r>
              <a:rPr lang="en-US" sz="2400" dirty="0" smtClean="0">
                <a:solidFill>
                  <a:schemeClr val="accent2"/>
                </a:solidFill>
                <a:latin typeface="Consolas" pitchFamily="49" charset="0"/>
                <a:cs typeface="Consolas" pitchFamily="49" charset="0"/>
              </a:rPr>
              <a:t>Create </a:t>
            </a:r>
            <a:r>
              <a:rPr lang="en-US" sz="2400" dirty="0">
                <a:solidFill>
                  <a:schemeClr val="accent2"/>
                </a:solidFill>
                <a:latin typeface="Consolas" pitchFamily="49" charset="0"/>
                <a:cs typeface="Consolas" pitchFamily="49" charset="0"/>
              </a:rPr>
              <a:t>Configuration Object with New-</a:t>
            </a:r>
            <a:r>
              <a:rPr lang="en-US" sz="2400" dirty="0" err="1">
                <a:solidFill>
                  <a:schemeClr val="accent2"/>
                </a:solidFill>
                <a:latin typeface="Consolas" pitchFamily="49" charset="0"/>
                <a:cs typeface="Consolas" pitchFamily="49" charset="0"/>
              </a:rPr>
              <a:t>AzureVMConfig</a:t>
            </a:r>
            <a:endParaRPr lang="en-US" sz="2400" dirty="0">
              <a:solidFill>
                <a:schemeClr val="accent2"/>
              </a:solidFill>
              <a:latin typeface="Consolas" pitchFamily="49" charset="0"/>
              <a:cs typeface="Consolas" pitchFamily="49" charset="0"/>
            </a:endParaRPr>
          </a:p>
          <a:p>
            <a:r>
              <a:rPr lang="en-US" sz="2400" dirty="0">
                <a:solidFill>
                  <a:schemeClr val="accent2"/>
                </a:solidFill>
                <a:latin typeface="Consolas" pitchFamily="49" charset="0"/>
                <a:cs typeface="Consolas" pitchFamily="49" charset="0"/>
              </a:rPr>
              <a:t>Modify with Add-* </a:t>
            </a:r>
            <a:r>
              <a:rPr lang="en-US" sz="2400" dirty="0" err="1">
                <a:solidFill>
                  <a:schemeClr val="accent2"/>
                </a:solidFill>
                <a:latin typeface="Consolas" pitchFamily="49" charset="0"/>
                <a:cs typeface="Consolas" pitchFamily="49" charset="0"/>
              </a:rPr>
              <a:t>cmdlets</a:t>
            </a:r>
            <a:endParaRPr lang="en-US" sz="2400" dirty="0">
              <a:solidFill>
                <a:schemeClr val="accent2"/>
              </a:solidFill>
              <a:latin typeface="Consolas" pitchFamily="49" charset="0"/>
              <a:cs typeface="Consolas" pitchFamily="49" charset="0"/>
            </a:endParaRPr>
          </a:p>
          <a:p>
            <a:r>
              <a:rPr lang="en-US" sz="2400" dirty="0">
                <a:solidFill>
                  <a:schemeClr val="accent2"/>
                </a:solidFill>
                <a:latin typeface="Consolas" pitchFamily="49" charset="0"/>
                <a:cs typeface="Consolas" pitchFamily="49" charset="0"/>
              </a:rPr>
              <a:t>Add with New-</a:t>
            </a:r>
            <a:r>
              <a:rPr lang="en-US" sz="2400" dirty="0" err="1">
                <a:solidFill>
                  <a:schemeClr val="accent2"/>
                </a:solidFill>
                <a:latin typeface="Consolas" pitchFamily="49" charset="0"/>
                <a:cs typeface="Consolas" pitchFamily="49" charset="0"/>
              </a:rPr>
              <a:t>AzureVM</a:t>
            </a:r>
            <a:endParaRPr lang="en-US" sz="2400" dirty="0">
              <a:solidFill>
                <a:schemeClr val="accent2"/>
              </a:solidFill>
              <a:latin typeface="Consolas" pitchFamily="49" charset="0"/>
              <a:cs typeface="Consolas" pitchFamily="49" charset="0"/>
            </a:endParaRPr>
          </a:p>
          <a:p>
            <a:endParaRPr lang="en-US" sz="2100" b="1" dirty="0">
              <a:latin typeface="Consolas" pitchFamily="49" charset="0"/>
              <a:cs typeface="Consolas" pitchFamily="49" charset="0"/>
            </a:endParaRPr>
          </a:p>
          <a:p>
            <a:r>
              <a:rPr lang="en-US" sz="2000" b="1" dirty="0">
                <a:latin typeface="Consolas" pitchFamily="49" charset="0"/>
                <a:cs typeface="Consolas" pitchFamily="49" charset="0"/>
              </a:rPr>
              <a:t>New-</a:t>
            </a:r>
            <a:r>
              <a:rPr lang="en-US" sz="2000" b="1" dirty="0" err="1">
                <a:latin typeface="Consolas" pitchFamily="49" charset="0"/>
                <a:cs typeface="Consolas" pitchFamily="49" charset="0"/>
              </a:rPr>
              <a:t>AzureVMConfig</a:t>
            </a:r>
            <a:r>
              <a:rPr lang="en-US" sz="2000" dirty="0">
                <a:latin typeface="Consolas" pitchFamily="49" charset="0"/>
                <a:cs typeface="Consolas" pitchFamily="49" charset="0"/>
              </a:rPr>
              <a:t> </a:t>
            </a:r>
            <a:r>
              <a:rPr lang="en-US" sz="2000" i="1" dirty="0">
                <a:latin typeface="Consolas" pitchFamily="49" charset="0"/>
                <a:cs typeface="Consolas" pitchFamily="49" charset="0"/>
              </a:rPr>
              <a:t>-Name</a:t>
            </a:r>
            <a:r>
              <a:rPr lang="en-US" sz="2000" dirty="0">
                <a:latin typeface="Consolas" pitchFamily="49" charset="0"/>
                <a:cs typeface="Consolas" pitchFamily="49" charset="0"/>
              </a:rPr>
              <a:t> $vm1 </a:t>
            </a:r>
            <a:r>
              <a:rPr lang="en-US" sz="2000" i="1" dirty="0">
                <a:latin typeface="Consolas" pitchFamily="49" charset="0"/>
                <a:cs typeface="Consolas" pitchFamily="49" charset="0"/>
              </a:rPr>
              <a:t>-InstanceSize</a:t>
            </a:r>
            <a:r>
              <a:rPr lang="en-US" sz="2000" dirty="0">
                <a:latin typeface="Consolas" pitchFamily="49" charset="0"/>
                <a:cs typeface="Consolas" pitchFamily="49" charset="0"/>
              </a:rPr>
              <a:t> Medium </a:t>
            </a:r>
            <a:r>
              <a:rPr lang="en-US" sz="2000" i="1" dirty="0">
                <a:latin typeface="Consolas" pitchFamily="49" charset="0"/>
                <a:cs typeface="Consolas" pitchFamily="49" charset="0"/>
              </a:rPr>
              <a:t>-ImageName</a:t>
            </a:r>
            <a:r>
              <a:rPr lang="en-US" sz="2000" dirty="0">
                <a:latin typeface="Consolas" pitchFamily="49" charset="0"/>
                <a:cs typeface="Consolas" pitchFamily="49" charset="0"/>
              </a:rPr>
              <a:t> $img | </a:t>
            </a:r>
          </a:p>
          <a:p>
            <a:r>
              <a:rPr lang="en-US" sz="2000" dirty="0">
                <a:latin typeface="Consolas" pitchFamily="49" charset="0"/>
                <a:cs typeface="Consolas" pitchFamily="49" charset="0"/>
              </a:rPr>
              <a:t> </a:t>
            </a:r>
            <a:r>
              <a:rPr lang="en-US" sz="2000" b="1" dirty="0">
                <a:latin typeface="Consolas" pitchFamily="49" charset="0"/>
                <a:cs typeface="Consolas" pitchFamily="49" charset="0"/>
              </a:rPr>
              <a:t>Add-</a:t>
            </a:r>
            <a:r>
              <a:rPr lang="en-US" sz="2000" b="1" dirty="0" err="1">
                <a:latin typeface="Consolas" pitchFamily="49" charset="0"/>
                <a:cs typeface="Consolas" pitchFamily="49" charset="0"/>
              </a:rPr>
              <a:t>AzureProvisioningConfig</a:t>
            </a:r>
            <a:r>
              <a:rPr lang="en-US" sz="2000" dirty="0">
                <a:latin typeface="Consolas" pitchFamily="49" charset="0"/>
                <a:cs typeface="Consolas" pitchFamily="49" charset="0"/>
              </a:rPr>
              <a:t> </a:t>
            </a:r>
            <a:r>
              <a:rPr lang="en-US" sz="2000" i="1" dirty="0">
                <a:latin typeface="Consolas" pitchFamily="49" charset="0"/>
                <a:cs typeface="Consolas" pitchFamily="49" charset="0"/>
              </a:rPr>
              <a:t>-Windows</a:t>
            </a:r>
            <a:r>
              <a:rPr lang="en-US" sz="2000" dirty="0">
                <a:latin typeface="Consolas" pitchFamily="49" charset="0"/>
                <a:cs typeface="Consolas" pitchFamily="49" charset="0"/>
              </a:rPr>
              <a:t> </a:t>
            </a:r>
            <a:r>
              <a:rPr lang="en-US" sz="2000" i="1" dirty="0">
                <a:latin typeface="Consolas" pitchFamily="49" charset="0"/>
                <a:cs typeface="Consolas" pitchFamily="49" charset="0"/>
              </a:rPr>
              <a:t>-Password</a:t>
            </a:r>
            <a:r>
              <a:rPr lang="en-US" sz="2000" dirty="0">
                <a:latin typeface="Consolas" pitchFamily="49" charset="0"/>
                <a:cs typeface="Consolas" pitchFamily="49" charset="0"/>
              </a:rPr>
              <a:t> $pwd | </a:t>
            </a:r>
          </a:p>
          <a:p>
            <a:r>
              <a:rPr lang="nn-NO" sz="2000" dirty="0">
                <a:latin typeface="Consolas" pitchFamily="49" charset="0"/>
                <a:cs typeface="Consolas" pitchFamily="49" charset="0"/>
              </a:rPr>
              <a:t> </a:t>
            </a:r>
            <a:r>
              <a:rPr lang="nn-NO" sz="2000" b="1" dirty="0">
                <a:latin typeface="Consolas" pitchFamily="49" charset="0"/>
                <a:cs typeface="Consolas" pitchFamily="49" charset="0"/>
              </a:rPr>
              <a:t>Add-AzureDataDisk</a:t>
            </a:r>
            <a:r>
              <a:rPr lang="nn-NO" sz="2000" dirty="0">
                <a:latin typeface="Consolas" pitchFamily="49" charset="0"/>
                <a:cs typeface="Consolas" pitchFamily="49" charset="0"/>
              </a:rPr>
              <a:t> </a:t>
            </a:r>
            <a:r>
              <a:rPr lang="nn-NO" sz="2000" i="1" dirty="0">
                <a:latin typeface="Consolas" pitchFamily="49" charset="0"/>
                <a:cs typeface="Consolas" pitchFamily="49" charset="0"/>
              </a:rPr>
              <a:t>-CreateNew</a:t>
            </a:r>
            <a:r>
              <a:rPr lang="nn-NO" sz="2000" dirty="0">
                <a:latin typeface="Consolas" pitchFamily="49" charset="0"/>
                <a:cs typeface="Consolas" pitchFamily="49" charset="0"/>
              </a:rPr>
              <a:t> </a:t>
            </a:r>
            <a:r>
              <a:rPr lang="nn-NO" sz="2000" i="1" dirty="0">
                <a:latin typeface="Consolas" pitchFamily="49" charset="0"/>
                <a:cs typeface="Consolas" pitchFamily="49" charset="0"/>
              </a:rPr>
              <a:t>-DiskLabel</a:t>
            </a:r>
            <a:r>
              <a:rPr lang="nn-NO" sz="2000" dirty="0">
                <a:latin typeface="Consolas" pitchFamily="49" charset="0"/>
                <a:cs typeface="Consolas" pitchFamily="49" charset="0"/>
              </a:rPr>
              <a:t> 'data' </a:t>
            </a:r>
            <a:r>
              <a:rPr lang="nn-NO" sz="2000" i="1" dirty="0">
                <a:latin typeface="Consolas" pitchFamily="49" charset="0"/>
                <a:cs typeface="Consolas" pitchFamily="49" charset="0"/>
              </a:rPr>
              <a:t>-DiskSizeInGB</a:t>
            </a:r>
            <a:r>
              <a:rPr lang="nn-NO" sz="2000" dirty="0">
                <a:latin typeface="Consolas" pitchFamily="49" charset="0"/>
                <a:cs typeface="Consolas" pitchFamily="49" charset="0"/>
              </a:rPr>
              <a:t> 10 </a:t>
            </a:r>
            <a:r>
              <a:rPr lang="nn-NO" sz="2000" i="1" dirty="0">
                <a:latin typeface="Consolas" pitchFamily="49" charset="0"/>
                <a:cs typeface="Consolas" pitchFamily="49" charset="0"/>
              </a:rPr>
              <a:t>-LUN</a:t>
            </a:r>
            <a:r>
              <a:rPr lang="nn-NO" sz="2000" dirty="0">
                <a:latin typeface="Consolas" pitchFamily="49" charset="0"/>
                <a:cs typeface="Consolas" pitchFamily="49" charset="0"/>
              </a:rPr>
              <a:t> 0 | </a:t>
            </a:r>
          </a:p>
          <a:p>
            <a:r>
              <a:rPr lang="en-US" sz="2000" b="1" dirty="0">
                <a:latin typeface="Consolas" pitchFamily="49" charset="0"/>
                <a:cs typeface="Consolas" pitchFamily="49" charset="0"/>
              </a:rPr>
              <a:t> Add-</a:t>
            </a:r>
            <a:r>
              <a:rPr lang="en-US" sz="2000" b="1" dirty="0" err="1">
                <a:latin typeface="Consolas" pitchFamily="49" charset="0"/>
                <a:cs typeface="Consolas" pitchFamily="49" charset="0"/>
              </a:rPr>
              <a:t>AzureEndpoint</a:t>
            </a:r>
            <a:r>
              <a:rPr lang="en-US" sz="2000" dirty="0">
                <a:latin typeface="Consolas" pitchFamily="49" charset="0"/>
                <a:cs typeface="Consolas" pitchFamily="49" charset="0"/>
              </a:rPr>
              <a:t> </a:t>
            </a:r>
            <a:r>
              <a:rPr lang="en-US" sz="2000" i="1" dirty="0">
                <a:latin typeface="Consolas" pitchFamily="49" charset="0"/>
                <a:cs typeface="Consolas" pitchFamily="49" charset="0"/>
              </a:rPr>
              <a:t>-Name</a:t>
            </a:r>
            <a:r>
              <a:rPr lang="en-US" sz="2000" dirty="0">
                <a:latin typeface="Consolas" pitchFamily="49" charset="0"/>
                <a:cs typeface="Consolas" pitchFamily="49" charset="0"/>
              </a:rPr>
              <a:t> 'web' </a:t>
            </a:r>
            <a:r>
              <a:rPr lang="en-US" sz="2000" i="1" dirty="0">
                <a:latin typeface="Consolas" pitchFamily="49" charset="0"/>
                <a:cs typeface="Consolas" pitchFamily="49" charset="0"/>
              </a:rPr>
              <a:t>-PublicPort</a:t>
            </a:r>
            <a:r>
              <a:rPr lang="en-US" sz="2000" dirty="0">
                <a:latin typeface="Consolas" pitchFamily="49" charset="0"/>
                <a:cs typeface="Consolas" pitchFamily="49" charset="0"/>
              </a:rPr>
              <a:t> 80 </a:t>
            </a:r>
            <a:r>
              <a:rPr lang="en-US" sz="2000" i="1" dirty="0">
                <a:latin typeface="Consolas" pitchFamily="49" charset="0"/>
                <a:cs typeface="Consolas" pitchFamily="49" charset="0"/>
              </a:rPr>
              <a:t>-LocalPort</a:t>
            </a:r>
            <a:r>
              <a:rPr lang="en-US" sz="2000" dirty="0">
                <a:latin typeface="Consolas" pitchFamily="49" charset="0"/>
                <a:cs typeface="Consolas" pitchFamily="49" charset="0"/>
              </a:rPr>
              <a:t> 80 </a:t>
            </a:r>
            <a:r>
              <a:rPr lang="en-US" sz="2000" i="1" dirty="0">
                <a:latin typeface="Consolas" pitchFamily="49" charset="0"/>
                <a:cs typeface="Consolas" pitchFamily="49" charset="0"/>
              </a:rPr>
              <a:t>-Protocol</a:t>
            </a:r>
            <a:r>
              <a:rPr lang="en-US" sz="2000" dirty="0">
                <a:latin typeface="Consolas" pitchFamily="49" charset="0"/>
                <a:cs typeface="Consolas" pitchFamily="49" charset="0"/>
              </a:rPr>
              <a:t> tcp | </a:t>
            </a:r>
          </a:p>
          <a:p>
            <a:r>
              <a:rPr lang="en-US" sz="2000" dirty="0">
                <a:latin typeface="Consolas" pitchFamily="49" charset="0"/>
                <a:cs typeface="Consolas" pitchFamily="49" charset="0"/>
              </a:rPr>
              <a:t>   </a:t>
            </a:r>
            <a:r>
              <a:rPr lang="en-US" sz="2000" b="1" dirty="0">
                <a:latin typeface="Consolas" pitchFamily="49" charset="0"/>
                <a:cs typeface="Consolas" pitchFamily="49" charset="0"/>
              </a:rPr>
              <a:t>New-</a:t>
            </a:r>
            <a:r>
              <a:rPr lang="en-US" sz="2000" b="1" dirty="0" err="1">
                <a:latin typeface="Consolas" pitchFamily="49" charset="0"/>
                <a:cs typeface="Consolas" pitchFamily="49" charset="0"/>
              </a:rPr>
              <a:t>AzureVM</a:t>
            </a:r>
            <a:r>
              <a:rPr lang="en-US" sz="2000" dirty="0">
                <a:latin typeface="Consolas" pitchFamily="49" charset="0"/>
                <a:cs typeface="Consolas" pitchFamily="49" charset="0"/>
              </a:rPr>
              <a:t> </a:t>
            </a:r>
            <a:r>
              <a:rPr lang="en-US" sz="2000" i="1" dirty="0">
                <a:latin typeface="Consolas" pitchFamily="49" charset="0"/>
                <a:cs typeface="Consolas" pitchFamily="49" charset="0"/>
              </a:rPr>
              <a:t>-ServiceName</a:t>
            </a:r>
            <a:r>
              <a:rPr lang="en-US" sz="2000" dirty="0">
                <a:latin typeface="Consolas" pitchFamily="49" charset="0"/>
                <a:cs typeface="Consolas" pitchFamily="49" charset="0"/>
              </a:rPr>
              <a:t> $</a:t>
            </a:r>
            <a:r>
              <a:rPr lang="en-US" sz="2000" dirty="0" err="1">
                <a:latin typeface="Consolas" pitchFamily="49" charset="0"/>
                <a:cs typeface="Consolas" pitchFamily="49" charset="0"/>
              </a:rPr>
              <a:t>newSvc</a:t>
            </a:r>
            <a:r>
              <a:rPr lang="en-US" sz="2000" dirty="0">
                <a:latin typeface="Consolas" pitchFamily="49" charset="0"/>
                <a:cs typeface="Consolas" pitchFamily="49" charset="0"/>
              </a:rPr>
              <a:t> </a:t>
            </a:r>
            <a:r>
              <a:rPr lang="en-US" sz="2000" i="1" dirty="0">
                <a:latin typeface="Consolas" pitchFamily="49" charset="0"/>
                <a:cs typeface="Consolas" pitchFamily="49" charset="0"/>
              </a:rPr>
              <a:t>-Location</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location</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36363038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Batch Creation</a:t>
            </a:r>
            <a:endParaRPr lang="en-US" dirty="0"/>
          </a:p>
        </p:txBody>
      </p:sp>
      <p:sp>
        <p:nvSpPr>
          <p:cNvPr id="3" name="Text Placeholder 2"/>
          <p:cNvSpPr>
            <a:spLocks noGrp="1"/>
          </p:cNvSpPr>
          <p:nvPr>
            <p:ph type="body" sz="quarter" idx="10"/>
          </p:nvPr>
        </p:nvSpPr>
        <p:spPr>
          <a:xfrm>
            <a:off x="519116" y="1905001"/>
            <a:ext cx="11149012" cy="4404283"/>
          </a:xfrm>
        </p:spPr>
        <p:txBody>
          <a:bodyPr/>
          <a:lstStyle/>
          <a:p>
            <a:r>
              <a:rPr lang="en-US" dirty="0">
                <a:solidFill>
                  <a:schemeClr val="accent2"/>
                </a:solidFill>
              </a:rPr>
              <a:t>Create Multiple Configured VMs and Pass to New-</a:t>
            </a:r>
            <a:r>
              <a:rPr lang="en-US" dirty="0" err="1">
                <a:solidFill>
                  <a:schemeClr val="accent2"/>
                </a:solidFill>
              </a:rPr>
              <a:t>AzureVM</a:t>
            </a:r>
            <a:endParaRPr lang="en-US" dirty="0">
              <a:solidFill>
                <a:schemeClr val="accent2"/>
              </a:solidFill>
            </a:endParaRPr>
          </a:p>
          <a:p>
            <a:endParaRPr lang="en-US" sz="2100" dirty="0"/>
          </a:p>
          <a:p>
            <a:r>
              <a:rPr lang="en-US" sz="2100" dirty="0"/>
              <a:t>$vm1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endParaRPr lang="en-US" sz="2100" dirty="0"/>
          </a:p>
          <a:p>
            <a:r>
              <a:rPr lang="en-US" sz="2100" dirty="0"/>
              <a:t>$vm2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p>
          <a:p>
            <a:r>
              <a:rPr lang="en-US" sz="2100" dirty="0"/>
              <a:t>$vm3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p>
          <a:p>
            <a:r>
              <a:rPr lang="en-US" sz="2100" b="1" dirty="0"/>
              <a:t>New-</a:t>
            </a:r>
            <a:r>
              <a:rPr lang="en-US" sz="2100" b="1" dirty="0" err="1"/>
              <a:t>AzureVM</a:t>
            </a:r>
            <a:r>
              <a:rPr lang="en-US" sz="2100" b="1" dirty="0"/>
              <a:t> </a:t>
            </a:r>
            <a:r>
              <a:rPr lang="en-US" sz="2100" i="1" dirty="0"/>
              <a:t>-</a:t>
            </a:r>
            <a:r>
              <a:rPr lang="en-US" sz="2100" i="1" dirty="0" err="1"/>
              <a:t>CreateService</a:t>
            </a:r>
            <a:r>
              <a:rPr lang="en-US" sz="2100" dirty="0"/>
              <a:t> </a:t>
            </a:r>
            <a:r>
              <a:rPr lang="en-US" sz="2100" i="1" dirty="0"/>
              <a:t>-</a:t>
            </a:r>
            <a:r>
              <a:rPr lang="en-US" sz="2100" i="1" dirty="0" err="1"/>
              <a:t>ServiceName</a:t>
            </a:r>
            <a:r>
              <a:rPr lang="en-US" sz="2100" dirty="0"/>
              <a:t> $</a:t>
            </a:r>
            <a:r>
              <a:rPr lang="en-US" sz="2100" dirty="0" err="1"/>
              <a:t>cloudSvcName</a:t>
            </a:r>
            <a:r>
              <a:rPr lang="en-US" sz="2100" dirty="0"/>
              <a:t> </a:t>
            </a:r>
            <a:r>
              <a:rPr lang="en-US" sz="2100" i="1" dirty="0"/>
              <a:t>-VMs</a:t>
            </a:r>
            <a:r>
              <a:rPr lang="en-US" sz="2100" dirty="0"/>
              <a:t> $vm1,$vm2,$vm3 </a:t>
            </a:r>
          </a:p>
          <a:p>
            <a:r>
              <a:rPr lang="en-US" sz="2100" i="1" dirty="0"/>
              <a:t>   -Location</a:t>
            </a:r>
            <a:r>
              <a:rPr lang="en-US" sz="2100" dirty="0"/>
              <a:t> $dc</a:t>
            </a:r>
          </a:p>
        </p:txBody>
      </p:sp>
    </p:spTree>
    <p:extLst>
      <p:ext uri="{BB962C8B-B14F-4D97-AF65-F5344CB8AC3E}">
        <p14:creationId xmlns:p14="http://schemas.microsoft.com/office/powerpoint/2010/main" val="31415011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Batch Creation (using an array)</a:t>
            </a:r>
          </a:p>
        </p:txBody>
      </p:sp>
      <p:sp>
        <p:nvSpPr>
          <p:cNvPr id="3" name="Text Placeholder 2"/>
          <p:cNvSpPr>
            <a:spLocks noGrp="1"/>
          </p:cNvSpPr>
          <p:nvPr>
            <p:ph type="body" sz="quarter" idx="10"/>
          </p:nvPr>
        </p:nvSpPr>
        <p:spPr>
          <a:xfrm>
            <a:off x="519116" y="1905001"/>
            <a:ext cx="11149012" cy="4288866"/>
          </a:xfrm>
        </p:spPr>
        <p:txBody>
          <a:bodyPr/>
          <a:lstStyle/>
          <a:p>
            <a:r>
              <a:rPr lang="en-US" sz="2400" dirty="0">
                <a:solidFill>
                  <a:schemeClr val="accent2"/>
                </a:solidFill>
                <a:latin typeface="Consolas" pitchFamily="49" charset="0"/>
                <a:cs typeface="Consolas" pitchFamily="49" charset="0"/>
              </a:rPr>
              <a:t>Create Multiple Configured VMs and Pass to New-</a:t>
            </a:r>
            <a:r>
              <a:rPr lang="en-US" sz="2400" dirty="0" err="1">
                <a:solidFill>
                  <a:schemeClr val="accent2"/>
                </a:solidFill>
                <a:latin typeface="Consolas" pitchFamily="49" charset="0"/>
                <a:cs typeface="Consolas" pitchFamily="49" charset="0"/>
              </a:rPr>
              <a:t>AzureVM</a:t>
            </a:r>
            <a:endParaRPr lang="en-US" sz="2400" dirty="0">
              <a:solidFill>
                <a:schemeClr val="accent2"/>
              </a:solidFill>
              <a:latin typeface="Consolas" pitchFamily="49" charset="0"/>
              <a:cs typeface="Consolas" pitchFamily="49" charset="0"/>
            </a:endParaRPr>
          </a:p>
          <a:p>
            <a:endParaRPr lang="en-US" sz="2100" dirty="0">
              <a:solidFill>
                <a:schemeClr val="accent2"/>
              </a:solidFill>
            </a:endParaRPr>
          </a:p>
          <a:p>
            <a:r>
              <a:rPr lang="en-US" sz="1800" dirty="0"/>
              <a:t>$vmcount = 5</a:t>
            </a:r>
          </a:p>
          <a:p>
            <a:r>
              <a:rPr lang="en-US" sz="1800" dirty="0"/>
              <a:t>$vms = @()</a:t>
            </a:r>
          </a:p>
          <a:p>
            <a:r>
              <a:rPr lang="nn-NO" sz="1800" dirty="0"/>
              <a:t>for($i = 0; $i -lt 5; $i++)</a:t>
            </a:r>
          </a:p>
          <a:p>
            <a:r>
              <a:rPr lang="en-US" sz="1800" dirty="0"/>
              <a:t>{</a:t>
            </a:r>
          </a:p>
          <a:p>
            <a:r>
              <a:rPr lang="en-US" sz="1800" dirty="0"/>
              <a:t>   $vmn = 'myvm' + $i</a:t>
            </a:r>
          </a:p>
          <a:p>
            <a:r>
              <a:rPr lang="en-US" sz="1800" dirty="0"/>
              <a:t>   $vms += </a:t>
            </a:r>
            <a:r>
              <a:rPr lang="en-US" sz="1800" b="1" dirty="0"/>
              <a:t>New-AzureVMConfig</a:t>
            </a:r>
            <a:r>
              <a:rPr lang="en-US" sz="1800" dirty="0"/>
              <a:t> </a:t>
            </a:r>
            <a:r>
              <a:rPr lang="en-US" sz="1800" i="1" dirty="0"/>
              <a:t>-Name</a:t>
            </a:r>
            <a:r>
              <a:rPr lang="en-US" sz="1800" dirty="0"/>
              <a:t> $</a:t>
            </a:r>
            <a:r>
              <a:rPr lang="en-US" sz="1800" dirty="0" err="1"/>
              <a:t>vmn</a:t>
            </a:r>
            <a:r>
              <a:rPr lang="en-US" sz="1800" dirty="0"/>
              <a:t> </a:t>
            </a:r>
            <a:r>
              <a:rPr lang="en-US" sz="1800" i="1" dirty="0"/>
              <a:t>-</a:t>
            </a:r>
            <a:r>
              <a:rPr lang="en-US" sz="1800" i="1" dirty="0" err="1"/>
              <a:t>InstanceSize</a:t>
            </a:r>
            <a:r>
              <a:rPr lang="en-US" sz="1800" dirty="0"/>
              <a:t> 'Small' </a:t>
            </a:r>
            <a:r>
              <a:rPr lang="en-US" sz="1800" i="1" dirty="0"/>
              <a:t>-ImageName</a:t>
            </a:r>
            <a:r>
              <a:rPr lang="en-US" sz="1800" dirty="0"/>
              <a:t>   $img | </a:t>
            </a:r>
          </a:p>
          <a:p>
            <a:r>
              <a:rPr lang="en-US" sz="1800" dirty="0"/>
              <a:t>   </a:t>
            </a:r>
            <a:r>
              <a:rPr lang="en-US" sz="1800" b="1" dirty="0"/>
              <a:t>Add-</a:t>
            </a:r>
            <a:r>
              <a:rPr lang="en-US" sz="1800" b="1" dirty="0" err="1"/>
              <a:t>AzureProvisioningConfig</a:t>
            </a:r>
            <a:r>
              <a:rPr lang="en-US" sz="1800" dirty="0"/>
              <a:t> </a:t>
            </a:r>
            <a:r>
              <a:rPr lang="en-US" sz="1800" i="1" dirty="0"/>
              <a:t>-Windows</a:t>
            </a:r>
            <a:r>
              <a:rPr lang="en-US" sz="1800" dirty="0"/>
              <a:t> </a:t>
            </a:r>
            <a:r>
              <a:rPr lang="en-US" sz="1800" i="1" dirty="0"/>
              <a:t>-Password</a:t>
            </a:r>
            <a:r>
              <a:rPr lang="en-US" sz="1800" dirty="0"/>
              <a:t> $pwd | </a:t>
            </a:r>
          </a:p>
          <a:p>
            <a:r>
              <a:rPr lang="nn-NO" sz="1800" dirty="0"/>
              <a:t>   </a:t>
            </a:r>
            <a:r>
              <a:rPr lang="nn-NO" sz="1800" b="1" dirty="0"/>
              <a:t>Add-AzureDataDisk</a:t>
            </a:r>
            <a:r>
              <a:rPr lang="nn-NO" sz="1800" dirty="0"/>
              <a:t> </a:t>
            </a:r>
            <a:r>
              <a:rPr lang="nn-NO" sz="1800" i="1" dirty="0"/>
              <a:t>-CreateNew</a:t>
            </a:r>
            <a:r>
              <a:rPr lang="nn-NO" sz="1800" dirty="0"/>
              <a:t> </a:t>
            </a:r>
            <a:r>
              <a:rPr lang="nn-NO" sz="1800" i="1" dirty="0"/>
              <a:t>-DiskLabel</a:t>
            </a:r>
            <a:r>
              <a:rPr lang="nn-NO" sz="1800" dirty="0"/>
              <a:t> 'data' </a:t>
            </a:r>
            <a:r>
              <a:rPr lang="nn-NO" sz="1800" i="1" dirty="0"/>
              <a:t>-DiskSizeInGB</a:t>
            </a:r>
            <a:r>
              <a:rPr lang="nn-NO" sz="1800" dirty="0"/>
              <a:t> 10 </a:t>
            </a:r>
            <a:r>
              <a:rPr lang="nn-NO" sz="1800" i="1" dirty="0"/>
              <a:t>-LUN</a:t>
            </a:r>
            <a:r>
              <a:rPr lang="nn-NO" sz="1800" dirty="0"/>
              <a:t> 0 | </a:t>
            </a:r>
          </a:p>
          <a:p>
            <a:r>
              <a:rPr lang="en-US" sz="1800" dirty="0"/>
              <a:t>   </a:t>
            </a:r>
            <a:r>
              <a:rPr lang="en-US" sz="1800" b="1" dirty="0"/>
              <a:t>Add-</a:t>
            </a:r>
            <a:r>
              <a:rPr lang="en-US" sz="1800" b="1" dirty="0" err="1"/>
              <a:t>AzureDataDisk</a:t>
            </a:r>
            <a:r>
              <a:rPr lang="en-US" sz="1800" dirty="0"/>
              <a:t> </a:t>
            </a:r>
            <a:r>
              <a:rPr lang="en-US" sz="1800" i="1" dirty="0"/>
              <a:t>-CreateNew</a:t>
            </a:r>
            <a:r>
              <a:rPr lang="en-US" sz="1800" dirty="0"/>
              <a:t> </a:t>
            </a:r>
            <a:r>
              <a:rPr lang="en-US" sz="1800" i="1" dirty="0"/>
              <a:t>-DiskLabel</a:t>
            </a:r>
            <a:r>
              <a:rPr lang="en-US" sz="1800" dirty="0"/>
              <a:t> 'logs' </a:t>
            </a:r>
            <a:r>
              <a:rPr lang="en-US" sz="1800" i="1" dirty="0"/>
              <a:t>-DiskSizeInGB</a:t>
            </a:r>
            <a:r>
              <a:rPr lang="en-US" sz="1800" dirty="0"/>
              <a:t> 10 </a:t>
            </a:r>
            <a:r>
              <a:rPr lang="en-US" sz="1800" i="1" dirty="0"/>
              <a:t>-LUN</a:t>
            </a:r>
            <a:r>
              <a:rPr lang="en-US" sz="1800" dirty="0"/>
              <a:t> 1 </a:t>
            </a:r>
          </a:p>
          <a:p>
            <a:r>
              <a:rPr lang="en-US" sz="1800" dirty="0"/>
              <a:t>}</a:t>
            </a:r>
            <a:br>
              <a:rPr lang="en-US" sz="1800" dirty="0"/>
            </a:br>
            <a:endParaRPr lang="en-US" sz="1800" dirty="0"/>
          </a:p>
          <a:p>
            <a:r>
              <a:rPr lang="en-US" sz="1800" b="1" dirty="0"/>
              <a:t>New-</a:t>
            </a:r>
            <a:r>
              <a:rPr lang="en-US" sz="1800" b="1" dirty="0" err="1"/>
              <a:t>AzureVM</a:t>
            </a:r>
            <a:r>
              <a:rPr lang="en-US" sz="1800" b="1" dirty="0"/>
              <a:t> </a:t>
            </a:r>
            <a:r>
              <a:rPr lang="en-US" sz="1800" i="1" dirty="0"/>
              <a:t>-</a:t>
            </a:r>
            <a:r>
              <a:rPr lang="en-US" sz="1800" i="1" dirty="0" err="1"/>
              <a:t>ServiceName</a:t>
            </a:r>
            <a:r>
              <a:rPr lang="en-US" sz="1800" dirty="0"/>
              <a:t> $</a:t>
            </a:r>
            <a:r>
              <a:rPr lang="en-US" sz="1800" dirty="0" err="1"/>
              <a:t>cloudSvcName</a:t>
            </a:r>
            <a:r>
              <a:rPr lang="en-US" sz="1800" dirty="0"/>
              <a:t> </a:t>
            </a:r>
            <a:r>
              <a:rPr lang="en-US" sz="1800" i="1" dirty="0"/>
              <a:t>-VMs</a:t>
            </a:r>
            <a:r>
              <a:rPr lang="en-US" sz="1800" dirty="0"/>
              <a:t> $</a:t>
            </a:r>
            <a:r>
              <a:rPr lang="en-US" sz="1800" dirty="0" err="1"/>
              <a:t>vms</a:t>
            </a:r>
            <a:r>
              <a:rPr lang="en-US" sz="1800" i="1" dirty="0"/>
              <a:t> -Location</a:t>
            </a:r>
            <a:r>
              <a:rPr lang="en-US" sz="1800" dirty="0"/>
              <a:t> $</a:t>
            </a:r>
            <a:r>
              <a:rPr lang="en-US" sz="1800" dirty="0" smtClean="0"/>
              <a:t>dc</a:t>
            </a:r>
            <a:endParaRPr lang="en-US" sz="1800" dirty="0"/>
          </a:p>
        </p:txBody>
      </p:sp>
    </p:spTree>
    <p:extLst>
      <p:ext uri="{BB962C8B-B14F-4D97-AF65-F5344CB8AC3E}">
        <p14:creationId xmlns:p14="http://schemas.microsoft.com/office/powerpoint/2010/main" val="25528748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Settings</a:t>
            </a:r>
            <a:endParaRPr lang="en-US" dirty="0"/>
          </a:p>
        </p:txBody>
      </p:sp>
      <p:sp>
        <p:nvSpPr>
          <p:cNvPr id="6"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smtClean="0">
                <a:solidFill>
                  <a:schemeClr val="accent2">
                    <a:alpha val="99000"/>
                  </a:schemeClr>
                </a:solidFill>
                <a:latin typeface="Segoe UI Light" pitchFamily="34" charset="0"/>
                <a:cs typeface="Segoe UI Light" pitchFamily="34" charset="0"/>
              </a:rPr>
              <a:t>Name</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The name of the Virtual Machine</a:t>
            </a:r>
            <a:endParaRPr lang="en-US" sz="1600" kern="0" dirty="0">
              <a:ln>
                <a:solidFill>
                  <a:prstClr val="white">
                    <a:alpha val="0"/>
                  </a:prstClr>
                </a:solidFill>
              </a:ln>
              <a:solidFill>
                <a:srgbClr val="373737"/>
              </a:solidFill>
              <a:latin typeface="Segoe UI"/>
              <a:cs typeface="Arial" pitchFamily="34" charset="0"/>
            </a:endParaRPr>
          </a:p>
        </p:txBody>
      </p:sp>
      <p:sp>
        <p:nvSpPr>
          <p:cNvPr id="7" name="Rectangle 6"/>
          <p:cNvSpPr>
            <a:spLocks noChangeAspect="1"/>
          </p:cNvSpPr>
          <p:nvPr/>
        </p:nvSpPr>
        <p:spPr bwMode="auto">
          <a:xfrm>
            <a:off x="520700" y="1900239"/>
            <a:ext cx="1309688" cy="1309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Rectangle 7"/>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9" name="Rectangle 8"/>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0"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err="1">
                <a:solidFill>
                  <a:schemeClr val="accent2">
                    <a:alpha val="99000"/>
                  </a:schemeClr>
                </a:solidFill>
                <a:latin typeface="Segoe UI Light" pitchFamily="34" charset="0"/>
                <a:cs typeface="Segoe UI Light" pitchFamily="34" charset="0"/>
              </a:rPr>
              <a:t>InstanceSize</a:t>
            </a:r>
            <a:endParaRPr lang="en-US" sz="2400" spc="-70" dirty="0" smtClean="0">
              <a:solidFill>
                <a:schemeClr val="accent2">
                  <a:alpha val="99000"/>
                </a:schemeClr>
              </a:solidFill>
              <a:latin typeface="Segoe UI Light" pitchFamily="34" charset="0"/>
              <a:cs typeface="Segoe UI Light" pitchFamily="34" charset="0"/>
            </a:endParaRPr>
          </a:p>
          <a:p>
            <a:pPr>
              <a:lnSpc>
                <a:spcPct val="100000"/>
              </a:lnSpc>
              <a:spcBef>
                <a:spcPts val="0"/>
              </a:spcBef>
              <a:buSzTx/>
            </a:pPr>
            <a:r>
              <a:rPr lang="en-US" sz="1600" dirty="0" err="1">
                <a:solidFill>
                  <a:srgbClr val="525051">
                    <a:alpha val="99000"/>
                  </a:srgbClr>
                </a:solidFill>
                <a:latin typeface="Segoe UI"/>
              </a:rPr>
              <a:t>ExtraSmall</a:t>
            </a:r>
            <a:r>
              <a:rPr lang="en-US" sz="1600" dirty="0">
                <a:solidFill>
                  <a:srgbClr val="525051">
                    <a:alpha val="99000"/>
                  </a:srgbClr>
                </a:solidFill>
                <a:latin typeface="Segoe UI"/>
              </a:rPr>
              <a:t>, Small, Medium, Large, </a:t>
            </a:r>
            <a:r>
              <a:rPr lang="en-US" sz="1600" dirty="0" err="1">
                <a:solidFill>
                  <a:srgbClr val="525051">
                    <a:alpha val="99000"/>
                  </a:srgbClr>
                </a:solidFill>
                <a:latin typeface="Segoe UI"/>
              </a:rPr>
              <a:t>ExtraLarge</a:t>
            </a:r>
            <a:endParaRPr lang="en-US" sz="1600" dirty="0">
              <a:solidFill>
                <a:srgbClr val="525051">
                  <a:alpha val="99000"/>
                </a:srgbClr>
              </a:solidFill>
              <a:latin typeface="Segoe UI"/>
            </a:endParaRPr>
          </a:p>
        </p:txBody>
      </p:sp>
      <p:sp>
        <p:nvSpPr>
          <p:cNvPr id="11"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err="1">
                <a:solidFill>
                  <a:schemeClr val="accent2">
                    <a:alpha val="99000"/>
                  </a:schemeClr>
                </a:solidFill>
                <a:latin typeface="Segoe UI Light" pitchFamily="34" charset="0"/>
                <a:cs typeface="Segoe UI Light" pitchFamily="34" charset="0"/>
              </a:rPr>
              <a:t>AvailabilitySetName</a:t>
            </a:r>
            <a:endParaRPr lang="en-US" sz="2400" spc="-70" dirty="0" smtClean="0">
              <a:solidFill>
                <a:schemeClr val="accent2">
                  <a:alpha val="99000"/>
                </a:schemeClr>
              </a:solidFill>
              <a:latin typeface="Segoe UI Light" pitchFamily="34" charset="0"/>
              <a:cs typeface="Segoe UI Light" pitchFamily="34" charset="0"/>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The availability set (used for high availability)</a:t>
            </a:r>
            <a:endParaRPr lang="en-US" sz="1600" kern="0" dirty="0">
              <a:ln>
                <a:solidFill>
                  <a:prstClr val="white">
                    <a:alpha val="0"/>
                  </a:prstClr>
                </a:solidFill>
              </a:ln>
              <a:solidFill>
                <a:srgbClr val="373737"/>
              </a:solidFill>
              <a:latin typeface="Segoe UI"/>
              <a:cs typeface="Arial" pitchFamily="34" charset="0"/>
            </a:endParaRPr>
          </a:p>
        </p:txBody>
      </p:sp>
      <p:sp>
        <p:nvSpPr>
          <p:cNvPr id="15" name="Freeform 17"/>
          <p:cNvSpPr>
            <a:spLocks noChangeAspect="1" noEditPoints="1"/>
          </p:cNvSpPr>
          <p:nvPr/>
        </p:nvSpPr>
        <p:spPr bwMode="black">
          <a:xfrm>
            <a:off x="820619" y="2214566"/>
            <a:ext cx="709850" cy="681034"/>
          </a:xfrm>
          <a:custGeom>
            <a:avLst/>
            <a:gdLst>
              <a:gd name="T0" fmla="*/ 169 w 459"/>
              <a:gd name="T1" fmla="*/ 64 h 440"/>
              <a:gd name="T2" fmla="*/ 275 w 459"/>
              <a:gd name="T3" fmla="*/ 169 h 440"/>
              <a:gd name="T4" fmla="*/ 169 w 459"/>
              <a:gd name="T5" fmla="*/ 275 h 440"/>
              <a:gd name="T6" fmla="*/ 64 w 459"/>
              <a:gd name="T7" fmla="*/ 169 h 440"/>
              <a:gd name="T8" fmla="*/ 169 w 459"/>
              <a:gd name="T9" fmla="*/ 64 h 440"/>
              <a:gd name="T10" fmla="*/ 169 w 459"/>
              <a:gd name="T11" fmla="*/ 0 h 440"/>
              <a:gd name="T12" fmla="*/ 0 w 459"/>
              <a:gd name="T13" fmla="*/ 169 h 440"/>
              <a:gd name="T14" fmla="*/ 169 w 459"/>
              <a:gd name="T15" fmla="*/ 339 h 440"/>
              <a:gd name="T16" fmla="*/ 279 w 459"/>
              <a:gd name="T17" fmla="*/ 299 h 440"/>
              <a:gd name="T18" fmla="*/ 410 w 459"/>
              <a:gd name="T19" fmla="*/ 430 h 440"/>
              <a:gd name="T20" fmla="*/ 449 w 459"/>
              <a:gd name="T21" fmla="*/ 430 h 440"/>
              <a:gd name="T22" fmla="*/ 449 w 459"/>
              <a:gd name="T23" fmla="*/ 430 h 440"/>
              <a:gd name="T24" fmla="*/ 449 w 459"/>
              <a:gd name="T25" fmla="*/ 391 h 440"/>
              <a:gd name="T26" fmla="*/ 314 w 459"/>
              <a:gd name="T27" fmla="*/ 257 h 440"/>
              <a:gd name="T28" fmla="*/ 339 w 459"/>
              <a:gd name="T29" fmla="*/ 169 h 440"/>
              <a:gd name="T30" fmla="*/ 169 w 459"/>
              <a:gd name="T31"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9" h="440">
                <a:moveTo>
                  <a:pt x="169" y="64"/>
                </a:moveTo>
                <a:cubicBezTo>
                  <a:pt x="228" y="64"/>
                  <a:pt x="275" y="111"/>
                  <a:pt x="275" y="169"/>
                </a:cubicBezTo>
                <a:cubicBezTo>
                  <a:pt x="275" y="227"/>
                  <a:pt x="228" y="275"/>
                  <a:pt x="169" y="275"/>
                </a:cubicBezTo>
                <a:cubicBezTo>
                  <a:pt x="111" y="275"/>
                  <a:pt x="64" y="227"/>
                  <a:pt x="64" y="169"/>
                </a:cubicBezTo>
                <a:cubicBezTo>
                  <a:pt x="64" y="111"/>
                  <a:pt x="111" y="64"/>
                  <a:pt x="169" y="64"/>
                </a:cubicBezTo>
                <a:close/>
                <a:moveTo>
                  <a:pt x="169" y="0"/>
                </a:moveTo>
                <a:cubicBezTo>
                  <a:pt x="76" y="0"/>
                  <a:pt x="0" y="76"/>
                  <a:pt x="0" y="169"/>
                </a:cubicBezTo>
                <a:cubicBezTo>
                  <a:pt x="0" y="263"/>
                  <a:pt x="76" y="339"/>
                  <a:pt x="169" y="339"/>
                </a:cubicBezTo>
                <a:cubicBezTo>
                  <a:pt x="211" y="339"/>
                  <a:pt x="249" y="324"/>
                  <a:pt x="279" y="299"/>
                </a:cubicBezTo>
                <a:cubicBezTo>
                  <a:pt x="410" y="430"/>
                  <a:pt x="410" y="430"/>
                  <a:pt x="410" y="430"/>
                </a:cubicBezTo>
                <a:cubicBezTo>
                  <a:pt x="421" y="440"/>
                  <a:pt x="438" y="440"/>
                  <a:pt x="449" y="430"/>
                </a:cubicBezTo>
                <a:cubicBezTo>
                  <a:pt x="449" y="430"/>
                  <a:pt x="449" y="430"/>
                  <a:pt x="449" y="430"/>
                </a:cubicBezTo>
                <a:cubicBezTo>
                  <a:pt x="459" y="419"/>
                  <a:pt x="459" y="402"/>
                  <a:pt x="449" y="391"/>
                </a:cubicBezTo>
                <a:cubicBezTo>
                  <a:pt x="314" y="257"/>
                  <a:pt x="314" y="257"/>
                  <a:pt x="314" y="257"/>
                </a:cubicBezTo>
                <a:cubicBezTo>
                  <a:pt x="330" y="232"/>
                  <a:pt x="339" y="201"/>
                  <a:pt x="339" y="169"/>
                </a:cubicBezTo>
                <a:cubicBezTo>
                  <a:pt x="339" y="76"/>
                  <a:pt x="263" y="0"/>
                  <a:pt x="169"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3"/>
          <p:cNvSpPr>
            <a:spLocks noEditPoints="1"/>
          </p:cNvSpPr>
          <p:nvPr/>
        </p:nvSpPr>
        <p:spPr bwMode="black">
          <a:xfrm>
            <a:off x="837857" y="5196593"/>
            <a:ext cx="673286" cy="67311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7" name="Freeform 79"/>
          <p:cNvSpPr>
            <a:spLocks noEditPoints="1"/>
          </p:cNvSpPr>
          <p:nvPr/>
        </p:nvSpPr>
        <p:spPr bwMode="black">
          <a:xfrm>
            <a:off x="902788" y="3707473"/>
            <a:ext cx="543424" cy="674332"/>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117808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Provisioning Options	</a:t>
            </a:r>
            <a:endParaRPr lang="en-US" dirty="0"/>
          </a:p>
        </p:txBody>
      </p:sp>
      <p:sp>
        <p:nvSpPr>
          <p:cNvPr id="6"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Add-</a:t>
            </a:r>
            <a:r>
              <a:rPr lang="en-US" sz="2400" spc="-70" dirty="0" err="1">
                <a:solidFill>
                  <a:srgbClr val="00AEEF">
                    <a:alpha val="99000"/>
                  </a:srgbClr>
                </a:solidFill>
                <a:latin typeface="Segoe UI Light" pitchFamily="34" charset="0"/>
                <a:cs typeface="Segoe UI Light" pitchFamily="34" charset="0"/>
              </a:rPr>
              <a:t>AzureProvisioningConfig</a:t>
            </a:r>
            <a:r>
              <a:rPr lang="en-US" sz="2400" spc="-70" dirty="0">
                <a:solidFill>
                  <a:srgbClr val="00AEEF">
                    <a:alpha val="99000"/>
                  </a:srgbClr>
                </a:solidFill>
                <a:latin typeface="Segoe UI Light" pitchFamily="34" charset="0"/>
                <a:cs typeface="Segoe UI Light" pitchFamily="34" charset="0"/>
              </a:rPr>
              <a:t> Options</a:t>
            </a:r>
          </a:p>
          <a:p>
            <a:pPr lvl="0" defTabSz="1218987" fontAlgn="ctr">
              <a:lnSpc>
                <a:spcPct val="100000"/>
              </a:lnSpc>
              <a:spcBef>
                <a:spcPts val="0"/>
              </a:spcBef>
              <a:spcAft>
                <a:spcPct val="0"/>
              </a:spcAft>
              <a:buSzTx/>
              <a:tabLst>
                <a:tab pos="304675" algn="l"/>
              </a:tabLst>
            </a:pPr>
            <a:r>
              <a:rPr lang="en-US" sz="1600" dirty="0" smtClean="0">
                <a:solidFill>
                  <a:srgbClr val="525051">
                    <a:alpha val="99000"/>
                  </a:srgbClr>
                </a:solidFill>
                <a:latin typeface="Segoe UI"/>
              </a:rPr>
              <a:t>-Windows </a:t>
            </a:r>
            <a:r>
              <a:rPr lang="en-US" sz="1600" dirty="0">
                <a:solidFill>
                  <a:srgbClr val="525051">
                    <a:alpha val="99000"/>
                  </a:srgbClr>
                </a:solidFill>
                <a:latin typeface="Segoe UI"/>
              </a:rPr>
              <a:t>-Password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WindowsDomain</a:t>
            </a:r>
            <a:r>
              <a:rPr lang="en-US" sz="1600" dirty="0">
                <a:solidFill>
                  <a:srgbClr val="525051">
                    <a:alpha val="99000"/>
                  </a:srgbClr>
                </a:solidFill>
                <a:latin typeface="Segoe UI"/>
              </a:rPr>
              <a:t> -Password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-Domain $</a:t>
            </a:r>
            <a:r>
              <a:rPr lang="en-US" sz="1600" dirty="0" err="1">
                <a:solidFill>
                  <a:srgbClr val="525051">
                    <a:alpha val="99000"/>
                  </a:srgbClr>
                </a:solidFill>
                <a:latin typeface="Segoe UI"/>
              </a:rPr>
              <a:t>dom</a:t>
            </a:r>
            <a:r>
              <a:rPr lang="en-US" sz="1600" dirty="0">
                <a:solidFill>
                  <a:srgbClr val="525051">
                    <a:alpha val="99000"/>
                  </a:srgbClr>
                </a:solidFill>
                <a:latin typeface="Segoe UI"/>
              </a:rPr>
              <a:t>, -</a:t>
            </a:r>
            <a:r>
              <a:rPr lang="en-US" sz="1600" dirty="0" err="1">
                <a:solidFill>
                  <a:srgbClr val="525051">
                    <a:alpha val="99000"/>
                  </a:srgbClr>
                </a:solidFill>
                <a:latin typeface="Segoe UI"/>
              </a:rPr>
              <a:t>JoinDomain</a:t>
            </a:r>
            <a:r>
              <a:rPr lang="en-US" sz="1600" dirty="0">
                <a:solidFill>
                  <a:srgbClr val="525051">
                    <a:alpha val="99000"/>
                  </a:srgbClr>
                </a:solidFill>
                <a:latin typeface="Segoe UI"/>
              </a:rPr>
              <a:t> $</a:t>
            </a:r>
            <a:r>
              <a:rPr lang="en-US" sz="1600" dirty="0" err="1">
                <a:solidFill>
                  <a:srgbClr val="525051">
                    <a:alpha val="99000"/>
                  </a:srgbClr>
                </a:solidFill>
                <a:latin typeface="Segoe UI"/>
              </a:rPr>
              <a:t>fqdn</a:t>
            </a:r>
            <a:r>
              <a:rPr lang="en-US" sz="1600" dirty="0">
                <a:solidFill>
                  <a:srgbClr val="525051">
                    <a:alpha val="99000"/>
                  </a:srgbClr>
                </a:solidFill>
                <a:latin typeface="Segoe UI"/>
              </a:rPr>
              <a:t>, -</a:t>
            </a:r>
            <a:r>
              <a:rPr lang="en-US" sz="1600" dirty="0" err="1">
                <a:solidFill>
                  <a:srgbClr val="525051">
                    <a:alpha val="99000"/>
                  </a:srgbClr>
                </a:solidFill>
                <a:latin typeface="Segoe UI"/>
              </a:rPr>
              <a:t>DomainUser</a:t>
            </a:r>
            <a:r>
              <a:rPr lang="en-US" sz="1600" dirty="0">
                <a:solidFill>
                  <a:srgbClr val="525051">
                    <a:alpha val="99000"/>
                  </a:srgbClr>
                </a:solidFill>
                <a:latin typeface="Segoe UI"/>
              </a:rPr>
              <a:t> $</a:t>
            </a:r>
            <a:r>
              <a:rPr lang="en-US" sz="1600" dirty="0" err="1">
                <a:solidFill>
                  <a:srgbClr val="525051">
                    <a:alpha val="99000"/>
                  </a:srgbClr>
                </a:solidFill>
                <a:latin typeface="Segoe UI"/>
              </a:rPr>
              <a:t>domUser</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DomainPassword</a:t>
            </a:r>
            <a:r>
              <a:rPr lang="en-US" sz="1600" dirty="0">
                <a:solidFill>
                  <a:srgbClr val="525051">
                    <a:alpha val="99000"/>
                  </a:srgbClr>
                </a:solidFill>
                <a:latin typeface="Segoe UI"/>
              </a:rPr>
              <a:t> $</a:t>
            </a:r>
            <a:r>
              <a:rPr lang="en-US" sz="1600" dirty="0" err="1">
                <a:solidFill>
                  <a:srgbClr val="525051">
                    <a:alpha val="99000"/>
                  </a:srgbClr>
                </a:solidFill>
                <a:latin typeface="Segoe UI"/>
              </a:rPr>
              <a:t>domPwd</a:t>
            </a:r>
            <a:r>
              <a:rPr lang="en-US" sz="1600" dirty="0">
                <a:solidFill>
                  <a:srgbClr val="525051">
                    <a:alpha val="99000"/>
                  </a:srgbClr>
                </a:solidFill>
                <a:latin typeface="Segoe UI"/>
              </a:rPr>
              <a:t> -</a:t>
            </a:r>
            <a:r>
              <a:rPr lang="en-US" sz="1600" dirty="0" err="1">
                <a:solidFill>
                  <a:srgbClr val="525051">
                    <a:alpha val="99000"/>
                  </a:srgbClr>
                </a:solidFill>
                <a:latin typeface="Segoe UI"/>
              </a:rPr>
              <a:t>MachineObjectOU</a:t>
            </a:r>
            <a:r>
              <a:rPr lang="en-US" sz="1600" dirty="0">
                <a:solidFill>
                  <a:srgbClr val="525051">
                    <a:alpha val="99000"/>
                  </a:srgbClr>
                </a:solidFill>
                <a:latin typeface="Segoe UI"/>
              </a:rPr>
              <a:t> $</a:t>
            </a:r>
            <a:r>
              <a:rPr lang="en-US" sz="1600" dirty="0" err="1">
                <a:solidFill>
                  <a:srgbClr val="525051">
                    <a:alpha val="99000"/>
                  </a:srgbClr>
                </a:solidFill>
                <a:latin typeface="Segoe UI"/>
              </a:rPr>
              <a:t>ou</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DisableAutomaticUpdates</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NoRDPEndpoint</a:t>
            </a:r>
            <a:r>
              <a:rPr lang="en-US" sz="1600" dirty="0">
                <a:solidFill>
                  <a:srgbClr val="525051">
                    <a:alpha val="99000"/>
                  </a:srgbClr>
                </a:solidFill>
                <a:latin typeface="Segoe UI"/>
              </a:rPr>
              <a:t>, -</a:t>
            </a:r>
            <a:r>
              <a:rPr lang="en-US" sz="1600" dirty="0" err="1">
                <a:solidFill>
                  <a:srgbClr val="525051">
                    <a:alpha val="99000"/>
                  </a:srgbClr>
                </a:solidFill>
                <a:latin typeface="Segoe UI"/>
              </a:rPr>
              <a:t>TimeZone</a:t>
            </a:r>
            <a:r>
              <a:rPr lang="en-US" sz="1600" dirty="0">
                <a:solidFill>
                  <a:srgbClr val="525051">
                    <a:alpha val="99000"/>
                  </a:srgbClr>
                </a:solidFill>
                <a:latin typeface="Segoe UI"/>
              </a:rPr>
              <a:t>, Certificates</a:t>
            </a:r>
          </a:p>
        </p:txBody>
      </p:sp>
      <p:sp>
        <p:nvSpPr>
          <p:cNvPr id="7" name="Rectangle 6"/>
          <p:cNvSpPr>
            <a:spLocks noChangeAspect="1"/>
          </p:cNvSpPr>
          <p:nvPr/>
        </p:nvSpPr>
        <p:spPr bwMode="auto">
          <a:xfrm>
            <a:off x="520699" y="1900238"/>
            <a:ext cx="1947861" cy="19478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9" name="Freeform 18"/>
          <p:cNvSpPr>
            <a:spLocks noEditPoints="1"/>
          </p:cNvSpPr>
          <p:nvPr/>
        </p:nvSpPr>
        <p:spPr bwMode="black">
          <a:xfrm>
            <a:off x="1098158" y="2352118"/>
            <a:ext cx="855824" cy="104410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1935346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Provisioning Options</a:t>
            </a:r>
            <a:endParaRPr lang="en-US" dirty="0"/>
          </a:p>
        </p:txBody>
      </p:sp>
      <p:sp>
        <p:nvSpPr>
          <p:cNvPr id="5"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Add-</a:t>
            </a:r>
            <a:r>
              <a:rPr lang="en-US" sz="2400" spc="-70" dirty="0" err="1">
                <a:solidFill>
                  <a:srgbClr val="00AEEF">
                    <a:alpha val="99000"/>
                  </a:srgbClr>
                </a:solidFill>
                <a:latin typeface="Segoe UI Light" pitchFamily="34" charset="0"/>
                <a:cs typeface="Segoe UI Light" pitchFamily="34" charset="0"/>
              </a:rPr>
              <a:t>AzureProvisioningConfig</a:t>
            </a:r>
            <a:r>
              <a:rPr lang="en-US" sz="2400" spc="-70" dirty="0">
                <a:solidFill>
                  <a:srgbClr val="00AEEF">
                    <a:alpha val="99000"/>
                  </a:srgbClr>
                </a:solidFill>
                <a:latin typeface="Segoe UI Light" pitchFamily="34" charset="0"/>
                <a:cs typeface="Segoe UI Light" pitchFamily="34" charset="0"/>
              </a:rPr>
              <a:t> Options</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Linux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LinuxUser</a:t>
            </a:r>
            <a:r>
              <a:rPr lang="en-US" sz="1600" dirty="0">
                <a:solidFill>
                  <a:srgbClr val="525051">
                    <a:alpha val="99000"/>
                  </a:srgbClr>
                </a:solidFill>
                <a:latin typeface="Segoe UI"/>
              </a:rPr>
              <a:t> $user -Password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DisableSSH</a:t>
            </a:r>
            <a:r>
              <a:rPr lang="en-US" sz="1600" dirty="0">
                <a:solidFill>
                  <a:srgbClr val="525051">
                    <a:alpha val="99000"/>
                  </a:srgbClr>
                </a:solidFill>
                <a:latin typeface="Segoe UI"/>
              </a:rPr>
              <a:t> , -</a:t>
            </a:r>
            <a:r>
              <a:rPr lang="en-US" sz="1600" dirty="0" err="1">
                <a:solidFill>
                  <a:srgbClr val="525051">
                    <a:alpha val="99000"/>
                  </a:srgbClr>
                </a:solidFill>
                <a:latin typeface="Segoe UI"/>
              </a:rPr>
              <a:t>NoSSHEndpoint</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SSHKeyPairs</a:t>
            </a:r>
            <a:r>
              <a:rPr lang="en-US" sz="1600" dirty="0">
                <a:solidFill>
                  <a:srgbClr val="525051">
                    <a:alpha val="99000"/>
                  </a:srgbClr>
                </a:solidFill>
                <a:latin typeface="Segoe UI"/>
              </a:rPr>
              <a:t>, -</a:t>
            </a:r>
            <a:r>
              <a:rPr lang="en-US" sz="1600" dirty="0" err="1">
                <a:solidFill>
                  <a:srgbClr val="525051">
                    <a:alpha val="99000"/>
                  </a:srgbClr>
                </a:solidFill>
                <a:latin typeface="Segoe UI"/>
              </a:rPr>
              <a:t>SSHPublicKeys</a:t>
            </a:r>
            <a:r>
              <a:rPr lang="en-US" sz="1600" dirty="0">
                <a:solidFill>
                  <a:srgbClr val="525051">
                    <a:alpha val="99000"/>
                  </a:srgbClr>
                </a:solidFill>
                <a:latin typeface="Segoe UI"/>
              </a:rPr>
              <a:t>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smtClean="0">
                <a:solidFill>
                  <a:srgbClr val="525051">
                    <a:alpha val="99000"/>
                  </a:srgbClr>
                </a:solidFill>
                <a:latin typeface="Segoe UI"/>
              </a:rPr>
              <a:t>  installed </a:t>
            </a:r>
            <a:r>
              <a:rPr lang="en-US" sz="1600" dirty="0">
                <a:solidFill>
                  <a:srgbClr val="525051">
                    <a:alpha val="99000"/>
                  </a:srgbClr>
                </a:solidFill>
                <a:latin typeface="Segoe UI"/>
              </a:rPr>
              <a:t>from certificates deployed in cloud service</a:t>
            </a:r>
          </a:p>
        </p:txBody>
      </p:sp>
      <p:sp>
        <p:nvSpPr>
          <p:cNvPr id="6" name="Rectangle 5"/>
          <p:cNvSpPr>
            <a:spLocks noChangeAspect="1"/>
          </p:cNvSpPr>
          <p:nvPr/>
        </p:nvSpPr>
        <p:spPr bwMode="auto">
          <a:xfrm>
            <a:off x="520699" y="1900238"/>
            <a:ext cx="1947861" cy="19478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Freeform 18"/>
          <p:cNvSpPr>
            <a:spLocks noEditPoints="1"/>
          </p:cNvSpPr>
          <p:nvPr/>
        </p:nvSpPr>
        <p:spPr bwMode="black">
          <a:xfrm>
            <a:off x="1098158" y="2352118"/>
            <a:ext cx="855824" cy="104410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163984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into a Virtual Network</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Virtual Machine Settings</a:t>
            </a:r>
            <a:endParaRPr lang="en-US" sz="2400" spc="-70" dirty="0" smtClean="0">
              <a:solidFill>
                <a:srgbClr val="00AEEF">
                  <a:alpha val="99000"/>
                </a:srgbClr>
              </a:solidFill>
              <a:latin typeface="Segoe UI Light" pitchFamily="34" charset="0"/>
              <a:cs typeface="Segoe UI Light" pitchFamily="34" charset="0"/>
            </a:endParaRPr>
          </a:p>
          <a:p>
            <a:pPr lvl="0" defTabSz="1218987">
              <a:lnSpc>
                <a:spcPct val="100000"/>
              </a:lnSpc>
              <a:spcBef>
                <a:spcPts val="0"/>
              </a:spcBef>
              <a:buSzTx/>
            </a:pPr>
            <a:r>
              <a:rPr lang="en-US" sz="1600" dirty="0">
                <a:solidFill>
                  <a:srgbClr val="525051">
                    <a:alpha val="99000"/>
                  </a:srgbClr>
                </a:solidFill>
                <a:latin typeface="Segoe UI"/>
              </a:rPr>
              <a:t>Set Subnet on VM with Set-</a:t>
            </a:r>
            <a:r>
              <a:rPr lang="en-US" sz="1600" dirty="0" err="1">
                <a:solidFill>
                  <a:srgbClr val="525051">
                    <a:alpha val="99000"/>
                  </a:srgbClr>
                </a:solidFill>
                <a:latin typeface="Segoe UI"/>
              </a:rPr>
              <a:t>AzureSubnet</a:t>
            </a:r>
            <a:endParaRPr lang="en-US" sz="1600" dirty="0">
              <a:solidFill>
                <a:srgbClr val="525051">
                  <a:alpha val="99000"/>
                </a:srgbClr>
              </a:solidFill>
              <a:latin typeface="Segoe UI"/>
            </a:endParaRPr>
          </a:p>
        </p:txBody>
      </p:sp>
      <p:sp>
        <p:nvSpPr>
          <p:cNvPr id="6" name="Rectangle 5"/>
          <p:cNvSpPr>
            <a:spLocks noChangeAspect="1"/>
          </p:cNvSpPr>
          <p:nvPr/>
        </p:nvSpPr>
        <p:spPr bwMode="auto">
          <a:xfrm>
            <a:off x="520700" y="1900239"/>
            <a:ext cx="1941524" cy="19415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Deployment Settings</a:t>
            </a:r>
            <a:endParaRPr lang="en-US" sz="2400" spc="-70" dirty="0" smtClean="0">
              <a:solidFill>
                <a:srgbClr val="00AEEF">
                  <a:alpha val="99000"/>
                </a:srgbClr>
              </a:solidFill>
              <a:latin typeface="Segoe UI Light" pitchFamily="34" charset="0"/>
              <a:cs typeface="Segoe UI Light" pitchFamily="34" charset="0"/>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 Virtual Network  -</a:t>
            </a:r>
            <a:r>
              <a:rPr lang="en-US" sz="1600" dirty="0" err="1">
                <a:solidFill>
                  <a:srgbClr val="525051">
                    <a:alpha val="99000"/>
                  </a:srgbClr>
                </a:solidFill>
                <a:latin typeface="Segoe UI"/>
              </a:rPr>
              <a:t>VNetName</a:t>
            </a:r>
            <a:r>
              <a:rPr lang="en-US" sz="1600" dirty="0">
                <a:solidFill>
                  <a:srgbClr val="525051">
                    <a:alpha val="99000"/>
                  </a:srgbClr>
                </a:solidFill>
                <a:latin typeface="Segoe UI"/>
              </a:rPr>
              <a:t>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 DNS Servers - New-</a:t>
            </a:r>
            <a:r>
              <a:rPr lang="en-US" sz="1600" dirty="0" err="1">
                <a:solidFill>
                  <a:srgbClr val="525051">
                    <a:alpha val="99000"/>
                  </a:srgbClr>
                </a:solidFill>
                <a:latin typeface="Segoe UI"/>
              </a:rPr>
              <a:t>AzureDns</a:t>
            </a:r>
            <a:r>
              <a:rPr lang="en-US" sz="1600" dirty="0">
                <a:solidFill>
                  <a:srgbClr val="525051">
                    <a:alpha val="99000"/>
                  </a:srgbClr>
                </a:solidFill>
                <a:latin typeface="Segoe UI"/>
              </a:rPr>
              <a:t> and -</a:t>
            </a:r>
            <a:r>
              <a:rPr lang="en-US" sz="1600" dirty="0" err="1">
                <a:solidFill>
                  <a:srgbClr val="525051">
                    <a:alpha val="99000"/>
                  </a:srgbClr>
                </a:solidFill>
                <a:latin typeface="Segoe UI"/>
              </a:rPr>
              <a:t>DNSSettings</a:t>
            </a:r>
            <a:endParaRPr lang="en-US" sz="1600" dirty="0">
              <a:solidFill>
                <a:srgbClr val="525051">
                  <a:alpha val="99000"/>
                </a:srgbClr>
              </a:solidFill>
              <a:latin typeface="Segoe UI"/>
            </a:endParaRPr>
          </a:p>
        </p:txBody>
      </p:sp>
      <p:sp>
        <p:nvSpPr>
          <p:cNvPr id="11" name="Freeform 89"/>
          <p:cNvSpPr>
            <a:spLocks noEditPoints="1"/>
          </p:cNvSpPr>
          <p:nvPr/>
        </p:nvSpPr>
        <p:spPr bwMode="black">
          <a:xfrm>
            <a:off x="885878" y="2481171"/>
            <a:ext cx="1211168" cy="779660"/>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Freeform 25"/>
          <p:cNvSpPr>
            <a:spLocks noEditPoints="1"/>
          </p:cNvSpPr>
          <p:nvPr/>
        </p:nvSpPr>
        <p:spPr bwMode="black">
          <a:xfrm>
            <a:off x="978323" y="4643560"/>
            <a:ext cx="1023182" cy="871212"/>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47906942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into a VNET and Active Directory</a:t>
            </a:r>
            <a:endParaRPr lang="en-US" dirty="0"/>
          </a:p>
        </p:txBody>
      </p:sp>
      <p:sp>
        <p:nvSpPr>
          <p:cNvPr id="4" name="Text Placeholder 3"/>
          <p:cNvSpPr>
            <a:spLocks noGrp="1"/>
          </p:cNvSpPr>
          <p:nvPr>
            <p:ph type="body" sz="quarter" idx="10"/>
          </p:nvPr>
        </p:nvSpPr>
        <p:spPr/>
        <p:txBody>
          <a:bodyPr/>
          <a:lstStyle/>
          <a:p>
            <a:r>
              <a:rPr lang="en-US" sz="2100" dirty="0"/>
              <a:t>$</a:t>
            </a:r>
            <a:r>
              <a:rPr lang="en-US" sz="2100" dirty="0" err="1"/>
              <a:t>dom</a:t>
            </a:r>
            <a:r>
              <a:rPr lang="en-US" sz="2100" dirty="0"/>
              <a:t> = '</a:t>
            </a:r>
            <a:r>
              <a:rPr lang="en-US" sz="2100" dirty="0" err="1"/>
              <a:t>contoso</a:t>
            </a:r>
            <a:r>
              <a:rPr lang="en-US" sz="2100" dirty="0"/>
              <a:t>'</a:t>
            </a:r>
          </a:p>
          <a:p>
            <a:r>
              <a:rPr lang="en-US" sz="2100" dirty="0"/>
              <a:t>$</a:t>
            </a:r>
            <a:r>
              <a:rPr lang="en-US" sz="2100" dirty="0" err="1"/>
              <a:t>jdom</a:t>
            </a:r>
            <a:r>
              <a:rPr lang="en-US" sz="2100" dirty="0"/>
              <a:t> = 'contoso.com'</a:t>
            </a:r>
          </a:p>
          <a:p>
            <a:r>
              <a:rPr lang="en-US" sz="2100" dirty="0"/>
              <a:t>$</a:t>
            </a:r>
            <a:r>
              <a:rPr lang="en-US" sz="2100" dirty="0" err="1"/>
              <a:t>onPremDNS</a:t>
            </a:r>
            <a:r>
              <a:rPr lang="en-US" sz="2100" dirty="0"/>
              <a:t> = </a:t>
            </a:r>
            <a:r>
              <a:rPr lang="en-US" sz="2100" b="1" dirty="0"/>
              <a:t>New-</a:t>
            </a:r>
            <a:r>
              <a:rPr lang="en-US" sz="2100" b="1" dirty="0" err="1"/>
              <a:t>AzureDns</a:t>
            </a:r>
            <a:r>
              <a:rPr lang="en-US" sz="2100" dirty="0"/>
              <a:t> </a:t>
            </a:r>
            <a:r>
              <a:rPr lang="en-US" sz="2100" i="1" dirty="0"/>
              <a:t>-</a:t>
            </a:r>
            <a:r>
              <a:rPr lang="en-US" sz="2100" i="1" dirty="0" err="1"/>
              <a:t>IPAddress</a:t>
            </a:r>
            <a:r>
              <a:rPr lang="en-US" sz="2100" dirty="0"/>
              <a:t> '192.168.1.4' </a:t>
            </a:r>
            <a:r>
              <a:rPr lang="en-US" sz="2100" i="1" dirty="0"/>
              <a:t>-Name</a:t>
            </a:r>
            <a:r>
              <a:rPr lang="en-US" sz="2100" dirty="0"/>
              <a:t> '</a:t>
            </a:r>
            <a:r>
              <a:rPr lang="en-US" sz="2100" dirty="0" err="1"/>
              <a:t>OnPremDNS</a:t>
            </a:r>
            <a:r>
              <a:rPr lang="en-US" sz="2100" dirty="0"/>
              <a:t>'</a:t>
            </a:r>
          </a:p>
          <a:p>
            <a:r>
              <a:rPr lang="en-US" sz="2100" dirty="0"/>
              <a:t>$</a:t>
            </a:r>
            <a:r>
              <a:rPr lang="en-US" sz="2100" dirty="0" err="1"/>
              <a:t>cloudDNS</a:t>
            </a:r>
            <a:r>
              <a:rPr lang="en-US" sz="2100" dirty="0"/>
              <a:t> = </a:t>
            </a:r>
            <a:r>
              <a:rPr lang="en-US" sz="2100" b="1" dirty="0"/>
              <a:t>New-</a:t>
            </a:r>
            <a:r>
              <a:rPr lang="en-US" sz="2100" b="1" dirty="0" err="1"/>
              <a:t>AzureDns</a:t>
            </a:r>
            <a:r>
              <a:rPr lang="en-US" sz="2100" dirty="0"/>
              <a:t> </a:t>
            </a:r>
            <a:r>
              <a:rPr lang="en-US" sz="2100" i="1" dirty="0"/>
              <a:t>-</a:t>
            </a:r>
            <a:r>
              <a:rPr lang="en-US" sz="2100" i="1" dirty="0" err="1"/>
              <a:t>IPAddress</a:t>
            </a:r>
            <a:r>
              <a:rPr lang="en-US" sz="2100" dirty="0"/>
              <a:t> '10.1.1.4' </a:t>
            </a:r>
            <a:r>
              <a:rPr lang="en-US" sz="2100" i="1" dirty="0"/>
              <a:t>-Name</a:t>
            </a:r>
            <a:r>
              <a:rPr lang="en-US" sz="2100" dirty="0"/>
              <a:t> '</a:t>
            </a:r>
            <a:r>
              <a:rPr lang="en-US" sz="2100" dirty="0" err="1"/>
              <a:t>CloudDNS</a:t>
            </a:r>
            <a:r>
              <a:rPr lang="en-US" sz="2100" dirty="0"/>
              <a:t>'</a:t>
            </a:r>
          </a:p>
          <a:p>
            <a:r>
              <a:rPr lang="en-US" sz="2100" dirty="0"/>
              <a:t>$</a:t>
            </a:r>
            <a:r>
              <a:rPr lang="en-US" sz="2100" dirty="0" err="1"/>
              <a:t>computerOU</a:t>
            </a:r>
            <a:r>
              <a:rPr lang="en-US" sz="2100" dirty="0"/>
              <a:t> = $</a:t>
            </a:r>
            <a:r>
              <a:rPr lang="en-US" sz="2100" dirty="0" err="1"/>
              <a:t>advmou</a:t>
            </a:r>
            <a:r>
              <a:rPr lang="en-US" sz="2100" dirty="0"/>
              <a:t> = 'OU=</a:t>
            </a:r>
            <a:r>
              <a:rPr lang="en-US" sz="2100" dirty="0" err="1"/>
              <a:t>AzureVMs,DC</a:t>
            </a:r>
            <a:r>
              <a:rPr lang="en-US" sz="2100" dirty="0"/>
              <a:t>=</a:t>
            </a:r>
            <a:r>
              <a:rPr lang="en-US" sz="2100" dirty="0" err="1"/>
              <a:t>contoso,DC</a:t>
            </a:r>
            <a:r>
              <a:rPr lang="en-US" sz="2100" dirty="0"/>
              <a:t>=com‘</a:t>
            </a:r>
          </a:p>
          <a:p>
            <a:endParaRPr lang="en-US" sz="2100" dirty="0"/>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a:t>
            </a:r>
            <a:r>
              <a:rPr lang="en-US" sz="2100" i="1" dirty="0" err="1"/>
              <a:t>WindowsDomain</a:t>
            </a:r>
            <a:r>
              <a:rPr lang="en-US" sz="2100" dirty="0"/>
              <a:t> </a:t>
            </a:r>
            <a:r>
              <a:rPr lang="en-US" sz="2100" i="1" dirty="0"/>
              <a:t>-Password</a:t>
            </a:r>
            <a:r>
              <a:rPr lang="en-US" sz="2100" dirty="0"/>
              <a:t> $</a:t>
            </a:r>
            <a:r>
              <a:rPr lang="en-US" sz="2100" dirty="0" err="1"/>
              <a:t>pwd</a:t>
            </a:r>
            <a:r>
              <a:rPr lang="en-US" sz="2100" dirty="0"/>
              <a:t> </a:t>
            </a:r>
            <a:r>
              <a:rPr lang="en-US" sz="2100" i="1" dirty="0"/>
              <a:t>-Domain</a:t>
            </a:r>
            <a:r>
              <a:rPr lang="en-US" sz="2100" dirty="0"/>
              <a:t> $</a:t>
            </a:r>
            <a:r>
              <a:rPr lang="en-US" sz="2100" dirty="0" err="1"/>
              <a:t>dom</a:t>
            </a:r>
            <a:r>
              <a:rPr lang="en-US" sz="2100" dirty="0"/>
              <a:t> </a:t>
            </a:r>
            <a:r>
              <a:rPr lang="en-US" sz="2100" b="1" dirty="0"/>
              <a:t>`</a:t>
            </a:r>
            <a:endParaRPr lang="en-US" sz="2100" dirty="0"/>
          </a:p>
          <a:p>
            <a:r>
              <a:rPr lang="en-US" sz="2100" dirty="0"/>
              <a:t>     </a:t>
            </a:r>
            <a:r>
              <a:rPr lang="en-US" sz="2100" i="1" dirty="0"/>
              <a:t>-</a:t>
            </a:r>
            <a:r>
              <a:rPr lang="en-US" sz="2100" i="1" dirty="0" err="1"/>
              <a:t>DomainUserName</a:t>
            </a:r>
            <a:r>
              <a:rPr lang="en-US" sz="2100" dirty="0"/>
              <a:t> $</a:t>
            </a:r>
            <a:r>
              <a:rPr lang="en-US" sz="2100" dirty="0" err="1"/>
              <a:t>domUser</a:t>
            </a:r>
            <a:r>
              <a:rPr lang="en-US" sz="2100" dirty="0"/>
              <a:t> </a:t>
            </a:r>
            <a:r>
              <a:rPr lang="en-US" sz="2100" i="1" dirty="0"/>
              <a:t>-</a:t>
            </a:r>
            <a:r>
              <a:rPr lang="en-US" sz="2100" i="1" dirty="0" err="1"/>
              <a:t>DomainPassword</a:t>
            </a:r>
            <a:r>
              <a:rPr lang="en-US" sz="2100" dirty="0"/>
              <a:t> $</a:t>
            </a:r>
            <a:r>
              <a:rPr lang="en-US" sz="2100" dirty="0" err="1"/>
              <a:t>dpwd</a:t>
            </a:r>
            <a:r>
              <a:rPr lang="en-US" sz="2100" dirty="0"/>
              <a:t> </a:t>
            </a:r>
            <a:r>
              <a:rPr lang="en-US" sz="2100" i="1" dirty="0"/>
              <a:t>-</a:t>
            </a:r>
            <a:r>
              <a:rPr lang="en-US" sz="2100" i="1" dirty="0" err="1"/>
              <a:t>JoinDomain</a:t>
            </a:r>
            <a:r>
              <a:rPr lang="en-US" sz="2100" dirty="0"/>
              <a:t> $</a:t>
            </a:r>
            <a:r>
              <a:rPr lang="en-US" sz="2100" dirty="0" err="1"/>
              <a:t>jdom</a:t>
            </a:r>
            <a:r>
              <a:rPr lang="en-US" sz="2100" dirty="0"/>
              <a:t> </a:t>
            </a:r>
            <a:r>
              <a:rPr lang="en-US" sz="2100" b="1" dirty="0"/>
              <a:t>`</a:t>
            </a:r>
            <a:endParaRPr lang="en-US" sz="2100" dirty="0"/>
          </a:p>
          <a:p>
            <a:r>
              <a:rPr lang="en-US" sz="2100" dirty="0"/>
              <a:t>     </a:t>
            </a:r>
            <a:r>
              <a:rPr lang="en-US" sz="2100" i="1" dirty="0"/>
              <a:t>-</a:t>
            </a:r>
            <a:r>
              <a:rPr lang="en-US" sz="2100" i="1" dirty="0" err="1"/>
              <a:t>MachineObjectOU</a:t>
            </a:r>
            <a:r>
              <a:rPr lang="en-US" sz="2100" dirty="0"/>
              <a:t> '</a:t>
            </a:r>
            <a:r>
              <a:rPr lang="en-US" sz="2100" dirty="0" err="1"/>
              <a:t>AzureVMs</a:t>
            </a:r>
            <a:r>
              <a:rPr lang="en-US" sz="2100" dirty="0"/>
              <a:t>' | </a:t>
            </a:r>
          </a:p>
          <a:p>
            <a:r>
              <a:rPr lang="en-US" sz="2100" dirty="0"/>
              <a:t>   </a:t>
            </a:r>
            <a:r>
              <a:rPr lang="en-US" sz="2100" b="1" dirty="0"/>
              <a:t>Set-</a:t>
            </a:r>
            <a:r>
              <a:rPr lang="en-US" sz="2100" b="1" dirty="0" err="1"/>
              <a:t>AzureSubnet</a:t>
            </a:r>
            <a:r>
              <a:rPr lang="en-US" sz="2100" dirty="0"/>
              <a:t> </a:t>
            </a:r>
            <a:r>
              <a:rPr lang="en-US" sz="2100" i="1" dirty="0"/>
              <a:t>-</a:t>
            </a:r>
            <a:r>
              <a:rPr lang="en-US" sz="2100" i="1" dirty="0" err="1"/>
              <a:t>SubnetNames</a:t>
            </a:r>
            <a:r>
              <a:rPr lang="en-US" sz="2100" dirty="0"/>
              <a:t> '</a:t>
            </a:r>
            <a:r>
              <a:rPr lang="en-US" sz="2100" dirty="0" err="1"/>
              <a:t>AppSubnet</a:t>
            </a:r>
            <a:r>
              <a:rPr lang="en-US" sz="2100" dirty="0"/>
              <a:t>' |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ServiceName</a:t>
            </a:r>
            <a:r>
              <a:rPr lang="en-US" sz="2100" i="1" dirty="0"/>
              <a:t> $svc</a:t>
            </a:r>
            <a:r>
              <a:rPr lang="en-US" sz="2100" dirty="0"/>
              <a:t> </a:t>
            </a:r>
            <a:r>
              <a:rPr lang="en-US" sz="2100" i="1" dirty="0"/>
              <a:t>-</a:t>
            </a:r>
            <a:r>
              <a:rPr lang="en-US" sz="2100" i="1" dirty="0" err="1"/>
              <a:t>AffinityGroup</a:t>
            </a:r>
            <a:r>
              <a:rPr lang="en-US" sz="2100" dirty="0"/>
              <a:t> '</a:t>
            </a:r>
            <a:r>
              <a:rPr lang="en-US" sz="2100" dirty="0" err="1"/>
              <a:t>adag</a:t>
            </a:r>
            <a:r>
              <a:rPr lang="en-US" sz="2100" dirty="0"/>
              <a:t>' </a:t>
            </a:r>
            <a:r>
              <a:rPr lang="en-US" sz="2100" b="1" dirty="0"/>
              <a:t>`</a:t>
            </a:r>
            <a:endParaRPr lang="en-US" sz="2100" dirty="0"/>
          </a:p>
          <a:p>
            <a:r>
              <a:rPr lang="en-US" sz="2100" dirty="0"/>
              <a:t>     </a:t>
            </a:r>
            <a:r>
              <a:rPr lang="en-US" sz="2100" i="1" dirty="0"/>
              <a:t>-</a:t>
            </a:r>
            <a:r>
              <a:rPr lang="en-US" sz="2100" i="1" dirty="0" err="1"/>
              <a:t>VNetName</a:t>
            </a:r>
            <a:r>
              <a:rPr lang="en-US" sz="2100" dirty="0"/>
              <a:t> '</a:t>
            </a:r>
            <a:r>
              <a:rPr lang="en-US" sz="2100" dirty="0" err="1"/>
              <a:t>ADVNet</a:t>
            </a:r>
            <a:r>
              <a:rPr lang="en-US" sz="2100" dirty="0"/>
              <a:t>' </a:t>
            </a:r>
            <a:r>
              <a:rPr lang="en-US" sz="2100" i="1" dirty="0"/>
              <a:t>-</a:t>
            </a:r>
            <a:r>
              <a:rPr lang="en-US" sz="2100" i="1" dirty="0" err="1"/>
              <a:t>DnsSettings</a:t>
            </a:r>
            <a:r>
              <a:rPr lang="en-US" sz="2100" dirty="0"/>
              <a:t> $</a:t>
            </a:r>
            <a:r>
              <a:rPr lang="en-US" sz="2100" dirty="0" err="1"/>
              <a:t>onPremDNS</a:t>
            </a:r>
            <a:r>
              <a:rPr lang="en-US" sz="2100" dirty="0"/>
              <a:t>, $</a:t>
            </a:r>
            <a:r>
              <a:rPr lang="en-US" sz="2100" dirty="0" err="1"/>
              <a:t>cloudDNS</a:t>
            </a:r>
            <a:endParaRPr lang="en-US" sz="2100" dirty="0"/>
          </a:p>
        </p:txBody>
      </p:sp>
    </p:spTree>
    <p:extLst>
      <p:ext uri="{BB962C8B-B14F-4D97-AF65-F5344CB8AC3E}">
        <p14:creationId xmlns:p14="http://schemas.microsoft.com/office/powerpoint/2010/main" val="5213340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5" name="Text Placeholder 4"/>
          <p:cNvSpPr>
            <a:spLocks noGrp="1"/>
          </p:cNvSpPr>
          <p:nvPr>
            <p:ph type="body" sz="quarter" idx="11"/>
          </p:nvPr>
        </p:nvSpPr>
        <p:spPr>
          <a:xfrm>
            <a:off x="3473805" y="2293497"/>
            <a:ext cx="6945312" cy="3490211"/>
          </a:xfrm>
        </p:spPr>
        <p:txBody>
          <a:bodyPr/>
          <a:lstStyle/>
          <a:p>
            <a:r>
              <a:rPr lang="en-US" dirty="0" smtClean="0"/>
              <a:t>Getting Started </a:t>
            </a:r>
          </a:p>
          <a:p>
            <a:r>
              <a:rPr lang="en-US" dirty="0" smtClean="0"/>
              <a:t>Virtual Machine Management</a:t>
            </a:r>
          </a:p>
          <a:p>
            <a:r>
              <a:rPr lang="en-US" dirty="0" smtClean="0"/>
              <a:t>Disk and Image Repository</a:t>
            </a:r>
          </a:p>
          <a:p>
            <a:r>
              <a:rPr lang="en-US" dirty="0" smtClean="0"/>
              <a:t>Configuring Virtual Networks</a:t>
            </a:r>
          </a:p>
        </p:txBody>
      </p:sp>
    </p:spTree>
    <p:extLst>
      <p:ext uri="{BB962C8B-B14F-4D97-AF65-F5344CB8AC3E}">
        <p14:creationId xmlns:p14="http://schemas.microsoft.com/office/powerpoint/2010/main" val="220472665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Discovery</a:t>
            </a:r>
            <a:endParaRPr lang="en-US" dirty="0"/>
          </a:p>
        </p:txBody>
      </p:sp>
      <p:sp>
        <p:nvSpPr>
          <p:cNvPr id="5" name="Text Placeholder 4"/>
          <p:cNvSpPr>
            <a:spLocks noGrp="1"/>
          </p:cNvSpPr>
          <p:nvPr>
            <p:ph type="body" sz="quarter" idx="10"/>
          </p:nvPr>
        </p:nvSpPr>
        <p:spPr/>
        <p:txBody>
          <a:bodyPr/>
          <a:lstStyle/>
          <a:p>
            <a:r>
              <a:rPr lang="en-US" sz="2700" dirty="0">
                <a:solidFill>
                  <a:schemeClr val="accent2"/>
                </a:solidFill>
              </a:rPr>
              <a:t>Retrieve Cloud Services </a:t>
            </a:r>
          </a:p>
          <a:p>
            <a:r>
              <a:rPr lang="en-US" b="1" dirty="0" smtClean="0"/>
              <a:t>Get-</a:t>
            </a:r>
            <a:r>
              <a:rPr lang="en-US" b="1" dirty="0" err="1" smtClean="0"/>
              <a:t>AzureService</a:t>
            </a:r>
            <a:r>
              <a:rPr lang="en-US" b="1" dirty="0" smtClean="0"/>
              <a:t>  </a:t>
            </a:r>
          </a:p>
          <a:p>
            <a:endParaRPr lang="en-US" b="1" dirty="0"/>
          </a:p>
          <a:p>
            <a:r>
              <a:rPr lang="en-US" sz="2700" dirty="0">
                <a:solidFill>
                  <a:schemeClr val="accent2"/>
                </a:solidFill>
              </a:rPr>
              <a:t>Retrieve Virtual Machines for Service</a:t>
            </a:r>
            <a:r>
              <a:rPr lang="en-US" dirty="0" smtClean="0">
                <a:solidFill>
                  <a:schemeClr val="accent2"/>
                </a:solidFill>
              </a:rPr>
              <a:t> </a:t>
            </a:r>
            <a:endParaRPr lang="en-US" dirty="0">
              <a:solidFill>
                <a:schemeClr val="accent2"/>
              </a:solidFill>
            </a:endParaRPr>
          </a:p>
          <a:p>
            <a:r>
              <a:rPr lang="en-US" b="1" dirty="0" smtClean="0"/>
              <a:t>Get-</a:t>
            </a:r>
            <a:r>
              <a:rPr lang="en-US" b="1" dirty="0" err="1" smtClean="0"/>
              <a:t>AzureVM</a:t>
            </a:r>
            <a:r>
              <a:rPr lang="en-US" dirty="0" smtClean="0"/>
              <a:t> </a:t>
            </a:r>
            <a:r>
              <a:rPr lang="en-US" i="1" dirty="0"/>
              <a:t>-</a:t>
            </a:r>
            <a:r>
              <a:rPr lang="en-US" i="1" dirty="0" err="1"/>
              <a:t>ServiceName</a:t>
            </a:r>
            <a:r>
              <a:rPr lang="en-US" dirty="0"/>
              <a:t> $</a:t>
            </a:r>
            <a:r>
              <a:rPr lang="en-US" dirty="0" err="1"/>
              <a:t>cloudSvcName</a:t>
            </a:r>
            <a:r>
              <a:rPr lang="en-US" dirty="0"/>
              <a:t> </a:t>
            </a:r>
            <a:endParaRPr lang="en-US" dirty="0" smtClean="0"/>
          </a:p>
          <a:p>
            <a:endParaRPr lang="en-US" dirty="0" smtClean="0"/>
          </a:p>
          <a:p>
            <a:r>
              <a:rPr lang="en-US" sz="2700" dirty="0">
                <a:solidFill>
                  <a:schemeClr val="accent2"/>
                </a:solidFill>
              </a:rPr>
              <a:t>Retrieve Status for All VMs in </a:t>
            </a:r>
            <a:r>
              <a:rPr lang="en-US" sz="2700" dirty="0" err="1">
                <a:solidFill>
                  <a:schemeClr val="accent2"/>
                </a:solidFill>
              </a:rPr>
              <a:t>Subsription</a:t>
            </a:r>
            <a:endParaRPr lang="en-US" sz="2700" dirty="0"/>
          </a:p>
          <a:p>
            <a:r>
              <a:rPr lang="en-US" b="1" dirty="0"/>
              <a:t>Get-</a:t>
            </a:r>
            <a:r>
              <a:rPr lang="en-US" b="1" dirty="0" err="1"/>
              <a:t>AzureService</a:t>
            </a:r>
            <a:r>
              <a:rPr lang="en-US" dirty="0"/>
              <a:t> | </a:t>
            </a:r>
            <a:r>
              <a:rPr lang="en-US" b="1" dirty="0" err="1"/>
              <a:t>foreach</a:t>
            </a:r>
            <a:r>
              <a:rPr lang="en-US" dirty="0"/>
              <a:t> { </a:t>
            </a:r>
          </a:p>
          <a:p>
            <a:r>
              <a:rPr lang="en-US" dirty="0" smtClean="0"/>
              <a:t>  $_ </a:t>
            </a:r>
            <a:r>
              <a:rPr lang="en-US" dirty="0"/>
              <a:t>| </a:t>
            </a:r>
            <a:r>
              <a:rPr lang="en-US" b="1" dirty="0"/>
              <a:t>Get-</a:t>
            </a:r>
            <a:r>
              <a:rPr lang="en-US" b="1" dirty="0" err="1"/>
              <a:t>AzureVM</a:t>
            </a:r>
            <a:r>
              <a:rPr lang="en-US" dirty="0"/>
              <a:t> | </a:t>
            </a:r>
            <a:r>
              <a:rPr lang="en-US" b="1" dirty="0" err="1"/>
              <a:t>ft</a:t>
            </a:r>
            <a:r>
              <a:rPr lang="en-US" dirty="0"/>
              <a:t> </a:t>
            </a:r>
            <a:r>
              <a:rPr lang="en-US" dirty="0" err="1"/>
              <a:t>ServiceName</a:t>
            </a:r>
            <a:r>
              <a:rPr lang="en-US" dirty="0"/>
              <a:t>, Name, </a:t>
            </a:r>
            <a:r>
              <a:rPr lang="en-US" dirty="0" err="1"/>
              <a:t>InstanceStatus</a:t>
            </a:r>
            <a:endParaRPr lang="en-US" dirty="0"/>
          </a:p>
          <a:p>
            <a:r>
              <a:rPr lang="en-US" dirty="0"/>
              <a:t>}</a:t>
            </a:r>
          </a:p>
          <a:p>
            <a:endParaRPr lang="en-US" dirty="0"/>
          </a:p>
        </p:txBody>
      </p:sp>
    </p:spTree>
    <p:extLst>
      <p:ext uri="{BB962C8B-B14F-4D97-AF65-F5344CB8AC3E}">
        <p14:creationId xmlns:p14="http://schemas.microsoft.com/office/powerpoint/2010/main" val="378248964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Storage </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Data Disks</a:t>
            </a:r>
            <a:endParaRPr lang="en-US" sz="2400" spc="-70" dirty="0" smtClean="0">
              <a:solidFill>
                <a:srgbClr val="00AEEF">
                  <a:alpha val="99000"/>
                </a:srgbClr>
              </a:solidFill>
              <a:latin typeface="Segoe UI Light" pitchFamily="34" charset="0"/>
              <a:cs typeface="Segoe UI Light" pitchFamily="34" charset="0"/>
            </a:endParaRPr>
          </a:p>
          <a:p>
            <a:pPr lvl="0" defTabSz="1218987">
              <a:lnSpc>
                <a:spcPct val="100000"/>
              </a:lnSpc>
              <a:spcBef>
                <a:spcPts val="0"/>
              </a:spcBef>
              <a:buSzTx/>
            </a:pPr>
            <a:r>
              <a:rPr lang="en-US" sz="1600" dirty="0">
                <a:solidFill>
                  <a:srgbClr val="525051">
                    <a:alpha val="99000"/>
                  </a:srgbClr>
                </a:solidFill>
                <a:latin typeface="Segoe UI"/>
              </a:rPr>
              <a:t>Add/Remove data disks at boot or while running</a:t>
            </a:r>
          </a:p>
          <a:p>
            <a:pPr lvl="0" defTabSz="1218987">
              <a:lnSpc>
                <a:spcPct val="100000"/>
              </a:lnSpc>
              <a:spcBef>
                <a:spcPts val="0"/>
              </a:spcBef>
              <a:buSzTx/>
            </a:pPr>
            <a:r>
              <a:rPr lang="en-US" sz="1600" dirty="0">
                <a:solidFill>
                  <a:srgbClr val="525051">
                    <a:alpha val="99000"/>
                  </a:srgbClr>
                </a:solidFill>
                <a:latin typeface="Segoe UI"/>
              </a:rPr>
              <a:t>Create blank or attach existing disks</a:t>
            </a:r>
          </a:p>
        </p:txBody>
      </p:sp>
      <p:sp>
        <p:nvSpPr>
          <p:cNvPr id="6" name="Rectangle 5"/>
          <p:cNvSpPr>
            <a:spLocks noChangeAspect="1"/>
          </p:cNvSpPr>
          <p:nvPr/>
        </p:nvSpPr>
        <p:spPr bwMode="auto">
          <a:xfrm>
            <a:off x="520700" y="1900239"/>
            <a:ext cx="1941524" cy="1941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Modify Cache Settings of OS Disk or Data Disk</a:t>
            </a:r>
            <a:endParaRPr lang="en-US" sz="2400" spc="-70" dirty="0" smtClean="0">
              <a:solidFill>
                <a:srgbClr val="00AEEF">
                  <a:alpha val="99000"/>
                </a:srgbClr>
              </a:solidFill>
              <a:latin typeface="Segoe UI Light" pitchFamily="34" charset="0"/>
              <a:cs typeface="Segoe UI Light" pitchFamily="34" charset="0"/>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Modifying OS Disk while running requires reboot</a:t>
            </a:r>
          </a:p>
        </p:txBody>
      </p:sp>
      <p:sp>
        <p:nvSpPr>
          <p:cNvPr id="11" name="Freeform 83"/>
          <p:cNvSpPr>
            <a:spLocks noEditPoints="1"/>
          </p:cNvSpPr>
          <p:nvPr/>
        </p:nvSpPr>
        <p:spPr bwMode="black">
          <a:xfrm>
            <a:off x="980362" y="2331470"/>
            <a:ext cx="1022200" cy="1079062"/>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5" name="Freeform 79"/>
          <p:cNvSpPr>
            <a:spLocks noEditPoints="1"/>
          </p:cNvSpPr>
          <p:nvPr/>
        </p:nvSpPr>
        <p:spPr bwMode="black">
          <a:xfrm>
            <a:off x="1116546" y="4574287"/>
            <a:ext cx="746736" cy="100975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Tree>
    <p:extLst>
      <p:ext uri="{BB962C8B-B14F-4D97-AF65-F5344CB8AC3E}">
        <p14:creationId xmlns:p14="http://schemas.microsoft.com/office/powerpoint/2010/main" val="141490864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Disk Creation</a:t>
            </a:r>
            <a:endParaRPr lang="en-US" dirty="0"/>
          </a:p>
        </p:txBody>
      </p:sp>
      <p:sp>
        <p:nvSpPr>
          <p:cNvPr id="5" name="Text Placeholder 4"/>
          <p:cNvSpPr>
            <a:spLocks noGrp="1"/>
          </p:cNvSpPr>
          <p:nvPr>
            <p:ph type="body" sz="quarter" idx="10"/>
          </p:nvPr>
        </p:nvSpPr>
        <p:spPr>
          <a:xfrm>
            <a:off x="519115" y="1905001"/>
            <a:ext cx="11598543" cy="3610219"/>
          </a:xfrm>
        </p:spPr>
        <p:txBody>
          <a:bodyPr/>
          <a:lstStyle/>
          <a:p>
            <a:r>
              <a:rPr lang="en-US" sz="2700" b="1" dirty="0">
                <a:solidFill>
                  <a:schemeClr val="accent2"/>
                </a:solidFill>
              </a:rPr>
              <a:t>New Virtual Machine Creation with Data Disk</a:t>
            </a:r>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a:t>
            </a:r>
            <a:r>
              <a:rPr lang="en-US" sz="2100" i="1" dirty="0" err="1"/>
              <a:t>DiskLabel</a:t>
            </a:r>
            <a:r>
              <a:rPr lang="en-US" sz="2100" dirty="0"/>
              <a:t> '</a:t>
            </a:r>
            <a:r>
              <a:rPr lang="en-US" sz="2100" dirty="0" err="1"/>
              <a:t>myddisk</a:t>
            </a:r>
            <a:r>
              <a:rPr lang="en-US" sz="2100" dirty="0"/>
              <a:t>' </a:t>
            </a:r>
            <a:r>
              <a:rPr lang="en-US" sz="2100" i="1" dirty="0"/>
              <a:t>-LUN</a:t>
            </a:r>
            <a:r>
              <a:rPr lang="en-US" sz="2100" dirty="0"/>
              <a:t> 0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ServiceName</a:t>
            </a:r>
            <a:r>
              <a:rPr lang="en-US" sz="2100" dirty="0"/>
              <a:t> $</a:t>
            </a:r>
            <a:r>
              <a:rPr lang="en-US" sz="2100" dirty="0" err="1"/>
              <a:t>cloudSvcName</a:t>
            </a:r>
            <a:endParaRPr lang="en-US" sz="2100" dirty="0"/>
          </a:p>
          <a:p>
            <a:pPr>
              <a:spcBef>
                <a:spcPts val="0"/>
              </a:spcBef>
            </a:pPr>
            <a:endParaRPr lang="en-US" sz="2100" dirty="0"/>
          </a:p>
          <a:p>
            <a:r>
              <a:rPr lang="en-US" sz="2700" b="1" dirty="0">
                <a:solidFill>
                  <a:schemeClr val="accent2"/>
                </a:solidFill>
              </a:rPr>
              <a:t>Add new Data Disk to existing Virtual Machine</a:t>
            </a:r>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'myvm1'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a:t>
            </a:r>
            <a:r>
              <a:rPr lang="en-US" sz="2100" i="1" dirty="0" err="1"/>
              <a:t>DiskLabel</a:t>
            </a:r>
            <a:r>
              <a:rPr lang="en-US" sz="2100" dirty="0"/>
              <a:t> '</a:t>
            </a:r>
            <a:r>
              <a:rPr lang="en-US" sz="2100" dirty="0" err="1"/>
              <a:t>myddisk</a:t>
            </a:r>
            <a:r>
              <a:rPr lang="en-US" sz="2100" dirty="0"/>
              <a:t>' </a:t>
            </a:r>
            <a:r>
              <a:rPr lang="en-US" sz="2100" i="1" dirty="0"/>
              <a:t>-LUN</a:t>
            </a:r>
            <a:r>
              <a:rPr lang="en-US" sz="2100" dirty="0"/>
              <a:t> 1 |</a:t>
            </a:r>
          </a:p>
          <a:p>
            <a:r>
              <a:rPr lang="en-US" sz="2100" dirty="0"/>
              <a:t>  </a:t>
            </a:r>
            <a:r>
              <a:rPr lang="en-US" sz="2100" b="1" dirty="0"/>
              <a:t>Update-</a:t>
            </a:r>
            <a:r>
              <a:rPr lang="en-US" sz="2100" b="1" dirty="0" err="1"/>
              <a:t>AzureVM</a:t>
            </a:r>
            <a:r>
              <a:rPr lang="en-US" sz="2100" dirty="0"/>
              <a:t> </a:t>
            </a:r>
          </a:p>
        </p:txBody>
      </p:sp>
    </p:spTree>
    <p:extLst>
      <p:ext uri="{BB962C8B-B14F-4D97-AF65-F5344CB8AC3E}">
        <p14:creationId xmlns:p14="http://schemas.microsoft.com/office/powerpoint/2010/main" val="41823777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Cache Settings</a:t>
            </a:r>
            <a:endParaRPr lang="en-US" dirty="0"/>
          </a:p>
        </p:txBody>
      </p:sp>
      <p:sp>
        <p:nvSpPr>
          <p:cNvPr id="3" name="Text Placeholder 2"/>
          <p:cNvSpPr>
            <a:spLocks noGrp="1"/>
          </p:cNvSpPr>
          <p:nvPr>
            <p:ph type="body" sz="quarter" idx="10"/>
          </p:nvPr>
        </p:nvSpPr>
        <p:spPr/>
        <p:txBody>
          <a:bodyPr/>
          <a:lstStyle/>
          <a:p>
            <a:r>
              <a:rPr lang="en-US" sz="2700" b="1" dirty="0">
                <a:solidFill>
                  <a:schemeClr val="accent2"/>
                </a:solidFill>
              </a:rPr>
              <a:t>Set Host Caching on OS Disk During Provisioning</a:t>
            </a:r>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 </a:t>
            </a:r>
          </a:p>
          <a:p>
            <a:r>
              <a:rPr lang="en-US" sz="2100" dirty="0"/>
              <a:t>  </a:t>
            </a:r>
            <a:r>
              <a:rPr lang="en-US" sz="2100" b="1" dirty="0"/>
              <a:t>Set-</a:t>
            </a:r>
            <a:r>
              <a:rPr lang="en-US" sz="2100" b="1" dirty="0" err="1"/>
              <a:t>AzureOSDisk</a:t>
            </a:r>
            <a:r>
              <a:rPr lang="en-US" sz="2100" dirty="0"/>
              <a:t> </a:t>
            </a:r>
            <a:r>
              <a:rPr lang="en-US" sz="2100" i="1" dirty="0"/>
              <a:t>-</a:t>
            </a:r>
            <a:r>
              <a:rPr lang="en-US" sz="2100" i="1" dirty="0" err="1"/>
              <a:t>HostCaching</a:t>
            </a:r>
            <a:r>
              <a:rPr lang="en-US" sz="2100" dirty="0"/>
              <a:t> '</a:t>
            </a:r>
            <a:r>
              <a:rPr lang="en-US" sz="2100" dirty="0" err="1"/>
              <a:t>ReadOnly</a:t>
            </a:r>
            <a:r>
              <a:rPr lang="en-US" sz="2100" dirty="0"/>
              <a:t>' |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ServiceDescription</a:t>
            </a:r>
            <a:r>
              <a:rPr lang="en-US" sz="2100" dirty="0"/>
              <a:t> $</a:t>
            </a:r>
            <a:r>
              <a:rPr lang="en-US" sz="2100" dirty="0" err="1"/>
              <a:t>cloudSvcName</a:t>
            </a:r>
            <a:r>
              <a:rPr lang="en-US" sz="2100" dirty="0"/>
              <a:t/>
            </a:r>
            <a:br>
              <a:rPr lang="en-US" sz="2100" dirty="0"/>
            </a:br>
            <a:endParaRPr lang="en-US" sz="2100" dirty="0"/>
          </a:p>
          <a:p>
            <a:r>
              <a:rPr lang="en-US" sz="2700" b="1" dirty="0">
                <a:solidFill>
                  <a:schemeClr val="accent2"/>
                </a:solidFill>
              </a:rPr>
              <a:t>Set Host Caching on Existing Data Disk in running VM</a:t>
            </a:r>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a:t>
            </a:r>
            <a:r>
              <a:rPr lang="en-US" sz="2100" dirty="0" err="1"/>
              <a:t>cloudSvcName</a:t>
            </a:r>
            <a:r>
              <a:rPr lang="en-US" sz="2100" dirty="0"/>
              <a:t> </a:t>
            </a:r>
            <a:r>
              <a:rPr lang="en-US" sz="2100" i="1" dirty="0"/>
              <a:t>-Name</a:t>
            </a:r>
            <a:r>
              <a:rPr lang="en-US" sz="2100" dirty="0"/>
              <a:t> 'myvm1' | </a:t>
            </a:r>
          </a:p>
          <a:p>
            <a:r>
              <a:rPr lang="en-US" sz="2100" b="1" dirty="0"/>
              <a:t>  Set-</a:t>
            </a:r>
            <a:r>
              <a:rPr lang="en-US" sz="2100" b="1" dirty="0" err="1"/>
              <a:t>AzureDataDisk</a:t>
            </a:r>
            <a:r>
              <a:rPr lang="en-US" sz="2100" dirty="0"/>
              <a:t> </a:t>
            </a:r>
            <a:r>
              <a:rPr lang="en-US" sz="2100" i="1" dirty="0"/>
              <a:t>-</a:t>
            </a:r>
            <a:r>
              <a:rPr lang="en-US" sz="2100" i="1" dirty="0" err="1"/>
              <a:t>HostCaching</a:t>
            </a:r>
            <a:r>
              <a:rPr lang="en-US" sz="2100" dirty="0"/>
              <a:t> '</a:t>
            </a:r>
            <a:r>
              <a:rPr lang="en-US" sz="2100" dirty="0" err="1"/>
              <a:t>ReadWrite</a:t>
            </a:r>
            <a:r>
              <a:rPr lang="en-US" sz="2100" dirty="0"/>
              <a:t>' </a:t>
            </a:r>
            <a:r>
              <a:rPr lang="en-US" sz="2100" i="1" dirty="0"/>
              <a:t>-LUN</a:t>
            </a:r>
            <a:r>
              <a:rPr lang="en-US" sz="2100" dirty="0"/>
              <a:t> 0 | </a:t>
            </a:r>
          </a:p>
          <a:p>
            <a:r>
              <a:rPr lang="en-US" sz="2100" b="1" dirty="0"/>
              <a:t>  Update-</a:t>
            </a:r>
            <a:r>
              <a:rPr lang="en-US" sz="2100" b="1" dirty="0" err="1"/>
              <a:t>AzureVM</a:t>
            </a:r>
            <a:r>
              <a:rPr lang="en-US" sz="2100" dirty="0"/>
              <a:t> </a:t>
            </a:r>
          </a:p>
          <a:p>
            <a:endParaRPr lang="en-US" sz="2100" dirty="0"/>
          </a:p>
        </p:txBody>
      </p:sp>
    </p:spTree>
    <p:extLst>
      <p:ext uri="{BB962C8B-B14F-4D97-AF65-F5344CB8AC3E}">
        <p14:creationId xmlns:p14="http://schemas.microsoft.com/office/powerpoint/2010/main" val="380697750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Endpoints</a:t>
            </a:r>
            <a:endParaRPr lang="en-US" dirty="0"/>
          </a:p>
        </p:txBody>
      </p:sp>
      <p:sp>
        <p:nvSpPr>
          <p:cNvPr id="3" name="Text Placeholder 2"/>
          <p:cNvSpPr>
            <a:spLocks noGrp="1"/>
          </p:cNvSpPr>
          <p:nvPr>
            <p:ph type="body" sz="quarter" idx="10"/>
          </p:nvPr>
        </p:nvSpPr>
        <p:spPr/>
        <p:txBody>
          <a:bodyPr/>
          <a:lstStyle/>
          <a:p>
            <a:r>
              <a:rPr lang="en-US" b="1" dirty="0" smtClean="0">
                <a:solidFill>
                  <a:schemeClr val="accent2"/>
                </a:solidFill>
              </a:rPr>
              <a:t>Add Endpoints at Creation</a:t>
            </a:r>
          </a:p>
          <a:p>
            <a:r>
              <a:rPr lang="en-US" sz="1900" b="1" dirty="0"/>
              <a:t>New-</a:t>
            </a:r>
            <a:r>
              <a:rPr lang="en-US" sz="1900" b="1" dirty="0" err="1"/>
              <a:t>AzureVMConfig</a:t>
            </a:r>
            <a:r>
              <a:rPr lang="en-US" sz="1900" dirty="0"/>
              <a:t> </a:t>
            </a:r>
            <a:r>
              <a:rPr lang="en-US" sz="1900" i="1" dirty="0"/>
              <a:t>-Name</a:t>
            </a:r>
            <a:r>
              <a:rPr lang="en-US" sz="1900" dirty="0"/>
              <a:t> 'myvm1' </a:t>
            </a:r>
            <a:r>
              <a:rPr lang="en-US" sz="1900" i="1" dirty="0"/>
              <a:t>-</a:t>
            </a:r>
            <a:r>
              <a:rPr lang="en-US" sz="1900" i="1" dirty="0" err="1"/>
              <a:t>InstanceSize</a:t>
            </a:r>
            <a:r>
              <a:rPr lang="en-US" sz="1900" dirty="0"/>
              <a:t> 'Small' </a:t>
            </a:r>
            <a:r>
              <a:rPr lang="en-US" sz="1900" i="1" dirty="0"/>
              <a:t>-</a:t>
            </a:r>
            <a:r>
              <a:rPr lang="en-US" sz="1900" i="1" dirty="0" err="1"/>
              <a:t>ImageName</a:t>
            </a:r>
            <a:r>
              <a:rPr lang="en-US" sz="1900" dirty="0"/>
              <a:t> $</a:t>
            </a:r>
            <a:r>
              <a:rPr lang="en-US" sz="1900" dirty="0" err="1"/>
              <a:t>img</a:t>
            </a:r>
            <a:r>
              <a:rPr lang="en-US" sz="1900" dirty="0"/>
              <a:t> |</a:t>
            </a:r>
          </a:p>
          <a:p>
            <a:r>
              <a:rPr lang="en-US" sz="1900" dirty="0"/>
              <a:t>  </a:t>
            </a:r>
            <a:r>
              <a:rPr lang="en-US" sz="1900" b="1" dirty="0"/>
              <a:t>Add-</a:t>
            </a:r>
            <a:r>
              <a:rPr lang="en-US" sz="1900" b="1" dirty="0" err="1"/>
              <a:t>AzureProvisioningConfig</a:t>
            </a:r>
            <a:r>
              <a:rPr lang="en-US" sz="1900" dirty="0"/>
              <a:t> </a:t>
            </a:r>
            <a:r>
              <a:rPr lang="en-US" sz="1900" i="1" dirty="0"/>
              <a:t>-Windows</a:t>
            </a:r>
            <a:r>
              <a:rPr lang="en-US" sz="1900" dirty="0"/>
              <a:t> </a:t>
            </a:r>
            <a:r>
              <a:rPr lang="en-US" sz="1900" i="1" dirty="0"/>
              <a:t>-Password</a:t>
            </a:r>
            <a:r>
              <a:rPr lang="en-US" sz="1900" dirty="0"/>
              <a:t> $</a:t>
            </a:r>
            <a:r>
              <a:rPr lang="en-US" sz="1900" dirty="0" err="1"/>
              <a:t>pwd</a:t>
            </a:r>
            <a:r>
              <a:rPr lang="en-US" sz="1900" dirty="0"/>
              <a:t> | </a:t>
            </a:r>
          </a:p>
          <a:p>
            <a:r>
              <a:rPr lang="en-US" sz="1900" dirty="0"/>
              <a:t>  </a:t>
            </a:r>
            <a:r>
              <a:rPr lang="en-US" sz="1900" b="1" dirty="0"/>
              <a:t>Add-</a:t>
            </a:r>
            <a:r>
              <a:rPr lang="en-US" sz="1900" b="1" dirty="0" err="1"/>
              <a:t>AzureEndpoint</a:t>
            </a:r>
            <a:r>
              <a:rPr lang="en-US" sz="1900" dirty="0"/>
              <a:t> </a:t>
            </a:r>
            <a:r>
              <a:rPr lang="en-US" sz="1900" i="1" dirty="0"/>
              <a:t>-</a:t>
            </a:r>
            <a:r>
              <a:rPr lang="en-US" sz="1900" i="1" dirty="0" err="1"/>
              <a:t>LocalPort</a:t>
            </a:r>
            <a:r>
              <a:rPr lang="en-US" sz="1900" dirty="0"/>
              <a:t> 80 </a:t>
            </a:r>
            <a:r>
              <a:rPr lang="en-US" sz="1900" i="1" dirty="0"/>
              <a:t>-</a:t>
            </a:r>
            <a:r>
              <a:rPr lang="en-US" sz="1900" i="1" dirty="0" err="1"/>
              <a:t>PublicPort</a:t>
            </a:r>
            <a:r>
              <a:rPr lang="en-US" sz="1900" dirty="0"/>
              <a:t> 80 </a:t>
            </a:r>
            <a:r>
              <a:rPr lang="en-US" sz="1900" i="1" dirty="0"/>
              <a:t>-Name</a:t>
            </a:r>
            <a:r>
              <a:rPr lang="en-US" sz="1900" dirty="0"/>
              <a:t> http </a:t>
            </a:r>
            <a:r>
              <a:rPr lang="en-US" sz="1900" i="1" dirty="0"/>
              <a:t>-Protocol</a:t>
            </a:r>
            <a:r>
              <a:rPr lang="en-US" sz="1900" dirty="0"/>
              <a:t> </a:t>
            </a:r>
            <a:r>
              <a:rPr lang="en-US" sz="1900" dirty="0" err="1"/>
              <a:t>tcp</a:t>
            </a:r>
            <a:r>
              <a:rPr lang="en-US" sz="1900" dirty="0"/>
              <a:t> |</a:t>
            </a:r>
          </a:p>
          <a:p>
            <a:r>
              <a:rPr lang="en-US" sz="1900" b="1" dirty="0"/>
              <a:t>  Add-</a:t>
            </a:r>
            <a:r>
              <a:rPr lang="en-US" sz="1900" b="1" dirty="0" err="1"/>
              <a:t>AzureEndpoint</a:t>
            </a:r>
            <a:r>
              <a:rPr lang="en-US" sz="1900" dirty="0"/>
              <a:t> </a:t>
            </a:r>
            <a:r>
              <a:rPr lang="en-US" sz="1900" i="1" dirty="0"/>
              <a:t>-</a:t>
            </a:r>
            <a:r>
              <a:rPr lang="en-US" sz="1900" i="1" dirty="0" err="1"/>
              <a:t>LocalPort</a:t>
            </a:r>
            <a:r>
              <a:rPr lang="en-US" sz="1900" dirty="0"/>
              <a:t> 443 </a:t>
            </a:r>
            <a:r>
              <a:rPr lang="en-US" sz="1900" i="1" dirty="0"/>
              <a:t>-</a:t>
            </a:r>
            <a:r>
              <a:rPr lang="en-US" sz="1900" i="1" dirty="0" err="1"/>
              <a:t>PublicPort</a:t>
            </a:r>
            <a:r>
              <a:rPr lang="en-US" sz="1900" dirty="0"/>
              <a:t> 443 </a:t>
            </a:r>
            <a:r>
              <a:rPr lang="en-US" sz="1900" i="1" dirty="0"/>
              <a:t>-Name</a:t>
            </a:r>
            <a:r>
              <a:rPr lang="en-US" sz="1900" dirty="0"/>
              <a:t> https </a:t>
            </a:r>
            <a:r>
              <a:rPr lang="en-US" sz="1900" i="1" dirty="0"/>
              <a:t>-Protocol</a:t>
            </a:r>
            <a:r>
              <a:rPr lang="en-US" sz="1900" dirty="0"/>
              <a:t> </a:t>
            </a:r>
            <a:r>
              <a:rPr lang="en-US" sz="1900" dirty="0" err="1"/>
              <a:t>tcp</a:t>
            </a:r>
            <a:r>
              <a:rPr lang="en-US" sz="1900" dirty="0"/>
              <a:t> |</a:t>
            </a:r>
          </a:p>
          <a:p>
            <a:r>
              <a:rPr lang="en-US" sz="1900" dirty="0"/>
              <a:t>  </a:t>
            </a:r>
            <a:r>
              <a:rPr lang="en-US" sz="1900" b="1" dirty="0"/>
              <a:t>New-</a:t>
            </a:r>
            <a:r>
              <a:rPr lang="en-US" sz="1900" b="1" dirty="0" err="1"/>
              <a:t>AzureVM</a:t>
            </a:r>
            <a:r>
              <a:rPr lang="en-US" sz="1900" dirty="0"/>
              <a:t> </a:t>
            </a:r>
            <a:r>
              <a:rPr lang="en-US" sz="1900" i="1" dirty="0"/>
              <a:t>-</a:t>
            </a:r>
            <a:r>
              <a:rPr lang="en-US" sz="1900" i="1" dirty="0" err="1"/>
              <a:t>ServiceDescription</a:t>
            </a:r>
            <a:r>
              <a:rPr lang="en-US" sz="1900" dirty="0"/>
              <a:t> $</a:t>
            </a:r>
            <a:r>
              <a:rPr lang="en-US" sz="1900" dirty="0" err="1"/>
              <a:t>cloudSvcName</a:t>
            </a:r>
            <a:endParaRPr lang="en-US" sz="1900" b="1" dirty="0">
              <a:solidFill>
                <a:schemeClr val="accent2"/>
              </a:solidFill>
            </a:endParaRPr>
          </a:p>
          <a:p>
            <a:endParaRPr lang="en-US" dirty="0" smtClean="0"/>
          </a:p>
          <a:p>
            <a:r>
              <a:rPr lang="en-US" b="1" dirty="0" smtClean="0">
                <a:solidFill>
                  <a:schemeClr val="accent2"/>
                </a:solidFill>
              </a:rPr>
              <a:t>Modify Endpoints </a:t>
            </a:r>
            <a:r>
              <a:rPr lang="en-US" b="1" dirty="0">
                <a:solidFill>
                  <a:schemeClr val="accent2"/>
                </a:solidFill>
              </a:rPr>
              <a:t>at </a:t>
            </a:r>
            <a:r>
              <a:rPr lang="en-US" b="1" dirty="0" smtClean="0">
                <a:solidFill>
                  <a:schemeClr val="accent2"/>
                </a:solidFill>
              </a:rPr>
              <a:t>Runtime</a:t>
            </a:r>
            <a:endParaRPr lang="en-US" b="1" dirty="0">
              <a:solidFill>
                <a:schemeClr val="accent2"/>
              </a:solidFill>
            </a:endParaRPr>
          </a:p>
          <a:p>
            <a:r>
              <a:rPr lang="en-US" sz="1900" b="1" dirty="0"/>
              <a:t>Get-</a:t>
            </a:r>
            <a:r>
              <a:rPr lang="en-US" sz="1900" b="1" dirty="0" err="1"/>
              <a:t>AzureVM</a:t>
            </a:r>
            <a:r>
              <a:rPr lang="en-US" sz="1900" dirty="0"/>
              <a:t> </a:t>
            </a:r>
            <a:r>
              <a:rPr lang="en-US" sz="1900" i="1" dirty="0"/>
              <a:t>-</a:t>
            </a:r>
            <a:r>
              <a:rPr lang="en-US" sz="1900" i="1" dirty="0" err="1"/>
              <a:t>ServiceName</a:t>
            </a:r>
            <a:r>
              <a:rPr lang="en-US" sz="1900" dirty="0"/>
              <a:t> $</a:t>
            </a:r>
            <a:r>
              <a:rPr lang="en-US" sz="1900" dirty="0" err="1"/>
              <a:t>cloudSvcName</a:t>
            </a:r>
            <a:r>
              <a:rPr lang="en-US" sz="1900" dirty="0"/>
              <a:t> </a:t>
            </a:r>
            <a:r>
              <a:rPr lang="en-US" sz="1900" i="1" dirty="0"/>
              <a:t>-Name</a:t>
            </a:r>
            <a:r>
              <a:rPr lang="en-US" sz="1900" dirty="0"/>
              <a:t> 'myvm1'</a:t>
            </a:r>
          </a:p>
          <a:p>
            <a:r>
              <a:rPr lang="en-US" sz="1900" dirty="0"/>
              <a:t>  </a:t>
            </a:r>
            <a:r>
              <a:rPr lang="en-US" sz="1900" b="1" dirty="0"/>
              <a:t>Add-</a:t>
            </a:r>
            <a:r>
              <a:rPr lang="en-US" sz="1900" b="1" dirty="0" err="1"/>
              <a:t>AzureProvisioningConfig</a:t>
            </a:r>
            <a:r>
              <a:rPr lang="en-US" sz="1900" dirty="0"/>
              <a:t> </a:t>
            </a:r>
            <a:r>
              <a:rPr lang="en-US" sz="1900" i="1" dirty="0"/>
              <a:t>-Windows</a:t>
            </a:r>
            <a:r>
              <a:rPr lang="en-US" sz="1900" dirty="0"/>
              <a:t> </a:t>
            </a:r>
            <a:r>
              <a:rPr lang="en-US" sz="1900" i="1" dirty="0"/>
              <a:t>-Password</a:t>
            </a:r>
            <a:r>
              <a:rPr lang="en-US" sz="1900" dirty="0"/>
              <a:t> $</a:t>
            </a:r>
            <a:r>
              <a:rPr lang="en-US" sz="1900" dirty="0" err="1"/>
              <a:t>pwd</a:t>
            </a:r>
            <a:r>
              <a:rPr lang="en-US" sz="1900" dirty="0"/>
              <a:t> | </a:t>
            </a:r>
          </a:p>
          <a:p>
            <a:r>
              <a:rPr lang="en-US" sz="1900" dirty="0"/>
              <a:t>  </a:t>
            </a:r>
            <a:r>
              <a:rPr lang="en-US" sz="1900" b="1" dirty="0"/>
              <a:t>Add-</a:t>
            </a:r>
            <a:r>
              <a:rPr lang="en-US" sz="1900" b="1" dirty="0" err="1"/>
              <a:t>AzureEndpoint</a:t>
            </a:r>
            <a:r>
              <a:rPr lang="en-US" sz="1900" dirty="0"/>
              <a:t> </a:t>
            </a:r>
            <a:r>
              <a:rPr lang="en-US" sz="1900" i="1" dirty="0"/>
              <a:t>-</a:t>
            </a:r>
            <a:r>
              <a:rPr lang="en-US" sz="1900" i="1" dirty="0" err="1"/>
              <a:t>LocalPort</a:t>
            </a:r>
            <a:r>
              <a:rPr lang="en-US" sz="1900" dirty="0"/>
              <a:t> 53 </a:t>
            </a:r>
            <a:r>
              <a:rPr lang="en-US" sz="1900" i="1" dirty="0"/>
              <a:t>-</a:t>
            </a:r>
            <a:r>
              <a:rPr lang="en-US" sz="1900" i="1" dirty="0" err="1"/>
              <a:t>PublicPort</a:t>
            </a:r>
            <a:r>
              <a:rPr lang="en-US" sz="1900" dirty="0"/>
              <a:t> 53 </a:t>
            </a:r>
            <a:r>
              <a:rPr lang="en-US" sz="1900" i="1" dirty="0"/>
              <a:t>-Name</a:t>
            </a:r>
            <a:r>
              <a:rPr lang="en-US" sz="1900" dirty="0"/>
              <a:t> </a:t>
            </a:r>
            <a:r>
              <a:rPr lang="en-US" sz="1900" dirty="0" err="1"/>
              <a:t>dns</a:t>
            </a:r>
            <a:r>
              <a:rPr lang="en-US" sz="1900" dirty="0"/>
              <a:t> </a:t>
            </a:r>
            <a:r>
              <a:rPr lang="en-US" sz="1900" i="1" dirty="0"/>
              <a:t>-Protocol</a:t>
            </a:r>
            <a:r>
              <a:rPr lang="en-US" sz="1900" dirty="0"/>
              <a:t> </a:t>
            </a:r>
            <a:r>
              <a:rPr lang="en-US" sz="1900" dirty="0" err="1"/>
              <a:t>udp</a:t>
            </a:r>
            <a:r>
              <a:rPr lang="en-US" sz="1900" dirty="0"/>
              <a:t> |</a:t>
            </a:r>
          </a:p>
          <a:p>
            <a:r>
              <a:rPr lang="en-US" sz="1900" dirty="0"/>
              <a:t>  </a:t>
            </a:r>
            <a:r>
              <a:rPr lang="en-US" sz="1900" b="1" dirty="0"/>
              <a:t>Remove-</a:t>
            </a:r>
            <a:r>
              <a:rPr lang="en-US" sz="1900" b="1" dirty="0" err="1"/>
              <a:t>AzureEndpoint</a:t>
            </a:r>
            <a:r>
              <a:rPr lang="en-US" sz="1900" dirty="0"/>
              <a:t> </a:t>
            </a:r>
            <a:r>
              <a:rPr lang="en-US" sz="1900" i="1" dirty="0"/>
              <a:t>-Name</a:t>
            </a:r>
            <a:r>
              <a:rPr lang="en-US" sz="1900" dirty="0"/>
              <a:t> https | </a:t>
            </a:r>
          </a:p>
          <a:p>
            <a:r>
              <a:rPr lang="en-US" sz="1900" dirty="0"/>
              <a:t>  </a:t>
            </a:r>
            <a:r>
              <a:rPr lang="en-US" sz="1900" b="1" dirty="0"/>
              <a:t>New-</a:t>
            </a:r>
            <a:r>
              <a:rPr lang="en-US" sz="1900" b="1" dirty="0" err="1"/>
              <a:t>AzureVM</a:t>
            </a:r>
            <a:r>
              <a:rPr lang="en-US" sz="1900" dirty="0"/>
              <a:t> </a:t>
            </a:r>
            <a:r>
              <a:rPr lang="en-US" sz="1900" i="1" dirty="0"/>
              <a:t>-</a:t>
            </a:r>
            <a:r>
              <a:rPr lang="en-US" sz="1900" i="1" dirty="0" err="1"/>
              <a:t>ServiceDescription</a:t>
            </a:r>
            <a:r>
              <a:rPr lang="en-US" sz="1900" dirty="0"/>
              <a:t> $</a:t>
            </a:r>
            <a:r>
              <a:rPr lang="en-US" sz="1900" dirty="0" err="1"/>
              <a:t>cloudSvcName</a:t>
            </a:r>
            <a:endParaRPr lang="en-US" sz="1900" dirty="0"/>
          </a:p>
        </p:txBody>
      </p:sp>
    </p:spTree>
    <p:extLst>
      <p:ext uri="{BB962C8B-B14F-4D97-AF65-F5344CB8AC3E}">
        <p14:creationId xmlns:p14="http://schemas.microsoft.com/office/powerpoint/2010/main" val="209299528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and Image Repository</a:t>
            </a:r>
            <a:endParaRPr lang="en-US" dirty="0"/>
          </a:p>
        </p:txBody>
      </p:sp>
      <p:grpSp>
        <p:nvGrpSpPr>
          <p:cNvPr id="20" name="Group 19"/>
          <p:cNvGrpSpPr/>
          <p:nvPr/>
        </p:nvGrpSpPr>
        <p:grpSpPr>
          <a:xfrm>
            <a:off x="512054" y="1894991"/>
            <a:ext cx="11418533" cy="4101953"/>
            <a:chOff x="512054" y="1344864"/>
            <a:chExt cx="11418533" cy="4101953"/>
          </a:xfrm>
        </p:grpSpPr>
        <p:sp>
          <p:nvSpPr>
            <p:cNvPr id="21" name="Rectangle 20"/>
            <p:cNvSpPr/>
            <p:nvPr/>
          </p:nvSpPr>
          <p:spPr bwMode="auto">
            <a:xfrm>
              <a:off x="519114" y="1344864"/>
              <a:ext cx="2965052" cy="1970765"/>
            </a:xfrm>
            <a:prstGeom prst="rect">
              <a:avLst/>
            </a:prstGeom>
            <a:solidFill>
              <a:schemeClr val="accent1"/>
            </a:solidFill>
            <a:ln w="9525" cap="flat" cmpd="sng" algn="ctr">
              <a:noFill/>
              <a:prstDash val="solid"/>
              <a:headEnd type="none" w="med" len="med"/>
              <a:tailEnd type="none" w="med" len="med"/>
            </a:ln>
            <a:effectLst/>
          </p:spPr>
          <p:txBody>
            <a:bodyPr vert="horz" wrap="square" lIns="121899" tIns="121899" rIns="121899" bIns="121899" numCol="1" rtlCol="0" anchor="b" anchorCtr="0" compatLnSpc="1">
              <a:prstTxWarp prst="textNoShape">
                <a:avLst/>
              </a:prstTxWarp>
            </a:bodyPr>
            <a:lstStyle/>
            <a:p>
              <a:pPr lvl="0">
                <a:lnSpc>
                  <a:spcPct val="90000"/>
                </a:lnSpc>
                <a:buSzPct val="90000"/>
                <a:defRPr/>
              </a:pPr>
              <a:r>
                <a:rPr lang="en-US" sz="2800"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p:txBody>
        </p:sp>
        <p:sp>
          <p:nvSpPr>
            <p:cNvPr id="22" name="Freeform 79"/>
            <p:cNvSpPr>
              <a:spLocks noEditPoints="1"/>
            </p:cNvSpPr>
            <p:nvPr/>
          </p:nvSpPr>
          <p:spPr bwMode="black">
            <a:xfrm>
              <a:off x="971010"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3" name="Freeform 79"/>
            <p:cNvSpPr>
              <a:spLocks noEditPoints="1"/>
            </p:cNvSpPr>
            <p:nvPr/>
          </p:nvSpPr>
          <p:spPr bwMode="black">
            <a:xfrm>
              <a:off x="1547046"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4" name="Freeform 79"/>
            <p:cNvSpPr>
              <a:spLocks noEditPoints="1"/>
            </p:cNvSpPr>
            <p:nvPr/>
          </p:nvSpPr>
          <p:spPr bwMode="black">
            <a:xfrm>
              <a:off x="2099188" y="1705557"/>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5" name="TextBox 24"/>
            <p:cNvSpPr txBox="1"/>
            <p:nvPr/>
          </p:nvSpPr>
          <p:spPr>
            <a:xfrm>
              <a:off x="3656648" y="1344864"/>
              <a:ext cx="8273939" cy="1945381"/>
            </a:xfrm>
            <a:prstGeom prst="rect">
              <a:avLst/>
            </a:prstGeom>
            <a:solidFill>
              <a:schemeClr val="tx1">
                <a:alpha val="5000"/>
              </a:schemeClr>
            </a:solidFill>
          </p:spPr>
          <p:txBody>
            <a:bodyPr lIns="137137" tIns="0" rIns="182848" bIns="0" anchor="ctr"/>
            <a:lstStyle>
              <a:defPPr>
                <a:defRPr lang="en-US"/>
              </a:defPPr>
              <a:lvl1pPr lvl="0" indent="0">
                <a:lnSpc>
                  <a:spcPct val="100000"/>
                </a:lnSpc>
                <a:spcBef>
                  <a:spcPts val="768"/>
                </a:spcBef>
                <a:buSzTx/>
                <a:buFont typeface="Wingdings" pitchFamily="2" charset="2"/>
                <a:buNone/>
                <a:defRPr spc="-70">
                  <a:solidFill>
                    <a:srgbClr val="00AEEF">
                      <a:alpha val="99000"/>
                    </a:srgbClr>
                  </a:solidFill>
                  <a:latin typeface="Segoe UI Light" pitchFamily="34" charset="0"/>
                  <a:cs typeface="Segoe UI Light" pitchFamily="34" charset="0"/>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b="1" spc="0" dirty="0">
                  <a:solidFill>
                    <a:srgbClr val="292929">
                      <a:alpha val="99000"/>
                    </a:srgbClr>
                  </a:solidFill>
                  <a:latin typeface="Segoe UI"/>
                  <a:cs typeface="+mn-cs"/>
                </a:rPr>
                <a:t>  </a:t>
              </a:r>
              <a:r>
                <a:rPr lang="en-US" sz="1400" b="1" spc="0" dirty="0">
                  <a:solidFill>
                    <a:srgbClr val="292929"/>
                  </a:solidFill>
                  <a:latin typeface="Segoe UI"/>
                  <a:cs typeface="+mn-cs"/>
                </a:rPr>
                <a:t> </a:t>
              </a:r>
              <a:r>
                <a:rPr lang="en-US" sz="1400" b="1" spc="0" dirty="0">
                  <a:solidFill>
                    <a:schemeClr val="accent1">
                      <a:alpha val="99000"/>
                    </a:schemeClr>
                  </a:solidFill>
                  <a:latin typeface="Segoe UI"/>
                  <a:cs typeface="+mn-cs"/>
                </a:rPr>
                <a:t># Return all </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'Microsoft' } </a:t>
              </a:r>
              <a:r>
                <a:rPr lang="en-US" sz="1400" b="1" spc="0" dirty="0">
                  <a:solidFill>
                    <a:schemeClr val="accent1">
                      <a:alpha val="99000"/>
                    </a:schemeClr>
                  </a:solidFill>
                  <a:latin typeface="Segoe UI"/>
                  <a:cs typeface="+mn-cs"/>
                </a:rPr>
                <a:t># Return Microsoft</a:t>
              </a:r>
              <a:r>
                <a:rPr lang="en-US" sz="1400" spc="0" dirty="0">
                  <a:solidFill>
                    <a:schemeClr val="accent1">
                      <a:alpha val="99000"/>
                    </a:schemeClr>
                  </a:solidFill>
                  <a:latin typeface="Segoe UI"/>
                  <a:cs typeface="+mn-cs"/>
                </a:rPr>
                <a:t>  </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'User' } </a:t>
              </a:r>
              <a:r>
                <a:rPr lang="en-US" sz="1400" b="1" spc="0" dirty="0">
                  <a:solidFill>
                    <a:schemeClr val="accent1">
                      <a:alpha val="99000"/>
                    </a:schemeClr>
                  </a:solidFill>
                  <a:latin typeface="Segoe UI"/>
                  <a:cs typeface="+mn-cs"/>
                </a:rPr>
                <a:t># Return Custom</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'Partner' } </a:t>
              </a:r>
              <a:r>
                <a:rPr lang="en-US" sz="1400" b="1" spc="0" dirty="0">
                  <a:solidFill>
                    <a:schemeClr val="accent1">
                      <a:alpha val="99000"/>
                    </a:schemeClr>
                  </a:solidFill>
                  <a:latin typeface="Segoe UI"/>
                  <a:cs typeface="+mn-cs"/>
                </a:rPr>
                <a:t># Return Partner Images</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$_.OS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'Windows' } </a:t>
              </a:r>
              <a:r>
                <a:rPr lang="en-US" sz="1400" b="1" spc="0" dirty="0">
                  <a:solidFill>
                    <a:schemeClr val="accent1">
                      <a:alpha val="99000"/>
                    </a:schemeClr>
                  </a:solidFill>
                  <a:latin typeface="Segoe UI"/>
                  <a:cs typeface="+mn-cs"/>
                </a:rPr>
                <a:t># Return only Windows OS images</a:t>
              </a:r>
            </a:p>
            <a:p>
              <a:pPr lvl="0">
                <a:spcBef>
                  <a:spcPts val="0"/>
                </a:spcBef>
              </a:pPr>
              <a:r>
                <a:rPr lang="en-US" sz="1400" b="1" spc="0" dirty="0">
                  <a:solidFill>
                    <a:srgbClr val="292929">
                      <a:alpha val="99000"/>
                    </a:srgbClr>
                  </a:solidFill>
                  <a:latin typeface="Segoe UI"/>
                  <a:cs typeface="+mn-cs"/>
                </a:rPr>
                <a:t>Remove-</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ImageName</a:t>
              </a:r>
              <a:r>
                <a:rPr lang="en-US" sz="1400" spc="0" dirty="0">
                  <a:solidFill>
                    <a:srgbClr val="292929">
                      <a:alpha val="99000"/>
                    </a:srgbClr>
                  </a:solidFill>
                  <a:latin typeface="Segoe UI"/>
                  <a:cs typeface="+mn-cs"/>
                </a:rPr>
                <a:t> '</a:t>
              </a:r>
              <a:r>
                <a:rPr lang="en-US" sz="1400" spc="0" dirty="0" err="1">
                  <a:solidFill>
                    <a:srgbClr val="292929">
                      <a:alpha val="99000"/>
                    </a:srgbClr>
                  </a:solidFill>
                  <a:latin typeface="Segoe UI"/>
                  <a:cs typeface="+mn-cs"/>
                </a:rPr>
                <a:t>myimg</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DeleteVHD</a:t>
              </a:r>
              <a:r>
                <a:rPr lang="en-US" sz="1400" i="1" spc="0" dirty="0">
                  <a:solidFill>
                    <a:srgbClr val="292929">
                      <a:alpha val="99000"/>
                    </a:srgbClr>
                  </a:solidFill>
                  <a:latin typeface="Segoe UI"/>
                  <a:cs typeface="+mn-cs"/>
                </a:rPr>
                <a:t>  </a:t>
              </a:r>
              <a:r>
                <a:rPr lang="en-US" sz="1400" b="1" spc="0" dirty="0">
                  <a:solidFill>
                    <a:schemeClr val="accent1">
                      <a:alpha val="99000"/>
                    </a:schemeClr>
                  </a:solidFill>
                  <a:latin typeface="Segoe UI"/>
                  <a:cs typeface="+mn-cs"/>
                </a:rPr>
                <a:t># Delete image and storage</a:t>
              </a:r>
            </a:p>
            <a:p>
              <a:pPr lvl="0">
                <a:spcBef>
                  <a:spcPts val="0"/>
                </a:spcBef>
              </a:pPr>
              <a:r>
                <a:rPr lang="en-US" sz="1400" b="1" spc="0" dirty="0">
                  <a:solidFill>
                    <a:srgbClr val="292929">
                      <a:alpha val="99000"/>
                    </a:srgbClr>
                  </a:solidFill>
                  <a:latin typeface="Segoe UI"/>
                  <a:cs typeface="+mn-cs"/>
                </a:rPr>
                <a:t>Add-</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-OS</a:t>
              </a:r>
              <a:r>
                <a:rPr lang="en-US" sz="1400" spc="0" dirty="0">
                  <a:solidFill>
                    <a:srgbClr val="292929">
                      <a:alpha val="99000"/>
                    </a:srgbClr>
                  </a:solidFill>
                  <a:latin typeface="Segoe UI"/>
                  <a:cs typeface="+mn-cs"/>
                </a:rPr>
                <a:t> 'Windows'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ImageName</a:t>
              </a:r>
              <a:r>
                <a:rPr lang="en-US" sz="1400" spc="0" dirty="0">
                  <a:solidFill>
                    <a:srgbClr val="292929">
                      <a:alpha val="99000"/>
                    </a:srgbClr>
                  </a:solidFill>
                  <a:latin typeface="Segoe UI"/>
                  <a:cs typeface="+mn-cs"/>
                </a:rPr>
                <a:t> '</a:t>
              </a:r>
              <a:r>
                <a:rPr lang="en-US" sz="1400" spc="0" dirty="0" err="1">
                  <a:solidFill>
                    <a:srgbClr val="292929">
                      <a:alpha val="99000"/>
                    </a:srgbClr>
                  </a:solidFill>
                  <a:latin typeface="Segoe UI"/>
                  <a:cs typeface="+mn-cs"/>
                </a:rPr>
                <a:t>MyWinImage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MediaLocation</a:t>
              </a:r>
              <a:r>
                <a:rPr lang="en-US" sz="1400" spc="0" dirty="0">
                  <a:solidFill>
                    <a:srgbClr val="292929">
                      <a:alpha val="99000"/>
                    </a:srgbClr>
                  </a:solidFill>
                  <a:latin typeface="Segoe UI"/>
                  <a:cs typeface="+mn-cs"/>
                </a:rPr>
                <a:t> 'http://storageaccount/vhds/winimage.vhd' </a:t>
              </a:r>
              <a:r>
                <a:rPr lang="en-US" sz="1400" b="1" spc="0" dirty="0">
                  <a:solidFill>
                    <a:schemeClr val="accent1">
                      <a:alpha val="99000"/>
                    </a:schemeClr>
                  </a:solidFill>
                  <a:latin typeface="Segoe UI"/>
                  <a:cs typeface="+mn-cs"/>
                </a:rPr>
                <a:t># Add Existing VM Image from </a:t>
              </a:r>
              <a:r>
                <a:rPr lang="en-US" sz="1400" b="1" spc="0" dirty="0" smtClean="0">
                  <a:solidFill>
                    <a:schemeClr val="accent1">
                      <a:alpha val="99000"/>
                    </a:schemeClr>
                  </a:solidFill>
                  <a:latin typeface="Segoe UI"/>
                  <a:cs typeface="+mn-cs"/>
                </a:rPr>
                <a:t>Storage</a:t>
              </a:r>
              <a:endParaRPr lang="en-US" sz="1400" b="1" spc="0" dirty="0">
                <a:solidFill>
                  <a:schemeClr val="accent1">
                    <a:alpha val="99000"/>
                  </a:schemeClr>
                </a:solidFill>
                <a:latin typeface="Segoe UI"/>
                <a:cs typeface="+mn-cs"/>
              </a:endParaRPr>
            </a:p>
          </p:txBody>
        </p:sp>
        <p:sp>
          <p:nvSpPr>
            <p:cNvPr id="26" name="Freeform 79"/>
            <p:cNvSpPr>
              <a:spLocks noEditPoints="1"/>
            </p:cNvSpPr>
            <p:nvPr/>
          </p:nvSpPr>
          <p:spPr bwMode="black">
            <a:xfrm>
              <a:off x="2642494"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9" name="Rectangle 28"/>
            <p:cNvSpPr/>
            <p:nvPr/>
          </p:nvSpPr>
          <p:spPr bwMode="auto">
            <a:xfrm>
              <a:off x="519113" y="3471713"/>
              <a:ext cx="2965052" cy="1975104"/>
            </a:xfrm>
            <a:prstGeom prst="rect">
              <a:avLst/>
            </a:prstGeom>
            <a:solidFill>
              <a:schemeClr val="accent1"/>
            </a:solidFill>
            <a:ln w="9525" cap="flat" cmpd="sng" algn="ctr">
              <a:noFill/>
              <a:prstDash val="solid"/>
              <a:headEnd type="none" w="med" len="med"/>
              <a:tailEnd type="none" w="med" len="med"/>
            </a:ln>
            <a:effectLst/>
          </p:spPr>
          <p:txBody>
            <a:bodyPr vert="horz" wrap="square" lIns="121899" tIns="121899" rIns="121899" bIns="121899" numCol="1" rtlCol="0" anchor="b" anchorCtr="0" compatLnSpc="1">
              <a:prstTxWarp prst="textNoShape">
                <a:avLst/>
              </a:prstTxWarp>
            </a:bodyPr>
            <a:lstStyle/>
            <a:p>
              <a:pPr>
                <a:lnSpc>
                  <a:spcPct val="90000"/>
                </a:lnSpc>
                <a:buSzPct val="90000"/>
              </a:pPr>
              <a:r>
                <a:rPr lang="en-US" sz="28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p:txBody>
        </p:sp>
        <p:sp>
          <p:nvSpPr>
            <p:cNvPr id="31" name="Freeform 79"/>
            <p:cNvSpPr>
              <a:spLocks noEditPoints="1"/>
            </p:cNvSpPr>
            <p:nvPr/>
          </p:nvSpPr>
          <p:spPr bwMode="black">
            <a:xfrm>
              <a:off x="968485"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3" name="Freeform 79"/>
            <p:cNvSpPr>
              <a:spLocks noEditPoints="1"/>
            </p:cNvSpPr>
            <p:nvPr/>
          </p:nvSpPr>
          <p:spPr bwMode="black">
            <a:xfrm>
              <a:off x="1544522"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4" name="Freeform 79"/>
            <p:cNvSpPr>
              <a:spLocks noEditPoints="1"/>
            </p:cNvSpPr>
            <p:nvPr/>
          </p:nvSpPr>
          <p:spPr bwMode="black">
            <a:xfrm>
              <a:off x="2096663" y="3910189"/>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6" name="Freeform 79"/>
            <p:cNvSpPr>
              <a:spLocks noEditPoints="1"/>
            </p:cNvSpPr>
            <p:nvPr/>
          </p:nvSpPr>
          <p:spPr bwMode="black">
            <a:xfrm>
              <a:off x="2639970"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7" name="TextBox 36"/>
            <p:cNvSpPr txBox="1"/>
            <p:nvPr/>
          </p:nvSpPr>
          <p:spPr>
            <a:xfrm>
              <a:off x="3656648" y="3471713"/>
              <a:ext cx="8273939" cy="1975104"/>
            </a:xfrm>
            <a:prstGeom prst="rect">
              <a:avLst/>
            </a:prstGeom>
            <a:solidFill>
              <a:schemeClr val="tx1">
                <a:alpha val="5000"/>
              </a:schemeClr>
            </a:solidFill>
          </p:spPr>
          <p:txBody>
            <a:bodyPr lIns="137137" tIns="0" rIns="182848" bIns="0" anchor="ctr"/>
            <a:lstStyle>
              <a:defPPr>
                <a:defRPr lang="en-US"/>
              </a:defPPr>
              <a:lvl1pPr lvl="0" indent="0">
                <a:lnSpc>
                  <a:spcPct val="100000"/>
                </a:lnSpc>
                <a:spcBef>
                  <a:spcPts val="0"/>
                </a:spcBef>
                <a:buSzTx/>
                <a:buFont typeface="Wingdings" pitchFamily="2" charset="2"/>
                <a:buNone/>
                <a:defRPr sz="1400" b="1" spc="0">
                  <a:solidFill>
                    <a:srgbClr val="292929">
                      <a:alpha val="99000"/>
                    </a:srgbClr>
                  </a:solidFill>
                  <a:latin typeface="Segoe UI"/>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Get-</a:t>
              </a:r>
              <a:r>
                <a:rPr lang="en-US" dirty="0" err="1"/>
                <a:t>AzureDisk</a:t>
              </a:r>
              <a:r>
                <a:rPr lang="en-US" dirty="0"/>
                <a:t>   </a:t>
              </a:r>
              <a:r>
                <a:rPr lang="en-US" dirty="0">
                  <a:solidFill>
                    <a:schemeClr val="accent1">
                      <a:alpha val="99000"/>
                    </a:schemeClr>
                  </a:solidFill>
                </a:rPr>
                <a:t># Return all </a:t>
              </a:r>
            </a:p>
            <a:p>
              <a:r>
                <a:rPr lang="en-US" dirty="0"/>
                <a:t>Get-</a:t>
              </a:r>
              <a:r>
                <a:rPr lang="en-US" dirty="0" err="1"/>
                <a:t>AzureDisk</a:t>
              </a:r>
              <a:r>
                <a:rPr lang="en-US" dirty="0"/>
                <a:t> | Where </a:t>
              </a:r>
              <a:r>
                <a:rPr lang="en-US" b="0" dirty="0"/>
                <a:t>{ $_.</a:t>
              </a:r>
              <a:r>
                <a:rPr lang="en-US" b="0" dirty="0" err="1"/>
                <a:t>AttachedTo</a:t>
              </a:r>
              <a:r>
                <a:rPr lang="en-US" b="0" dirty="0"/>
                <a:t> -</a:t>
              </a:r>
              <a:r>
                <a:rPr lang="en-US" b="0" dirty="0" err="1"/>
                <a:t>eq</a:t>
              </a:r>
              <a:r>
                <a:rPr lang="en-US" b="0" dirty="0"/>
                <a:t> $null } </a:t>
              </a:r>
              <a:r>
                <a:rPr lang="en-US" dirty="0">
                  <a:solidFill>
                    <a:schemeClr val="accent1">
                      <a:alpha val="99000"/>
                    </a:schemeClr>
                  </a:solidFill>
                </a:rPr>
                <a:t># Return all not attached to a VM</a:t>
              </a:r>
            </a:p>
            <a:p>
              <a:r>
                <a:rPr lang="en-US" dirty="0"/>
                <a:t>Get-</a:t>
              </a:r>
              <a:r>
                <a:rPr lang="en-US" dirty="0" err="1"/>
                <a:t>AzureDisk</a:t>
              </a:r>
              <a:r>
                <a:rPr lang="en-US" dirty="0"/>
                <a:t> | Where </a:t>
              </a:r>
              <a:r>
                <a:rPr lang="en-US" b="0" dirty="0"/>
                <a:t>{ $_.OS -</a:t>
              </a:r>
              <a:r>
                <a:rPr lang="en-US" b="0" dirty="0" err="1"/>
                <a:t>eq</a:t>
              </a:r>
              <a:r>
                <a:rPr lang="en-US" b="0" dirty="0"/>
                <a:t> $null } </a:t>
              </a:r>
              <a:r>
                <a:rPr lang="en-US" dirty="0">
                  <a:solidFill>
                    <a:schemeClr val="accent1">
                      <a:alpha val="99000"/>
                    </a:schemeClr>
                  </a:solidFill>
                </a:rPr>
                <a:t># Return only data disks </a:t>
              </a:r>
            </a:p>
            <a:p>
              <a:r>
                <a:rPr lang="en-US" dirty="0"/>
                <a:t>Get-</a:t>
              </a:r>
              <a:r>
                <a:rPr lang="en-US" dirty="0" err="1"/>
                <a:t>AzureDisk</a:t>
              </a:r>
              <a:r>
                <a:rPr lang="en-US" dirty="0"/>
                <a:t> | Where </a:t>
              </a:r>
              <a:r>
                <a:rPr lang="en-US" b="0" dirty="0"/>
                <a:t>{ $_.OS -</a:t>
              </a:r>
              <a:r>
                <a:rPr lang="en-US" b="0" dirty="0" err="1"/>
                <a:t>eq</a:t>
              </a:r>
              <a:r>
                <a:rPr lang="en-US" b="0" dirty="0"/>
                <a:t> 'Windows' } </a:t>
              </a:r>
              <a:r>
                <a:rPr lang="en-US" dirty="0">
                  <a:solidFill>
                    <a:schemeClr val="accent1">
                      <a:alpha val="99000"/>
                    </a:schemeClr>
                  </a:solidFill>
                </a:rPr>
                <a:t># Return only Windows OS disks</a:t>
              </a:r>
            </a:p>
            <a:p>
              <a:r>
                <a:rPr lang="en-US" dirty="0"/>
                <a:t>Remove-</a:t>
              </a:r>
              <a:r>
                <a:rPr lang="en-US" dirty="0" err="1"/>
                <a:t>AzureDisk</a:t>
              </a:r>
              <a:r>
                <a:rPr lang="en-US" dirty="0"/>
                <a:t> </a:t>
              </a:r>
              <a:r>
                <a:rPr lang="en-US" b="0" dirty="0"/>
                <a:t>-</a:t>
              </a:r>
              <a:r>
                <a:rPr lang="en-US" b="0" dirty="0" err="1"/>
                <a:t>DiskName</a:t>
              </a:r>
              <a:r>
                <a:rPr lang="en-US" b="0" dirty="0"/>
                <a:t> '</a:t>
              </a:r>
              <a:r>
                <a:rPr lang="en-US" b="0" dirty="0" err="1"/>
                <a:t>mydisk</a:t>
              </a:r>
              <a:r>
                <a:rPr lang="en-US" b="0" dirty="0"/>
                <a:t>' -</a:t>
              </a:r>
              <a:r>
                <a:rPr lang="en-US" b="0" dirty="0" err="1"/>
                <a:t>DeleteVHD</a:t>
              </a:r>
              <a:r>
                <a:rPr lang="en-US" b="0" dirty="0"/>
                <a:t>  </a:t>
              </a:r>
              <a:r>
                <a:rPr lang="en-US" dirty="0">
                  <a:solidFill>
                    <a:schemeClr val="accent1">
                      <a:alpha val="99000"/>
                    </a:schemeClr>
                  </a:solidFill>
                </a:rPr>
                <a:t># Delete disk and storage</a:t>
              </a:r>
            </a:p>
            <a:p>
              <a:r>
                <a:rPr lang="en-US" dirty="0"/>
                <a:t>Add-</a:t>
              </a:r>
              <a:r>
                <a:rPr lang="en-US" dirty="0" err="1"/>
                <a:t>AzureDisk</a:t>
              </a:r>
              <a:r>
                <a:rPr lang="en-US" dirty="0"/>
                <a:t> </a:t>
              </a:r>
              <a:r>
                <a:rPr lang="en-US" b="0" dirty="0"/>
                <a:t>-OS 'Windows' -</a:t>
              </a:r>
              <a:r>
                <a:rPr lang="en-US" b="0" dirty="0" err="1"/>
                <a:t>DiskName</a:t>
              </a:r>
              <a:r>
                <a:rPr lang="en-US" b="0" dirty="0"/>
                <a:t> '</a:t>
              </a:r>
              <a:r>
                <a:rPr lang="en-US" b="0" dirty="0" err="1"/>
                <a:t>MyWinDisk</a:t>
              </a:r>
              <a:r>
                <a:rPr lang="en-US" b="0" dirty="0"/>
                <a:t>' -</a:t>
              </a:r>
              <a:r>
                <a:rPr lang="en-US" b="0" dirty="0" err="1"/>
                <a:t>MediaLocation</a:t>
              </a:r>
              <a:r>
                <a:rPr lang="en-US" b="0" dirty="0"/>
                <a:t> 'http://storageaccount/vhds/winosdisk.vhd‘</a:t>
              </a:r>
              <a:r>
                <a:rPr lang="en-US" dirty="0"/>
                <a:t> </a:t>
              </a:r>
              <a:r>
                <a:rPr lang="en-US" dirty="0">
                  <a:solidFill>
                    <a:schemeClr val="accent1">
                      <a:alpha val="99000"/>
                    </a:schemeClr>
                  </a:solidFill>
                </a:rPr>
                <a:t># Add Existing OS Disk from Storage </a:t>
              </a:r>
            </a:p>
            <a:p>
              <a:r>
                <a:rPr lang="en-US" dirty="0" smtClean="0"/>
                <a:t>Add-</a:t>
              </a:r>
              <a:r>
                <a:rPr lang="en-US" dirty="0" err="1" smtClean="0"/>
                <a:t>AzureDisk</a:t>
              </a:r>
              <a:r>
                <a:rPr lang="en-US" dirty="0" smtClean="0"/>
                <a:t>  </a:t>
              </a:r>
              <a:r>
                <a:rPr lang="en-US" b="0" dirty="0" smtClean="0"/>
                <a:t>-</a:t>
              </a:r>
              <a:r>
                <a:rPr lang="en-US" b="0" dirty="0" err="1" smtClean="0"/>
                <a:t>DiskName</a:t>
              </a:r>
              <a:r>
                <a:rPr lang="en-US" b="0" dirty="0" smtClean="0"/>
                <a:t> '</a:t>
              </a:r>
              <a:r>
                <a:rPr lang="en-US" b="0" dirty="0" err="1" smtClean="0"/>
                <a:t>MyDataDisk</a:t>
              </a:r>
              <a:r>
                <a:rPr lang="en-US" b="0" dirty="0" smtClean="0"/>
                <a:t>' -</a:t>
              </a:r>
              <a:r>
                <a:rPr lang="en-US" b="0" dirty="0" err="1" smtClean="0"/>
                <a:t>MediaLocation</a:t>
              </a:r>
              <a:r>
                <a:rPr lang="en-US" b="0" dirty="0" smtClean="0"/>
                <a:t> 'http://storageaccount/vhds/datadisk.vhd‘</a:t>
              </a:r>
            </a:p>
            <a:p>
              <a:r>
                <a:rPr lang="en-US" dirty="0" smtClean="0">
                  <a:solidFill>
                    <a:schemeClr val="accent1">
                      <a:alpha val="99000"/>
                    </a:schemeClr>
                  </a:solidFill>
                </a:rPr>
                <a:t># </a:t>
              </a:r>
              <a:r>
                <a:rPr lang="en-US" dirty="0">
                  <a:solidFill>
                    <a:schemeClr val="accent1">
                      <a:alpha val="99000"/>
                    </a:schemeClr>
                  </a:solidFill>
                </a:rPr>
                <a:t>Add Existing Data Disk from Storage </a:t>
              </a:r>
            </a:p>
          </p:txBody>
        </p:sp>
        <p:sp>
          <p:nvSpPr>
            <p:cNvPr id="45" name="Rectangle 44"/>
            <p:cNvSpPr/>
            <p:nvPr/>
          </p:nvSpPr>
          <p:spPr>
            <a:xfrm>
              <a:off x="512054" y="2247649"/>
              <a:ext cx="2972288" cy="355482"/>
            </a:xfrm>
            <a:prstGeom prst="rect">
              <a:avLst/>
            </a:prstGeom>
          </p:spPr>
          <p:txBody>
            <a:bodyPr wrap="none">
              <a:spAutoFit/>
            </a:bodyPr>
            <a:lstStyle/>
            <a:p>
              <a:pPr lvl="0" algn="ctr">
                <a:lnSpc>
                  <a:spcPct val="90000"/>
                </a:lnSpc>
                <a:buSzPct val="90000"/>
                <a:defRPr/>
              </a:pPr>
              <a:r>
                <a:rPr lang="en-US" sz="19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Partner and User</a:t>
              </a:r>
            </a:p>
          </p:txBody>
        </p:sp>
        <p:sp>
          <p:nvSpPr>
            <p:cNvPr id="46" name="Rectangle 45"/>
            <p:cNvSpPr/>
            <p:nvPr/>
          </p:nvSpPr>
          <p:spPr>
            <a:xfrm>
              <a:off x="834058" y="4441897"/>
              <a:ext cx="2476960" cy="355482"/>
            </a:xfrm>
            <a:prstGeom prst="rect">
              <a:avLst/>
            </a:prstGeom>
          </p:spPr>
          <p:txBody>
            <a:bodyPr wrap="none">
              <a:spAutoFit/>
            </a:bodyPr>
            <a:lstStyle/>
            <a:p>
              <a:pPr lvl="0" algn="ctr">
                <a:lnSpc>
                  <a:spcPct val="90000"/>
                </a:lnSpc>
                <a:buSzPct val="90000"/>
                <a:defRPr/>
              </a:pPr>
              <a:r>
                <a:rPr lang="en-US" sz="19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or Data Disks</a:t>
              </a:r>
            </a:p>
          </p:txBody>
        </p:sp>
      </p:grpSp>
    </p:spTree>
    <p:extLst>
      <p:ext uri="{BB962C8B-B14F-4D97-AF65-F5344CB8AC3E}">
        <p14:creationId xmlns:p14="http://schemas.microsoft.com/office/powerpoint/2010/main" val="263948149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Updates to Running VMs</a:t>
            </a:r>
            <a:endParaRPr lang="en-US" dirty="0"/>
          </a:p>
        </p:txBody>
      </p:sp>
      <p:sp>
        <p:nvSpPr>
          <p:cNvPr id="4" name="Text Placeholder 3"/>
          <p:cNvSpPr>
            <a:spLocks noGrp="1"/>
          </p:cNvSpPr>
          <p:nvPr>
            <p:ph type="body" sz="quarter" idx="10"/>
          </p:nvPr>
        </p:nvSpPr>
        <p:spPr/>
        <p:txBody>
          <a:bodyPr/>
          <a:lstStyle/>
          <a:p>
            <a:r>
              <a:rPr lang="en-US" sz="2100" b="1" dirty="0">
                <a:solidFill>
                  <a:schemeClr val="accent2"/>
                </a:solidFill>
              </a:rPr>
              <a:t>Remove RDP and Add New Storage Across all Web Front Ends</a:t>
            </a:r>
          </a:p>
          <a:p>
            <a:endParaRPr lang="en-US" sz="2100" b="1" dirty="0"/>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$svc | </a:t>
            </a:r>
            <a:r>
              <a:rPr lang="en-US" sz="2100" b="1" dirty="0"/>
              <a:t>Where</a:t>
            </a:r>
            <a:r>
              <a:rPr lang="en-US" sz="2100" dirty="0"/>
              <a:t> { $_.Name -match '</a:t>
            </a:r>
            <a:r>
              <a:rPr lang="en-US" sz="2100" dirty="0" err="1"/>
              <a:t>wfe</a:t>
            </a:r>
            <a:r>
              <a:rPr lang="en-US" sz="2100" dirty="0"/>
              <a:t>' } | </a:t>
            </a:r>
            <a:r>
              <a:rPr lang="en-US" sz="2100" b="1" dirty="0" err="1"/>
              <a:t>foreach</a:t>
            </a:r>
            <a:r>
              <a:rPr lang="en-US" sz="2100" dirty="0"/>
              <a:t> {</a:t>
            </a:r>
          </a:p>
          <a:p>
            <a:r>
              <a:rPr lang="en-US" sz="2100" dirty="0"/>
              <a:t> $_ | </a:t>
            </a:r>
          </a:p>
          <a:p>
            <a:r>
              <a:rPr lang="en-US" sz="2100" dirty="0"/>
              <a:t> </a:t>
            </a:r>
            <a:r>
              <a:rPr lang="en-US" sz="2100" b="1" dirty="0"/>
              <a:t>Remove-</a:t>
            </a:r>
            <a:r>
              <a:rPr lang="en-US" sz="2100" b="1" dirty="0" err="1"/>
              <a:t>AzureEndpoint</a:t>
            </a:r>
            <a:r>
              <a:rPr lang="en-US" sz="2100" dirty="0"/>
              <a:t> </a:t>
            </a:r>
            <a:r>
              <a:rPr lang="en-US" sz="2100" i="1" dirty="0"/>
              <a:t>-Name</a:t>
            </a:r>
            <a:r>
              <a:rPr lang="en-US" sz="2100" dirty="0"/>
              <a:t> '</a:t>
            </a:r>
            <a:r>
              <a:rPr lang="en-US" sz="2100" dirty="0" err="1"/>
              <a:t>rdp</a:t>
            </a:r>
            <a:r>
              <a:rPr lang="en-US" sz="2100" dirty="0"/>
              <a:t>' |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-LUN</a:t>
            </a:r>
            <a:r>
              <a:rPr lang="en-US" sz="2100" dirty="0"/>
              <a:t> 1 </a:t>
            </a:r>
            <a:r>
              <a:rPr lang="en-US" sz="2100" i="1" dirty="0"/>
              <a:t>-</a:t>
            </a:r>
            <a:r>
              <a:rPr lang="en-US" sz="2100" i="1" dirty="0" err="1"/>
              <a:t>DiskLabel</a:t>
            </a:r>
            <a:r>
              <a:rPr lang="en-US" sz="2100" dirty="0"/>
              <a:t> '</a:t>
            </a:r>
            <a:r>
              <a:rPr lang="en-US" sz="2100" dirty="0" err="1"/>
              <a:t>newstorage</a:t>
            </a:r>
            <a:r>
              <a:rPr lang="en-US" sz="2100" dirty="0"/>
              <a:t>' |</a:t>
            </a:r>
          </a:p>
          <a:p>
            <a:r>
              <a:rPr lang="en-US" sz="2100" dirty="0"/>
              <a:t> </a:t>
            </a:r>
            <a:r>
              <a:rPr lang="en-US" sz="2100" b="1" dirty="0"/>
              <a:t>Update-</a:t>
            </a:r>
            <a:r>
              <a:rPr lang="en-US" sz="2100" b="1" dirty="0" err="1"/>
              <a:t>AzureVM</a:t>
            </a:r>
            <a:endParaRPr lang="en-US" sz="2100" dirty="0"/>
          </a:p>
          <a:p>
            <a:r>
              <a:rPr lang="en-US" sz="2100" dirty="0"/>
              <a:t>} </a:t>
            </a:r>
          </a:p>
        </p:txBody>
      </p:sp>
    </p:spTree>
    <p:extLst>
      <p:ext uri="{BB962C8B-B14F-4D97-AF65-F5344CB8AC3E}">
        <p14:creationId xmlns:p14="http://schemas.microsoft.com/office/powerpoint/2010/main" val="98416460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Capturing a Virtual Machine as a new Image</a:t>
            </a:r>
            <a:endParaRPr lang="en-US" dirty="0"/>
          </a:p>
        </p:txBody>
      </p:sp>
      <p:sp>
        <p:nvSpPr>
          <p:cNvPr id="5" name="Text Placeholder 4"/>
          <p:cNvSpPr>
            <a:spLocks noGrp="1"/>
          </p:cNvSpPr>
          <p:nvPr>
            <p:ph type="body" sz="quarter" idx="10"/>
          </p:nvPr>
        </p:nvSpPr>
        <p:spPr/>
        <p:txBody>
          <a:bodyPr/>
          <a:lstStyle/>
          <a:p>
            <a:r>
              <a:rPr lang="en-US" b="1" dirty="0" smtClean="0">
                <a:solidFill>
                  <a:schemeClr val="accent2"/>
                </a:solidFill>
              </a:rPr>
              <a:t>Capture Sys-Prepped VM into a new Image (Deletes the Source VM)</a:t>
            </a:r>
            <a:endParaRPr lang="en-US" b="1" dirty="0">
              <a:solidFill>
                <a:schemeClr val="accent2"/>
              </a:solidFill>
            </a:endParaRPr>
          </a:p>
          <a:p>
            <a:endParaRPr lang="en-US" dirty="0" smtClean="0"/>
          </a:p>
          <a:p>
            <a:r>
              <a:rPr lang="en-US" b="1" dirty="0"/>
              <a:t>Save-</a:t>
            </a:r>
            <a:r>
              <a:rPr lang="en-US" b="1" dirty="0" err="1"/>
              <a:t>AzureVMImage</a:t>
            </a:r>
            <a:r>
              <a:rPr lang="en-US" dirty="0"/>
              <a:t> </a:t>
            </a:r>
            <a:r>
              <a:rPr lang="en-US" i="1" dirty="0"/>
              <a:t>-</a:t>
            </a:r>
            <a:r>
              <a:rPr lang="en-US" i="1" dirty="0" err="1"/>
              <a:t>ServiceName</a:t>
            </a:r>
            <a:r>
              <a:rPr lang="en-US" dirty="0"/>
              <a:t> $</a:t>
            </a:r>
            <a:r>
              <a:rPr lang="en-US" dirty="0" err="1"/>
              <a:t>cloudSvcName</a:t>
            </a:r>
            <a:r>
              <a:rPr lang="en-US" dirty="0"/>
              <a:t> </a:t>
            </a:r>
            <a:r>
              <a:rPr lang="en-US" i="1" dirty="0"/>
              <a:t>-Name</a:t>
            </a:r>
            <a:r>
              <a:rPr lang="en-US" dirty="0"/>
              <a:t> 'myvm1' </a:t>
            </a:r>
          </a:p>
          <a:p>
            <a:r>
              <a:rPr lang="en-US" i="1" dirty="0" smtClean="0"/>
              <a:t>	</a:t>
            </a:r>
            <a:r>
              <a:rPr lang="en-US" i="1" dirty="0"/>
              <a:t>	</a:t>
            </a:r>
            <a:r>
              <a:rPr lang="en-US" i="1" dirty="0" smtClean="0"/>
              <a:t>-</a:t>
            </a:r>
            <a:r>
              <a:rPr lang="en-US" i="1" dirty="0" err="1" smtClean="0"/>
              <a:t>NewImageName</a:t>
            </a:r>
            <a:r>
              <a:rPr lang="en-US" dirty="0" smtClean="0"/>
              <a:t> 'Image Name' </a:t>
            </a:r>
          </a:p>
          <a:p>
            <a:r>
              <a:rPr lang="en-US" i="1" dirty="0" smtClean="0"/>
              <a:t>	</a:t>
            </a:r>
            <a:endParaRPr lang="en-US" dirty="0"/>
          </a:p>
        </p:txBody>
      </p:sp>
    </p:spTree>
    <p:extLst>
      <p:ext uri="{BB962C8B-B14F-4D97-AF65-F5344CB8AC3E}">
        <p14:creationId xmlns:p14="http://schemas.microsoft.com/office/powerpoint/2010/main" val="172954053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Network Operations</a:t>
            </a:r>
            <a:endParaRPr lang="en-US" dirty="0"/>
          </a:p>
        </p:txBody>
      </p:sp>
      <p:sp>
        <p:nvSpPr>
          <p:cNvPr id="5" name="Text Placeholder 4"/>
          <p:cNvSpPr>
            <a:spLocks noGrp="1"/>
          </p:cNvSpPr>
          <p:nvPr>
            <p:ph type="body" sz="quarter" idx="10"/>
          </p:nvPr>
        </p:nvSpPr>
        <p:spPr/>
        <p:txBody>
          <a:bodyPr/>
          <a:lstStyle/>
          <a:p>
            <a:r>
              <a:rPr lang="en-US" dirty="0" smtClean="0">
                <a:solidFill>
                  <a:schemeClr val="accent2"/>
                </a:solidFill>
              </a:rPr>
              <a:t>View and Set Virtual Network Configuration</a:t>
            </a:r>
          </a:p>
          <a:p>
            <a:r>
              <a:rPr lang="en-US" b="1" dirty="0"/>
              <a:t>Get-</a:t>
            </a:r>
            <a:r>
              <a:rPr lang="en-US" b="1" dirty="0" err="1"/>
              <a:t>AzureVNetConfig</a:t>
            </a:r>
            <a:r>
              <a:rPr lang="en-US" dirty="0"/>
              <a:t> | </a:t>
            </a:r>
            <a:r>
              <a:rPr lang="en-US" b="1" dirty="0"/>
              <a:t>Select</a:t>
            </a:r>
            <a:r>
              <a:rPr lang="en-US" dirty="0"/>
              <a:t> </a:t>
            </a:r>
            <a:r>
              <a:rPr lang="en-US" i="1" dirty="0"/>
              <a:t>-Expand</a:t>
            </a:r>
            <a:r>
              <a:rPr lang="en-US" dirty="0"/>
              <a:t> </a:t>
            </a:r>
            <a:r>
              <a:rPr lang="en-US" dirty="0" err="1" smtClean="0"/>
              <a:t>XMLConfiguration</a:t>
            </a:r>
            <a:endParaRPr lang="en-US" dirty="0" smtClean="0"/>
          </a:p>
          <a:p>
            <a:r>
              <a:rPr lang="en-US" b="1" dirty="0"/>
              <a:t>Set-</a:t>
            </a:r>
            <a:r>
              <a:rPr lang="en-US" b="1" dirty="0" err="1"/>
              <a:t>AzureVNetConfig</a:t>
            </a:r>
            <a:r>
              <a:rPr lang="en-US" dirty="0"/>
              <a:t> </a:t>
            </a:r>
            <a:r>
              <a:rPr lang="en-US" i="1" dirty="0"/>
              <a:t>-</a:t>
            </a:r>
            <a:r>
              <a:rPr lang="en-US" i="1" dirty="0" err="1"/>
              <a:t>ConfigurationPath</a:t>
            </a:r>
            <a:r>
              <a:rPr lang="en-US" dirty="0"/>
              <a:t> 'c:\Network\MyNetCFG.xml' </a:t>
            </a:r>
            <a:endParaRPr lang="en-US" dirty="0" smtClean="0"/>
          </a:p>
          <a:p>
            <a:endParaRPr lang="en-US" dirty="0">
              <a:solidFill>
                <a:schemeClr val="accent2"/>
              </a:solidFill>
            </a:endParaRPr>
          </a:p>
          <a:p>
            <a:r>
              <a:rPr lang="en-US" dirty="0" smtClean="0">
                <a:solidFill>
                  <a:schemeClr val="accent2"/>
                </a:solidFill>
              </a:rPr>
              <a:t>Start and Stop Virtual Network Gateway </a:t>
            </a:r>
          </a:p>
          <a:p>
            <a:r>
              <a:rPr lang="en-US" b="1" dirty="0"/>
              <a:t>Set-</a:t>
            </a:r>
            <a:r>
              <a:rPr lang="en-US" b="1" dirty="0" err="1"/>
              <a:t>AzureVNetGateway</a:t>
            </a:r>
            <a:r>
              <a:rPr lang="en-US" dirty="0"/>
              <a:t> </a:t>
            </a:r>
            <a:r>
              <a:rPr lang="en-US" i="1" dirty="0"/>
              <a:t>-Disconnect</a:t>
            </a:r>
            <a:r>
              <a:rPr lang="en-US" dirty="0"/>
              <a:t> </a:t>
            </a:r>
            <a:r>
              <a:rPr lang="en-US" i="1" dirty="0"/>
              <a:t>-</a:t>
            </a:r>
            <a:r>
              <a:rPr lang="en-US" i="1" dirty="0" err="1"/>
              <a:t>VNetName</a:t>
            </a:r>
            <a:r>
              <a:rPr lang="en-US" dirty="0"/>
              <a:t> '</a:t>
            </a:r>
            <a:r>
              <a:rPr lang="en-US" dirty="0" err="1"/>
              <a:t>MyVNet</a:t>
            </a:r>
            <a:r>
              <a:rPr lang="en-US" dirty="0"/>
              <a:t>' </a:t>
            </a:r>
            <a:endParaRPr lang="en-US" dirty="0" smtClean="0"/>
          </a:p>
          <a:p>
            <a:r>
              <a:rPr lang="en-US" i="1" dirty="0"/>
              <a:t> </a:t>
            </a:r>
            <a:r>
              <a:rPr lang="en-US" i="1" dirty="0" smtClean="0"/>
              <a:t>  -</a:t>
            </a:r>
            <a:r>
              <a:rPr lang="en-US" i="1" dirty="0" err="1"/>
              <a:t>LocalNetworkSiteName</a:t>
            </a:r>
            <a:r>
              <a:rPr lang="en-US" dirty="0"/>
              <a:t> </a:t>
            </a:r>
            <a:r>
              <a:rPr lang="en-US" dirty="0" smtClean="0"/>
              <a:t>'</a:t>
            </a:r>
            <a:r>
              <a:rPr lang="en-US" dirty="0" err="1" smtClean="0"/>
              <a:t>MySite</a:t>
            </a:r>
            <a:r>
              <a:rPr lang="en-US" dirty="0"/>
              <a:t>'</a:t>
            </a:r>
            <a:endParaRPr lang="en-US" dirty="0" smtClean="0"/>
          </a:p>
          <a:p>
            <a:r>
              <a:rPr lang="en-US" b="1" dirty="0"/>
              <a:t>Set-</a:t>
            </a:r>
            <a:r>
              <a:rPr lang="en-US" b="1" dirty="0" err="1"/>
              <a:t>AzureVNetGateway</a:t>
            </a:r>
            <a:r>
              <a:rPr lang="en-US" dirty="0"/>
              <a:t> </a:t>
            </a:r>
            <a:r>
              <a:rPr lang="en-US" i="1" dirty="0" smtClean="0"/>
              <a:t>-</a:t>
            </a:r>
            <a:r>
              <a:rPr lang="en-US" i="1" dirty="0"/>
              <a:t>C</a:t>
            </a:r>
            <a:r>
              <a:rPr lang="en-US" i="1" dirty="0" smtClean="0"/>
              <a:t>onnect</a:t>
            </a:r>
            <a:r>
              <a:rPr lang="en-US" dirty="0" smtClean="0"/>
              <a:t> </a:t>
            </a:r>
            <a:r>
              <a:rPr lang="en-US" i="1" dirty="0"/>
              <a:t>-</a:t>
            </a:r>
            <a:r>
              <a:rPr lang="en-US" i="1" dirty="0" err="1"/>
              <a:t>VNetName</a:t>
            </a:r>
            <a:r>
              <a:rPr lang="en-US" dirty="0"/>
              <a:t> </a:t>
            </a:r>
            <a:r>
              <a:rPr lang="en-US" dirty="0" smtClean="0"/>
              <a:t>'</a:t>
            </a:r>
            <a:r>
              <a:rPr lang="en-US" dirty="0" err="1" smtClean="0"/>
              <a:t>MyVNet</a:t>
            </a:r>
            <a:r>
              <a:rPr lang="en-US" dirty="0"/>
              <a:t>'</a:t>
            </a:r>
            <a:r>
              <a:rPr lang="en-US" dirty="0" smtClean="0"/>
              <a:t> </a:t>
            </a:r>
          </a:p>
          <a:p>
            <a:r>
              <a:rPr lang="en-US" dirty="0" smtClean="0"/>
              <a:t>   -</a:t>
            </a:r>
            <a:r>
              <a:rPr lang="en-US" i="1" dirty="0" err="1" smtClean="0"/>
              <a:t>LocalNetworkSiteName</a:t>
            </a:r>
            <a:r>
              <a:rPr lang="en-US" dirty="0" smtClean="0"/>
              <a:t> </a:t>
            </a:r>
            <a:r>
              <a:rPr lang="en-US" dirty="0"/>
              <a:t>'</a:t>
            </a:r>
            <a:r>
              <a:rPr lang="en-US" dirty="0" err="1"/>
              <a:t>MySite</a:t>
            </a:r>
            <a:r>
              <a:rPr lang="en-US" dirty="0"/>
              <a:t>'</a:t>
            </a:r>
            <a:endParaRPr lang="en-US" dirty="0">
              <a:solidFill>
                <a:schemeClr val="accent2"/>
              </a:solidFill>
            </a:endParaRPr>
          </a:p>
          <a:p>
            <a:endParaRPr lang="en-US" dirty="0" smtClean="0">
              <a:solidFill>
                <a:schemeClr val="accent2"/>
              </a:solidFill>
            </a:endParaRPr>
          </a:p>
          <a:p>
            <a:r>
              <a:rPr lang="en-US" dirty="0" smtClean="0">
                <a:solidFill>
                  <a:schemeClr val="accent2"/>
                </a:solidFill>
              </a:rPr>
              <a:t>View Virtual Network Status</a:t>
            </a:r>
          </a:p>
          <a:p>
            <a:r>
              <a:rPr lang="en-US" b="1" dirty="0"/>
              <a:t>Get-</a:t>
            </a:r>
            <a:r>
              <a:rPr lang="en-US" b="1" dirty="0" err="1"/>
              <a:t>AzureVNetConnection</a:t>
            </a:r>
            <a:r>
              <a:rPr lang="en-US" dirty="0"/>
              <a:t> </a:t>
            </a:r>
            <a:r>
              <a:rPr lang="en-US" i="1" dirty="0"/>
              <a:t>-</a:t>
            </a:r>
            <a:r>
              <a:rPr lang="en-US" i="1" dirty="0" err="1"/>
              <a:t>VNetName</a:t>
            </a:r>
            <a:r>
              <a:rPr lang="en-US" dirty="0"/>
              <a:t> '</a:t>
            </a:r>
            <a:r>
              <a:rPr lang="en-US" dirty="0" err="1"/>
              <a:t>MyVNet</a:t>
            </a:r>
            <a:r>
              <a:rPr lang="en-US" dirty="0"/>
              <a:t>'</a:t>
            </a:r>
            <a:endParaRPr lang="en-US" dirty="0">
              <a:solidFill>
                <a:schemeClr val="accent2"/>
              </a:solidFill>
            </a:endParaRPr>
          </a:p>
        </p:txBody>
      </p:sp>
    </p:spTree>
    <p:extLst>
      <p:ext uri="{BB962C8B-B14F-4D97-AF65-F5344CB8AC3E}">
        <p14:creationId xmlns:p14="http://schemas.microsoft.com/office/powerpoint/2010/main" val="53456713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Summary	</a:t>
            </a:r>
            <a:endParaRPr lang="en-US" dirty="0"/>
          </a:p>
        </p:txBody>
      </p:sp>
      <p:sp>
        <p:nvSpPr>
          <p:cNvPr id="5" name="Text Placeholder 4"/>
          <p:cNvSpPr>
            <a:spLocks noGrp="1"/>
          </p:cNvSpPr>
          <p:nvPr>
            <p:ph type="body" sz="quarter" idx="11"/>
          </p:nvPr>
        </p:nvSpPr>
        <p:spPr/>
        <p:txBody>
          <a:bodyPr/>
          <a:lstStyle/>
          <a:p>
            <a:r>
              <a:rPr lang="en-US" smtClean="0"/>
              <a:t>Virtual Machine Management</a:t>
            </a:r>
          </a:p>
          <a:p>
            <a:r>
              <a:rPr lang="en-US" smtClean="0"/>
              <a:t>Disk and Image Repository</a:t>
            </a:r>
          </a:p>
          <a:p>
            <a:r>
              <a:rPr lang="en-US" smtClean="0"/>
              <a:t>Configuring Virtual Networks</a:t>
            </a:r>
            <a:endParaRPr lang="en-US" dirty="0" smtClean="0"/>
          </a:p>
        </p:txBody>
      </p:sp>
    </p:spTree>
    <p:extLst>
      <p:ext uri="{BB962C8B-B14F-4D97-AF65-F5344CB8AC3E}">
        <p14:creationId xmlns:p14="http://schemas.microsoft.com/office/powerpoint/2010/main" val="413904289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can you do with PowerShell?</a:t>
            </a:r>
            <a:endParaRPr lang="en-US" dirty="0"/>
          </a:p>
        </p:txBody>
      </p:sp>
      <p:sp>
        <p:nvSpPr>
          <p:cNvPr id="15"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Automation</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Query, Manage and Configure Virtual Machines across multiple subscriptions, </a:t>
            </a:r>
            <a:r>
              <a:rPr lang="en-US" sz="1600" dirty="0" smtClean="0">
                <a:solidFill>
                  <a:srgbClr val="525051">
                    <a:alpha val="99000"/>
                  </a:srgbClr>
                </a:solidFill>
                <a:latin typeface="Segoe UI"/>
              </a:rPr>
              <a:t/>
            </a:r>
            <a:br>
              <a:rPr lang="en-US" sz="1600" dirty="0" smtClean="0">
                <a:solidFill>
                  <a:srgbClr val="525051">
                    <a:alpha val="99000"/>
                  </a:srgbClr>
                </a:solidFill>
                <a:latin typeface="Segoe UI"/>
              </a:rPr>
            </a:br>
            <a:r>
              <a:rPr lang="en-US" sz="1600" dirty="0" smtClean="0">
                <a:solidFill>
                  <a:srgbClr val="525051">
                    <a:alpha val="99000"/>
                  </a:srgbClr>
                </a:solidFill>
                <a:latin typeface="Segoe UI"/>
              </a:rPr>
              <a:t>cloud </a:t>
            </a:r>
            <a:r>
              <a:rPr lang="en-US" sz="1600" dirty="0">
                <a:solidFill>
                  <a:srgbClr val="525051">
                    <a:alpha val="99000"/>
                  </a:srgbClr>
                </a:solidFill>
                <a:latin typeface="Segoe UI"/>
              </a:rPr>
              <a:t>services and storage accounts.</a:t>
            </a:r>
            <a:endParaRPr lang="en-US" sz="1600" kern="0" dirty="0">
              <a:ln>
                <a:solidFill>
                  <a:prstClr val="white">
                    <a:alpha val="0"/>
                  </a:prstClr>
                </a:solidFill>
              </a:ln>
              <a:solidFill>
                <a:srgbClr val="373737"/>
              </a:solidFill>
              <a:latin typeface="Segoe UI"/>
              <a:cs typeface="Arial" pitchFamily="34" charset="0"/>
            </a:endParaRPr>
          </a:p>
        </p:txBody>
      </p:sp>
      <p:sp>
        <p:nvSpPr>
          <p:cNvPr id="16" name="Rectangle 15"/>
          <p:cNvSpPr>
            <a:spLocks noChangeAspect="1"/>
          </p:cNvSpPr>
          <p:nvPr/>
        </p:nvSpPr>
        <p:spPr bwMode="auto">
          <a:xfrm>
            <a:off x="520700" y="1900239"/>
            <a:ext cx="1309688" cy="1309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7" name="Rectangle 16"/>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8" name="Rectangle 17"/>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9"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spcAft>
                <a:spcPts val="300"/>
              </a:spcAft>
              <a:buSzTx/>
            </a:pPr>
            <a:r>
              <a:rPr lang="en-US" sz="2400" spc="-70" dirty="0">
                <a:solidFill>
                  <a:schemeClr val="accent2">
                    <a:alpha val="99000"/>
                  </a:schemeClr>
                </a:solidFill>
                <a:latin typeface="Segoe UI Light" pitchFamily="34" charset="0"/>
                <a:cs typeface="Segoe UI Light" pitchFamily="34" charset="0"/>
              </a:rPr>
              <a:t>Virtual Networking</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Completely Configure VNETs from a Script</a:t>
            </a:r>
          </a:p>
        </p:txBody>
      </p:sp>
      <p:sp>
        <p:nvSpPr>
          <p:cNvPr id="20"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Provision Fully Configured Virtual </a:t>
            </a:r>
            <a:r>
              <a:rPr lang="en-US" sz="2400" spc="-70" dirty="0" smtClean="0">
                <a:solidFill>
                  <a:schemeClr val="accent2">
                    <a:alpha val="99000"/>
                  </a:schemeClr>
                </a:solidFill>
                <a:latin typeface="Segoe UI Light" pitchFamily="34" charset="0"/>
                <a:cs typeface="Segoe UI Light" pitchFamily="34" charset="0"/>
              </a:rPr>
              <a:t>Machines</a:t>
            </a:r>
            <a:endParaRPr lang="en-US" sz="2400" spc="-70" dirty="0" smtClean="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kern="0" dirty="0">
                <a:ln>
                  <a:solidFill>
                    <a:prstClr val="white">
                      <a:alpha val="0"/>
                    </a:prstClr>
                  </a:solidFill>
                </a:ln>
                <a:solidFill>
                  <a:srgbClr val="373737"/>
                </a:solidFill>
                <a:latin typeface="Segoe UI"/>
                <a:cs typeface="Arial" pitchFamily="34" charset="0"/>
              </a:rPr>
              <a:t>Domain Joined</a:t>
            </a:r>
          </a:p>
          <a:p>
            <a:pPr fontAlgn="ctr">
              <a:lnSpc>
                <a:spcPct val="100000"/>
              </a:lnSpc>
              <a:spcBef>
                <a:spcPts val="0"/>
              </a:spcBef>
              <a:spcAft>
                <a:spcPct val="0"/>
              </a:spcAft>
              <a:buSzTx/>
              <a:tabLst>
                <a:tab pos="304675" algn="l"/>
              </a:tabLst>
            </a:pPr>
            <a:r>
              <a:rPr lang="en-US" sz="1600" kern="0" dirty="0">
                <a:ln>
                  <a:solidFill>
                    <a:prstClr val="white">
                      <a:alpha val="0"/>
                    </a:prstClr>
                  </a:solidFill>
                </a:ln>
                <a:solidFill>
                  <a:srgbClr val="373737"/>
                </a:solidFill>
                <a:latin typeface="Segoe UI"/>
                <a:cs typeface="Arial" pitchFamily="34" charset="0"/>
              </a:rPr>
              <a:t>Storage and Networking Configured</a:t>
            </a:r>
            <a:endParaRPr lang="en-US" sz="1600" dirty="0">
              <a:solidFill>
                <a:srgbClr val="525051">
                  <a:alpha val="99000"/>
                </a:srgbClr>
              </a:solidFill>
              <a:latin typeface="Segoe UI"/>
            </a:endParaRPr>
          </a:p>
        </p:txBody>
      </p:sp>
      <p:sp>
        <p:nvSpPr>
          <p:cNvPr id="25"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78"/>
          <p:cNvSpPr>
            <a:spLocks noEditPoints="1"/>
          </p:cNvSpPr>
          <p:nvPr/>
        </p:nvSpPr>
        <p:spPr bwMode="black">
          <a:xfrm>
            <a:off x="778759" y="5154418"/>
            <a:ext cx="791482" cy="757462"/>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7" name="Freeform 9"/>
          <p:cNvSpPr>
            <a:spLocks noEditPoints="1"/>
          </p:cNvSpPr>
          <p:nvPr/>
        </p:nvSpPr>
        <p:spPr bwMode="black">
          <a:xfrm>
            <a:off x="793928" y="2173567"/>
            <a:ext cx="763232" cy="763032"/>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7861249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7715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 up your Subscription</a:t>
            </a:r>
            <a:endParaRPr lang="en-US" dirty="0"/>
          </a:p>
        </p:txBody>
      </p:sp>
      <p:grpSp>
        <p:nvGrpSpPr>
          <p:cNvPr id="21" name="Group 20"/>
          <p:cNvGrpSpPr/>
          <p:nvPr/>
        </p:nvGrpSpPr>
        <p:grpSpPr>
          <a:xfrm>
            <a:off x="520700" y="1900239"/>
            <a:ext cx="11160125" cy="4148136"/>
            <a:chOff x="520700" y="1900239"/>
            <a:chExt cx="7528253" cy="2798196"/>
          </a:xfrm>
        </p:grpSpPr>
        <p:sp>
          <p:nvSpPr>
            <p:cNvPr id="5" name="Text Placeholder 4"/>
            <p:cNvSpPr txBox="1">
              <a:spLocks/>
            </p:cNvSpPr>
            <p:nvPr/>
          </p:nvSpPr>
          <p:spPr>
            <a:xfrm>
              <a:off x="1829217" y="1900239"/>
              <a:ext cx="6219736"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smtClean="0">
                  <a:solidFill>
                    <a:schemeClr val="accent2">
                      <a:alpha val="99000"/>
                    </a:schemeClr>
                  </a:solidFill>
                  <a:latin typeface="Segoe UI Light" pitchFamily="34" charset="0"/>
                  <a:cs typeface="Segoe UI Light" pitchFamily="34" charset="0"/>
                </a:rPr>
                <a:t>Use: Get-</a:t>
              </a:r>
              <a:r>
                <a:rPr lang="en-US" sz="2400" spc="-70" dirty="0" err="1" smtClean="0">
                  <a:solidFill>
                    <a:schemeClr val="accent2">
                      <a:alpha val="99000"/>
                    </a:schemeClr>
                  </a:solidFill>
                  <a:latin typeface="Segoe UI Light" pitchFamily="34" charset="0"/>
                  <a:cs typeface="Segoe UI Light" pitchFamily="34" charset="0"/>
                </a:rPr>
                <a:t>AzurePublishSettings</a:t>
              </a:r>
              <a:r>
                <a:rPr lang="en-US" sz="2400" spc="-70" dirty="0" err="1" smtClean="0">
                  <a:solidFill>
                    <a:schemeClr val="accent2">
                      <a:alpha val="99000"/>
                    </a:schemeClr>
                  </a:solidFill>
                  <a:latin typeface="Segoe UI Light" pitchFamily="34" charset="0"/>
                  <a:cs typeface="Segoe UI Light" pitchFamily="34" charset="0"/>
                </a:rPr>
                <a:t>File</a:t>
              </a:r>
              <a:r>
                <a:rPr lang="en-US" sz="2400" spc="-70" dirty="0" smtClean="0">
                  <a:solidFill>
                    <a:schemeClr val="accent2">
                      <a:alpha val="99000"/>
                    </a:schemeClr>
                  </a:solidFill>
                  <a:latin typeface="Segoe UI Light" pitchFamily="34" charset="0"/>
                  <a:cs typeface="Segoe UI Light" pitchFamily="34" charset="0"/>
                </a:rPr>
                <a:t> and Import-</a:t>
              </a:r>
              <a:r>
                <a:rPr lang="en-US" sz="2400" spc="-70" dirty="0" err="1" smtClean="0">
                  <a:solidFill>
                    <a:schemeClr val="accent2">
                      <a:alpha val="99000"/>
                    </a:schemeClr>
                  </a:solidFill>
                  <a:latin typeface="Segoe UI Light" pitchFamily="34" charset="0"/>
                  <a:cs typeface="Segoe UI Light" pitchFamily="34" charset="0"/>
                </a:rPr>
                <a:t>AzurePublishSettingsFile</a:t>
              </a:r>
              <a:endParaRPr lang="en-US" sz="2400" spc="-70" dirty="0" smtClean="0">
                <a:solidFill>
                  <a:schemeClr val="accent2">
                    <a:alpha val="99000"/>
                  </a:schemeClr>
                </a:solidFill>
                <a:latin typeface="Segoe UI Light" pitchFamily="34" charset="0"/>
                <a:cs typeface="Segoe UI Light" pitchFamily="34" charset="0"/>
              </a:endParaRPr>
            </a:p>
            <a:p>
              <a:pPr>
                <a:spcBef>
                  <a:spcPts val="768"/>
                </a:spcBef>
                <a:buSzTx/>
              </a:pPr>
              <a:r>
                <a:rPr lang="en-US" sz="2400" spc="-70" dirty="0" smtClean="0">
                  <a:solidFill>
                    <a:schemeClr val="accent2">
                      <a:alpha val="99000"/>
                    </a:schemeClr>
                  </a:solidFill>
                  <a:latin typeface="Segoe UI Light" pitchFamily="34" charset="0"/>
                  <a:cs typeface="Segoe UI Light" pitchFamily="34" charset="0"/>
                </a:rPr>
                <a:t>To Import </a:t>
              </a:r>
              <a:r>
                <a:rPr lang="en-US" sz="2400" spc="-70" dirty="0">
                  <a:solidFill>
                    <a:schemeClr val="accent2">
                      <a:alpha val="99000"/>
                    </a:schemeClr>
                  </a:solidFill>
                  <a:latin typeface="Segoe UI Light" pitchFamily="34" charset="0"/>
                  <a:cs typeface="Segoe UI Light" pitchFamily="34" charset="0"/>
                </a:rPr>
                <a:t>Downloaded Publish Profile (.</a:t>
              </a:r>
              <a:r>
                <a:rPr lang="en-US" sz="2400" spc="-70" dirty="0" err="1">
                  <a:solidFill>
                    <a:schemeClr val="accent2">
                      <a:alpha val="99000"/>
                    </a:schemeClr>
                  </a:solidFill>
                  <a:latin typeface="Segoe UI Light" pitchFamily="34" charset="0"/>
                  <a:cs typeface="Segoe UI Light" pitchFamily="34" charset="0"/>
                </a:rPr>
                <a:t>publishsettings</a:t>
              </a:r>
              <a:r>
                <a:rPr lang="en-US" sz="2400" spc="-70" dirty="0" smtClean="0">
                  <a:solidFill>
                    <a:schemeClr val="accent2">
                      <a:alpha val="99000"/>
                    </a:schemeClr>
                  </a:solidFill>
                  <a:latin typeface="Segoe UI Light" pitchFamily="34" charset="0"/>
                  <a:cs typeface="Segoe UI Light" pitchFamily="34" charset="0"/>
                </a:rPr>
                <a:t>) </a:t>
              </a:r>
              <a:endParaRPr lang="en-US" sz="2400" spc="-70" dirty="0">
                <a:solidFill>
                  <a:schemeClr val="accent2">
                    <a:alpha val="99000"/>
                  </a:schemeClr>
                </a:solidFill>
                <a:latin typeface="Segoe UI Light" pitchFamily="34" charset="0"/>
                <a:cs typeface="Segoe UI Light" pitchFamily="34" charset="0"/>
              </a:endParaRPr>
            </a:p>
            <a:p>
              <a:pPr fontAlgn="ctr">
                <a:lnSpc>
                  <a:spcPct val="100000"/>
                </a:lnSpc>
                <a:spcBef>
                  <a:spcPts val="0"/>
                </a:spcBef>
                <a:spcAft>
                  <a:spcPct val="0"/>
                </a:spcAft>
                <a:buSzTx/>
                <a:tabLst>
                  <a:tab pos="304675" algn="l"/>
                </a:tabLst>
              </a:pPr>
              <a:r>
                <a:rPr lang="en-US" sz="1600" dirty="0" smtClean="0">
                  <a:solidFill>
                    <a:srgbClr val="525051">
                      <a:alpha val="99000"/>
                    </a:srgbClr>
                  </a:solidFill>
                  <a:latin typeface="Segoe UI"/>
                  <a:hlinkClick r:id="rId3"/>
                </a:rPr>
                <a:t>http://</a:t>
              </a:r>
              <a:r>
                <a:rPr lang="en-US" sz="1600" dirty="0" smtClean="0">
                  <a:solidFill>
                    <a:srgbClr val="525051">
                      <a:alpha val="99000"/>
                    </a:srgbClr>
                  </a:solidFill>
                  <a:latin typeface="Segoe UI"/>
                  <a:hlinkClick r:id="rId3"/>
                </a:rPr>
                <a:t>windows.azure.com/download/publishprofile.aspx</a:t>
              </a:r>
              <a:endParaRPr lang="en-US" sz="1600" dirty="0" smtClean="0">
                <a:solidFill>
                  <a:srgbClr val="525051">
                    <a:alpha val="99000"/>
                  </a:srgbClr>
                </a:solidFill>
                <a:latin typeface="Segoe UI"/>
              </a:endParaRPr>
            </a:p>
          </p:txBody>
        </p:sp>
        <p:sp>
          <p:nvSpPr>
            <p:cNvPr id="6" name="Rectangle 5"/>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5" y="3390843"/>
              <a:ext cx="1307591" cy="1307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0" name="Text Placeholder 4"/>
            <p:cNvSpPr txBox="1">
              <a:spLocks/>
            </p:cNvSpPr>
            <p:nvPr/>
          </p:nvSpPr>
          <p:spPr>
            <a:xfrm>
              <a:off x="1829217" y="3390843"/>
              <a:ext cx="6219736"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Automatically </a:t>
              </a:r>
              <a:r>
                <a:rPr lang="en-US" sz="2400" spc="-70" dirty="0" smtClean="0">
                  <a:solidFill>
                    <a:schemeClr val="accent2">
                      <a:alpha val="99000"/>
                    </a:schemeClr>
                  </a:solidFill>
                  <a:latin typeface="Segoe UI Light" pitchFamily="34" charset="0"/>
                  <a:cs typeface="Segoe UI Light" pitchFamily="34" charset="0"/>
                </a:rPr>
                <a:t>configures Subscription </a:t>
              </a:r>
              <a:r>
                <a:rPr lang="en-US" sz="2400" spc="-70" dirty="0">
                  <a:solidFill>
                    <a:schemeClr val="accent2">
                      <a:alpha val="99000"/>
                    </a:schemeClr>
                  </a:solidFill>
                  <a:latin typeface="Segoe UI Light" pitchFamily="34" charset="0"/>
                  <a:cs typeface="Segoe UI Light" pitchFamily="34" charset="0"/>
                </a:rPr>
                <a:t>ID, Certificate, </a:t>
              </a:r>
              <a:br>
                <a:rPr lang="en-US" sz="2400" spc="-70" dirty="0">
                  <a:solidFill>
                    <a:schemeClr val="accent2">
                      <a:alpha val="99000"/>
                    </a:schemeClr>
                  </a:solidFill>
                  <a:latin typeface="Segoe UI Light" pitchFamily="34" charset="0"/>
                  <a:cs typeface="Segoe UI Light" pitchFamily="34" charset="0"/>
                </a:rPr>
              </a:br>
              <a:r>
                <a:rPr lang="en-US" sz="2400" spc="-70" dirty="0">
                  <a:solidFill>
                    <a:schemeClr val="accent2">
                      <a:alpha val="99000"/>
                    </a:schemeClr>
                  </a:solidFill>
                  <a:latin typeface="Segoe UI Light" pitchFamily="34" charset="0"/>
                  <a:cs typeface="Segoe UI Light" pitchFamily="34" charset="0"/>
                </a:rPr>
                <a:t>Service Endpoint and Subscription Name.</a:t>
              </a:r>
            </a:p>
          </p:txBody>
        </p:sp>
        <p:sp>
          <p:nvSpPr>
            <p:cNvPr id="12"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6" name="Freeform 58"/>
            <p:cNvSpPr>
              <a:spLocks noEditPoints="1"/>
            </p:cNvSpPr>
            <p:nvPr/>
          </p:nvSpPr>
          <p:spPr bwMode="black">
            <a:xfrm>
              <a:off x="800252" y="2152838"/>
              <a:ext cx="750584" cy="80449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3448247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Configuration of Subscription</a:t>
            </a:r>
            <a:endParaRPr lang="en-US" dirty="0"/>
          </a:p>
        </p:txBody>
      </p:sp>
      <p:sp>
        <p:nvSpPr>
          <p:cNvPr id="10"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Associate Certificate and Subscription ID</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$cert = Get-Item cert:\</a:t>
            </a:r>
            <a:r>
              <a:rPr lang="en-US" sz="1600" dirty="0" err="1">
                <a:solidFill>
                  <a:srgbClr val="525051">
                    <a:alpha val="99000"/>
                  </a:srgbClr>
                </a:solidFill>
                <a:latin typeface="Segoe UI"/>
              </a:rPr>
              <a:t>CurrentUser</a:t>
            </a:r>
            <a:r>
              <a:rPr lang="en-US" sz="1600" dirty="0">
                <a:solidFill>
                  <a:srgbClr val="525051">
                    <a:alpha val="99000"/>
                  </a:srgbClr>
                </a:solidFill>
                <a:latin typeface="Segoe UI"/>
              </a:rPr>
              <a:t>\My\CERTTHUMBPRINT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a:t>
            </a:r>
            <a:r>
              <a:rPr lang="en-US" sz="1600" dirty="0" err="1">
                <a:solidFill>
                  <a:srgbClr val="525051">
                    <a:alpha val="99000"/>
                  </a:srgbClr>
                </a:solidFill>
                <a:latin typeface="Segoe UI"/>
              </a:rPr>
              <a:t>mysub</a:t>
            </a:r>
            <a:r>
              <a:rPr lang="en-US" sz="1600" dirty="0">
                <a:solidFill>
                  <a:srgbClr val="525051">
                    <a:alpha val="99000"/>
                  </a:srgbClr>
                </a:solidFill>
                <a:latin typeface="Segoe UI"/>
              </a:rPr>
              <a:t>' -Certificate $cert -</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 $id</a:t>
            </a:r>
          </a:p>
        </p:txBody>
      </p:sp>
      <p:sp>
        <p:nvSpPr>
          <p:cNvPr id="11" name="Rectangle 10"/>
          <p:cNvSpPr>
            <a:spLocks noChangeAspect="1"/>
          </p:cNvSpPr>
          <p:nvPr/>
        </p:nvSpPr>
        <p:spPr bwMode="auto">
          <a:xfrm>
            <a:off x="520699" y="1900238"/>
            <a:ext cx="1947861" cy="19478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Freeform 154"/>
          <p:cNvSpPr>
            <a:spLocks noEditPoints="1"/>
          </p:cNvSpPr>
          <p:nvPr/>
        </p:nvSpPr>
        <p:spPr bwMode="black">
          <a:xfrm>
            <a:off x="927664" y="2307351"/>
            <a:ext cx="1133930" cy="1133634"/>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949280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Subscription Management</a:t>
            </a:r>
            <a:endParaRPr lang="en-US" dirty="0"/>
          </a:p>
        </p:txBody>
      </p:sp>
      <p:sp>
        <p:nvSpPr>
          <p:cNvPr id="13"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Subscription Settings Persisted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C:\Users\user\AppData\Roaming\Windows Azure </a:t>
            </a:r>
            <a:r>
              <a:rPr lang="en-US" sz="1600" dirty="0" err="1">
                <a:solidFill>
                  <a:srgbClr val="525051">
                    <a:alpha val="99000"/>
                  </a:srgbClr>
                </a:solidFill>
                <a:latin typeface="Segoe UI"/>
              </a:rPr>
              <a:t>Powershell</a:t>
            </a:r>
            <a:endParaRPr lang="en-US" sz="1600" dirty="0">
              <a:solidFill>
                <a:srgbClr val="525051">
                  <a:alpha val="99000"/>
                </a:srgbClr>
              </a:solidFill>
              <a:latin typeface="Segoe UI"/>
            </a:endParaRPr>
          </a:p>
        </p:txBody>
      </p:sp>
      <p:sp>
        <p:nvSpPr>
          <p:cNvPr id="14" name="Rectangle 13"/>
          <p:cNvSpPr>
            <a:spLocks noChangeAspect="1"/>
          </p:cNvSpPr>
          <p:nvPr/>
        </p:nvSpPr>
        <p:spPr bwMode="auto">
          <a:xfrm>
            <a:off x="520700" y="1900239"/>
            <a:ext cx="1941524" cy="1941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5" name="Rectangle 14"/>
          <p:cNvSpPr>
            <a:spLocks/>
          </p:cNvSpPr>
          <p:nvPr/>
        </p:nvSpPr>
        <p:spPr bwMode="auto">
          <a:xfrm>
            <a:off x="520707" y="4109958"/>
            <a:ext cx="1938415" cy="19384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6"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Subscription Example</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&lt;Subscription name="somesub1"&gt;</a:t>
            </a:r>
          </a:p>
          <a:p>
            <a:pPr lvl="0" defTabSz="1218987" fontAlgn="ctr">
              <a:lnSpc>
                <a:spcPct val="100000"/>
              </a:lnSpc>
              <a:spcBef>
                <a:spcPts val="0"/>
              </a:spcBef>
              <a:spcAft>
                <a:spcPts val="600"/>
              </a:spcAft>
              <a:buSzTx/>
              <a:tabLst>
                <a:tab pos="304675" algn="l"/>
              </a:tabLst>
            </a:pPr>
            <a:r>
              <a:rPr lang="en-US" sz="1600" dirty="0">
                <a:solidFill>
                  <a:srgbClr val="525051">
                    <a:alpha val="99000"/>
                  </a:srgbClr>
                </a:solidFill>
                <a:latin typeface="Segoe UI"/>
              </a:rPr>
              <a:t>    &lt;</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&gt;13d83b03-6d06-4770-943c-3d46766c3a35&lt;/</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&lt;Thumbprint&gt;2AC8112B34CC840A30B9C2716AE840D5DC107510&lt;/Thumbprint&gt;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&lt;</a:t>
            </a:r>
            <a:r>
              <a:rPr lang="en-US" sz="1600" dirty="0" err="1">
                <a:solidFill>
                  <a:srgbClr val="525051">
                    <a:alpha val="99000"/>
                  </a:srgbClr>
                </a:solidFill>
                <a:latin typeface="Segoe UI"/>
              </a:rPr>
              <a:t>ServiceEndpoint</a:t>
            </a:r>
            <a:r>
              <a:rPr lang="en-US" sz="1600" dirty="0">
                <a:solidFill>
                  <a:srgbClr val="525051">
                    <a:alpha val="99000"/>
                  </a:srgbClr>
                </a:solidFill>
                <a:latin typeface="Segoe UI"/>
              </a:rPr>
              <a:t>&gt;https://management.core.windows.net/&lt;/ServiceEndpoint&gt;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&lt;/Subscription&gt;</a:t>
            </a:r>
          </a:p>
        </p:txBody>
      </p:sp>
      <p:sp>
        <p:nvSpPr>
          <p:cNvPr id="19" name="Freeform 122"/>
          <p:cNvSpPr>
            <a:spLocks noEditPoints="1"/>
          </p:cNvSpPr>
          <p:nvPr/>
        </p:nvSpPr>
        <p:spPr bwMode="black">
          <a:xfrm>
            <a:off x="988788" y="2359787"/>
            <a:ext cx="1067024" cy="994684"/>
          </a:xfrm>
          <a:custGeom>
            <a:avLst/>
            <a:gdLst>
              <a:gd name="T0" fmla="*/ 691 w 853"/>
              <a:gd name="T1" fmla="*/ 374 h 794"/>
              <a:gd name="T2" fmla="*/ 565 w 853"/>
              <a:gd name="T3" fmla="*/ 458 h 794"/>
              <a:gd name="T4" fmla="*/ 505 w 853"/>
              <a:gd name="T5" fmla="*/ 367 h 794"/>
              <a:gd name="T6" fmla="*/ 569 w 853"/>
              <a:gd name="T7" fmla="*/ 324 h 794"/>
              <a:gd name="T8" fmla="*/ 575 w 853"/>
              <a:gd name="T9" fmla="*/ 293 h 794"/>
              <a:gd name="T10" fmla="*/ 575 w 853"/>
              <a:gd name="T11" fmla="*/ 293 h 794"/>
              <a:gd name="T12" fmla="*/ 544 w 853"/>
              <a:gd name="T13" fmla="*/ 286 h 794"/>
              <a:gd name="T14" fmla="*/ 480 w 853"/>
              <a:gd name="T15" fmla="*/ 329 h 794"/>
              <a:gd name="T16" fmla="*/ 448 w 853"/>
              <a:gd name="T17" fmla="*/ 284 h 794"/>
              <a:gd name="T18" fmla="*/ 574 w 853"/>
              <a:gd name="T19" fmla="*/ 200 h 794"/>
              <a:gd name="T20" fmla="*/ 691 w 853"/>
              <a:gd name="T21" fmla="*/ 374 h 794"/>
              <a:gd name="T22" fmla="*/ 416 w 853"/>
              <a:gd name="T23" fmla="*/ 558 h 794"/>
              <a:gd name="T24" fmla="*/ 356 w 853"/>
              <a:gd name="T25" fmla="*/ 467 h 794"/>
              <a:gd name="T26" fmla="*/ 199 w 853"/>
              <a:gd name="T27" fmla="*/ 572 h 794"/>
              <a:gd name="T28" fmla="*/ 167 w 853"/>
              <a:gd name="T29" fmla="*/ 566 h 794"/>
              <a:gd name="T30" fmla="*/ 167 w 853"/>
              <a:gd name="T31" fmla="*/ 566 h 794"/>
              <a:gd name="T32" fmla="*/ 174 w 853"/>
              <a:gd name="T33" fmla="*/ 534 h 794"/>
              <a:gd name="T34" fmla="*/ 331 w 853"/>
              <a:gd name="T35" fmla="*/ 429 h 794"/>
              <a:gd name="T36" fmla="*/ 299 w 853"/>
              <a:gd name="T37" fmla="*/ 382 h 794"/>
              <a:gd name="T38" fmla="*/ 100 w 853"/>
              <a:gd name="T39" fmla="*/ 517 h 794"/>
              <a:gd name="T40" fmla="*/ 0 w 853"/>
              <a:gd name="T41" fmla="*/ 709 h 794"/>
              <a:gd name="T42" fmla="*/ 217 w 853"/>
              <a:gd name="T43" fmla="*/ 691 h 794"/>
              <a:gd name="T44" fmla="*/ 416 w 853"/>
              <a:gd name="T45" fmla="*/ 558 h 794"/>
              <a:gd name="T46" fmla="*/ 416 w 853"/>
              <a:gd name="T47" fmla="*/ 558 h 794"/>
              <a:gd name="T48" fmla="*/ 621 w 853"/>
              <a:gd name="T49" fmla="*/ 168 h 794"/>
              <a:gd name="T50" fmla="*/ 621 w 853"/>
              <a:gd name="T51" fmla="*/ 168 h 794"/>
              <a:gd name="T52" fmla="*/ 738 w 853"/>
              <a:gd name="T53" fmla="*/ 343 h 794"/>
              <a:gd name="T54" fmla="*/ 853 w 853"/>
              <a:gd name="T55" fmla="*/ 265 h 794"/>
              <a:gd name="T56" fmla="*/ 738 w 853"/>
              <a:gd name="T57" fmla="*/ 93 h 794"/>
              <a:gd name="T58" fmla="*/ 621 w 853"/>
              <a:gd name="T59" fmla="*/ 168 h 794"/>
              <a:gd name="T60" fmla="*/ 717 w 853"/>
              <a:gd name="T61" fmla="*/ 675 h 794"/>
              <a:gd name="T62" fmla="*/ 598 w 853"/>
              <a:gd name="T63" fmla="*/ 497 h 794"/>
              <a:gd name="T64" fmla="*/ 563 w 853"/>
              <a:gd name="T65" fmla="*/ 494 h 794"/>
              <a:gd name="T66" fmla="*/ 384 w 853"/>
              <a:gd name="T67" fmla="*/ 227 h 794"/>
              <a:gd name="T68" fmla="*/ 403 w 853"/>
              <a:gd name="T69" fmla="*/ 177 h 794"/>
              <a:gd name="T70" fmla="*/ 284 w 853"/>
              <a:gd name="T71" fmla="*/ 1 h 794"/>
              <a:gd name="T72" fmla="*/ 281 w 853"/>
              <a:gd name="T73" fmla="*/ 0 h 794"/>
              <a:gd name="T74" fmla="*/ 283 w 853"/>
              <a:gd name="T75" fmla="*/ 43 h 794"/>
              <a:gd name="T76" fmla="*/ 317 w 853"/>
              <a:gd name="T77" fmla="*/ 130 h 794"/>
              <a:gd name="T78" fmla="*/ 214 w 853"/>
              <a:gd name="T79" fmla="*/ 198 h 794"/>
              <a:gd name="T80" fmla="*/ 143 w 853"/>
              <a:gd name="T81" fmla="*/ 110 h 794"/>
              <a:gd name="T82" fmla="*/ 120 w 853"/>
              <a:gd name="T83" fmla="*/ 78 h 794"/>
              <a:gd name="T84" fmla="*/ 106 w 853"/>
              <a:gd name="T85" fmla="*/ 119 h 794"/>
              <a:gd name="T86" fmla="*/ 226 w 853"/>
              <a:gd name="T87" fmla="*/ 296 h 794"/>
              <a:gd name="T88" fmla="*/ 267 w 853"/>
              <a:gd name="T89" fmla="*/ 299 h 794"/>
              <a:gd name="T90" fmla="*/ 443 w 853"/>
              <a:gd name="T91" fmla="*/ 560 h 794"/>
              <a:gd name="T92" fmla="*/ 420 w 853"/>
              <a:gd name="T93" fmla="*/ 615 h 794"/>
              <a:gd name="T94" fmla="*/ 539 w 853"/>
              <a:gd name="T95" fmla="*/ 793 h 794"/>
              <a:gd name="T96" fmla="*/ 542 w 853"/>
              <a:gd name="T97" fmla="*/ 794 h 794"/>
              <a:gd name="T98" fmla="*/ 539 w 853"/>
              <a:gd name="T99" fmla="*/ 750 h 794"/>
              <a:gd name="T100" fmla="*/ 507 w 853"/>
              <a:gd name="T101" fmla="*/ 664 h 794"/>
              <a:gd name="T102" fmla="*/ 610 w 853"/>
              <a:gd name="T103" fmla="*/ 595 h 794"/>
              <a:gd name="T104" fmla="*/ 680 w 853"/>
              <a:gd name="T105" fmla="*/ 683 h 794"/>
              <a:gd name="T106" fmla="*/ 702 w 853"/>
              <a:gd name="T107" fmla="*/ 716 h 794"/>
              <a:gd name="T108" fmla="*/ 717 w 853"/>
              <a:gd name="T109" fmla="*/ 675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53" h="794">
                <a:moveTo>
                  <a:pt x="691" y="374"/>
                </a:moveTo>
                <a:cubicBezTo>
                  <a:pt x="565" y="458"/>
                  <a:pt x="565" y="458"/>
                  <a:pt x="565" y="458"/>
                </a:cubicBezTo>
                <a:cubicBezTo>
                  <a:pt x="505" y="367"/>
                  <a:pt x="505" y="367"/>
                  <a:pt x="505" y="367"/>
                </a:cubicBezTo>
                <a:cubicBezTo>
                  <a:pt x="569" y="324"/>
                  <a:pt x="569" y="324"/>
                  <a:pt x="569" y="324"/>
                </a:cubicBezTo>
                <a:cubicBezTo>
                  <a:pt x="580" y="317"/>
                  <a:pt x="583" y="304"/>
                  <a:pt x="575" y="293"/>
                </a:cubicBezTo>
                <a:cubicBezTo>
                  <a:pt x="575" y="293"/>
                  <a:pt x="575" y="293"/>
                  <a:pt x="575" y="293"/>
                </a:cubicBezTo>
                <a:cubicBezTo>
                  <a:pt x="569" y="282"/>
                  <a:pt x="555" y="279"/>
                  <a:pt x="544" y="286"/>
                </a:cubicBezTo>
                <a:cubicBezTo>
                  <a:pt x="480" y="329"/>
                  <a:pt x="480" y="329"/>
                  <a:pt x="480" y="329"/>
                </a:cubicBezTo>
                <a:cubicBezTo>
                  <a:pt x="448" y="284"/>
                  <a:pt x="448" y="284"/>
                  <a:pt x="448" y="284"/>
                </a:cubicBezTo>
                <a:cubicBezTo>
                  <a:pt x="574" y="200"/>
                  <a:pt x="574" y="200"/>
                  <a:pt x="574" y="200"/>
                </a:cubicBezTo>
                <a:cubicBezTo>
                  <a:pt x="691" y="374"/>
                  <a:pt x="691" y="374"/>
                  <a:pt x="691" y="374"/>
                </a:cubicBezTo>
                <a:close/>
                <a:moveTo>
                  <a:pt x="416" y="558"/>
                </a:moveTo>
                <a:cubicBezTo>
                  <a:pt x="356" y="467"/>
                  <a:pt x="356" y="467"/>
                  <a:pt x="356" y="467"/>
                </a:cubicBezTo>
                <a:cubicBezTo>
                  <a:pt x="199" y="572"/>
                  <a:pt x="199" y="572"/>
                  <a:pt x="199" y="572"/>
                </a:cubicBezTo>
                <a:cubicBezTo>
                  <a:pt x="189" y="579"/>
                  <a:pt x="175" y="577"/>
                  <a:pt x="167" y="566"/>
                </a:cubicBezTo>
                <a:cubicBezTo>
                  <a:pt x="167" y="566"/>
                  <a:pt x="167" y="566"/>
                  <a:pt x="167" y="566"/>
                </a:cubicBezTo>
                <a:cubicBezTo>
                  <a:pt x="161" y="555"/>
                  <a:pt x="164" y="542"/>
                  <a:pt x="174" y="534"/>
                </a:cubicBezTo>
                <a:cubicBezTo>
                  <a:pt x="331" y="429"/>
                  <a:pt x="331" y="429"/>
                  <a:pt x="331" y="429"/>
                </a:cubicBezTo>
                <a:cubicBezTo>
                  <a:pt x="299" y="382"/>
                  <a:pt x="299" y="382"/>
                  <a:pt x="299" y="382"/>
                </a:cubicBezTo>
                <a:cubicBezTo>
                  <a:pt x="100" y="517"/>
                  <a:pt x="100" y="517"/>
                  <a:pt x="100" y="517"/>
                </a:cubicBezTo>
                <a:cubicBezTo>
                  <a:pt x="0" y="709"/>
                  <a:pt x="0" y="709"/>
                  <a:pt x="0" y="709"/>
                </a:cubicBezTo>
                <a:cubicBezTo>
                  <a:pt x="217" y="691"/>
                  <a:pt x="217" y="691"/>
                  <a:pt x="217" y="691"/>
                </a:cubicBezTo>
                <a:cubicBezTo>
                  <a:pt x="416" y="558"/>
                  <a:pt x="416" y="558"/>
                  <a:pt x="416" y="558"/>
                </a:cubicBezTo>
                <a:cubicBezTo>
                  <a:pt x="416" y="558"/>
                  <a:pt x="416" y="558"/>
                  <a:pt x="416" y="558"/>
                </a:cubicBezTo>
                <a:close/>
                <a:moveTo>
                  <a:pt x="621" y="168"/>
                </a:moveTo>
                <a:cubicBezTo>
                  <a:pt x="621" y="168"/>
                  <a:pt x="621" y="168"/>
                  <a:pt x="621" y="168"/>
                </a:cubicBezTo>
                <a:cubicBezTo>
                  <a:pt x="738" y="343"/>
                  <a:pt x="738" y="343"/>
                  <a:pt x="738" y="343"/>
                </a:cubicBezTo>
                <a:cubicBezTo>
                  <a:pt x="853" y="265"/>
                  <a:pt x="853" y="265"/>
                  <a:pt x="853" y="265"/>
                </a:cubicBezTo>
                <a:cubicBezTo>
                  <a:pt x="738" y="93"/>
                  <a:pt x="738" y="93"/>
                  <a:pt x="738" y="93"/>
                </a:cubicBezTo>
                <a:cubicBezTo>
                  <a:pt x="621" y="168"/>
                  <a:pt x="621" y="168"/>
                  <a:pt x="621" y="168"/>
                </a:cubicBezTo>
                <a:close/>
                <a:moveTo>
                  <a:pt x="717" y="675"/>
                </a:moveTo>
                <a:cubicBezTo>
                  <a:pt x="733" y="592"/>
                  <a:pt x="680" y="513"/>
                  <a:pt x="598" y="497"/>
                </a:cubicBezTo>
                <a:cubicBezTo>
                  <a:pt x="586" y="495"/>
                  <a:pt x="575" y="494"/>
                  <a:pt x="563" y="494"/>
                </a:cubicBezTo>
                <a:cubicBezTo>
                  <a:pt x="563" y="494"/>
                  <a:pt x="563" y="494"/>
                  <a:pt x="384" y="227"/>
                </a:cubicBezTo>
                <a:cubicBezTo>
                  <a:pt x="393" y="212"/>
                  <a:pt x="399" y="196"/>
                  <a:pt x="403" y="177"/>
                </a:cubicBezTo>
                <a:cubicBezTo>
                  <a:pt x="419" y="96"/>
                  <a:pt x="366" y="16"/>
                  <a:pt x="284" y="1"/>
                </a:cubicBezTo>
                <a:cubicBezTo>
                  <a:pt x="282" y="1"/>
                  <a:pt x="281" y="0"/>
                  <a:pt x="281" y="0"/>
                </a:cubicBezTo>
                <a:cubicBezTo>
                  <a:pt x="281" y="0"/>
                  <a:pt x="281" y="0"/>
                  <a:pt x="283" y="43"/>
                </a:cubicBezTo>
                <a:cubicBezTo>
                  <a:pt x="309" y="62"/>
                  <a:pt x="323" y="96"/>
                  <a:pt x="317" y="130"/>
                </a:cubicBezTo>
                <a:cubicBezTo>
                  <a:pt x="307" y="177"/>
                  <a:pt x="262" y="208"/>
                  <a:pt x="214" y="198"/>
                </a:cubicBezTo>
                <a:cubicBezTo>
                  <a:pt x="171" y="190"/>
                  <a:pt x="142" y="153"/>
                  <a:pt x="143" y="110"/>
                </a:cubicBezTo>
                <a:cubicBezTo>
                  <a:pt x="143" y="110"/>
                  <a:pt x="143" y="110"/>
                  <a:pt x="120" y="78"/>
                </a:cubicBezTo>
                <a:cubicBezTo>
                  <a:pt x="114" y="91"/>
                  <a:pt x="109" y="104"/>
                  <a:pt x="106" y="119"/>
                </a:cubicBezTo>
                <a:cubicBezTo>
                  <a:pt x="91" y="201"/>
                  <a:pt x="144" y="281"/>
                  <a:pt x="226" y="296"/>
                </a:cubicBezTo>
                <a:cubicBezTo>
                  <a:pt x="240" y="299"/>
                  <a:pt x="254" y="300"/>
                  <a:pt x="267" y="299"/>
                </a:cubicBezTo>
                <a:cubicBezTo>
                  <a:pt x="267" y="299"/>
                  <a:pt x="267" y="299"/>
                  <a:pt x="443" y="560"/>
                </a:cubicBezTo>
                <a:cubicBezTo>
                  <a:pt x="432" y="576"/>
                  <a:pt x="424" y="595"/>
                  <a:pt x="420" y="615"/>
                </a:cubicBezTo>
                <a:cubicBezTo>
                  <a:pt x="404" y="697"/>
                  <a:pt x="457" y="777"/>
                  <a:pt x="539" y="793"/>
                </a:cubicBezTo>
                <a:cubicBezTo>
                  <a:pt x="540" y="793"/>
                  <a:pt x="541" y="794"/>
                  <a:pt x="542" y="794"/>
                </a:cubicBezTo>
                <a:cubicBezTo>
                  <a:pt x="542" y="794"/>
                  <a:pt x="542" y="794"/>
                  <a:pt x="539" y="750"/>
                </a:cubicBezTo>
                <a:cubicBezTo>
                  <a:pt x="513" y="731"/>
                  <a:pt x="500" y="698"/>
                  <a:pt x="507" y="664"/>
                </a:cubicBezTo>
                <a:cubicBezTo>
                  <a:pt x="515" y="616"/>
                  <a:pt x="562" y="585"/>
                  <a:pt x="610" y="595"/>
                </a:cubicBezTo>
                <a:cubicBezTo>
                  <a:pt x="652" y="603"/>
                  <a:pt x="681" y="642"/>
                  <a:pt x="680" y="683"/>
                </a:cubicBezTo>
                <a:cubicBezTo>
                  <a:pt x="680" y="683"/>
                  <a:pt x="680" y="683"/>
                  <a:pt x="702" y="716"/>
                </a:cubicBezTo>
                <a:cubicBezTo>
                  <a:pt x="708" y="703"/>
                  <a:pt x="714" y="689"/>
                  <a:pt x="717" y="6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noEditPoints="1"/>
          </p:cNvSpPr>
          <p:nvPr/>
        </p:nvSpPr>
        <p:spPr bwMode="black">
          <a:xfrm>
            <a:off x="1000217" y="4587479"/>
            <a:ext cx="979396" cy="983374"/>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3147623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Switching Between Subscription Settings</a:t>
            </a:r>
            <a:endParaRPr lang="en-US" dirty="0"/>
          </a:p>
        </p:txBody>
      </p:sp>
      <p:sp>
        <p:nvSpPr>
          <p:cNvPr id="5"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Multiple Subscription Support </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 </a:t>
            </a:r>
            <a:r>
              <a:rPr lang="en-US" sz="1600" dirty="0" err="1">
                <a:solidFill>
                  <a:srgbClr val="525051">
                    <a:alpha val="99000"/>
                  </a:srgbClr>
                </a:solidFill>
                <a:latin typeface="Segoe UI"/>
              </a:rPr>
              <a:t>foreach</a:t>
            </a:r>
            <a:r>
              <a:rPr lang="en-US" sz="1600" dirty="0">
                <a:solidFill>
                  <a:srgbClr val="525051">
                    <a:alpha val="99000"/>
                  </a:srgbClr>
                </a:solidFill>
                <a:latin typeface="Segoe UI"/>
              </a:rPr>
              <a:t> { </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Select-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$_.</a:t>
            </a:r>
            <a:r>
              <a:rPr lang="en-US" sz="1600" dirty="0" err="1">
                <a:solidFill>
                  <a:srgbClr val="525051">
                    <a:alpha val="99000"/>
                  </a:srgbClr>
                </a:solidFill>
                <a:latin typeface="Segoe UI"/>
              </a:rPr>
              <a:t>SubscriptionName</a:t>
            </a:r>
            <a:endParaRPr lang="en-US" sz="1600" dirty="0">
              <a:solidFill>
                <a:srgbClr val="525051">
                  <a:alpha val="99000"/>
                </a:srgbClr>
              </a:solidFill>
              <a:latin typeface="Segoe UI"/>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a:solidFill>
                  <a:schemeClr val="accent6">
                    <a:alpha val="99000"/>
                  </a:schemeClr>
                </a:solidFill>
                <a:latin typeface="Segoe UI"/>
              </a:rPr>
              <a:t># Perform Management Operation Against Each Subscription</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p>
        </p:txBody>
      </p:sp>
      <p:sp>
        <p:nvSpPr>
          <p:cNvPr id="6" name="Rectangle 5"/>
          <p:cNvSpPr>
            <a:spLocks noChangeAspect="1"/>
          </p:cNvSpPr>
          <p:nvPr/>
        </p:nvSpPr>
        <p:spPr bwMode="auto">
          <a:xfrm>
            <a:off x="520699" y="1900238"/>
            <a:ext cx="1947861" cy="1947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Freeform 58"/>
          <p:cNvSpPr>
            <a:spLocks noEditPoints="1"/>
          </p:cNvSpPr>
          <p:nvPr/>
        </p:nvSpPr>
        <p:spPr bwMode="black">
          <a:xfrm>
            <a:off x="936469" y="2275921"/>
            <a:ext cx="1116322" cy="119649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3220561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the current storage account</a:t>
            </a:r>
            <a:br>
              <a:rPr lang="en-US" dirty="0" smtClean="0"/>
            </a:br>
            <a:endParaRPr lang="en-US" dirty="0"/>
          </a:p>
        </p:txBody>
      </p:sp>
      <p:sp>
        <p:nvSpPr>
          <p:cNvPr id="5"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Returns Storage Account</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AzureStorageAccount</a:t>
            </a:r>
            <a:r>
              <a:rPr lang="en-US" sz="1600" dirty="0">
                <a:solidFill>
                  <a:srgbClr val="525051">
                    <a:alpha val="99000"/>
                  </a:srgbClr>
                </a:solidFill>
                <a:latin typeface="Segoe UI"/>
              </a:rPr>
              <a:t> | Select </a:t>
            </a:r>
            <a:r>
              <a:rPr lang="en-US" sz="1600" dirty="0" err="1">
                <a:solidFill>
                  <a:srgbClr val="525051">
                    <a:alpha val="99000"/>
                  </a:srgbClr>
                </a:solidFill>
                <a:latin typeface="Segoe UI"/>
              </a:rPr>
              <a:t>StorageAccountName</a:t>
            </a:r>
            <a:endParaRPr lang="en-US" sz="1600" kern="0" dirty="0">
              <a:ln>
                <a:solidFill>
                  <a:prstClr val="white">
                    <a:alpha val="0"/>
                  </a:prstClr>
                </a:solidFill>
              </a:ln>
              <a:solidFill>
                <a:srgbClr val="373737"/>
              </a:solidFill>
              <a:latin typeface="Segoe UI"/>
              <a:cs typeface="Arial" pitchFamily="34" charset="0"/>
            </a:endParaRPr>
          </a:p>
        </p:txBody>
      </p:sp>
      <p:sp>
        <p:nvSpPr>
          <p:cNvPr id="6" name="Rectangle 5"/>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Rectangle 7"/>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9"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spcAft>
                <a:spcPts val="300"/>
              </a:spcAft>
              <a:buSzTx/>
            </a:pPr>
            <a:r>
              <a:rPr lang="en-US" sz="2400" spc="-70" dirty="0" err="1">
                <a:solidFill>
                  <a:schemeClr val="accent2">
                    <a:alpha val="99000"/>
                  </a:schemeClr>
                </a:solidFill>
                <a:latin typeface="Segoe UI Light" pitchFamily="34" charset="0"/>
                <a:cs typeface="Segoe UI Light" pitchFamily="34" charset="0"/>
              </a:rPr>
              <a:t>Cmdlets</a:t>
            </a:r>
            <a:r>
              <a:rPr lang="en-US" sz="2400" spc="-70" dirty="0">
                <a:solidFill>
                  <a:schemeClr val="accent2">
                    <a:alpha val="99000"/>
                  </a:schemeClr>
                </a:solidFill>
                <a:latin typeface="Segoe UI Light" pitchFamily="34" charset="0"/>
                <a:cs typeface="Segoe UI Light" pitchFamily="34" charset="0"/>
              </a:rPr>
              <a:t> like New-</a:t>
            </a:r>
            <a:r>
              <a:rPr lang="en-US" sz="2400" spc="-70" dirty="0" err="1">
                <a:solidFill>
                  <a:schemeClr val="accent2">
                    <a:alpha val="99000"/>
                  </a:schemeClr>
                </a:solidFill>
                <a:latin typeface="Segoe UI Light" pitchFamily="34" charset="0"/>
                <a:cs typeface="Segoe UI Light" pitchFamily="34" charset="0"/>
              </a:rPr>
              <a:t>AzureQuickVM</a:t>
            </a:r>
            <a:r>
              <a:rPr lang="en-US" sz="2400" spc="-70" dirty="0">
                <a:solidFill>
                  <a:schemeClr val="accent2">
                    <a:alpha val="99000"/>
                  </a:schemeClr>
                </a:solidFill>
                <a:latin typeface="Segoe UI Light" pitchFamily="34" charset="0"/>
                <a:cs typeface="Segoe UI Light" pitchFamily="34" charset="0"/>
              </a:rPr>
              <a:t> will use this Account</a:t>
            </a:r>
            <a:endParaRPr lang="en-US" sz="1600" dirty="0">
              <a:solidFill>
                <a:srgbClr val="525051">
                  <a:alpha val="99000"/>
                </a:srgbClr>
              </a:solidFill>
              <a:latin typeface="Segoe UI"/>
            </a:endParaRPr>
          </a:p>
        </p:txBody>
      </p:sp>
      <p:sp>
        <p:nvSpPr>
          <p:cNvPr id="10"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Sets the Current Storage </a:t>
            </a:r>
            <a:r>
              <a:rPr lang="en-US" sz="2400" spc="-70" dirty="0" smtClean="0">
                <a:solidFill>
                  <a:schemeClr val="accent2">
                    <a:alpha val="99000"/>
                  </a:schemeClr>
                </a:solidFill>
                <a:latin typeface="Segoe UI Light" pitchFamily="34" charset="0"/>
                <a:cs typeface="Segoe UI Light" pitchFamily="34" charset="0"/>
              </a:rPr>
              <a:t>Account</a:t>
            </a:r>
          </a:p>
          <a:p>
            <a:pPr>
              <a:lnSpc>
                <a:spcPct val="100000"/>
              </a:lnSpc>
              <a:spcBef>
                <a:spcPts val="0"/>
              </a:spcBef>
              <a:buSzTx/>
            </a:pPr>
            <a:r>
              <a:rPr lang="en-US" sz="1600" kern="0" dirty="0">
                <a:ln>
                  <a:solidFill>
                    <a:prstClr val="white">
                      <a:alpha val="0"/>
                    </a:prstClr>
                  </a:solidFill>
                </a:ln>
                <a:solidFill>
                  <a:srgbClr val="373737"/>
                </a:solidFill>
                <a:latin typeface="Segoe UI"/>
                <a:cs typeface="Arial" pitchFamily="34" charset="0"/>
              </a:rPr>
              <a:t>Set-</a:t>
            </a:r>
            <a:r>
              <a:rPr lang="en-US" sz="1600" kern="0" dirty="0" err="1">
                <a:ln>
                  <a:solidFill>
                    <a:prstClr val="white">
                      <a:alpha val="0"/>
                    </a:prstClr>
                  </a:solidFill>
                </a:ln>
                <a:solidFill>
                  <a:srgbClr val="373737"/>
                </a:solidFill>
                <a:latin typeface="Segoe UI"/>
                <a:cs typeface="Arial" pitchFamily="34" charset="0"/>
              </a:rPr>
              <a:t>AzureSubscription</a:t>
            </a:r>
            <a:r>
              <a:rPr lang="en-US" sz="1600" kern="0" dirty="0">
                <a:ln>
                  <a:solidFill>
                    <a:prstClr val="white">
                      <a:alpha val="0"/>
                    </a:prstClr>
                  </a:solidFill>
                </a:ln>
                <a:solidFill>
                  <a:srgbClr val="373737"/>
                </a:solidFill>
                <a:latin typeface="Segoe UI"/>
                <a:cs typeface="Arial" pitchFamily="34" charset="0"/>
              </a:rPr>
              <a:t> 'somesub1' -</a:t>
            </a:r>
            <a:r>
              <a:rPr lang="en-US" sz="1600" kern="0" dirty="0" err="1">
                <a:ln>
                  <a:solidFill>
                    <a:prstClr val="white">
                      <a:alpha val="0"/>
                    </a:prstClr>
                  </a:solidFill>
                </a:ln>
                <a:solidFill>
                  <a:srgbClr val="373737"/>
                </a:solidFill>
                <a:latin typeface="Segoe UI"/>
                <a:cs typeface="Arial" pitchFamily="34" charset="0"/>
              </a:rPr>
              <a:t>CurrentStorageAccount</a:t>
            </a:r>
            <a:r>
              <a:rPr lang="en-US" sz="1600" kern="0" dirty="0">
                <a:ln>
                  <a:solidFill>
                    <a:prstClr val="white">
                      <a:alpha val="0"/>
                    </a:prstClr>
                  </a:solidFill>
                </a:ln>
                <a:solidFill>
                  <a:srgbClr val="373737"/>
                </a:solidFill>
                <a:latin typeface="Segoe UI"/>
                <a:cs typeface="Arial" pitchFamily="34" charset="0"/>
              </a:rPr>
              <a:t> '</a:t>
            </a:r>
            <a:r>
              <a:rPr lang="en-US" sz="1600" kern="0" dirty="0" err="1">
                <a:ln>
                  <a:solidFill>
                    <a:prstClr val="white">
                      <a:alpha val="0"/>
                    </a:prstClr>
                  </a:solidFill>
                </a:ln>
                <a:solidFill>
                  <a:srgbClr val="373737"/>
                </a:solidFill>
                <a:latin typeface="Segoe UI"/>
                <a:cs typeface="Arial" pitchFamily="34" charset="0"/>
              </a:rPr>
              <a:t>mystorage</a:t>
            </a:r>
            <a:r>
              <a:rPr lang="en-US" sz="1600" kern="0" dirty="0">
                <a:ln>
                  <a:solidFill>
                    <a:prstClr val="white">
                      <a:alpha val="0"/>
                    </a:prstClr>
                  </a:solidFill>
                </a:ln>
                <a:solidFill>
                  <a:srgbClr val="373737"/>
                </a:solidFill>
                <a:latin typeface="Segoe UI"/>
                <a:cs typeface="Arial" pitchFamily="34" charset="0"/>
              </a:rPr>
              <a:t>‘</a:t>
            </a:r>
          </a:p>
        </p:txBody>
      </p:sp>
      <p:sp>
        <p:nvSpPr>
          <p:cNvPr id="14" name="Freeform 79"/>
          <p:cNvSpPr>
            <a:spLocks/>
          </p:cNvSpPr>
          <p:nvPr/>
        </p:nvSpPr>
        <p:spPr bwMode="black">
          <a:xfrm>
            <a:off x="811608" y="2288383"/>
            <a:ext cx="727872" cy="53340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22"/>
          <p:cNvSpPr>
            <a:spLocks noChangeAspect="1"/>
          </p:cNvSpPr>
          <p:nvPr/>
        </p:nvSpPr>
        <p:spPr bwMode="black">
          <a:xfrm rot="20542397">
            <a:off x="929419" y="5116553"/>
            <a:ext cx="490162" cy="833192"/>
          </a:xfrm>
          <a:custGeom>
            <a:avLst/>
            <a:gdLst>
              <a:gd name="T0" fmla="*/ 245 w 251"/>
              <a:gd name="T1" fmla="*/ 191 h 427"/>
              <a:gd name="T2" fmla="*/ 199 w 251"/>
              <a:gd name="T3" fmla="*/ 144 h 427"/>
              <a:gd name="T4" fmla="*/ 166 w 251"/>
              <a:gd name="T5" fmla="*/ 40 h 427"/>
              <a:gd name="T6" fmla="*/ 178 w 251"/>
              <a:gd name="T7" fmla="*/ 7 h 427"/>
              <a:gd name="T8" fmla="*/ 178 w 251"/>
              <a:gd name="T9" fmla="*/ 7 h 427"/>
              <a:gd name="T10" fmla="*/ 178 w 251"/>
              <a:gd name="T11" fmla="*/ 5 h 427"/>
              <a:gd name="T12" fmla="*/ 161 w 251"/>
              <a:gd name="T13" fmla="*/ 0 h 427"/>
              <a:gd name="T14" fmla="*/ 85 w 251"/>
              <a:gd name="T15" fmla="*/ 15 h 427"/>
              <a:gd name="T16" fmla="*/ 3 w 251"/>
              <a:gd name="T17" fmla="*/ 60 h 427"/>
              <a:gd name="T18" fmla="*/ 4 w 251"/>
              <a:gd name="T19" fmla="*/ 61 h 427"/>
              <a:gd name="T20" fmla="*/ 4 w 251"/>
              <a:gd name="T21" fmla="*/ 61 h 427"/>
              <a:gd name="T22" fmla="*/ 5 w 251"/>
              <a:gd name="T23" fmla="*/ 62 h 427"/>
              <a:gd name="T24" fmla="*/ 6 w 251"/>
              <a:gd name="T25" fmla="*/ 63 h 427"/>
              <a:gd name="T26" fmla="*/ 32 w 251"/>
              <a:gd name="T27" fmla="*/ 81 h 427"/>
              <a:gd name="T28" fmla="*/ 65 w 251"/>
              <a:gd name="T29" fmla="*/ 186 h 427"/>
              <a:gd name="T30" fmla="*/ 53 w 251"/>
              <a:gd name="T31" fmla="*/ 250 h 427"/>
              <a:gd name="T32" fmla="*/ 138 w 251"/>
              <a:gd name="T33" fmla="*/ 259 h 427"/>
              <a:gd name="T34" fmla="*/ 168 w 251"/>
              <a:gd name="T35" fmla="*/ 354 h 427"/>
              <a:gd name="T36" fmla="*/ 213 w 251"/>
              <a:gd name="T37" fmla="*/ 427 h 427"/>
              <a:gd name="T38" fmla="*/ 209 w 251"/>
              <a:gd name="T39" fmla="*/ 341 h 427"/>
              <a:gd name="T40" fmla="*/ 179 w 251"/>
              <a:gd name="T41" fmla="*/ 246 h 427"/>
              <a:gd name="T42" fmla="*/ 245 w 251"/>
              <a:gd name="T43" fmla="*/ 19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1" h="427">
                <a:moveTo>
                  <a:pt x="245" y="191"/>
                </a:moveTo>
                <a:cubicBezTo>
                  <a:pt x="238" y="169"/>
                  <a:pt x="221" y="153"/>
                  <a:pt x="199" y="144"/>
                </a:cubicBezTo>
                <a:cubicBezTo>
                  <a:pt x="166" y="40"/>
                  <a:pt x="166" y="40"/>
                  <a:pt x="166" y="40"/>
                </a:cubicBezTo>
                <a:cubicBezTo>
                  <a:pt x="178" y="7"/>
                  <a:pt x="178" y="7"/>
                  <a:pt x="178" y="7"/>
                </a:cubicBezTo>
                <a:cubicBezTo>
                  <a:pt x="178" y="7"/>
                  <a:pt x="178" y="7"/>
                  <a:pt x="178" y="7"/>
                </a:cubicBezTo>
                <a:cubicBezTo>
                  <a:pt x="178" y="6"/>
                  <a:pt x="178" y="6"/>
                  <a:pt x="178" y="5"/>
                </a:cubicBezTo>
                <a:cubicBezTo>
                  <a:pt x="177" y="2"/>
                  <a:pt x="171" y="0"/>
                  <a:pt x="161" y="0"/>
                </a:cubicBezTo>
                <a:cubicBezTo>
                  <a:pt x="144" y="0"/>
                  <a:pt x="116" y="5"/>
                  <a:pt x="85" y="15"/>
                </a:cubicBezTo>
                <a:cubicBezTo>
                  <a:pt x="37" y="30"/>
                  <a:pt x="0" y="50"/>
                  <a:pt x="3" y="60"/>
                </a:cubicBezTo>
                <a:cubicBezTo>
                  <a:pt x="4" y="60"/>
                  <a:pt x="4" y="60"/>
                  <a:pt x="4" y="61"/>
                </a:cubicBezTo>
                <a:cubicBezTo>
                  <a:pt x="4" y="61"/>
                  <a:pt x="4" y="61"/>
                  <a:pt x="4" y="61"/>
                </a:cubicBezTo>
                <a:cubicBezTo>
                  <a:pt x="5" y="62"/>
                  <a:pt x="5" y="62"/>
                  <a:pt x="5" y="62"/>
                </a:cubicBezTo>
                <a:cubicBezTo>
                  <a:pt x="6" y="62"/>
                  <a:pt x="6" y="62"/>
                  <a:pt x="6" y="63"/>
                </a:cubicBezTo>
                <a:cubicBezTo>
                  <a:pt x="32" y="81"/>
                  <a:pt x="32" y="81"/>
                  <a:pt x="32" y="81"/>
                </a:cubicBezTo>
                <a:cubicBezTo>
                  <a:pt x="65" y="186"/>
                  <a:pt x="65" y="186"/>
                  <a:pt x="65" y="186"/>
                </a:cubicBezTo>
                <a:cubicBezTo>
                  <a:pt x="51" y="205"/>
                  <a:pt x="46" y="229"/>
                  <a:pt x="53" y="250"/>
                </a:cubicBezTo>
                <a:cubicBezTo>
                  <a:pt x="59" y="269"/>
                  <a:pt x="97" y="269"/>
                  <a:pt x="138" y="259"/>
                </a:cubicBezTo>
                <a:cubicBezTo>
                  <a:pt x="150" y="296"/>
                  <a:pt x="161" y="332"/>
                  <a:pt x="168" y="354"/>
                </a:cubicBezTo>
                <a:cubicBezTo>
                  <a:pt x="181" y="398"/>
                  <a:pt x="213" y="427"/>
                  <a:pt x="213" y="427"/>
                </a:cubicBezTo>
                <a:cubicBezTo>
                  <a:pt x="213" y="427"/>
                  <a:pt x="222" y="385"/>
                  <a:pt x="209" y="341"/>
                </a:cubicBezTo>
                <a:cubicBezTo>
                  <a:pt x="202" y="320"/>
                  <a:pt x="191" y="283"/>
                  <a:pt x="179" y="246"/>
                </a:cubicBezTo>
                <a:cubicBezTo>
                  <a:pt x="219" y="231"/>
                  <a:pt x="251" y="209"/>
                  <a:pt x="245" y="19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5"/>
          <p:cNvSpPr>
            <a:spLocks noEditPoints="1"/>
          </p:cNvSpPr>
          <p:nvPr/>
        </p:nvSpPr>
        <p:spPr bwMode="black">
          <a:xfrm>
            <a:off x="820488" y="3690219"/>
            <a:ext cx="708025" cy="708841"/>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2236751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Needed to create a VM</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Image </a:t>
            </a:r>
            <a:r>
              <a:rPr lang="en-US" sz="2400" spc="-70" dirty="0" smtClean="0">
                <a:solidFill>
                  <a:srgbClr val="00AEEF">
                    <a:alpha val="99000"/>
                  </a:srgbClr>
                </a:solidFill>
                <a:latin typeface="Segoe UI Light" pitchFamily="34" charset="0"/>
                <a:cs typeface="Segoe UI Light" pitchFamily="34" charset="0"/>
              </a:rPr>
              <a:t>Name</a:t>
            </a:r>
          </a:p>
          <a:p>
            <a:pPr lvl="0" defTabSz="1218987">
              <a:lnSpc>
                <a:spcPct val="100000"/>
              </a:lnSpc>
              <a:spcBef>
                <a:spcPts val="0"/>
              </a:spcBef>
              <a:buSzTx/>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AzureVMImage</a:t>
            </a:r>
            <a:r>
              <a:rPr lang="en-US" sz="1600" dirty="0">
                <a:solidFill>
                  <a:srgbClr val="525051">
                    <a:alpha val="99000"/>
                  </a:srgbClr>
                </a:solidFill>
                <a:latin typeface="Segoe UI"/>
              </a:rPr>
              <a:t> | select </a:t>
            </a:r>
            <a:r>
              <a:rPr lang="en-US" sz="1600" dirty="0" err="1">
                <a:solidFill>
                  <a:srgbClr val="525051">
                    <a:alpha val="99000"/>
                  </a:srgbClr>
                </a:solidFill>
                <a:latin typeface="Segoe UI"/>
              </a:rPr>
              <a:t>ImageName</a:t>
            </a:r>
            <a:r>
              <a:rPr lang="en-US" sz="1600" dirty="0">
                <a:solidFill>
                  <a:srgbClr val="525051">
                    <a:alpha val="99000"/>
                  </a:srgbClr>
                </a:solidFill>
                <a:latin typeface="Segoe UI"/>
              </a:rPr>
              <a:t> </a:t>
            </a:r>
          </a:p>
        </p:txBody>
      </p:sp>
      <p:sp>
        <p:nvSpPr>
          <p:cNvPr id="6" name="Rectangle 5"/>
          <p:cNvSpPr>
            <a:spLocks noChangeAspect="1"/>
          </p:cNvSpPr>
          <p:nvPr/>
        </p:nvSpPr>
        <p:spPr bwMode="auto">
          <a:xfrm>
            <a:off x="520700" y="1900239"/>
            <a:ext cx="1941524" cy="19415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Data Center </a:t>
            </a:r>
            <a:r>
              <a:rPr lang="en-US" sz="2400" spc="-70" dirty="0" smtClean="0">
                <a:solidFill>
                  <a:srgbClr val="00AEEF">
                    <a:alpha val="99000"/>
                  </a:srgbClr>
                </a:solidFill>
                <a:latin typeface="Segoe UI Light" pitchFamily="34" charset="0"/>
                <a:cs typeface="Segoe UI Light" pitchFamily="34" charset="0"/>
              </a:rPr>
              <a:t>Location</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AzureLocation</a:t>
            </a:r>
            <a:endParaRPr lang="en-US" sz="1600" dirty="0">
              <a:solidFill>
                <a:srgbClr val="525051">
                  <a:alpha val="99000"/>
                </a:srgbClr>
              </a:solidFill>
              <a:latin typeface="Segoe UI"/>
            </a:endParaRPr>
          </a:p>
        </p:txBody>
      </p:sp>
      <p:sp>
        <p:nvSpPr>
          <p:cNvPr id="11" name="Freeform 29"/>
          <p:cNvSpPr>
            <a:spLocks noEditPoints="1"/>
          </p:cNvSpPr>
          <p:nvPr/>
        </p:nvSpPr>
        <p:spPr bwMode="black">
          <a:xfrm>
            <a:off x="1025926" y="4529497"/>
            <a:ext cx="927977" cy="1099339"/>
          </a:xfrm>
          <a:custGeom>
            <a:avLst/>
            <a:gdLst>
              <a:gd name="T0" fmla="*/ 951 w 1016"/>
              <a:gd name="T1" fmla="*/ 942 h 1203"/>
              <a:gd name="T2" fmla="*/ 565 w 1016"/>
              <a:gd name="T3" fmla="*/ 942 h 1203"/>
              <a:gd name="T4" fmla="*/ 788 w 1016"/>
              <a:gd name="T5" fmla="*/ 360 h 1203"/>
              <a:gd name="T6" fmla="*/ 794 w 1016"/>
              <a:gd name="T7" fmla="*/ 299 h 1203"/>
              <a:gd name="T8" fmla="*/ 794 w 1016"/>
              <a:gd name="T9" fmla="*/ 289 h 1203"/>
              <a:gd name="T10" fmla="*/ 505 w 1016"/>
              <a:gd name="T11" fmla="*/ 0 h 1203"/>
              <a:gd name="T12" fmla="*/ 217 w 1016"/>
              <a:gd name="T13" fmla="*/ 289 h 1203"/>
              <a:gd name="T14" fmla="*/ 217 w 1016"/>
              <a:gd name="T15" fmla="*/ 310 h 1203"/>
              <a:gd name="T16" fmla="*/ 223 w 1016"/>
              <a:gd name="T17" fmla="*/ 360 h 1203"/>
              <a:gd name="T18" fmla="*/ 444 w 1016"/>
              <a:gd name="T19" fmla="*/ 942 h 1203"/>
              <a:gd name="T20" fmla="*/ 65 w 1016"/>
              <a:gd name="T21" fmla="*/ 942 h 1203"/>
              <a:gd name="T22" fmla="*/ 0 w 1016"/>
              <a:gd name="T23" fmla="*/ 1203 h 1203"/>
              <a:gd name="T24" fmla="*/ 1016 w 1016"/>
              <a:gd name="T25" fmla="*/ 1203 h 1203"/>
              <a:gd name="T26" fmla="*/ 951 w 1016"/>
              <a:gd name="T27" fmla="*/ 942 h 1203"/>
              <a:gd name="T28" fmla="*/ 414 w 1016"/>
              <a:gd name="T29" fmla="*/ 256 h 1203"/>
              <a:gd name="T30" fmla="*/ 506 w 1016"/>
              <a:gd name="T31" fmla="*/ 164 h 1203"/>
              <a:gd name="T32" fmla="*/ 599 w 1016"/>
              <a:gd name="T33" fmla="*/ 256 h 1203"/>
              <a:gd name="T34" fmla="*/ 506 w 1016"/>
              <a:gd name="T35" fmla="*/ 348 h 1203"/>
              <a:gd name="T36" fmla="*/ 414 w 1016"/>
              <a:gd name="T37" fmla="*/ 256 h 1203"/>
              <a:gd name="T38" fmla="*/ 99 w 1016"/>
              <a:gd name="T39" fmla="*/ 985 h 1203"/>
              <a:gd name="T40" fmla="*/ 460 w 1016"/>
              <a:gd name="T41" fmla="*/ 985 h 1203"/>
              <a:gd name="T42" fmla="*/ 504 w 1016"/>
              <a:gd name="T43" fmla="*/ 1100 h 1203"/>
              <a:gd name="T44" fmla="*/ 548 w 1016"/>
              <a:gd name="T45" fmla="*/ 985 h 1203"/>
              <a:gd name="T46" fmla="*/ 917 w 1016"/>
              <a:gd name="T47" fmla="*/ 985 h 1203"/>
              <a:gd name="T48" fmla="*/ 961 w 1016"/>
              <a:gd name="T49" fmla="*/ 1159 h 1203"/>
              <a:gd name="T50" fmla="*/ 55 w 1016"/>
              <a:gd name="T51" fmla="*/ 1159 h 1203"/>
              <a:gd name="T52" fmla="*/ 99 w 1016"/>
              <a:gd name="T53" fmla="*/ 985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6" h="1203">
                <a:moveTo>
                  <a:pt x="951" y="942"/>
                </a:moveTo>
                <a:cubicBezTo>
                  <a:pt x="565" y="942"/>
                  <a:pt x="565" y="942"/>
                  <a:pt x="565" y="942"/>
                </a:cubicBezTo>
                <a:cubicBezTo>
                  <a:pt x="788" y="360"/>
                  <a:pt x="788" y="360"/>
                  <a:pt x="788" y="360"/>
                </a:cubicBezTo>
                <a:cubicBezTo>
                  <a:pt x="792" y="339"/>
                  <a:pt x="794" y="318"/>
                  <a:pt x="794" y="299"/>
                </a:cubicBezTo>
                <a:cubicBezTo>
                  <a:pt x="794" y="296"/>
                  <a:pt x="794" y="292"/>
                  <a:pt x="794" y="289"/>
                </a:cubicBezTo>
                <a:cubicBezTo>
                  <a:pt x="794" y="129"/>
                  <a:pt x="664" y="0"/>
                  <a:pt x="505" y="0"/>
                </a:cubicBezTo>
                <a:cubicBezTo>
                  <a:pt x="346" y="0"/>
                  <a:pt x="217" y="129"/>
                  <a:pt x="217" y="289"/>
                </a:cubicBezTo>
                <a:cubicBezTo>
                  <a:pt x="217" y="297"/>
                  <a:pt x="217" y="304"/>
                  <a:pt x="217" y="310"/>
                </a:cubicBezTo>
                <a:cubicBezTo>
                  <a:pt x="217" y="326"/>
                  <a:pt x="219" y="343"/>
                  <a:pt x="223" y="360"/>
                </a:cubicBezTo>
                <a:cubicBezTo>
                  <a:pt x="335" y="657"/>
                  <a:pt x="403" y="835"/>
                  <a:pt x="444" y="942"/>
                </a:cubicBezTo>
                <a:cubicBezTo>
                  <a:pt x="65" y="942"/>
                  <a:pt x="65" y="942"/>
                  <a:pt x="65" y="942"/>
                </a:cubicBezTo>
                <a:cubicBezTo>
                  <a:pt x="0" y="1203"/>
                  <a:pt x="0" y="1203"/>
                  <a:pt x="0" y="1203"/>
                </a:cubicBezTo>
                <a:cubicBezTo>
                  <a:pt x="1016" y="1203"/>
                  <a:pt x="1016" y="1203"/>
                  <a:pt x="1016" y="1203"/>
                </a:cubicBezTo>
                <a:lnTo>
                  <a:pt x="951" y="942"/>
                </a:lnTo>
                <a:close/>
                <a:moveTo>
                  <a:pt x="414" y="256"/>
                </a:moveTo>
                <a:cubicBezTo>
                  <a:pt x="414" y="205"/>
                  <a:pt x="456" y="164"/>
                  <a:pt x="506" y="164"/>
                </a:cubicBezTo>
                <a:cubicBezTo>
                  <a:pt x="557" y="164"/>
                  <a:pt x="599" y="205"/>
                  <a:pt x="599" y="256"/>
                </a:cubicBezTo>
                <a:cubicBezTo>
                  <a:pt x="599" y="307"/>
                  <a:pt x="557" y="348"/>
                  <a:pt x="506" y="348"/>
                </a:cubicBezTo>
                <a:cubicBezTo>
                  <a:pt x="456" y="348"/>
                  <a:pt x="414" y="307"/>
                  <a:pt x="414" y="256"/>
                </a:cubicBezTo>
                <a:close/>
                <a:moveTo>
                  <a:pt x="99" y="985"/>
                </a:moveTo>
                <a:cubicBezTo>
                  <a:pt x="460" y="985"/>
                  <a:pt x="460" y="985"/>
                  <a:pt x="460" y="985"/>
                </a:cubicBezTo>
                <a:cubicBezTo>
                  <a:pt x="504" y="1100"/>
                  <a:pt x="504" y="1100"/>
                  <a:pt x="504" y="1100"/>
                </a:cubicBezTo>
                <a:cubicBezTo>
                  <a:pt x="520" y="1060"/>
                  <a:pt x="534" y="1021"/>
                  <a:pt x="548" y="985"/>
                </a:cubicBezTo>
                <a:cubicBezTo>
                  <a:pt x="917" y="985"/>
                  <a:pt x="917" y="985"/>
                  <a:pt x="917" y="985"/>
                </a:cubicBezTo>
                <a:cubicBezTo>
                  <a:pt x="961" y="1159"/>
                  <a:pt x="961" y="1159"/>
                  <a:pt x="961" y="1159"/>
                </a:cubicBezTo>
                <a:cubicBezTo>
                  <a:pt x="55" y="1159"/>
                  <a:pt x="55" y="1159"/>
                  <a:pt x="55" y="1159"/>
                </a:cubicBezTo>
                <a:lnTo>
                  <a:pt x="99" y="9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0"/>
          <p:cNvSpPr>
            <a:spLocks noEditPoints="1"/>
          </p:cNvSpPr>
          <p:nvPr/>
        </p:nvSpPr>
        <p:spPr bwMode="black">
          <a:xfrm>
            <a:off x="1094214" y="2470301"/>
            <a:ext cx="794496" cy="801400"/>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227753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CF69C5-0497-4CBF-B135-F09D219CA3FA}">
  <ds:schemaRefs>
    <ds:schemaRef ds:uri="http://schemas.microsoft.com/office/2006/documentManagement/types"/>
    <ds:schemaRef ds:uri="http://schemas.openxmlformats.org/package/2006/metadata/core-properties"/>
    <ds:schemaRef ds:uri="f847e7ad-bfae-49c8-aedd-39ec05321f40"/>
    <ds:schemaRef ds:uri="http://www.w3.org/XML/1998/namespace"/>
    <ds:schemaRef ds:uri="http://purl.org/dc/elements/1.1/"/>
    <ds:schemaRef ds:uri="http://purl.org/dc/terms/"/>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3.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8751</TotalTime>
  <Words>2236</Words>
  <Application>Microsoft Office PowerPoint</Application>
  <PresentationFormat>Custom</PresentationFormat>
  <Paragraphs>307</Paragraphs>
  <Slides>30</Slides>
  <Notes>20</Notes>
  <HiddenSlides>0</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MS1444_Windows Azure Template 16x9_r08b</vt:lpstr>
      <vt:lpstr>White with Consolas font for code slides</vt:lpstr>
      <vt:lpstr>1_MS1444_Windows Azure Template 16x9_r08a</vt:lpstr>
      <vt:lpstr>Managing Windows Azure Virtual Machines from PowerShell </vt:lpstr>
      <vt:lpstr>Agenda </vt:lpstr>
      <vt:lpstr>What can you do with PowerShell?</vt:lpstr>
      <vt:lpstr>Setting up your Subscription</vt:lpstr>
      <vt:lpstr>Manual Configuration of Subscription</vt:lpstr>
      <vt:lpstr>Subscription Management</vt:lpstr>
      <vt:lpstr>Switching Between Subscription Settings</vt:lpstr>
      <vt:lpstr>Setting the current storage account </vt:lpstr>
      <vt:lpstr>Information Needed to create a VM</vt:lpstr>
      <vt:lpstr>Virtual Machine Management</vt:lpstr>
      <vt:lpstr>Simple VM Creation</vt:lpstr>
      <vt:lpstr>Configuring VM at Provisioning</vt:lpstr>
      <vt:lpstr>VM Batch Creation</vt:lpstr>
      <vt:lpstr>VM Batch Creation (using an array)</vt:lpstr>
      <vt:lpstr>Common Settings</vt:lpstr>
      <vt:lpstr>Windows Provisioning Options </vt:lpstr>
      <vt:lpstr>Linux Provisioning Options</vt:lpstr>
      <vt:lpstr>Deploying into a Virtual Network</vt:lpstr>
      <vt:lpstr>Provisioning into a VNET and Active Directory</vt:lpstr>
      <vt:lpstr>Virtual Machine Discovery</vt:lpstr>
      <vt:lpstr>Virtual Machine Storage </vt:lpstr>
      <vt:lpstr>Data Disk Creation</vt:lpstr>
      <vt:lpstr>Modifying Cache Settings</vt:lpstr>
      <vt:lpstr>Configuring Endpoints</vt:lpstr>
      <vt:lpstr>Disk and Image Repository</vt:lpstr>
      <vt:lpstr>Batch Updates to Running VMs</vt:lpstr>
      <vt:lpstr>Capturing a Virtual Machine as a new Image</vt:lpstr>
      <vt:lpstr>Virtual Network Operations</vt:lpstr>
      <vt:lpstr>Summary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Michael Washam</cp:lastModifiedBy>
  <cp:revision>517</cp:revision>
  <dcterms:created xsi:type="dcterms:W3CDTF">2006-08-16T00:00:00Z</dcterms:created>
  <dcterms:modified xsi:type="dcterms:W3CDTF">2012-09-19T20:30:14Z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