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1" r:id="rId1"/>
    <p:sldMasterId id="2147483800" r:id="rId2"/>
  </p:sldMasterIdLst>
  <p:notesMasterIdLst>
    <p:notesMasterId r:id="rId25"/>
  </p:notesMasterIdLst>
  <p:handoutMasterIdLst>
    <p:handoutMasterId r:id="rId26"/>
  </p:handoutMasterIdLst>
  <p:sldIdLst>
    <p:sldId id="348" r:id="rId3"/>
    <p:sldId id="404" r:id="rId4"/>
    <p:sldId id="351" r:id="rId5"/>
    <p:sldId id="422" r:id="rId6"/>
    <p:sldId id="423" r:id="rId7"/>
    <p:sldId id="424" r:id="rId8"/>
    <p:sldId id="409" r:id="rId9"/>
    <p:sldId id="353" r:id="rId10"/>
    <p:sldId id="400" r:id="rId11"/>
    <p:sldId id="355" r:id="rId12"/>
    <p:sldId id="356" r:id="rId13"/>
    <p:sldId id="410" r:id="rId14"/>
    <p:sldId id="425" r:id="rId15"/>
    <p:sldId id="426" r:id="rId16"/>
    <p:sldId id="427" r:id="rId17"/>
    <p:sldId id="428" r:id="rId18"/>
    <p:sldId id="429" r:id="rId19"/>
    <p:sldId id="430" r:id="rId20"/>
    <p:sldId id="431" r:id="rId21"/>
    <p:sldId id="397" r:id="rId22"/>
    <p:sldId id="399" r:id="rId23"/>
    <p:sldId id="407" r:id="rId24"/>
  </p:sldIdLst>
  <p:sldSz cx="12188825" cy="6858000"/>
  <p:notesSz cx="6858000" cy="9144000"/>
  <p:embeddedFontLst>
    <p:embeddedFont>
      <p:font typeface="Consolas" panose="020B0609020204030204" pitchFamily="49" charset="0"/>
      <p:regular r:id="rId27"/>
      <p:bold r:id="rId28"/>
      <p:italic r:id="rId29"/>
      <p:boldItalic r:id="rId30"/>
    </p:embeddedFont>
    <p:embeddedFont>
      <p:font typeface="Bradley Hand ITC" panose="03070402050302030203" pitchFamily="66" charset="0"/>
      <p:regular r:id="rId31"/>
    </p:embeddedFon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Lst>
  <p:custDataLst>
    <p:tags r:id="rId3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41">
          <p15:clr>
            <a:srgbClr val="A4A3A4"/>
          </p15:clr>
        </p15:guide>
        <p15:guide id="3" orient="horz" pos="4176">
          <p15:clr>
            <a:srgbClr val="A4A3A4"/>
          </p15:clr>
        </p15:guide>
        <p15:guide id="4" orient="horz" pos="922">
          <p15:clr>
            <a:srgbClr val="A4A3A4"/>
          </p15:clr>
        </p15:guide>
        <p15:guide id="5" orient="horz" pos="3948">
          <p15:clr>
            <a:srgbClr val="A4A3A4"/>
          </p15:clr>
        </p15:guide>
        <p15:guide id="6" pos="327">
          <p15:clr>
            <a:srgbClr val="A4A3A4"/>
          </p15:clr>
        </p15:guide>
        <p15:guide id="7" pos="7350">
          <p15:clr>
            <a:srgbClr val="A4A3A4"/>
          </p15:clr>
        </p15:guide>
        <p15:guide id="8"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5" autoAdjust="0"/>
    <p:restoredTop sz="49712" autoAdjust="0"/>
  </p:normalViewPr>
  <p:slideViewPr>
    <p:cSldViewPr snapToGrid="0">
      <p:cViewPr varScale="1">
        <p:scale>
          <a:sx n="43" d="100"/>
          <a:sy n="43" d="100"/>
        </p:scale>
        <p:origin x="2712" y="108"/>
      </p:cViewPr>
      <p:guideLst>
        <p:guide orient="horz" pos="144"/>
        <p:guide orient="horz" pos="1241"/>
        <p:guide orient="horz" pos="4176"/>
        <p:guide orient="horz" pos="922"/>
        <p:guide orient="horz" pos="3948"/>
        <p:guide pos="327"/>
        <p:guide pos="7350"/>
        <p:guide pos="3840"/>
      </p:guideLst>
    </p:cSldViewPr>
  </p:slideViewPr>
  <p:notesTextViewPr>
    <p:cViewPr>
      <p:scale>
        <a:sx n="100" d="100"/>
        <a:sy n="100" d="100"/>
      </p:scale>
      <p:origin x="0" y="0"/>
    </p:cViewPr>
  </p:notesTextViewPr>
  <p:sorterViewPr>
    <p:cViewPr>
      <p:scale>
        <a:sx n="100" d="100"/>
        <a:sy n="100" d="100"/>
      </p:scale>
      <p:origin x="0" y="13020"/>
    </p:cViewPr>
  </p:sorterViewPr>
  <p:notesViewPr>
    <p:cSldViewPr snapToGrid="0" showGuides="1">
      <p:cViewPr>
        <p:scale>
          <a:sx n="200" d="100"/>
          <a:sy n="200" d="100"/>
        </p:scale>
        <p:origin x="-588" y="68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Securing Connecting and Scaling</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Securing Connecting and Scaling</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solidFill>
                <a:effectLst/>
                <a:latin typeface="Segoe UI" pitchFamily="34" charset="0"/>
                <a:ea typeface="+mn-ea"/>
                <a:cs typeface="+mn-cs"/>
              </a:rPr>
              <a:t>Objectives:</a:t>
            </a:r>
            <a:endParaRPr lang="en-US" sz="900" b="0" dirty="0" smtClean="0"/>
          </a:p>
          <a:p>
            <a:pPr marL="171450" indent="-171450" defTabSz="914255">
              <a:buFont typeface="Arial" pitchFamily="34" charset="0"/>
              <a:buChar char="•"/>
              <a:defRPr/>
            </a:pPr>
            <a:r>
              <a:rPr lang="en-US" sz="900" b="0" dirty="0" smtClean="0"/>
              <a:t>This is a</a:t>
            </a:r>
            <a:r>
              <a:rPr lang="en-US" sz="900" b="0" baseline="0" dirty="0" smtClean="0"/>
              <a:t> presentation that introduces key concepts of claim-based architecture.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73221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Objectives</a:t>
            </a:r>
            <a:r>
              <a:rPr lang="en-US" sz="1200" b="1" kern="1200" dirty="0" smtClean="0">
                <a:solidFill>
                  <a:schemeClr val="tx1"/>
                </a:solidFill>
                <a:effectLst/>
                <a:latin typeface="Segoe UI" pitchFamily="34" charset="0"/>
                <a:ea typeface="+mn-ea"/>
                <a:cs typeface="+mn-cs"/>
              </a:rPr>
              <a:t>:</a:t>
            </a:r>
            <a:endParaRPr lang="en-US" sz="1200" b="0" dirty="0" smtClean="0"/>
          </a:p>
          <a:p>
            <a:pPr marL="171450" indent="-171450" defTabSz="914255">
              <a:buFont typeface="Arial" pitchFamily="34" charset="0"/>
              <a:buChar char="•"/>
              <a:defRPr/>
            </a:pPr>
            <a:r>
              <a:rPr lang="en-US" sz="1200" b="0" dirty="0" smtClean="0"/>
              <a:t>Security is a common request of applications. However implementing **proper** security is hard. Also, additional security-related code increases complexity and attacking surface to your applications. We need authentication and authorization abstracted away so we can focus on business logics.</a:t>
            </a: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Implementing proper security is hard</a:t>
            </a: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Security</a:t>
            </a:r>
            <a:r>
              <a:rPr lang="en-US" sz="1200" kern="1200" baseline="0" dirty="0" smtClean="0">
                <a:solidFill>
                  <a:schemeClr val="tx1"/>
                </a:solidFill>
                <a:effectLst/>
                <a:latin typeface="Segoe UI" pitchFamily="34" charset="0"/>
                <a:ea typeface="+mn-ea"/>
                <a:cs typeface="+mn-cs"/>
              </a:rPr>
              <a:t> should not be added later on, but should be designed into the system at beginning.</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N/A</a:t>
            </a:r>
          </a:p>
          <a:p>
            <a:pPr marL="0" indent="0" defTabSz="914255">
              <a:buFont typeface="Arial" pitchFamily="34" charset="0"/>
              <a:buNone/>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Objectives</a:t>
            </a:r>
            <a:r>
              <a:rPr lang="en-US" sz="1200" b="1" kern="1200" dirty="0" smtClean="0">
                <a:solidFill>
                  <a:schemeClr val="tx1"/>
                </a:solidFill>
                <a:effectLst/>
                <a:latin typeface="Segoe UI" pitchFamily="34" charset="0"/>
                <a:ea typeface="+mn-ea"/>
                <a:cs typeface="+mn-cs"/>
              </a:rPr>
              <a:t>:</a:t>
            </a:r>
            <a:endParaRPr lang="en-US" sz="1200" b="0" dirty="0" smtClean="0"/>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Wouldn’t it be nice if “someone” can hide all complexities and just provides simple assertions to us? </a:t>
            </a:r>
            <a:r>
              <a:rPr lang="en-US" sz="900" kern="1200" dirty="0" smtClean="0">
                <a:solidFill>
                  <a:schemeClr val="tx1"/>
                </a:solidFill>
                <a:effectLst/>
                <a:latin typeface="Segoe UI" pitchFamily="34" charset="0"/>
                <a:ea typeface="+mn-ea"/>
                <a:cs typeface="+mn-cs"/>
              </a:rPr>
              <a:t>Good news is, there are many security specialists that have put collectively hundreds of years of experiences and best practices into standards, specs, tools, and services. </a:t>
            </a:r>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On Windows Azure, this “someone” is ACS + WIF.</a:t>
            </a:r>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Previous</a:t>
            </a:r>
            <a:r>
              <a:rPr lang="en-US" sz="1200" kern="1200" baseline="0" dirty="0" smtClean="0">
                <a:solidFill>
                  <a:schemeClr val="tx1"/>
                </a:solidFill>
                <a:effectLst/>
                <a:latin typeface="Segoe UI" pitchFamily="34" charset="0"/>
                <a:ea typeface="+mn-ea"/>
                <a:cs typeface="+mn-cs"/>
              </a:rPr>
              <a:t> slide presents a problem, this slide provides a solution.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Claim-based architecture allows us to refocus on business</a:t>
            </a:r>
            <a:r>
              <a:rPr lang="en-US" sz="1200" kern="1200" baseline="0" dirty="0" smtClean="0">
                <a:solidFill>
                  <a:schemeClr val="tx1"/>
                </a:solidFill>
                <a:effectLst/>
                <a:latin typeface="Segoe UI" pitchFamily="34" charset="0"/>
                <a:ea typeface="+mn-ea"/>
                <a:cs typeface="+mn-cs"/>
              </a:rPr>
              <a:t> logics.</a:t>
            </a:r>
          </a:p>
          <a:p>
            <a:pPr marL="171450" lvl="0" indent="-171450">
              <a:buFont typeface="Arial" pitchFamily="34" charset="0"/>
              <a:buChar char="•"/>
            </a:pPr>
            <a:r>
              <a:rPr lang="en-US" sz="1200" kern="1200" baseline="0" dirty="0" smtClean="0">
                <a:solidFill>
                  <a:schemeClr val="tx1"/>
                </a:solidFill>
                <a:effectLst/>
                <a:latin typeface="Segoe UI" pitchFamily="34" charset="0"/>
                <a:ea typeface="+mn-ea"/>
                <a:cs typeface="+mn-cs"/>
              </a:rPr>
              <a:t>The trustee has to be trust-worthy (has to be rock-solid to be included in the circle of trust)</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Segoe UI" pitchFamily="34" charset="0"/>
                <a:ea typeface="+mn-ea"/>
                <a:cs typeface="+mn-cs"/>
              </a:rPr>
              <a:t>The</a:t>
            </a:r>
            <a:r>
              <a:rPr lang="en-US" sz="1200" kern="1200" baseline="0" dirty="0" smtClean="0">
                <a:solidFill>
                  <a:schemeClr val="tx1"/>
                </a:solidFill>
                <a:effectLst/>
                <a:latin typeface="Segoe UI" pitchFamily="34" charset="0"/>
                <a:ea typeface="+mn-ea"/>
                <a:cs typeface="+mn-cs"/>
              </a:rPr>
              <a:t> circle of trust can be further extended to include other identity providers and service providers to enable scenarios such as federation and SSO.</a:t>
            </a:r>
            <a:endParaRPr lang="en-US" sz="1200" kern="1200" dirty="0" smtClean="0">
              <a:solidFill>
                <a:schemeClr val="tx1"/>
              </a:solidFill>
              <a:effectLst/>
              <a:latin typeface="Segoe UI" pitchFamily="34" charset="0"/>
              <a:ea typeface="+mn-ea"/>
              <a:cs typeface="+mn-cs"/>
            </a:endParaRPr>
          </a:p>
          <a:p>
            <a:pPr marL="171450" indent="-171450" defTabSz="914255">
              <a:buFont typeface="Arial" pitchFamily="34" charset="0"/>
              <a:buChar char="•"/>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Provide a quick introduction to commonly used digital identity concepts using a real-life scenario.</a:t>
            </a:r>
          </a:p>
          <a:p>
            <a:pPr marL="171450" marR="0" indent="-171450" algn="l" defTabSz="914255" rtl="0" eaLnBrk="1" fontAlgn="auto" latinLnBrk="0" hangingPunct="1">
              <a:lnSpc>
                <a:spcPct val="90000"/>
              </a:lnSpc>
              <a:spcBef>
                <a:spcPts val="0"/>
              </a:spcBef>
              <a:spcAft>
                <a:spcPts val="333"/>
              </a:spcAft>
              <a:buClrTx/>
              <a:buSzTx/>
              <a:buFont typeface="Arial" pitchFamily="34" charset="0"/>
              <a:buChar char="•"/>
              <a:tabLst/>
              <a:defRPr/>
            </a:pPr>
            <a:r>
              <a:rPr lang="en-US" sz="1200" b="0" dirty="0" smtClean="0"/>
              <a:t>Prepare the audience for a deeper</a:t>
            </a:r>
            <a:r>
              <a:rPr lang="en-US" sz="1200" b="0" baseline="0" dirty="0" smtClean="0"/>
              <a:t> discussion on ACS itself.</a:t>
            </a:r>
          </a:p>
          <a:p>
            <a:pPr marL="0" marR="0" indent="0" algn="l" defTabSz="914255" rtl="0" eaLnBrk="1" fontAlgn="auto" latinLnBrk="0" hangingPunct="1">
              <a:lnSpc>
                <a:spcPct val="90000"/>
              </a:lnSpc>
              <a:spcBef>
                <a:spcPts val="0"/>
              </a:spcBef>
              <a:spcAft>
                <a:spcPts val="333"/>
              </a:spcAft>
              <a:buClrTx/>
              <a:buSzTx/>
              <a:buFont typeface="Arial" pitchFamily="34" charset="0"/>
              <a:buNone/>
              <a:tabLst/>
              <a:defRPr/>
            </a:pPr>
            <a:endParaRPr lang="en-US" sz="1200" b="0" dirty="0" smtClean="0"/>
          </a:p>
          <a:p>
            <a:r>
              <a:rPr lang="en-US" sz="1200" b="1" kern="1200" dirty="0" smtClean="0">
                <a:solidFill>
                  <a:schemeClr val="tx1"/>
                </a:solidFill>
                <a:effectLst/>
                <a:latin typeface="Segoe UI" pitchFamily="34" charset="0"/>
                <a:ea typeface="+mn-ea"/>
                <a:cs typeface="+mn-cs"/>
              </a:rPr>
              <a:t>Transition:</a:t>
            </a:r>
            <a:endParaRPr lang="en-US" sz="12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slide prepares the audience for future slides by equipping them basic set of jargon so that they don’t get confused navigating interleaved relations among different participants.</a:t>
            </a:r>
          </a:p>
          <a:p>
            <a:pPr marL="0" lvl="0" indent="0">
              <a:buFont typeface="Arial" pitchFamily="34" charset="0"/>
              <a:buNone/>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Speaking Points:</a:t>
            </a:r>
            <a:endParaRPr lang="en-US" sz="12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effectLst/>
                <a:latin typeface="Segoe UI" pitchFamily="34" charset="0"/>
                <a:ea typeface="+mn-ea"/>
                <a:cs typeface="+mn-cs"/>
              </a:rPr>
              <a:t>This is just an introduction slide. You don’t need to go into exact definitions and functions of different parties.</a:t>
            </a:r>
          </a:p>
          <a:p>
            <a:pPr marL="171450" lvl="0" indent="-171450">
              <a:buFont typeface="Arial" pitchFamily="34" charset="0"/>
              <a:buChar char="•"/>
            </a:pPr>
            <a:endParaRPr lang="en-US" sz="1200" kern="1200" dirty="0" smtClean="0">
              <a:solidFill>
                <a:schemeClr val="tx1"/>
              </a:solidFill>
              <a:effectLst/>
              <a:latin typeface="Segoe UI" pitchFamily="34" charset="0"/>
              <a:ea typeface="+mn-ea"/>
              <a:cs typeface="+mn-cs"/>
            </a:endParaRPr>
          </a:p>
          <a:p>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The scenario is: you are going to an airport trying to get on a plane. You are stopped by security who demands a boarding pass. You go to the ticket counter to get a boarding pass. You are informed you need either a passport or a driver’s license in order to get a boarding pass. You present the passport in this case, and you get a boarding pass in return (after the passport checked out). You present the boarding pass to security and get permission to board. While you are on board, you use the information on the boarding pass to find your seat (Of course this is not the exact process while you are at the airport – probably you’ll directly go to ticket counter to get a boarding first – this is similar to an IP-initialized authentication process. Here we are just discussing RP-initialized authentication process). </a:t>
            </a:r>
          </a:p>
          <a:p>
            <a:r>
              <a:rPr lang="en-US" sz="900" kern="1200" dirty="0" smtClean="0">
                <a:solidFill>
                  <a:schemeClr val="tx1"/>
                </a:solidFill>
                <a:effectLst/>
                <a:latin typeface="Segoe UI" pitchFamily="34" charset="0"/>
                <a:ea typeface="+mn-ea"/>
                <a:cs typeface="+mn-cs"/>
              </a:rPr>
              <a:t>Now let’s map the above story to digital concepts – you, USER, tries to access a SERVICE (the plan). The service relies on some other party for authentication, so it’s called a RELYING PARTY, RP for short, in this case. WIF (security counter) is configured to protect the service in this case. It will redirect all unauthorized calls to a trusted IDENTITY PROVIDER, IP or </a:t>
            </a:r>
            <a:r>
              <a:rPr lang="en-US" sz="900" kern="1200" dirty="0" err="1" smtClean="0">
                <a:solidFill>
                  <a:schemeClr val="tx1"/>
                </a:solidFill>
                <a:effectLst/>
                <a:latin typeface="Segoe UI" pitchFamily="34" charset="0"/>
                <a:ea typeface="+mn-ea"/>
                <a:cs typeface="+mn-cs"/>
              </a:rPr>
              <a:t>IdP</a:t>
            </a:r>
            <a:r>
              <a:rPr lang="en-US" sz="900" kern="1200" dirty="0" smtClean="0">
                <a:solidFill>
                  <a:schemeClr val="tx1"/>
                </a:solidFill>
                <a:effectLst/>
                <a:latin typeface="Segoe UI" pitchFamily="34" charset="0"/>
                <a:ea typeface="+mn-ea"/>
                <a:cs typeface="+mn-cs"/>
              </a:rPr>
              <a:t> for short, in this case ACS. ACS serves as dual-role here. It acts as an IP to the RP, but itself acts as an RP as it trusts other IPs (government departments) for actual authentication. In this case ACS is configured to trust two IPs – the DMV and Department of State. USER needs to acquire a SECURITY TOKEN, which contains CLAIMS on the user, from either IP. The process of selecting which IP to use is called HOME REALM DISCOVERY. Once a TOKEN is presented to ACS, ACS can apply TOKEN TRANSFORAMTION s based on pre-defined rules such as changing token format, and enriching token with more information, etc. Once TOKEN is transformed to desire format, it’s sent to WIF. WIF crack the TOKEN and provide CLAIMS to the RP. The RP can simply use the CLAIMS (such as seat number in this case) in business processes.</a:t>
            </a:r>
          </a:p>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http://haishibai.blogspot.com/2012/07/guided-tour-of-windows-azure-active.html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1357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http://haishibai.blogspot.com/2012/07/guided-tour-of-windows-azure-active.html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78484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http://haishibai.blogspot.com/2012/07/guided-tour-of-windows-azure-active.html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85368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640846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00158100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9283470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02552568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516022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2411036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34217719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400850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8124449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203379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190317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0258861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0039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183657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812188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56274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6825380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4813779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36145139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3851395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48896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0092552"/>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a:xfrm>
            <a:off x="519112" y="2003644"/>
            <a:ext cx="11155680" cy="1846659"/>
          </a:xfrm>
        </p:spPr>
        <p:txBody>
          <a:bodyPr/>
          <a:lstStyle/>
          <a:p>
            <a:r>
              <a:rPr lang="en-US" sz="6000" dirty="0" smtClean="0"/>
              <a:t>Security and Identity</a:t>
            </a:r>
            <a:endParaRPr lang="en-US" sz="6000" dirty="0"/>
          </a:p>
        </p:txBody>
      </p:sp>
      <p:sp>
        <p:nvSpPr>
          <p:cNvPr id="17" name="Text Placeholder 16"/>
          <p:cNvSpPr>
            <a:spLocks noGrp="1"/>
          </p:cNvSpPr>
          <p:nvPr>
            <p:ph type="body" sz="quarter" idx="11"/>
          </p:nvPr>
        </p:nvSpPr>
        <p:spPr>
          <a:xfrm>
            <a:off x="519113" y="4297680"/>
            <a:ext cx="5454333" cy="1144929"/>
          </a:xfrm>
        </p:spPr>
        <p:txBody>
          <a:bodyPr/>
          <a:lstStyle/>
          <a:p>
            <a:pPr lvl="0">
              <a:lnSpc>
                <a:spcPct val="90000"/>
              </a:lnSpc>
              <a:spcBef>
                <a:spcPct val="20000"/>
              </a:spcBef>
            </a:pPr>
            <a:r>
              <a:rPr lang="en-US" dirty="0">
                <a:ln>
                  <a:noFill/>
                </a:ln>
                <a:solidFill>
                  <a:srgbClr val="FFFFFF">
                    <a:alpha val="98000"/>
                  </a:srgbClr>
                </a:solidFill>
              </a:rPr>
              <a:t>Name</a:t>
            </a:r>
          </a:p>
          <a:p>
            <a:pPr lvl="0">
              <a:lnSpc>
                <a:spcPct val="90000"/>
              </a:lnSpc>
              <a:spcBef>
                <a:spcPct val="20000"/>
              </a:spcBef>
            </a:pPr>
            <a:r>
              <a:rPr lang="en-US" dirty="0">
                <a:ln>
                  <a:noFill/>
                </a:ln>
                <a:solidFill>
                  <a:srgbClr val="FFFFFF">
                    <a:alpha val="98000"/>
                  </a:srgbClr>
                </a:solidFill>
              </a:rPr>
              <a:t>Title</a:t>
            </a:r>
          </a:p>
          <a:p>
            <a:pPr lvl="0">
              <a:lnSpc>
                <a:spcPct val="90000"/>
              </a:lnSpc>
              <a:spcBef>
                <a:spcPct val="20000"/>
              </a:spcBef>
            </a:pPr>
            <a:r>
              <a:rPr lang="en-US" dirty="0">
                <a:ln>
                  <a:noFill/>
                </a:ln>
                <a:solidFill>
                  <a:srgbClr val="FFFFFF">
                    <a:alpha val="98000"/>
                  </a:srgbClr>
                </a:solidFill>
              </a:rPr>
              <a:t>Microsoft </a:t>
            </a:r>
            <a:r>
              <a:rPr lang="en-US" dirty="0" smtClean="0">
                <a:ln>
                  <a:noFill/>
                </a:ln>
                <a:solidFill>
                  <a:srgbClr val="FFFFFF">
                    <a:alpha val="98000"/>
                  </a:srgbClr>
                </a:solidFill>
              </a:rPr>
              <a:t>Corporation</a:t>
            </a:r>
            <a:endParaRPr lang="en-US" dirty="0">
              <a:ln>
                <a:noFill/>
              </a:ln>
              <a:solidFill>
                <a:srgbClr val="FFFFFF">
                  <a:alpha val="98000"/>
                </a:srgbClr>
              </a:solidFill>
            </a:endParaRPr>
          </a:p>
        </p:txBody>
      </p:sp>
    </p:spTree>
    <p:extLst>
      <p:ext uri="{BB962C8B-B14F-4D97-AF65-F5344CB8AC3E}">
        <p14:creationId xmlns:p14="http://schemas.microsoft.com/office/powerpoint/2010/main" val="142992324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custDataLst>
              <p:tags r:id="rId1"/>
            </p:custDataLst>
          </p:nvPr>
        </p:nvSpPr>
        <p:spPr bwMode="auto">
          <a:xfrm>
            <a:off x="517525" y="1463675"/>
            <a:ext cx="11154727"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800" dirty="0">
              <a:ln>
                <a:solidFill>
                  <a:schemeClr val="bg1">
                    <a:alpha val="0"/>
                  </a:schemeClr>
                </a:solidFill>
              </a:ln>
              <a:solidFill>
                <a:srgbClr val="595959"/>
              </a:solidFill>
            </a:endParaRPr>
          </a:p>
        </p:txBody>
      </p:sp>
      <p:sp>
        <p:nvSpPr>
          <p:cNvPr id="48" name="TextBox 47"/>
          <p:cNvSpPr txBox="1"/>
          <p:nvPr/>
        </p:nvSpPr>
        <p:spPr>
          <a:xfrm>
            <a:off x="10691772" y="5794104"/>
            <a:ext cx="923330" cy="430887"/>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12. Validate</a:t>
            </a:r>
          </a:p>
          <a:p>
            <a:pPr defTabSz="914400">
              <a:defRPr/>
            </a:pPr>
            <a:r>
              <a:rPr lang="en-US" sz="1400" kern="0" dirty="0">
                <a:ln>
                  <a:solidFill>
                    <a:schemeClr val="bg1">
                      <a:alpha val="0"/>
                    </a:schemeClr>
                  </a:solidFill>
                </a:ln>
                <a:solidFill>
                  <a:srgbClr val="595959"/>
                </a:solidFill>
              </a:rPr>
              <a:t> </a:t>
            </a:r>
            <a:r>
              <a:rPr lang="en-US" sz="1400" kern="0" dirty="0" smtClean="0">
                <a:ln>
                  <a:solidFill>
                    <a:schemeClr val="bg1">
                      <a:alpha val="0"/>
                    </a:schemeClr>
                  </a:solidFill>
                </a:ln>
                <a:solidFill>
                  <a:srgbClr val="595959"/>
                </a:solidFill>
              </a:rPr>
              <a:t>     Token</a:t>
            </a:r>
          </a:p>
        </p:txBody>
      </p:sp>
      <p:cxnSp>
        <p:nvCxnSpPr>
          <p:cNvPr id="49" name="Straight Connector 48"/>
          <p:cNvCxnSpPr/>
          <p:nvPr/>
        </p:nvCxnSpPr>
        <p:spPr>
          <a:xfrm>
            <a:off x="1540265" y="2167510"/>
            <a:ext cx="0" cy="4071795"/>
          </a:xfrm>
          <a:prstGeom prst="line">
            <a:avLst/>
          </a:prstGeom>
          <a:noFill/>
          <a:ln w="9525" cap="flat" cmpd="sng" algn="ctr">
            <a:solidFill>
              <a:schemeClr val="accent2"/>
            </a:solidFill>
            <a:prstDash val="solid"/>
          </a:ln>
          <a:effectLst/>
        </p:spPr>
      </p:cxnSp>
      <p:cxnSp>
        <p:nvCxnSpPr>
          <p:cNvPr id="50" name="Straight Connector 49"/>
          <p:cNvCxnSpPr/>
          <p:nvPr/>
        </p:nvCxnSpPr>
        <p:spPr>
          <a:xfrm>
            <a:off x="4577831" y="2167510"/>
            <a:ext cx="0" cy="4071795"/>
          </a:xfrm>
          <a:prstGeom prst="line">
            <a:avLst/>
          </a:prstGeom>
          <a:noFill/>
          <a:ln w="9525" cap="flat" cmpd="sng" algn="ctr">
            <a:solidFill>
              <a:schemeClr val="accent4"/>
            </a:solidFill>
            <a:prstDash val="solid"/>
          </a:ln>
          <a:effectLst/>
        </p:spPr>
      </p:cxnSp>
      <p:cxnSp>
        <p:nvCxnSpPr>
          <p:cNvPr id="53" name="Straight Connector 52"/>
          <p:cNvCxnSpPr/>
          <p:nvPr/>
        </p:nvCxnSpPr>
        <p:spPr>
          <a:xfrm>
            <a:off x="7615397" y="2167510"/>
            <a:ext cx="0" cy="4071795"/>
          </a:xfrm>
          <a:prstGeom prst="line">
            <a:avLst/>
          </a:prstGeom>
          <a:noFill/>
          <a:ln w="9525" cap="flat" cmpd="sng" algn="ctr">
            <a:solidFill>
              <a:schemeClr val="accent1"/>
            </a:solidFill>
            <a:prstDash val="solid"/>
          </a:ln>
          <a:effectLst/>
        </p:spPr>
      </p:cxnSp>
      <p:cxnSp>
        <p:nvCxnSpPr>
          <p:cNvPr id="54" name="Straight Connector 53"/>
          <p:cNvCxnSpPr/>
          <p:nvPr/>
        </p:nvCxnSpPr>
        <p:spPr>
          <a:xfrm flipH="1">
            <a:off x="10652962" y="2167510"/>
            <a:ext cx="0" cy="4071795"/>
          </a:xfrm>
          <a:prstGeom prst="line">
            <a:avLst/>
          </a:prstGeom>
          <a:noFill/>
          <a:ln w="9525" cap="flat" cmpd="sng" algn="ctr">
            <a:solidFill>
              <a:schemeClr val="accent3"/>
            </a:solidFill>
            <a:prstDash val="solid"/>
          </a:ln>
          <a:effectLst/>
        </p:spPr>
      </p:cxnSp>
      <p:cxnSp>
        <p:nvCxnSpPr>
          <p:cNvPr id="57" name="Straight Arrow Connector 56"/>
          <p:cNvCxnSpPr/>
          <p:nvPr/>
        </p:nvCxnSpPr>
        <p:spPr>
          <a:xfrm>
            <a:off x="1540267" y="2344279"/>
            <a:ext cx="9123871" cy="0"/>
          </a:xfrm>
          <a:prstGeom prst="straightConnector1">
            <a:avLst/>
          </a:prstGeom>
          <a:noFill/>
          <a:ln w="28575" cap="flat" cmpd="sng" algn="ctr">
            <a:solidFill>
              <a:schemeClr val="tx2"/>
            </a:solidFill>
            <a:prstDash val="solid"/>
            <a:tailEnd type="triangle" w="med" len="med"/>
          </a:ln>
          <a:effectLst/>
        </p:spPr>
      </p:cxnSp>
      <p:cxnSp>
        <p:nvCxnSpPr>
          <p:cNvPr id="58" name="Straight Arrow Connector 57"/>
          <p:cNvCxnSpPr/>
          <p:nvPr/>
        </p:nvCxnSpPr>
        <p:spPr>
          <a:xfrm flipH="1">
            <a:off x="1540268" y="2710039"/>
            <a:ext cx="9099919" cy="0"/>
          </a:xfrm>
          <a:prstGeom prst="straightConnector1">
            <a:avLst/>
          </a:prstGeom>
          <a:noFill/>
          <a:ln w="28575" cap="flat" cmpd="sng" algn="ctr">
            <a:solidFill>
              <a:schemeClr val="tx2"/>
            </a:solidFill>
            <a:prstDash val="dash"/>
            <a:tailEnd type="triangle" w="med" len="med"/>
          </a:ln>
          <a:effectLst/>
        </p:spPr>
      </p:cxnSp>
      <p:sp>
        <p:nvSpPr>
          <p:cNvPr id="59" name="TextBox 58"/>
          <p:cNvSpPr txBox="1"/>
          <p:nvPr/>
        </p:nvSpPr>
        <p:spPr>
          <a:xfrm>
            <a:off x="2755520" y="3901185"/>
            <a:ext cx="62517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6. Login</a:t>
            </a:r>
          </a:p>
        </p:txBody>
      </p:sp>
      <p:sp>
        <p:nvSpPr>
          <p:cNvPr id="60" name="TextBox 59"/>
          <p:cNvSpPr txBox="1"/>
          <p:nvPr/>
        </p:nvSpPr>
        <p:spPr>
          <a:xfrm>
            <a:off x="2315673" y="4268074"/>
            <a:ext cx="1920398" cy="215444"/>
          </a:xfrm>
          <a:prstGeom prst="rect">
            <a:avLst/>
          </a:prstGeom>
          <a:noFill/>
          <a:effectLst/>
        </p:spPr>
        <p:txBody>
          <a:bodyPr wrap="none" lIns="0" tIns="0" rIns="0" bIns="0" rtlCol="0">
            <a:spAutoFit/>
          </a:bodyPr>
          <a:lstStyle/>
          <a:p>
            <a:pPr algn="ctr" defTabSz="914400">
              <a:defRPr/>
            </a:pPr>
            <a:r>
              <a:rPr lang="en-US" sz="1400" kern="0" dirty="0">
                <a:ln>
                  <a:solidFill>
                    <a:schemeClr val="bg1">
                      <a:alpha val="0"/>
                    </a:schemeClr>
                  </a:solidFill>
                </a:ln>
                <a:solidFill>
                  <a:srgbClr val="595959"/>
                </a:solidFill>
              </a:rPr>
              <a:t>8</a:t>
            </a:r>
            <a:r>
              <a:rPr lang="en-US" sz="1400" kern="0" dirty="0" smtClean="0">
                <a:ln>
                  <a:solidFill>
                    <a:schemeClr val="bg1">
                      <a:alpha val="0"/>
                    </a:schemeClr>
                  </a:solidFill>
                </a:ln>
                <a:solidFill>
                  <a:srgbClr val="595959"/>
                </a:solidFill>
              </a:rPr>
              <a:t>. Redirect to AC service</a:t>
            </a:r>
          </a:p>
        </p:txBody>
      </p:sp>
      <p:sp>
        <p:nvSpPr>
          <p:cNvPr id="61" name="TextBox 60"/>
          <p:cNvSpPr txBox="1"/>
          <p:nvPr/>
        </p:nvSpPr>
        <p:spPr>
          <a:xfrm>
            <a:off x="4876521" y="2419437"/>
            <a:ext cx="2440185" cy="215444"/>
          </a:xfrm>
          <a:prstGeom prst="rect">
            <a:avLst/>
          </a:prstGeom>
          <a:noFill/>
          <a:effectLst/>
        </p:spPr>
        <p:txBody>
          <a:bodyPr wrap="square" lIns="0" tIns="0" rIns="0" bIns="0" rtlCol="0">
            <a:spAutoFit/>
          </a:bodyPr>
          <a:lstStyle/>
          <a:p>
            <a:pPr algn="ctr" defTabSz="914400">
              <a:defRPr/>
            </a:pPr>
            <a:r>
              <a:rPr lang="en-US" sz="1400" kern="0" dirty="0" smtClean="0">
                <a:ln>
                  <a:solidFill>
                    <a:schemeClr val="bg1">
                      <a:alpha val="0"/>
                    </a:schemeClr>
                  </a:solidFill>
                </a:ln>
                <a:solidFill>
                  <a:srgbClr val="595959"/>
                </a:solidFill>
              </a:rPr>
              <a:t>1. Request Resource</a:t>
            </a:r>
          </a:p>
        </p:txBody>
      </p:sp>
      <p:sp>
        <p:nvSpPr>
          <p:cNvPr id="62" name="TextBox 61"/>
          <p:cNvSpPr txBox="1"/>
          <p:nvPr/>
        </p:nvSpPr>
        <p:spPr>
          <a:xfrm>
            <a:off x="5017175" y="2789164"/>
            <a:ext cx="2158877" cy="215444"/>
          </a:xfrm>
          <a:prstGeom prst="rect">
            <a:avLst/>
          </a:prstGeom>
          <a:noFill/>
          <a:effectLst/>
        </p:spPr>
        <p:txBody>
          <a:bodyPr wrap="square" lIns="0" tIns="0" rIns="0" bIns="0" rtlCol="0">
            <a:spAutoFit/>
          </a:bodyPr>
          <a:lstStyle/>
          <a:p>
            <a:pPr algn="ctr" defTabSz="914400">
              <a:defRPr/>
            </a:pPr>
            <a:r>
              <a:rPr lang="en-US" sz="1400" kern="0" dirty="0" smtClean="0">
                <a:ln>
                  <a:solidFill>
                    <a:schemeClr val="bg1">
                      <a:alpha val="0"/>
                    </a:schemeClr>
                  </a:solidFill>
                </a:ln>
                <a:solidFill>
                  <a:srgbClr val="595959"/>
                </a:solidFill>
              </a:rPr>
              <a:t>2. Redirect to ACS</a:t>
            </a:r>
          </a:p>
        </p:txBody>
      </p:sp>
      <p:sp>
        <p:nvSpPr>
          <p:cNvPr id="63" name="TextBox 62"/>
          <p:cNvSpPr txBox="1"/>
          <p:nvPr/>
        </p:nvSpPr>
        <p:spPr>
          <a:xfrm>
            <a:off x="5059797" y="3792973"/>
            <a:ext cx="1440073" cy="427099"/>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7. Authenticate &amp;</a:t>
            </a:r>
          </a:p>
          <a:p>
            <a:pPr defTabSz="914400">
              <a:defRPr/>
            </a:pPr>
            <a:r>
              <a:rPr lang="en-US" sz="1400" kern="0" dirty="0">
                <a:ln>
                  <a:solidFill>
                    <a:schemeClr val="bg1">
                      <a:alpha val="0"/>
                    </a:schemeClr>
                  </a:solidFill>
                </a:ln>
                <a:solidFill>
                  <a:srgbClr val="595959"/>
                </a:solidFill>
              </a:rPr>
              <a:t> </a:t>
            </a:r>
            <a:r>
              <a:rPr lang="en-US" sz="1400" kern="0" dirty="0" smtClean="0">
                <a:ln>
                  <a:solidFill>
                    <a:schemeClr val="bg1">
                      <a:alpha val="0"/>
                    </a:schemeClr>
                  </a:solidFill>
                </a:ln>
                <a:solidFill>
                  <a:srgbClr val="595959"/>
                </a:solidFill>
              </a:rPr>
              <a:t>   Issue Token</a:t>
            </a:r>
          </a:p>
        </p:txBody>
      </p:sp>
      <p:sp>
        <p:nvSpPr>
          <p:cNvPr id="64" name="TextBox 63"/>
          <p:cNvSpPr txBox="1"/>
          <p:nvPr/>
        </p:nvSpPr>
        <p:spPr>
          <a:xfrm>
            <a:off x="3359715" y="4637801"/>
            <a:ext cx="195406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     9. Send Token to ACS</a:t>
            </a:r>
          </a:p>
        </p:txBody>
      </p:sp>
      <p:sp>
        <p:nvSpPr>
          <p:cNvPr id="73" name="TextBox 72"/>
          <p:cNvSpPr txBox="1"/>
          <p:nvPr/>
        </p:nvSpPr>
        <p:spPr>
          <a:xfrm>
            <a:off x="8167701" y="4530079"/>
            <a:ext cx="2221094" cy="430887"/>
          </a:xfrm>
          <a:prstGeom prst="rect">
            <a:avLst/>
          </a:prstGeom>
          <a:noFill/>
          <a:effectLst/>
        </p:spPr>
        <p:txBody>
          <a:bodyPr wrap="square" lIns="0" tIns="0" rIns="0" bIns="0" rtlCol="0">
            <a:spAutoFit/>
          </a:bodyPr>
          <a:lstStyle/>
          <a:p>
            <a:pPr defTabSz="914400">
              <a:defRPr/>
            </a:pPr>
            <a:r>
              <a:rPr lang="en-US" sz="1400" kern="0" dirty="0" smtClean="0">
                <a:ln>
                  <a:solidFill>
                    <a:schemeClr val="bg1">
                      <a:alpha val="0"/>
                    </a:schemeClr>
                  </a:solidFill>
                </a:ln>
                <a:solidFill>
                  <a:srgbClr val="595959"/>
                </a:solidFill>
              </a:rPr>
              <a:t>10. Validate Token, Run Rules Engine, Issue Token</a:t>
            </a:r>
          </a:p>
        </p:txBody>
      </p:sp>
      <p:sp>
        <p:nvSpPr>
          <p:cNvPr id="74" name="TextBox 73"/>
          <p:cNvSpPr txBox="1"/>
          <p:nvPr/>
        </p:nvSpPr>
        <p:spPr>
          <a:xfrm>
            <a:off x="3048627" y="5007528"/>
            <a:ext cx="2699457"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11. Redirect to RP with ACS Token</a:t>
            </a:r>
          </a:p>
        </p:txBody>
      </p:sp>
      <p:sp>
        <p:nvSpPr>
          <p:cNvPr id="75" name="TextBox 74"/>
          <p:cNvSpPr txBox="1"/>
          <p:nvPr/>
        </p:nvSpPr>
        <p:spPr>
          <a:xfrm>
            <a:off x="4653911" y="5377255"/>
            <a:ext cx="2885405"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13. Send ACS Token to Relying Party</a:t>
            </a:r>
          </a:p>
        </p:txBody>
      </p:sp>
      <p:sp>
        <p:nvSpPr>
          <p:cNvPr id="76" name="TextBox 75"/>
          <p:cNvSpPr txBox="1"/>
          <p:nvPr/>
        </p:nvSpPr>
        <p:spPr>
          <a:xfrm>
            <a:off x="4724444" y="5863264"/>
            <a:ext cx="2744341" cy="215444"/>
          </a:xfrm>
          <a:prstGeom prst="rect">
            <a:avLst/>
          </a:prstGeom>
          <a:noFill/>
          <a:effectLst/>
        </p:spPr>
        <p:txBody>
          <a:bodyPr wrap="none" lIns="0" tIns="0" rIns="0" bIns="0" rtlCol="0">
            <a:spAutoFit/>
          </a:bodyPr>
          <a:lstStyle/>
          <a:p>
            <a:pPr defTabSz="914400">
              <a:defRPr/>
            </a:pPr>
            <a:r>
              <a:rPr lang="en-US" sz="1400" kern="0" dirty="0" smtClean="0">
                <a:ln>
                  <a:solidFill>
                    <a:schemeClr val="bg1">
                      <a:alpha val="0"/>
                    </a:schemeClr>
                  </a:solidFill>
                </a:ln>
                <a:solidFill>
                  <a:srgbClr val="595959"/>
                </a:solidFill>
              </a:rPr>
              <a:t>14. Return resource representation</a:t>
            </a:r>
          </a:p>
        </p:txBody>
      </p:sp>
      <p:sp>
        <p:nvSpPr>
          <p:cNvPr id="77" name="TextBox 76"/>
          <p:cNvSpPr txBox="1"/>
          <p:nvPr/>
        </p:nvSpPr>
        <p:spPr>
          <a:xfrm>
            <a:off x="5486565" y="3158891"/>
            <a:ext cx="1220097" cy="215444"/>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3</a:t>
            </a:r>
            <a:r>
              <a:rPr lang="en-US" sz="1400" kern="0" dirty="0" smtClean="0">
                <a:ln>
                  <a:solidFill>
                    <a:schemeClr val="bg1">
                      <a:alpha val="0"/>
                    </a:schemeClr>
                  </a:solidFill>
                </a:ln>
                <a:solidFill>
                  <a:srgbClr val="595959"/>
                </a:solidFill>
              </a:rPr>
              <a:t>. Auth/N</a:t>
            </a:r>
          </a:p>
        </p:txBody>
      </p:sp>
      <p:sp>
        <p:nvSpPr>
          <p:cNvPr id="78" name="TextBox 77"/>
          <p:cNvSpPr txBox="1"/>
          <p:nvPr/>
        </p:nvSpPr>
        <p:spPr>
          <a:xfrm>
            <a:off x="5358407" y="3524393"/>
            <a:ext cx="1476412" cy="215444"/>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5</a:t>
            </a:r>
            <a:r>
              <a:rPr lang="en-US" sz="1400" kern="0" dirty="0" smtClean="0">
                <a:ln>
                  <a:solidFill>
                    <a:schemeClr val="bg1">
                      <a:alpha val="0"/>
                    </a:schemeClr>
                  </a:solidFill>
                </a:ln>
                <a:solidFill>
                  <a:srgbClr val="595959"/>
                </a:solidFill>
              </a:rPr>
              <a:t>. Redirect to IdP</a:t>
            </a:r>
          </a:p>
        </p:txBody>
      </p:sp>
      <p:cxnSp>
        <p:nvCxnSpPr>
          <p:cNvPr id="82" name="Straight Arrow Connector 81"/>
          <p:cNvCxnSpPr/>
          <p:nvPr/>
        </p:nvCxnSpPr>
        <p:spPr>
          <a:xfrm>
            <a:off x="1540266" y="4564841"/>
            <a:ext cx="6071940" cy="0"/>
          </a:xfrm>
          <a:prstGeom prst="straightConnector1">
            <a:avLst/>
          </a:prstGeom>
          <a:noFill/>
          <a:ln w="28575" cap="flat" cmpd="sng" algn="ctr">
            <a:solidFill>
              <a:schemeClr val="tx2"/>
            </a:solidFill>
            <a:prstDash val="solid"/>
            <a:tailEnd type="triangle" w="med" len="med"/>
          </a:ln>
          <a:effectLst/>
        </p:spPr>
      </p:cxnSp>
      <p:cxnSp>
        <p:nvCxnSpPr>
          <p:cNvPr id="83" name="Straight Arrow Connector 82"/>
          <p:cNvCxnSpPr/>
          <p:nvPr/>
        </p:nvCxnSpPr>
        <p:spPr>
          <a:xfrm flipH="1">
            <a:off x="1540268" y="4928403"/>
            <a:ext cx="6071937" cy="0"/>
          </a:xfrm>
          <a:prstGeom prst="straightConnector1">
            <a:avLst/>
          </a:prstGeom>
          <a:noFill/>
          <a:ln w="28575" cap="flat" cmpd="sng" algn="ctr">
            <a:solidFill>
              <a:schemeClr val="tx2"/>
            </a:solidFill>
            <a:prstDash val="dash"/>
            <a:tailEnd type="triangle" w="med" len="med"/>
          </a:ln>
          <a:effectLst/>
        </p:spPr>
      </p:cxnSp>
      <p:sp>
        <p:nvSpPr>
          <p:cNvPr id="81" name="Freeform 80"/>
          <p:cNvSpPr/>
          <p:nvPr/>
        </p:nvSpPr>
        <p:spPr>
          <a:xfrm>
            <a:off x="7620000" y="4562643"/>
            <a:ext cx="323850" cy="36576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85" name="Straight Arrow Connector 84"/>
          <p:cNvCxnSpPr/>
          <p:nvPr/>
        </p:nvCxnSpPr>
        <p:spPr>
          <a:xfrm>
            <a:off x="1540271" y="3083733"/>
            <a:ext cx="6082186" cy="0"/>
          </a:xfrm>
          <a:prstGeom prst="straightConnector1">
            <a:avLst/>
          </a:prstGeom>
          <a:noFill/>
          <a:ln w="28575" cap="flat" cmpd="sng" algn="ctr">
            <a:solidFill>
              <a:schemeClr val="tx2"/>
            </a:solidFill>
            <a:prstDash val="solid"/>
            <a:tailEnd type="triangle" w="med" len="med"/>
          </a:ln>
          <a:effectLst/>
        </p:spPr>
      </p:cxnSp>
      <p:cxnSp>
        <p:nvCxnSpPr>
          <p:cNvPr id="86" name="Straight Arrow Connector 85"/>
          <p:cNvCxnSpPr/>
          <p:nvPr/>
        </p:nvCxnSpPr>
        <p:spPr>
          <a:xfrm flipH="1">
            <a:off x="1540267" y="3449493"/>
            <a:ext cx="6071940" cy="0"/>
          </a:xfrm>
          <a:prstGeom prst="straightConnector1">
            <a:avLst/>
          </a:prstGeom>
          <a:noFill/>
          <a:ln w="28575" cap="flat" cmpd="sng" algn="ctr">
            <a:solidFill>
              <a:schemeClr val="tx2"/>
            </a:solidFill>
            <a:prstDash val="dash"/>
            <a:tailEnd type="triangle" w="med" len="med"/>
          </a:ln>
          <a:effectLst/>
        </p:spPr>
      </p:cxnSp>
      <p:sp>
        <p:nvSpPr>
          <p:cNvPr id="87" name="Freeform 86"/>
          <p:cNvSpPr/>
          <p:nvPr/>
        </p:nvSpPr>
        <p:spPr>
          <a:xfrm>
            <a:off x="7620000" y="3083733"/>
            <a:ext cx="323850" cy="36576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89" name="Straight Arrow Connector 88"/>
          <p:cNvCxnSpPr/>
          <p:nvPr/>
        </p:nvCxnSpPr>
        <p:spPr>
          <a:xfrm>
            <a:off x="1540271" y="3823188"/>
            <a:ext cx="3031283" cy="0"/>
          </a:xfrm>
          <a:prstGeom prst="straightConnector1">
            <a:avLst/>
          </a:prstGeom>
          <a:noFill/>
          <a:ln w="28575" cap="flat" cmpd="sng" algn="ctr">
            <a:solidFill>
              <a:schemeClr val="tx2"/>
            </a:solidFill>
            <a:prstDash val="solid"/>
            <a:tailEnd type="triangle" w="med" len="med"/>
          </a:ln>
          <a:effectLst/>
        </p:spPr>
      </p:cxnSp>
      <p:cxnSp>
        <p:nvCxnSpPr>
          <p:cNvPr id="90" name="Straight Arrow Connector 89"/>
          <p:cNvCxnSpPr/>
          <p:nvPr/>
        </p:nvCxnSpPr>
        <p:spPr>
          <a:xfrm flipH="1">
            <a:off x="1540271" y="4188948"/>
            <a:ext cx="3031283" cy="0"/>
          </a:xfrm>
          <a:prstGeom prst="straightConnector1">
            <a:avLst/>
          </a:prstGeom>
          <a:noFill/>
          <a:ln w="28575" cap="flat" cmpd="sng" algn="ctr">
            <a:solidFill>
              <a:schemeClr val="tx2"/>
            </a:solidFill>
            <a:prstDash val="dash"/>
            <a:tailEnd type="triangle" w="med" len="med"/>
          </a:ln>
          <a:effectLst/>
        </p:spPr>
      </p:cxnSp>
      <p:sp>
        <p:nvSpPr>
          <p:cNvPr id="91" name="Freeform 90"/>
          <p:cNvSpPr/>
          <p:nvPr/>
        </p:nvSpPr>
        <p:spPr>
          <a:xfrm>
            <a:off x="4580501" y="3824098"/>
            <a:ext cx="323850" cy="364850"/>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cxnSp>
        <p:nvCxnSpPr>
          <p:cNvPr id="93" name="Straight Arrow Connector 92"/>
          <p:cNvCxnSpPr/>
          <p:nvPr/>
        </p:nvCxnSpPr>
        <p:spPr>
          <a:xfrm>
            <a:off x="1540265" y="5302097"/>
            <a:ext cx="9109668" cy="0"/>
          </a:xfrm>
          <a:prstGeom prst="straightConnector1">
            <a:avLst/>
          </a:prstGeom>
          <a:noFill/>
          <a:ln w="28575" cap="flat" cmpd="sng" algn="ctr">
            <a:solidFill>
              <a:schemeClr val="tx2"/>
            </a:solidFill>
            <a:prstDash val="solid"/>
            <a:tailEnd type="triangle" w="med" len="med"/>
          </a:ln>
          <a:effectLst/>
        </p:spPr>
      </p:cxnSp>
      <p:cxnSp>
        <p:nvCxnSpPr>
          <p:cNvPr id="94" name="Straight Arrow Connector 93"/>
          <p:cNvCxnSpPr/>
          <p:nvPr/>
        </p:nvCxnSpPr>
        <p:spPr>
          <a:xfrm flipH="1" flipV="1">
            <a:off x="1540265" y="5667852"/>
            <a:ext cx="9109668" cy="5"/>
          </a:xfrm>
          <a:prstGeom prst="straightConnector1">
            <a:avLst/>
          </a:prstGeom>
          <a:noFill/>
          <a:ln w="28575" cap="flat" cmpd="sng" algn="ctr">
            <a:solidFill>
              <a:schemeClr val="tx2"/>
            </a:solidFill>
            <a:prstDash val="dash"/>
            <a:tailEnd type="triangle" w="med" len="med"/>
          </a:ln>
          <a:effectLst/>
        </p:spPr>
      </p:cxnSp>
      <p:sp>
        <p:nvSpPr>
          <p:cNvPr id="95" name="Freeform 94"/>
          <p:cNvSpPr/>
          <p:nvPr/>
        </p:nvSpPr>
        <p:spPr>
          <a:xfrm>
            <a:off x="10659376" y="5302098"/>
            <a:ext cx="323850" cy="365755"/>
          </a:xfrm>
          <a:custGeom>
            <a:avLst/>
            <a:gdLst>
              <a:gd name="connsiteX0" fmla="*/ 0 w 323850"/>
              <a:gd name="connsiteY0" fmla="*/ 0 h 359569"/>
              <a:gd name="connsiteX1" fmla="*/ 323850 w 323850"/>
              <a:gd name="connsiteY1" fmla="*/ 0 h 359569"/>
              <a:gd name="connsiteX2" fmla="*/ 323850 w 323850"/>
              <a:gd name="connsiteY2" fmla="*/ 359569 h 359569"/>
              <a:gd name="connsiteX3" fmla="*/ 0 w 323850"/>
              <a:gd name="connsiteY3" fmla="*/ 359569 h 359569"/>
            </a:gdLst>
            <a:ahLst/>
            <a:cxnLst>
              <a:cxn ang="0">
                <a:pos x="connsiteX0" y="connsiteY0"/>
              </a:cxn>
              <a:cxn ang="0">
                <a:pos x="connsiteX1" y="connsiteY1"/>
              </a:cxn>
              <a:cxn ang="0">
                <a:pos x="connsiteX2" y="connsiteY2"/>
              </a:cxn>
              <a:cxn ang="0">
                <a:pos x="connsiteX3" y="connsiteY3"/>
              </a:cxn>
            </a:cxnLst>
            <a:rect l="l" t="t" r="r" b="b"/>
            <a:pathLst>
              <a:path w="323850" h="359569">
                <a:moveTo>
                  <a:pt x="0" y="0"/>
                </a:moveTo>
                <a:lnTo>
                  <a:pt x="323850" y="0"/>
                </a:lnTo>
                <a:lnTo>
                  <a:pt x="323850" y="359569"/>
                </a:lnTo>
                <a:lnTo>
                  <a:pt x="0" y="359569"/>
                </a:lnTo>
              </a:path>
            </a:pathLst>
          </a:custGeom>
          <a:noFill/>
          <a:ln w="28575" cap="flat" cmpd="sng" algn="ctr">
            <a:solidFill>
              <a:schemeClr val="tx2"/>
            </a:solidFill>
            <a:prstDash val="solid"/>
            <a:tailEnd type="triangle" w="med" len="med"/>
          </a:ln>
          <a:effectLst/>
        </p:spPr>
        <p:txBody>
          <a:bodyPr rtlCol="0" anchor="ctr"/>
          <a:lstStyle/>
          <a:p>
            <a:pPr algn="ctr"/>
            <a:endParaRPr lang="en-US" dirty="0">
              <a:ln>
                <a:solidFill>
                  <a:schemeClr val="bg1">
                    <a:alpha val="0"/>
                  </a:schemeClr>
                </a:solidFill>
              </a:ln>
              <a:solidFill>
                <a:srgbClr val="595959"/>
              </a:solidFill>
            </a:endParaRPr>
          </a:p>
        </p:txBody>
      </p:sp>
      <p:sp>
        <p:nvSpPr>
          <p:cNvPr id="5" name="Title 4"/>
          <p:cNvSpPr>
            <a:spLocks noGrp="1"/>
          </p:cNvSpPr>
          <p:nvPr>
            <p:ph type="title"/>
          </p:nvPr>
        </p:nvSpPr>
        <p:spPr/>
        <p:txBody>
          <a:bodyPr/>
          <a:lstStyle/>
          <a:p>
            <a:r>
              <a:rPr lang="en-US" dirty="0" smtClean="0"/>
              <a:t>Access Control</a:t>
            </a:r>
            <a:endParaRPr lang="en-US" dirty="0"/>
          </a:p>
        </p:txBody>
      </p:sp>
      <p:sp>
        <p:nvSpPr>
          <p:cNvPr id="10" name="Rectangle 9"/>
          <p:cNvSpPr/>
          <p:nvPr/>
        </p:nvSpPr>
        <p:spPr bwMode="auto">
          <a:xfrm>
            <a:off x="833930" y="1574276"/>
            <a:ext cx="1412672" cy="593234"/>
          </a:xfrm>
          <a:prstGeom prst="rect">
            <a:avLst/>
          </a:prstGeom>
          <a:solidFill>
            <a:schemeClr val="accent2"/>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smtClean="0">
                <a:ln>
                  <a:solidFill>
                    <a:schemeClr val="bg1">
                      <a:alpha val="0"/>
                    </a:schemeClr>
                  </a:solidFill>
                </a:ln>
                <a:solidFill>
                  <a:schemeClr val="bg1"/>
                </a:solidFill>
              </a:rPr>
              <a:t>Browser</a:t>
            </a:r>
          </a:p>
        </p:txBody>
      </p:sp>
      <p:sp>
        <p:nvSpPr>
          <p:cNvPr id="11" name="Rectangle 10"/>
          <p:cNvSpPr/>
          <p:nvPr/>
        </p:nvSpPr>
        <p:spPr bwMode="auto">
          <a:xfrm>
            <a:off x="3871496" y="1574276"/>
            <a:ext cx="1412672" cy="593234"/>
          </a:xfrm>
          <a:prstGeom prst="rect">
            <a:avLst/>
          </a:prstGeom>
          <a:solidFill>
            <a:schemeClr val="accent4"/>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Identity </a:t>
            </a:r>
            <a:r>
              <a:rPr lang="en-US" kern="0" dirty="0" smtClean="0">
                <a:ln>
                  <a:solidFill>
                    <a:schemeClr val="bg1">
                      <a:alpha val="0"/>
                    </a:schemeClr>
                  </a:solidFill>
                </a:ln>
                <a:solidFill>
                  <a:schemeClr val="bg1"/>
                </a:solidFill>
              </a:rPr>
              <a:t/>
            </a:r>
            <a:br>
              <a:rPr lang="en-US" kern="0" dirty="0" smtClean="0">
                <a:ln>
                  <a:solidFill>
                    <a:schemeClr val="bg1">
                      <a:alpha val="0"/>
                    </a:schemeClr>
                  </a:solidFill>
                </a:ln>
                <a:solidFill>
                  <a:schemeClr val="bg1"/>
                </a:solidFill>
              </a:rPr>
            </a:br>
            <a:r>
              <a:rPr lang="en-US" kern="0" dirty="0" smtClean="0">
                <a:ln>
                  <a:solidFill>
                    <a:schemeClr val="bg1">
                      <a:alpha val="0"/>
                    </a:schemeClr>
                  </a:solidFill>
                </a:ln>
                <a:solidFill>
                  <a:schemeClr val="bg1"/>
                </a:solidFill>
              </a:rPr>
              <a:t>Provider</a:t>
            </a:r>
            <a:endParaRPr lang="en-US" kern="0" dirty="0">
              <a:ln>
                <a:solidFill>
                  <a:schemeClr val="bg1">
                    <a:alpha val="0"/>
                  </a:schemeClr>
                </a:solidFill>
              </a:ln>
              <a:solidFill>
                <a:schemeClr val="bg1"/>
              </a:solidFill>
            </a:endParaRPr>
          </a:p>
        </p:txBody>
      </p:sp>
      <p:sp>
        <p:nvSpPr>
          <p:cNvPr id="13" name="Rectangle 12"/>
          <p:cNvSpPr/>
          <p:nvPr/>
        </p:nvSpPr>
        <p:spPr bwMode="auto">
          <a:xfrm>
            <a:off x="9946627" y="1574276"/>
            <a:ext cx="1412672" cy="593234"/>
          </a:xfrm>
          <a:prstGeom prst="rect">
            <a:avLst/>
          </a:prstGeom>
          <a:solidFill>
            <a:schemeClr val="accent3"/>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Application</a:t>
            </a:r>
          </a:p>
        </p:txBody>
      </p:sp>
      <p:sp>
        <p:nvSpPr>
          <p:cNvPr id="12" name="Rectangle 11"/>
          <p:cNvSpPr/>
          <p:nvPr/>
        </p:nvSpPr>
        <p:spPr bwMode="auto">
          <a:xfrm>
            <a:off x="6909062" y="1574276"/>
            <a:ext cx="1412672" cy="593234"/>
          </a:xfrm>
          <a:prstGeom prst="rect">
            <a:avLst/>
          </a:prstGeom>
          <a:solidFill>
            <a:schemeClr val="accent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18" rIns="0" bIns="45718" numCol="1" rtlCol="0" anchor="ctr" anchorCtr="0" compatLnSpc="1">
            <a:prstTxWarp prst="textNoShape">
              <a:avLst/>
            </a:prstTxWarp>
          </a:bodyPr>
          <a:lstStyle/>
          <a:p>
            <a:pPr defTabSz="914099" fontAlgn="base">
              <a:spcBef>
                <a:spcPct val="0"/>
              </a:spcBef>
              <a:spcAft>
                <a:spcPct val="0"/>
              </a:spcAft>
              <a:defRPr/>
            </a:pPr>
            <a:r>
              <a:rPr lang="en-US" kern="0" dirty="0">
                <a:ln>
                  <a:solidFill>
                    <a:schemeClr val="bg1">
                      <a:alpha val="0"/>
                    </a:schemeClr>
                  </a:solidFill>
                </a:ln>
                <a:solidFill>
                  <a:schemeClr val="bg1"/>
                </a:solidFill>
              </a:rPr>
              <a:t>Access </a:t>
            </a:r>
            <a:r>
              <a:rPr lang="en-US" kern="0" dirty="0" smtClean="0">
                <a:ln>
                  <a:solidFill>
                    <a:schemeClr val="bg1">
                      <a:alpha val="0"/>
                    </a:schemeClr>
                  </a:solidFill>
                </a:ln>
                <a:solidFill>
                  <a:schemeClr val="bg1"/>
                </a:solidFill>
              </a:rPr>
              <a:t/>
            </a:r>
            <a:br>
              <a:rPr lang="en-US" kern="0" dirty="0" smtClean="0">
                <a:ln>
                  <a:solidFill>
                    <a:schemeClr val="bg1">
                      <a:alpha val="0"/>
                    </a:schemeClr>
                  </a:solidFill>
                </a:ln>
                <a:solidFill>
                  <a:schemeClr val="bg1"/>
                </a:solidFill>
              </a:rPr>
            </a:br>
            <a:r>
              <a:rPr lang="en-US" kern="0" dirty="0" smtClean="0">
                <a:ln>
                  <a:solidFill>
                    <a:schemeClr val="bg1">
                      <a:alpha val="0"/>
                    </a:schemeClr>
                  </a:solidFill>
                </a:ln>
                <a:solidFill>
                  <a:schemeClr val="bg1"/>
                </a:solidFill>
              </a:rPr>
              <a:t>Control</a:t>
            </a:r>
            <a:endParaRPr lang="en-US" kern="0" dirty="0">
              <a:ln>
                <a:solidFill>
                  <a:schemeClr val="bg1">
                    <a:alpha val="0"/>
                  </a:schemeClr>
                </a:solidFill>
              </a:ln>
              <a:solidFill>
                <a:schemeClr val="bg1"/>
              </a:solidFill>
            </a:endParaRPr>
          </a:p>
        </p:txBody>
      </p:sp>
      <p:sp>
        <p:nvSpPr>
          <p:cNvPr id="51" name="TextBox 50"/>
          <p:cNvSpPr txBox="1"/>
          <p:nvPr/>
        </p:nvSpPr>
        <p:spPr>
          <a:xfrm>
            <a:off x="7985770" y="3063641"/>
            <a:ext cx="1476412" cy="430887"/>
          </a:xfrm>
          <a:prstGeom prst="rect">
            <a:avLst/>
          </a:prstGeom>
          <a:noFill/>
          <a:effectLst/>
        </p:spPr>
        <p:txBody>
          <a:bodyPr wrap="square" lIns="0" tIns="0" rIns="0" bIns="0" rtlCol="0">
            <a:spAutoFit/>
          </a:bodyPr>
          <a:lstStyle/>
          <a:p>
            <a:pPr algn="ctr" defTabSz="914400">
              <a:defRPr/>
            </a:pPr>
            <a:r>
              <a:rPr lang="en-US" sz="1400" kern="0" dirty="0">
                <a:ln>
                  <a:solidFill>
                    <a:schemeClr val="bg1">
                      <a:alpha val="0"/>
                    </a:schemeClr>
                  </a:solidFill>
                </a:ln>
                <a:solidFill>
                  <a:srgbClr val="595959"/>
                </a:solidFill>
              </a:rPr>
              <a:t>4. Home-realm</a:t>
            </a:r>
          </a:p>
          <a:p>
            <a:pPr algn="ctr" defTabSz="914400">
              <a:defRPr/>
            </a:pPr>
            <a:r>
              <a:rPr lang="en-US" sz="1400" kern="0" dirty="0">
                <a:ln>
                  <a:solidFill>
                    <a:schemeClr val="bg1">
                      <a:alpha val="0"/>
                    </a:schemeClr>
                  </a:solidFill>
                </a:ln>
                <a:solidFill>
                  <a:srgbClr val="595959"/>
                </a:solidFill>
              </a:rPr>
              <a:t>Discovery</a:t>
            </a:r>
          </a:p>
        </p:txBody>
      </p:sp>
      <p:sp>
        <p:nvSpPr>
          <p:cNvPr id="42" name="Freeform 41"/>
          <p:cNvSpPr>
            <a:spLocks/>
          </p:cNvSpPr>
          <p:nvPr/>
        </p:nvSpPr>
        <p:spPr bwMode="auto">
          <a:xfrm>
            <a:off x="7876227" y="1631579"/>
            <a:ext cx="371304" cy="24886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1774275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fade">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500"/>
                                        <p:tgtEl>
                                          <p:spTgt spid="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fade">
                                      <p:cBhvr>
                                        <p:cTn id="55" dur="500"/>
                                        <p:tgtEl>
                                          <p:spTgt spid="9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fade">
                                      <p:cBhvr>
                                        <p:cTn id="71" dur="500"/>
                                        <p:tgtEl>
                                          <p:spTgt spid="8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fade">
                                      <p:cBhvr>
                                        <p:cTn id="87" dur="500"/>
                                        <p:tgtEl>
                                          <p:spTgt spid="8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95"/>
                                        </p:tgtEl>
                                        <p:attrNameLst>
                                          <p:attrName>style.visibility</p:attrName>
                                        </p:attrNameLst>
                                      </p:cBhvr>
                                      <p:to>
                                        <p:strVal val="visible"/>
                                      </p:to>
                                    </p:set>
                                    <p:animEffect transition="in" filter="fade">
                                      <p:cBhvr>
                                        <p:cTn id="103" dur="500"/>
                                        <p:tgtEl>
                                          <p:spTgt spid="9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fade">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9" grpId="0"/>
      <p:bldP spid="60" grpId="0"/>
      <p:bldP spid="61" grpId="0"/>
      <p:bldP spid="62" grpId="0"/>
      <p:bldP spid="63" grpId="0"/>
      <p:bldP spid="64" grpId="0"/>
      <p:bldP spid="73" grpId="0"/>
      <p:bldP spid="74" grpId="0"/>
      <p:bldP spid="75" grpId="0"/>
      <p:bldP spid="76" grpId="0"/>
      <p:bldP spid="77" grpId="0"/>
      <p:bldP spid="78" grpId="0"/>
      <p:bldP spid="81" grpId="0" animBg="1"/>
      <p:bldP spid="87" grpId="0" animBg="1"/>
      <p:bldP spid="91" grpId="0" animBg="1"/>
      <p:bldP spid="95" grpId="0"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 Features</a:t>
            </a:r>
            <a:endParaRPr lang="en-US" dirty="0"/>
          </a:p>
        </p:txBody>
      </p:sp>
      <p:sp>
        <p:nvSpPr>
          <p:cNvPr id="4" name="Content Placeholder 3"/>
          <p:cNvSpPr>
            <a:spLocks noGrp="1"/>
          </p:cNvSpPr>
          <p:nvPr>
            <p:ph type="body" sz="quarter" idx="10"/>
          </p:nvPr>
        </p:nvSpPr>
        <p:spPr>
          <a:xfrm>
            <a:off x="519113" y="1447799"/>
            <a:ext cx="5576888" cy="2225225"/>
          </a:xfrm>
        </p:spPr>
        <p:txBody>
          <a:bodyPr/>
          <a:lstStyle/>
          <a:p>
            <a:r>
              <a:rPr lang="en-US" sz="3600" dirty="0" smtClean="0">
                <a:solidFill>
                  <a:schemeClr val="accent2">
                    <a:alpha val="99000"/>
                  </a:schemeClr>
                </a:solidFill>
              </a:rPr>
              <a:t>Integrates with Windows Identity Foundation and tooling</a:t>
            </a:r>
          </a:p>
          <a:p>
            <a:r>
              <a:rPr lang="en-US" sz="3600" dirty="0" smtClean="0">
                <a:solidFill>
                  <a:schemeClr val="accent2">
                    <a:alpha val="99000"/>
                  </a:schemeClr>
                </a:solidFill>
              </a:rPr>
              <a:t>Claims-based access control</a:t>
            </a:r>
          </a:p>
          <a:p>
            <a:r>
              <a:rPr lang="en-US" sz="3600" dirty="0" smtClean="0">
                <a:solidFill>
                  <a:schemeClr val="accent2">
                    <a:alpha val="99000"/>
                  </a:schemeClr>
                </a:solidFill>
              </a:rPr>
              <a:t>Support for OAuth WRAP, WS-Trust, and WS-Federation protocols</a:t>
            </a:r>
          </a:p>
        </p:txBody>
      </p:sp>
      <p:sp>
        <p:nvSpPr>
          <p:cNvPr id="8" name="Freeform 164"/>
          <p:cNvSpPr>
            <a:spLocks noEditPoints="1"/>
          </p:cNvSpPr>
          <p:nvPr/>
        </p:nvSpPr>
        <p:spPr bwMode="black">
          <a:xfrm>
            <a:off x="7516145" y="1967769"/>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101361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Control Features</a:t>
            </a:r>
            <a:endParaRPr lang="en-US" dirty="0"/>
          </a:p>
        </p:txBody>
      </p:sp>
      <p:sp>
        <p:nvSpPr>
          <p:cNvPr id="4" name="Content Placeholder 3"/>
          <p:cNvSpPr>
            <a:spLocks noGrp="1"/>
          </p:cNvSpPr>
          <p:nvPr>
            <p:ph type="body" sz="quarter" idx="10"/>
          </p:nvPr>
        </p:nvSpPr>
        <p:spPr>
          <a:xfrm>
            <a:off x="519113" y="1447799"/>
            <a:ext cx="5576888" cy="3721019"/>
          </a:xfrm>
        </p:spPr>
        <p:txBody>
          <a:bodyPr/>
          <a:lstStyle/>
          <a:p>
            <a:r>
              <a:rPr lang="en-US" sz="3600" dirty="0">
                <a:solidFill>
                  <a:schemeClr val="accent2">
                    <a:alpha val="99000"/>
                  </a:schemeClr>
                </a:solidFill>
              </a:rPr>
              <a:t>Support for the SAML 1.1, SAML 2.0, and Simple Web Token token formats</a:t>
            </a:r>
          </a:p>
          <a:p>
            <a:r>
              <a:rPr lang="en-US" sz="3600" dirty="0">
                <a:solidFill>
                  <a:schemeClr val="accent2">
                    <a:alpha val="99000"/>
                  </a:schemeClr>
                </a:solidFill>
              </a:rPr>
              <a:t>Integrated and customizable Home Realm Discovery</a:t>
            </a:r>
          </a:p>
          <a:p>
            <a:r>
              <a:rPr lang="en-US" sz="3600" dirty="0">
                <a:solidFill>
                  <a:schemeClr val="accent2">
                    <a:alpha val="99000"/>
                  </a:schemeClr>
                </a:solidFill>
              </a:rPr>
              <a:t>OData-based Management Service to ACS configuration</a:t>
            </a:r>
          </a:p>
        </p:txBody>
      </p:sp>
      <p:sp>
        <p:nvSpPr>
          <p:cNvPr id="5" name="Freeform 164"/>
          <p:cNvSpPr>
            <a:spLocks noEditPoints="1"/>
          </p:cNvSpPr>
          <p:nvPr/>
        </p:nvSpPr>
        <p:spPr bwMode="black">
          <a:xfrm>
            <a:off x="7516145" y="1967769"/>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263964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6" name="Rectangle 5"/>
          <p:cNvSpPr/>
          <p:nvPr/>
        </p:nvSpPr>
        <p:spPr bwMode="auto">
          <a:xfrm>
            <a:off x="2799761" y="1395167"/>
            <a:ext cx="5967167" cy="39404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54"/>
          <p:cNvSpPr>
            <a:spLocks noEditPoints="1"/>
          </p:cNvSpPr>
          <p:nvPr/>
        </p:nvSpPr>
        <p:spPr bwMode="black">
          <a:xfrm>
            <a:off x="7545970" y="1281863"/>
            <a:ext cx="3753032" cy="375205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
        <p:nvSpPr>
          <p:cNvPr id="3" name="Rectangle 2"/>
          <p:cNvSpPr/>
          <p:nvPr/>
        </p:nvSpPr>
        <p:spPr>
          <a:xfrm>
            <a:off x="255181" y="1542833"/>
            <a:ext cx="6783572" cy="2462213"/>
          </a:xfrm>
          <a:prstGeom prst="rect">
            <a:avLst/>
          </a:prstGeom>
        </p:spPr>
        <p:txBody>
          <a:bodyPr wrap="square">
            <a:spAutoFit/>
          </a:bodyPr>
          <a:lstStyle/>
          <a:p>
            <a:pPr algn="r" defTabSz="913788" fontAlgn="base">
              <a:spcBef>
                <a:spcPts val="1200"/>
              </a:spcBef>
              <a:spcAft>
                <a:spcPct val="0"/>
              </a:spcAft>
            </a:pPr>
            <a:r>
              <a:rPr lang="en-US" sz="7200" dirty="0" smtClean="0">
                <a:ln>
                  <a:solidFill>
                    <a:srgbClr val="FFFFFF">
                      <a:alpha val="0"/>
                    </a:srgbClr>
                  </a:solidFill>
                </a:ln>
                <a:solidFill>
                  <a:srgbClr val="FFFFFF"/>
                </a:solidFill>
                <a:latin typeface="Segoe UI Light" pitchFamily="34" charset="0"/>
              </a:rPr>
              <a:t>Windows Azure </a:t>
            </a:r>
          </a:p>
          <a:p>
            <a:pPr algn="r" defTabSz="913788" fontAlgn="base">
              <a:spcBef>
                <a:spcPts val="1200"/>
              </a:spcBef>
              <a:spcAft>
                <a:spcPct val="0"/>
              </a:spcAft>
            </a:pPr>
            <a:r>
              <a:rPr lang="en-US" sz="7200" dirty="0" smtClean="0">
                <a:ln>
                  <a:solidFill>
                    <a:srgbClr val="FFFFFF">
                      <a:alpha val="0"/>
                    </a:srgbClr>
                  </a:solidFill>
                </a:ln>
                <a:solidFill>
                  <a:srgbClr val="FFFFFF"/>
                </a:solidFill>
                <a:latin typeface="Segoe UI Light" pitchFamily="34" charset="0"/>
              </a:rPr>
              <a:t>Active Directory</a:t>
            </a:r>
            <a:endParaRPr lang="en-US" sz="7200" dirty="0">
              <a:ln>
                <a:solidFill>
                  <a:srgbClr val="FFFFFF">
                    <a:alpha val="0"/>
                  </a:srgbClr>
                </a:solidFill>
              </a:ln>
              <a:solidFill>
                <a:srgbClr val="FFFFFF"/>
              </a:solidFill>
              <a:latin typeface="Segoe UI Light" pitchFamily="34" charset="0"/>
            </a:endParaRP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8655737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349797" y="765069"/>
            <a:ext cx="6815469" cy="914096"/>
          </a:xfrm>
          <a:prstGeom prst="rect">
            <a:avLst/>
          </a:prstGeom>
          <a:noFill/>
        </p:spPr>
        <p:txBody>
          <a:bodyPr wrap="square" lIns="0" tIns="0" rIns="0" bIns="0" rtlCol="0">
            <a:spAutoFit/>
          </a:bodyPr>
          <a:lstStyle/>
          <a:p>
            <a:pPr>
              <a:lnSpc>
                <a:spcPct val="90000"/>
              </a:lnSpc>
              <a:spcBef>
                <a:spcPct val="20000"/>
              </a:spcBef>
              <a:buSzPct val="80000"/>
            </a:pPr>
            <a:r>
              <a:rPr lang="en-US" sz="6600" dirty="0" smtClean="0">
                <a:solidFill>
                  <a:srgbClr val="FF0000"/>
                </a:solidFill>
              </a:rPr>
              <a:t>WARNING</a:t>
            </a:r>
            <a:endParaRPr lang="en-US" sz="6600" dirty="0">
              <a:solidFill>
                <a:srgbClr val="FF0000"/>
              </a:solidFill>
            </a:endParaRPr>
          </a:p>
        </p:txBody>
      </p:sp>
      <p:pic>
        <p:nvPicPr>
          <p:cNvPr id="5122" name="Picture 2" descr="C:\Users\hbai\AppData\Local\Microsoft\Windows\Temporary Internet Files\Content.IE5\52HCRLBL\MC90043388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03" y="307717"/>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73888" y="2519917"/>
            <a:ext cx="8389089"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rgbClr val="FFFF00"/>
                </a:solidFill>
              </a:rPr>
              <a:t>This section is based on Windows Azure Active Directory Developer Preview (July 2012). </a:t>
            </a:r>
            <a:endParaRPr lang="en-US" sz="3200" dirty="0">
              <a:solidFill>
                <a:srgbClr val="FFFF00"/>
              </a:solidFill>
            </a:endParaRPr>
          </a:p>
        </p:txBody>
      </p:sp>
    </p:spTree>
    <p:extLst>
      <p:ext uri="{BB962C8B-B14F-4D97-AF65-F5344CB8AC3E}">
        <p14:creationId xmlns:p14="http://schemas.microsoft.com/office/powerpoint/2010/main" val="12143290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7329496" y="1717586"/>
            <a:ext cx="3182438" cy="1744463"/>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p:cNvCxnSpPr>
            <a:stCxn id="9" idx="0"/>
            <a:endCxn id="2" idx="0"/>
          </p:cNvCxnSpPr>
          <p:nvPr/>
        </p:nvCxnSpPr>
        <p:spPr>
          <a:xfrm>
            <a:off x="9594051" y="2103953"/>
            <a:ext cx="0" cy="25850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Windows Azure Active Directory</a:t>
            </a:r>
            <a:endParaRPr lang="en-US" dirty="0"/>
          </a:p>
        </p:txBody>
      </p:sp>
      <p:sp>
        <p:nvSpPr>
          <p:cNvPr id="4" name="Content Placeholder 3"/>
          <p:cNvSpPr>
            <a:spLocks noGrp="1"/>
          </p:cNvSpPr>
          <p:nvPr>
            <p:ph type="body" sz="quarter" idx="10"/>
          </p:nvPr>
        </p:nvSpPr>
        <p:spPr>
          <a:xfrm>
            <a:off x="519112" y="1447799"/>
            <a:ext cx="5902953" cy="3988784"/>
          </a:xfrm>
        </p:spPr>
        <p:txBody>
          <a:bodyPr/>
          <a:lstStyle/>
          <a:p>
            <a:pPr>
              <a:spcAft>
                <a:spcPts val="0"/>
              </a:spcAft>
            </a:pPr>
            <a:r>
              <a:rPr lang="en-US" sz="3600" dirty="0" smtClean="0">
                <a:solidFill>
                  <a:schemeClr val="accent2">
                    <a:alpha val="99000"/>
                  </a:schemeClr>
                </a:solidFill>
              </a:rPr>
              <a:t>Extension of Active Directory into the cloud</a:t>
            </a:r>
          </a:p>
          <a:p>
            <a:pPr>
              <a:spcAft>
                <a:spcPts val="0"/>
              </a:spcAft>
            </a:pPr>
            <a:endParaRPr lang="en-US" sz="3600" dirty="0">
              <a:solidFill>
                <a:schemeClr val="accent2">
                  <a:alpha val="99000"/>
                </a:schemeClr>
              </a:solidFill>
            </a:endParaRPr>
          </a:p>
          <a:p>
            <a:pPr>
              <a:spcAft>
                <a:spcPts val="0"/>
              </a:spcAft>
            </a:pPr>
            <a:r>
              <a:rPr lang="en-US" sz="3600" dirty="0" smtClean="0">
                <a:solidFill>
                  <a:schemeClr val="accent2">
                    <a:alpha val="99000"/>
                  </a:schemeClr>
                </a:solidFill>
              </a:rPr>
              <a:t>Designed primarily to meet the needs of cloud applications</a:t>
            </a:r>
          </a:p>
          <a:p>
            <a:pPr>
              <a:spcAft>
                <a:spcPts val="0"/>
              </a:spcAft>
            </a:pPr>
            <a:endParaRPr lang="en-US" sz="3600" dirty="0">
              <a:solidFill>
                <a:schemeClr val="accent2">
                  <a:alpha val="99000"/>
                </a:schemeClr>
              </a:solidFill>
            </a:endParaRPr>
          </a:p>
          <a:p>
            <a:pPr>
              <a:spcAft>
                <a:spcPts val="0"/>
              </a:spcAft>
            </a:pPr>
            <a:r>
              <a:rPr lang="en-US" sz="3600" dirty="0" smtClean="0">
                <a:solidFill>
                  <a:schemeClr val="accent2">
                    <a:alpha val="99000"/>
                  </a:schemeClr>
                </a:solidFill>
              </a:rPr>
              <a:t>Identity as a service: an essential part of Platform as a Service</a:t>
            </a:r>
            <a:endParaRPr lang="en-US" sz="3600" dirty="0">
              <a:solidFill>
                <a:schemeClr val="accent2">
                  <a:alpha val="99000"/>
                </a:schemeClr>
              </a:solidFill>
            </a:endParaRPr>
          </a:p>
        </p:txBody>
      </p:sp>
      <p:sp>
        <p:nvSpPr>
          <p:cNvPr id="6" name="Freeform 6"/>
          <p:cNvSpPr>
            <a:spLocks/>
          </p:cNvSpPr>
          <p:nvPr/>
        </p:nvSpPr>
        <p:spPr bwMode="auto">
          <a:xfrm>
            <a:off x="8492704" y="988030"/>
            <a:ext cx="2805074" cy="154417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sp>
        <p:nvSpPr>
          <p:cNvPr id="8" name="Oval 7"/>
          <p:cNvSpPr/>
          <p:nvPr/>
        </p:nvSpPr>
        <p:spPr bwMode="auto">
          <a:xfrm>
            <a:off x="8314660" y="5156791"/>
            <a:ext cx="2541182" cy="6060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Isosceles Triangle 1"/>
          <p:cNvSpPr/>
          <p:nvPr/>
        </p:nvSpPr>
        <p:spPr bwMode="auto">
          <a:xfrm>
            <a:off x="9108436" y="4688956"/>
            <a:ext cx="971230" cy="723013"/>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Isosceles Triangle 8"/>
          <p:cNvSpPr/>
          <p:nvPr/>
        </p:nvSpPr>
        <p:spPr bwMode="auto">
          <a:xfrm>
            <a:off x="8966575" y="2103953"/>
            <a:ext cx="1254952" cy="971727"/>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 name="Straight Connector 10"/>
          <p:cNvCxnSpPr>
            <a:stCxn id="9" idx="2"/>
            <a:endCxn id="2" idx="2"/>
          </p:cNvCxnSpPr>
          <p:nvPr/>
        </p:nvCxnSpPr>
        <p:spPr>
          <a:xfrm>
            <a:off x="8966575" y="3075680"/>
            <a:ext cx="141861" cy="23362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p:cNvCxnSpPr>
          <p:nvPr/>
        </p:nvCxnSpPr>
        <p:spPr>
          <a:xfrm flipH="1">
            <a:off x="10079667" y="3075680"/>
            <a:ext cx="141860" cy="23362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6858000" y="1724054"/>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29" name="Oval 28"/>
          <p:cNvSpPr/>
          <p:nvPr/>
        </p:nvSpPr>
        <p:spPr bwMode="auto">
          <a:xfrm>
            <a:off x="10614838" y="1717586"/>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30" name="Oval 29"/>
          <p:cNvSpPr/>
          <p:nvPr/>
        </p:nvSpPr>
        <p:spPr bwMode="auto">
          <a:xfrm>
            <a:off x="8314659" y="988030"/>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cxnSp>
        <p:nvCxnSpPr>
          <p:cNvPr id="32" name="Straight Arrow Connector 31"/>
          <p:cNvCxnSpPr/>
          <p:nvPr/>
        </p:nvCxnSpPr>
        <p:spPr>
          <a:xfrm>
            <a:off x="8187070" y="2589817"/>
            <a:ext cx="733645" cy="1746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079667" y="2532205"/>
            <a:ext cx="535172" cy="1449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37505" y="2340307"/>
            <a:ext cx="159658" cy="191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376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7329496" y="1717586"/>
            <a:ext cx="3182438" cy="1744463"/>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p:cNvCxnSpPr>
            <a:stCxn id="9" idx="0"/>
            <a:endCxn id="2" idx="0"/>
          </p:cNvCxnSpPr>
          <p:nvPr/>
        </p:nvCxnSpPr>
        <p:spPr>
          <a:xfrm>
            <a:off x="9594051" y="2103953"/>
            <a:ext cx="0" cy="25850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Identity Management as a Service</a:t>
            </a:r>
            <a:endParaRPr lang="en-US" dirty="0"/>
          </a:p>
        </p:txBody>
      </p:sp>
      <p:sp>
        <p:nvSpPr>
          <p:cNvPr id="4" name="Content Placeholder 3"/>
          <p:cNvSpPr>
            <a:spLocks noGrp="1"/>
          </p:cNvSpPr>
          <p:nvPr>
            <p:ph type="body" sz="quarter" idx="10"/>
          </p:nvPr>
        </p:nvSpPr>
        <p:spPr>
          <a:xfrm>
            <a:off x="519112" y="1447799"/>
            <a:ext cx="5902953" cy="4487382"/>
          </a:xfrm>
        </p:spPr>
        <p:txBody>
          <a:bodyPr/>
          <a:lstStyle/>
          <a:p>
            <a:pPr>
              <a:spcAft>
                <a:spcPts val="0"/>
              </a:spcAft>
            </a:pPr>
            <a:r>
              <a:rPr lang="en-US" sz="3600" dirty="0" smtClean="0">
                <a:solidFill>
                  <a:schemeClr val="accent2">
                    <a:alpha val="99000"/>
                  </a:schemeClr>
                </a:solidFill>
              </a:rPr>
              <a:t>Consolidate identity management across cloud apps</a:t>
            </a:r>
          </a:p>
          <a:p>
            <a:pPr>
              <a:spcAft>
                <a:spcPts val="0"/>
              </a:spcAft>
            </a:pPr>
            <a:endParaRPr lang="en-US" sz="3600" dirty="0" smtClean="0">
              <a:solidFill>
                <a:schemeClr val="accent2">
                  <a:alpha val="99000"/>
                </a:schemeClr>
              </a:solidFill>
            </a:endParaRPr>
          </a:p>
          <a:p>
            <a:pPr>
              <a:spcAft>
                <a:spcPts val="0"/>
              </a:spcAft>
            </a:pPr>
            <a:r>
              <a:rPr lang="en-US" sz="3600" dirty="0" smtClean="0">
                <a:solidFill>
                  <a:schemeClr val="accent2">
                    <a:alpha val="99000"/>
                  </a:schemeClr>
                </a:solidFill>
              </a:rPr>
              <a:t>Connect to directory from any platform, any device</a:t>
            </a:r>
          </a:p>
          <a:p>
            <a:pPr>
              <a:spcAft>
                <a:spcPts val="0"/>
              </a:spcAft>
            </a:pPr>
            <a:endParaRPr lang="en-US" sz="3600" dirty="0" smtClean="0">
              <a:solidFill>
                <a:schemeClr val="accent2">
                  <a:alpha val="99000"/>
                </a:schemeClr>
              </a:solidFill>
            </a:endParaRPr>
          </a:p>
          <a:p>
            <a:pPr>
              <a:spcAft>
                <a:spcPts val="0"/>
              </a:spcAft>
            </a:pPr>
            <a:r>
              <a:rPr lang="en-US" sz="3600" dirty="0" smtClean="0">
                <a:solidFill>
                  <a:schemeClr val="accent2">
                    <a:alpha val="99000"/>
                  </a:schemeClr>
                </a:solidFill>
              </a:rPr>
              <a:t>Connect with people from web identity providers and other organizations</a:t>
            </a:r>
            <a:endParaRPr lang="en-US" sz="3600" dirty="0">
              <a:solidFill>
                <a:schemeClr val="accent2">
                  <a:alpha val="99000"/>
                </a:schemeClr>
              </a:solidFill>
            </a:endParaRPr>
          </a:p>
        </p:txBody>
      </p:sp>
      <p:sp>
        <p:nvSpPr>
          <p:cNvPr id="6" name="Freeform 6"/>
          <p:cNvSpPr>
            <a:spLocks/>
          </p:cNvSpPr>
          <p:nvPr/>
        </p:nvSpPr>
        <p:spPr bwMode="auto">
          <a:xfrm>
            <a:off x="8492704" y="988030"/>
            <a:ext cx="2805074" cy="154417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sp>
        <p:nvSpPr>
          <p:cNvPr id="8" name="Oval 7"/>
          <p:cNvSpPr/>
          <p:nvPr/>
        </p:nvSpPr>
        <p:spPr bwMode="auto">
          <a:xfrm>
            <a:off x="8314660" y="5156791"/>
            <a:ext cx="2541182" cy="6060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Isosceles Triangle 1"/>
          <p:cNvSpPr/>
          <p:nvPr/>
        </p:nvSpPr>
        <p:spPr bwMode="auto">
          <a:xfrm>
            <a:off x="9108436" y="4688956"/>
            <a:ext cx="971230" cy="723013"/>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Isosceles Triangle 8"/>
          <p:cNvSpPr/>
          <p:nvPr/>
        </p:nvSpPr>
        <p:spPr bwMode="auto">
          <a:xfrm>
            <a:off x="8966575" y="2103953"/>
            <a:ext cx="1254952" cy="971727"/>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 name="Straight Connector 10"/>
          <p:cNvCxnSpPr>
            <a:stCxn id="9" idx="2"/>
            <a:endCxn id="2" idx="2"/>
          </p:cNvCxnSpPr>
          <p:nvPr/>
        </p:nvCxnSpPr>
        <p:spPr>
          <a:xfrm>
            <a:off x="8966575" y="3075680"/>
            <a:ext cx="141861" cy="23362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p:cNvCxnSpPr>
          <p:nvPr/>
        </p:nvCxnSpPr>
        <p:spPr>
          <a:xfrm flipH="1">
            <a:off x="10079667" y="3075680"/>
            <a:ext cx="141860" cy="23362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6858000" y="1724054"/>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29" name="Oval 28"/>
          <p:cNvSpPr/>
          <p:nvPr/>
        </p:nvSpPr>
        <p:spPr bwMode="auto">
          <a:xfrm>
            <a:off x="10614838" y="1717586"/>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30" name="Oval 29"/>
          <p:cNvSpPr/>
          <p:nvPr/>
        </p:nvSpPr>
        <p:spPr bwMode="auto">
          <a:xfrm>
            <a:off x="8314659" y="988030"/>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cxnSp>
        <p:nvCxnSpPr>
          <p:cNvPr id="32" name="Straight Arrow Connector 31"/>
          <p:cNvCxnSpPr/>
          <p:nvPr/>
        </p:nvCxnSpPr>
        <p:spPr>
          <a:xfrm>
            <a:off x="8187070" y="2589817"/>
            <a:ext cx="733645" cy="1746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079667" y="2532205"/>
            <a:ext cx="535172" cy="1449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37505" y="2340307"/>
            <a:ext cx="159658" cy="191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6970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a:spLocks/>
          </p:cNvSpPr>
          <p:nvPr/>
        </p:nvSpPr>
        <p:spPr bwMode="auto">
          <a:xfrm>
            <a:off x="7329496" y="1717586"/>
            <a:ext cx="3182438" cy="1744463"/>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p:cNvCxnSpPr>
            <a:stCxn id="9" idx="0"/>
            <a:endCxn id="2" idx="0"/>
          </p:cNvCxnSpPr>
          <p:nvPr/>
        </p:nvCxnSpPr>
        <p:spPr>
          <a:xfrm>
            <a:off x="9594051" y="2103953"/>
            <a:ext cx="0" cy="25850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Relationship to Windows Server AD</a:t>
            </a:r>
            <a:endParaRPr lang="en-US" dirty="0"/>
          </a:p>
        </p:txBody>
      </p:sp>
      <p:sp>
        <p:nvSpPr>
          <p:cNvPr id="4" name="Content Placeholder 3"/>
          <p:cNvSpPr>
            <a:spLocks noGrp="1"/>
          </p:cNvSpPr>
          <p:nvPr>
            <p:ph type="body" sz="quarter" idx="10"/>
          </p:nvPr>
        </p:nvSpPr>
        <p:spPr>
          <a:xfrm>
            <a:off x="519112" y="1447799"/>
            <a:ext cx="5902953" cy="3988784"/>
          </a:xfrm>
        </p:spPr>
        <p:txBody>
          <a:bodyPr/>
          <a:lstStyle/>
          <a:p>
            <a:pPr>
              <a:spcAft>
                <a:spcPts val="0"/>
              </a:spcAft>
            </a:pPr>
            <a:r>
              <a:rPr lang="en-US" sz="3200" dirty="0" smtClean="0">
                <a:solidFill>
                  <a:schemeClr val="accent2">
                    <a:alpha val="99000"/>
                  </a:schemeClr>
                </a:solidFill>
              </a:rPr>
              <a:t>On-premises and cloud Active Directory managed as one</a:t>
            </a:r>
          </a:p>
          <a:p>
            <a:pPr>
              <a:spcAft>
                <a:spcPts val="0"/>
              </a:spcAft>
            </a:pPr>
            <a:endParaRPr lang="en-US" sz="3200" dirty="0">
              <a:solidFill>
                <a:schemeClr val="accent2">
                  <a:alpha val="99000"/>
                </a:schemeClr>
              </a:solidFill>
            </a:endParaRPr>
          </a:p>
          <a:p>
            <a:pPr>
              <a:spcAft>
                <a:spcPts val="0"/>
              </a:spcAft>
            </a:pPr>
            <a:r>
              <a:rPr lang="en-US" sz="3200" dirty="0" smtClean="0">
                <a:solidFill>
                  <a:schemeClr val="accent2">
                    <a:alpha val="99000"/>
                  </a:schemeClr>
                </a:solidFill>
              </a:rPr>
              <a:t>Directory information synchronized to cloud, made available to cloud apps via role-based access control</a:t>
            </a:r>
          </a:p>
          <a:p>
            <a:pPr>
              <a:spcAft>
                <a:spcPts val="0"/>
              </a:spcAft>
            </a:pPr>
            <a:endParaRPr lang="en-US" sz="3200" dirty="0">
              <a:solidFill>
                <a:schemeClr val="accent2">
                  <a:alpha val="99000"/>
                </a:schemeClr>
              </a:solidFill>
            </a:endParaRPr>
          </a:p>
          <a:p>
            <a:pPr>
              <a:spcAft>
                <a:spcPts val="0"/>
              </a:spcAft>
            </a:pPr>
            <a:r>
              <a:rPr lang="en-US" sz="3200" dirty="0" smtClean="0">
                <a:solidFill>
                  <a:schemeClr val="accent2">
                    <a:alpha val="99000"/>
                  </a:schemeClr>
                </a:solidFill>
              </a:rPr>
              <a:t>Federated authentication enables SSO to cloud applications</a:t>
            </a:r>
            <a:endParaRPr lang="en-US" sz="3200" dirty="0">
              <a:solidFill>
                <a:schemeClr val="accent2">
                  <a:alpha val="99000"/>
                </a:schemeClr>
              </a:solidFill>
            </a:endParaRPr>
          </a:p>
        </p:txBody>
      </p:sp>
      <p:sp>
        <p:nvSpPr>
          <p:cNvPr id="6" name="Freeform 6"/>
          <p:cNvSpPr>
            <a:spLocks/>
          </p:cNvSpPr>
          <p:nvPr/>
        </p:nvSpPr>
        <p:spPr bwMode="auto">
          <a:xfrm>
            <a:off x="8492704" y="988030"/>
            <a:ext cx="2805074" cy="154417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solidFill>
              <a:schemeClr val="bg1">
                <a:lumMod val="65000"/>
              </a:schemeClr>
            </a:solidFill>
          </a:ln>
        </p:spPr>
        <p:txBody>
          <a:bodyPr vert="horz" wrap="square" lIns="91440" tIns="45720" rIns="91440" bIns="45720" numCol="1" anchor="t" anchorCtr="0" compatLnSpc="1">
            <a:prstTxWarp prst="textNoShape">
              <a:avLst/>
            </a:prstTxWarp>
          </a:bodyPr>
          <a:lstStyle/>
          <a:p>
            <a:endParaRPr lang="en-US"/>
          </a:p>
        </p:txBody>
      </p:sp>
      <p:sp>
        <p:nvSpPr>
          <p:cNvPr id="8" name="Oval 7"/>
          <p:cNvSpPr/>
          <p:nvPr/>
        </p:nvSpPr>
        <p:spPr bwMode="auto">
          <a:xfrm>
            <a:off x="8314660" y="5156791"/>
            <a:ext cx="2541182" cy="6060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Isosceles Triangle 1"/>
          <p:cNvSpPr/>
          <p:nvPr/>
        </p:nvSpPr>
        <p:spPr bwMode="auto">
          <a:xfrm>
            <a:off x="9108436" y="4688956"/>
            <a:ext cx="971230" cy="723013"/>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Isosceles Triangle 8"/>
          <p:cNvSpPr/>
          <p:nvPr/>
        </p:nvSpPr>
        <p:spPr bwMode="auto">
          <a:xfrm>
            <a:off x="8966575" y="2103953"/>
            <a:ext cx="1254952" cy="971727"/>
          </a:xfrm>
          <a:prstGeom prst="triangle">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1" name="Straight Connector 10"/>
          <p:cNvCxnSpPr>
            <a:stCxn id="9" idx="2"/>
            <a:endCxn id="2" idx="2"/>
          </p:cNvCxnSpPr>
          <p:nvPr/>
        </p:nvCxnSpPr>
        <p:spPr>
          <a:xfrm>
            <a:off x="8966575" y="3075680"/>
            <a:ext cx="141861" cy="233628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4"/>
          </p:cNvCxnSpPr>
          <p:nvPr/>
        </p:nvCxnSpPr>
        <p:spPr>
          <a:xfrm flipH="1">
            <a:off x="10079667" y="3075680"/>
            <a:ext cx="141860" cy="23362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6858000" y="1724054"/>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29" name="Oval 28"/>
          <p:cNvSpPr/>
          <p:nvPr/>
        </p:nvSpPr>
        <p:spPr bwMode="auto">
          <a:xfrm>
            <a:off x="10614838" y="1717586"/>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sp>
        <p:nvSpPr>
          <p:cNvPr id="30" name="Oval 29"/>
          <p:cNvSpPr/>
          <p:nvPr/>
        </p:nvSpPr>
        <p:spPr bwMode="auto">
          <a:xfrm>
            <a:off x="8314659" y="988030"/>
            <a:ext cx="1212112" cy="1245443"/>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zh-CN" sz="2000" dirty="0">
                <a:gradFill>
                  <a:gsLst>
                    <a:gs pos="0">
                      <a:srgbClr val="FFFFFF"/>
                    </a:gs>
                    <a:gs pos="100000">
                      <a:srgbClr val="FFFFFF"/>
                    </a:gs>
                  </a:gsLst>
                  <a:lin ang="5400000" scaled="0"/>
                </a:gradFill>
              </a:rPr>
              <a:t>c</a:t>
            </a:r>
            <a:r>
              <a:rPr lang="en-US" altLang="zh-CN" sz="2000" dirty="0" smtClean="0">
                <a:gradFill>
                  <a:gsLst>
                    <a:gs pos="0">
                      <a:srgbClr val="FFFFFF"/>
                    </a:gs>
                    <a:gs pos="100000">
                      <a:srgbClr val="FFFFFF"/>
                    </a:gs>
                  </a:gsLst>
                  <a:lin ang="5400000" scaled="0"/>
                </a:gradFill>
              </a:rPr>
              <a:t>loud</a:t>
            </a:r>
            <a:endParaRPr lang="en-US" altLang="zh-CN" sz="2200" dirty="0" smtClean="0">
              <a:gradFill>
                <a:gsLst>
                  <a:gs pos="0">
                    <a:srgbClr val="FFFFFF"/>
                  </a:gs>
                  <a:gs pos="100000">
                    <a:srgbClr val="FFFFFF"/>
                  </a:gs>
                </a:gsLst>
                <a:lin ang="5400000" scaled="0"/>
              </a:gradFill>
            </a:endParaRPr>
          </a:p>
          <a:p>
            <a:pPr algn="ctr" defTabSz="914099" fontAlgn="base">
              <a:spcBef>
                <a:spcPct val="0"/>
              </a:spcBef>
              <a:spcAft>
                <a:spcPct val="0"/>
              </a:spcAft>
            </a:pPr>
            <a:r>
              <a:rPr lang="en-US" altLang="zh-CN" sz="2200" dirty="0" smtClean="0">
                <a:gradFill>
                  <a:gsLst>
                    <a:gs pos="0">
                      <a:srgbClr val="FFFFFF"/>
                    </a:gs>
                    <a:gs pos="100000">
                      <a:srgbClr val="FFFFFF"/>
                    </a:gs>
                  </a:gsLst>
                  <a:lin ang="5400000" scaled="0"/>
                </a:gradFill>
              </a:rPr>
              <a:t>app</a:t>
            </a:r>
            <a:endParaRPr lang="en-US" sz="2200" dirty="0" smtClean="0">
              <a:gradFill>
                <a:gsLst>
                  <a:gs pos="0">
                    <a:srgbClr val="FFFFFF"/>
                  </a:gs>
                  <a:gs pos="100000">
                    <a:srgbClr val="FFFFFF"/>
                  </a:gs>
                </a:gsLst>
                <a:lin ang="5400000" scaled="0"/>
              </a:gradFill>
            </a:endParaRPr>
          </a:p>
        </p:txBody>
      </p:sp>
      <p:cxnSp>
        <p:nvCxnSpPr>
          <p:cNvPr id="32" name="Straight Arrow Connector 31"/>
          <p:cNvCxnSpPr/>
          <p:nvPr/>
        </p:nvCxnSpPr>
        <p:spPr>
          <a:xfrm>
            <a:off x="8187070" y="2589817"/>
            <a:ext cx="733645" cy="1746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079667" y="2532205"/>
            <a:ext cx="535172" cy="1449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37505" y="2340307"/>
            <a:ext cx="159658" cy="1918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 name="Down Arrow 4"/>
          <p:cNvSpPr/>
          <p:nvPr/>
        </p:nvSpPr>
        <p:spPr bwMode="auto">
          <a:xfrm rot="10800000">
            <a:off x="9259126" y="3572539"/>
            <a:ext cx="669850" cy="839972"/>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7953149" y="4003157"/>
            <a:ext cx="375683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Sync and Federation</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28446970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Directory Graph API</a:t>
            </a:r>
            <a:endParaRPr lang="en-US" dirty="0"/>
          </a:p>
        </p:txBody>
      </p:sp>
      <p:sp>
        <p:nvSpPr>
          <p:cNvPr id="4" name="Content Placeholder 3"/>
          <p:cNvSpPr>
            <a:spLocks noGrp="1"/>
          </p:cNvSpPr>
          <p:nvPr>
            <p:ph type="body" sz="quarter" idx="10"/>
          </p:nvPr>
        </p:nvSpPr>
        <p:spPr>
          <a:xfrm>
            <a:off x="519112" y="1447799"/>
            <a:ext cx="10698237" cy="3545586"/>
          </a:xfrm>
        </p:spPr>
        <p:txBody>
          <a:bodyPr/>
          <a:lstStyle/>
          <a:p>
            <a:pPr>
              <a:spcAft>
                <a:spcPts val="0"/>
              </a:spcAft>
            </a:pPr>
            <a:r>
              <a:rPr lang="en-US" sz="3200" dirty="0" err="1" smtClean="0">
                <a:solidFill>
                  <a:schemeClr val="accent2">
                    <a:alpha val="99000"/>
                  </a:schemeClr>
                </a:solidFill>
              </a:rPr>
              <a:t>RESTful</a:t>
            </a:r>
            <a:r>
              <a:rPr lang="en-US" sz="3200" dirty="0" smtClean="0">
                <a:solidFill>
                  <a:schemeClr val="accent2">
                    <a:alpha val="99000"/>
                  </a:schemeClr>
                </a:solidFill>
              </a:rPr>
              <a:t> programmatic access to directory</a:t>
            </a:r>
          </a:p>
          <a:p>
            <a:pPr>
              <a:spcAft>
                <a:spcPts val="0"/>
              </a:spcAft>
            </a:pPr>
            <a:r>
              <a:rPr lang="en-US" sz="2000" dirty="0" smtClean="0">
                <a:solidFill>
                  <a:schemeClr val="tx1">
                    <a:alpha val="99000"/>
                  </a:schemeClr>
                </a:solidFill>
                <a:latin typeface="+mn-lt"/>
              </a:rPr>
              <a:t>Objects such as users, groups, roles, licenses</a:t>
            </a:r>
          </a:p>
          <a:p>
            <a:pPr>
              <a:spcAft>
                <a:spcPts val="0"/>
              </a:spcAft>
            </a:pPr>
            <a:r>
              <a:rPr lang="en-US" sz="2000" dirty="0" smtClean="0">
                <a:solidFill>
                  <a:schemeClr val="tx1">
                    <a:alpha val="99000"/>
                  </a:schemeClr>
                </a:solidFill>
                <a:latin typeface="+mn-lt"/>
              </a:rPr>
              <a:t>Relationships such as member, </a:t>
            </a:r>
            <a:r>
              <a:rPr lang="en-US" sz="2000" dirty="0" err="1" smtClean="0">
                <a:solidFill>
                  <a:schemeClr val="tx1">
                    <a:alpha val="99000"/>
                  </a:schemeClr>
                </a:solidFill>
                <a:latin typeface="+mn-lt"/>
              </a:rPr>
              <a:t>memberOf</a:t>
            </a:r>
            <a:r>
              <a:rPr lang="en-US" sz="2000" dirty="0" smtClean="0">
                <a:solidFill>
                  <a:schemeClr val="tx1">
                    <a:alpha val="99000"/>
                  </a:schemeClr>
                </a:solidFill>
                <a:latin typeface="+mn-lt"/>
              </a:rPr>
              <a:t>, manager, </a:t>
            </a:r>
            <a:r>
              <a:rPr lang="en-US" sz="2000" dirty="0" err="1" smtClean="0">
                <a:solidFill>
                  <a:schemeClr val="tx1">
                    <a:alpha val="99000"/>
                  </a:schemeClr>
                </a:solidFill>
                <a:latin typeface="+mn-lt"/>
              </a:rPr>
              <a:t>directReport</a:t>
            </a:r>
            <a:endParaRPr lang="en-US" sz="2000" dirty="0" smtClean="0">
              <a:solidFill>
                <a:schemeClr val="tx1">
                  <a:alpha val="99000"/>
                </a:schemeClr>
              </a:solidFill>
              <a:latin typeface="+mn-lt"/>
            </a:endParaRPr>
          </a:p>
          <a:p>
            <a:pPr>
              <a:spcAft>
                <a:spcPts val="0"/>
              </a:spcAft>
            </a:pPr>
            <a:endParaRPr lang="en-US" sz="2000" dirty="0" smtClean="0">
              <a:solidFill>
                <a:schemeClr val="tx1">
                  <a:alpha val="99000"/>
                </a:schemeClr>
              </a:solidFill>
              <a:latin typeface="+mn-lt"/>
            </a:endParaRPr>
          </a:p>
          <a:p>
            <a:pPr>
              <a:spcAft>
                <a:spcPts val="0"/>
              </a:spcAft>
            </a:pPr>
            <a:r>
              <a:rPr lang="en-US" sz="3200" dirty="0" smtClean="0">
                <a:solidFill>
                  <a:schemeClr val="accent2">
                    <a:alpha val="99000"/>
                  </a:schemeClr>
                </a:solidFill>
              </a:rPr>
              <a:t>Requests use standard HTTP methods</a:t>
            </a:r>
          </a:p>
          <a:p>
            <a:pPr>
              <a:spcAft>
                <a:spcPts val="0"/>
              </a:spcAft>
            </a:pPr>
            <a:r>
              <a:rPr lang="en-US" sz="2000" dirty="0" smtClean="0">
                <a:solidFill>
                  <a:schemeClr val="tx1">
                    <a:alpha val="99000"/>
                  </a:schemeClr>
                </a:solidFill>
                <a:latin typeface="+mn-lt"/>
              </a:rPr>
              <a:t>POST, GET, PATCH, DELETE to create, read, update, and delete</a:t>
            </a:r>
            <a:endParaRPr lang="en-US" sz="2000" dirty="0">
              <a:solidFill>
                <a:schemeClr val="tx1">
                  <a:alpha val="99000"/>
                </a:schemeClr>
              </a:solidFill>
              <a:latin typeface="+mn-lt"/>
            </a:endParaRPr>
          </a:p>
          <a:p>
            <a:pPr>
              <a:spcAft>
                <a:spcPts val="0"/>
              </a:spcAft>
            </a:pPr>
            <a:r>
              <a:rPr lang="en-US" sz="2000" dirty="0" smtClean="0">
                <a:solidFill>
                  <a:schemeClr val="tx1">
                    <a:alpha val="99000"/>
                  </a:schemeClr>
                </a:solidFill>
                <a:latin typeface="+mn-lt"/>
              </a:rPr>
              <a:t>Response in XML or JSON; standard HTTP status codes</a:t>
            </a:r>
          </a:p>
          <a:p>
            <a:pPr>
              <a:spcAft>
                <a:spcPts val="0"/>
              </a:spcAft>
            </a:pPr>
            <a:r>
              <a:rPr lang="en-US" sz="2000" dirty="0" smtClean="0">
                <a:solidFill>
                  <a:schemeClr val="tx1">
                    <a:alpha val="99000"/>
                  </a:schemeClr>
                </a:solidFill>
                <a:latin typeface="+mn-lt"/>
              </a:rPr>
              <a:t>Compatible with </a:t>
            </a:r>
            <a:r>
              <a:rPr lang="en-US" sz="2000" dirty="0" err="1" smtClean="0">
                <a:solidFill>
                  <a:schemeClr val="tx1">
                    <a:alpha val="99000"/>
                  </a:schemeClr>
                </a:solidFill>
                <a:latin typeface="+mn-lt"/>
              </a:rPr>
              <a:t>OData</a:t>
            </a:r>
            <a:r>
              <a:rPr lang="en-US" sz="2000" dirty="0" smtClean="0">
                <a:solidFill>
                  <a:schemeClr val="tx1">
                    <a:alpha val="99000"/>
                  </a:schemeClr>
                </a:solidFill>
                <a:latin typeface="+mn-lt"/>
              </a:rPr>
              <a:t> 3.0</a:t>
            </a:r>
          </a:p>
          <a:p>
            <a:pPr>
              <a:spcAft>
                <a:spcPts val="0"/>
              </a:spcAft>
            </a:pPr>
            <a:endParaRPr lang="en-US" sz="2000" dirty="0">
              <a:solidFill>
                <a:schemeClr val="tx1">
                  <a:alpha val="99000"/>
                </a:schemeClr>
              </a:solidFill>
              <a:latin typeface="+mn-lt"/>
            </a:endParaRPr>
          </a:p>
          <a:p>
            <a:pPr>
              <a:spcAft>
                <a:spcPts val="0"/>
              </a:spcAft>
            </a:pPr>
            <a:r>
              <a:rPr lang="en-US" sz="3200" dirty="0" err="1" smtClean="0">
                <a:solidFill>
                  <a:schemeClr val="accent2">
                    <a:alpha val="99000"/>
                  </a:schemeClr>
                </a:solidFill>
              </a:rPr>
              <a:t>OAuth</a:t>
            </a:r>
            <a:r>
              <a:rPr lang="en-US" sz="3200" dirty="0" smtClean="0">
                <a:solidFill>
                  <a:schemeClr val="accent2">
                    <a:alpha val="99000"/>
                  </a:schemeClr>
                </a:solidFill>
              </a:rPr>
              <a:t> 2.0  for authentication</a:t>
            </a:r>
          </a:p>
          <a:p>
            <a:pPr>
              <a:spcAft>
                <a:spcPts val="0"/>
              </a:spcAft>
            </a:pPr>
            <a:r>
              <a:rPr lang="en-US" sz="2000" dirty="0" smtClean="0">
                <a:solidFill>
                  <a:schemeClr val="tx1">
                    <a:alpha val="99000"/>
                  </a:schemeClr>
                </a:solidFill>
                <a:latin typeface="+mn-lt"/>
              </a:rPr>
              <a:t>Role-based assignment for application and user authorization</a:t>
            </a:r>
            <a:endParaRPr lang="en-US" sz="2000" dirty="0">
              <a:solidFill>
                <a:schemeClr val="tx1">
                  <a:alpha val="99000"/>
                </a:schemeClr>
              </a:solidFill>
              <a:latin typeface="+mn-lt"/>
            </a:endParaRPr>
          </a:p>
        </p:txBody>
      </p:sp>
    </p:spTree>
    <p:extLst>
      <p:ext uri="{BB962C8B-B14F-4D97-AF65-F5344CB8AC3E}">
        <p14:creationId xmlns:p14="http://schemas.microsoft.com/office/powerpoint/2010/main" val="39526380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ASP.NET &amp; </a:t>
            </a:r>
            <a:r>
              <a:rPr lang="en-US" dirty="0" smtClean="0"/>
              <a:t>AAD</a:t>
            </a:r>
            <a:endParaRPr lang="en-US" dirty="0"/>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42250876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3" y="2742861"/>
            <a:ext cx="7737987" cy="2591479"/>
          </a:xfrm>
        </p:spPr>
        <p:txBody>
          <a:bodyPr/>
          <a:lstStyle/>
          <a:p>
            <a:r>
              <a:rPr lang="en-US" dirty="0" smtClean="0"/>
              <a:t>Claim-based architecture</a:t>
            </a:r>
          </a:p>
          <a:p>
            <a:r>
              <a:rPr lang="en-US" dirty="0" smtClean="0"/>
              <a:t>Windows Azure ACS</a:t>
            </a:r>
          </a:p>
          <a:p>
            <a:r>
              <a:rPr lang="en-US" dirty="0" smtClean="0"/>
              <a:t>Windows Azure Active Directory</a:t>
            </a:r>
            <a:endParaRPr lang="en-US" dirty="0"/>
          </a:p>
        </p:txBody>
      </p:sp>
    </p:spTree>
    <p:extLst>
      <p:ext uri="{BB962C8B-B14F-4D97-AF65-F5344CB8AC3E}">
        <p14:creationId xmlns:p14="http://schemas.microsoft.com/office/powerpoint/2010/main" val="11720857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C</a:t>
            </a:r>
            <a:r>
              <a:rPr lang="en-US" dirty="0" smtClean="0"/>
              <a:t>overed</a:t>
            </a:r>
            <a:endParaRPr lang="en-US" dirty="0"/>
          </a:p>
        </p:txBody>
      </p:sp>
      <p:sp>
        <p:nvSpPr>
          <p:cNvPr id="3" name="Content Placeholder 2"/>
          <p:cNvSpPr>
            <a:spLocks noGrp="1"/>
          </p:cNvSpPr>
          <p:nvPr>
            <p:ph type="body" sz="quarter" idx="10"/>
          </p:nvPr>
        </p:nvSpPr>
        <p:spPr>
          <a:xfrm>
            <a:off x="4873658" y="1645762"/>
            <a:ext cx="6794467" cy="3670236"/>
          </a:xfrm>
        </p:spPr>
        <p:txBody>
          <a:bodyPr/>
          <a:lstStyle/>
          <a:p>
            <a:r>
              <a:rPr lang="en-US" dirty="0" smtClean="0">
                <a:solidFill>
                  <a:schemeClr val="accent2">
                    <a:alpha val="99000"/>
                  </a:schemeClr>
                </a:solidFill>
              </a:rPr>
              <a:t>Claim-based architecture</a:t>
            </a:r>
          </a:p>
          <a:p>
            <a:pPr lvl="1"/>
            <a:r>
              <a:rPr lang="en-US" dirty="0" smtClean="0"/>
              <a:t>Use ACS+WIF for your authentication needs</a:t>
            </a:r>
          </a:p>
          <a:p>
            <a:pPr lvl="1"/>
            <a:endParaRPr lang="en-US" dirty="0" smtClean="0"/>
          </a:p>
          <a:p>
            <a:r>
              <a:rPr lang="en-US" dirty="0" smtClean="0">
                <a:solidFill>
                  <a:schemeClr val="accent2">
                    <a:alpha val="99000"/>
                  </a:schemeClr>
                </a:solidFill>
              </a:rPr>
              <a:t>Windows Azure ACS</a:t>
            </a:r>
          </a:p>
          <a:p>
            <a:pPr lvl="1"/>
            <a:r>
              <a:rPr lang="en-US" dirty="0" smtClean="0"/>
              <a:t>Easy integration with standard-based identity providers</a:t>
            </a:r>
          </a:p>
          <a:p>
            <a:pPr lvl="1"/>
            <a:endParaRPr lang="en-US" dirty="0" smtClean="0"/>
          </a:p>
          <a:p>
            <a:r>
              <a:rPr lang="en-US" dirty="0" smtClean="0">
                <a:solidFill>
                  <a:schemeClr val="accent2">
                    <a:alpha val="99000"/>
                  </a:schemeClr>
                </a:solidFill>
              </a:rPr>
              <a:t>Windows Azure Active Directory</a:t>
            </a:r>
          </a:p>
          <a:p>
            <a:pPr lvl="1"/>
            <a:r>
              <a:rPr lang="en-US" dirty="0" smtClean="0"/>
              <a:t>Identity as a service</a:t>
            </a:r>
          </a:p>
          <a:p>
            <a:pPr lvl="1"/>
            <a:r>
              <a:rPr lang="en-US" dirty="0" err="1" smtClean="0"/>
              <a:t>RESTful</a:t>
            </a:r>
            <a:r>
              <a:rPr lang="en-US" dirty="0" smtClean="0"/>
              <a:t> API</a:t>
            </a:r>
            <a:endParaRPr lang="en-US" dirty="0"/>
          </a:p>
        </p:txBody>
      </p:sp>
      <p:sp>
        <p:nvSpPr>
          <p:cNvPr id="7" name="Freeform 18"/>
          <p:cNvSpPr>
            <a:spLocks noEditPoints="1"/>
          </p:cNvSpPr>
          <p:nvPr/>
        </p:nvSpPr>
        <p:spPr bwMode="black">
          <a:xfrm>
            <a:off x="1480008" y="1970088"/>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453889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76495878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6980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1905000"/>
            <a:ext cx="12134919" cy="1378644"/>
          </a:xfrm>
        </p:spPr>
        <p:txBody>
          <a:bodyPr/>
          <a:lstStyle/>
          <a:p>
            <a:r>
              <a:rPr lang="en-US" dirty="0" smtClean="0"/>
              <a:t>Claim-based architecture</a:t>
            </a:r>
            <a:endParaRPr lang="en-US" dirty="0"/>
          </a:p>
        </p:txBody>
      </p:sp>
    </p:spTree>
    <p:extLst>
      <p:ext uri="{BB962C8B-B14F-4D97-AF65-F5344CB8AC3E}">
        <p14:creationId xmlns:p14="http://schemas.microsoft.com/office/powerpoint/2010/main" val="184523043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Security challenge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3467004" y="3937872"/>
            <a:ext cx="1306624" cy="1306003"/>
            <a:chOff x="3421993" y="2031094"/>
            <a:chExt cx="1306624" cy="1306003"/>
          </a:xfrm>
          <a:solidFill>
            <a:srgbClr val="FF0000"/>
          </a:solidFill>
        </p:grpSpPr>
        <p:sp>
          <p:nvSpPr>
            <p:cNvPr id="3" name="Teardrop 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67004" y="2523599"/>
              <a:ext cx="1228629" cy="738664"/>
            </a:xfrm>
            <a:prstGeom prst="rect">
              <a:avLst/>
            </a:prstGeom>
            <a:noFill/>
          </p:spPr>
          <p:txBody>
            <a:bodyPr wrap="square" lIns="0" tIns="0" rIns="0" bIns="0" rtlCol="0">
              <a:spAutoFit/>
            </a:bodyPr>
            <a:lstStyle/>
            <a:p>
              <a:pPr algn="ctr"/>
              <a:r>
                <a:rPr lang="en-US" sz="1600" spc="-70" dirty="0" smtClean="0">
                  <a:solidFill>
                    <a:schemeClr val="bg1"/>
                  </a:solidFill>
                </a:rPr>
                <a:t>Authentication</a:t>
              </a:r>
            </a:p>
            <a:p>
              <a:pPr algn="ctr"/>
              <a:r>
                <a:rPr lang="en-US" sz="1600" spc="-70" dirty="0" smtClean="0">
                  <a:solidFill>
                    <a:schemeClr val="bg1"/>
                  </a:solidFill>
                </a:rPr>
                <a:t>Authorization </a:t>
              </a:r>
            </a:p>
            <a:p>
              <a:pPr algn="ctr"/>
              <a:endParaRPr lang="en-US" sz="1600" spc="-70" dirty="0" smtClean="0">
                <a:solidFill>
                  <a:schemeClr val="bg1"/>
                </a:solidFill>
              </a:endParaRPr>
            </a:p>
          </p:txBody>
        </p:sp>
      </p:grpSp>
      <p:grpSp>
        <p:nvGrpSpPr>
          <p:cNvPr id="7" name="Group 6"/>
          <p:cNvGrpSpPr/>
          <p:nvPr/>
        </p:nvGrpSpPr>
        <p:grpSpPr>
          <a:xfrm rot="6191800">
            <a:off x="4720756" y="3056410"/>
            <a:ext cx="1306624" cy="1306003"/>
            <a:chOff x="3421993" y="2031094"/>
            <a:chExt cx="1306624" cy="1306003"/>
          </a:xfrm>
          <a:solidFill>
            <a:srgbClr val="FF0000"/>
          </a:solidFill>
        </p:grpSpPr>
        <p:sp>
          <p:nvSpPr>
            <p:cNvPr id="8" name="Teardrop 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rot="15408200">
              <a:off x="3341130" y="2589092"/>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store</a:t>
              </a:r>
            </a:p>
          </p:txBody>
        </p:sp>
      </p:grpSp>
      <p:grpSp>
        <p:nvGrpSpPr>
          <p:cNvPr id="10" name="Group 9"/>
          <p:cNvGrpSpPr/>
          <p:nvPr/>
        </p:nvGrpSpPr>
        <p:grpSpPr>
          <a:xfrm rot="1553053">
            <a:off x="3731543" y="1853942"/>
            <a:ext cx="1306624" cy="1306003"/>
            <a:chOff x="3421993" y="2031094"/>
            <a:chExt cx="1306624" cy="1306003"/>
          </a:xfrm>
          <a:solidFill>
            <a:srgbClr val="FF0000"/>
          </a:solidFill>
        </p:grpSpPr>
        <p:sp>
          <p:nvSpPr>
            <p:cNvPr id="11" name="Teardrop 1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rot="20046947">
              <a:off x="3467004"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Management</a:t>
              </a:r>
            </a:p>
            <a:p>
              <a:pPr algn="ctr"/>
              <a:r>
                <a:rPr lang="en-US" sz="1600" spc="-70" dirty="0" smtClean="0">
                  <a:solidFill>
                    <a:schemeClr val="bg1"/>
                  </a:solidFill>
                </a:rPr>
                <a:t>UI</a:t>
              </a:r>
            </a:p>
          </p:txBody>
        </p:sp>
      </p:grpSp>
      <p:grpSp>
        <p:nvGrpSpPr>
          <p:cNvPr id="13" name="Group 12"/>
          <p:cNvGrpSpPr/>
          <p:nvPr/>
        </p:nvGrpSpPr>
        <p:grpSpPr>
          <a:xfrm rot="17756510">
            <a:off x="2344600" y="2547385"/>
            <a:ext cx="1306624" cy="1353041"/>
            <a:chOff x="3421993" y="2031094"/>
            <a:chExt cx="1306624" cy="1353041"/>
          </a:xfrm>
          <a:solidFill>
            <a:srgbClr val="FF0000"/>
          </a:solidFill>
        </p:grpSpPr>
        <p:sp>
          <p:nvSpPr>
            <p:cNvPr id="14" name="Teardrop 13"/>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rot="384349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Forget password?</a:t>
              </a:r>
            </a:p>
          </p:txBody>
        </p:sp>
      </p:grpSp>
      <p:grpSp>
        <p:nvGrpSpPr>
          <p:cNvPr id="16" name="Group 15"/>
          <p:cNvGrpSpPr/>
          <p:nvPr/>
        </p:nvGrpSpPr>
        <p:grpSpPr>
          <a:xfrm rot="892930">
            <a:off x="1306473" y="1335564"/>
            <a:ext cx="1306624" cy="1306003"/>
            <a:chOff x="3421993" y="2031094"/>
            <a:chExt cx="1306624" cy="1306003"/>
          </a:xfrm>
          <a:solidFill>
            <a:srgbClr val="FF0000"/>
          </a:solidFill>
        </p:grpSpPr>
        <p:sp>
          <p:nvSpPr>
            <p:cNvPr id="17" name="Teardrop 16"/>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rot="2070707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Customer</a:t>
              </a:r>
            </a:p>
            <a:p>
              <a:pPr algn="ctr"/>
              <a:r>
                <a:rPr lang="en-US" sz="1600" spc="-70" dirty="0" smtClean="0">
                  <a:solidFill>
                    <a:schemeClr val="bg1"/>
                  </a:solidFill>
                </a:rPr>
                <a:t>support</a:t>
              </a:r>
            </a:p>
          </p:txBody>
        </p:sp>
      </p:grpSp>
      <p:grpSp>
        <p:nvGrpSpPr>
          <p:cNvPr id="19" name="Group 18"/>
          <p:cNvGrpSpPr/>
          <p:nvPr/>
        </p:nvGrpSpPr>
        <p:grpSpPr>
          <a:xfrm rot="5653086">
            <a:off x="5554792" y="1746904"/>
            <a:ext cx="1306624" cy="1306003"/>
            <a:chOff x="3421993" y="2031094"/>
            <a:chExt cx="1306624" cy="1306003"/>
          </a:xfrm>
          <a:solidFill>
            <a:srgbClr val="FF0000"/>
          </a:solidFill>
        </p:grpSpPr>
        <p:sp>
          <p:nvSpPr>
            <p:cNvPr id="20" name="Teardrop 19"/>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rot="15946914">
              <a:off x="3440975" y="2429801"/>
              <a:ext cx="1228629" cy="492443"/>
            </a:xfrm>
            <a:prstGeom prst="rect">
              <a:avLst/>
            </a:prstGeom>
            <a:noFill/>
          </p:spPr>
          <p:txBody>
            <a:bodyPr wrap="square" lIns="0" tIns="0" rIns="0" bIns="0" rtlCol="0">
              <a:spAutoFit/>
            </a:bodyPr>
            <a:lstStyle/>
            <a:p>
              <a:pPr algn="ctr"/>
              <a:r>
                <a:rPr lang="en-US" sz="1600" spc="-70" dirty="0" smtClean="0">
                  <a:solidFill>
                    <a:schemeClr val="bg1"/>
                  </a:solidFill>
                </a:rPr>
                <a:t>Data protection</a:t>
              </a:r>
            </a:p>
          </p:txBody>
        </p:sp>
      </p:grpSp>
      <p:grpSp>
        <p:nvGrpSpPr>
          <p:cNvPr id="22" name="Group 21"/>
          <p:cNvGrpSpPr/>
          <p:nvPr/>
        </p:nvGrpSpPr>
        <p:grpSpPr>
          <a:xfrm rot="8046198">
            <a:off x="6698121" y="4512822"/>
            <a:ext cx="1306624" cy="1306003"/>
            <a:chOff x="3421993" y="2031094"/>
            <a:chExt cx="1306624" cy="1306003"/>
          </a:xfrm>
          <a:solidFill>
            <a:srgbClr val="FF0000"/>
          </a:solidFill>
        </p:grpSpPr>
        <p:sp>
          <p:nvSpPr>
            <p:cNvPr id="23" name="Teardrop 2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rot="13553802">
              <a:off x="3460990" y="2437876"/>
              <a:ext cx="1228629" cy="492443"/>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a:solidFill>
                    <a:schemeClr val="bg1"/>
                  </a:solidFill>
                </a:rPr>
                <a:t>w</a:t>
              </a:r>
              <a:r>
                <a:rPr lang="en-US" sz="1600" spc="-70" dirty="0" smtClean="0">
                  <a:solidFill>
                    <a:schemeClr val="bg1"/>
                  </a:solidFill>
                </a:rPr>
                <a:t>ith AD</a:t>
              </a:r>
            </a:p>
          </p:txBody>
        </p:sp>
      </p:grpSp>
      <p:grpSp>
        <p:nvGrpSpPr>
          <p:cNvPr id="25" name="Group 24"/>
          <p:cNvGrpSpPr/>
          <p:nvPr/>
        </p:nvGrpSpPr>
        <p:grpSpPr>
          <a:xfrm rot="5685360">
            <a:off x="7748684" y="3367560"/>
            <a:ext cx="1306624" cy="1306003"/>
            <a:chOff x="3421993" y="2031094"/>
            <a:chExt cx="1306624" cy="1306003"/>
          </a:xfrm>
          <a:solidFill>
            <a:srgbClr val="FF0000"/>
          </a:solidFill>
        </p:grpSpPr>
        <p:sp>
          <p:nvSpPr>
            <p:cNvPr id="26" name="Teardrop 25"/>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rot="15914640">
              <a:off x="3426124" y="2563887"/>
              <a:ext cx="1228629" cy="246221"/>
            </a:xfrm>
            <a:prstGeom prst="rect">
              <a:avLst/>
            </a:prstGeom>
            <a:noFill/>
          </p:spPr>
          <p:txBody>
            <a:bodyPr wrap="square" lIns="0" tIns="0" rIns="0" bIns="0" rtlCol="0">
              <a:spAutoFit/>
            </a:bodyPr>
            <a:lstStyle/>
            <a:p>
              <a:pPr algn="ctr"/>
              <a:r>
                <a:rPr lang="en-US" sz="1600" spc="-70" dirty="0" smtClean="0">
                  <a:solidFill>
                    <a:schemeClr val="bg1"/>
                  </a:solidFill>
                </a:rPr>
                <a:t>LDAP</a:t>
              </a:r>
            </a:p>
          </p:txBody>
        </p:sp>
      </p:grpSp>
      <p:grpSp>
        <p:nvGrpSpPr>
          <p:cNvPr id="28" name="Group 27"/>
          <p:cNvGrpSpPr/>
          <p:nvPr/>
        </p:nvGrpSpPr>
        <p:grpSpPr>
          <a:xfrm rot="2032907">
            <a:off x="6167108" y="3056410"/>
            <a:ext cx="1306624" cy="1306003"/>
            <a:chOff x="3421993" y="2031094"/>
            <a:chExt cx="1306624" cy="1306003"/>
          </a:xfrm>
          <a:solidFill>
            <a:srgbClr val="FF0000"/>
          </a:solidFill>
        </p:grpSpPr>
        <p:sp>
          <p:nvSpPr>
            <p:cNvPr id="29" name="Teardrop 28"/>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rot="19567093">
              <a:off x="3459140" y="2554644"/>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mapping</a:t>
              </a:r>
            </a:p>
          </p:txBody>
        </p:sp>
      </p:grpSp>
      <p:grpSp>
        <p:nvGrpSpPr>
          <p:cNvPr id="31" name="Group 30"/>
          <p:cNvGrpSpPr/>
          <p:nvPr/>
        </p:nvGrpSpPr>
        <p:grpSpPr>
          <a:xfrm rot="11776384">
            <a:off x="8941607" y="4407680"/>
            <a:ext cx="1306624" cy="1306003"/>
            <a:chOff x="3421993" y="2031094"/>
            <a:chExt cx="1306624" cy="1306003"/>
          </a:xfrm>
          <a:solidFill>
            <a:srgbClr val="FF0000"/>
          </a:solidFill>
        </p:grpSpPr>
        <p:sp>
          <p:nvSpPr>
            <p:cNvPr id="32" name="Teardrop 31"/>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rot="9823616">
              <a:off x="3463452" y="2584804"/>
              <a:ext cx="1228629" cy="215444"/>
            </a:xfrm>
            <a:prstGeom prst="rect">
              <a:avLst/>
            </a:prstGeom>
            <a:noFill/>
          </p:spPr>
          <p:txBody>
            <a:bodyPr wrap="square" lIns="0" tIns="0" rIns="0" bIns="0" rtlCol="0">
              <a:spAutoFit/>
            </a:bodyPr>
            <a:lstStyle/>
            <a:p>
              <a:pPr algn="ctr"/>
              <a:r>
                <a:rPr lang="en-US" sz="1400" spc="-70" dirty="0" smtClean="0">
                  <a:solidFill>
                    <a:schemeClr val="bg1"/>
                  </a:solidFill>
                </a:rPr>
                <a:t>Synchronization</a:t>
              </a:r>
            </a:p>
          </p:txBody>
        </p:sp>
      </p:grpSp>
      <p:grpSp>
        <p:nvGrpSpPr>
          <p:cNvPr id="34" name="Group 33"/>
          <p:cNvGrpSpPr/>
          <p:nvPr/>
        </p:nvGrpSpPr>
        <p:grpSpPr>
          <a:xfrm rot="18851906">
            <a:off x="3418432" y="5364234"/>
            <a:ext cx="1306624" cy="1411242"/>
            <a:chOff x="3415353" y="2024265"/>
            <a:chExt cx="1306624" cy="1411242"/>
          </a:xfrm>
          <a:solidFill>
            <a:srgbClr val="FF0000"/>
          </a:solidFill>
        </p:grpSpPr>
        <p:sp>
          <p:nvSpPr>
            <p:cNvPr id="35" name="Teardrop 34"/>
            <p:cNvSpPr/>
            <p:nvPr/>
          </p:nvSpPr>
          <p:spPr bwMode="auto">
            <a:xfrm rot="4490722">
              <a:off x="3415663" y="2023955"/>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rot="2748094">
              <a:off x="3359523" y="2328750"/>
              <a:ext cx="1228629" cy="984885"/>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smtClean="0">
                  <a:solidFill>
                    <a:schemeClr val="bg1"/>
                  </a:solidFill>
                </a:rPr>
                <a:t>With</a:t>
              </a:r>
            </a:p>
            <a:p>
              <a:pPr algn="ctr"/>
              <a:r>
                <a:rPr lang="en-US" sz="1600" spc="-70" dirty="0" smtClean="0">
                  <a:solidFill>
                    <a:schemeClr val="bg1"/>
                  </a:solidFill>
                </a:rPr>
                <a:t>Facebook </a:t>
              </a:r>
            </a:p>
            <a:p>
              <a:pPr algn="ctr"/>
              <a:endParaRPr lang="en-US" sz="1600" spc="-70" dirty="0" smtClean="0">
                <a:solidFill>
                  <a:schemeClr val="bg1"/>
                </a:solidFill>
              </a:endParaRPr>
            </a:p>
          </p:txBody>
        </p:sp>
      </p:grpSp>
      <p:grpSp>
        <p:nvGrpSpPr>
          <p:cNvPr id="37" name="Group 36"/>
          <p:cNvGrpSpPr/>
          <p:nvPr/>
        </p:nvGrpSpPr>
        <p:grpSpPr>
          <a:xfrm rot="1014789">
            <a:off x="879898" y="3511252"/>
            <a:ext cx="1306624" cy="1306003"/>
            <a:chOff x="3421993" y="2031094"/>
            <a:chExt cx="1306624" cy="1306003"/>
          </a:xfrm>
          <a:solidFill>
            <a:srgbClr val="FF0000"/>
          </a:solidFill>
        </p:grpSpPr>
        <p:sp>
          <p:nvSpPr>
            <p:cNvPr id="38" name="Teardrop 3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rot="20585211">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More</a:t>
              </a:r>
            </a:p>
            <a:p>
              <a:pPr algn="ctr"/>
              <a:r>
                <a:rPr lang="en-US" sz="1600" spc="-70" dirty="0" smtClean="0">
                  <a:solidFill>
                    <a:schemeClr val="bg1"/>
                  </a:solidFill>
                </a:rPr>
                <a:t>User mapping</a:t>
              </a:r>
            </a:p>
          </p:txBody>
        </p:sp>
      </p:grpSp>
      <p:grpSp>
        <p:nvGrpSpPr>
          <p:cNvPr id="40" name="Group 39"/>
          <p:cNvGrpSpPr/>
          <p:nvPr/>
        </p:nvGrpSpPr>
        <p:grpSpPr>
          <a:xfrm rot="21367263">
            <a:off x="1990884" y="4639252"/>
            <a:ext cx="1306624" cy="1306003"/>
            <a:chOff x="3421993" y="2031094"/>
            <a:chExt cx="1306624" cy="1306003"/>
          </a:xfrm>
          <a:solidFill>
            <a:srgbClr val="FF0000"/>
          </a:solidFill>
        </p:grpSpPr>
        <p:sp>
          <p:nvSpPr>
            <p:cNvPr id="41" name="Teardrop 4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rot="232737">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Facebook</a:t>
              </a:r>
            </a:p>
            <a:p>
              <a:pPr algn="ctr"/>
              <a:r>
                <a:rPr lang="en-US" sz="1600" spc="-70" dirty="0" err="1" smtClean="0">
                  <a:solidFill>
                    <a:schemeClr val="bg1"/>
                  </a:solidFill>
                </a:rPr>
                <a:t>Auth</a:t>
              </a:r>
              <a:r>
                <a:rPr lang="en-US" sz="1600" spc="-70" dirty="0" smtClean="0">
                  <a:solidFill>
                    <a:schemeClr val="bg1"/>
                  </a:solidFill>
                </a:rPr>
                <a:t> API</a:t>
              </a:r>
            </a:p>
          </p:txBody>
        </p:sp>
      </p:grpSp>
      <p:grpSp>
        <p:nvGrpSpPr>
          <p:cNvPr id="6" name="Group 5"/>
          <p:cNvGrpSpPr/>
          <p:nvPr/>
        </p:nvGrpSpPr>
        <p:grpSpPr>
          <a:xfrm>
            <a:off x="676262" y="5379565"/>
            <a:ext cx="1306003" cy="1306624"/>
            <a:chOff x="676262" y="5379565"/>
            <a:chExt cx="1306003" cy="1306624"/>
          </a:xfrm>
        </p:grpSpPr>
        <p:sp>
          <p:nvSpPr>
            <p:cNvPr id="43" name="Teardrop 42"/>
            <p:cNvSpPr/>
            <p:nvPr/>
          </p:nvSpPr>
          <p:spPr bwMode="auto">
            <a:xfrm>
              <a:off x="676262" y="5379565"/>
              <a:ext cx="1306003" cy="1306624"/>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19429" y="5830510"/>
              <a:ext cx="1228629" cy="430887"/>
            </a:xfrm>
            <a:prstGeom prst="rect">
              <a:avLst/>
            </a:prstGeom>
            <a:noFill/>
          </p:spPr>
          <p:txBody>
            <a:bodyPr wrap="square" lIns="0" tIns="0" rIns="0" bIns="0" rtlCol="0">
              <a:spAutoFit/>
            </a:bodyPr>
            <a:lstStyle/>
            <a:p>
              <a:pPr algn="ctr"/>
              <a:r>
                <a:rPr lang="en-US" sz="1400" spc="-70" dirty="0" smtClean="0">
                  <a:solidFill>
                    <a:schemeClr val="bg1"/>
                  </a:solidFill>
                </a:rPr>
                <a:t>More</a:t>
              </a:r>
            </a:p>
            <a:p>
              <a:pPr algn="ctr"/>
              <a:r>
                <a:rPr lang="en-US" sz="1400" spc="-70" dirty="0" smtClean="0">
                  <a:solidFill>
                    <a:schemeClr val="bg1"/>
                  </a:solidFill>
                </a:rPr>
                <a:t>Synchronization</a:t>
              </a:r>
            </a:p>
          </p:txBody>
        </p:sp>
      </p:grpSp>
      <p:grpSp>
        <p:nvGrpSpPr>
          <p:cNvPr id="52" name="Group 51"/>
          <p:cNvGrpSpPr/>
          <p:nvPr/>
        </p:nvGrpSpPr>
        <p:grpSpPr>
          <a:xfrm>
            <a:off x="76041" y="1035540"/>
            <a:ext cx="10662936" cy="4414594"/>
            <a:chOff x="76041" y="1035540"/>
            <a:chExt cx="10662936" cy="4414594"/>
          </a:xfrm>
        </p:grpSpPr>
        <p:sp>
          <p:nvSpPr>
            <p:cNvPr id="45" name="Down Arrow 44"/>
            <p:cNvSpPr/>
            <p:nvPr/>
          </p:nvSpPr>
          <p:spPr bwMode="auto">
            <a:xfrm rot="2881822">
              <a:off x="7506691" y="239358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Down Arrow 52"/>
            <p:cNvSpPr/>
            <p:nvPr/>
          </p:nvSpPr>
          <p:spPr bwMode="auto">
            <a:xfrm rot="2881822">
              <a:off x="6947407" y="1156448"/>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rot="2881822">
              <a:off x="9970342" y="364390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Down Arrow 54"/>
            <p:cNvSpPr/>
            <p:nvPr/>
          </p:nvSpPr>
          <p:spPr bwMode="auto">
            <a:xfrm rot="19639102">
              <a:off x="3604288" y="103554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Down Arrow 55"/>
            <p:cNvSpPr/>
            <p:nvPr/>
          </p:nvSpPr>
          <p:spPr bwMode="auto">
            <a:xfrm rot="19414251">
              <a:off x="634234" y="2705846"/>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Down Arrow 56"/>
            <p:cNvSpPr/>
            <p:nvPr/>
          </p:nvSpPr>
          <p:spPr bwMode="auto">
            <a:xfrm rot="18550563">
              <a:off x="263651" y="468149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27" name="Group 4126"/>
          <p:cNvGrpSpPr/>
          <p:nvPr/>
        </p:nvGrpSpPr>
        <p:grpSpPr>
          <a:xfrm>
            <a:off x="7797203" y="276447"/>
            <a:ext cx="4175057" cy="1906539"/>
            <a:chOff x="7797203" y="276447"/>
            <a:chExt cx="4175057" cy="1906539"/>
          </a:xfrm>
        </p:grpSpPr>
        <p:sp>
          <p:nvSpPr>
            <p:cNvPr id="4126" name="Rectangle 4125"/>
            <p:cNvSpPr/>
            <p:nvPr/>
          </p:nvSpPr>
          <p:spPr bwMode="auto">
            <a:xfrm>
              <a:off x="7797203" y="276447"/>
              <a:ext cx="4175057" cy="1906539"/>
            </a:xfrm>
            <a:prstGeom prst="rect">
              <a:avLst/>
            </a:prstGeom>
            <a:pattFill prst="dotGrid">
              <a:fgClr>
                <a:schemeClr val="accent2">
                  <a:lumMod val="20000"/>
                  <a:lumOff val="80000"/>
                </a:schemeClr>
              </a:fgClr>
              <a:bgClr>
                <a:schemeClr val="bg1"/>
              </a:bgClr>
            </a:patt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6" name="Group 5"/>
            <p:cNvGrpSpPr>
              <a:grpSpLocks noChangeAspect="1"/>
            </p:cNvGrpSpPr>
            <p:nvPr/>
          </p:nvGrpSpPr>
          <p:grpSpPr bwMode="auto">
            <a:xfrm>
              <a:off x="8123341" y="630237"/>
              <a:ext cx="823913" cy="1239837"/>
              <a:chOff x="6103" y="548"/>
              <a:chExt cx="519" cy="781"/>
            </a:xfrm>
          </p:grpSpPr>
          <p:sp>
            <p:nvSpPr>
              <p:cNvPr id="50" name="Freeform 8"/>
              <p:cNvSpPr>
                <a:spLocks/>
              </p:cNvSpPr>
              <p:nvPr/>
            </p:nvSpPr>
            <p:spPr bwMode="auto">
              <a:xfrm>
                <a:off x="6133" y="586"/>
                <a:ext cx="360" cy="677"/>
              </a:xfrm>
              <a:custGeom>
                <a:avLst/>
                <a:gdLst>
                  <a:gd name="T0" fmla="*/ 621 w 720"/>
                  <a:gd name="T1" fmla="*/ 483 h 1356"/>
                  <a:gd name="T2" fmla="*/ 617 w 720"/>
                  <a:gd name="T3" fmla="*/ 483 h 1356"/>
                  <a:gd name="T4" fmla="*/ 609 w 720"/>
                  <a:gd name="T5" fmla="*/ 328 h 1356"/>
                  <a:gd name="T6" fmla="*/ 593 w 720"/>
                  <a:gd name="T7" fmla="*/ 48 h 1356"/>
                  <a:gd name="T8" fmla="*/ 549 w 720"/>
                  <a:gd name="T9" fmla="*/ 6 h 1356"/>
                  <a:gd name="T10" fmla="*/ 469 w 720"/>
                  <a:gd name="T11" fmla="*/ 25 h 1356"/>
                  <a:gd name="T12" fmla="*/ 393 w 720"/>
                  <a:gd name="T13" fmla="*/ 55 h 1356"/>
                  <a:gd name="T14" fmla="*/ 323 w 720"/>
                  <a:gd name="T15" fmla="*/ 97 h 1356"/>
                  <a:gd name="T16" fmla="*/ 259 w 720"/>
                  <a:gd name="T17" fmla="*/ 152 h 1356"/>
                  <a:gd name="T18" fmla="*/ 204 w 720"/>
                  <a:gd name="T19" fmla="*/ 218 h 1356"/>
                  <a:gd name="T20" fmla="*/ 160 w 720"/>
                  <a:gd name="T21" fmla="*/ 299 h 1356"/>
                  <a:gd name="T22" fmla="*/ 127 w 720"/>
                  <a:gd name="T23" fmla="*/ 394 h 1356"/>
                  <a:gd name="T24" fmla="*/ 0 w 720"/>
                  <a:gd name="T25" fmla="*/ 553 h 1356"/>
                  <a:gd name="T26" fmla="*/ 80 w 720"/>
                  <a:gd name="T27" fmla="*/ 639 h 1356"/>
                  <a:gd name="T28" fmla="*/ 97 w 720"/>
                  <a:gd name="T29" fmla="*/ 739 h 1356"/>
                  <a:gd name="T30" fmla="*/ 127 w 720"/>
                  <a:gd name="T31" fmla="*/ 826 h 1356"/>
                  <a:gd name="T32" fmla="*/ 170 w 720"/>
                  <a:gd name="T33" fmla="*/ 899 h 1356"/>
                  <a:gd name="T34" fmla="*/ 224 w 720"/>
                  <a:gd name="T35" fmla="*/ 960 h 1356"/>
                  <a:gd name="T36" fmla="*/ 283 w 720"/>
                  <a:gd name="T37" fmla="*/ 1007 h 1356"/>
                  <a:gd name="T38" fmla="*/ 346 w 720"/>
                  <a:gd name="T39" fmla="*/ 1040 h 1356"/>
                  <a:gd name="T40" fmla="*/ 413 w 720"/>
                  <a:gd name="T41" fmla="*/ 1058 h 1356"/>
                  <a:gd name="T42" fmla="*/ 473 w 720"/>
                  <a:gd name="T43" fmla="*/ 1349 h 1356"/>
                  <a:gd name="T44" fmla="*/ 696 w 720"/>
                  <a:gd name="T45" fmla="*/ 1329 h 1356"/>
                  <a:gd name="T46" fmla="*/ 665 w 720"/>
                  <a:gd name="T47" fmla="*/ 1164 h 1356"/>
                  <a:gd name="T48" fmla="*/ 627 w 720"/>
                  <a:gd name="T49" fmla="*/ 942 h 1356"/>
                  <a:gd name="T50" fmla="*/ 600 w 720"/>
                  <a:gd name="T51" fmla="*/ 775 h 1356"/>
                  <a:gd name="T52" fmla="*/ 629 w 720"/>
                  <a:gd name="T53" fmla="*/ 741 h 1356"/>
                  <a:gd name="T54" fmla="*/ 675 w 720"/>
                  <a:gd name="T55" fmla="*/ 709 h 1356"/>
                  <a:gd name="T56" fmla="*/ 705 w 720"/>
                  <a:gd name="T57" fmla="*/ 666 h 1356"/>
                  <a:gd name="T58" fmla="*/ 719 w 720"/>
                  <a:gd name="T59" fmla="*/ 618 h 1356"/>
                  <a:gd name="T60" fmla="*/ 718 w 720"/>
                  <a:gd name="T61" fmla="*/ 575 h 1356"/>
                  <a:gd name="T62" fmla="*/ 700 w 720"/>
                  <a:gd name="T63" fmla="*/ 535 h 1356"/>
                  <a:gd name="T64" fmla="*/ 672 w 720"/>
                  <a:gd name="T65" fmla="*/ 502 h 1356"/>
                  <a:gd name="T66" fmla="*/ 639 w 720"/>
                  <a:gd name="T67" fmla="*/ 48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0" h="1356">
                    <a:moveTo>
                      <a:pt x="622" y="483"/>
                    </a:moveTo>
                    <a:lnTo>
                      <a:pt x="621" y="483"/>
                    </a:lnTo>
                    <a:lnTo>
                      <a:pt x="620" y="483"/>
                    </a:lnTo>
                    <a:lnTo>
                      <a:pt x="617" y="483"/>
                    </a:lnTo>
                    <a:lnTo>
                      <a:pt x="616" y="483"/>
                    </a:lnTo>
                    <a:lnTo>
                      <a:pt x="609" y="328"/>
                    </a:lnTo>
                    <a:lnTo>
                      <a:pt x="600" y="171"/>
                    </a:lnTo>
                    <a:lnTo>
                      <a:pt x="593" y="48"/>
                    </a:lnTo>
                    <a:lnTo>
                      <a:pt x="591" y="0"/>
                    </a:lnTo>
                    <a:lnTo>
                      <a:pt x="549" y="6"/>
                    </a:lnTo>
                    <a:lnTo>
                      <a:pt x="509" y="14"/>
                    </a:lnTo>
                    <a:lnTo>
                      <a:pt x="469" y="25"/>
                    </a:lnTo>
                    <a:lnTo>
                      <a:pt x="431" y="39"/>
                    </a:lnTo>
                    <a:lnTo>
                      <a:pt x="393" y="55"/>
                    </a:lnTo>
                    <a:lnTo>
                      <a:pt x="357" y="75"/>
                    </a:lnTo>
                    <a:lnTo>
                      <a:pt x="323" y="97"/>
                    </a:lnTo>
                    <a:lnTo>
                      <a:pt x="290" y="123"/>
                    </a:lnTo>
                    <a:lnTo>
                      <a:pt x="259" y="152"/>
                    </a:lnTo>
                    <a:lnTo>
                      <a:pt x="231" y="183"/>
                    </a:lnTo>
                    <a:lnTo>
                      <a:pt x="204" y="218"/>
                    </a:lnTo>
                    <a:lnTo>
                      <a:pt x="181" y="257"/>
                    </a:lnTo>
                    <a:lnTo>
                      <a:pt x="160" y="299"/>
                    </a:lnTo>
                    <a:lnTo>
                      <a:pt x="141" y="345"/>
                    </a:lnTo>
                    <a:lnTo>
                      <a:pt x="127" y="394"/>
                    </a:lnTo>
                    <a:lnTo>
                      <a:pt x="115" y="447"/>
                    </a:lnTo>
                    <a:lnTo>
                      <a:pt x="0" y="553"/>
                    </a:lnTo>
                    <a:lnTo>
                      <a:pt x="79" y="585"/>
                    </a:lnTo>
                    <a:lnTo>
                      <a:pt x="80" y="639"/>
                    </a:lnTo>
                    <a:lnTo>
                      <a:pt x="86" y="691"/>
                    </a:lnTo>
                    <a:lnTo>
                      <a:pt x="97" y="739"/>
                    </a:lnTo>
                    <a:lnTo>
                      <a:pt x="110" y="783"/>
                    </a:lnTo>
                    <a:lnTo>
                      <a:pt x="127" y="826"/>
                    </a:lnTo>
                    <a:lnTo>
                      <a:pt x="148" y="865"/>
                    </a:lnTo>
                    <a:lnTo>
                      <a:pt x="170" y="899"/>
                    </a:lnTo>
                    <a:lnTo>
                      <a:pt x="196" y="932"/>
                    </a:lnTo>
                    <a:lnTo>
                      <a:pt x="224" y="960"/>
                    </a:lnTo>
                    <a:lnTo>
                      <a:pt x="253" y="986"/>
                    </a:lnTo>
                    <a:lnTo>
                      <a:pt x="283" y="1007"/>
                    </a:lnTo>
                    <a:lnTo>
                      <a:pt x="315" y="1025"/>
                    </a:lnTo>
                    <a:lnTo>
                      <a:pt x="346" y="1040"/>
                    </a:lnTo>
                    <a:lnTo>
                      <a:pt x="380" y="1051"/>
                    </a:lnTo>
                    <a:lnTo>
                      <a:pt x="413" y="1058"/>
                    </a:lnTo>
                    <a:lnTo>
                      <a:pt x="444" y="1061"/>
                    </a:lnTo>
                    <a:lnTo>
                      <a:pt x="473" y="1349"/>
                    </a:lnTo>
                    <a:lnTo>
                      <a:pt x="700" y="1356"/>
                    </a:lnTo>
                    <a:lnTo>
                      <a:pt x="696" y="1329"/>
                    </a:lnTo>
                    <a:lnTo>
                      <a:pt x="683" y="1260"/>
                    </a:lnTo>
                    <a:lnTo>
                      <a:pt x="665" y="1164"/>
                    </a:lnTo>
                    <a:lnTo>
                      <a:pt x="646" y="1052"/>
                    </a:lnTo>
                    <a:lnTo>
                      <a:pt x="627" y="942"/>
                    </a:lnTo>
                    <a:lnTo>
                      <a:pt x="611" y="844"/>
                    </a:lnTo>
                    <a:lnTo>
                      <a:pt x="600" y="775"/>
                    </a:lnTo>
                    <a:lnTo>
                      <a:pt x="599" y="749"/>
                    </a:lnTo>
                    <a:lnTo>
                      <a:pt x="629" y="741"/>
                    </a:lnTo>
                    <a:lnTo>
                      <a:pt x="654" y="727"/>
                    </a:lnTo>
                    <a:lnTo>
                      <a:pt x="675" y="709"/>
                    </a:lnTo>
                    <a:lnTo>
                      <a:pt x="691" y="688"/>
                    </a:lnTo>
                    <a:lnTo>
                      <a:pt x="705" y="666"/>
                    </a:lnTo>
                    <a:lnTo>
                      <a:pt x="714" y="641"/>
                    </a:lnTo>
                    <a:lnTo>
                      <a:pt x="719" y="618"/>
                    </a:lnTo>
                    <a:lnTo>
                      <a:pt x="720" y="596"/>
                    </a:lnTo>
                    <a:lnTo>
                      <a:pt x="718" y="575"/>
                    </a:lnTo>
                    <a:lnTo>
                      <a:pt x="711" y="554"/>
                    </a:lnTo>
                    <a:lnTo>
                      <a:pt x="700" y="535"/>
                    </a:lnTo>
                    <a:lnTo>
                      <a:pt x="687" y="517"/>
                    </a:lnTo>
                    <a:lnTo>
                      <a:pt x="672" y="502"/>
                    </a:lnTo>
                    <a:lnTo>
                      <a:pt x="656" y="491"/>
                    </a:lnTo>
                    <a:lnTo>
                      <a:pt x="639" y="484"/>
                    </a:lnTo>
                    <a:lnTo>
                      <a:pt x="622" y="4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p:nvSpPr>
            <p:spPr bwMode="auto">
              <a:xfrm>
                <a:off x="6168" y="586"/>
                <a:ext cx="360" cy="677"/>
              </a:xfrm>
              <a:custGeom>
                <a:avLst/>
                <a:gdLst>
                  <a:gd name="T0" fmla="*/ 621 w 720"/>
                  <a:gd name="T1" fmla="*/ 483 h 1356"/>
                  <a:gd name="T2" fmla="*/ 617 w 720"/>
                  <a:gd name="T3" fmla="*/ 483 h 1356"/>
                  <a:gd name="T4" fmla="*/ 609 w 720"/>
                  <a:gd name="T5" fmla="*/ 328 h 1356"/>
                  <a:gd name="T6" fmla="*/ 593 w 720"/>
                  <a:gd name="T7" fmla="*/ 48 h 1356"/>
                  <a:gd name="T8" fmla="*/ 549 w 720"/>
                  <a:gd name="T9" fmla="*/ 6 h 1356"/>
                  <a:gd name="T10" fmla="*/ 469 w 720"/>
                  <a:gd name="T11" fmla="*/ 25 h 1356"/>
                  <a:gd name="T12" fmla="*/ 393 w 720"/>
                  <a:gd name="T13" fmla="*/ 55 h 1356"/>
                  <a:gd name="T14" fmla="*/ 323 w 720"/>
                  <a:gd name="T15" fmla="*/ 97 h 1356"/>
                  <a:gd name="T16" fmla="*/ 259 w 720"/>
                  <a:gd name="T17" fmla="*/ 152 h 1356"/>
                  <a:gd name="T18" fmla="*/ 204 w 720"/>
                  <a:gd name="T19" fmla="*/ 218 h 1356"/>
                  <a:gd name="T20" fmla="*/ 160 w 720"/>
                  <a:gd name="T21" fmla="*/ 299 h 1356"/>
                  <a:gd name="T22" fmla="*/ 127 w 720"/>
                  <a:gd name="T23" fmla="*/ 394 h 1356"/>
                  <a:gd name="T24" fmla="*/ 0 w 720"/>
                  <a:gd name="T25" fmla="*/ 553 h 1356"/>
                  <a:gd name="T26" fmla="*/ 80 w 720"/>
                  <a:gd name="T27" fmla="*/ 639 h 1356"/>
                  <a:gd name="T28" fmla="*/ 97 w 720"/>
                  <a:gd name="T29" fmla="*/ 736 h 1356"/>
                  <a:gd name="T30" fmla="*/ 127 w 720"/>
                  <a:gd name="T31" fmla="*/ 819 h 1356"/>
                  <a:gd name="T32" fmla="*/ 170 w 720"/>
                  <a:gd name="T33" fmla="*/ 888 h 1356"/>
                  <a:gd name="T34" fmla="*/ 222 w 720"/>
                  <a:gd name="T35" fmla="*/ 945 h 1356"/>
                  <a:gd name="T36" fmla="*/ 283 w 720"/>
                  <a:gd name="T37" fmla="*/ 986 h 1356"/>
                  <a:gd name="T38" fmla="*/ 346 w 720"/>
                  <a:gd name="T39" fmla="*/ 1015 h 1356"/>
                  <a:gd name="T40" fmla="*/ 411 w 720"/>
                  <a:gd name="T41" fmla="*/ 1030 h 1356"/>
                  <a:gd name="T42" fmla="*/ 473 w 720"/>
                  <a:gd name="T43" fmla="*/ 1349 h 1356"/>
                  <a:gd name="T44" fmla="*/ 696 w 720"/>
                  <a:gd name="T45" fmla="*/ 1329 h 1356"/>
                  <a:gd name="T46" fmla="*/ 665 w 720"/>
                  <a:gd name="T47" fmla="*/ 1164 h 1356"/>
                  <a:gd name="T48" fmla="*/ 627 w 720"/>
                  <a:gd name="T49" fmla="*/ 942 h 1356"/>
                  <a:gd name="T50" fmla="*/ 600 w 720"/>
                  <a:gd name="T51" fmla="*/ 775 h 1356"/>
                  <a:gd name="T52" fmla="*/ 629 w 720"/>
                  <a:gd name="T53" fmla="*/ 741 h 1356"/>
                  <a:gd name="T54" fmla="*/ 675 w 720"/>
                  <a:gd name="T55" fmla="*/ 709 h 1356"/>
                  <a:gd name="T56" fmla="*/ 705 w 720"/>
                  <a:gd name="T57" fmla="*/ 666 h 1356"/>
                  <a:gd name="T58" fmla="*/ 719 w 720"/>
                  <a:gd name="T59" fmla="*/ 618 h 1356"/>
                  <a:gd name="T60" fmla="*/ 718 w 720"/>
                  <a:gd name="T61" fmla="*/ 575 h 1356"/>
                  <a:gd name="T62" fmla="*/ 700 w 720"/>
                  <a:gd name="T63" fmla="*/ 535 h 1356"/>
                  <a:gd name="T64" fmla="*/ 672 w 720"/>
                  <a:gd name="T65" fmla="*/ 502 h 1356"/>
                  <a:gd name="T66" fmla="*/ 639 w 720"/>
                  <a:gd name="T67" fmla="*/ 48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0" h="1356">
                    <a:moveTo>
                      <a:pt x="622" y="483"/>
                    </a:moveTo>
                    <a:lnTo>
                      <a:pt x="621" y="483"/>
                    </a:lnTo>
                    <a:lnTo>
                      <a:pt x="620" y="483"/>
                    </a:lnTo>
                    <a:lnTo>
                      <a:pt x="617" y="483"/>
                    </a:lnTo>
                    <a:lnTo>
                      <a:pt x="616" y="483"/>
                    </a:lnTo>
                    <a:lnTo>
                      <a:pt x="609" y="328"/>
                    </a:lnTo>
                    <a:lnTo>
                      <a:pt x="600" y="171"/>
                    </a:lnTo>
                    <a:lnTo>
                      <a:pt x="593" y="48"/>
                    </a:lnTo>
                    <a:lnTo>
                      <a:pt x="591" y="0"/>
                    </a:lnTo>
                    <a:lnTo>
                      <a:pt x="549" y="6"/>
                    </a:lnTo>
                    <a:lnTo>
                      <a:pt x="509" y="14"/>
                    </a:lnTo>
                    <a:lnTo>
                      <a:pt x="469" y="25"/>
                    </a:lnTo>
                    <a:lnTo>
                      <a:pt x="431" y="39"/>
                    </a:lnTo>
                    <a:lnTo>
                      <a:pt x="393" y="55"/>
                    </a:lnTo>
                    <a:lnTo>
                      <a:pt x="357" y="75"/>
                    </a:lnTo>
                    <a:lnTo>
                      <a:pt x="323" y="97"/>
                    </a:lnTo>
                    <a:lnTo>
                      <a:pt x="290" y="123"/>
                    </a:lnTo>
                    <a:lnTo>
                      <a:pt x="259" y="152"/>
                    </a:lnTo>
                    <a:lnTo>
                      <a:pt x="231" y="183"/>
                    </a:lnTo>
                    <a:lnTo>
                      <a:pt x="204" y="218"/>
                    </a:lnTo>
                    <a:lnTo>
                      <a:pt x="181" y="257"/>
                    </a:lnTo>
                    <a:lnTo>
                      <a:pt x="160" y="299"/>
                    </a:lnTo>
                    <a:lnTo>
                      <a:pt x="141" y="345"/>
                    </a:lnTo>
                    <a:lnTo>
                      <a:pt x="127" y="394"/>
                    </a:lnTo>
                    <a:lnTo>
                      <a:pt x="115" y="447"/>
                    </a:lnTo>
                    <a:lnTo>
                      <a:pt x="0" y="553"/>
                    </a:lnTo>
                    <a:lnTo>
                      <a:pt x="79" y="585"/>
                    </a:lnTo>
                    <a:lnTo>
                      <a:pt x="80" y="639"/>
                    </a:lnTo>
                    <a:lnTo>
                      <a:pt x="86" y="690"/>
                    </a:lnTo>
                    <a:lnTo>
                      <a:pt x="97" y="736"/>
                    </a:lnTo>
                    <a:lnTo>
                      <a:pt x="110" y="779"/>
                    </a:lnTo>
                    <a:lnTo>
                      <a:pt x="127" y="819"/>
                    </a:lnTo>
                    <a:lnTo>
                      <a:pt x="148" y="855"/>
                    </a:lnTo>
                    <a:lnTo>
                      <a:pt x="170" y="888"/>
                    </a:lnTo>
                    <a:lnTo>
                      <a:pt x="196" y="918"/>
                    </a:lnTo>
                    <a:lnTo>
                      <a:pt x="222" y="945"/>
                    </a:lnTo>
                    <a:lnTo>
                      <a:pt x="251" y="967"/>
                    </a:lnTo>
                    <a:lnTo>
                      <a:pt x="283" y="986"/>
                    </a:lnTo>
                    <a:lnTo>
                      <a:pt x="313" y="1001"/>
                    </a:lnTo>
                    <a:lnTo>
                      <a:pt x="346" y="1015"/>
                    </a:lnTo>
                    <a:lnTo>
                      <a:pt x="380" y="1023"/>
                    </a:lnTo>
                    <a:lnTo>
                      <a:pt x="411" y="1030"/>
                    </a:lnTo>
                    <a:lnTo>
                      <a:pt x="444" y="1033"/>
                    </a:lnTo>
                    <a:lnTo>
                      <a:pt x="473" y="1349"/>
                    </a:lnTo>
                    <a:lnTo>
                      <a:pt x="700" y="1356"/>
                    </a:lnTo>
                    <a:lnTo>
                      <a:pt x="696" y="1329"/>
                    </a:lnTo>
                    <a:lnTo>
                      <a:pt x="683" y="1260"/>
                    </a:lnTo>
                    <a:lnTo>
                      <a:pt x="665" y="1164"/>
                    </a:lnTo>
                    <a:lnTo>
                      <a:pt x="646" y="1052"/>
                    </a:lnTo>
                    <a:lnTo>
                      <a:pt x="627" y="942"/>
                    </a:lnTo>
                    <a:lnTo>
                      <a:pt x="611" y="844"/>
                    </a:lnTo>
                    <a:lnTo>
                      <a:pt x="600" y="775"/>
                    </a:lnTo>
                    <a:lnTo>
                      <a:pt x="599" y="749"/>
                    </a:lnTo>
                    <a:lnTo>
                      <a:pt x="629" y="741"/>
                    </a:lnTo>
                    <a:lnTo>
                      <a:pt x="654" y="727"/>
                    </a:lnTo>
                    <a:lnTo>
                      <a:pt x="675" y="709"/>
                    </a:lnTo>
                    <a:lnTo>
                      <a:pt x="691" y="688"/>
                    </a:lnTo>
                    <a:lnTo>
                      <a:pt x="705" y="666"/>
                    </a:lnTo>
                    <a:lnTo>
                      <a:pt x="714" y="641"/>
                    </a:lnTo>
                    <a:lnTo>
                      <a:pt x="719" y="618"/>
                    </a:lnTo>
                    <a:lnTo>
                      <a:pt x="720" y="596"/>
                    </a:lnTo>
                    <a:lnTo>
                      <a:pt x="718" y="575"/>
                    </a:lnTo>
                    <a:lnTo>
                      <a:pt x="711" y="554"/>
                    </a:lnTo>
                    <a:lnTo>
                      <a:pt x="700" y="535"/>
                    </a:lnTo>
                    <a:lnTo>
                      <a:pt x="687" y="517"/>
                    </a:lnTo>
                    <a:lnTo>
                      <a:pt x="672" y="502"/>
                    </a:lnTo>
                    <a:lnTo>
                      <a:pt x="656" y="491"/>
                    </a:lnTo>
                    <a:lnTo>
                      <a:pt x="639" y="484"/>
                    </a:lnTo>
                    <a:lnTo>
                      <a:pt x="622" y="483"/>
                    </a:lnTo>
                    <a:close/>
                  </a:path>
                </a:pathLst>
              </a:custGeom>
              <a:solidFill>
                <a:srgbClr val="EF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p:nvSpPr>
            <p:spPr bwMode="auto">
              <a:xfrm>
                <a:off x="6207" y="852"/>
                <a:ext cx="197" cy="244"/>
              </a:xfrm>
              <a:custGeom>
                <a:avLst/>
                <a:gdLst>
                  <a:gd name="T0" fmla="*/ 393 w 393"/>
                  <a:gd name="T1" fmla="*/ 21 h 489"/>
                  <a:gd name="T2" fmla="*/ 352 w 393"/>
                  <a:gd name="T3" fmla="*/ 0 h 489"/>
                  <a:gd name="T4" fmla="*/ 216 w 393"/>
                  <a:gd name="T5" fmla="*/ 193 h 489"/>
                  <a:gd name="T6" fmla="*/ 208 w 393"/>
                  <a:gd name="T7" fmla="*/ 136 h 489"/>
                  <a:gd name="T8" fmla="*/ 189 w 393"/>
                  <a:gd name="T9" fmla="*/ 94 h 489"/>
                  <a:gd name="T10" fmla="*/ 161 w 393"/>
                  <a:gd name="T11" fmla="*/ 68 h 489"/>
                  <a:gd name="T12" fmla="*/ 128 w 393"/>
                  <a:gd name="T13" fmla="*/ 54 h 489"/>
                  <a:gd name="T14" fmla="*/ 92 w 393"/>
                  <a:gd name="T15" fmla="*/ 50 h 489"/>
                  <a:gd name="T16" fmla="*/ 58 w 393"/>
                  <a:gd name="T17" fmla="*/ 53 h 489"/>
                  <a:gd name="T18" fmla="*/ 26 w 393"/>
                  <a:gd name="T19" fmla="*/ 62 h 489"/>
                  <a:gd name="T20" fmla="*/ 0 w 393"/>
                  <a:gd name="T21" fmla="*/ 75 h 489"/>
                  <a:gd name="T22" fmla="*/ 2 w 393"/>
                  <a:gd name="T23" fmla="*/ 119 h 489"/>
                  <a:gd name="T24" fmla="*/ 8 w 393"/>
                  <a:gd name="T25" fmla="*/ 160 h 489"/>
                  <a:gd name="T26" fmla="*/ 16 w 393"/>
                  <a:gd name="T27" fmla="*/ 199 h 489"/>
                  <a:gd name="T28" fmla="*/ 27 w 393"/>
                  <a:gd name="T29" fmla="*/ 235 h 489"/>
                  <a:gd name="T30" fmla="*/ 40 w 393"/>
                  <a:gd name="T31" fmla="*/ 269 h 489"/>
                  <a:gd name="T32" fmla="*/ 55 w 393"/>
                  <a:gd name="T33" fmla="*/ 301 h 489"/>
                  <a:gd name="T34" fmla="*/ 73 w 393"/>
                  <a:gd name="T35" fmla="*/ 330 h 489"/>
                  <a:gd name="T36" fmla="*/ 92 w 393"/>
                  <a:gd name="T37" fmla="*/ 356 h 489"/>
                  <a:gd name="T38" fmla="*/ 113 w 393"/>
                  <a:gd name="T39" fmla="*/ 381 h 489"/>
                  <a:gd name="T40" fmla="*/ 135 w 393"/>
                  <a:gd name="T41" fmla="*/ 403 h 489"/>
                  <a:gd name="T42" fmla="*/ 157 w 393"/>
                  <a:gd name="T43" fmla="*/ 424 h 489"/>
                  <a:gd name="T44" fmla="*/ 182 w 393"/>
                  <a:gd name="T45" fmla="*/ 440 h 489"/>
                  <a:gd name="T46" fmla="*/ 208 w 393"/>
                  <a:gd name="T47" fmla="*/ 455 h 489"/>
                  <a:gd name="T48" fmla="*/ 233 w 393"/>
                  <a:gd name="T49" fmla="*/ 469 h 489"/>
                  <a:gd name="T50" fmla="*/ 261 w 393"/>
                  <a:gd name="T51" fmla="*/ 480 h 489"/>
                  <a:gd name="T52" fmla="*/ 287 w 393"/>
                  <a:gd name="T53" fmla="*/ 489 h 489"/>
                  <a:gd name="T54" fmla="*/ 324 w 393"/>
                  <a:gd name="T55" fmla="*/ 432 h 489"/>
                  <a:gd name="T56" fmla="*/ 352 w 393"/>
                  <a:gd name="T57" fmla="*/ 362 h 489"/>
                  <a:gd name="T58" fmla="*/ 371 w 393"/>
                  <a:gd name="T59" fmla="*/ 284 h 489"/>
                  <a:gd name="T60" fmla="*/ 383 w 393"/>
                  <a:gd name="T61" fmla="*/ 207 h 489"/>
                  <a:gd name="T62" fmla="*/ 390 w 393"/>
                  <a:gd name="T63" fmla="*/ 136 h 489"/>
                  <a:gd name="T64" fmla="*/ 393 w 393"/>
                  <a:gd name="T65" fmla="*/ 76 h 489"/>
                  <a:gd name="T66" fmla="*/ 393 w 393"/>
                  <a:gd name="T67" fmla="*/ 36 h 489"/>
                  <a:gd name="T68" fmla="*/ 393 w 393"/>
                  <a:gd name="T69" fmla="*/ 2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3" h="489">
                    <a:moveTo>
                      <a:pt x="393" y="21"/>
                    </a:moveTo>
                    <a:lnTo>
                      <a:pt x="352" y="0"/>
                    </a:lnTo>
                    <a:lnTo>
                      <a:pt x="216" y="193"/>
                    </a:lnTo>
                    <a:lnTo>
                      <a:pt x="208" y="136"/>
                    </a:lnTo>
                    <a:lnTo>
                      <a:pt x="189" y="94"/>
                    </a:lnTo>
                    <a:lnTo>
                      <a:pt x="161" y="68"/>
                    </a:lnTo>
                    <a:lnTo>
                      <a:pt x="128" y="54"/>
                    </a:lnTo>
                    <a:lnTo>
                      <a:pt x="92" y="50"/>
                    </a:lnTo>
                    <a:lnTo>
                      <a:pt x="58" y="53"/>
                    </a:lnTo>
                    <a:lnTo>
                      <a:pt x="26" y="62"/>
                    </a:lnTo>
                    <a:lnTo>
                      <a:pt x="0" y="75"/>
                    </a:lnTo>
                    <a:lnTo>
                      <a:pt x="2" y="119"/>
                    </a:lnTo>
                    <a:lnTo>
                      <a:pt x="8" y="160"/>
                    </a:lnTo>
                    <a:lnTo>
                      <a:pt x="16" y="199"/>
                    </a:lnTo>
                    <a:lnTo>
                      <a:pt x="27" y="235"/>
                    </a:lnTo>
                    <a:lnTo>
                      <a:pt x="40" y="269"/>
                    </a:lnTo>
                    <a:lnTo>
                      <a:pt x="55" y="301"/>
                    </a:lnTo>
                    <a:lnTo>
                      <a:pt x="73" y="330"/>
                    </a:lnTo>
                    <a:lnTo>
                      <a:pt x="92" y="356"/>
                    </a:lnTo>
                    <a:lnTo>
                      <a:pt x="113" y="381"/>
                    </a:lnTo>
                    <a:lnTo>
                      <a:pt x="135" y="403"/>
                    </a:lnTo>
                    <a:lnTo>
                      <a:pt x="157" y="424"/>
                    </a:lnTo>
                    <a:lnTo>
                      <a:pt x="182" y="440"/>
                    </a:lnTo>
                    <a:lnTo>
                      <a:pt x="208" y="455"/>
                    </a:lnTo>
                    <a:lnTo>
                      <a:pt x="233" y="469"/>
                    </a:lnTo>
                    <a:lnTo>
                      <a:pt x="261" y="480"/>
                    </a:lnTo>
                    <a:lnTo>
                      <a:pt x="287" y="489"/>
                    </a:lnTo>
                    <a:lnTo>
                      <a:pt x="324" y="432"/>
                    </a:lnTo>
                    <a:lnTo>
                      <a:pt x="352" y="362"/>
                    </a:lnTo>
                    <a:lnTo>
                      <a:pt x="371" y="284"/>
                    </a:lnTo>
                    <a:lnTo>
                      <a:pt x="383" y="207"/>
                    </a:lnTo>
                    <a:lnTo>
                      <a:pt x="390" y="136"/>
                    </a:lnTo>
                    <a:lnTo>
                      <a:pt x="393" y="76"/>
                    </a:lnTo>
                    <a:lnTo>
                      <a:pt x="393" y="36"/>
                    </a:lnTo>
                    <a:lnTo>
                      <a:pt x="393" y="21"/>
                    </a:lnTo>
                    <a:close/>
                  </a:path>
                </a:pathLst>
              </a:custGeom>
              <a:solidFill>
                <a:srgbClr val="E584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p:nvSpPr>
            <p:spPr bwMode="auto">
              <a:xfrm>
                <a:off x="6272" y="1201"/>
                <a:ext cx="350" cy="128"/>
              </a:xfrm>
              <a:custGeom>
                <a:avLst/>
                <a:gdLst>
                  <a:gd name="T0" fmla="*/ 408 w 700"/>
                  <a:gd name="T1" fmla="*/ 0 h 257"/>
                  <a:gd name="T2" fmla="*/ 410 w 700"/>
                  <a:gd name="T3" fmla="*/ 6 h 257"/>
                  <a:gd name="T4" fmla="*/ 411 w 700"/>
                  <a:gd name="T5" fmla="*/ 19 h 257"/>
                  <a:gd name="T6" fmla="*/ 407 w 700"/>
                  <a:gd name="T7" fmla="*/ 40 h 257"/>
                  <a:gd name="T8" fmla="*/ 392 w 700"/>
                  <a:gd name="T9" fmla="*/ 62 h 257"/>
                  <a:gd name="T10" fmla="*/ 386 w 700"/>
                  <a:gd name="T11" fmla="*/ 75 h 257"/>
                  <a:gd name="T12" fmla="*/ 366 w 700"/>
                  <a:gd name="T13" fmla="*/ 93 h 257"/>
                  <a:gd name="T14" fmla="*/ 341 w 700"/>
                  <a:gd name="T15" fmla="*/ 108 h 257"/>
                  <a:gd name="T16" fmla="*/ 314 w 700"/>
                  <a:gd name="T17" fmla="*/ 119 h 257"/>
                  <a:gd name="T18" fmla="*/ 288 w 700"/>
                  <a:gd name="T19" fmla="*/ 124 h 257"/>
                  <a:gd name="T20" fmla="*/ 261 w 700"/>
                  <a:gd name="T21" fmla="*/ 123 h 257"/>
                  <a:gd name="T22" fmla="*/ 236 w 700"/>
                  <a:gd name="T23" fmla="*/ 113 h 257"/>
                  <a:gd name="T24" fmla="*/ 212 w 700"/>
                  <a:gd name="T25" fmla="*/ 95 h 257"/>
                  <a:gd name="T26" fmla="*/ 194 w 700"/>
                  <a:gd name="T27" fmla="*/ 65 h 257"/>
                  <a:gd name="T28" fmla="*/ 186 w 700"/>
                  <a:gd name="T29" fmla="*/ 69 h 257"/>
                  <a:gd name="T30" fmla="*/ 164 w 700"/>
                  <a:gd name="T31" fmla="*/ 82 h 257"/>
                  <a:gd name="T32" fmla="*/ 132 w 700"/>
                  <a:gd name="T33" fmla="*/ 101 h 257"/>
                  <a:gd name="T34" fmla="*/ 96 w 700"/>
                  <a:gd name="T35" fmla="*/ 126 h 257"/>
                  <a:gd name="T36" fmla="*/ 61 w 700"/>
                  <a:gd name="T37" fmla="*/ 155 h 257"/>
                  <a:gd name="T38" fmla="*/ 30 w 700"/>
                  <a:gd name="T39" fmla="*/ 188 h 257"/>
                  <a:gd name="T40" fmla="*/ 8 w 700"/>
                  <a:gd name="T41" fmla="*/ 222 h 257"/>
                  <a:gd name="T42" fmla="*/ 0 w 700"/>
                  <a:gd name="T43" fmla="*/ 257 h 257"/>
                  <a:gd name="T44" fmla="*/ 700 w 700"/>
                  <a:gd name="T45" fmla="*/ 257 h 257"/>
                  <a:gd name="T46" fmla="*/ 700 w 700"/>
                  <a:gd name="T47" fmla="*/ 254 h 257"/>
                  <a:gd name="T48" fmla="*/ 698 w 700"/>
                  <a:gd name="T49" fmla="*/ 248 h 257"/>
                  <a:gd name="T50" fmla="*/ 697 w 700"/>
                  <a:gd name="T51" fmla="*/ 237 h 257"/>
                  <a:gd name="T52" fmla="*/ 694 w 700"/>
                  <a:gd name="T53" fmla="*/ 225 h 257"/>
                  <a:gd name="T54" fmla="*/ 689 w 700"/>
                  <a:gd name="T55" fmla="*/ 208 h 257"/>
                  <a:gd name="T56" fmla="*/ 682 w 700"/>
                  <a:gd name="T57" fmla="*/ 190 h 257"/>
                  <a:gd name="T58" fmla="*/ 672 w 700"/>
                  <a:gd name="T59" fmla="*/ 171 h 257"/>
                  <a:gd name="T60" fmla="*/ 660 w 700"/>
                  <a:gd name="T61" fmla="*/ 149 h 257"/>
                  <a:gd name="T62" fmla="*/ 644 w 700"/>
                  <a:gd name="T63" fmla="*/ 128 h 257"/>
                  <a:gd name="T64" fmla="*/ 624 w 700"/>
                  <a:gd name="T65" fmla="*/ 106 h 257"/>
                  <a:gd name="T66" fmla="*/ 600 w 700"/>
                  <a:gd name="T67" fmla="*/ 84 h 257"/>
                  <a:gd name="T68" fmla="*/ 573 w 700"/>
                  <a:gd name="T69" fmla="*/ 64 h 257"/>
                  <a:gd name="T70" fmla="*/ 539 w 700"/>
                  <a:gd name="T71" fmla="*/ 44 h 257"/>
                  <a:gd name="T72" fmla="*/ 502 w 700"/>
                  <a:gd name="T73" fmla="*/ 28 h 257"/>
                  <a:gd name="T74" fmla="*/ 458 w 700"/>
                  <a:gd name="T75" fmla="*/ 13 h 257"/>
                  <a:gd name="T76" fmla="*/ 408 w 700"/>
                  <a:gd name="T7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0" h="257">
                    <a:moveTo>
                      <a:pt x="408" y="0"/>
                    </a:moveTo>
                    <a:lnTo>
                      <a:pt x="410" y="6"/>
                    </a:lnTo>
                    <a:lnTo>
                      <a:pt x="411" y="19"/>
                    </a:lnTo>
                    <a:lnTo>
                      <a:pt x="407" y="40"/>
                    </a:lnTo>
                    <a:lnTo>
                      <a:pt x="392" y="62"/>
                    </a:lnTo>
                    <a:lnTo>
                      <a:pt x="386" y="75"/>
                    </a:lnTo>
                    <a:lnTo>
                      <a:pt x="366" y="93"/>
                    </a:lnTo>
                    <a:lnTo>
                      <a:pt x="341" y="108"/>
                    </a:lnTo>
                    <a:lnTo>
                      <a:pt x="314" y="119"/>
                    </a:lnTo>
                    <a:lnTo>
                      <a:pt x="288" y="124"/>
                    </a:lnTo>
                    <a:lnTo>
                      <a:pt x="261" y="123"/>
                    </a:lnTo>
                    <a:lnTo>
                      <a:pt x="236" y="113"/>
                    </a:lnTo>
                    <a:lnTo>
                      <a:pt x="212" y="95"/>
                    </a:lnTo>
                    <a:lnTo>
                      <a:pt x="194" y="65"/>
                    </a:lnTo>
                    <a:lnTo>
                      <a:pt x="186" y="69"/>
                    </a:lnTo>
                    <a:lnTo>
                      <a:pt x="164" y="82"/>
                    </a:lnTo>
                    <a:lnTo>
                      <a:pt x="132" y="101"/>
                    </a:lnTo>
                    <a:lnTo>
                      <a:pt x="96" y="126"/>
                    </a:lnTo>
                    <a:lnTo>
                      <a:pt x="61" y="155"/>
                    </a:lnTo>
                    <a:lnTo>
                      <a:pt x="30" y="188"/>
                    </a:lnTo>
                    <a:lnTo>
                      <a:pt x="8" y="222"/>
                    </a:lnTo>
                    <a:lnTo>
                      <a:pt x="0" y="257"/>
                    </a:lnTo>
                    <a:lnTo>
                      <a:pt x="700" y="257"/>
                    </a:lnTo>
                    <a:lnTo>
                      <a:pt x="700" y="254"/>
                    </a:lnTo>
                    <a:lnTo>
                      <a:pt x="698" y="248"/>
                    </a:lnTo>
                    <a:lnTo>
                      <a:pt x="697" y="237"/>
                    </a:lnTo>
                    <a:lnTo>
                      <a:pt x="694" y="225"/>
                    </a:lnTo>
                    <a:lnTo>
                      <a:pt x="689" y="208"/>
                    </a:lnTo>
                    <a:lnTo>
                      <a:pt x="682" y="190"/>
                    </a:lnTo>
                    <a:lnTo>
                      <a:pt x="672" y="171"/>
                    </a:lnTo>
                    <a:lnTo>
                      <a:pt x="660" y="149"/>
                    </a:lnTo>
                    <a:lnTo>
                      <a:pt x="644" y="128"/>
                    </a:lnTo>
                    <a:lnTo>
                      <a:pt x="624" y="106"/>
                    </a:lnTo>
                    <a:lnTo>
                      <a:pt x="600" y="84"/>
                    </a:lnTo>
                    <a:lnTo>
                      <a:pt x="573" y="64"/>
                    </a:lnTo>
                    <a:lnTo>
                      <a:pt x="539" y="44"/>
                    </a:lnTo>
                    <a:lnTo>
                      <a:pt x="502" y="28"/>
                    </a:lnTo>
                    <a:lnTo>
                      <a:pt x="458" y="13"/>
                    </a:lnTo>
                    <a:lnTo>
                      <a:pt x="408"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p:nvSpPr>
            <p:spPr bwMode="auto">
              <a:xfrm>
                <a:off x="6103" y="576"/>
                <a:ext cx="402" cy="650"/>
              </a:xfrm>
              <a:custGeom>
                <a:avLst/>
                <a:gdLst>
                  <a:gd name="T0" fmla="*/ 741 w 805"/>
                  <a:gd name="T1" fmla="*/ 727 h 1300"/>
                  <a:gd name="T2" fmla="*/ 790 w 805"/>
                  <a:gd name="T3" fmla="*/ 670 h 1300"/>
                  <a:gd name="T4" fmla="*/ 805 w 805"/>
                  <a:gd name="T5" fmla="*/ 604 h 1300"/>
                  <a:gd name="T6" fmla="*/ 786 w 805"/>
                  <a:gd name="T7" fmla="*/ 543 h 1300"/>
                  <a:gd name="T8" fmla="*/ 751 w 805"/>
                  <a:gd name="T9" fmla="*/ 509 h 1300"/>
                  <a:gd name="T10" fmla="*/ 715 w 805"/>
                  <a:gd name="T11" fmla="*/ 492 h 1300"/>
                  <a:gd name="T12" fmla="*/ 677 w 805"/>
                  <a:gd name="T13" fmla="*/ 485 h 1300"/>
                  <a:gd name="T14" fmla="*/ 643 w 805"/>
                  <a:gd name="T15" fmla="*/ 1 h 1300"/>
                  <a:gd name="T16" fmla="*/ 595 w 805"/>
                  <a:gd name="T17" fmla="*/ 8 h 1300"/>
                  <a:gd name="T18" fmla="*/ 485 w 805"/>
                  <a:gd name="T19" fmla="*/ 33 h 1300"/>
                  <a:gd name="T20" fmla="*/ 388 w 805"/>
                  <a:gd name="T21" fmla="*/ 82 h 1300"/>
                  <a:gd name="T22" fmla="*/ 304 w 805"/>
                  <a:gd name="T23" fmla="*/ 162 h 1300"/>
                  <a:gd name="T24" fmla="*/ 229 w 805"/>
                  <a:gd name="T25" fmla="*/ 281 h 1300"/>
                  <a:gd name="T26" fmla="*/ 165 w 805"/>
                  <a:gd name="T27" fmla="*/ 448 h 1300"/>
                  <a:gd name="T28" fmla="*/ 136 w 805"/>
                  <a:gd name="T29" fmla="*/ 689 h 1300"/>
                  <a:gd name="T30" fmla="*/ 167 w 805"/>
                  <a:gd name="T31" fmla="*/ 826 h 1300"/>
                  <a:gd name="T32" fmla="*/ 228 w 805"/>
                  <a:gd name="T33" fmla="*/ 939 h 1300"/>
                  <a:gd name="T34" fmla="*/ 308 w 805"/>
                  <a:gd name="T35" fmla="*/ 1026 h 1300"/>
                  <a:gd name="T36" fmla="*/ 402 w 805"/>
                  <a:gd name="T37" fmla="*/ 1084 h 1300"/>
                  <a:gd name="T38" fmla="*/ 501 w 805"/>
                  <a:gd name="T39" fmla="*/ 1110 h 1300"/>
                  <a:gd name="T40" fmla="*/ 536 w 805"/>
                  <a:gd name="T41" fmla="*/ 1078 h 1300"/>
                  <a:gd name="T42" fmla="*/ 456 w 805"/>
                  <a:gd name="T43" fmla="*/ 1067 h 1300"/>
                  <a:gd name="T44" fmla="*/ 362 w 805"/>
                  <a:gd name="T45" fmla="*/ 1023 h 1300"/>
                  <a:gd name="T46" fmla="*/ 279 w 805"/>
                  <a:gd name="T47" fmla="*/ 950 h 1300"/>
                  <a:gd name="T48" fmla="*/ 214 w 805"/>
                  <a:gd name="T49" fmla="*/ 849 h 1300"/>
                  <a:gd name="T50" fmla="*/ 174 w 805"/>
                  <a:gd name="T51" fmla="*/ 724 h 1300"/>
                  <a:gd name="T52" fmla="*/ 166 w 805"/>
                  <a:gd name="T53" fmla="*/ 613 h 1300"/>
                  <a:gd name="T54" fmla="*/ 195 w 805"/>
                  <a:gd name="T55" fmla="*/ 463 h 1300"/>
                  <a:gd name="T56" fmla="*/ 254 w 805"/>
                  <a:gd name="T57" fmla="*/ 307 h 1300"/>
                  <a:gd name="T58" fmla="*/ 322 w 805"/>
                  <a:gd name="T59" fmla="*/ 194 h 1300"/>
                  <a:gd name="T60" fmla="*/ 398 w 805"/>
                  <a:gd name="T61" fmla="*/ 117 h 1300"/>
                  <a:gd name="T62" fmla="*/ 485 w 805"/>
                  <a:gd name="T63" fmla="*/ 70 h 1300"/>
                  <a:gd name="T64" fmla="*/ 584 w 805"/>
                  <a:gd name="T65" fmla="*/ 44 h 1300"/>
                  <a:gd name="T66" fmla="*/ 648 w 805"/>
                  <a:gd name="T67" fmla="*/ 520 h 1300"/>
                  <a:gd name="T68" fmla="*/ 668 w 805"/>
                  <a:gd name="T69" fmla="*/ 518 h 1300"/>
                  <a:gd name="T70" fmla="*/ 701 w 805"/>
                  <a:gd name="T71" fmla="*/ 522 h 1300"/>
                  <a:gd name="T72" fmla="*/ 730 w 805"/>
                  <a:gd name="T73" fmla="*/ 536 h 1300"/>
                  <a:gd name="T74" fmla="*/ 757 w 805"/>
                  <a:gd name="T75" fmla="*/ 561 h 1300"/>
                  <a:gd name="T76" fmla="*/ 770 w 805"/>
                  <a:gd name="T77" fmla="*/ 604 h 1300"/>
                  <a:gd name="T78" fmla="*/ 740 w 805"/>
                  <a:gd name="T79" fmla="*/ 689 h 1300"/>
                  <a:gd name="T80" fmla="*/ 675 w 805"/>
                  <a:gd name="T81" fmla="*/ 722 h 1300"/>
                  <a:gd name="T82" fmla="*/ 656 w 805"/>
                  <a:gd name="T83" fmla="*/ 747 h 1300"/>
                  <a:gd name="T84" fmla="*/ 690 w 805"/>
                  <a:gd name="T85" fmla="*/ 960 h 1300"/>
                  <a:gd name="T86" fmla="*/ 735 w 805"/>
                  <a:gd name="T87" fmla="*/ 1233 h 1300"/>
                  <a:gd name="T88" fmla="*/ 768 w 805"/>
                  <a:gd name="T89" fmla="*/ 1228 h 1300"/>
                  <a:gd name="T90" fmla="*/ 725 w 805"/>
                  <a:gd name="T91" fmla="*/ 968 h 1300"/>
                  <a:gd name="T92" fmla="*/ 690 w 805"/>
                  <a:gd name="T93" fmla="*/ 769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5" h="1300">
                    <a:moveTo>
                      <a:pt x="688" y="750"/>
                    </a:moveTo>
                    <a:lnTo>
                      <a:pt x="717" y="740"/>
                    </a:lnTo>
                    <a:lnTo>
                      <a:pt x="741" y="727"/>
                    </a:lnTo>
                    <a:lnTo>
                      <a:pt x="762" y="710"/>
                    </a:lnTo>
                    <a:lnTo>
                      <a:pt x="779" y="691"/>
                    </a:lnTo>
                    <a:lnTo>
                      <a:pt x="790" y="670"/>
                    </a:lnTo>
                    <a:lnTo>
                      <a:pt x="798" y="648"/>
                    </a:lnTo>
                    <a:lnTo>
                      <a:pt x="804" y="626"/>
                    </a:lnTo>
                    <a:lnTo>
                      <a:pt x="805" y="604"/>
                    </a:lnTo>
                    <a:lnTo>
                      <a:pt x="802" y="582"/>
                    </a:lnTo>
                    <a:lnTo>
                      <a:pt x="797" y="562"/>
                    </a:lnTo>
                    <a:lnTo>
                      <a:pt x="786" y="543"/>
                    </a:lnTo>
                    <a:lnTo>
                      <a:pt x="770" y="525"/>
                    </a:lnTo>
                    <a:lnTo>
                      <a:pt x="761" y="517"/>
                    </a:lnTo>
                    <a:lnTo>
                      <a:pt x="751" y="509"/>
                    </a:lnTo>
                    <a:lnTo>
                      <a:pt x="740" y="503"/>
                    </a:lnTo>
                    <a:lnTo>
                      <a:pt x="728" y="496"/>
                    </a:lnTo>
                    <a:lnTo>
                      <a:pt x="715" y="492"/>
                    </a:lnTo>
                    <a:lnTo>
                      <a:pt x="703" y="489"/>
                    </a:lnTo>
                    <a:lnTo>
                      <a:pt x="690" y="487"/>
                    </a:lnTo>
                    <a:lnTo>
                      <a:pt x="677" y="485"/>
                    </a:lnTo>
                    <a:lnTo>
                      <a:pt x="652" y="0"/>
                    </a:lnTo>
                    <a:lnTo>
                      <a:pt x="649" y="0"/>
                    </a:lnTo>
                    <a:lnTo>
                      <a:pt x="643" y="1"/>
                    </a:lnTo>
                    <a:lnTo>
                      <a:pt x="638" y="3"/>
                    </a:lnTo>
                    <a:lnTo>
                      <a:pt x="635" y="3"/>
                    </a:lnTo>
                    <a:lnTo>
                      <a:pt x="595" y="8"/>
                    </a:lnTo>
                    <a:lnTo>
                      <a:pt x="556" y="14"/>
                    </a:lnTo>
                    <a:lnTo>
                      <a:pt x="521" y="22"/>
                    </a:lnTo>
                    <a:lnTo>
                      <a:pt x="485" y="33"/>
                    </a:lnTo>
                    <a:lnTo>
                      <a:pt x="452" y="47"/>
                    </a:lnTo>
                    <a:lnTo>
                      <a:pt x="420" y="63"/>
                    </a:lnTo>
                    <a:lnTo>
                      <a:pt x="388" y="82"/>
                    </a:lnTo>
                    <a:lnTo>
                      <a:pt x="359" y="105"/>
                    </a:lnTo>
                    <a:lnTo>
                      <a:pt x="330" y="132"/>
                    </a:lnTo>
                    <a:lnTo>
                      <a:pt x="304" y="162"/>
                    </a:lnTo>
                    <a:lnTo>
                      <a:pt x="278" y="197"/>
                    </a:lnTo>
                    <a:lnTo>
                      <a:pt x="253" y="237"/>
                    </a:lnTo>
                    <a:lnTo>
                      <a:pt x="229" y="281"/>
                    </a:lnTo>
                    <a:lnTo>
                      <a:pt x="207" y="332"/>
                    </a:lnTo>
                    <a:lnTo>
                      <a:pt x="185" y="387"/>
                    </a:lnTo>
                    <a:lnTo>
                      <a:pt x="165" y="448"/>
                    </a:lnTo>
                    <a:lnTo>
                      <a:pt x="0" y="608"/>
                    </a:lnTo>
                    <a:lnTo>
                      <a:pt x="133" y="640"/>
                    </a:lnTo>
                    <a:lnTo>
                      <a:pt x="136" y="689"/>
                    </a:lnTo>
                    <a:lnTo>
                      <a:pt x="142" y="738"/>
                    </a:lnTo>
                    <a:lnTo>
                      <a:pt x="153" y="783"/>
                    </a:lnTo>
                    <a:lnTo>
                      <a:pt x="167" y="826"/>
                    </a:lnTo>
                    <a:lnTo>
                      <a:pt x="185" y="866"/>
                    </a:lnTo>
                    <a:lnTo>
                      <a:pt x="205" y="903"/>
                    </a:lnTo>
                    <a:lnTo>
                      <a:pt x="228" y="939"/>
                    </a:lnTo>
                    <a:lnTo>
                      <a:pt x="253" y="971"/>
                    </a:lnTo>
                    <a:lnTo>
                      <a:pt x="279" y="1000"/>
                    </a:lnTo>
                    <a:lnTo>
                      <a:pt x="308" y="1026"/>
                    </a:lnTo>
                    <a:lnTo>
                      <a:pt x="338" y="1048"/>
                    </a:lnTo>
                    <a:lnTo>
                      <a:pt x="369" y="1067"/>
                    </a:lnTo>
                    <a:lnTo>
                      <a:pt x="402" y="1084"/>
                    </a:lnTo>
                    <a:lnTo>
                      <a:pt x="435" y="1096"/>
                    </a:lnTo>
                    <a:lnTo>
                      <a:pt x="468" y="1104"/>
                    </a:lnTo>
                    <a:lnTo>
                      <a:pt x="501" y="1110"/>
                    </a:lnTo>
                    <a:lnTo>
                      <a:pt x="497" y="1299"/>
                    </a:lnTo>
                    <a:lnTo>
                      <a:pt x="530" y="1300"/>
                    </a:lnTo>
                    <a:lnTo>
                      <a:pt x="536" y="1078"/>
                    </a:lnTo>
                    <a:lnTo>
                      <a:pt x="519" y="1077"/>
                    </a:lnTo>
                    <a:lnTo>
                      <a:pt x="487" y="1074"/>
                    </a:lnTo>
                    <a:lnTo>
                      <a:pt x="456" y="1067"/>
                    </a:lnTo>
                    <a:lnTo>
                      <a:pt x="424" y="1056"/>
                    </a:lnTo>
                    <a:lnTo>
                      <a:pt x="392" y="1041"/>
                    </a:lnTo>
                    <a:lnTo>
                      <a:pt x="362" y="1023"/>
                    </a:lnTo>
                    <a:lnTo>
                      <a:pt x="333" y="1002"/>
                    </a:lnTo>
                    <a:lnTo>
                      <a:pt x="305" y="977"/>
                    </a:lnTo>
                    <a:lnTo>
                      <a:pt x="279" y="950"/>
                    </a:lnTo>
                    <a:lnTo>
                      <a:pt x="254" y="920"/>
                    </a:lnTo>
                    <a:lnTo>
                      <a:pt x="234" y="885"/>
                    </a:lnTo>
                    <a:lnTo>
                      <a:pt x="214" y="849"/>
                    </a:lnTo>
                    <a:lnTo>
                      <a:pt x="198" y="809"/>
                    </a:lnTo>
                    <a:lnTo>
                      <a:pt x="184" y="768"/>
                    </a:lnTo>
                    <a:lnTo>
                      <a:pt x="174" y="724"/>
                    </a:lnTo>
                    <a:lnTo>
                      <a:pt x="169" y="677"/>
                    </a:lnTo>
                    <a:lnTo>
                      <a:pt x="166" y="627"/>
                    </a:lnTo>
                    <a:lnTo>
                      <a:pt x="166" y="613"/>
                    </a:lnTo>
                    <a:lnTo>
                      <a:pt x="68" y="590"/>
                    </a:lnTo>
                    <a:lnTo>
                      <a:pt x="194" y="467"/>
                    </a:lnTo>
                    <a:lnTo>
                      <a:pt x="195" y="463"/>
                    </a:lnTo>
                    <a:lnTo>
                      <a:pt x="214" y="405"/>
                    </a:lnTo>
                    <a:lnTo>
                      <a:pt x="234" y="354"/>
                    </a:lnTo>
                    <a:lnTo>
                      <a:pt x="254" y="307"/>
                    </a:lnTo>
                    <a:lnTo>
                      <a:pt x="276" y="265"/>
                    </a:lnTo>
                    <a:lnTo>
                      <a:pt x="298" y="227"/>
                    </a:lnTo>
                    <a:lnTo>
                      <a:pt x="322" y="194"/>
                    </a:lnTo>
                    <a:lnTo>
                      <a:pt x="345" y="164"/>
                    </a:lnTo>
                    <a:lnTo>
                      <a:pt x="372" y="139"/>
                    </a:lnTo>
                    <a:lnTo>
                      <a:pt x="398" y="117"/>
                    </a:lnTo>
                    <a:lnTo>
                      <a:pt x="425" y="98"/>
                    </a:lnTo>
                    <a:lnTo>
                      <a:pt x="454" y="82"/>
                    </a:lnTo>
                    <a:lnTo>
                      <a:pt x="485" y="70"/>
                    </a:lnTo>
                    <a:lnTo>
                      <a:pt x="516" y="59"/>
                    </a:lnTo>
                    <a:lnTo>
                      <a:pt x="550" y="51"/>
                    </a:lnTo>
                    <a:lnTo>
                      <a:pt x="584" y="44"/>
                    </a:lnTo>
                    <a:lnTo>
                      <a:pt x="620" y="38"/>
                    </a:lnTo>
                    <a:lnTo>
                      <a:pt x="645" y="520"/>
                    </a:lnTo>
                    <a:lnTo>
                      <a:pt x="648" y="520"/>
                    </a:lnTo>
                    <a:lnTo>
                      <a:pt x="656" y="518"/>
                    </a:lnTo>
                    <a:lnTo>
                      <a:pt x="664" y="518"/>
                    </a:lnTo>
                    <a:lnTo>
                      <a:pt x="668" y="518"/>
                    </a:lnTo>
                    <a:lnTo>
                      <a:pt x="679" y="518"/>
                    </a:lnTo>
                    <a:lnTo>
                      <a:pt x="690" y="520"/>
                    </a:lnTo>
                    <a:lnTo>
                      <a:pt x="701" y="522"/>
                    </a:lnTo>
                    <a:lnTo>
                      <a:pt x="712" y="527"/>
                    </a:lnTo>
                    <a:lnTo>
                      <a:pt x="722" y="531"/>
                    </a:lnTo>
                    <a:lnTo>
                      <a:pt x="730" y="536"/>
                    </a:lnTo>
                    <a:lnTo>
                      <a:pt x="739" y="542"/>
                    </a:lnTo>
                    <a:lnTo>
                      <a:pt x="747" y="549"/>
                    </a:lnTo>
                    <a:lnTo>
                      <a:pt x="757" y="561"/>
                    </a:lnTo>
                    <a:lnTo>
                      <a:pt x="764" y="575"/>
                    </a:lnTo>
                    <a:lnTo>
                      <a:pt x="768" y="590"/>
                    </a:lnTo>
                    <a:lnTo>
                      <a:pt x="770" y="604"/>
                    </a:lnTo>
                    <a:lnTo>
                      <a:pt x="769" y="640"/>
                    </a:lnTo>
                    <a:lnTo>
                      <a:pt x="758" y="667"/>
                    </a:lnTo>
                    <a:lnTo>
                      <a:pt x="740" y="689"/>
                    </a:lnTo>
                    <a:lnTo>
                      <a:pt x="718" y="704"/>
                    </a:lnTo>
                    <a:lnTo>
                      <a:pt x="695" y="715"/>
                    </a:lnTo>
                    <a:lnTo>
                      <a:pt x="675" y="722"/>
                    </a:lnTo>
                    <a:lnTo>
                      <a:pt x="660" y="725"/>
                    </a:lnTo>
                    <a:lnTo>
                      <a:pt x="654" y="727"/>
                    </a:lnTo>
                    <a:lnTo>
                      <a:pt x="656" y="747"/>
                    </a:lnTo>
                    <a:lnTo>
                      <a:pt x="664" y="797"/>
                    </a:lnTo>
                    <a:lnTo>
                      <a:pt x="677" y="871"/>
                    </a:lnTo>
                    <a:lnTo>
                      <a:pt x="690" y="960"/>
                    </a:lnTo>
                    <a:lnTo>
                      <a:pt x="706" y="1055"/>
                    </a:lnTo>
                    <a:lnTo>
                      <a:pt x="722" y="1148"/>
                    </a:lnTo>
                    <a:lnTo>
                      <a:pt x="735" y="1233"/>
                    </a:lnTo>
                    <a:lnTo>
                      <a:pt x="744" y="1299"/>
                    </a:lnTo>
                    <a:lnTo>
                      <a:pt x="777" y="1295"/>
                    </a:lnTo>
                    <a:lnTo>
                      <a:pt x="768" y="1228"/>
                    </a:lnTo>
                    <a:lnTo>
                      <a:pt x="755" y="1147"/>
                    </a:lnTo>
                    <a:lnTo>
                      <a:pt x="740" y="1059"/>
                    </a:lnTo>
                    <a:lnTo>
                      <a:pt x="725" y="968"/>
                    </a:lnTo>
                    <a:lnTo>
                      <a:pt x="711" y="885"/>
                    </a:lnTo>
                    <a:lnTo>
                      <a:pt x="699" y="816"/>
                    </a:lnTo>
                    <a:lnTo>
                      <a:pt x="690" y="769"/>
                    </a:lnTo>
                    <a:lnTo>
                      <a:pt x="688" y="7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p:nvSpPr>
            <p:spPr bwMode="auto">
              <a:xfrm>
                <a:off x="6201" y="774"/>
                <a:ext cx="227" cy="76"/>
              </a:xfrm>
              <a:custGeom>
                <a:avLst/>
                <a:gdLst>
                  <a:gd name="T0" fmla="*/ 452 w 452"/>
                  <a:gd name="T1" fmla="*/ 70 h 151"/>
                  <a:gd name="T2" fmla="*/ 450 w 452"/>
                  <a:gd name="T3" fmla="*/ 68 h 151"/>
                  <a:gd name="T4" fmla="*/ 440 w 452"/>
                  <a:gd name="T5" fmla="*/ 67 h 151"/>
                  <a:gd name="T6" fmla="*/ 425 w 452"/>
                  <a:gd name="T7" fmla="*/ 63 h 151"/>
                  <a:gd name="T8" fmla="*/ 404 w 452"/>
                  <a:gd name="T9" fmla="*/ 59 h 151"/>
                  <a:gd name="T10" fmla="*/ 381 w 452"/>
                  <a:gd name="T11" fmla="*/ 53 h 151"/>
                  <a:gd name="T12" fmla="*/ 354 w 452"/>
                  <a:gd name="T13" fmla="*/ 48 h 151"/>
                  <a:gd name="T14" fmla="*/ 327 w 452"/>
                  <a:gd name="T15" fmla="*/ 42 h 151"/>
                  <a:gd name="T16" fmla="*/ 298 w 452"/>
                  <a:gd name="T17" fmla="*/ 35 h 151"/>
                  <a:gd name="T18" fmla="*/ 267 w 452"/>
                  <a:gd name="T19" fmla="*/ 28 h 151"/>
                  <a:gd name="T20" fmla="*/ 238 w 452"/>
                  <a:gd name="T21" fmla="*/ 23 h 151"/>
                  <a:gd name="T22" fmla="*/ 211 w 452"/>
                  <a:gd name="T23" fmla="*/ 16 h 151"/>
                  <a:gd name="T24" fmla="*/ 185 w 452"/>
                  <a:gd name="T25" fmla="*/ 11 h 151"/>
                  <a:gd name="T26" fmla="*/ 163 w 452"/>
                  <a:gd name="T27" fmla="*/ 6 h 151"/>
                  <a:gd name="T28" fmla="*/ 145 w 452"/>
                  <a:gd name="T29" fmla="*/ 2 h 151"/>
                  <a:gd name="T30" fmla="*/ 131 w 452"/>
                  <a:gd name="T31" fmla="*/ 1 h 151"/>
                  <a:gd name="T32" fmla="*/ 122 w 452"/>
                  <a:gd name="T33" fmla="*/ 0 h 151"/>
                  <a:gd name="T34" fmla="*/ 99 w 452"/>
                  <a:gd name="T35" fmla="*/ 0 h 151"/>
                  <a:gd name="T36" fmla="*/ 77 w 452"/>
                  <a:gd name="T37" fmla="*/ 2 h 151"/>
                  <a:gd name="T38" fmla="*/ 56 w 452"/>
                  <a:gd name="T39" fmla="*/ 8 h 151"/>
                  <a:gd name="T40" fmla="*/ 38 w 452"/>
                  <a:gd name="T41" fmla="*/ 16 h 151"/>
                  <a:gd name="T42" fmla="*/ 23 w 452"/>
                  <a:gd name="T43" fmla="*/ 26 h 151"/>
                  <a:gd name="T44" fmla="*/ 11 w 452"/>
                  <a:gd name="T45" fmla="*/ 37 h 151"/>
                  <a:gd name="T46" fmla="*/ 2 w 452"/>
                  <a:gd name="T47" fmla="*/ 51 h 151"/>
                  <a:gd name="T48" fmla="*/ 0 w 452"/>
                  <a:gd name="T49" fmla="*/ 66 h 151"/>
                  <a:gd name="T50" fmla="*/ 1 w 452"/>
                  <a:gd name="T51" fmla="*/ 81 h 151"/>
                  <a:gd name="T52" fmla="*/ 7 w 452"/>
                  <a:gd name="T53" fmla="*/ 95 h 151"/>
                  <a:gd name="T54" fmla="*/ 16 w 452"/>
                  <a:gd name="T55" fmla="*/ 110 h 151"/>
                  <a:gd name="T56" fmla="*/ 29 w 452"/>
                  <a:gd name="T57" fmla="*/ 122 h 151"/>
                  <a:gd name="T58" fmla="*/ 45 w 452"/>
                  <a:gd name="T59" fmla="*/ 133 h 151"/>
                  <a:gd name="T60" fmla="*/ 65 w 452"/>
                  <a:gd name="T61" fmla="*/ 142 h 151"/>
                  <a:gd name="T62" fmla="*/ 85 w 452"/>
                  <a:gd name="T63" fmla="*/ 148 h 151"/>
                  <a:gd name="T64" fmla="*/ 109 w 452"/>
                  <a:gd name="T65" fmla="*/ 151 h 151"/>
                  <a:gd name="T66" fmla="*/ 117 w 452"/>
                  <a:gd name="T67" fmla="*/ 151 h 151"/>
                  <a:gd name="T68" fmla="*/ 132 w 452"/>
                  <a:gd name="T69" fmla="*/ 148 h 151"/>
                  <a:gd name="T70" fmla="*/ 151 w 452"/>
                  <a:gd name="T71" fmla="*/ 146 h 151"/>
                  <a:gd name="T72" fmla="*/ 174 w 452"/>
                  <a:gd name="T73" fmla="*/ 142 h 151"/>
                  <a:gd name="T74" fmla="*/ 201 w 452"/>
                  <a:gd name="T75" fmla="*/ 137 h 151"/>
                  <a:gd name="T76" fmla="*/ 229 w 452"/>
                  <a:gd name="T77" fmla="*/ 132 h 151"/>
                  <a:gd name="T78" fmla="*/ 259 w 452"/>
                  <a:gd name="T79" fmla="*/ 125 h 151"/>
                  <a:gd name="T80" fmla="*/ 289 w 452"/>
                  <a:gd name="T81" fmla="*/ 120 h 151"/>
                  <a:gd name="T82" fmla="*/ 320 w 452"/>
                  <a:gd name="T83" fmla="*/ 113 h 151"/>
                  <a:gd name="T84" fmla="*/ 349 w 452"/>
                  <a:gd name="T85" fmla="*/ 107 h 151"/>
                  <a:gd name="T86" fmla="*/ 376 w 452"/>
                  <a:gd name="T87" fmla="*/ 102 h 151"/>
                  <a:gd name="T88" fmla="*/ 400 w 452"/>
                  <a:gd name="T89" fmla="*/ 96 h 151"/>
                  <a:gd name="T90" fmla="*/ 421 w 452"/>
                  <a:gd name="T91" fmla="*/ 92 h 151"/>
                  <a:gd name="T92" fmla="*/ 436 w 452"/>
                  <a:gd name="T93" fmla="*/ 89 h 151"/>
                  <a:gd name="T94" fmla="*/ 445 w 452"/>
                  <a:gd name="T95" fmla="*/ 88 h 151"/>
                  <a:gd name="T96" fmla="*/ 450 w 452"/>
                  <a:gd name="T97" fmla="*/ 86 h 151"/>
                  <a:gd name="T98" fmla="*/ 452 w 452"/>
                  <a:gd name="T99" fmla="*/ 7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2" h="151">
                    <a:moveTo>
                      <a:pt x="452" y="70"/>
                    </a:moveTo>
                    <a:lnTo>
                      <a:pt x="450" y="68"/>
                    </a:lnTo>
                    <a:lnTo>
                      <a:pt x="440" y="67"/>
                    </a:lnTo>
                    <a:lnTo>
                      <a:pt x="425" y="63"/>
                    </a:lnTo>
                    <a:lnTo>
                      <a:pt x="404" y="59"/>
                    </a:lnTo>
                    <a:lnTo>
                      <a:pt x="381" y="53"/>
                    </a:lnTo>
                    <a:lnTo>
                      <a:pt x="354" y="48"/>
                    </a:lnTo>
                    <a:lnTo>
                      <a:pt x="327" y="42"/>
                    </a:lnTo>
                    <a:lnTo>
                      <a:pt x="298" y="35"/>
                    </a:lnTo>
                    <a:lnTo>
                      <a:pt x="267" y="28"/>
                    </a:lnTo>
                    <a:lnTo>
                      <a:pt x="238" y="23"/>
                    </a:lnTo>
                    <a:lnTo>
                      <a:pt x="211" y="16"/>
                    </a:lnTo>
                    <a:lnTo>
                      <a:pt x="185" y="11"/>
                    </a:lnTo>
                    <a:lnTo>
                      <a:pt x="163" y="6"/>
                    </a:lnTo>
                    <a:lnTo>
                      <a:pt x="145" y="2"/>
                    </a:lnTo>
                    <a:lnTo>
                      <a:pt x="131" y="1"/>
                    </a:lnTo>
                    <a:lnTo>
                      <a:pt x="122" y="0"/>
                    </a:lnTo>
                    <a:lnTo>
                      <a:pt x="99" y="0"/>
                    </a:lnTo>
                    <a:lnTo>
                      <a:pt x="77" y="2"/>
                    </a:lnTo>
                    <a:lnTo>
                      <a:pt x="56" y="8"/>
                    </a:lnTo>
                    <a:lnTo>
                      <a:pt x="38" y="16"/>
                    </a:lnTo>
                    <a:lnTo>
                      <a:pt x="23" y="26"/>
                    </a:lnTo>
                    <a:lnTo>
                      <a:pt x="11" y="37"/>
                    </a:lnTo>
                    <a:lnTo>
                      <a:pt x="2" y="51"/>
                    </a:lnTo>
                    <a:lnTo>
                      <a:pt x="0" y="66"/>
                    </a:lnTo>
                    <a:lnTo>
                      <a:pt x="1" y="81"/>
                    </a:lnTo>
                    <a:lnTo>
                      <a:pt x="7" y="95"/>
                    </a:lnTo>
                    <a:lnTo>
                      <a:pt x="16" y="110"/>
                    </a:lnTo>
                    <a:lnTo>
                      <a:pt x="29" y="122"/>
                    </a:lnTo>
                    <a:lnTo>
                      <a:pt x="45" y="133"/>
                    </a:lnTo>
                    <a:lnTo>
                      <a:pt x="65" y="142"/>
                    </a:lnTo>
                    <a:lnTo>
                      <a:pt x="85" y="148"/>
                    </a:lnTo>
                    <a:lnTo>
                      <a:pt x="109" y="151"/>
                    </a:lnTo>
                    <a:lnTo>
                      <a:pt x="117" y="151"/>
                    </a:lnTo>
                    <a:lnTo>
                      <a:pt x="132" y="148"/>
                    </a:lnTo>
                    <a:lnTo>
                      <a:pt x="151" y="146"/>
                    </a:lnTo>
                    <a:lnTo>
                      <a:pt x="174" y="142"/>
                    </a:lnTo>
                    <a:lnTo>
                      <a:pt x="201" y="137"/>
                    </a:lnTo>
                    <a:lnTo>
                      <a:pt x="229" y="132"/>
                    </a:lnTo>
                    <a:lnTo>
                      <a:pt x="259" y="125"/>
                    </a:lnTo>
                    <a:lnTo>
                      <a:pt x="289" y="120"/>
                    </a:lnTo>
                    <a:lnTo>
                      <a:pt x="320" y="113"/>
                    </a:lnTo>
                    <a:lnTo>
                      <a:pt x="349" y="107"/>
                    </a:lnTo>
                    <a:lnTo>
                      <a:pt x="376" y="102"/>
                    </a:lnTo>
                    <a:lnTo>
                      <a:pt x="400" y="96"/>
                    </a:lnTo>
                    <a:lnTo>
                      <a:pt x="421" y="92"/>
                    </a:lnTo>
                    <a:lnTo>
                      <a:pt x="436" y="89"/>
                    </a:lnTo>
                    <a:lnTo>
                      <a:pt x="445" y="88"/>
                    </a:lnTo>
                    <a:lnTo>
                      <a:pt x="450" y="86"/>
                    </a:lnTo>
                    <a:lnTo>
                      <a:pt x="452"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p:nvSpPr>
            <p:spPr bwMode="auto">
              <a:xfrm>
                <a:off x="6239" y="796"/>
                <a:ext cx="27" cy="27"/>
              </a:xfrm>
              <a:custGeom>
                <a:avLst/>
                <a:gdLst>
                  <a:gd name="T0" fmla="*/ 27 w 53"/>
                  <a:gd name="T1" fmla="*/ 53 h 53"/>
                  <a:gd name="T2" fmla="*/ 37 w 53"/>
                  <a:gd name="T3" fmla="*/ 51 h 53"/>
                  <a:gd name="T4" fmla="*/ 45 w 53"/>
                  <a:gd name="T5" fmla="*/ 45 h 53"/>
                  <a:gd name="T6" fmla="*/ 51 w 53"/>
                  <a:gd name="T7" fmla="*/ 37 h 53"/>
                  <a:gd name="T8" fmla="*/ 53 w 53"/>
                  <a:gd name="T9" fmla="*/ 26 h 53"/>
                  <a:gd name="T10" fmla="*/ 51 w 53"/>
                  <a:gd name="T11" fmla="*/ 15 h 53"/>
                  <a:gd name="T12" fmla="*/ 45 w 53"/>
                  <a:gd name="T13" fmla="*/ 7 h 53"/>
                  <a:gd name="T14" fmla="*/ 37 w 53"/>
                  <a:gd name="T15" fmla="*/ 1 h 53"/>
                  <a:gd name="T16" fmla="*/ 27 w 53"/>
                  <a:gd name="T17" fmla="*/ 0 h 53"/>
                  <a:gd name="T18" fmla="*/ 16 w 53"/>
                  <a:gd name="T19" fmla="*/ 1 h 53"/>
                  <a:gd name="T20" fmla="*/ 8 w 53"/>
                  <a:gd name="T21" fmla="*/ 7 h 53"/>
                  <a:gd name="T22" fmla="*/ 2 w 53"/>
                  <a:gd name="T23" fmla="*/ 15 h 53"/>
                  <a:gd name="T24" fmla="*/ 0 w 53"/>
                  <a:gd name="T25" fmla="*/ 26 h 53"/>
                  <a:gd name="T26" fmla="*/ 2 w 53"/>
                  <a:gd name="T27" fmla="*/ 37 h 53"/>
                  <a:gd name="T28" fmla="*/ 8 w 53"/>
                  <a:gd name="T29" fmla="*/ 45 h 53"/>
                  <a:gd name="T30" fmla="*/ 16 w 53"/>
                  <a:gd name="T31" fmla="*/ 51 h 53"/>
                  <a:gd name="T32" fmla="*/ 27 w 53"/>
                  <a:gd name="T3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53">
                    <a:moveTo>
                      <a:pt x="27" y="53"/>
                    </a:moveTo>
                    <a:lnTo>
                      <a:pt x="37" y="51"/>
                    </a:lnTo>
                    <a:lnTo>
                      <a:pt x="45" y="45"/>
                    </a:lnTo>
                    <a:lnTo>
                      <a:pt x="51" y="37"/>
                    </a:lnTo>
                    <a:lnTo>
                      <a:pt x="53" y="26"/>
                    </a:lnTo>
                    <a:lnTo>
                      <a:pt x="51" y="15"/>
                    </a:lnTo>
                    <a:lnTo>
                      <a:pt x="45" y="7"/>
                    </a:lnTo>
                    <a:lnTo>
                      <a:pt x="37" y="1"/>
                    </a:lnTo>
                    <a:lnTo>
                      <a:pt x="27" y="0"/>
                    </a:lnTo>
                    <a:lnTo>
                      <a:pt x="16" y="1"/>
                    </a:lnTo>
                    <a:lnTo>
                      <a:pt x="8" y="7"/>
                    </a:lnTo>
                    <a:lnTo>
                      <a:pt x="2" y="15"/>
                    </a:lnTo>
                    <a:lnTo>
                      <a:pt x="0" y="26"/>
                    </a:lnTo>
                    <a:lnTo>
                      <a:pt x="2" y="37"/>
                    </a:lnTo>
                    <a:lnTo>
                      <a:pt x="8" y="45"/>
                    </a:lnTo>
                    <a:lnTo>
                      <a:pt x="16" y="51"/>
                    </a:lnTo>
                    <a:lnTo>
                      <a:pt x="2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p:nvSpPr>
            <p:spPr bwMode="auto">
              <a:xfrm>
                <a:off x="6243" y="725"/>
                <a:ext cx="54" cy="38"/>
              </a:xfrm>
              <a:custGeom>
                <a:avLst/>
                <a:gdLst>
                  <a:gd name="T0" fmla="*/ 106 w 106"/>
                  <a:gd name="T1" fmla="*/ 45 h 75"/>
                  <a:gd name="T2" fmla="*/ 15 w 106"/>
                  <a:gd name="T3" fmla="*/ 0 h 75"/>
                  <a:gd name="T4" fmla="*/ 0 w 106"/>
                  <a:gd name="T5" fmla="*/ 30 h 75"/>
                  <a:gd name="T6" fmla="*/ 91 w 106"/>
                  <a:gd name="T7" fmla="*/ 75 h 75"/>
                  <a:gd name="T8" fmla="*/ 106 w 106"/>
                  <a:gd name="T9" fmla="*/ 45 h 75"/>
                </a:gdLst>
                <a:ahLst/>
                <a:cxnLst>
                  <a:cxn ang="0">
                    <a:pos x="T0" y="T1"/>
                  </a:cxn>
                  <a:cxn ang="0">
                    <a:pos x="T2" y="T3"/>
                  </a:cxn>
                  <a:cxn ang="0">
                    <a:pos x="T4" y="T5"/>
                  </a:cxn>
                  <a:cxn ang="0">
                    <a:pos x="T6" y="T7"/>
                  </a:cxn>
                  <a:cxn ang="0">
                    <a:pos x="T8" y="T9"/>
                  </a:cxn>
                </a:cxnLst>
                <a:rect l="0" t="0" r="r" b="b"/>
                <a:pathLst>
                  <a:path w="106" h="75">
                    <a:moveTo>
                      <a:pt x="106" y="45"/>
                    </a:moveTo>
                    <a:lnTo>
                      <a:pt x="15" y="0"/>
                    </a:lnTo>
                    <a:lnTo>
                      <a:pt x="0" y="30"/>
                    </a:lnTo>
                    <a:lnTo>
                      <a:pt x="91" y="75"/>
                    </a:lnTo>
                    <a:lnTo>
                      <a:pt x="106"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p:cNvSpPr>
              <p:nvPr/>
            </p:nvSpPr>
            <p:spPr bwMode="auto">
              <a:xfrm>
                <a:off x="6317" y="561"/>
                <a:ext cx="246" cy="309"/>
              </a:xfrm>
              <a:custGeom>
                <a:avLst/>
                <a:gdLst>
                  <a:gd name="T0" fmla="*/ 469 w 491"/>
                  <a:gd name="T1" fmla="*/ 140 h 618"/>
                  <a:gd name="T2" fmla="*/ 458 w 491"/>
                  <a:gd name="T3" fmla="*/ 119 h 618"/>
                  <a:gd name="T4" fmla="*/ 444 w 491"/>
                  <a:gd name="T5" fmla="*/ 100 h 618"/>
                  <a:gd name="T6" fmla="*/ 430 w 491"/>
                  <a:gd name="T7" fmla="*/ 83 h 618"/>
                  <a:gd name="T8" fmla="*/ 414 w 491"/>
                  <a:gd name="T9" fmla="*/ 69 h 618"/>
                  <a:gd name="T10" fmla="*/ 397 w 491"/>
                  <a:gd name="T11" fmla="*/ 57 h 618"/>
                  <a:gd name="T12" fmla="*/ 378 w 491"/>
                  <a:gd name="T13" fmla="*/ 46 h 618"/>
                  <a:gd name="T14" fmla="*/ 357 w 491"/>
                  <a:gd name="T15" fmla="*/ 39 h 618"/>
                  <a:gd name="T16" fmla="*/ 336 w 491"/>
                  <a:gd name="T17" fmla="*/ 34 h 618"/>
                  <a:gd name="T18" fmla="*/ 331 w 491"/>
                  <a:gd name="T19" fmla="*/ 31 h 618"/>
                  <a:gd name="T20" fmla="*/ 322 w 491"/>
                  <a:gd name="T21" fmla="*/ 27 h 618"/>
                  <a:gd name="T22" fmla="*/ 311 w 491"/>
                  <a:gd name="T23" fmla="*/ 21 h 618"/>
                  <a:gd name="T24" fmla="*/ 296 w 491"/>
                  <a:gd name="T25" fmla="*/ 17 h 618"/>
                  <a:gd name="T26" fmla="*/ 280 w 491"/>
                  <a:gd name="T27" fmla="*/ 11 h 618"/>
                  <a:gd name="T28" fmla="*/ 260 w 491"/>
                  <a:gd name="T29" fmla="*/ 7 h 618"/>
                  <a:gd name="T30" fmla="*/ 240 w 491"/>
                  <a:gd name="T31" fmla="*/ 3 h 618"/>
                  <a:gd name="T32" fmla="*/ 216 w 491"/>
                  <a:gd name="T33" fmla="*/ 0 h 618"/>
                  <a:gd name="T34" fmla="*/ 193 w 491"/>
                  <a:gd name="T35" fmla="*/ 0 h 618"/>
                  <a:gd name="T36" fmla="*/ 167 w 491"/>
                  <a:gd name="T37" fmla="*/ 2 h 618"/>
                  <a:gd name="T38" fmla="*/ 140 w 491"/>
                  <a:gd name="T39" fmla="*/ 6 h 618"/>
                  <a:gd name="T40" fmla="*/ 113 w 491"/>
                  <a:gd name="T41" fmla="*/ 14 h 618"/>
                  <a:gd name="T42" fmla="*/ 84 w 491"/>
                  <a:gd name="T43" fmla="*/ 25 h 618"/>
                  <a:gd name="T44" fmla="*/ 56 w 491"/>
                  <a:gd name="T45" fmla="*/ 40 h 618"/>
                  <a:gd name="T46" fmla="*/ 27 w 491"/>
                  <a:gd name="T47" fmla="*/ 60 h 618"/>
                  <a:gd name="T48" fmla="*/ 0 w 491"/>
                  <a:gd name="T49" fmla="*/ 85 h 618"/>
                  <a:gd name="T50" fmla="*/ 15 w 491"/>
                  <a:gd name="T51" fmla="*/ 108 h 618"/>
                  <a:gd name="T52" fmla="*/ 35 w 491"/>
                  <a:gd name="T53" fmla="*/ 102 h 618"/>
                  <a:gd name="T54" fmla="*/ 57 w 491"/>
                  <a:gd name="T55" fmla="*/ 96 h 618"/>
                  <a:gd name="T56" fmla="*/ 80 w 491"/>
                  <a:gd name="T57" fmla="*/ 91 h 618"/>
                  <a:gd name="T58" fmla="*/ 102 w 491"/>
                  <a:gd name="T59" fmla="*/ 86 h 618"/>
                  <a:gd name="T60" fmla="*/ 124 w 491"/>
                  <a:gd name="T61" fmla="*/ 83 h 618"/>
                  <a:gd name="T62" fmla="*/ 144 w 491"/>
                  <a:gd name="T63" fmla="*/ 82 h 618"/>
                  <a:gd name="T64" fmla="*/ 162 w 491"/>
                  <a:gd name="T65" fmla="*/ 82 h 618"/>
                  <a:gd name="T66" fmla="*/ 176 w 491"/>
                  <a:gd name="T67" fmla="*/ 85 h 618"/>
                  <a:gd name="T68" fmla="*/ 162 w 491"/>
                  <a:gd name="T69" fmla="*/ 105 h 618"/>
                  <a:gd name="T70" fmla="*/ 146 w 491"/>
                  <a:gd name="T71" fmla="*/ 134 h 618"/>
                  <a:gd name="T72" fmla="*/ 132 w 491"/>
                  <a:gd name="T73" fmla="*/ 171 h 618"/>
                  <a:gd name="T74" fmla="*/ 122 w 491"/>
                  <a:gd name="T75" fmla="*/ 216 h 618"/>
                  <a:gd name="T76" fmla="*/ 118 w 491"/>
                  <a:gd name="T77" fmla="*/ 267 h 618"/>
                  <a:gd name="T78" fmla="*/ 126 w 491"/>
                  <a:gd name="T79" fmla="*/ 324 h 618"/>
                  <a:gd name="T80" fmla="*/ 147 w 491"/>
                  <a:gd name="T81" fmla="*/ 388 h 618"/>
                  <a:gd name="T82" fmla="*/ 183 w 491"/>
                  <a:gd name="T83" fmla="*/ 455 h 618"/>
                  <a:gd name="T84" fmla="*/ 117 w 491"/>
                  <a:gd name="T85" fmla="*/ 573 h 618"/>
                  <a:gd name="T86" fmla="*/ 191 w 491"/>
                  <a:gd name="T87" fmla="*/ 618 h 618"/>
                  <a:gd name="T88" fmla="*/ 234 w 491"/>
                  <a:gd name="T89" fmla="*/ 540 h 618"/>
                  <a:gd name="T90" fmla="*/ 316 w 491"/>
                  <a:gd name="T91" fmla="*/ 571 h 618"/>
                  <a:gd name="T92" fmla="*/ 322 w 491"/>
                  <a:gd name="T93" fmla="*/ 566 h 618"/>
                  <a:gd name="T94" fmla="*/ 327 w 491"/>
                  <a:gd name="T95" fmla="*/ 562 h 618"/>
                  <a:gd name="T96" fmla="*/ 336 w 491"/>
                  <a:gd name="T97" fmla="*/ 553 h 618"/>
                  <a:gd name="T98" fmla="*/ 349 w 491"/>
                  <a:gd name="T99" fmla="*/ 540 h 618"/>
                  <a:gd name="T100" fmla="*/ 367 w 491"/>
                  <a:gd name="T101" fmla="*/ 520 h 618"/>
                  <a:gd name="T102" fmla="*/ 386 w 491"/>
                  <a:gd name="T103" fmla="*/ 498 h 618"/>
                  <a:gd name="T104" fmla="*/ 407 w 491"/>
                  <a:gd name="T105" fmla="*/ 471 h 618"/>
                  <a:gd name="T106" fmla="*/ 429 w 491"/>
                  <a:gd name="T107" fmla="*/ 438 h 618"/>
                  <a:gd name="T108" fmla="*/ 451 w 491"/>
                  <a:gd name="T109" fmla="*/ 402 h 618"/>
                  <a:gd name="T110" fmla="*/ 466 w 491"/>
                  <a:gd name="T111" fmla="*/ 369 h 618"/>
                  <a:gd name="T112" fmla="*/ 478 w 491"/>
                  <a:gd name="T113" fmla="*/ 336 h 618"/>
                  <a:gd name="T114" fmla="*/ 487 w 491"/>
                  <a:gd name="T115" fmla="*/ 301 h 618"/>
                  <a:gd name="T116" fmla="*/ 491 w 491"/>
                  <a:gd name="T117" fmla="*/ 267 h 618"/>
                  <a:gd name="T118" fmla="*/ 491 w 491"/>
                  <a:gd name="T119" fmla="*/ 233 h 618"/>
                  <a:gd name="T120" fmla="*/ 488 w 491"/>
                  <a:gd name="T121" fmla="*/ 200 h 618"/>
                  <a:gd name="T122" fmla="*/ 480 w 491"/>
                  <a:gd name="T123" fmla="*/ 170 h 618"/>
                  <a:gd name="T124" fmla="*/ 469 w 491"/>
                  <a:gd name="T125" fmla="*/ 14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1" h="618">
                    <a:moveTo>
                      <a:pt x="469" y="140"/>
                    </a:moveTo>
                    <a:lnTo>
                      <a:pt x="458" y="119"/>
                    </a:lnTo>
                    <a:lnTo>
                      <a:pt x="444" y="100"/>
                    </a:lnTo>
                    <a:lnTo>
                      <a:pt x="430" y="83"/>
                    </a:lnTo>
                    <a:lnTo>
                      <a:pt x="414" y="69"/>
                    </a:lnTo>
                    <a:lnTo>
                      <a:pt x="397" y="57"/>
                    </a:lnTo>
                    <a:lnTo>
                      <a:pt x="378" y="46"/>
                    </a:lnTo>
                    <a:lnTo>
                      <a:pt x="357" y="39"/>
                    </a:lnTo>
                    <a:lnTo>
                      <a:pt x="336" y="34"/>
                    </a:lnTo>
                    <a:lnTo>
                      <a:pt x="331" y="31"/>
                    </a:lnTo>
                    <a:lnTo>
                      <a:pt x="322" y="27"/>
                    </a:lnTo>
                    <a:lnTo>
                      <a:pt x="311" y="21"/>
                    </a:lnTo>
                    <a:lnTo>
                      <a:pt x="296" y="17"/>
                    </a:lnTo>
                    <a:lnTo>
                      <a:pt x="280" y="11"/>
                    </a:lnTo>
                    <a:lnTo>
                      <a:pt x="260" y="7"/>
                    </a:lnTo>
                    <a:lnTo>
                      <a:pt x="240" y="3"/>
                    </a:lnTo>
                    <a:lnTo>
                      <a:pt x="216" y="0"/>
                    </a:lnTo>
                    <a:lnTo>
                      <a:pt x="193" y="0"/>
                    </a:lnTo>
                    <a:lnTo>
                      <a:pt x="167" y="2"/>
                    </a:lnTo>
                    <a:lnTo>
                      <a:pt x="140" y="6"/>
                    </a:lnTo>
                    <a:lnTo>
                      <a:pt x="113" y="14"/>
                    </a:lnTo>
                    <a:lnTo>
                      <a:pt x="84" y="25"/>
                    </a:lnTo>
                    <a:lnTo>
                      <a:pt x="56" y="40"/>
                    </a:lnTo>
                    <a:lnTo>
                      <a:pt x="27" y="60"/>
                    </a:lnTo>
                    <a:lnTo>
                      <a:pt x="0" y="85"/>
                    </a:lnTo>
                    <a:lnTo>
                      <a:pt x="15" y="108"/>
                    </a:lnTo>
                    <a:lnTo>
                      <a:pt x="35" y="102"/>
                    </a:lnTo>
                    <a:lnTo>
                      <a:pt x="57" y="96"/>
                    </a:lnTo>
                    <a:lnTo>
                      <a:pt x="80" y="91"/>
                    </a:lnTo>
                    <a:lnTo>
                      <a:pt x="102" y="86"/>
                    </a:lnTo>
                    <a:lnTo>
                      <a:pt x="124" y="83"/>
                    </a:lnTo>
                    <a:lnTo>
                      <a:pt x="144" y="82"/>
                    </a:lnTo>
                    <a:lnTo>
                      <a:pt x="162" y="82"/>
                    </a:lnTo>
                    <a:lnTo>
                      <a:pt x="176" y="85"/>
                    </a:lnTo>
                    <a:lnTo>
                      <a:pt x="162" y="105"/>
                    </a:lnTo>
                    <a:lnTo>
                      <a:pt x="146" y="134"/>
                    </a:lnTo>
                    <a:lnTo>
                      <a:pt x="132" y="171"/>
                    </a:lnTo>
                    <a:lnTo>
                      <a:pt x="122" y="216"/>
                    </a:lnTo>
                    <a:lnTo>
                      <a:pt x="118" y="267"/>
                    </a:lnTo>
                    <a:lnTo>
                      <a:pt x="126" y="324"/>
                    </a:lnTo>
                    <a:lnTo>
                      <a:pt x="147" y="388"/>
                    </a:lnTo>
                    <a:lnTo>
                      <a:pt x="183" y="455"/>
                    </a:lnTo>
                    <a:lnTo>
                      <a:pt x="117" y="573"/>
                    </a:lnTo>
                    <a:lnTo>
                      <a:pt x="191" y="618"/>
                    </a:lnTo>
                    <a:lnTo>
                      <a:pt x="234" y="540"/>
                    </a:lnTo>
                    <a:lnTo>
                      <a:pt x="316" y="571"/>
                    </a:lnTo>
                    <a:lnTo>
                      <a:pt x="322" y="566"/>
                    </a:lnTo>
                    <a:lnTo>
                      <a:pt x="327" y="562"/>
                    </a:lnTo>
                    <a:lnTo>
                      <a:pt x="336" y="553"/>
                    </a:lnTo>
                    <a:lnTo>
                      <a:pt x="349" y="540"/>
                    </a:lnTo>
                    <a:lnTo>
                      <a:pt x="367" y="520"/>
                    </a:lnTo>
                    <a:lnTo>
                      <a:pt x="386" y="498"/>
                    </a:lnTo>
                    <a:lnTo>
                      <a:pt x="407" y="471"/>
                    </a:lnTo>
                    <a:lnTo>
                      <a:pt x="429" y="438"/>
                    </a:lnTo>
                    <a:lnTo>
                      <a:pt x="451" y="402"/>
                    </a:lnTo>
                    <a:lnTo>
                      <a:pt x="466" y="369"/>
                    </a:lnTo>
                    <a:lnTo>
                      <a:pt x="478" y="336"/>
                    </a:lnTo>
                    <a:lnTo>
                      <a:pt x="487" y="301"/>
                    </a:lnTo>
                    <a:lnTo>
                      <a:pt x="491" y="267"/>
                    </a:lnTo>
                    <a:lnTo>
                      <a:pt x="491" y="233"/>
                    </a:lnTo>
                    <a:lnTo>
                      <a:pt x="488" y="200"/>
                    </a:lnTo>
                    <a:lnTo>
                      <a:pt x="480" y="170"/>
                    </a:lnTo>
                    <a:lnTo>
                      <a:pt x="469"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p:nvSpPr>
            <p:spPr bwMode="auto">
              <a:xfrm>
                <a:off x="6357" y="574"/>
                <a:ext cx="192" cy="275"/>
              </a:xfrm>
              <a:custGeom>
                <a:avLst/>
                <a:gdLst>
                  <a:gd name="T0" fmla="*/ 330 w 385"/>
                  <a:gd name="T1" fmla="*/ 389 h 549"/>
                  <a:gd name="T2" fmla="*/ 296 w 385"/>
                  <a:gd name="T3" fmla="*/ 439 h 549"/>
                  <a:gd name="T4" fmla="*/ 265 w 385"/>
                  <a:gd name="T5" fmla="*/ 477 h 549"/>
                  <a:gd name="T6" fmla="*/ 240 w 385"/>
                  <a:gd name="T7" fmla="*/ 502 h 549"/>
                  <a:gd name="T8" fmla="*/ 142 w 385"/>
                  <a:gd name="T9" fmla="*/ 474 h 549"/>
                  <a:gd name="T10" fmla="*/ 77 w 385"/>
                  <a:gd name="T11" fmla="*/ 534 h 549"/>
                  <a:gd name="T12" fmla="*/ 133 w 385"/>
                  <a:gd name="T13" fmla="*/ 419 h 549"/>
                  <a:gd name="T14" fmla="*/ 72 w 385"/>
                  <a:gd name="T15" fmla="*/ 276 h 549"/>
                  <a:gd name="T16" fmla="*/ 76 w 385"/>
                  <a:gd name="T17" fmla="*/ 164 h 549"/>
                  <a:gd name="T18" fmla="*/ 108 w 385"/>
                  <a:gd name="T19" fmla="*/ 91 h 549"/>
                  <a:gd name="T20" fmla="*/ 130 w 385"/>
                  <a:gd name="T21" fmla="*/ 63 h 549"/>
                  <a:gd name="T22" fmla="*/ 138 w 385"/>
                  <a:gd name="T23" fmla="*/ 51 h 549"/>
                  <a:gd name="T24" fmla="*/ 131 w 385"/>
                  <a:gd name="T25" fmla="*/ 44 h 549"/>
                  <a:gd name="T26" fmla="*/ 119 w 385"/>
                  <a:gd name="T27" fmla="*/ 34 h 549"/>
                  <a:gd name="T28" fmla="*/ 90 w 385"/>
                  <a:gd name="T29" fmla="*/ 26 h 549"/>
                  <a:gd name="T30" fmla="*/ 55 w 385"/>
                  <a:gd name="T31" fmla="*/ 25 h 549"/>
                  <a:gd name="T32" fmla="*/ 18 w 385"/>
                  <a:gd name="T33" fmla="*/ 30 h 549"/>
                  <a:gd name="T34" fmla="*/ 24 w 385"/>
                  <a:gd name="T35" fmla="*/ 22 h 549"/>
                  <a:gd name="T36" fmla="*/ 68 w 385"/>
                  <a:gd name="T37" fmla="*/ 7 h 549"/>
                  <a:gd name="T38" fmla="*/ 111 w 385"/>
                  <a:gd name="T39" fmla="*/ 1 h 549"/>
                  <a:gd name="T40" fmla="*/ 149 w 385"/>
                  <a:gd name="T41" fmla="*/ 1 h 549"/>
                  <a:gd name="T42" fmla="*/ 184 w 385"/>
                  <a:gd name="T43" fmla="*/ 8 h 549"/>
                  <a:gd name="T44" fmla="*/ 211 w 385"/>
                  <a:gd name="T45" fmla="*/ 17 h 549"/>
                  <a:gd name="T46" fmla="*/ 232 w 385"/>
                  <a:gd name="T47" fmla="*/ 25 h 549"/>
                  <a:gd name="T48" fmla="*/ 243 w 385"/>
                  <a:gd name="T49" fmla="*/ 30 h 549"/>
                  <a:gd name="T50" fmla="*/ 247 w 385"/>
                  <a:gd name="T51" fmla="*/ 33 h 549"/>
                  <a:gd name="T52" fmla="*/ 249 w 385"/>
                  <a:gd name="T53" fmla="*/ 33 h 549"/>
                  <a:gd name="T54" fmla="*/ 250 w 385"/>
                  <a:gd name="T55" fmla="*/ 33 h 549"/>
                  <a:gd name="T56" fmla="*/ 286 w 385"/>
                  <a:gd name="T57" fmla="*/ 44 h 549"/>
                  <a:gd name="T58" fmla="*/ 318 w 385"/>
                  <a:gd name="T59" fmla="*/ 63 h 549"/>
                  <a:gd name="T60" fmla="*/ 344 w 385"/>
                  <a:gd name="T61" fmla="*/ 90 h 549"/>
                  <a:gd name="T62" fmla="*/ 365 w 385"/>
                  <a:gd name="T63" fmla="*/ 123 h 549"/>
                  <a:gd name="T64" fmla="*/ 382 w 385"/>
                  <a:gd name="T65" fmla="*/ 178 h 549"/>
                  <a:gd name="T66" fmla="*/ 385 w 385"/>
                  <a:gd name="T67" fmla="*/ 239 h 549"/>
                  <a:gd name="T68" fmla="*/ 373 w 385"/>
                  <a:gd name="T69" fmla="*/ 299 h 549"/>
                  <a:gd name="T70" fmla="*/ 347 w 385"/>
                  <a:gd name="T71" fmla="*/ 36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5" h="549">
                    <a:moveTo>
                      <a:pt x="347" y="360"/>
                    </a:moveTo>
                    <a:lnTo>
                      <a:pt x="330" y="389"/>
                    </a:lnTo>
                    <a:lnTo>
                      <a:pt x="312" y="415"/>
                    </a:lnTo>
                    <a:lnTo>
                      <a:pt x="296" y="439"/>
                    </a:lnTo>
                    <a:lnTo>
                      <a:pt x="279" y="459"/>
                    </a:lnTo>
                    <a:lnTo>
                      <a:pt x="265" y="477"/>
                    </a:lnTo>
                    <a:lnTo>
                      <a:pt x="251" y="491"/>
                    </a:lnTo>
                    <a:lnTo>
                      <a:pt x="240" y="502"/>
                    </a:lnTo>
                    <a:lnTo>
                      <a:pt x="232" y="510"/>
                    </a:lnTo>
                    <a:lnTo>
                      <a:pt x="142" y="474"/>
                    </a:lnTo>
                    <a:lnTo>
                      <a:pt x="102" y="549"/>
                    </a:lnTo>
                    <a:lnTo>
                      <a:pt x="77" y="534"/>
                    </a:lnTo>
                    <a:lnTo>
                      <a:pt x="138" y="426"/>
                    </a:lnTo>
                    <a:lnTo>
                      <a:pt x="133" y="419"/>
                    </a:lnTo>
                    <a:lnTo>
                      <a:pt x="91" y="343"/>
                    </a:lnTo>
                    <a:lnTo>
                      <a:pt x="72" y="276"/>
                    </a:lnTo>
                    <a:lnTo>
                      <a:pt x="68" y="215"/>
                    </a:lnTo>
                    <a:lnTo>
                      <a:pt x="76" y="164"/>
                    </a:lnTo>
                    <a:lnTo>
                      <a:pt x="91" y="123"/>
                    </a:lnTo>
                    <a:lnTo>
                      <a:pt x="108" y="91"/>
                    </a:lnTo>
                    <a:lnTo>
                      <a:pt x="123" y="72"/>
                    </a:lnTo>
                    <a:lnTo>
                      <a:pt x="130" y="63"/>
                    </a:lnTo>
                    <a:lnTo>
                      <a:pt x="140" y="52"/>
                    </a:lnTo>
                    <a:lnTo>
                      <a:pt x="138" y="51"/>
                    </a:lnTo>
                    <a:lnTo>
                      <a:pt x="135" y="47"/>
                    </a:lnTo>
                    <a:lnTo>
                      <a:pt x="131" y="44"/>
                    </a:lnTo>
                    <a:lnTo>
                      <a:pt x="130" y="43"/>
                    </a:lnTo>
                    <a:lnTo>
                      <a:pt x="119" y="34"/>
                    </a:lnTo>
                    <a:lnTo>
                      <a:pt x="106" y="29"/>
                    </a:lnTo>
                    <a:lnTo>
                      <a:pt x="90" y="26"/>
                    </a:lnTo>
                    <a:lnTo>
                      <a:pt x="73" y="25"/>
                    </a:lnTo>
                    <a:lnTo>
                      <a:pt x="55" y="25"/>
                    </a:lnTo>
                    <a:lnTo>
                      <a:pt x="37" y="28"/>
                    </a:lnTo>
                    <a:lnTo>
                      <a:pt x="18" y="30"/>
                    </a:lnTo>
                    <a:lnTo>
                      <a:pt x="0" y="33"/>
                    </a:lnTo>
                    <a:lnTo>
                      <a:pt x="24" y="22"/>
                    </a:lnTo>
                    <a:lnTo>
                      <a:pt x="46" y="12"/>
                    </a:lnTo>
                    <a:lnTo>
                      <a:pt x="68" y="7"/>
                    </a:lnTo>
                    <a:lnTo>
                      <a:pt x="90" y="3"/>
                    </a:lnTo>
                    <a:lnTo>
                      <a:pt x="111" y="1"/>
                    </a:lnTo>
                    <a:lnTo>
                      <a:pt x="130" y="0"/>
                    </a:lnTo>
                    <a:lnTo>
                      <a:pt x="149" y="1"/>
                    </a:lnTo>
                    <a:lnTo>
                      <a:pt x="167" y="4"/>
                    </a:lnTo>
                    <a:lnTo>
                      <a:pt x="184" y="8"/>
                    </a:lnTo>
                    <a:lnTo>
                      <a:pt x="198" y="12"/>
                    </a:lnTo>
                    <a:lnTo>
                      <a:pt x="211" y="17"/>
                    </a:lnTo>
                    <a:lnTo>
                      <a:pt x="222" y="21"/>
                    </a:lnTo>
                    <a:lnTo>
                      <a:pt x="232" y="25"/>
                    </a:lnTo>
                    <a:lnTo>
                      <a:pt x="239" y="28"/>
                    </a:lnTo>
                    <a:lnTo>
                      <a:pt x="243" y="30"/>
                    </a:lnTo>
                    <a:lnTo>
                      <a:pt x="246" y="32"/>
                    </a:lnTo>
                    <a:lnTo>
                      <a:pt x="247" y="33"/>
                    </a:lnTo>
                    <a:lnTo>
                      <a:pt x="247" y="33"/>
                    </a:lnTo>
                    <a:lnTo>
                      <a:pt x="249" y="33"/>
                    </a:lnTo>
                    <a:lnTo>
                      <a:pt x="250" y="33"/>
                    </a:lnTo>
                    <a:lnTo>
                      <a:pt x="250" y="33"/>
                    </a:lnTo>
                    <a:lnTo>
                      <a:pt x="268" y="37"/>
                    </a:lnTo>
                    <a:lnTo>
                      <a:pt x="286" y="44"/>
                    </a:lnTo>
                    <a:lnTo>
                      <a:pt x="302" y="52"/>
                    </a:lnTo>
                    <a:lnTo>
                      <a:pt x="318" y="63"/>
                    </a:lnTo>
                    <a:lnTo>
                      <a:pt x="331" y="76"/>
                    </a:lnTo>
                    <a:lnTo>
                      <a:pt x="344" y="90"/>
                    </a:lnTo>
                    <a:lnTo>
                      <a:pt x="355" y="105"/>
                    </a:lnTo>
                    <a:lnTo>
                      <a:pt x="365" y="123"/>
                    </a:lnTo>
                    <a:lnTo>
                      <a:pt x="376" y="150"/>
                    </a:lnTo>
                    <a:lnTo>
                      <a:pt x="382" y="178"/>
                    </a:lnTo>
                    <a:lnTo>
                      <a:pt x="385" y="208"/>
                    </a:lnTo>
                    <a:lnTo>
                      <a:pt x="385" y="239"/>
                    </a:lnTo>
                    <a:lnTo>
                      <a:pt x="381" y="269"/>
                    </a:lnTo>
                    <a:lnTo>
                      <a:pt x="373" y="299"/>
                    </a:lnTo>
                    <a:lnTo>
                      <a:pt x="362" y="330"/>
                    </a:lnTo>
                    <a:lnTo>
                      <a:pt x="347" y="360"/>
                    </a:lnTo>
                    <a:close/>
                  </a:path>
                </a:pathLst>
              </a:custGeom>
              <a:solidFill>
                <a:srgbClr val="6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p:cNvSpPr>
              <p:nvPr/>
            </p:nvSpPr>
            <p:spPr bwMode="auto">
              <a:xfrm>
                <a:off x="6242" y="1221"/>
                <a:ext cx="350" cy="102"/>
              </a:xfrm>
              <a:custGeom>
                <a:avLst/>
                <a:gdLst>
                  <a:gd name="T0" fmla="*/ 0 w 700"/>
                  <a:gd name="T1" fmla="*/ 204 h 204"/>
                  <a:gd name="T2" fmla="*/ 700 w 700"/>
                  <a:gd name="T3" fmla="*/ 204 h 204"/>
                  <a:gd name="T4" fmla="*/ 700 w 700"/>
                  <a:gd name="T5" fmla="*/ 203 h 204"/>
                  <a:gd name="T6" fmla="*/ 700 w 700"/>
                  <a:gd name="T7" fmla="*/ 197 h 204"/>
                  <a:gd name="T8" fmla="*/ 700 w 700"/>
                  <a:gd name="T9" fmla="*/ 190 h 204"/>
                  <a:gd name="T10" fmla="*/ 698 w 700"/>
                  <a:gd name="T11" fmla="*/ 181 h 204"/>
                  <a:gd name="T12" fmla="*/ 696 w 700"/>
                  <a:gd name="T13" fmla="*/ 168 h 204"/>
                  <a:gd name="T14" fmla="*/ 692 w 700"/>
                  <a:gd name="T15" fmla="*/ 156 h 204"/>
                  <a:gd name="T16" fmla="*/ 685 w 700"/>
                  <a:gd name="T17" fmla="*/ 141 h 204"/>
                  <a:gd name="T18" fmla="*/ 676 w 700"/>
                  <a:gd name="T19" fmla="*/ 126 h 204"/>
                  <a:gd name="T20" fmla="*/ 665 w 700"/>
                  <a:gd name="T21" fmla="*/ 109 h 204"/>
                  <a:gd name="T22" fmla="*/ 652 w 700"/>
                  <a:gd name="T23" fmla="*/ 93 h 204"/>
                  <a:gd name="T24" fmla="*/ 634 w 700"/>
                  <a:gd name="T25" fmla="*/ 76 h 204"/>
                  <a:gd name="T26" fmla="*/ 611 w 700"/>
                  <a:gd name="T27" fmla="*/ 59 h 204"/>
                  <a:gd name="T28" fmla="*/ 587 w 700"/>
                  <a:gd name="T29" fmla="*/ 44 h 204"/>
                  <a:gd name="T30" fmla="*/ 556 w 700"/>
                  <a:gd name="T31" fmla="*/ 30 h 204"/>
                  <a:gd name="T32" fmla="*/ 522 w 700"/>
                  <a:gd name="T33" fmla="*/ 18 h 204"/>
                  <a:gd name="T34" fmla="*/ 482 w 700"/>
                  <a:gd name="T35" fmla="*/ 7 h 204"/>
                  <a:gd name="T36" fmla="*/ 479 w 700"/>
                  <a:gd name="T37" fmla="*/ 8 h 204"/>
                  <a:gd name="T38" fmla="*/ 473 w 700"/>
                  <a:gd name="T39" fmla="*/ 13 h 204"/>
                  <a:gd name="T40" fmla="*/ 464 w 700"/>
                  <a:gd name="T41" fmla="*/ 19 h 204"/>
                  <a:gd name="T42" fmla="*/ 451 w 700"/>
                  <a:gd name="T43" fmla="*/ 28 h 204"/>
                  <a:gd name="T44" fmla="*/ 435 w 700"/>
                  <a:gd name="T45" fmla="*/ 36 h 204"/>
                  <a:gd name="T46" fmla="*/ 417 w 700"/>
                  <a:gd name="T47" fmla="*/ 46 h 204"/>
                  <a:gd name="T48" fmla="*/ 398 w 700"/>
                  <a:gd name="T49" fmla="*/ 54 h 204"/>
                  <a:gd name="T50" fmla="*/ 377 w 700"/>
                  <a:gd name="T51" fmla="*/ 61 h 204"/>
                  <a:gd name="T52" fmla="*/ 356 w 700"/>
                  <a:gd name="T53" fmla="*/ 68 h 204"/>
                  <a:gd name="T54" fmla="*/ 334 w 700"/>
                  <a:gd name="T55" fmla="*/ 70 h 204"/>
                  <a:gd name="T56" fmla="*/ 312 w 700"/>
                  <a:gd name="T57" fmla="*/ 70 h 204"/>
                  <a:gd name="T58" fmla="*/ 291 w 700"/>
                  <a:gd name="T59" fmla="*/ 66 h 204"/>
                  <a:gd name="T60" fmla="*/ 272 w 700"/>
                  <a:gd name="T61" fmla="*/ 58 h 204"/>
                  <a:gd name="T62" fmla="*/ 253 w 700"/>
                  <a:gd name="T63" fmla="*/ 44 h 204"/>
                  <a:gd name="T64" fmla="*/ 236 w 700"/>
                  <a:gd name="T65" fmla="*/ 26 h 204"/>
                  <a:gd name="T66" fmla="*/ 222 w 700"/>
                  <a:gd name="T67" fmla="*/ 0 h 204"/>
                  <a:gd name="T68" fmla="*/ 220 w 700"/>
                  <a:gd name="T69" fmla="*/ 2 h 204"/>
                  <a:gd name="T70" fmla="*/ 213 w 700"/>
                  <a:gd name="T71" fmla="*/ 6 h 204"/>
                  <a:gd name="T72" fmla="*/ 202 w 700"/>
                  <a:gd name="T73" fmla="*/ 11 h 204"/>
                  <a:gd name="T74" fmla="*/ 188 w 700"/>
                  <a:gd name="T75" fmla="*/ 19 h 204"/>
                  <a:gd name="T76" fmla="*/ 170 w 700"/>
                  <a:gd name="T77" fmla="*/ 29 h 204"/>
                  <a:gd name="T78" fmla="*/ 152 w 700"/>
                  <a:gd name="T79" fmla="*/ 40 h 204"/>
                  <a:gd name="T80" fmla="*/ 131 w 700"/>
                  <a:gd name="T81" fmla="*/ 53 h 204"/>
                  <a:gd name="T82" fmla="*/ 110 w 700"/>
                  <a:gd name="T83" fmla="*/ 66 h 204"/>
                  <a:gd name="T84" fmla="*/ 90 w 700"/>
                  <a:gd name="T85" fmla="*/ 83 h 204"/>
                  <a:gd name="T86" fmla="*/ 70 w 700"/>
                  <a:gd name="T87" fmla="*/ 98 h 204"/>
                  <a:gd name="T88" fmla="*/ 51 w 700"/>
                  <a:gd name="T89" fmla="*/ 116 h 204"/>
                  <a:gd name="T90" fmla="*/ 35 w 700"/>
                  <a:gd name="T91" fmla="*/ 133 h 204"/>
                  <a:gd name="T92" fmla="*/ 19 w 700"/>
                  <a:gd name="T93" fmla="*/ 150 h 204"/>
                  <a:gd name="T94" fmla="*/ 10 w 700"/>
                  <a:gd name="T95" fmla="*/ 168 h 204"/>
                  <a:gd name="T96" fmla="*/ 3 w 700"/>
                  <a:gd name="T97" fmla="*/ 186 h 204"/>
                  <a:gd name="T98" fmla="*/ 0 w 700"/>
                  <a:gd name="T9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0" h="204">
                    <a:moveTo>
                      <a:pt x="0" y="204"/>
                    </a:moveTo>
                    <a:lnTo>
                      <a:pt x="700" y="204"/>
                    </a:lnTo>
                    <a:lnTo>
                      <a:pt x="700" y="203"/>
                    </a:lnTo>
                    <a:lnTo>
                      <a:pt x="700" y="197"/>
                    </a:lnTo>
                    <a:lnTo>
                      <a:pt x="700" y="190"/>
                    </a:lnTo>
                    <a:lnTo>
                      <a:pt x="698" y="181"/>
                    </a:lnTo>
                    <a:lnTo>
                      <a:pt x="696" y="168"/>
                    </a:lnTo>
                    <a:lnTo>
                      <a:pt x="692" y="156"/>
                    </a:lnTo>
                    <a:lnTo>
                      <a:pt x="685" y="141"/>
                    </a:lnTo>
                    <a:lnTo>
                      <a:pt x="676" y="126"/>
                    </a:lnTo>
                    <a:lnTo>
                      <a:pt x="665" y="109"/>
                    </a:lnTo>
                    <a:lnTo>
                      <a:pt x="652" y="93"/>
                    </a:lnTo>
                    <a:lnTo>
                      <a:pt x="634" y="76"/>
                    </a:lnTo>
                    <a:lnTo>
                      <a:pt x="611" y="59"/>
                    </a:lnTo>
                    <a:lnTo>
                      <a:pt x="587" y="44"/>
                    </a:lnTo>
                    <a:lnTo>
                      <a:pt x="556" y="30"/>
                    </a:lnTo>
                    <a:lnTo>
                      <a:pt x="522" y="18"/>
                    </a:lnTo>
                    <a:lnTo>
                      <a:pt x="482" y="7"/>
                    </a:lnTo>
                    <a:lnTo>
                      <a:pt x="479" y="8"/>
                    </a:lnTo>
                    <a:lnTo>
                      <a:pt x="473" y="13"/>
                    </a:lnTo>
                    <a:lnTo>
                      <a:pt x="464" y="19"/>
                    </a:lnTo>
                    <a:lnTo>
                      <a:pt x="451" y="28"/>
                    </a:lnTo>
                    <a:lnTo>
                      <a:pt x="435" y="36"/>
                    </a:lnTo>
                    <a:lnTo>
                      <a:pt x="417" y="46"/>
                    </a:lnTo>
                    <a:lnTo>
                      <a:pt x="398" y="54"/>
                    </a:lnTo>
                    <a:lnTo>
                      <a:pt x="377" y="61"/>
                    </a:lnTo>
                    <a:lnTo>
                      <a:pt x="356" y="68"/>
                    </a:lnTo>
                    <a:lnTo>
                      <a:pt x="334" y="70"/>
                    </a:lnTo>
                    <a:lnTo>
                      <a:pt x="312" y="70"/>
                    </a:lnTo>
                    <a:lnTo>
                      <a:pt x="291" y="66"/>
                    </a:lnTo>
                    <a:lnTo>
                      <a:pt x="272" y="58"/>
                    </a:lnTo>
                    <a:lnTo>
                      <a:pt x="253" y="44"/>
                    </a:lnTo>
                    <a:lnTo>
                      <a:pt x="236" y="26"/>
                    </a:lnTo>
                    <a:lnTo>
                      <a:pt x="222" y="0"/>
                    </a:lnTo>
                    <a:lnTo>
                      <a:pt x="220" y="2"/>
                    </a:lnTo>
                    <a:lnTo>
                      <a:pt x="213" y="6"/>
                    </a:lnTo>
                    <a:lnTo>
                      <a:pt x="202" y="11"/>
                    </a:lnTo>
                    <a:lnTo>
                      <a:pt x="188" y="19"/>
                    </a:lnTo>
                    <a:lnTo>
                      <a:pt x="170" y="29"/>
                    </a:lnTo>
                    <a:lnTo>
                      <a:pt x="152" y="40"/>
                    </a:lnTo>
                    <a:lnTo>
                      <a:pt x="131" y="53"/>
                    </a:lnTo>
                    <a:lnTo>
                      <a:pt x="110" y="66"/>
                    </a:lnTo>
                    <a:lnTo>
                      <a:pt x="90" y="83"/>
                    </a:lnTo>
                    <a:lnTo>
                      <a:pt x="70" y="98"/>
                    </a:lnTo>
                    <a:lnTo>
                      <a:pt x="51" y="116"/>
                    </a:lnTo>
                    <a:lnTo>
                      <a:pt x="35" y="133"/>
                    </a:lnTo>
                    <a:lnTo>
                      <a:pt x="19" y="150"/>
                    </a:lnTo>
                    <a:lnTo>
                      <a:pt x="10" y="168"/>
                    </a:lnTo>
                    <a:lnTo>
                      <a:pt x="3" y="186"/>
                    </a:lnTo>
                    <a:lnTo>
                      <a:pt x="0" y="20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p:nvSpPr>
            <p:spPr bwMode="auto">
              <a:xfrm>
                <a:off x="6242" y="1221"/>
                <a:ext cx="119" cy="102"/>
              </a:xfrm>
              <a:custGeom>
                <a:avLst/>
                <a:gdLst>
                  <a:gd name="T0" fmla="*/ 239 w 239"/>
                  <a:gd name="T1" fmla="*/ 29 h 204"/>
                  <a:gd name="T2" fmla="*/ 235 w 239"/>
                  <a:gd name="T3" fmla="*/ 22 h 204"/>
                  <a:gd name="T4" fmla="*/ 231 w 239"/>
                  <a:gd name="T5" fmla="*/ 15 h 204"/>
                  <a:gd name="T6" fmla="*/ 226 w 239"/>
                  <a:gd name="T7" fmla="*/ 8 h 204"/>
                  <a:gd name="T8" fmla="*/ 222 w 239"/>
                  <a:gd name="T9" fmla="*/ 0 h 204"/>
                  <a:gd name="T10" fmla="*/ 220 w 239"/>
                  <a:gd name="T11" fmla="*/ 2 h 204"/>
                  <a:gd name="T12" fmla="*/ 213 w 239"/>
                  <a:gd name="T13" fmla="*/ 6 h 204"/>
                  <a:gd name="T14" fmla="*/ 202 w 239"/>
                  <a:gd name="T15" fmla="*/ 11 h 204"/>
                  <a:gd name="T16" fmla="*/ 188 w 239"/>
                  <a:gd name="T17" fmla="*/ 19 h 204"/>
                  <a:gd name="T18" fmla="*/ 170 w 239"/>
                  <a:gd name="T19" fmla="*/ 29 h 204"/>
                  <a:gd name="T20" fmla="*/ 152 w 239"/>
                  <a:gd name="T21" fmla="*/ 40 h 204"/>
                  <a:gd name="T22" fmla="*/ 131 w 239"/>
                  <a:gd name="T23" fmla="*/ 53 h 204"/>
                  <a:gd name="T24" fmla="*/ 110 w 239"/>
                  <a:gd name="T25" fmla="*/ 66 h 204"/>
                  <a:gd name="T26" fmla="*/ 90 w 239"/>
                  <a:gd name="T27" fmla="*/ 83 h 204"/>
                  <a:gd name="T28" fmla="*/ 70 w 239"/>
                  <a:gd name="T29" fmla="*/ 98 h 204"/>
                  <a:gd name="T30" fmla="*/ 51 w 239"/>
                  <a:gd name="T31" fmla="*/ 116 h 204"/>
                  <a:gd name="T32" fmla="*/ 35 w 239"/>
                  <a:gd name="T33" fmla="*/ 133 h 204"/>
                  <a:gd name="T34" fmla="*/ 19 w 239"/>
                  <a:gd name="T35" fmla="*/ 150 h 204"/>
                  <a:gd name="T36" fmla="*/ 10 w 239"/>
                  <a:gd name="T37" fmla="*/ 168 h 204"/>
                  <a:gd name="T38" fmla="*/ 3 w 239"/>
                  <a:gd name="T39" fmla="*/ 186 h 204"/>
                  <a:gd name="T40" fmla="*/ 0 w 239"/>
                  <a:gd name="T41" fmla="*/ 204 h 204"/>
                  <a:gd name="T42" fmla="*/ 68 w 239"/>
                  <a:gd name="T43" fmla="*/ 204 h 204"/>
                  <a:gd name="T44" fmla="*/ 72 w 239"/>
                  <a:gd name="T45" fmla="*/ 179 h 204"/>
                  <a:gd name="T46" fmla="*/ 84 w 239"/>
                  <a:gd name="T47" fmla="*/ 156 h 204"/>
                  <a:gd name="T48" fmla="*/ 104 w 239"/>
                  <a:gd name="T49" fmla="*/ 131 h 204"/>
                  <a:gd name="T50" fmla="*/ 128 w 239"/>
                  <a:gd name="T51" fmla="*/ 106 h 204"/>
                  <a:gd name="T52" fmla="*/ 155 w 239"/>
                  <a:gd name="T53" fmla="*/ 84 h 204"/>
                  <a:gd name="T54" fmla="*/ 184 w 239"/>
                  <a:gd name="T55" fmla="*/ 64 h 204"/>
                  <a:gd name="T56" fmla="*/ 213 w 239"/>
                  <a:gd name="T57" fmla="*/ 44 h 204"/>
                  <a:gd name="T58" fmla="*/ 239 w 239"/>
                  <a:gd name="T59" fmla="*/ 2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9" h="204">
                    <a:moveTo>
                      <a:pt x="239" y="29"/>
                    </a:moveTo>
                    <a:lnTo>
                      <a:pt x="235" y="22"/>
                    </a:lnTo>
                    <a:lnTo>
                      <a:pt x="231" y="15"/>
                    </a:lnTo>
                    <a:lnTo>
                      <a:pt x="226" y="8"/>
                    </a:lnTo>
                    <a:lnTo>
                      <a:pt x="222" y="0"/>
                    </a:lnTo>
                    <a:lnTo>
                      <a:pt x="220" y="2"/>
                    </a:lnTo>
                    <a:lnTo>
                      <a:pt x="213" y="6"/>
                    </a:lnTo>
                    <a:lnTo>
                      <a:pt x="202" y="11"/>
                    </a:lnTo>
                    <a:lnTo>
                      <a:pt x="188" y="19"/>
                    </a:lnTo>
                    <a:lnTo>
                      <a:pt x="170" y="29"/>
                    </a:lnTo>
                    <a:lnTo>
                      <a:pt x="152" y="40"/>
                    </a:lnTo>
                    <a:lnTo>
                      <a:pt x="131" y="53"/>
                    </a:lnTo>
                    <a:lnTo>
                      <a:pt x="110" y="66"/>
                    </a:lnTo>
                    <a:lnTo>
                      <a:pt x="90" y="83"/>
                    </a:lnTo>
                    <a:lnTo>
                      <a:pt x="70" y="98"/>
                    </a:lnTo>
                    <a:lnTo>
                      <a:pt x="51" y="116"/>
                    </a:lnTo>
                    <a:lnTo>
                      <a:pt x="35" y="133"/>
                    </a:lnTo>
                    <a:lnTo>
                      <a:pt x="19" y="150"/>
                    </a:lnTo>
                    <a:lnTo>
                      <a:pt x="10" y="168"/>
                    </a:lnTo>
                    <a:lnTo>
                      <a:pt x="3" y="186"/>
                    </a:lnTo>
                    <a:lnTo>
                      <a:pt x="0" y="204"/>
                    </a:lnTo>
                    <a:lnTo>
                      <a:pt x="68" y="204"/>
                    </a:lnTo>
                    <a:lnTo>
                      <a:pt x="72" y="179"/>
                    </a:lnTo>
                    <a:lnTo>
                      <a:pt x="84" y="156"/>
                    </a:lnTo>
                    <a:lnTo>
                      <a:pt x="104" y="131"/>
                    </a:lnTo>
                    <a:lnTo>
                      <a:pt x="128" y="106"/>
                    </a:lnTo>
                    <a:lnTo>
                      <a:pt x="155" y="84"/>
                    </a:lnTo>
                    <a:lnTo>
                      <a:pt x="184" y="64"/>
                    </a:lnTo>
                    <a:lnTo>
                      <a:pt x="213" y="44"/>
                    </a:lnTo>
                    <a:lnTo>
                      <a:pt x="239" y="2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p:cNvSpPr>
              <p:nvPr/>
            </p:nvSpPr>
            <p:spPr bwMode="auto">
              <a:xfrm>
                <a:off x="6435" y="717"/>
                <a:ext cx="64" cy="62"/>
              </a:xfrm>
              <a:custGeom>
                <a:avLst/>
                <a:gdLst>
                  <a:gd name="T0" fmla="*/ 0 w 128"/>
                  <a:gd name="T1" fmla="*/ 18 h 123"/>
                  <a:gd name="T2" fmla="*/ 0 w 128"/>
                  <a:gd name="T3" fmla="*/ 18 h 123"/>
                  <a:gd name="T4" fmla="*/ 5 w 128"/>
                  <a:gd name="T5" fmla="*/ 18 h 123"/>
                  <a:gd name="T6" fmla="*/ 17 w 128"/>
                  <a:gd name="T7" fmla="*/ 21 h 123"/>
                  <a:gd name="T8" fmla="*/ 35 w 128"/>
                  <a:gd name="T9" fmla="*/ 25 h 123"/>
                  <a:gd name="T10" fmla="*/ 55 w 128"/>
                  <a:gd name="T11" fmla="*/ 34 h 123"/>
                  <a:gd name="T12" fmla="*/ 74 w 128"/>
                  <a:gd name="T13" fmla="*/ 46 h 123"/>
                  <a:gd name="T14" fmla="*/ 92 w 128"/>
                  <a:gd name="T15" fmla="*/ 64 h 123"/>
                  <a:gd name="T16" fmla="*/ 104 w 128"/>
                  <a:gd name="T17" fmla="*/ 90 h 123"/>
                  <a:gd name="T18" fmla="*/ 111 w 128"/>
                  <a:gd name="T19" fmla="*/ 123 h 123"/>
                  <a:gd name="T20" fmla="*/ 128 w 128"/>
                  <a:gd name="T21" fmla="*/ 122 h 123"/>
                  <a:gd name="T22" fmla="*/ 120 w 128"/>
                  <a:gd name="T23" fmla="*/ 83 h 123"/>
                  <a:gd name="T24" fmla="*/ 104 w 128"/>
                  <a:gd name="T25" fmla="*/ 54 h 123"/>
                  <a:gd name="T26" fmla="*/ 85 w 128"/>
                  <a:gd name="T27" fmla="*/ 32 h 123"/>
                  <a:gd name="T28" fmla="*/ 62 w 128"/>
                  <a:gd name="T29" fmla="*/ 17 h 123"/>
                  <a:gd name="T30" fmla="*/ 40 w 128"/>
                  <a:gd name="T31" fmla="*/ 9 h 123"/>
                  <a:gd name="T32" fmla="*/ 20 w 128"/>
                  <a:gd name="T33" fmla="*/ 3 h 123"/>
                  <a:gd name="T34" fmla="*/ 6 w 128"/>
                  <a:gd name="T35" fmla="*/ 0 h 123"/>
                  <a:gd name="T36" fmla="*/ 1 w 128"/>
                  <a:gd name="T37" fmla="*/ 0 h 123"/>
                  <a:gd name="T38" fmla="*/ 0 w 128"/>
                  <a:gd name="T39" fmla="*/ 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3">
                    <a:moveTo>
                      <a:pt x="0" y="18"/>
                    </a:moveTo>
                    <a:lnTo>
                      <a:pt x="0" y="18"/>
                    </a:lnTo>
                    <a:lnTo>
                      <a:pt x="5" y="18"/>
                    </a:lnTo>
                    <a:lnTo>
                      <a:pt x="17" y="21"/>
                    </a:lnTo>
                    <a:lnTo>
                      <a:pt x="35" y="25"/>
                    </a:lnTo>
                    <a:lnTo>
                      <a:pt x="55" y="34"/>
                    </a:lnTo>
                    <a:lnTo>
                      <a:pt x="74" y="46"/>
                    </a:lnTo>
                    <a:lnTo>
                      <a:pt x="92" y="64"/>
                    </a:lnTo>
                    <a:lnTo>
                      <a:pt x="104" y="90"/>
                    </a:lnTo>
                    <a:lnTo>
                      <a:pt x="111" y="123"/>
                    </a:lnTo>
                    <a:lnTo>
                      <a:pt x="128" y="122"/>
                    </a:lnTo>
                    <a:lnTo>
                      <a:pt x="120" y="83"/>
                    </a:lnTo>
                    <a:lnTo>
                      <a:pt x="104" y="54"/>
                    </a:lnTo>
                    <a:lnTo>
                      <a:pt x="85" y="32"/>
                    </a:lnTo>
                    <a:lnTo>
                      <a:pt x="62" y="17"/>
                    </a:lnTo>
                    <a:lnTo>
                      <a:pt x="40" y="9"/>
                    </a:lnTo>
                    <a:lnTo>
                      <a:pt x="20" y="3"/>
                    </a:lnTo>
                    <a:lnTo>
                      <a:pt x="6" y="0"/>
                    </a:lnTo>
                    <a:lnTo>
                      <a:pt x="1"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p:nvSpPr>
            <p:spPr bwMode="auto">
              <a:xfrm>
                <a:off x="6430" y="748"/>
                <a:ext cx="49" cy="47"/>
              </a:xfrm>
              <a:custGeom>
                <a:avLst/>
                <a:gdLst>
                  <a:gd name="T0" fmla="*/ 0 w 100"/>
                  <a:gd name="T1" fmla="*/ 16 h 93"/>
                  <a:gd name="T2" fmla="*/ 0 w 100"/>
                  <a:gd name="T3" fmla="*/ 16 h 93"/>
                  <a:gd name="T4" fmla="*/ 5 w 100"/>
                  <a:gd name="T5" fmla="*/ 16 h 93"/>
                  <a:gd name="T6" fmla="*/ 14 w 100"/>
                  <a:gd name="T7" fmla="*/ 17 h 93"/>
                  <a:gd name="T8" fmla="*/ 27 w 100"/>
                  <a:gd name="T9" fmla="*/ 20 h 93"/>
                  <a:gd name="T10" fmla="*/ 41 w 100"/>
                  <a:gd name="T11" fmla="*/ 27 h 93"/>
                  <a:gd name="T12" fmla="*/ 54 w 100"/>
                  <a:gd name="T13" fmla="*/ 37 h 93"/>
                  <a:gd name="T14" fmla="*/ 68 w 100"/>
                  <a:gd name="T15" fmla="*/ 49 h 93"/>
                  <a:gd name="T16" fmla="*/ 76 w 100"/>
                  <a:gd name="T17" fmla="*/ 68 h 93"/>
                  <a:gd name="T18" fmla="*/ 82 w 100"/>
                  <a:gd name="T19" fmla="*/ 93 h 93"/>
                  <a:gd name="T20" fmla="*/ 100 w 100"/>
                  <a:gd name="T21" fmla="*/ 92 h 93"/>
                  <a:gd name="T22" fmla="*/ 94 w 100"/>
                  <a:gd name="T23" fmla="*/ 62 h 93"/>
                  <a:gd name="T24" fmla="*/ 82 w 100"/>
                  <a:gd name="T25" fmla="*/ 40 h 93"/>
                  <a:gd name="T26" fmla="*/ 65 w 100"/>
                  <a:gd name="T27" fmla="*/ 23 h 93"/>
                  <a:gd name="T28" fmla="*/ 49 w 100"/>
                  <a:gd name="T29" fmla="*/ 12 h 93"/>
                  <a:gd name="T30" fmla="*/ 31 w 100"/>
                  <a:gd name="T31" fmla="*/ 5 h 93"/>
                  <a:gd name="T32" fmla="*/ 16 w 100"/>
                  <a:gd name="T33" fmla="*/ 1 h 93"/>
                  <a:gd name="T34" fmla="*/ 6 w 100"/>
                  <a:gd name="T35" fmla="*/ 0 h 93"/>
                  <a:gd name="T36" fmla="*/ 2 w 100"/>
                  <a:gd name="T37" fmla="*/ 0 h 93"/>
                  <a:gd name="T38" fmla="*/ 0 w 100"/>
                  <a:gd name="T39" fmla="*/ 1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93">
                    <a:moveTo>
                      <a:pt x="0" y="16"/>
                    </a:moveTo>
                    <a:lnTo>
                      <a:pt x="0" y="16"/>
                    </a:lnTo>
                    <a:lnTo>
                      <a:pt x="5" y="16"/>
                    </a:lnTo>
                    <a:lnTo>
                      <a:pt x="14" y="17"/>
                    </a:lnTo>
                    <a:lnTo>
                      <a:pt x="27" y="20"/>
                    </a:lnTo>
                    <a:lnTo>
                      <a:pt x="41" y="27"/>
                    </a:lnTo>
                    <a:lnTo>
                      <a:pt x="54" y="37"/>
                    </a:lnTo>
                    <a:lnTo>
                      <a:pt x="68" y="49"/>
                    </a:lnTo>
                    <a:lnTo>
                      <a:pt x="76" y="68"/>
                    </a:lnTo>
                    <a:lnTo>
                      <a:pt x="82" y="93"/>
                    </a:lnTo>
                    <a:lnTo>
                      <a:pt x="100" y="92"/>
                    </a:lnTo>
                    <a:lnTo>
                      <a:pt x="94" y="62"/>
                    </a:lnTo>
                    <a:lnTo>
                      <a:pt x="82" y="40"/>
                    </a:lnTo>
                    <a:lnTo>
                      <a:pt x="65" y="23"/>
                    </a:lnTo>
                    <a:lnTo>
                      <a:pt x="49" y="12"/>
                    </a:lnTo>
                    <a:lnTo>
                      <a:pt x="31" y="5"/>
                    </a:lnTo>
                    <a:lnTo>
                      <a:pt x="16" y="1"/>
                    </a:lnTo>
                    <a:lnTo>
                      <a:pt x="6" y="0"/>
                    </a:lnTo>
                    <a:lnTo>
                      <a:pt x="2"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
              <p:cNvSpPr>
                <a:spLocks/>
              </p:cNvSpPr>
              <p:nvPr/>
            </p:nvSpPr>
            <p:spPr bwMode="auto">
              <a:xfrm>
                <a:off x="6422" y="863"/>
                <a:ext cx="51" cy="38"/>
              </a:xfrm>
              <a:custGeom>
                <a:avLst/>
                <a:gdLst>
                  <a:gd name="T0" fmla="*/ 46 w 101"/>
                  <a:gd name="T1" fmla="*/ 9 h 78"/>
                  <a:gd name="T2" fmla="*/ 35 w 101"/>
                  <a:gd name="T3" fmla="*/ 17 h 78"/>
                  <a:gd name="T4" fmla="*/ 25 w 101"/>
                  <a:gd name="T5" fmla="*/ 27 h 78"/>
                  <a:gd name="T6" fmla="*/ 17 w 101"/>
                  <a:gd name="T7" fmla="*/ 36 h 78"/>
                  <a:gd name="T8" fmla="*/ 11 w 101"/>
                  <a:gd name="T9" fmla="*/ 46 h 78"/>
                  <a:gd name="T10" fmla="*/ 6 w 101"/>
                  <a:gd name="T11" fmla="*/ 56 h 78"/>
                  <a:gd name="T12" fmla="*/ 3 w 101"/>
                  <a:gd name="T13" fmla="*/ 64 h 78"/>
                  <a:gd name="T14" fmla="*/ 0 w 101"/>
                  <a:gd name="T15" fmla="*/ 69 h 78"/>
                  <a:gd name="T16" fmla="*/ 0 w 101"/>
                  <a:gd name="T17" fmla="*/ 72 h 78"/>
                  <a:gd name="T18" fmla="*/ 15 w 101"/>
                  <a:gd name="T19" fmla="*/ 78 h 78"/>
                  <a:gd name="T20" fmla="*/ 15 w 101"/>
                  <a:gd name="T21" fmla="*/ 78 h 78"/>
                  <a:gd name="T22" fmla="*/ 17 w 101"/>
                  <a:gd name="T23" fmla="*/ 71 h 78"/>
                  <a:gd name="T24" fmla="*/ 24 w 101"/>
                  <a:gd name="T25" fmla="*/ 58 h 78"/>
                  <a:gd name="T26" fmla="*/ 35 w 101"/>
                  <a:gd name="T27" fmla="*/ 42 h 78"/>
                  <a:gd name="T28" fmla="*/ 50 w 101"/>
                  <a:gd name="T29" fmla="*/ 27 h 78"/>
                  <a:gd name="T30" fmla="*/ 56 w 101"/>
                  <a:gd name="T31" fmla="*/ 74 h 78"/>
                  <a:gd name="T32" fmla="*/ 72 w 101"/>
                  <a:gd name="T33" fmla="*/ 71 h 78"/>
                  <a:gd name="T34" fmla="*/ 65 w 101"/>
                  <a:gd name="T35" fmla="*/ 20 h 78"/>
                  <a:gd name="T36" fmla="*/ 72 w 101"/>
                  <a:gd name="T37" fmla="*/ 18 h 78"/>
                  <a:gd name="T38" fmla="*/ 80 w 101"/>
                  <a:gd name="T39" fmla="*/ 18 h 78"/>
                  <a:gd name="T40" fmla="*/ 87 w 101"/>
                  <a:gd name="T41" fmla="*/ 18 h 78"/>
                  <a:gd name="T42" fmla="*/ 96 w 101"/>
                  <a:gd name="T43" fmla="*/ 21 h 78"/>
                  <a:gd name="T44" fmla="*/ 101 w 101"/>
                  <a:gd name="T45" fmla="*/ 5 h 78"/>
                  <a:gd name="T46" fmla="*/ 93 w 101"/>
                  <a:gd name="T47" fmla="*/ 3 h 78"/>
                  <a:gd name="T48" fmla="*/ 86 w 101"/>
                  <a:gd name="T49" fmla="*/ 2 h 78"/>
                  <a:gd name="T50" fmla="*/ 79 w 101"/>
                  <a:gd name="T51" fmla="*/ 0 h 78"/>
                  <a:gd name="T52" fmla="*/ 72 w 101"/>
                  <a:gd name="T53" fmla="*/ 0 h 78"/>
                  <a:gd name="T54" fmla="*/ 65 w 101"/>
                  <a:gd name="T55" fmla="*/ 2 h 78"/>
                  <a:gd name="T56" fmla="*/ 58 w 101"/>
                  <a:gd name="T57" fmla="*/ 3 h 78"/>
                  <a:gd name="T58" fmla="*/ 53 w 101"/>
                  <a:gd name="T59" fmla="*/ 6 h 78"/>
                  <a:gd name="T60" fmla="*/ 46 w 101"/>
                  <a:gd name="T6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78">
                    <a:moveTo>
                      <a:pt x="46" y="9"/>
                    </a:moveTo>
                    <a:lnTo>
                      <a:pt x="35" y="17"/>
                    </a:lnTo>
                    <a:lnTo>
                      <a:pt x="25" y="27"/>
                    </a:lnTo>
                    <a:lnTo>
                      <a:pt x="17" y="36"/>
                    </a:lnTo>
                    <a:lnTo>
                      <a:pt x="11" y="46"/>
                    </a:lnTo>
                    <a:lnTo>
                      <a:pt x="6" y="56"/>
                    </a:lnTo>
                    <a:lnTo>
                      <a:pt x="3" y="64"/>
                    </a:lnTo>
                    <a:lnTo>
                      <a:pt x="0" y="69"/>
                    </a:lnTo>
                    <a:lnTo>
                      <a:pt x="0" y="72"/>
                    </a:lnTo>
                    <a:lnTo>
                      <a:pt x="15" y="78"/>
                    </a:lnTo>
                    <a:lnTo>
                      <a:pt x="15" y="78"/>
                    </a:lnTo>
                    <a:lnTo>
                      <a:pt x="17" y="71"/>
                    </a:lnTo>
                    <a:lnTo>
                      <a:pt x="24" y="58"/>
                    </a:lnTo>
                    <a:lnTo>
                      <a:pt x="35" y="42"/>
                    </a:lnTo>
                    <a:lnTo>
                      <a:pt x="50" y="27"/>
                    </a:lnTo>
                    <a:lnTo>
                      <a:pt x="56" y="74"/>
                    </a:lnTo>
                    <a:lnTo>
                      <a:pt x="72" y="71"/>
                    </a:lnTo>
                    <a:lnTo>
                      <a:pt x="65" y="20"/>
                    </a:lnTo>
                    <a:lnTo>
                      <a:pt x="72" y="18"/>
                    </a:lnTo>
                    <a:lnTo>
                      <a:pt x="80" y="18"/>
                    </a:lnTo>
                    <a:lnTo>
                      <a:pt x="87" y="18"/>
                    </a:lnTo>
                    <a:lnTo>
                      <a:pt x="96" y="21"/>
                    </a:lnTo>
                    <a:lnTo>
                      <a:pt x="101" y="5"/>
                    </a:lnTo>
                    <a:lnTo>
                      <a:pt x="93" y="3"/>
                    </a:lnTo>
                    <a:lnTo>
                      <a:pt x="86" y="2"/>
                    </a:lnTo>
                    <a:lnTo>
                      <a:pt x="79" y="0"/>
                    </a:lnTo>
                    <a:lnTo>
                      <a:pt x="72" y="0"/>
                    </a:lnTo>
                    <a:lnTo>
                      <a:pt x="65" y="2"/>
                    </a:lnTo>
                    <a:lnTo>
                      <a:pt x="58" y="3"/>
                    </a:lnTo>
                    <a:lnTo>
                      <a:pt x="53" y="6"/>
                    </a:lnTo>
                    <a:lnTo>
                      <a:pt x="4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3"/>
              <p:cNvSpPr>
                <a:spLocks/>
              </p:cNvSpPr>
              <p:nvPr/>
            </p:nvSpPr>
            <p:spPr bwMode="auto">
              <a:xfrm>
                <a:off x="6234" y="1210"/>
                <a:ext cx="366" cy="113"/>
              </a:xfrm>
              <a:custGeom>
                <a:avLst/>
                <a:gdLst>
                  <a:gd name="T0" fmla="*/ 491 w 732"/>
                  <a:gd name="T1" fmla="*/ 9 h 225"/>
                  <a:gd name="T2" fmla="*/ 476 w 732"/>
                  <a:gd name="T3" fmla="*/ 31 h 225"/>
                  <a:gd name="T4" fmla="*/ 452 w 732"/>
                  <a:gd name="T5" fmla="*/ 49 h 225"/>
                  <a:gd name="T6" fmla="*/ 422 w 732"/>
                  <a:gd name="T7" fmla="*/ 61 h 225"/>
                  <a:gd name="T8" fmla="*/ 385 w 732"/>
                  <a:gd name="T9" fmla="*/ 67 h 225"/>
                  <a:gd name="T10" fmla="*/ 343 w 732"/>
                  <a:gd name="T11" fmla="*/ 67 h 225"/>
                  <a:gd name="T12" fmla="*/ 309 w 732"/>
                  <a:gd name="T13" fmla="*/ 61 h 225"/>
                  <a:gd name="T14" fmla="*/ 281 w 732"/>
                  <a:gd name="T15" fmla="*/ 47 h 225"/>
                  <a:gd name="T16" fmla="*/ 260 w 732"/>
                  <a:gd name="T17" fmla="*/ 27 h 225"/>
                  <a:gd name="T18" fmla="*/ 248 w 732"/>
                  <a:gd name="T19" fmla="*/ 0 h 225"/>
                  <a:gd name="T20" fmla="*/ 211 w 732"/>
                  <a:gd name="T21" fmla="*/ 13 h 225"/>
                  <a:gd name="T22" fmla="*/ 168 w 732"/>
                  <a:gd name="T23" fmla="*/ 31 h 225"/>
                  <a:gd name="T24" fmla="*/ 128 w 732"/>
                  <a:gd name="T25" fmla="*/ 53 h 225"/>
                  <a:gd name="T26" fmla="*/ 89 w 732"/>
                  <a:gd name="T27" fmla="*/ 79 h 225"/>
                  <a:gd name="T28" fmla="*/ 57 w 732"/>
                  <a:gd name="T29" fmla="*/ 107 h 225"/>
                  <a:gd name="T30" fmla="*/ 30 w 732"/>
                  <a:gd name="T31" fmla="*/ 138 h 225"/>
                  <a:gd name="T32" fmla="*/ 11 w 732"/>
                  <a:gd name="T33" fmla="*/ 171 h 225"/>
                  <a:gd name="T34" fmla="*/ 1 w 732"/>
                  <a:gd name="T35" fmla="*/ 207 h 225"/>
                  <a:gd name="T36" fmla="*/ 33 w 732"/>
                  <a:gd name="T37" fmla="*/ 225 h 225"/>
                  <a:gd name="T38" fmla="*/ 51 w 732"/>
                  <a:gd name="T39" fmla="*/ 169 h 225"/>
                  <a:gd name="T40" fmla="*/ 95 w 732"/>
                  <a:gd name="T41" fmla="*/ 116 h 225"/>
                  <a:gd name="T42" fmla="*/ 158 w 732"/>
                  <a:gd name="T43" fmla="*/ 74 h 225"/>
                  <a:gd name="T44" fmla="*/ 230 w 732"/>
                  <a:gd name="T45" fmla="*/ 42 h 225"/>
                  <a:gd name="T46" fmla="*/ 252 w 732"/>
                  <a:gd name="T47" fmla="*/ 68 h 225"/>
                  <a:gd name="T48" fmla="*/ 282 w 732"/>
                  <a:gd name="T49" fmla="*/ 86 h 225"/>
                  <a:gd name="T50" fmla="*/ 320 w 732"/>
                  <a:gd name="T51" fmla="*/ 97 h 225"/>
                  <a:gd name="T52" fmla="*/ 364 w 732"/>
                  <a:gd name="T53" fmla="*/ 101 h 225"/>
                  <a:gd name="T54" fmla="*/ 408 w 732"/>
                  <a:gd name="T55" fmla="*/ 97 h 225"/>
                  <a:gd name="T56" fmla="*/ 447 w 732"/>
                  <a:gd name="T57" fmla="*/ 87 h 225"/>
                  <a:gd name="T58" fmla="*/ 480 w 732"/>
                  <a:gd name="T59" fmla="*/ 71 h 225"/>
                  <a:gd name="T60" fmla="*/ 505 w 732"/>
                  <a:gd name="T61" fmla="*/ 49 h 225"/>
                  <a:gd name="T62" fmla="*/ 576 w 732"/>
                  <a:gd name="T63" fmla="*/ 82 h 225"/>
                  <a:gd name="T64" fmla="*/ 639 w 732"/>
                  <a:gd name="T65" fmla="*/ 123 h 225"/>
                  <a:gd name="T66" fmla="*/ 683 w 732"/>
                  <a:gd name="T67" fmla="*/ 171 h 225"/>
                  <a:gd name="T68" fmla="*/ 699 w 732"/>
                  <a:gd name="T69" fmla="*/ 225 h 225"/>
                  <a:gd name="T70" fmla="*/ 731 w 732"/>
                  <a:gd name="T71" fmla="*/ 207 h 225"/>
                  <a:gd name="T72" fmla="*/ 721 w 732"/>
                  <a:gd name="T73" fmla="*/ 173 h 225"/>
                  <a:gd name="T74" fmla="*/ 702 w 732"/>
                  <a:gd name="T75" fmla="*/ 140 h 225"/>
                  <a:gd name="T76" fmla="*/ 674 w 732"/>
                  <a:gd name="T77" fmla="*/ 111 h 225"/>
                  <a:gd name="T78" fmla="*/ 643 w 732"/>
                  <a:gd name="T79" fmla="*/ 83 h 225"/>
                  <a:gd name="T80" fmla="*/ 605 w 732"/>
                  <a:gd name="T81" fmla="*/ 60 h 225"/>
                  <a:gd name="T82" fmla="*/ 565 w 732"/>
                  <a:gd name="T83" fmla="*/ 39 h 225"/>
                  <a:gd name="T84" fmla="*/ 524 w 732"/>
                  <a:gd name="T85" fmla="*/ 2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2" h="225">
                    <a:moveTo>
                      <a:pt x="503" y="13"/>
                    </a:moveTo>
                    <a:lnTo>
                      <a:pt x="491" y="9"/>
                    </a:lnTo>
                    <a:lnTo>
                      <a:pt x="484" y="20"/>
                    </a:lnTo>
                    <a:lnTo>
                      <a:pt x="476" y="31"/>
                    </a:lnTo>
                    <a:lnTo>
                      <a:pt x="465" y="40"/>
                    </a:lnTo>
                    <a:lnTo>
                      <a:pt x="452" y="49"/>
                    </a:lnTo>
                    <a:lnTo>
                      <a:pt x="438" y="56"/>
                    </a:lnTo>
                    <a:lnTo>
                      <a:pt x="422" y="61"/>
                    </a:lnTo>
                    <a:lnTo>
                      <a:pt x="404" y="65"/>
                    </a:lnTo>
                    <a:lnTo>
                      <a:pt x="385" y="67"/>
                    </a:lnTo>
                    <a:lnTo>
                      <a:pt x="364" y="68"/>
                    </a:lnTo>
                    <a:lnTo>
                      <a:pt x="343" y="67"/>
                    </a:lnTo>
                    <a:lnTo>
                      <a:pt x="325" y="65"/>
                    </a:lnTo>
                    <a:lnTo>
                      <a:pt x="309" y="61"/>
                    </a:lnTo>
                    <a:lnTo>
                      <a:pt x="293" y="56"/>
                    </a:lnTo>
                    <a:lnTo>
                      <a:pt x="281" y="47"/>
                    </a:lnTo>
                    <a:lnTo>
                      <a:pt x="270" y="38"/>
                    </a:lnTo>
                    <a:lnTo>
                      <a:pt x="260" y="27"/>
                    </a:lnTo>
                    <a:lnTo>
                      <a:pt x="253" y="14"/>
                    </a:lnTo>
                    <a:lnTo>
                      <a:pt x="248" y="0"/>
                    </a:lnTo>
                    <a:lnTo>
                      <a:pt x="233" y="5"/>
                    </a:lnTo>
                    <a:lnTo>
                      <a:pt x="211" y="13"/>
                    </a:lnTo>
                    <a:lnTo>
                      <a:pt x="190" y="21"/>
                    </a:lnTo>
                    <a:lnTo>
                      <a:pt x="168" y="31"/>
                    </a:lnTo>
                    <a:lnTo>
                      <a:pt x="147" y="42"/>
                    </a:lnTo>
                    <a:lnTo>
                      <a:pt x="128" y="53"/>
                    </a:lnTo>
                    <a:lnTo>
                      <a:pt x="109" y="65"/>
                    </a:lnTo>
                    <a:lnTo>
                      <a:pt x="89" y="79"/>
                    </a:lnTo>
                    <a:lnTo>
                      <a:pt x="73" y="93"/>
                    </a:lnTo>
                    <a:lnTo>
                      <a:pt x="57" y="107"/>
                    </a:lnTo>
                    <a:lnTo>
                      <a:pt x="42" y="122"/>
                    </a:lnTo>
                    <a:lnTo>
                      <a:pt x="30" y="138"/>
                    </a:lnTo>
                    <a:lnTo>
                      <a:pt x="20" y="155"/>
                    </a:lnTo>
                    <a:lnTo>
                      <a:pt x="11" y="171"/>
                    </a:lnTo>
                    <a:lnTo>
                      <a:pt x="5" y="189"/>
                    </a:lnTo>
                    <a:lnTo>
                      <a:pt x="1" y="207"/>
                    </a:lnTo>
                    <a:lnTo>
                      <a:pt x="0" y="225"/>
                    </a:lnTo>
                    <a:lnTo>
                      <a:pt x="33" y="225"/>
                    </a:lnTo>
                    <a:lnTo>
                      <a:pt x="37" y="196"/>
                    </a:lnTo>
                    <a:lnTo>
                      <a:pt x="51" y="169"/>
                    </a:lnTo>
                    <a:lnTo>
                      <a:pt x="70" y="141"/>
                    </a:lnTo>
                    <a:lnTo>
                      <a:pt x="95" y="116"/>
                    </a:lnTo>
                    <a:lnTo>
                      <a:pt x="125" y="94"/>
                    </a:lnTo>
                    <a:lnTo>
                      <a:pt x="158" y="74"/>
                    </a:lnTo>
                    <a:lnTo>
                      <a:pt x="194" y="57"/>
                    </a:lnTo>
                    <a:lnTo>
                      <a:pt x="230" y="42"/>
                    </a:lnTo>
                    <a:lnTo>
                      <a:pt x="240" y="56"/>
                    </a:lnTo>
                    <a:lnTo>
                      <a:pt x="252" y="68"/>
                    </a:lnTo>
                    <a:lnTo>
                      <a:pt x="266" y="78"/>
                    </a:lnTo>
                    <a:lnTo>
                      <a:pt x="282" y="86"/>
                    </a:lnTo>
                    <a:lnTo>
                      <a:pt x="300" y="93"/>
                    </a:lnTo>
                    <a:lnTo>
                      <a:pt x="320" y="97"/>
                    </a:lnTo>
                    <a:lnTo>
                      <a:pt x="340" y="100"/>
                    </a:lnTo>
                    <a:lnTo>
                      <a:pt x="364" y="101"/>
                    </a:lnTo>
                    <a:lnTo>
                      <a:pt x="386" y="100"/>
                    </a:lnTo>
                    <a:lnTo>
                      <a:pt x="408" y="97"/>
                    </a:lnTo>
                    <a:lnTo>
                      <a:pt x="429" y="93"/>
                    </a:lnTo>
                    <a:lnTo>
                      <a:pt x="447" y="87"/>
                    </a:lnTo>
                    <a:lnTo>
                      <a:pt x="463" y="80"/>
                    </a:lnTo>
                    <a:lnTo>
                      <a:pt x="480" y="71"/>
                    </a:lnTo>
                    <a:lnTo>
                      <a:pt x="492" y="61"/>
                    </a:lnTo>
                    <a:lnTo>
                      <a:pt x="505" y="49"/>
                    </a:lnTo>
                    <a:lnTo>
                      <a:pt x="541" y="64"/>
                    </a:lnTo>
                    <a:lnTo>
                      <a:pt x="576" y="82"/>
                    </a:lnTo>
                    <a:lnTo>
                      <a:pt x="610" y="101"/>
                    </a:lnTo>
                    <a:lnTo>
                      <a:pt x="639" y="123"/>
                    </a:lnTo>
                    <a:lnTo>
                      <a:pt x="663" y="147"/>
                    </a:lnTo>
                    <a:lnTo>
                      <a:pt x="683" y="171"/>
                    </a:lnTo>
                    <a:lnTo>
                      <a:pt x="695" y="198"/>
                    </a:lnTo>
                    <a:lnTo>
                      <a:pt x="699" y="225"/>
                    </a:lnTo>
                    <a:lnTo>
                      <a:pt x="732" y="225"/>
                    </a:lnTo>
                    <a:lnTo>
                      <a:pt x="731" y="207"/>
                    </a:lnTo>
                    <a:lnTo>
                      <a:pt x="727" y="189"/>
                    </a:lnTo>
                    <a:lnTo>
                      <a:pt x="721" y="173"/>
                    </a:lnTo>
                    <a:lnTo>
                      <a:pt x="712" y="156"/>
                    </a:lnTo>
                    <a:lnTo>
                      <a:pt x="702" y="140"/>
                    </a:lnTo>
                    <a:lnTo>
                      <a:pt x="690" y="125"/>
                    </a:lnTo>
                    <a:lnTo>
                      <a:pt x="674" y="111"/>
                    </a:lnTo>
                    <a:lnTo>
                      <a:pt x="659" y="97"/>
                    </a:lnTo>
                    <a:lnTo>
                      <a:pt x="643" y="83"/>
                    </a:lnTo>
                    <a:lnTo>
                      <a:pt x="625" y="71"/>
                    </a:lnTo>
                    <a:lnTo>
                      <a:pt x="605" y="60"/>
                    </a:lnTo>
                    <a:lnTo>
                      <a:pt x="586" y="49"/>
                    </a:lnTo>
                    <a:lnTo>
                      <a:pt x="565" y="39"/>
                    </a:lnTo>
                    <a:lnTo>
                      <a:pt x="545" y="29"/>
                    </a:lnTo>
                    <a:lnTo>
                      <a:pt x="524" y="21"/>
                    </a:lnTo>
                    <a:lnTo>
                      <a:pt x="50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4"/>
              <p:cNvSpPr>
                <a:spLocks/>
              </p:cNvSpPr>
              <p:nvPr/>
            </p:nvSpPr>
            <p:spPr bwMode="auto">
              <a:xfrm>
                <a:off x="6225" y="548"/>
                <a:ext cx="357" cy="178"/>
              </a:xfrm>
              <a:custGeom>
                <a:avLst/>
                <a:gdLst>
                  <a:gd name="T0" fmla="*/ 674 w 714"/>
                  <a:gd name="T1" fmla="*/ 233 h 356"/>
                  <a:gd name="T2" fmla="*/ 672 w 714"/>
                  <a:gd name="T3" fmla="*/ 211 h 356"/>
                  <a:gd name="T4" fmla="*/ 665 w 714"/>
                  <a:gd name="T5" fmla="*/ 188 h 356"/>
                  <a:gd name="T6" fmla="*/ 657 w 714"/>
                  <a:gd name="T7" fmla="*/ 166 h 356"/>
                  <a:gd name="T8" fmla="*/ 645 w 714"/>
                  <a:gd name="T9" fmla="*/ 144 h 356"/>
                  <a:gd name="T10" fmla="*/ 633 w 714"/>
                  <a:gd name="T11" fmla="*/ 123 h 356"/>
                  <a:gd name="T12" fmla="*/ 617 w 714"/>
                  <a:gd name="T13" fmla="*/ 102 h 356"/>
                  <a:gd name="T14" fmla="*/ 600 w 714"/>
                  <a:gd name="T15" fmla="*/ 83 h 356"/>
                  <a:gd name="T16" fmla="*/ 579 w 714"/>
                  <a:gd name="T17" fmla="*/ 65 h 356"/>
                  <a:gd name="T18" fmla="*/ 559 w 714"/>
                  <a:gd name="T19" fmla="*/ 50 h 356"/>
                  <a:gd name="T20" fmla="*/ 535 w 714"/>
                  <a:gd name="T21" fmla="*/ 35 h 356"/>
                  <a:gd name="T22" fmla="*/ 510 w 714"/>
                  <a:gd name="T23" fmla="*/ 24 h 356"/>
                  <a:gd name="T24" fmla="*/ 483 w 714"/>
                  <a:gd name="T25" fmla="*/ 14 h 356"/>
                  <a:gd name="T26" fmla="*/ 455 w 714"/>
                  <a:gd name="T27" fmla="*/ 6 h 356"/>
                  <a:gd name="T28" fmla="*/ 426 w 714"/>
                  <a:gd name="T29" fmla="*/ 2 h 356"/>
                  <a:gd name="T30" fmla="*/ 396 w 714"/>
                  <a:gd name="T31" fmla="*/ 0 h 356"/>
                  <a:gd name="T32" fmla="*/ 364 w 714"/>
                  <a:gd name="T33" fmla="*/ 3 h 356"/>
                  <a:gd name="T34" fmla="*/ 346 w 714"/>
                  <a:gd name="T35" fmla="*/ 6 h 356"/>
                  <a:gd name="T36" fmla="*/ 328 w 714"/>
                  <a:gd name="T37" fmla="*/ 8 h 356"/>
                  <a:gd name="T38" fmla="*/ 310 w 714"/>
                  <a:gd name="T39" fmla="*/ 11 h 356"/>
                  <a:gd name="T40" fmla="*/ 294 w 714"/>
                  <a:gd name="T41" fmla="*/ 15 h 356"/>
                  <a:gd name="T42" fmla="*/ 276 w 714"/>
                  <a:gd name="T43" fmla="*/ 20 h 356"/>
                  <a:gd name="T44" fmla="*/ 259 w 714"/>
                  <a:gd name="T45" fmla="*/ 25 h 356"/>
                  <a:gd name="T46" fmla="*/ 242 w 714"/>
                  <a:gd name="T47" fmla="*/ 32 h 356"/>
                  <a:gd name="T48" fmla="*/ 226 w 714"/>
                  <a:gd name="T49" fmla="*/ 39 h 356"/>
                  <a:gd name="T50" fmla="*/ 211 w 714"/>
                  <a:gd name="T51" fmla="*/ 48 h 356"/>
                  <a:gd name="T52" fmla="*/ 194 w 714"/>
                  <a:gd name="T53" fmla="*/ 58 h 356"/>
                  <a:gd name="T54" fmla="*/ 179 w 714"/>
                  <a:gd name="T55" fmla="*/ 69 h 356"/>
                  <a:gd name="T56" fmla="*/ 162 w 714"/>
                  <a:gd name="T57" fmla="*/ 83 h 356"/>
                  <a:gd name="T58" fmla="*/ 147 w 714"/>
                  <a:gd name="T59" fmla="*/ 98 h 356"/>
                  <a:gd name="T60" fmla="*/ 132 w 714"/>
                  <a:gd name="T61" fmla="*/ 115 h 356"/>
                  <a:gd name="T62" fmla="*/ 118 w 714"/>
                  <a:gd name="T63" fmla="*/ 134 h 356"/>
                  <a:gd name="T64" fmla="*/ 103 w 714"/>
                  <a:gd name="T65" fmla="*/ 155 h 356"/>
                  <a:gd name="T66" fmla="*/ 38 w 714"/>
                  <a:gd name="T67" fmla="*/ 148 h 356"/>
                  <a:gd name="T68" fmla="*/ 0 w 714"/>
                  <a:gd name="T69" fmla="*/ 262 h 356"/>
                  <a:gd name="T70" fmla="*/ 712 w 714"/>
                  <a:gd name="T71" fmla="*/ 356 h 356"/>
                  <a:gd name="T72" fmla="*/ 714 w 714"/>
                  <a:gd name="T73" fmla="*/ 239 h 356"/>
                  <a:gd name="T74" fmla="*/ 674 w 714"/>
                  <a:gd name="T75" fmla="*/ 23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4" h="356">
                    <a:moveTo>
                      <a:pt x="674" y="233"/>
                    </a:moveTo>
                    <a:lnTo>
                      <a:pt x="672" y="211"/>
                    </a:lnTo>
                    <a:lnTo>
                      <a:pt x="665" y="188"/>
                    </a:lnTo>
                    <a:lnTo>
                      <a:pt x="657" y="166"/>
                    </a:lnTo>
                    <a:lnTo>
                      <a:pt x="645" y="144"/>
                    </a:lnTo>
                    <a:lnTo>
                      <a:pt x="633" y="123"/>
                    </a:lnTo>
                    <a:lnTo>
                      <a:pt x="617" y="102"/>
                    </a:lnTo>
                    <a:lnTo>
                      <a:pt x="600" y="83"/>
                    </a:lnTo>
                    <a:lnTo>
                      <a:pt x="579" y="65"/>
                    </a:lnTo>
                    <a:lnTo>
                      <a:pt x="559" y="50"/>
                    </a:lnTo>
                    <a:lnTo>
                      <a:pt x="535" y="35"/>
                    </a:lnTo>
                    <a:lnTo>
                      <a:pt x="510" y="24"/>
                    </a:lnTo>
                    <a:lnTo>
                      <a:pt x="483" y="14"/>
                    </a:lnTo>
                    <a:lnTo>
                      <a:pt x="455" y="6"/>
                    </a:lnTo>
                    <a:lnTo>
                      <a:pt x="426" y="2"/>
                    </a:lnTo>
                    <a:lnTo>
                      <a:pt x="396" y="0"/>
                    </a:lnTo>
                    <a:lnTo>
                      <a:pt x="364" y="3"/>
                    </a:lnTo>
                    <a:lnTo>
                      <a:pt x="346" y="6"/>
                    </a:lnTo>
                    <a:lnTo>
                      <a:pt x="328" y="8"/>
                    </a:lnTo>
                    <a:lnTo>
                      <a:pt x="310" y="11"/>
                    </a:lnTo>
                    <a:lnTo>
                      <a:pt x="294" y="15"/>
                    </a:lnTo>
                    <a:lnTo>
                      <a:pt x="276" y="20"/>
                    </a:lnTo>
                    <a:lnTo>
                      <a:pt x="259" y="25"/>
                    </a:lnTo>
                    <a:lnTo>
                      <a:pt x="242" y="32"/>
                    </a:lnTo>
                    <a:lnTo>
                      <a:pt x="226" y="39"/>
                    </a:lnTo>
                    <a:lnTo>
                      <a:pt x="211" y="48"/>
                    </a:lnTo>
                    <a:lnTo>
                      <a:pt x="194" y="58"/>
                    </a:lnTo>
                    <a:lnTo>
                      <a:pt x="179" y="69"/>
                    </a:lnTo>
                    <a:lnTo>
                      <a:pt x="162" y="83"/>
                    </a:lnTo>
                    <a:lnTo>
                      <a:pt x="147" y="98"/>
                    </a:lnTo>
                    <a:lnTo>
                      <a:pt x="132" y="115"/>
                    </a:lnTo>
                    <a:lnTo>
                      <a:pt x="118" y="134"/>
                    </a:lnTo>
                    <a:lnTo>
                      <a:pt x="103" y="155"/>
                    </a:lnTo>
                    <a:lnTo>
                      <a:pt x="38" y="148"/>
                    </a:lnTo>
                    <a:lnTo>
                      <a:pt x="0" y="262"/>
                    </a:lnTo>
                    <a:lnTo>
                      <a:pt x="712" y="356"/>
                    </a:lnTo>
                    <a:lnTo>
                      <a:pt x="714" y="239"/>
                    </a:lnTo>
                    <a:lnTo>
                      <a:pt x="674" y="2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
              <p:cNvSpPr>
                <a:spLocks/>
              </p:cNvSpPr>
              <p:nvPr/>
            </p:nvSpPr>
            <p:spPr bwMode="auto">
              <a:xfrm>
                <a:off x="6308" y="566"/>
                <a:ext cx="113" cy="59"/>
              </a:xfrm>
              <a:custGeom>
                <a:avLst/>
                <a:gdLst>
                  <a:gd name="T0" fmla="*/ 0 w 228"/>
                  <a:gd name="T1" fmla="*/ 114 h 118"/>
                  <a:gd name="T2" fmla="*/ 0 w 228"/>
                  <a:gd name="T3" fmla="*/ 112 h 118"/>
                  <a:gd name="T4" fmla="*/ 3 w 228"/>
                  <a:gd name="T5" fmla="*/ 108 h 118"/>
                  <a:gd name="T6" fmla="*/ 6 w 228"/>
                  <a:gd name="T7" fmla="*/ 102 h 118"/>
                  <a:gd name="T8" fmla="*/ 11 w 228"/>
                  <a:gd name="T9" fmla="*/ 96 h 118"/>
                  <a:gd name="T10" fmla="*/ 18 w 228"/>
                  <a:gd name="T11" fmla="*/ 87 h 118"/>
                  <a:gd name="T12" fmla="*/ 26 w 228"/>
                  <a:gd name="T13" fmla="*/ 78 h 118"/>
                  <a:gd name="T14" fmla="*/ 36 w 228"/>
                  <a:gd name="T15" fmla="*/ 67 h 118"/>
                  <a:gd name="T16" fmla="*/ 49 w 228"/>
                  <a:gd name="T17" fmla="*/ 56 h 118"/>
                  <a:gd name="T18" fmla="*/ 62 w 228"/>
                  <a:gd name="T19" fmla="*/ 46 h 118"/>
                  <a:gd name="T20" fmla="*/ 79 w 228"/>
                  <a:gd name="T21" fmla="*/ 35 h 118"/>
                  <a:gd name="T22" fmla="*/ 97 w 228"/>
                  <a:gd name="T23" fmla="*/ 25 h 118"/>
                  <a:gd name="T24" fmla="*/ 119 w 228"/>
                  <a:gd name="T25" fmla="*/ 17 h 118"/>
                  <a:gd name="T26" fmla="*/ 142 w 228"/>
                  <a:gd name="T27" fmla="*/ 10 h 118"/>
                  <a:gd name="T28" fmla="*/ 167 w 228"/>
                  <a:gd name="T29" fmla="*/ 5 h 118"/>
                  <a:gd name="T30" fmla="*/ 196 w 228"/>
                  <a:gd name="T31" fmla="*/ 2 h 118"/>
                  <a:gd name="T32" fmla="*/ 228 w 228"/>
                  <a:gd name="T33" fmla="*/ 0 h 118"/>
                  <a:gd name="T34" fmla="*/ 220 w 228"/>
                  <a:gd name="T35" fmla="*/ 2 h 118"/>
                  <a:gd name="T36" fmla="*/ 200 w 228"/>
                  <a:gd name="T37" fmla="*/ 5 h 118"/>
                  <a:gd name="T38" fmla="*/ 171 w 228"/>
                  <a:gd name="T39" fmla="*/ 10 h 118"/>
                  <a:gd name="T40" fmla="*/ 137 w 228"/>
                  <a:gd name="T41" fmla="*/ 20 h 118"/>
                  <a:gd name="T42" fmla="*/ 101 w 228"/>
                  <a:gd name="T43" fmla="*/ 35 h 118"/>
                  <a:gd name="T44" fmla="*/ 69 w 228"/>
                  <a:gd name="T45" fmla="*/ 56 h 118"/>
                  <a:gd name="T46" fmla="*/ 43 w 228"/>
                  <a:gd name="T47" fmla="*/ 83 h 118"/>
                  <a:gd name="T48" fmla="*/ 28 w 228"/>
                  <a:gd name="T49" fmla="*/ 118 h 118"/>
                  <a:gd name="T50" fmla="*/ 0 w 228"/>
                  <a:gd name="T51" fmla="*/ 11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118">
                    <a:moveTo>
                      <a:pt x="0" y="114"/>
                    </a:moveTo>
                    <a:lnTo>
                      <a:pt x="0" y="112"/>
                    </a:lnTo>
                    <a:lnTo>
                      <a:pt x="3" y="108"/>
                    </a:lnTo>
                    <a:lnTo>
                      <a:pt x="6" y="102"/>
                    </a:lnTo>
                    <a:lnTo>
                      <a:pt x="11" y="96"/>
                    </a:lnTo>
                    <a:lnTo>
                      <a:pt x="18" y="87"/>
                    </a:lnTo>
                    <a:lnTo>
                      <a:pt x="26" y="78"/>
                    </a:lnTo>
                    <a:lnTo>
                      <a:pt x="36" y="67"/>
                    </a:lnTo>
                    <a:lnTo>
                      <a:pt x="49" y="56"/>
                    </a:lnTo>
                    <a:lnTo>
                      <a:pt x="62" y="46"/>
                    </a:lnTo>
                    <a:lnTo>
                      <a:pt x="79" y="35"/>
                    </a:lnTo>
                    <a:lnTo>
                      <a:pt x="97" y="25"/>
                    </a:lnTo>
                    <a:lnTo>
                      <a:pt x="119" y="17"/>
                    </a:lnTo>
                    <a:lnTo>
                      <a:pt x="142" y="10"/>
                    </a:lnTo>
                    <a:lnTo>
                      <a:pt x="167" y="5"/>
                    </a:lnTo>
                    <a:lnTo>
                      <a:pt x="196" y="2"/>
                    </a:lnTo>
                    <a:lnTo>
                      <a:pt x="228" y="0"/>
                    </a:lnTo>
                    <a:lnTo>
                      <a:pt x="220" y="2"/>
                    </a:lnTo>
                    <a:lnTo>
                      <a:pt x="200" y="5"/>
                    </a:lnTo>
                    <a:lnTo>
                      <a:pt x="171" y="10"/>
                    </a:lnTo>
                    <a:lnTo>
                      <a:pt x="137" y="20"/>
                    </a:lnTo>
                    <a:lnTo>
                      <a:pt x="101" y="35"/>
                    </a:lnTo>
                    <a:lnTo>
                      <a:pt x="69" y="56"/>
                    </a:lnTo>
                    <a:lnTo>
                      <a:pt x="43" y="83"/>
                    </a:lnTo>
                    <a:lnTo>
                      <a:pt x="28" y="118"/>
                    </a:lnTo>
                    <a:lnTo>
                      <a:pt x="0" y="11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
              <p:cNvSpPr>
                <a:spLocks/>
              </p:cNvSpPr>
              <p:nvPr/>
            </p:nvSpPr>
            <p:spPr bwMode="auto">
              <a:xfrm>
                <a:off x="6262" y="641"/>
                <a:ext cx="10" cy="26"/>
              </a:xfrm>
              <a:custGeom>
                <a:avLst/>
                <a:gdLst>
                  <a:gd name="T0" fmla="*/ 13 w 19"/>
                  <a:gd name="T1" fmla="*/ 53 h 53"/>
                  <a:gd name="T2" fmla="*/ 19 w 19"/>
                  <a:gd name="T3" fmla="*/ 3 h 53"/>
                  <a:gd name="T4" fmla="*/ 7 w 19"/>
                  <a:gd name="T5" fmla="*/ 0 h 53"/>
                  <a:gd name="T6" fmla="*/ 0 w 19"/>
                  <a:gd name="T7" fmla="*/ 50 h 53"/>
                  <a:gd name="T8" fmla="*/ 13 w 19"/>
                  <a:gd name="T9" fmla="*/ 53 h 53"/>
                </a:gdLst>
                <a:ahLst/>
                <a:cxnLst>
                  <a:cxn ang="0">
                    <a:pos x="T0" y="T1"/>
                  </a:cxn>
                  <a:cxn ang="0">
                    <a:pos x="T2" y="T3"/>
                  </a:cxn>
                  <a:cxn ang="0">
                    <a:pos x="T4" y="T5"/>
                  </a:cxn>
                  <a:cxn ang="0">
                    <a:pos x="T6" y="T7"/>
                  </a:cxn>
                  <a:cxn ang="0">
                    <a:pos x="T8" y="T9"/>
                  </a:cxn>
                </a:cxnLst>
                <a:rect l="0" t="0" r="r" b="b"/>
                <a:pathLst>
                  <a:path w="19" h="53">
                    <a:moveTo>
                      <a:pt x="13" y="53"/>
                    </a:moveTo>
                    <a:lnTo>
                      <a:pt x="19" y="3"/>
                    </a:lnTo>
                    <a:lnTo>
                      <a:pt x="7" y="0"/>
                    </a:lnTo>
                    <a:lnTo>
                      <a:pt x="0" y="50"/>
                    </a:lnTo>
                    <a:lnTo>
                      <a:pt x="13" y="53"/>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
              <p:cNvSpPr>
                <a:spLocks/>
              </p:cNvSpPr>
              <p:nvPr/>
            </p:nvSpPr>
            <p:spPr bwMode="auto">
              <a:xfrm>
                <a:off x="6290" y="645"/>
                <a:ext cx="10" cy="25"/>
              </a:xfrm>
              <a:custGeom>
                <a:avLst/>
                <a:gdLst>
                  <a:gd name="T0" fmla="*/ 12 w 19"/>
                  <a:gd name="T1" fmla="*/ 51 h 51"/>
                  <a:gd name="T2" fmla="*/ 19 w 19"/>
                  <a:gd name="T3" fmla="*/ 1 h 51"/>
                  <a:gd name="T4" fmla="*/ 7 w 19"/>
                  <a:gd name="T5" fmla="*/ 0 h 51"/>
                  <a:gd name="T6" fmla="*/ 0 w 19"/>
                  <a:gd name="T7" fmla="*/ 49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7" y="0"/>
                    </a:lnTo>
                    <a:lnTo>
                      <a:pt x="0" y="49"/>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8"/>
              <p:cNvSpPr>
                <a:spLocks/>
              </p:cNvSpPr>
              <p:nvPr/>
            </p:nvSpPr>
            <p:spPr bwMode="auto">
              <a:xfrm>
                <a:off x="6319" y="648"/>
                <a:ext cx="9" cy="26"/>
              </a:xfrm>
              <a:custGeom>
                <a:avLst/>
                <a:gdLst>
                  <a:gd name="T0" fmla="*/ 13 w 20"/>
                  <a:gd name="T1" fmla="*/ 51 h 51"/>
                  <a:gd name="T2" fmla="*/ 20 w 20"/>
                  <a:gd name="T3" fmla="*/ 1 h 51"/>
                  <a:gd name="T4" fmla="*/ 9 w 20"/>
                  <a:gd name="T5" fmla="*/ 0 h 51"/>
                  <a:gd name="T6" fmla="*/ 0 w 20"/>
                  <a:gd name="T7" fmla="*/ 49 h 51"/>
                  <a:gd name="T8" fmla="*/ 13 w 20"/>
                  <a:gd name="T9" fmla="*/ 51 h 51"/>
                </a:gdLst>
                <a:ahLst/>
                <a:cxnLst>
                  <a:cxn ang="0">
                    <a:pos x="T0" y="T1"/>
                  </a:cxn>
                  <a:cxn ang="0">
                    <a:pos x="T2" y="T3"/>
                  </a:cxn>
                  <a:cxn ang="0">
                    <a:pos x="T4" y="T5"/>
                  </a:cxn>
                  <a:cxn ang="0">
                    <a:pos x="T6" y="T7"/>
                  </a:cxn>
                  <a:cxn ang="0">
                    <a:pos x="T8" y="T9"/>
                  </a:cxn>
                </a:cxnLst>
                <a:rect l="0" t="0" r="r" b="b"/>
                <a:pathLst>
                  <a:path w="20" h="51">
                    <a:moveTo>
                      <a:pt x="13" y="51"/>
                    </a:moveTo>
                    <a:lnTo>
                      <a:pt x="20" y="1"/>
                    </a:lnTo>
                    <a:lnTo>
                      <a:pt x="9" y="0"/>
                    </a:lnTo>
                    <a:lnTo>
                      <a:pt x="0" y="49"/>
                    </a:lnTo>
                    <a:lnTo>
                      <a:pt x="13"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9"/>
              <p:cNvSpPr>
                <a:spLocks/>
              </p:cNvSpPr>
              <p:nvPr/>
            </p:nvSpPr>
            <p:spPr bwMode="auto">
              <a:xfrm>
                <a:off x="6348" y="652"/>
                <a:ext cx="9" cy="26"/>
              </a:xfrm>
              <a:custGeom>
                <a:avLst/>
                <a:gdLst>
                  <a:gd name="T0" fmla="*/ 11 w 18"/>
                  <a:gd name="T1" fmla="*/ 53 h 53"/>
                  <a:gd name="T2" fmla="*/ 18 w 18"/>
                  <a:gd name="T3" fmla="*/ 3 h 53"/>
                  <a:gd name="T4" fmla="*/ 7 w 18"/>
                  <a:gd name="T5" fmla="*/ 0 h 53"/>
                  <a:gd name="T6" fmla="*/ 0 w 18"/>
                  <a:gd name="T7" fmla="*/ 51 h 53"/>
                  <a:gd name="T8" fmla="*/ 11 w 18"/>
                  <a:gd name="T9" fmla="*/ 53 h 53"/>
                </a:gdLst>
                <a:ahLst/>
                <a:cxnLst>
                  <a:cxn ang="0">
                    <a:pos x="T0" y="T1"/>
                  </a:cxn>
                  <a:cxn ang="0">
                    <a:pos x="T2" y="T3"/>
                  </a:cxn>
                  <a:cxn ang="0">
                    <a:pos x="T4" y="T5"/>
                  </a:cxn>
                  <a:cxn ang="0">
                    <a:pos x="T6" y="T7"/>
                  </a:cxn>
                  <a:cxn ang="0">
                    <a:pos x="T8" y="T9"/>
                  </a:cxn>
                </a:cxnLst>
                <a:rect l="0" t="0" r="r" b="b"/>
                <a:pathLst>
                  <a:path w="18" h="53">
                    <a:moveTo>
                      <a:pt x="11" y="53"/>
                    </a:moveTo>
                    <a:lnTo>
                      <a:pt x="18" y="3"/>
                    </a:lnTo>
                    <a:lnTo>
                      <a:pt x="7" y="0"/>
                    </a:lnTo>
                    <a:lnTo>
                      <a:pt x="0" y="51"/>
                    </a:lnTo>
                    <a:lnTo>
                      <a:pt x="11" y="53"/>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0"/>
              <p:cNvSpPr>
                <a:spLocks/>
              </p:cNvSpPr>
              <p:nvPr/>
            </p:nvSpPr>
            <p:spPr bwMode="auto">
              <a:xfrm>
                <a:off x="6376" y="656"/>
                <a:ext cx="10" cy="25"/>
              </a:xfrm>
              <a:custGeom>
                <a:avLst/>
                <a:gdLst>
                  <a:gd name="T0" fmla="*/ 11 w 19"/>
                  <a:gd name="T1" fmla="*/ 51 h 51"/>
                  <a:gd name="T2" fmla="*/ 19 w 19"/>
                  <a:gd name="T3" fmla="*/ 1 h 51"/>
                  <a:gd name="T4" fmla="*/ 7 w 19"/>
                  <a:gd name="T5" fmla="*/ 0 h 51"/>
                  <a:gd name="T6" fmla="*/ 0 w 19"/>
                  <a:gd name="T7" fmla="*/ 49 h 51"/>
                  <a:gd name="T8" fmla="*/ 11 w 19"/>
                  <a:gd name="T9" fmla="*/ 51 h 51"/>
                </a:gdLst>
                <a:ahLst/>
                <a:cxnLst>
                  <a:cxn ang="0">
                    <a:pos x="T0" y="T1"/>
                  </a:cxn>
                  <a:cxn ang="0">
                    <a:pos x="T2" y="T3"/>
                  </a:cxn>
                  <a:cxn ang="0">
                    <a:pos x="T4" y="T5"/>
                  </a:cxn>
                  <a:cxn ang="0">
                    <a:pos x="T6" y="T7"/>
                  </a:cxn>
                  <a:cxn ang="0">
                    <a:pos x="T8" y="T9"/>
                  </a:cxn>
                </a:cxnLst>
                <a:rect l="0" t="0" r="r" b="b"/>
                <a:pathLst>
                  <a:path w="19" h="51">
                    <a:moveTo>
                      <a:pt x="11" y="51"/>
                    </a:moveTo>
                    <a:lnTo>
                      <a:pt x="19" y="1"/>
                    </a:lnTo>
                    <a:lnTo>
                      <a:pt x="7" y="0"/>
                    </a:lnTo>
                    <a:lnTo>
                      <a:pt x="0" y="49"/>
                    </a:lnTo>
                    <a:lnTo>
                      <a:pt x="11"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1"/>
              <p:cNvSpPr>
                <a:spLocks/>
              </p:cNvSpPr>
              <p:nvPr/>
            </p:nvSpPr>
            <p:spPr bwMode="auto">
              <a:xfrm>
                <a:off x="6404" y="659"/>
                <a:ext cx="10" cy="26"/>
              </a:xfrm>
              <a:custGeom>
                <a:avLst/>
                <a:gdLst>
                  <a:gd name="T0" fmla="*/ 13 w 20"/>
                  <a:gd name="T1" fmla="*/ 51 h 51"/>
                  <a:gd name="T2" fmla="*/ 20 w 20"/>
                  <a:gd name="T3" fmla="*/ 1 h 51"/>
                  <a:gd name="T4" fmla="*/ 7 w 20"/>
                  <a:gd name="T5" fmla="*/ 0 h 51"/>
                  <a:gd name="T6" fmla="*/ 0 w 20"/>
                  <a:gd name="T7" fmla="*/ 49 h 51"/>
                  <a:gd name="T8" fmla="*/ 13 w 20"/>
                  <a:gd name="T9" fmla="*/ 51 h 51"/>
                </a:gdLst>
                <a:ahLst/>
                <a:cxnLst>
                  <a:cxn ang="0">
                    <a:pos x="T0" y="T1"/>
                  </a:cxn>
                  <a:cxn ang="0">
                    <a:pos x="T2" y="T3"/>
                  </a:cxn>
                  <a:cxn ang="0">
                    <a:pos x="T4" y="T5"/>
                  </a:cxn>
                  <a:cxn ang="0">
                    <a:pos x="T6" y="T7"/>
                  </a:cxn>
                  <a:cxn ang="0">
                    <a:pos x="T8" y="T9"/>
                  </a:cxn>
                </a:cxnLst>
                <a:rect l="0" t="0" r="r" b="b"/>
                <a:pathLst>
                  <a:path w="20" h="51">
                    <a:moveTo>
                      <a:pt x="13" y="51"/>
                    </a:moveTo>
                    <a:lnTo>
                      <a:pt x="20" y="1"/>
                    </a:lnTo>
                    <a:lnTo>
                      <a:pt x="7" y="0"/>
                    </a:lnTo>
                    <a:lnTo>
                      <a:pt x="0" y="49"/>
                    </a:lnTo>
                    <a:lnTo>
                      <a:pt x="13"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2"/>
              <p:cNvSpPr>
                <a:spLocks/>
              </p:cNvSpPr>
              <p:nvPr/>
            </p:nvSpPr>
            <p:spPr bwMode="auto">
              <a:xfrm>
                <a:off x="6433" y="663"/>
                <a:ext cx="9" cy="26"/>
              </a:xfrm>
              <a:custGeom>
                <a:avLst/>
                <a:gdLst>
                  <a:gd name="T0" fmla="*/ 12 w 19"/>
                  <a:gd name="T1" fmla="*/ 51 h 51"/>
                  <a:gd name="T2" fmla="*/ 19 w 19"/>
                  <a:gd name="T3" fmla="*/ 1 h 51"/>
                  <a:gd name="T4" fmla="*/ 7 w 19"/>
                  <a:gd name="T5" fmla="*/ 0 h 51"/>
                  <a:gd name="T6" fmla="*/ 0 w 19"/>
                  <a:gd name="T7" fmla="*/ 50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7" y="0"/>
                    </a:lnTo>
                    <a:lnTo>
                      <a:pt x="0" y="50"/>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3"/>
              <p:cNvSpPr>
                <a:spLocks/>
              </p:cNvSpPr>
              <p:nvPr/>
            </p:nvSpPr>
            <p:spPr bwMode="auto">
              <a:xfrm>
                <a:off x="6461" y="667"/>
                <a:ext cx="9" cy="25"/>
              </a:xfrm>
              <a:custGeom>
                <a:avLst/>
                <a:gdLst>
                  <a:gd name="T0" fmla="*/ 12 w 19"/>
                  <a:gd name="T1" fmla="*/ 51 h 51"/>
                  <a:gd name="T2" fmla="*/ 19 w 19"/>
                  <a:gd name="T3" fmla="*/ 1 h 51"/>
                  <a:gd name="T4" fmla="*/ 8 w 19"/>
                  <a:gd name="T5" fmla="*/ 0 h 51"/>
                  <a:gd name="T6" fmla="*/ 0 w 19"/>
                  <a:gd name="T7" fmla="*/ 49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8" y="0"/>
                    </a:lnTo>
                    <a:lnTo>
                      <a:pt x="0" y="49"/>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4"/>
              <p:cNvSpPr>
                <a:spLocks/>
              </p:cNvSpPr>
              <p:nvPr/>
            </p:nvSpPr>
            <p:spPr bwMode="auto">
              <a:xfrm>
                <a:off x="6490" y="670"/>
                <a:ext cx="9" cy="27"/>
              </a:xfrm>
              <a:custGeom>
                <a:avLst/>
                <a:gdLst>
                  <a:gd name="T0" fmla="*/ 11 w 18"/>
                  <a:gd name="T1" fmla="*/ 52 h 52"/>
                  <a:gd name="T2" fmla="*/ 18 w 18"/>
                  <a:gd name="T3" fmla="*/ 2 h 52"/>
                  <a:gd name="T4" fmla="*/ 6 w 18"/>
                  <a:gd name="T5" fmla="*/ 0 h 52"/>
                  <a:gd name="T6" fmla="*/ 0 w 18"/>
                  <a:gd name="T7" fmla="*/ 49 h 52"/>
                  <a:gd name="T8" fmla="*/ 11 w 18"/>
                  <a:gd name="T9" fmla="*/ 52 h 52"/>
                </a:gdLst>
                <a:ahLst/>
                <a:cxnLst>
                  <a:cxn ang="0">
                    <a:pos x="T0" y="T1"/>
                  </a:cxn>
                  <a:cxn ang="0">
                    <a:pos x="T2" y="T3"/>
                  </a:cxn>
                  <a:cxn ang="0">
                    <a:pos x="T4" y="T5"/>
                  </a:cxn>
                  <a:cxn ang="0">
                    <a:pos x="T6" y="T7"/>
                  </a:cxn>
                  <a:cxn ang="0">
                    <a:pos x="T8" y="T9"/>
                  </a:cxn>
                </a:cxnLst>
                <a:rect l="0" t="0" r="r" b="b"/>
                <a:pathLst>
                  <a:path w="18" h="52">
                    <a:moveTo>
                      <a:pt x="11" y="52"/>
                    </a:moveTo>
                    <a:lnTo>
                      <a:pt x="18" y="2"/>
                    </a:lnTo>
                    <a:lnTo>
                      <a:pt x="6" y="0"/>
                    </a:lnTo>
                    <a:lnTo>
                      <a:pt x="0" y="49"/>
                    </a:lnTo>
                    <a:lnTo>
                      <a:pt x="11" y="52"/>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5"/>
              <p:cNvSpPr>
                <a:spLocks/>
              </p:cNvSpPr>
              <p:nvPr/>
            </p:nvSpPr>
            <p:spPr bwMode="auto">
              <a:xfrm>
                <a:off x="6518" y="674"/>
                <a:ext cx="10" cy="26"/>
              </a:xfrm>
              <a:custGeom>
                <a:avLst/>
                <a:gdLst>
                  <a:gd name="T0" fmla="*/ 11 w 19"/>
                  <a:gd name="T1" fmla="*/ 51 h 51"/>
                  <a:gd name="T2" fmla="*/ 19 w 19"/>
                  <a:gd name="T3" fmla="*/ 1 h 51"/>
                  <a:gd name="T4" fmla="*/ 7 w 19"/>
                  <a:gd name="T5" fmla="*/ 0 h 51"/>
                  <a:gd name="T6" fmla="*/ 0 w 19"/>
                  <a:gd name="T7" fmla="*/ 50 h 51"/>
                  <a:gd name="T8" fmla="*/ 11 w 19"/>
                  <a:gd name="T9" fmla="*/ 51 h 51"/>
                </a:gdLst>
                <a:ahLst/>
                <a:cxnLst>
                  <a:cxn ang="0">
                    <a:pos x="T0" y="T1"/>
                  </a:cxn>
                  <a:cxn ang="0">
                    <a:pos x="T2" y="T3"/>
                  </a:cxn>
                  <a:cxn ang="0">
                    <a:pos x="T4" y="T5"/>
                  </a:cxn>
                  <a:cxn ang="0">
                    <a:pos x="T6" y="T7"/>
                  </a:cxn>
                  <a:cxn ang="0">
                    <a:pos x="T8" y="T9"/>
                  </a:cxn>
                </a:cxnLst>
                <a:rect l="0" t="0" r="r" b="b"/>
                <a:pathLst>
                  <a:path w="19" h="51">
                    <a:moveTo>
                      <a:pt x="11" y="51"/>
                    </a:moveTo>
                    <a:lnTo>
                      <a:pt x="19" y="1"/>
                    </a:lnTo>
                    <a:lnTo>
                      <a:pt x="7" y="0"/>
                    </a:lnTo>
                    <a:lnTo>
                      <a:pt x="0" y="50"/>
                    </a:lnTo>
                    <a:lnTo>
                      <a:pt x="11"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6"/>
              <p:cNvSpPr>
                <a:spLocks/>
              </p:cNvSpPr>
              <p:nvPr/>
            </p:nvSpPr>
            <p:spPr bwMode="auto">
              <a:xfrm>
                <a:off x="6546" y="678"/>
                <a:ext cx="10" cy="25"/>
              </a:xfrm>
              <a:custGeom>
                <a:avLst/>
                <a:gdLst>
                  <a:gd name="T0" fmla="*/ 12 w 19"/>
                  <a:gd name="T1" fmla="*/ 51 h 51"/>
                  <a:gd name="T2" fmla="*/ 19 w 19"/>
                  <a:gd name="T3" fmla="*/ 1 h 51"/>
                  <a:gd name="T4" fmla="*/ 7 w 19"/>
                  <a:gd name="T5" fmla="*/ 0 h 51"/>
                  <a:gd name="T6" fmla="*/ 0 w 19"/>
                  <a:gd name="T7" fmla="*/ 49 h 51"/>
                  <a:gd name="T8" fmla="*/ 12 w 19"/>
                  <a:gd name="T9" fmla="*/ 51 h 51"/>
                </a:gdLst>
                <a:ahLst/>
                <a:cxnLst>
                  <a:cxn ang="0">
                    <a:pos x="T0" y="T1"/>
                  </a:cxn>
                  <a:cxn ang="0">
                    <a:pos x="T2" y="T3"/>
                  </a:cxn>
                  <a:cxn ang="0">
                    <a:pos x="T4" y="T5"/>
                  </a:cxn>
                  <a:cxn ang="0">
                    <a:pos x="T6" y="T7"/>
                  </a:cxn>
                  <a:cxn ang="0">
                    <a:pos x="T8" y="T9"/>
                  </a:cxn>
                </a:cxnLst>
                <a:rect l="0" t="0" r="r" b="b"/>
                <a:pathLst>
                  <a:path w="19" h="51">
                    <a:moveTo>
                      <a:pt x="12" y="51"/>
                    </a:moveTo>
                    <a:lnTo>
                      <a:pt x="19" y="1"/>
                    </a:lnTo>
                    <a:lnTo>
                      <a:pt x="7" y="0"/>
                    </a:lnTo>
                    <a:lnTo>
                      <a:pt x="0" y="49"/>
                    </a:lnTo>
                    <a:lnTo>
                      <a:pt x="12" y="51"/>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98"/>
              <p:cNvSpPr>
                <a:spLocks/>
              </p:cNvSpPr>
              <p:nvPr/>
            </p:nvSpPr>
            <p:spPr bwMode="auto">
              <a:xfrm>
                <a:off x="6220" y="888"/>
                <a:ext cx="106" cy="74"/>
              </a:xfrm>
              <a:custGeom>
                <a:avLst/>
                <a:gdLst>
                  <a:gd name="T0" fmla="*/ 0 w 211"/>
                  <a:gd name="T1" fmla="*/ 0 h 149"/>
                  <a:gd name="T2" fmla="*/ 1 w 211"/>
                  <a:gd name="T3" fmla="*/ 18 h 149"/>
                  <a:gd name="T4" fmla="*/ 3 w 211"/>
                  <a:gd name="T5" fmla="*/ 36 h 149"/>
                  <a:gd name="T6" fmla="*/ 7 w 211"/>
                  <a:gd name="T7" fmla="*/ 52 h 149"/>
                  <a:gd name="T8" fmla="*/ 12 w 211"/>
                  <a:gd name="T9" fmla="*/ 69 h 149"/>
                  <a:gd name="T10" fmla="*/ 18 w 211"/>
                  <a:gd name="T11" fmla="*/ 84 h 149"/>
                  <a:gd name="T12" fmla="*/ 26 w 211"/>
                  <a:gd name="T13" fmla="*/ 98 h 149"/>
                  <a:gd name="T14" fmla="*/ 34 w 211"/>
                  <a:gd name="T15" fmla="*/ 110 h 149"/>
                  <a:gd name="T16" fmla="*/ 44 w 211"/>
                  <a:gd name="T17" fmla="*/ 121 h 149"/>
                  <a:gd name="T18" fmla="*/ 51 w 211"/>
                  <a:gd name="T19" fmla="*/ 128 h 149"/>
                  <a:gd name="T20" fmla="*/ 58 w 211"/>
                  <a:gd name="T21" fmla="*/ 134 h 149"/>
                  <a:gd name="T22" fmla="*/ 65 w 211"/>
                  <a:gd name="T23" fmla="*/ 138 h 149"/>
                  <a:gd name="T24" fmla="*/ 73 w 211"/>
                  <a:gd name="T25" fmla="*/ 142 h 149"/>
                  <a:gd name="T26" fmla="*/ 80 w 211"/>
                  <a:gd name="T27" fmla="*/ 145 h 149"/>
                  <a:gd name="T28" fmla="*/ 88 w 211"/>
                  <a:gd name="T29" fmla="*/ 148 h 149"/>
                  <a:gd name="T30" fmla="*/ 97 w 211"/>
                  <a:gd name="T31" fmla="*/ 149 h 149"/>
                  <a:gd name="T32" fmla="*/ 105 w 211"/>
                  <a:gd name="T33" fmla="*/ 149 h 149"/>
                  <a:gd name="T34" fmla="*/ 113 w 211"/>
                  <a:gd name="T35" fmla="*/ 149 h 149"/>
                  <a:gd name="T36" fmla="*/ 121 w 211"/>
                  <a:gd name="T37" fmla="*/ 148 h 149"/>
                  <a:gd name="T38" fmla="*/ 130 w 211"/>
                  <a:gd name="T39" fmla="*/ 145 h 149"/>
                  <a:gd name="T40" fmla="*/ 138 w 211"/>
                  <a:gd name="T41" fmla="*/ 142 h 149"/>
                  <a:gd name="T42" fmla="*/ 146 w 211"/>
                  <a:gd name="T43" fmla="*/ 138 h 149"/>
                  <a:gd name="T44" fmla="*/ 153 w 211"/>
                  <a:gd name="T45" fmla="*/ 134 h 149"/>
                  <a:gd name="T46" fmla="*/ 160 w 211"/>
                  <a:gd name="T47" fmla="*/ 128 h 149"/>
                  <a:gd name="T48" fmla="*/ 167 w 211"/>
                  <a:gd name="T49" fmla="*/ 121 h 149"/>
                  <a:gd name="T50" fmla="*/ 177 w 211"/>
                  <a:gd name="T51" fmla="*/ 110 h 149"/>
                  <a:gd name="T52" fmla="*/ 185 w 211"/>
                  <a:gd name="T53" fmla="*/ 98 h 149"/>
                  <a:gd name="T54" fmla="*/ 193 w 211"/>
                  <a:gd name="T55" fmla="*/ 84 h 149"/>
                  <a:gd name="T56" fmla="*/ 200 w 211"/>
                  <a:gd name="T57" fmla="*/ 69 h 149"/>
                  <a:gd name="T58" fmla="*/ 204 w 211"/>
                  <a:gd name="T59" fmla="*/ 52 h 149"/>
                  <a:gd name="T60" fmla="*/ 208 w 211"/>
                  <a:gd name="T61" fmla="*/ 36 h 149"/>
                  <a:gd name="T62" fmla="*/ 210 w 211"/>
                  <a:gd name="T63" fmla="*/ 18 h 149"/>
                  <a:gd name="T64" fmla="*/ 211 w 211"/>
                  <a:gd name="T65" fmla="*/ 0 h 149"/>
                  <a:gd name="T66" fmla="*/ 182 w 211"/>
                  <a:gd name="T67" fmla="*/ 0 h 149"/>
                  <a:gd name="T68" fmla="*/ 181 w 211"/>
                  <a:gd name="T69" fmla="*/ 24 h 149"/>
                  <a:gd name="T70" fmla="*/ 177 w 211"/>
                  <a:gd name="T71" fmla="*/ 46 h 149"/>
                  <a:gd name="T72" fmla="*/ 168 w 211"/>
                  <a:gd name="T73" fmla="*/ 66 h 149"/>
                  <a:gd name="T74" fmla="*/ 160 w 211"/>
                  <a:gd name="T75" fmla="*/ 84 h 149"/>
                  <a:gd name="T76" fmla="*/ 148 w 211"/>
                  <a:gd name="T77" fmla="*/ 99 h 149"/>
                  <a:gd name="T78" fmla="*/ 135 w 211"/>
                  <a:gd name="T79" fmla="*/ 110 h 149"/>
                  <a:gd name="T80" fmla="*/ 120 w 211"/>
                  <a:gd name="T81" fmla="*/ 117 h 149"/>
                  <a:gd name="T82" fmla="*/ 105 w 211"/>
                  <a:gd name="T83" fmla="*/ 120 h 149"/>
                  <a:gd name="T84" fmla="*/ 95 w 211"/>
                  <a:gd name="T85" fmla="*/ 119 h 149"/>
                  <a:gd name="T86" fmla="*/ 84 w 211"/>
                  <a:gd name="T87" fmla="*/ 116 h 149"/>
                  <a:gd name="T88" fmla="*/ 74 w 211"/>
                  <a:gd name="T89" fmla="*/ 110 h 149"/>
                  <a:gd name="T90" fmla="*/ 65 w 211"/>
                  <a:gd name="T91" fmla="*/ 102 h 149"/>
                  <a:gd name="T92" fmla="*/ 50 w 211"/>
                  <a:gd name="T93" fmla="*/ 81 h 149"/>
                  <a:gd name="T94" fmla="*/ 39 w 211"/>
                  <a:gd name="T95" fmla="*/ 58 h 149"/>
                  <a:gd name="T96" fmla="*/ 32 w 211"/>
                  <a:gd name="T97" fmla="*/ 30 h 149"/>
                  <a:gd name="T98" fmla="*/ 29 w 211"/>
                  <a:gd name="T99" fmla="*/ 0 h 149"/>
                  <a:gd name="T100" fmla="*/ 0 w 211"/>
                  <a:gd name="T101"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1" h="149">
                    <a:moveTo>
                      <a:pt x="0" y="0"/>
                    </a:moveTo>
                    <a:lnTo>
                      <a:pt x="1" y="18"/>
                    </a:lnTo>
                    <a:lnTo>
                      <a:pt x="3" y="36"/>
                    </a:lnTo>
                    <a:lnTo>
                      <a:pt x="7" y="52"/>
                    </a:lnTo>
                    <a:lnTo>
                      <a:pt x="12" y="69"/>
                    </a:lnTo>
                    <a:lnTo>
                      <a:pt x="18" y="84"/>
                    </a:lnTo>
                    <a:lnTo>
                      <a:pt x="26" y="98"/>
                    </a:lnTo>
                    <a:lnTo>
                      <a:pt x="34" y="110"/>
                    </a:lnTo>
                    <a:lnTo>
                      <a:pt x="44" y="121"/>
                    </a:lnTo>
                    <a:lnTo>
                      <a:pt x="51" y="128"/>
                    </a:lnTo>
                    <a:lnTo>
                      <a:pt x="58" y="134"/>
                    </a:lnTo>
                    <a:lnTo>
                      <a:pt x="65" y="138"/>
                    </a:lnTo>
                    <a:lnTo>
                      <a:pt x="73" y="142"/>
                    </a:lnTo>
                    <a:lnTo>
                      <a:pt x="80" y="145"/>
                    </a:lnTo>
                    <a:lnTo>
                      <a:pt x="88" y="148"/>
                    </a:lnTo>
                    <a:lnTo>
                      <a:pt x="97" y="149"/>
                    </a:lnTo>
                    <a:lnTo>
                      <a:pt x="105" y="149"/>
                    </a:lnTo>
                    <a:lnTo>
                      <a:pt x="113" y="149"/>
                    </a:lnTo>
                    <a:lnTo>
                      <a:pt x="121" y="148"/>
                    </a:lnTo>
                    <a:lnTo>
                      <a:pt x="130" y="145"/>
                    </a:lnTo>
                    <a:lnTo>
                      <a:pt x="138" y="142"/>
                    </a:lnTo>
                    <a:lnTo>
                      <a:pt x="146" y="138"/>
                    </a:lnTo>
                    <a:lnTo>
                      <a:pt x="153" y="134"/>
                    </a:lnTo>
                    <a:lnTo>
                      <a:pt x="160" y="128"/>
                    </a:lnTo>
                    <a:lnTo>
                      <a:pt x="167" y="121"/>
                    </a:lnTo>
                    <a:lnTo>
                      <a:pt x="177" y="110"/>
                    </a:lnTo>
                    <a:lnTo>
                      <a:pt x="185" y="98"/>
                    </a:lnTo>
                    <a:lnTo>
                      <a:pt x="193" y="84"/>
                    </a:lnTo>
                    <a:lnTo>
                      <a:pt x="200" y="69"/>
                    </a:lnTo>
                    <a:lnTo>
                      <a:pt x="204" y="52"/>
                    </a:lnTo>
                    <a:lnTo>
                      <a:pt x="208" y="36"/>
                    </a:lnTo>
                    <a:lnTo>
                      <a:pt x="210" y="18"/>
                    </a:lnTo>
                    <a:lnTo>
                      <a:pt x="211" y="0"/>
                    </a:lnTo>
                    <a:lnTo>
                      <a:pt x="182" y="0"/>
                    </a:lnTo>
                    <a:lnTo>
                      <a:pt x="181" y="24"/>
                    </a:lnTo>
                    <a:lnTo>
                      <a:pt x="177" y="46"/>
                    </a:lnTo>
                    <a:lnTo>
                      <a:pt x="168" y="66"/>
                    </a:lnTo>
                    <a:lnTo>
                      <a:pt x="160" y="84"/>
                    </a:lnTo>
                    <a:lnTo>
                      <a:pt x="148" y="99"/>
                    </a:lnTo>
                    <a:lnTo>
                      <a:pt x="135" y="110"/>
                    </a:lnTo>
                    <a:lnTo>
                      <a:pt x="120" y="117"/>
                    </a:lnTo>
                    <a:lnTo>
                      <a:pt x="105" y="120"/>
                    </a:lnTo>
                    <a:lnTo>
                      <a:pt x="95" y="119"/>
                    </a:lnTo>
                    <a:lnTo>
                      <a:pt x="84" y="116"/>
                    </a:lnTo>
                    <a:lnTo>
                      <a:pt x="74" y="110"/>
                    </a:lnTo>
                    <a:lnTo>
                      <a:pt x="65" y="102"/>
                    </a:lnTo>
                    <a:lnTo>
                      <a:pt x="50" y="81"/>
                    </a:lnTo>
                    <a:lnTo>
                      <a:pt x="39" y="58"/>
                    </a:lnTo>
                    <a:lnTo>
                      <a:pt x="32" y="30"/>
                    </a:lnTo>
                    <a:lnTo>
                      <a:pt x="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24" name="TextBox 4123"/>
            <p:cNvSpPr txBox="1"/>
            <p:nvPr/>
          </p:nvSpPr>
          <p:spPr>
            <a:xfrm>
              <a:off x="9261214" y="385571"/>
              <a:ext cx="2530291" cy="1797415"/>
            </a:xfrm>
            <a:prstGeom prst="rect">
              <a:avLst/>
            </a:prstGeom>
            <a:noFill/>
          </p:spPr>
          <p:txBody>
            <a:bodyPr wrap="square" lIns="0" tIns="0" rIns="0" bIns="0" rtlCol="0">
              <a:spAutoFit/>
            </a:bodyPr>
            <a:lstStyle/>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Dear programmer:</a:t>
              </a:r>
            </a:p>
            <a:p>
              <a:pPr>
                <a:lnSpc>
                  <a:spcPct val="90000"/>
                </a:lnSpc>
                <a:spcBef>
                  <a:spcPct val="20000"/>
                </a:spcBef>
                <a:buSzPct val="80000"/>
              </a:pPr>
              <a:endPar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endParaRPr>
            </a:p>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Thank you for securing your application!</a:t>
              </a:r>
            </a:p>
            <a:p>
              <a:pPr>
                <a:lnSpc>
                  <a:spcPct val="90000"/>
                </a:lnSpc>
                <a:spcBef>
                  <a:spcPct val="20000"/>
                </a:spcBef>
                <a:buSzPct val="80000"/>
              </a:pPr>
              <a:endParaRPr lang="en-US" sz="1600" b="1" dirty="0">
                <a:gradFill>
                  <a:gsLst>
                    <a:gs pos="0">
                      <a:srgbClr val="292929">
                        <a:lumMod val="90000"/>
                        <a:lumOff val="10000"/>
                      </a:srgbClr>
                    </a:gs>
                    <a:gs pos="86000">
                      <a:srgbClr val="292929">
                        <a:lumMod val="90000"/>
                        <a:lumOff val="10000"/>
                      </a:srgbClr>
                    </a:gs>
                  </a:gsLst>
                  <a:lin ang="5400000" scaled="0"/>
                </a:gradFill>
                <a:latin typeface="Bradley Hand ITC" pitchFamily="66" charset="0"/>
              </a:endParaRPr>
            </a:p>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Sincerely</a:t>
              </a:r>
            </a:p>
            <a:p>
              <a:pPr>
                <a:lnSpc>
                  <a:spcPct val="90000"/>
                </a:lnSpc>
                <a:spcBef>
                  <a:spcPct val="20000"/>
                </a:spcBef>
                <a:buSzPct val="80000"/>
              </a:pPr>
              <a:r>
                <a:rPr lang="en-US" sz="1600" b="1" dirty="0" smtClean="0">
                  <a:gradFill>
                    <a:gsLst>
                      <a:gs pos="0">
                        <a:srgbClr val="292929">
                          <a:lumMod val="90000"/>
                          <a:lumOff val="10000"/>
                        </a:srgbClr>
                      </a:gs>
                      <a:gs pos="86000">
                        <a:srgbClr val="292929">
                          <a:lumMod val="90000"/>
                          <a:lumOff val="10000"/>
                        </a:srgbClr>
                      </a:gs>
                    </a:gsLst>
                    <a:lin ang="5400000" scaled="0"/>
                  </a:gradFill>
                  <a:latin typeface="Bradley Hand ITC" pitchFamily="66" charset="0"/>
                </a:rPr>
                <a:t>Hacker</a:t>
              </a:r>
              <a:endParaRPr lang="en-US" sz="1600" b="1" dirty="0">
                <a:gradFill>
                  <a:gsLst>
                    <a:gs pos="0">
                      <a:srgbClr val="292929">
                        <a:lumMod val="90000"/>
                        <a:lumOff val="10000"/>
                      </a:srgbClr>
                    </a:gs>
                    <a:gs pos="86000">
                      <a:srgbClr val="292929">
                        <a:lumMod val="90000"/>
                        <a:lumOff val="10000"/>
                      </a:srgbClr>
                    </a:gs>
                  </a:gsLst>
                  <a:lin ang="5400000" scaled="0"/>
                </a:gradFill>
                <a:latin typeface="Bradley Hand ITC" pitchFamily="66" charset="0"/>
              </a:endParaRPr>
            </a:p>
          </p:txBody>
        </p:sp>
      </p:grpSp>
    </p:spTree>
    <p:extLst>
      <p:ext uri="{BB962C8B-B14F-4D97-AF65-F5344CB8AC3E}">
        <p14:creationId xmlns:p14="http://schemas.microsoft.com/office/powerpoint/2010/main" val="443171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250" fill="hold"/>
                                        <p:tgtEl>
                                          <p:spTgt spid="19"/>
                                        </p:tgtEl>
                                        <p:attrNameLst>
                                          <p:attrName>ppt_w</p:attrName>
                                        </p:attrNameLst>
                                      </p:cBhvr>
                                      <p:tavLst>
                                        <p:tav tm="0">
                                          <p:val>
                                            <p:fltVal val="0"/>
                                          </p:val>
                                        </p:tav>
                                        <p:tav tm="100000">
                                          <p:val>
                                            <p:strVal val="#ppt_w"/>
                                          </p:val>
                                        </p:tav>
                                      </p:tavLst>
                                    </p:anim>
                                    <p:anim calcmode="lin" valueType="num">
                                      <p:cBhvr>
                                        <p:cTn id="22" dur="250" fill="hold"/>
                                        <p:tgtEl>
                                          <p:spTgt spid="19"/>
                                        </p:tgtEl>
                                        <p:attrNameLst>
                                          <p:attrName>ppt_h</p:attrName>
                                        </p:attrNameLst>
                                      </p:cBhvr>
                                      <p:tavLst>
                                        <p:tav tm="0">
                                          <p:val>
                                            <p:fltVal val="0"/>
                                          </p:val>
                                        </p:tav>
                                        <p:tav tm="100000">
                                          <p:val>
                                            <p:strVal val="#ppt_h"/>
                                          </p:val>
                                        </p:tav>
                                      </p:tavLst>
                                    </p:anim>
                                    <p:animEffect transition="in" filter="fade">
                                      <p:cBhvr>
                                        <p:cTn id="23" dur="25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250" fill="hold"/>
                                        <p:tgtEl>
                                          <p:spTgt spid="10"/>
                                        </p:tgtEl>
                                        <p:attrNameLst>
                                          <p:attrName>ppt_w</p:attrName>
                                        </p:attrNameLst>
                                      </p:cBhvr>
                                      <p:tavLst>
                                        <p:tav tm="0">
                                          <p:val>
                                            <p:fltVal val="0"/>
                                          </p:val>
                                        </p:tav>
                                        <p:tav tm="100000">
                                          <p:val>
                                            <p:strVal val="#ppt_w"/>
                                          </p:val>
                                        </p:tav>
                                      </p:tavLst>
                                    </p:anim>
                                    <p:anim calcmode="lin" valueType="num">
                                      <p:cBhvr>
                                        <p:cTn id="29" dur="250" fill="hold"/>
                                        <p:tgtEl>
                                          <p:spTgt spid="10"/>
                                        </p:tgtEl>
                                        <p:attrNameLst>
                                          <p:attrName>ppt_h</p:attrName>
                                        </p:attrNameLst>
                                      </p:cBhvr>
                                      <p:tavLst>
                                        <p:tav tm="0">
                                          <p:val>
                                            <p:fltVal val="0"/>
                                          </p:val>
                                        </p:tav>
                                        <p:tav tm="100000">
                                          <p:val>
                                            <p:strVal val="#ppt_h"/>
                                          </p:val>
                                        </p:tav>
                                      </p:tavLst>
                                    </p:anim>
                                    <p:animEffect transition="in" filter="fade">
                                      <p:cBhvr>
                                        <p:cTn id="30" dur="2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50" fill="hold"/>
                                        <p:tgtEl>
                                          <p:spTgt spid="13"/>
                                        </p:tgtEl>
                                        <p:attrNameLst>
                                          <p:attrName>ppt_w</p:attrName>
                                        </p:attrNameLst>
                                      </p:cBhvr>
                                      <p:tavLst>
                                        <p:tav tm="0">
                                          <p:val>
                                            <p:fltVal val="0"/>
                                          </p:val>
                                        </p:tav>
                                        <p:tav tm="100000">
                                          <p:val>
                                            <p:strVal val="#ppt_w"/>
                                          </p:val>
                                        </p:tav>
                                      </p:tavLst>
                                    </p:anim>
                                    <p:anim calcmode="lin" valueType="num">
                                      <p:cBhvr>
                                        <p:cTn id="36" dur="250" fill="hold"/>
                                        <p:tgtEl>
                                          <p:spTgt spid="13"/>
                                        </p:tgtEl>
                                        <p:attrNameLst>
                                          <p:attrName>ppt_h</p:attrName>
                                        </p:attrNameLst>
                                      </p:cBhvr>
                                      <p:tavLst>
                                        <p:tav tm="0">
                                          <p:val>
                                            <p:fltVal val="0"/>
                                          </p:val>
                                        </p:tav>
                                        <p:tav tm="100000">
                                          <p:val>
                                            <p:strVal val="#ppt_h"/>
                                          </p:val>
                                        </p:tav>
                                      </p:tavLst>
                                    </p:anim>
                                    <p:animEffect transition="in" filter="fade">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250" fill="hold"/>
                                        <p:tgtEl>
                                          <p:spTgt spid="16"/>
                                        </p:tgtEl>
                                        <p:attrNameLst>
                                          <p:attrName>ppt_w</p:attrName>
                                        </p:attrNameLst>
                                      </p:cBhvr>
                                      <p:tavLst>
                                        <p:tav tm="0">
                                          <p:val>
                                            <p:fltVal val="0"/>
                                          </p:val>
                                        </p:tav>
                                        <p:tav tm="100000">
                                          <p:val>
                                            <p:strVal val="#ppt_w"/>
                                          </p:val>
                                        </p:tav>
                                      </p:tavLst>
                                    </p:anim>
                                    <p:anim calcmode="lin" valueType="num">
                                      <p:cBhvr>
                                        <p:cTn id="43" dur="250" fill="hold"/>
                                        <p:tgtEl>
                                          <p:spTgt spid="16"/>
                                        </p:tgtEl>
                                        <p:attrNameLst>
                                          <p:attrName>ppt_h</p:attrName>
                                        </p:attrNameLst>
                                      </p:cBhvr>
                                      <p:tavLst>
                                        <p:tav tm="0">
                                          <p:val>
                                            <p:fltVal val="0"/>
                                          </p:val>
                                        </p:tav>
                                        <p:tav tm="100000">
                                          <p:val>
                                            <p:strVal val="#ppt_h"/>
                                          </p:val>
                                        </p:tav>
                                      </p:tavLst>
                                    </p:anim>
                                    <p:animEffect transition="in" filter="fade">
                                      <p:cBhvr>
                                        <p:cTn id="44" dur="25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50" fill="hold"/>
                                        <p:tgtEl>
                                          <p:spTgt spid="22"/>
                                        </p:tgtEl>
                                        <p:attrNameLst>
                                          <p:attrName>ppt_w</p:attrName>
                                        </p:attrNameLst>
                                      </p:cBhvr>
                                      <p:tavLst>
                                        <p:tav tm="0">
                                          <p:val>
                                            <p:fltVal val="0"/>
                                          </p:val>
                                        </p:tav>
                                        <p:tav tm="100000">
                                          <p:val>
                                            <p:strVal val="#ppt_w"/>
                                          </p:val>
                                        </p:tav>
                                      </p:tavLst>
                                    </p:anim>
                                    <p:anim calcmode="lin" valueType="num">
                                      <p:cBhvr>
                                        <p:cTn id="50" dur="250" fill="hold"/>
                                        <p:tgtEl>
                                          <p:spTgt spid="22"/>
                                        </p:tgtEl>
                                        <p:attrNameLst>
                                          <p:attrName>ppt_h</p:attrName>
                                        </p:attrNameLst>
                                      </p:cBhvr>
                                      <p:tavLst>
                                        <p:tav tm="0">
                                          <p:val>
                                            <p:fltVal val="0"/>
                                          </p:val>
                                        </p:tav>
                                        <p:tav tm="100000">
                                          <p:val>
                                            <p:strVal val="#ppt_h"/>
                                          </p:val>
                                        </p:tav>
                                      </p:tavLst>
                                    </p:anim>
                                    <p:animEffect transition="in" filter="fade">
                                      <p:cBhvr>
                                        <p:cTn id="51" dur="25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50" fill="hold"/>
                                        <p:tgtEl>
                                          <p:spTgt spid="25"/>
                                        </p:tgtEl>
                                        <p:attrNameLst>
                                          <p:attrName>ppt_w</p:attrName>
                                        </p:attrNameLst>
                                      </p:cBhvr>
                                      <p:tavLst>
                                        <p:tav tm="0">
                                          <p:val>
                                            <p:fltVal val="0"/>
                                          </p:val>
                                        </p:tav>
                                        <p:tav tm="100000">
                                          <p:val>
                                            <p:strVal val="#ppt_w"/>
                                          </p:val>
                                        </p:tav>
                                      </p:tavLst>
                                    </p:anim>
                                    <p:anim calcmode="lin" valueType="num">
                                      <p:cBhvr>
                                        <p:cTn id="57" dur="250" fill="hold"/>
                                        <p:tgtEl>
                                          <p:spTgt spid="25"/>
                                        </p:tgtEl>
                                        <p:attrNameLst>
                                          <p:attrName>ppt_h</p:attrName>
                                        </p:attrNameLst>
                                      </p:cBhvr>
                                      <p:tavLst>
                                        <p:tav tm="0">
                                          <p:val>
                                            <p:fltVal val="0"/>
                                          </p:val>
                                        </p:tav>
                                        <p:tav tm="100000">
                                          <p:val>
                                            <p:strVal val="#ppt_h"/>
                                          </p:val>
                                        </p:tav>
                                      </p:tavLst>
                                    </p:anim>
                                    <p:animEffect transition="in" filter="fade">
                                      <p:cBhvr>
                                        <p:cTn id="58" dur="25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250" fill="hold"/>
                                        <p:tgtEl>
                                          <p:spTgt spid="28"/>
                                        </p:tgtEl>
                                        <p:attrNameLst>
                                          <p:attrName>ppt_w</p:attrName>
                                        </p:attrNameLst>
                                      </p:cBhvr>
                                      <p:tavLst>
                                        <p:tav tm="0">
                                          <p:val>
                                            <p:fltVal val="0"/>
                                          </p:val>
                                        </p:tav>
                                        <p:tav tm="100000">
                                          <p:val>
                                            <p:strVal val="#ppt_w"/>
                                          </p:val>
                                        </p:tav>
                                      </p:tavLst>
                                    </p:anim>
                                    <p:anim calcmode="lin" valueType="num">
                                      <p:cBhvr>
                                        <p:cTn id="64" dur="250" fill="hold"/>
                                        <p:tgtEl>
                                          <p:spTgt spid="28"/>
                                        </p:tgtEl>
                                        <p:attrNameLst>
                                          <p:attrName>ppt_h</p:attrName>
                                        </p:attrNameLst>
                                      </p:cBhvr>
                                      <p:tavLst>
                                        <p:tav tm="0">
                                          <p:val>
                                            <p:fltVal val="0"/>
                                          </p:val>
                                        </p:tav>
                                        <p:tav tm="100000">
                                          <p:val>
                                            <p:strVal val="#ppt_h"/>
                                          </p:val>
                                        </p:tav>
                                      </p:tavLst>
                                    </p:anim>
                                    <p:animEffect transition="in" filter="fade">
                                      <p:cBhvr>
                                        <p:cTn id="65" dur="25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250" fill="hold"/>
                                        <p:tgtEl>
                                          <p:spTgt spid="31"/>
                                        </p:tgtEl>
                                        <p:attrNameLst>
                                          <p:attrName>ppt_w</p:attrName>
                                        </p:attrNameLst>
                                      </p:cBhvr>
                                      <p:tavLst>
                                        <p:tav tm="0">
                                          <p:val>
                                            <p:fltVal val="0"/>
                                          </p:val>
                                        </p:tav>
                                        <p:tav tm="100000">
                                          <p:val>
                                            <p:strVal val="#ppt_w"/>
                                          </p:val>
                                        </p:tav>
                                      </p:tavLst>
                                    </p:anim>
                                    <p:anim calcmode="lin" valueType="num">
                                      <p:cBhvr>
                                        <p:cTn id="71" dur="250" fill="hold"/>
                                        <p:tgtEl>
                                          <p:spTgt spid="31"/>
                                        </p:tgtEl>
                                        <p:attrNameLst>
                                          <p:attrName>ppt_h</p:attrName>
                                        </p:attrNameLst>
                                      </p:cBhvr>
                                      <p:tavLst>
                                        <p:tav tm="0">
                                          <p:val>
                                            <p:fltVal val="0"/>
                                          </p:val>
                                        </p:tav>
                                        <p:tav tm="100000">
                                          <p:val>
                                            <p:strVal val="#ppt_h"/>
                                          </p:val>
                                        </p:tav>
                                      </p:tavLst>
                                    </p:anim>
                                    <p:animEffect transition="in" filter="fade">
                                      <p:cBhvr>
                                        <p:cTn id="72" dur="25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250" fill="hold"/>
                                        <p:tgtEl>
                                          <p:spTgt spid="34"/>
                                        </p:tgtEl>
                                        <p:attrNameLst>
                                          <p:attrName>ppt_w</p:attrName>
                                        </p:attrNameLst>
                                      </p:cBhvr>
                                      <p:tavLst>
                                        <p:tav tm="0">
                                          <p:val>
                                            <p:fltVal val="0"/>
                                          </p:val>
                                        </p:tav>
                                        <p:tav tm="100000">
                                          <p:val>
                                            <p:strVal val="#ppt_w"/>
                                          </p:val>
                                        </p:tav>
                                      </p:tavLst>
                                    </p:anim>
                                    <p:anim calcmode="lin" valueType="num">
                                      <p:cBhvr>
                                        <p:cTn id="78" dur="250" fill="hold"/>
                                        <p:tgtEl>
                                          <p:spTgt spid="34"/>
                                        </p:tgtEl>
                                        <p:attrNameLst>
                                          <p:attrName>ppt_h</p:attrName>
                                        </p:attrNameLst>
                                      </p:cBhvr>
                                      <p:tavLst>
                                        <p:tav tm="0">
                                          <p:val>
                                            <p:fltVal val="0"/>
                                          </p:val>
                                        </p:tav>
                                        <p:tav tm="100000">
                                          <p:val>
                                            <p:strVal val="#ppt_h"/>
                                          </p:val>
                                        </p:tav>
                                      </p:tavLst>
                                    </p:anim>
                                    <p:animEffect transition="in" filter="fade">
                                      <p:cBhvr>
                                        <p:cTn id="79" dur="25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p:cTn id="84" dur="250" fill="hold"/>
                                        <p:tgtEl>
                                          <p:spTgt spid="40"/>
                                        </p:tgtEl>
                                        <p:attrNameLst>
                                          <p:attrName>ppt_w</p:attrName>
                                        </p:attrNameLst>
                                      </p:cBhvr>
                                      <p:tavLst>
                                        <p:tav tm="0">
                                          <p:val>
                                            <p:fltVal val="0"/>
                                          </p:val>
                                        </p:tav>
                                        <p:tav tm="100000">
                                          <p:val>
                                            <p:strVal val="#ppt_w"/>
                                          </p:val>
                                        </p:tav>
                                      </p:tavLst>
                                    </p:anim>
                                    <p:anim calcmode="lin" valueType="num">
                                      <p:cBhvr>
                                        <p:cTn id="85" dur="250" fill="hold"/>
                                        <p:tgtEl>
                                          <p:spTgt spid="40"/>
                                        </p:tgtEl>
                                        <p:attrNameLst>
                                          <p:attrName>ppt_h</p:attrName>
                                        </p:attrNameLst>
                                      </p:cBhvr>
                                      <p:tavLst>
                                        <p:tav tm="0">
                                          <p:val>
                                            <p:fltVal val="0"/>
                                          </p:val>
                                        </p:tav>
                                        <p:tav tm="100000">
                                          <p:val>
                                            <p:strVal val="#ppt_h"/>
                                          </p:val>
                                        </p:tav>
                                      </p:tavLst>
                                    </p:anim>
                                    <p:animEffect transition="in" filter="fade">
                                      <p:cBhvr>
                                        <p:cTn id="86" dur="25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250" fill="hold"/>
                                        <p:tgtEl>
                                          <p:spTgt spid="37"/>
                                        </p:tgtEl>
                                        <p:attrNameLst>
                                          <p:attrName>ppt_w</p:attrName>
                                        </p:attrNameLst>
                                      </p:cBhvr>
                                      <p:tavLst>
                                        <p:tav tm="0">
                                          <p:val>
                                            <p:fltVal val="0"/>
                                          </p:val>
                                        </p:tav>
                                        <p:tav tm="100000">
                                          <p:val>
                                            <p:strVal val="#ppt_w"/>
                                          </p:val>
                                        </p:tav>
                                      </p:tavLst>
                                    </p:anim>
                                    <p:anim calcmode="lin" valueType="num">
                                      <p:cBhvr>
                                        <p:cTn id="92" dur="250" fill="hold"/>
                                        <p:tgtEl>
                                          <p:spTgt spid="37"/>
                                        </p:tgtEl>
                                        <p:attrNameLst>
                                          <p:attrName>ppt_h</p:attrName>
                                        </p:attrNameLst>
                                      </p:cBhvr>
                                      <p:tavLst>
                                        <p:tav tm="0">
                                          <p:val>
                                            <p:fltVal val="0"/>
                                          </p:val>
                                        </p:tav>
                                        <p:tav tm="100000">
                                          <p:val>
                                            <p:strVal val="#ppt_h"/>
                                          </p:val>
                                        </p:tav>
                                      </p:tavLst>
                                    </p:anim>
                                    <p:animEffect transition="in" filter="fade">
                                      <p:cBhvr>
                                        <p:cTn id="93" dur="25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p:cTn id="98" dur="250" fill="hold"/>
                                        <p:tgtEl>
                                          <p:spTgt spid="6"/>
                                        </p:tgtEl>
                                        <p:attrNameLst>
                                          <p:attrName>ppt_w</p:attrName>
                                        </p:attrNameLst>
                                      </p:cBhvr>
                                      <p:tavLst>
                                        <p:tav tm="0">
                                          <p:val>
                                            <p:fltVal val="0"/>
                                          </p:val>
                                        </p:tav>
                                        <p:tav tm="100000">
                                          <p:val>
                                            <p:strVal val="#ppt_w"/>
                                          </p:val>
                                        </p:tav>
                                      </p:tavLst>
                                    </p:anim>
                                    <p:anim calcmode="lin" valueType="num">
                                      <p:cBhvr>
                                        <p:cTn id="99" dur="250" fill="hold"/>
                                        <p:tgtEl>
                                          <p:spTgt spid="6"/>
                                        </p:tgtEl>
                                        <p:attrNameLst>
                                          <p:attrName>ppt_h</p:attrName>
                                        </p:attrNameLst>
                                      </p:cBhvr>
                                      <p:tavLst>
                                        <p:tav tm="0">
                                          <p:val>
                                            <p:fltVal val="0"/>
                                          </p:val>
                                        </p:tav>
                                        <p:tav tm="100000">
                                          <p:val>
                                            <p:strVal val="#ppt_h"/>
                                          </p:val>
                                        </p:tav>
                                      </p:tavLst>
                                    </p:anim>
                                    <p:animEffect transition="in" filter="fade">
                                      <p:cBhvr>
                                        <p:cTn id="100" dur="250"/>
                                        <p:tgtEl>
                                          <p:spTgt spid="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ppt_w</p:attrName>
                                        </p:attrNameLst>
                                      </p:cBhvr>
                                      <p:tavLst>
                                        <p:tav tm="0">
                                          <p:val>
                                            <p:fltVal val="0"/>
                                          </p:val>
                                        </p:tav>
                                        <p:tav tm="100000">
                                          <p:val>
                                            <p:strVal val="#ppt_w"/>
                                          </p:val>
                                        </p:tav>
                                      </p:tavLst>
                                    </p:anim>
                                    <p:anim calcmode="lin" valueType="num">
                                      <p:cBhvr>
                                        <p:cTn id="106" dur="500" fill="hold"/>
                                        <p:tgtEl>
                                          <p:spTgt spid="52"/>
                                        </p:tgtEl>
                                        <p:attrNameLst>
                                          <p:attrName>ppt_h</p:attrName>
                                        </p:attrNameLst>
                                      </p:cBhvr>
                                      <p:tavLst>
                                        <p:tav tm="0">
                                          <p:val>
                                            <p:fltVal val="0"/>
                                          </p:val>
                                        </p:tav>
                                        <p:tav tm="100000">
                                          <p:val>
                                            <p:strVal val="#ppt_h"/>
                                          </p:val>
                                        </p:tav>
                                      </p:tavLst>
                                    </p:anim>
                                    <p:animEffect transition="in" filter="fade">
                                      <p:cBhvr>
                                        <p:cTn id="107" dur="500"/>
                                        <p:tgtEl>
                                          <p:spTgt spid="52"/>
                                        </p:tgtEl>
                                      </p:cBhvr>
                                    </p:animEffect>
                                  </p:childTnLst>
                                </p:cTn>
                              </p:par>
                            </p:childTnLst>
                          </p:cTn>
                        </p:par>
                        <p:par>
                          <p:cTn id="108" fill="hold">
                            <p:stCondLst>
                              <p:cond delay="500"/>
                            </p:stCondLst>
                            <p:childTnLst>
                              <p:par>
                                <p:cTn id="109" presetID="26" presetClass="emph" presetSubtype="0" repeatCount="5000" fill="hold" nodeType="afterEffect">
                                  <p:stCondLst>
                                    <p:cond delay="0"/>
                                  </p:stCondLst>
                                  <p:childTnLst>
                                    <p:animEffect transition="out" filter="fade">
                                      <p:cBhvr>
                                        <p:cTn id="110" dur="500" tmFilter="0, 0; .2, .5; .8, .5; 1, 0"/>
                                        <p:tgtEl>
                                          <p:spTgt spid="52"/>
                                        </p:tgtEl>
                                      </p:cBhvr>
                                    </p:animEffect>
                                    <p:animScale>
                                      <p:cBhvr>
                                        <p:cTn id="111" dur="250" autoRev="1" fill="hold"/>
                                        <p:tgtEl>
                                          <p:spTgt spid="52"/>
                                        </p:tgtEl>
                                      </p:cBhvr>
                                      <p:by x="105000" y="105000"/>
                                    </p:animScale>
                                  </p:childTnLst>
                                </p:cTn>
                              </p:par>
                              <p:par>
                                <p:cTn id="112" presetID="53" presetClass="entr" presetSubtype="16" fill="hold" nodeType="withEffect">
                                  <p:stCondLst>
                                    <p:cond delay="1000"/>
                                  </p:stCondLst>
                                  <p:childTnLst>
                                    <p:set>
                                      <p:cBhvr>
                                        <p:cTn id="113" dur="1" fill="hold">
                                          <p:stCondLst>
                                            <p:cond delay="0"/>
                                          </p:stCondLst>
                                        </p:cTn>
                                        <p:tgtEl>
                                          <p:spTgt spid="4127"/>
                                        </p:tgtEl>
                                        <p:attrNameLst>
                                          <p:attrName>style.visibility</p:attrName>
                                        </p:attrNameLst>
                                      </p:cBhvr>
                                      <p:to>
                                        <p:strVal val="visible"/>
                                      </p:to>
                                    </p:set>
                                    <p:anim calcmode="lin" valueType="num">
                                      <p:cBhvr>
                                        <p:cTn id="114" dur="500" fill="hold"/>
                                        <p:tgtEl>
                                          <p:spTgt spid="4127"/>
                                        </p:tgtEl>
                                        <p:attrNameLst>
                                          <p:attrName>ppt_w</p:attrName>
                                        </p:attrNameLst>
                                      </p:cBhvr>
                                      <p:tavLst>
                                        <p:tav tm="0">
                                          <p:val>
                                            <p:fltVal val="0"/>
                                          </p:val>
                                        </p:tav>
                                        <p:tav tm="100000">
                                          <p:val>
                                            <p:strVal val="#ppt_w"/>
                                          </p:val>
                                        </p:tav>
                                      </p:tavLst>
                                    </p:anim>
                                    <p:anim calcmode="lin" valueType="num">
                                      <p:cBhvr>
                                        <p:cTn id="115" dur="500" fill="hold"/>
                                        <p:tgtEl>
                                          <p:spTgt spid="4127"/>
                                        </p:tgtEl>
                                        <p:attrNameLst>
                                          <p:attrName>ppt_h</p:attrName>
                                        </p:attrNameLst>
                                      </p:cBhvr>
                                      <p:tavLst>
                                        <p:tav tm="0">
                                          <p:val>
                                            <p:fltVal val="0"/>
                                          </p:val>
                                        </p:tav>
                                        <p:tav tm="100000">
                                          <p:val>
                                            <p:strVal val="#ppt_h"/>
                                          </p:val>
                                        </p:tav>
                                      </p:tavLst>
                                    </p:anim>
                                    <p:animEffect transition="in" filter="fade">
                                      <p:cBhvr>
                                        <p:cTn id="116" dur="500"/>
                                        <p:tgtEl>
                                          <p:spTgt spid="4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Solution: Claim-based architecture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8000" spc="-50" dirty="0" smtClean="0">
                <a:gradFill>
                  <a:gsLst>
                    <a:gs pos="0">
                      <a:srgbClr val="FFFFFF"/>
                    </a:gs>
                    <a:gs pos="100000">
                      <a:srgbClr val="FFFFFF"/>
                    </a:gs>
                  </a:gsLst>
                  <a:lin ang="5400000" scaled="0"/>
                </a:gradFill>
                <a:ea typeface="Segoe UI" pitchFamily="34" charset="0"/>
                <a:cs typeface="Segoe UI" pitchFamily="34" charset="0"/>
              </a:rPr>
              <a:t>?</a:t>
            </a:r>
            <a:endParaRPr lang="en-US" sz="80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a:off x="5506558" y="3109429"/>
            <a:ext cx="466725" cy="14708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5962650" y="3371850"/>
            <a:ext cx="3124200" cy="738664"/>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User</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Joe</a:t>
            </a:r>
            <a:r>
              <a:rPr lang="en-US" sz="2400" spc="-70" dirty="0" smtClean="0">
                <a:gradFill>
                  <a:gsLst>
                    <a:gs pos="2917">
                      <a:schemeClr val="tx1"/>
                    </a:gs>
                    <a:gs pos="30000">
                      <a:schemeClr val="tx1"/>
                    </a:gs>
                  </a:gsLst>
                  <a:lin ang="5400000" scaled="0"/>
                </a:gradFill>
              </a:rPr>
              <a:t>”</a:t>
            </a:r>
          </a:p>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Role</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Administrator</a:t>
            </a:r>
            <a:r>
              <a:rPr lang="en-US" sz="2400" spc="-70" dirty="0" smtClean="0">
                <a:gradFill>
                  <a:gsLst>
                    <a:gs pos="2917">
                      <a:schemeClr val="tx1"/>
                    </a:gs>
                    <a:gs pos="30000">
                      <a:schemeClr val="tx1"/>
                    </a:gs>
                  </a:gsLst>
                  <a:lin ang="5400000" scaled="0"/>
                </a:gradFill>
              </a:rPr>
              <a:t>”</a:t>
            </a:r>
          </a:p>
        </p:txBody>
      </p:sp>
      <p:sp>
        <p:nvSpPr>
          <p:cNvPr id="60" name="Teardrop 59"/>
          <p:cNvSpPr/>
          <p:nvPr/>
        </p:nvSpPr>
        <p:spPr bwMode="auto">
          <a:xfrm rot="647232">
            <a:off x="4234660" y="2450010"/>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Teardrop 61"/>
          <p:cNvSpPr/>
          <p:nvPr/>
        </p:nvSpPr>
        <p:spPr bwMode="auto">
          <a:xfrm rot="5400000">
            <a:off x="3929661" y="183435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ardrop 62"/>
          <p:cNvSpPr/>
          <p:nvPr/>
        </p:nvSpPr>
        <p:spPr bwMode="auto">
          <a:xfrm rot="10093150">
            <a:off x="5920584" y="1125687"/>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Teardrop 63"/>
          <p:cNvSpPr/>
          <p:nvPr/>
        </p:nvSpPr>
        <p:spPr bwMode="auto">
          <a:xfrm rot="12802695">
            <a:off x="6590645" y="197807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Teardrop 64"/>
          <p:cNvSpPr/>
          <p:nvPr/>
        </p:nvSpPr>
        <p:spPr bwMode="auto">
          <a:xfrm rot="647232">
            <a:off x="3301209" y="2138565"/>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ardrop 65"/>
          <p:cNvSpPr/>
          <p:nvPr/>
        </p:nvSpPr>
        <p:spPr bwMode="auto">
          <a:xfrm rot="12443630">
            <a:off x="6639433" y="98316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Teardrop 66"/>
          <p:cNvSpPr/>
          <p:nvPr/>
        </p:nvSpPr>
        <p:spPr bwMode="auto">
          <a:xfrm rot="6466026">
            <a:off x="4790769" y="1093476"/>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Teardrop 67"/>
          <p:cNvSpPr/>
          <p:nvPr/>
        </p:nvSpPr>
        <p:spPr bwMode="auto">
          <a:xfrm rot="15654305">
            <a:off x="7207004" y="240757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Teardrop 68"/>
          <p:cNvSpPr/>
          <p:nvPr/>
        </p:nvSpPr>
        <p:spPr bwMode="auto">
          <a:xfrm rot="10093150">
            <a:off x="7061879" y="1416039"/>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ardrop 69"/>
          <p:cNvSpPr/>
          <p:nvPr/>
        </p:nvSpPr>
        <p:spPr bwMode="auto">
          <a:xfrm rot="1639235">
            <a:off x="4094028" y="113404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ACS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WIF</a:t>
            </a:r>
            <a:endParaRPr lang="en-US" sz="2400"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4925158" y="1797671"/>
            <a:ext cx="1553636" cy="2775475"/>
            <a:chOff x="4925158" y="1797671"/>
            <a:chExt cx="1553636" cy="2775475"/>
          </a:xfrm>
          <a:blipFill>
            <a:blip r:embed="rId3"/>
            <a:tile tx="0" ty="0" sx="100000" sy="100000" flip="none" algn="tl"/>
          </a:blipFill>
        </p:grpSpPr>
        <p:sp>
          <p:nvSpPr>
            <p:cNvPr id="18" name="Down Arrow 17"/>
            <p:cNvSpPr/>
            <p:nvPr/>
          </p:nvSpPr>
          <p:spPr bwMode="auto">
            <a:xfrm>
              <a:off x="5499463" y="2892055"/>
              <a:ext cx="466725" cy="1681091"/>
            </a:xfrm>
            <a:prstGeom prst="downArrow">
              <a:avLst/>
            </a:prstGeom>
            <a:grpFill/>
            <a:ln>
              <a:noFill/>
              <a:headEnd type="none" w="med" len="med"/>
              <a:tailEnd type="none" w="med" len="med"/>
            </a:ln>
            <a:effectLst/>
            <a:scene3d>
              <a:camera prst="orthographicFront"/>
              <a:lightRig rig="threePt" dir="t"/>
            </a:scene3d>
            <a:sp3d>
              <a:bevelT prst="convex"/>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925158" y="1797671"/>
              <a:ext cx="1553636" cy="1325929"/>
            </a:xfrm>
            <a:prstGeom prst="rect">
              <a:avLst/>
            </a:prstGeom>
            <a:grpFill/>
            <a:ln>
              <a:noFill/>
              <a:headEnd type="none" w="med" len="med"/>
              <a:tailEnd type="none" w="med" len="med"/>
            </a:ln>
            <a:effectLst/>
            <a:scene3d>
              <a:camera prst="orthographicFront"/>
              <a:lightRig rig="threePt" dir="t"/>
            </a:scene3d>
            <a:sp3d>
              <a:bevelT prst="convex"/>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rPr>
                <a:t>ACS </a:t>
              </a:r>
            </a:p>
            <a:p>
              <a:pPr algn="ctr" defTabSz="914099" fontAlgn="base">
                <a:spcBef>
                  <a:spcPct val="0"/>
                </a:spcBef>
                <a:spcAft>
                  <a:spcPct val="0"/>
                </a:spcAft>
              </a:pP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rPr>
                <a:t>+ </a:t>
              </a:r>
            </a:p>
            <a:p>
              <a:pPr algn="ctr" defTabSz="914099" fontAlgn="base">
                <a:spcBef>
                  <a:spcPct val="0"/>
                </a:spcBef>
                <a:spcAft>
                  <a:spcPct val="0"/>
                </a:spcAft>
              </a:pPr>
              <a:r>
                <a:rPr lang="en-US"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rPr>
                <a:t>WIF</a:t>
              </a: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Segoe UI" pitchFamily="34" charset="0"/>
                <a:cs typeface="Segoe UI" pitchFamily="34" charset="0"/>
              </a:endParaRPr>
            </a:p>
          </p:txBody>
        </p:sp>
      </p:grpSp>
      <p:sp>
        <p:nvSpPr>
          <p:cNvPr id="6" name="Oval 5"/>
          <p:cNvSpPr/>
          <p:nvPr/>
        </p:nvSpPr>
        <p:spPr bwMode="auto">
          <a:xfrm>
            <a:off x="2743193" y="1183321"/>
            <a:ext cx="6184161" cy="5323027"/>
          </a:xfrm>
          <a:prstGeom prst="ellipse">
            <a:avLst/>
          </a:prstGeom>
          <a:noFill/>
          <a:ln w="5715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a:xfrm>
            <a:off x="3095009" y="3599121"/>
            <a:ext cx="1268617" cy="707886"/>
          </a:xfrm>
          <a:prstGeom prst="rect">
            <a:avLst/>
          </a:prstGeom>
        </p:spPr>
        <p:txBody>
          <a:bodyPr wrap="none">
            <a:spAutoFit/>
          </a:bodyPr>
          <a:lstStyle/>
          <a:p>
            <a:r>
              <a:rPr lang="en-US" sz="4000" dirty="0" smtClean="0">
                <a:solidFill>
                  <a:schemeClr val="accent2">
                    <a:alpha val="99000"/>
                  </a:schemeClr>
                </a:solidFill>
              </a:rPr>
              <a:t>Trust</a:t>
            </a:r>
            <a:endParaRPr lang="en-US" sz="4000" dirty="0">
              <a:solidFill>
                <a:schemeClr val="accent2">
                  <a:alpha val="99000"/>
                </a:schemeClr>
              </a:solidFill>
            </a:endParaRPr>
          </a:p>
        </p:txBody>
      </p:sp>
    </p:spTree>
    <p:extLst>
      <p:ext uri="{BB962C8B-B14F-4D97-AF65-F5344CB8AC3E}">
        <p14:creationId xmlns:p14="http://schemas.microsoft.com/office/powerpoint/2010/main" val="37976247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71" grpId="0" animBg="1"/>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rot="19218439">
            <a:off x="4014472" y="3195018"/>
            <a:ext cx="801763" cy="306866"/>
            <a:chOff x="4086225" y="5319487"/>
            <a:chExt cx="1650615" cy="913862"/>
          </a:xfrm>
        </p:grpSpPr>
        <p:sp>
          <p:nvSpPr>
            <p:cNvPr id="59" name="Rectangle 58"/>
            <p:cNvSpPr/>
            <p:nvPr/>
          </p:nvSpPr>
          <p:spPr bwMode="auto">
            <a:xfrm>
              <a:off x="4086225" y="5319487"/>
              <a:ext cx="1650615" cy="91386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131"/>
            <p:cNvSpPr>
              <a:spLocks noEditPoints="1"/>
            </p:cNvSpPr>
            <p:nvPr/>
          </p:nvSpPr>
          <p:spPr bwMode="black">
            <a:xfrm>
              <a:off x="4235171" y="5476289"/>
              <a:ext cx="1160743" cy="600258"/>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4105" name="Picture 9" descr="C:\Users\hbai\AppData\Local\Microsoft\Windows\Temporary Internet Files\Content.IE5\BWB0A6OI\MP900305800[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48741" y="1732993"/>
            <a:ext cx="743843"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11669713" cy="664797"/>
          </a:xfrm>
        </p:spPr>
        <p:txBody>
          <a:bodyPr/>
          <a:lstStyle/>
          <a:p>
            <a:r>
              <a:rPr lang="en-US" sz="4800" dirty="0" smtClean="0"/>
              <a:t>Digital identity in a nutshell</a:t>
            </a:r>
            <a:endParaRPr lang="en-US" sz="4800" dirty="0"/>
          </a:p>
        </p:txBody>
      </p:sp>
      <p:grpSp>
        <p:nvGrpSpPr>
          <p:cNvPr id="18" name="Group 17"/>
          <p:cNvGrpSpPr/>
          <p:nvPr/>
        </p:nvGrpSpPr>
        <p:grpSpPr>
          <a:xfrm>
            <a:off x="1651589" y="5414216"/>
            <a:ext cx="589432" cy="1145108"/>
            <a:chOff x="7558088" y="1685925"/>
            <a:chExt cx="1322387" cy="3359150"/>
          </a:xfrm>
          <a:solidFill>
            <a:schemeClr val="tx2">
              <a:lumMod val="60000"/>
              <a:lumOff val="40000"/>
            </a:schemeClr>
          </a:solidFill>
        </p:grpSpPr>
        <p:sp>
          <p:nvSpPr>
            <p:cNvPr id="1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8"/>
          <p:cNvSpPr>
            <a:spLocks/>
          </p:cNvSpPr>
          <p:nvPr/>
        </p:nvSpPr>
        <p:spPr bwMode="auto">
          <a:xfrm>
            <a:off x="1371158" y="1243013"/>
            <a:ext cx="1150295" cy="1109662"/>
          </a:xfrm>
          <a:custGeom>
            <a:avLst/>
            <a:gdLst>
              <a:gd name="T0" fmla="*/ 615 w 1014"/>
              <a:gd name="T1" fmla="*/ 436 h 1015"/>
              <a:gd name="T2" fmla="*/ 653 w 1014"/>
              <a:gd name="T3" fmla="*/ 459 h 1015"/>
              <a:gd name="T4" fmla="*/ 775 w 1014"/>
              <a:gd name="T5" fmla="*/ 465 h 1015"/>
              <a:gd name="T6" fmla="*/ 873 w 1014"/>
              <a:gd name="T7" fmla="*/ 676 h 1015"/>
              <a:gd name="T8" fmla="*/ 621 w 1014"/>
              <a:gd name="T9" fmla="*/ 824 h 1015"/>
              <a:gd name="T10" fmla="*/ 395 w 1014"/>
              <a:gd name="T11" fmla="*/ 890 h 1015"/>
              <a:gd name="T12" fmla="*/ 469 w 1014"/>
              <a:gd name="T13" fmla="*/ 560 h 1015"/>
              <a:gd name="T14" fmla="*/ 243 w 1014"/>
              <a:gd name="T15" fmla="*/ 534 h 1015"/>
              <a:gd name="T16" fmla="*/ 280 w 1014"/>
              <a:gd name="T17" fmla="*/ 511 h 1015"/>
              <a:gd name="T18" fmla="*/ 392 w 1014"/>
              <a:gd name="T19" fmla="*/ 371 h 1015"/>
              <a:gd name="T20" fmla="*/ 469 w 1014"/>
              <a:gd name="T21" fmla="*/ 124 h 1015"/>
              <a:gd name="T22" fmla="*/ 477 w 1014"/>
              <a:gd name="T23" fmla="*/ 100 h 1015"/>
              <a:gd name="T24" fmla="*/ 495 w 1014"/>
              <a:gd name="T25" fmla="*/ 89 h 1015"/>
              <a:gd name="T26" fmla="*/ 514 w 1014"/>
              <a:gd name="T27" fmla="*/ 87 h 1015"/>
              <a:gd name="T28" fmla="*/ 533 w 1014"/>
              <a:gd name="T29" fmla="*/ 95 h 1015"/>
              <a:gd name="T30" fmla="*/ 546 w 1014"/>
              <a:gd name="T31" fmla="*/ 115 h 1015"/>
              <a:gd name="T32" fmla="*/ 798 w 1014"/>
              <a:gd name="T33" fmla="*/ 93 h 1015"/>
              <a:gd name="T34" fmla="*/ 750 w 1014"/>
              <a:gd name="T35" fmla="*/ 63 h 1015"/>
              <a:gd name="T36" fmla="*/ 698 w 1014"/>
              <a:gd name="T37" fmla="*/ 39 h 1015"/>
              <a:gd name="T38" fmla="*/ 644 w 1014"/>
              <a:gd name="T39" fmla="*/ 19 h 1015"/>
              <a:gd name="T40" fmla="*/ 586 w 1014"/>
              <a:gd name="T41" fmla="*/ 6 h 1015"/>
              <a:gd name="T42" fmla="*/ 526 w 1014"/>
              <a:gd name="T43" fmla="*/ 0 h 1015"/>
              <a:gd name="T44" fmla="*/ 404 w 1014"/>
              <a:gd name="T45" fmla="*/ 11 h 1015"/>
              <a:gd name="T46" fmla="*/ 265 w 1014"/>
              <a:gd name="T47" fmla="*/ 62 h 1015"/>
              <a:gd name="T48" fmla="*/ 149 w 1014"/>
              <a:gd name="T49" fmla="*/ 149 h 1015"/>
              <a:gd name="T50" fmla="*/ 61 w 1014"/>
              <a:gd name="T51" fmla="*/ 267 h 1015"/>
              <a:gd name="T52" fmla="*/ 10 w 1014"/>
              <a:gd name="T53" fmla="*/ 406 h 1015"/>
              <a:gd name="T54" fmla="*/ 2 w 1014"/>
              <a:gd name="T55" fmla="*/ 561 h 1015"/>
              <a:gd name="T56" fmla="*/ 40 w 1014"/>
              <a:gd name="T57" fmla="*/ 706 h 1015"/>
              <a:gd name="T58" fmla="*/ 115 w 1014"/>
              <a:gd name="T59" fmla="*/ 830 h 1015"/>
              <a:gd name="T60" fmla="*/ 224 w 1014"/>
              <a:gd name="T61" fmla="*/ 928 h 1015"/>
              <a:gd name="T62" fmla="*/ 356 w 1014"/>
              <a:gd name="T63" fmla="*/ 992 h 1015"/>
              <a:gd name="T64" fmla="*/ 506 w 1014"/>
              <a:gd name="T65" fmla="*/ 1015 h 1015"/>
              <a:gd name="T66" fmla="*/ 657 w 1014"/>
              <a:gd name="T67" fmla="*/ 992 h 1015"/>
              <a:gd name="T68" fmla="*/ 790 w 1014"/>
              <a:gd name="T69" fmla="*/ 928 h 1015"/>
              <a:gd name="T70" fmla="*/ 897 w 1014"/>
              <a:gd name="T71" fmla="*/ 830 h 1015"/>
              <a:gd name="T72" fmla="*/ 973 w 1014"/>
              <a:gd name="T73" fmla="*/ 706 h 1015"/>
              <a:gd name="T74" fmla="*/ 1011 w 1014"/>
              <a:gd name="T75" fmla="*/ 561 h 1015"/>
              <a:gd name="T76" fmla="*/ 1010 w 1014"/>
              <a:gd name="T77" fmla="*/ 445 h 1015"/>
              <a:gd name="T78" fmla="*/ 990 w 1014"/>
              <a:gd name="T79" fmla="*/ 354 h 1015"/>
              <a:gd name="T80" fmla="*/ 955 w 1014"/>
              <a:gd name="T81" fmla="*/ 271 h 1015"/>
              <a:gd name="T82" fmla="*/ 905 w 1014"/>
              <a:gd name="T83" fmla="*/ 195 h 1015"/>
              <a:gd name="T84" fmla="*/ 844 w 1014"/>
              <a:gd name="T85" fmla="*/ 130 h 1015"/>
              <a:gd name="T86" fmla="*/ 547 w 1014"/>
              <a:gd name="T87" fmla="*/ 221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4" h="1015">
                <a:moveTo>
                  <a:pt x="547" y="221"/>
                </a:moveTo>
                <a:lnTo>
                  <a:pt x="547" y="394"/>
                </a:lnTo>
                <a:lnTo>
                  <a:pt x="615" y="436"/>
                </a:lnTo>
                <a:lnTo>
                  <a:pt x="615" y="371"/>
                </a:lnTo>
                <a:lnTo>
                  <a:pt x="653" y="371"/>
                </a:lnTo>
                <a:lnTo>
                  <a:pt x="653" y="459"/>
                </a:lnTo>
                <a:lnTo>
                  <a:pt x="738" y="512"/>
                </a:lnTo>
                <a:lnTo>
                  <a:pt x="738" y="465"/>
                </a:lnTo>
                <a:lnTo>
                  <a:pt x="775" y="465"/>
                </a:lnTo>
                <a:lnTo>
                  <a:pt x="775" y="535"/>
                </a:lnTo>
                <a:lnTo>
                  <a:pt x="873" y="594"/>
                </a:lnTo>
                <a:lnTo>
                  <a:pt x="873" y="676"/>
                </a:lnTo>
                <a:lnTo>
                  <a:pt x="547" y="560"/>
                </a:lnTo>
                <a:lnTo>
                  <a:pt x="547" y="765"/>
                </a:lnTo>
                <a:lnTo>
                  <a:pt x="621" y="824"/>
                </a:lnTo>
                <a:lnTo>
                  <a:pt x="621" y="890"/>
                </a:lnTo>
                <a:lnTo>
                  <a:pt x="508" y="840"/>
                </a:lnTo>
                <a:lnTo>
                  <a:pt x="395" y="890"/>
                </a:lnTo>
                <a:lnTo>
                  <a:pt x="395" y="825"/>
                </a:lnTo>
                <a:lnTo>
                  <a:pt x="469" y="766"/>
                </a:lnTo>
                <a:lnTo>
                  <a:pt x="469" y="560"/>
                </a:lnTo>
                <a:lnTo>
                  <a:pt x="144" y="676"/>
                </a:lnTo>
                <a:lnTo>
                  <a:pt x="144" y="594"/>
                </a:lnTo>
                <a:lnTo>
                  <a:pt x="243" y="534"/>
                </a:lnTo>
                <a:lnTo>
                  <a:pt x="243" y="465"/>
                </a:lnTo>
                <a:lnTo>
                  <a:pt x="280" y="465"/>
                </a:lnTo>
                <a:lnTo>
                  <a:pt x="280" y="511"/>
                </a:lnTo>
                <a:lnTo>
                  <a:pt x="355" y="464"/>
                </a:lnTo>
                <a:lnTo>
                  <a:pt x="355" y="371"/>
                </a:lnTo>
                <a:lnTo>
                  <a:pt x="392" y="371"/>
                </a:lnTo>
                <a:lnTo>
                  <a:pt x="392" y="441"/>
                </a:lnTo>
                <a:lnTo>
                  <a:pt x="469" y="394"/>
                </a:lnTo>
                <a:lnTo>
                  <a:pt x="469" y="124"/>
                </a:lnTo>
                <a:lnTo>
                  <a:pt x="470" y="115"/>
                </a:lnTo>
                <a:lnTo>
                  <a:pt x="472" y="107"/>
                </a:lnTo>
                <a:lnTo>
                  <a:pt x="477" y="100"/>
                </a:lnTo>
                <a:lnTo>
                  <a:pt x="483" y="95"/>
                </a:lnTo>
                <a:lnTo>
                  <a:pt x="488" y="92"/>
                </a:lnTo>
                <a:lnTo>
                  <a:pt x="495" y="89"/>
                </a:lnTo>
                <a:lnTo>
                  <a:pt x="502" y="87"/>
                </a:lnTo>
                <a:lnTo>
                  <a:pt x="508" y="87"/>
                </a:lnTo>
                <a:lnTo>
                  <a:pt x="514" y="87"/>
                </a:lnTo>
                <a:lnTo>
                  <a:pt x="521" y="89"/>
                </a:lnTo>
                <a:lnTo>
                  <a:pt x="528" y="92"/>
                </a:lnTo>
                <a:lnTo>
                  <a:pt x="533" y="95"/>
                </a:lnTo>
                <a:lnTo>
                  <a:pt x="539" y="100"/>
                </a:lnTo>
                <a:lnTo>
                  <a:pt x="544" y="107"/>
                </a:lnTo>
                <a:lnTo>
                  <a:pt x="546" y="115"/>
                </a:lnTo>
                <a:lnTo>
                  <a:pt x="547" y="124"/>
                </a:lnTo>
                <a:lnTo>
                  <a:pt x="547" y="221"/>
                </a:lnTo>
                <a:lnTo>
                  <a:pt x="798" y="93"/>
                </a:lnTo>
                <a:lnTo>
                  <a:pt x="782" y="82"/>
                </a:lnTo>
                <a:lnTo>
                  <a:pt x="766" y="72"/>
                </a:lnTo>
                <a:lnTo>
                  <a:pt x="750" y="63"/>
                </a:lnTo>
                <a:lnTo>
                  <a:pt x="733" y="53"/>
                </a:lnTo>
                <a:lnTo>
                  <a:pt x="715" y="45"/>
                </a:lnTo>
                <a:lnTo>
                  <a:pt x="698" y="39"/>
                </a:lnTo>
                <a:lnTo>
                  <a:pt x="680" y="32"/>
                </a:lnTo>
                <a:lnTo>
                  <a:pt x="662" y="25"/>
                </a:lnTo>
                <a:lnTo>
                  <a:pt x="644" y="19"/>
                </a:lnTo>
                <a:lnTo>
                  <a:pt x="624" y="14"/>
                </a:lnTo>
                <a:lnTo>
                  <a:pt x="606" y="10"/>
                </a:lnTo>
                <a:lnTo>
                  <a:pt x="586" y="6"/>
                </a:lnTo>
                <a:lnTo>
                  <a:pt x="567" y="4"/>
                </a:lnTo>
                <a:lnTo>
                  <a:pt x="546" y="2"/>
                </a:lnTo>
                <a:lnTo>
                  <a:pt x="526" y="0"/>
                </a:lnTo>
                <a:lnTo>
                  <a:pt x="506" y="0"/>
                </a:lnTo>
                <a:lnTo>
                  <a:pt x="454" y="3"/>
                </a:lnTo>
                <a:lnTo>
                  <a:pt x="404" y="11"/>
                </a:lnTo>
                <a:lnTo>
                  <a:pt x="356" y="24"/>
                </a:lnTo>
                <a:lnTo>
                  <a:pt x="309" y="41"/>
                </a:lnTo>
                <a:lnTo>
                  <a:pt x="265" y="62"/>
                </a:lnTo>
                <a:lnTo>
                  <a:pt x="224" y="87"/>
                </a:lnTo>
                <a:lnTo>
                  <a:pt x="184" y="117"/>
                </a:lnTo>
                <a:lnTo>
                  <a:pt x="149" y="149"/>
                </a:lnTo>
                <a:lnTo>
                  <a:pt x="115" y="186"/>
                </a:lnTo>
                <a:lnTo>
                  <a:pt x="86" y="225"/>
                </a:lnTo>
                <a:lnTo>
                  <a:pt x="61" y="267"/>
                </a:lnTo>
                <a:lnTo>
                  <a:pt x="40" y="312"/>
                </a:lnTo>
                <a:lnTo>
                  <a:pt x="23" y="358"/>
                </a:lnTo>
                <a:lnTo>
                  <a:pt x="10" y="406"/>
                </a:lnTo>
                <a:lnTo>
                  <a:pt x="2" y="457"/>
                </a:lnTo>
                <a:lnTo>
                  <a:pt x="0" y="509"/>
                </a:lnTo>
                <a:lnTo>
                  <a:pt x="2" y="561"/>
                </a:lnTo>
                <a:lnTo>
                  <a:pt x="10" y="610"/>
                </a:lnTo>
                <a:lnTo>
                  <a:pt x="23" y="659"/>
                </a:lnTo>
                <a:lnTo>
                  <a:pt x="40" y="706"/>
                </a:lnTo>
                <a:lnTo>
                  <a:pt x="61" y="750"/>
                </a:lnTo>
                <a:lnTo>
                  <a:pt x="86" y="791"/>
                </a:lnTo>
                <a:lnTo>
                  <a:pt x="115" y="830"/>
                </a:lnTo>
                <a:lnTo>
                  <a:pt x="149" y="866"/>
                </a:lnTo>
                <a:lnTo>
                  <a:pt x="184" y="900"/>
                </a:lnTo>
                <a:lnTo>
                  <a:pt x="224" y="928"/>
                </a:lnTo>
                <a:lnTo>
                  <a:pt x="265" y="954"/>
                </a:lnTo>
                <a:lnTo>
                  <a:pt x="309" y="975"/>
                </a:lnTo>
                <a:lnTo>
                  <a:pt x="356" y="992"/>
                </a:lnTo>
                <a:lnTo>
                  <a:pt x="404" y="1005"/>
                </a:lnTo>
                <a:lnTo>
                  <a:pt x="454" y="1013"/>
                </a:lnTo>
                <a:lnTo>
                  <a:pt x="506" y="1015"/>
                </a:lnTo>
                <a:lnTo>
                  <a:pt x="558" y="1013"/>
                </a:lnTo>
                <a:lnTo>
                  <a:pt x="608" y="1005"/>
                </a:lnTo>
                <a:lnTo>
                  <a:pt x="657" y="992"/>
                </a:lnTo>
                <a:lnTo>
                  <a:pt x="704" y="975"/>
                </a:lnTo>
                <a:lnTo>
                  <a:pt x="748" y="954"/>
                </a:lnTo>
                <a:lnTo>
                  <a:pt x="790" y="928"/>
                </a:lnTo>
                <a:lnTo>
                  <a:pt x="829" y="900"/>
                </a:lnTo>
                <a:lnTo>
                  <a:pt x="865" y="866"/>
                </a:lnTo>
                <a:lnTo>
                  <a:pt x="897" y="830"/>
                </a:lnTo>
                <a:lnTo>
                  <a:pt x="927" y="791"/>
                </a:lnTo>
                <a:lnTo>
                  <a:pt x="953" y="750"/>
                </a:lnTo>
                <a:lnTo>
                  <a:pt x="973" y="706"/>
                </a:lnTo>
                <a:lnTo>
                  <a:pt x="991" y="659"/>
                </a:lnTo>
                <a:lnTo>
                  <a:pt x="1003" y="610"/>
                </a:lnTo>
                <a:lnTo>
                  <a:pt x="1011" y="561"/>
                </a:lnTo>
                <a:lnTo>
                  <a:pt x="1014" y="509"/>
                </a:lnTo>
                <a:lnTo>
                  <a:pt x="1013" y="477"/>
                </a:lnTo>
                <a:lnTo>
                  <a:pt x="1010" y="445"/>
                </a:lnTo>
                <a:lnTo>
                  <a:pt x="1005" y="414"/>
                </a:lnTo>
                <a:lnTo>
                  <a:pt x="999" y="384"/>
                </a:lnTo>
                <a:lnTo>
                  <a:pt x="990" y="354"/>
                </a:lnTo>
                <a:lnTo>
                  <a:pt x="980" y="326"/>
                </a:lnTo>
                <a:lnTo>
                  <a:pt x="968" y="298"/>
                </a:lnTo>
                <a:lnTo>
                  <a:pt x="955" y="271"/>
                </a:lnTo>
                <a:lnTo>
                  <a:pt x="940" y="245"/>
                </a:lnTo>
                <a:lnTo>
                  <a:pt x="924" y="219"/>
                </a:lnTo>
                <a:lnTo>
                  <a:pt x="905" y="195"/>
                </a:lnTo>
                <a:lnTo>
                  <a:pt x="887" y="172"/>
                </a:lnTo>
                <a:lnTo>
                  <a:pt x="866" y="150"/>
                </a:lnTo>
                <a:lnTo>
                  <a:pt x="844" y="130"/>
                </a:lnTo>
                <a:lnTo>
                  <a:pt x="823" y="111"/>
                </a:lnTo>
                <a:lnTo>
                  <a:pt x="798" y="93"/>
                </a:lnTo>
                <a:lnTo>
                  <a:pt x="547" y="221"/>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962602" y="3058300"/>
            <a:ext cx="2619375" cy="1405481"/>
            <a:chOff x="962602" y="3058300"/>
            <a:chExt cx="2619375" cy="1405481"/>
          </a:xfrm>
        </p:grpSpPr>
        <p:grpSp>
          <p:nvGrpSpPr>
            <p:cNvPr id="28" name="Group 27"/>
            <p:cNvGrpSpPr/>
            <p:nvPr/>
          </p:nvGrpSpPr>
          <p:grpSpPr>
            <a:xfrm>
              <a:off x="1590736" y="3058300"/>
              <a:ext cx="635493" cy="1405481"/>
              <a:chOff x="7558088" y="1685925"/>
              <a:chExt cx="1322387" cy="3359150"/>
            </a:xfrm>
            <a:solidFill>
              <a:srgbClr val="FFC000"/>
            </a:solidFill>
          </p:grpSpPr>
          <p:sp>
            <p:nvSpPr>
              <p:cNvPr id="2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962602" y="3549919"/>
              <a:ext cx="2619375" cy="91386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887988" y="3058300"/>
            <a:ext cx="2619375" cy="1405481"/>
            <a:chOff x="4887988" y="3058300"/>
            <a:chExt cx="2619375" cy="1405481"/>
          </a:xfrm>
        </p:grpSpPr>
        <p:grpSp>
          <p:nvGrpSpPr>
            <p:cNvPr id="32" name="Group 31"/>
            <p:cNvGrpSpPr/>
            <p:nvPr/>
          </p:nvGrpSpPr>
          <p:grpSpPr>
            <a:xfrm>
              <a:off x="5516122" y="3058300"/>
              <a:ext cx="635493" cy="1405481"/>
              <a:chOff x="7558088" y="1685925"/>
              <a:chExt cx="1322387" cy="3359150"/>
            </a:xfrm>
            <a:solidFill>
              <a:srgbClr val="92D050"/>
            </a:solidFill>
          </p:grpSpPr>
          <p:sp>
            <p:nvSpPr>
              <p:cNvPr id="33"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Rectangle 34"/>
            <p:cNvSpPr/>
            <p:nvPr/>
          </p:nvSpPr>
          <p:spPr bwMode="auto">
            <a:xfrm>
              <a:off x="4887988" y="3549919"/>
              <a:ext cx="2619375" cy="9138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8395702" y="1608942"/>
            <a:ext cx="2619375" cy="1405481"/>
            <a:chOff x="8395702" y="1608942"/>
            <a:chExt cx="2619375" cy="1405481"/>
          </a:xfrm>
        </p:grpSpPr>
        <p:grpSp>
          <p:nvGrpSpPr>
            <p:cNvPr id="36" name="Group 35"/>
            <p:cNvGrpSpPr/>
            <p:nvPr/>
          </p:nvGrpSpPr>
          <p:grpSpPr>
            <a:xfrm>
              <a:off x="9023836" y="1608942"/>
              <a:ext cx="635493" cy="1405481"/>
              <a:chOff x="7558088" y="1685925"/>
              <a:chExt cx="1322387" cy="3359150"/>
            </a:xfrm>
            <a:solidFill>
              <a:schemeClr val="accent5">
                <a:lumMod val="60000"/>
                <a:lumOff val="40000"/>
              </a:schemeClr>
            </a:solidFill>
          </p:grpSpPr>
          <p:sp>
            <p:nvSpPr>
              <p:cNvPr id="37"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7"/>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Rectangle 38"/>
            <p:cNvSpPr/>
            <p:nvPr/>
          </p:nvSpPr>
          <p:spPr bwMode="auto">
            <a:xfrm>
              <a:off x="8395702" y="2100561"/>
              <a:ext cx="2619375" cy="91386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8395702" y="4008735"/>
            <a:ext cx="2619375" cy="1405481"/>
            <a:chOff x="8395702" y="4008735"/>
            <a:chExt cx="2619375" cy="1405481"/>
          </a:xfrm>
        </p:grpSpPr>
        <p:grpSp>
          <p:nvGrpSpPr>
            <p:cNvPr id="40" name="Group 39"/>
            <p:cNvGrpSpPr/>
            <p:nvPr/>
          </p:nvGrpSpPr>
          <p:grpSpPr>
            <a:xfrm>
              <a:off x="9023836" y="4008735"/>
              <a:ext cx="635493" cy="1405481"/>
              <a:chOff x="7558088" y="1685925"/>
              <a:chExt cx="1322387" cy="3359150"/>
            </a:xfrm>
            <a:solidFill>
              <a:srgbClr val="00B0F0"/>
            </a:solidFill>
          </p:grpSpPr>
          <p:sp>
            <p:nvSpPr>
              <p:cNvPr id="4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Rectangle 42"/>
            <p:cNvSpPr/>
            <p:nvPr/>
          </p:nvSpPr>
          <p:spPr bwMode="auto">
            <a:xfrm>
              <a:off x="8395702" y="4500354"/>
              <a:ext cx="2619375" cy="91386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ight Arrow 8"/>
          <p:cNvSpPr/>
          <p:nvPr/>
        </p:nvSpPr>
        <p:spPr bwMode="auto">
          <a:xfrm rot="16200000">
            <a:off x="534348" y="3694416"/>
            <a:ext cx="2845032"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ight Arrow 47"/>
          <p:cNvSpPr/>
          <p:nvPr/>
        </p:nvSpPr>
        <p:spPr bwMode="auto">
          <a:xfrm rot="16200000">
            <a:off x="1540565" y="4702090"/>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3817040" y="4117279"/>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ight Arrow 49"/>
          <p:cNvSpPr/>
          <p:nvPr/>
        </p:nvSpPr>
        <p:spPr bwMode="auto">
          <a:xfrm rot="18893507">
            <a:off x="7567664" y="3005233"/>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rot="2402813">
            <a:off x="7517503" y="4671692"/>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ight Arrow 52"/>
          <p:cNvSpPr/>
          <p:nvPr/>
        </p:nvSpPr>
        <p:spPr bwMode="auto">
          <a:xfrm rot="8056119">
            <a:off x="7404033" y="2496474"/>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Right Arrow 54"/>
          <p:cNvSpPr/>
          <p:nvPr/>
        </p:nvSpPr>
        <p:spPr bwMode="auto">
          <a:xfrm rot="10800000">
            <a:off x="3762671" y="3524447"/>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ight Arrow 60"/>
          <p:cNvSpPr/>
          <p:nvPr/>
        </p:nvSpPr>
        <p:spPr bwMode="auto">
          <a:xfrm rot="16200000">
            <a:off x="1690645" y="2538144"/>
            <a:ext cx="532486"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3458877" y="1574311"/>
            <a:ext cx="1731526"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Seat is 28A</a:t>
            </a:r>
          </a:p>
        </p:txBody>
      </p:sp>
      <p:sp>
        <p:nvSpPr>
          <p:cNvPr id="16" name="TextBox 15"/>
          <p:cNvSpPr txBox="1"/>
          <p:nvPr/>
        </p:nvSpPr>
        <p:spPr>
          <a:xfrm>
            <a:off x="4948123" y="4057561"/>
            <a:ext cx="754530" cy="369332"/>
          </a:xfrm>
          <a:prstGeom prst="rect">
            <a:avLst/>
          </a:prstGeom>
          <a:noFill/>
        </p:spPr>
        <p:txBody>
          <a:bodyPr wrap="square" lIns="0" tIns="0" rIns="0" bIns="0" rtlCol="0">
            <a:spAutoFit/>
          </a:bodyPr>
          <a:lstStyle/>
          <a:p>
            <a:r>
              <a:rPr lang="en-US" sz="2400" spc="-70" dirty="0" smtClean="0">
                <a:solidFill>
                  <a:schemeClr val="bg1"/>
                </a:solidFill>
              </a:rPr>
              <a:t>ACS</a:t>
            </a:r>
          </a:p>
        </p:txBody>
      </p:sp>
      <p:sp>
        <p:nvSpPr>
          <p:cNvPr id="72" name="TextBox 71"/>
          <p:cNvSpPr txBox="1"/>
          <p:nvPr/>
        </p:nvSpPr>
        <p:spPr>
          <a:xfrm>
            <a:off x="1032365" y="4057561"/>
            <a:ext cx="754530" cy="369332"/>
          </a:xfrm>
          <a:prstGeom prst="rect">
            <a:avLst/>
          </a:prstGeom>
          <a:noFill/>
        </p:spPr>
        <p:txBody>
          <a:bodyPr wrap="square" lIns="0" tIns="0" rIns="0" bIns="0" rtlCol="0">
            <a:spAutoFit/>
          </a:bodyPr>
          <a:lstStyle/>
          <a:p>
            <a:r>
              <a:rPr lang="en-US" sz="2400" spc="-70" dirty="0" smtClean="0">
                <a:solidFill>
                  <a:schemeClr val="bg1"/>
                </a:solidFill>
              </a:rPr>
              <a:t>WIF</a:t>
            </a:r>
          </a:p>
        </p:txBody>
      </p:sp>
      <p:sp>
        <p:nvSpPr>
          <p:cNvPr id="73" name="TextBox 72"/>
          <p:cNvSpPr txBox="1"/>
          <p:nvPr/>
        </p:nvSpPr>
        <p:spPr>
          <a:xfrm>
            <a:off x="8454690" y="2576686"/>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4" name="TextBox 73"/>
          <p:cNvSpPr txBox="1"/>
          <p:nvPr/>
        </p:nvSpPr>
        <p:spPr>
          <a:xfrm>
            <a:off x="8454979" y="5022815"/>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5" name="TextBox 74"/>
          <p:cNvSpPr txBox="1"/>
          <p:nvPr/>
        </p:nvSpPr>
        <p:spPr>
          <a:xfrm>
            <a:off x="6496050" y="2114031"/>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7" name="TextBox 76"/>
          <p:cNvSpPr txBox="1"/>
          <p:nvPr/>
        </p:nvSpPr>
        <p:spPr>
          <a:xfrm>
            <a:off x="3389764" y="2990536"/>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8" name="TextBox 77"/>
          <p:cNvSpPr txBox="1"/>
          <p:nvPr/>
        </p:nvSpPr>
        <p:spPr>
          <a:xfrm>
            <a:off x="2303914" y="6092838"/>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User</a:t>
            </a:r>
          </a:p>
        </p:txBody>
      </p:sp>
      <p:sp>
        <p:nvSpPr>
          <p:cNvPr id="79" name="TextBox 78"/>
          <p:cNvSpPr txBox="1"/>
          <p:nvPr/>
        </p:nvSpPr>
        <p:spPr>
          <a:xfrm>
            <a:off x="934812" y="1988620"/>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RP</a:t>
            </a:r>
          </a:p>
        </p:txBody>
      </p:sp>
      <p:sp>
        <p:nvSpPr>
          <p:cNvPr id="80" name="TextBox 79"/>
          <p:cNvSpPr txBox="1"/>
          <p:nvPr/>
        </p:nvSpPr>
        <p:spPr>
          <a:xfrm>
            <a:off x="2539554" y="1574311"/>
            <a:ext cx="1238250" cy="369332"/>
          </a:xfrm>
          <a:prstGeom prst="rect">
            <a:avLst/>
          </a:prstGeom>
          <a:noFill/>
        </p:spPr>
        <p:txBody>
          <a:bodyPr wrap="square" lIns="0" tIns="0" rIns="0" bIns="0" rtlCol="0">
            <a:spAutoFit/>
          </a:bodyPr>
          <a:lstStyle/>
          <a:p>
            <a:r>
              <a:rPr lang="en-US" sz="2400" spc="-70" dirty="0">
                <a:gradFill>
                  <a:gsLst>
                    <a:gs pos="2917">
                      <a:schemeClr val="tx1"/>
                    </a:gs>
                    <a:gs pos="30000">
                      <a:schemeClr val="tx1"/>
                    </a:gs>
                  </a:gsLst>
                  <a:lin ang="5400000" scaled="0"/>
                </a:gradFill>
              </a:rPr>
              <a:t> </a:t>
            </a:r>
            <a:r>
              <a:rPr lang="en-US" sz="2400" spc="-70" dirty="0" smtClean="0">
                <a:gradFill>
                  <a:gsLst>
                    <a:gs pos="2917">
                      <a:schemeClr val="tx1"/>
                    </a:gs>
                    <a:gs pos="30000">
                      <a:schemeClr val="tx1"/>
                    </a:gs>
                  </a:gsLst>
                  <a:lin ang="5400000" scaled="0"/>
                </a:gradFill>
              </a:rPr>
              <a:t>Claim:</a:t>
            </a:r>
          </a:p>
        </p:txBody>
      </p:sp>
      <p:sp>
        <p:nvSpPr>
          <p:cNvPr id="81" name="TextBox 80"/>
          <p:cNvSpPr txBox="1"/>
          <p:nvPr/>
        </p:nvSpPr>
        <p:spPr>
          <a:xfrm>
            <a:off x="7992584" y="3524447"/>
            <a:ext cx="3136825"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Home Realm Discovery</a:t>
            </a:r>
          </a:p>
        </p:txBody>
      </p:sp>
      <p:sp>
        <p:nvSpPr>
          <p:cNvPr id="52" name="TextBox 51"/>
          <p:cNvSpPr txBox="1"/>
          <p:nvPr/>
        </p:nvSpPr>
        <p:spPr>
          <a:xfrm>
            <a:off x="5040007" y="2483363"/>
            <a:ext cx="1286365"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Transform</a:t>
            </a:r>
          </a:p>
        </p:txBody>
      </p:sp>
    </p:spTree>
    <p:extLst>
      <p:ext uri="{BB962C8B-B14F-4D97-AF65-F5344CB8AC3E}">
        <p14:creationId xmlns:p14="http://schemas.microsoft.com/office/powerpoint/2010/main" val="3727889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5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250" fill="hold"/>
                                        <p:tgtEl>
                                          <p:spTgt spid="10"/>
                                        </p:tgtEl>
                                        <p:attrNameLst>
                                          <p:attrName>ppt_w</p:attrName>
                                        </p:attrNameLst>
                                      </p:cBhvr>
                                      <p:tavLst>
                                        <p:tav tm="0">
                                          <p:val>
                                            <p:fltVal val="0"/>
                                          </p:val>
                                        </p:tav>
                                        <p:tav tm="100000">
                                          <p:val>
                                            <p:strVal val="#ppt_w"/>
                                          </p:val>
                                        </p:tav>
                                      </p:tavLst>
                                    </p:anim>
                                    <p:anim calcmode="lin" valueType="num">
                                      <p:cBhvr>
                                        <p:cTn id="21" dur="250" fill="hold"/>
                                        <p:tgtEl>
                                          <p:spTgt spid="10"/>
                                        </p:tgtEl>
                                        <p:attrNameLst>
                                          <p:attrName>ppt_h</p:attrName>
                                        </p:attrNameLst>
                                      </p:cBhvr>
                                      <p:tavLst>
                                        <p:tav tm="0">
                                          <p:val>
                                            <p:fltVal val="0"/>
                                          </p:val>
                                        </p:tav>
                                        <p:tav tm="100000">
                                          <p:val>
                                            <p:strVal val="#ppt_h"/>
                                          </p:val>
                                        </p:tav>
                                      </p:tavLst>
                                    </p:anim>
                                    <p:animEffect transition="in" filter="fade">
                                      <p:cBhvr>
                                        <p:cTn id="22" dur="250"/>
                                        <p:tgtEl>
                                          <p:spTgt spid="10"/>
                                        </p:tgtEl>
                                      </p:cBhvr>
                                    </p:animEffect>
                                  </p:childTnLst>
                                </p:cTn>
                              </p:par>
                              <p:par>
                                <p:cTn id="23" presetID="10" presetClass="exit" presetSubtype="0" fill="hold" grpId="1" nodeType="with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par>
                          <p:cTn id="26" fill="hold">
                            <p:stCondLst>
                              <p:cond delay="250"/>
                            </p:stCondLst>
                            <p:childTnLst>
                              <p:par>
                                <p:cTn id="27" presetID="22" presetClass="entr" presetSubtype="4"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25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down)">
                                      <p:cBhvr>
                                        <p:cTn id="34" dur="250"/>
                                        <p:tgtEl>
                                          <p:spTgt spid="49"/>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5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par>
                          <p:cTn id="44" fill="hold">
                            <p:stCondLst>
                              <p:cond delay="25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250"/>
                                        <p:tgtEl>
                                          <p:spTgt spid="51"/>
                                        </p:tgtEl>
                                      </p:cBhvr>
                                    </p:animEffect>
                                  </p:childTnLst>
                                </p:cTn>
                              </p:par>
                            </p:childTnLst>
                          </p:cTn>
                        </p:par>
                        <p:par>
                          <p:cTn id="53" fill="hold">
                            <p:stCondLst>
                              <p:cond delay="250"/>
                            </p:stCondLst>
                            <p:childTnLst>
                              <p:par>
                                <p:cTn id="54" presetID="10"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25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right)">
                                      <p:cBhvr>
                                        <p:cTn id="61" dur="250"/>
                                        <p:tgtEl>
                                          <p:spTgt spid="53"/>
                                        </p:tgtEl>
                                      </p:cBhvr>
                                    </p:animEffect>
                                  </p:childTnLst>
                                </p:cTn>
                              </p:par>
                              <p:par>
                                <p:cTn id="62" presetID="10" presetClass="entr" presetSubtype="0" fill="hold" nodeType="withEffect">
                                  <p:stCondLst>
                                    <p:cond delay="0"/>
                                  </p:stCondLst>
                                  <p:childTnLst>
                                    <p:set>
                                      <p:cBhvr>
                                        <p:cTn id="63" dur="1" fill="hold">
                                          <p:stCondLst>
                                            <p:cond delay="0"/>
                                          </p:stCondLst>
                                        </p:cTn>
                                        <p:tgtEl>
                                          <p:spTgt spid="4105"/>
                                        </p:tgtEl>
                                        <p:attrNameLst>
                                          <p:attrName>style.visibility</p:attrName>
                                        </p:attrNameLst>
                                      </p:cBhvr>
                                      <p:to>
                                        <p:strVal val="visible"/>
                                      </p:to>
                                    </p:set>
                                    <p:animEffect transition="in" filter="fade">
                                      <p:cBhvr>
                                        <p:cTn id="64" dur="250"/>
                                        <p:tgtEl>
                                          <p:spTgt spid="410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right)">
                                      <p:cBhvr>
                                        <p:cTn id="69" dur="250"/>
                                        <p:tgtEl>
                                          <p:spTgt spid="55"/>
                                        </p:tgtEl>
                                      </p:cBhvr>
                                    </p:animEffect>
                                  </p:childTnLst>
                                </p:cTn>
                              </p:par>
                            </p:childTnLst>
                          </p:cTn>
                        </p:par>
                        <p:par>
                          <p:cTn id="70" fill="hold">
                            <p:stCondLst>
                              <p:cond delay="250"/>
                            </p:stCondLst>
                            <p:childTnLst>
                              <p:par>
                                <p:cTn id="71" presetID="10"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5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down)">
                                      <p:cBhvr>
                                        <p:cTn id="78" dur="25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25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78"/>
                                        </p:tgtEl>
                                        <p:attrNameLst>
                                          <p:attrName>style.visibility</p:attrName>
                                        </p:attrNameLst>
                                      </p:cBhvr>
                                      <p:to>
                                        <p:strVal val="visible"/>
                                      </p:to>
                                    </p:set>
                                    <p:anim calcmode="lin" valueType="num">
                                      <p:cBhvr>
                                        <p:cTn id="88" dur="250" fill="hold"/>
                                        <p:tgtEl>
                                          <p:spTgt spid="78"/>
                                        </p:tgtEl>
                                        <p:attrNameLst>
                                          <p:attrName>ppt_w</p:attrName>
                                        </p:attrNameLst>
                                      </p:cBhvr>
                                      <p:tavLst>
                                        <p:tav tm="0">
                                          <p:val>
                                            <p:fltVal val="0"/>
                                          </p:val>
                                        </p:tav>
                                        <p:tav tm="100000">
                                          <p:val>
                                            <p:strVal val="#ppt_w"/>
                                          </p:val>
                                        </p:tav>
                                      </p:tavLst>
                                    </p:anim>
                                    <p:anim calcmode="lin" valueType="num">
                                      <p:cBhvr>
                                        <p:cTn id="89" dur="250" fill="hold"/>
                                        <p:tgtEl>
                                          <p:spTgt spid="78"/>
                                        </p:tgtEl>
                                        <p:attrNameLst>
                                          <p:attrName>ppt_h</p:attrName>
                                        </p:attrNameLst>
                                      </p:cBhvr>
                                      <p:tavLst>
                                        <p:tav tm="0">
                                          <p:val>
                                            <p:fltVal val="0"/>
                                          </p:val>
                                        </p:tav>
                                        <p:tav tm="100000">
                                          <p:val>
                                            <p:strVal val="#ppt_h"/>
                                          </p:val>
                                        </p:tav>
                                      </p:tavLst>
                                    </p:anim>
                                    <p:animEffect transition="in" filter="fade">
                                      <p:cBhvr>
                                        <p:cTn id="90" dur="25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 calcmode="lin" valueType="num">
                                      <p:cBhvr>
                                        <p:cTn id="95" dur="250" fill="hold"/>
                                        <p:tgtEl>
                                          <p:spTgt spid="79"/>
                                        </p:tgtEl>
                                        <p:attrNameLst>
                                          <p:attrName>ppt_w</p:attrName>
                                        </p:attrNameLst>
                                      </p:cBhvr>
                                      <p:tavLst>
                                        <p:tav tm="0">
                                          <p:val>
                                            <p:fltVal val="0"/>
                                          </p:val>
                                        </p:tav>
                                        <p:tav tm="100000">
                                          <p:val>
                                            <p:strVal val="#ppt_w"/>
                                          </p:val>
                                        </p:tav>
                                      </p:tavLst>
                                    </p:anim>
                                    <p:anim calcmode="lin" valueType="num">
                                      <p:cBhvr>
                                        <p:cTn id="96" dur="250" fill="hold"/>
                                        <p:tgtEl>
                                          <p:spTgt spid="79"/>
                                        </p:tgtEl>
                                        <p:attrNameLst>
                                          <p:attrName>ppt_h</p:attrName>
                                        </p:attrNameLst>
                                      </p:cBhvr>
                                      <p:tavLst>
                                        <p:tav tm="0">
                                          <p:val>
                                            <p:fltVal val="0"/>
                                          </p:val>
                                        </p:tav>
                                        <p:tav tm="100000">
                                          <p:val>
                                            <p:strVal val="#ppt_h"/>
                                          </p:val>
                                        </p:tav>
                                      </p:tavLst>
                                    </p:anim>
                                    <p:animEffect transition="in" filter="fade">
                                      <p:cBhvr>
                                        <p:cTn id="97" dur="25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72"/>
                                        </p:tgtEl>
                                        <p:attrNameLst>
                                          <p:attrName>style.visibility</p:attrName>
                                        </p:attrNameLst>
                                      </p:cBhvr>
                                      <p:to>
                                        <p:strVal val="visible"/>
                                      </p:to>
                                    </p:set>
                                    <p:anim calcmode="lin" valueType="num">
                                      <p:cBhvr>
                                        <p:cTn id="102" dur="250" fill="hold"/>
                                        <p:tgtEl>
                                          <p:spTgt spid="72"/>
                                        </p:tgtEl>
                                        <p:attrNameLst>
                                          <p:attrName>ppt_w</p:attrName>
                                        </p:attrNameLst>
                                      </p:cBhvr>
                                      <p:tavLst>
                                        <p:tav tm="0">
                                          <p:val>
                                            <p:fltVal val="0"/>
                                          </p:val>
                                        </p:tav>
                                        <p:tav tm="100000">
                                          <p:val>
                                            <p:strVal val="#ppt_w"/>
                                          </p:val>
                                        </p:tav>
                                      </p:tavLst>
                                    </p:anim>
                                    <p:anim calcmode="lin" valueType="num">
                                      <p:cBhvr>
                                        <p:cTn id="103" dur="250" fill="hold"/>
                                        <p:tgtEl>
                                          <p:spTgt spid="72"/>
                                        </p:tgtEl>
                                        <p:attrNameLst>
                                          <p:attrName>ppt_h</p:attrName>
                                        </p:attrNameLst>
                                      </p:cBhvr>
                                      <p:tavLst>
                                        <p:tav tm="0">
                                          <p:val>
                                            <p:fltVal val="0"/>
                                          </p:val>
                                        </p:tav>
                                        <p:tav tm="100000">
                                          <p:val>
                                            <p:strVal val="#ppt_h"/>
                                          </p:val>
                                        </p:tav>
                                      </p:tavLst>
                                    </p:anim>
                                    <p:animEffect transition="in" filter="fade">
                                      <p:cBhvr>
                                        <p:cTn id="104" dur="25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p:cTn id="109" dur="250" fill="hold"/>
                                        <p:tgtEl>
                                          <p:spTgt spid="16"/>
                                        </p:tgtEl>
                                        <p:attrNameLst>
                                          <p:attrName>ppt_w</p:attrName>
                                        </p:attrNameLst>
                                      </p:cBhvr>
                                      <p:tavLst>
                                        <p:tav tm="0">
                                          <p:val>
                                            <p:fltVal val="0"/>
                                          </p:val>
                                        </p:tav>
                                        <p:tav tm="100000">
                                          <p:val>
                                            <p:strVal val="#ppt_w"/>
                                          </p:val>
                                        </p:tav>
                                      </p:tavLst>
                                    </p:anim>
                                    <p:anim calcmode="lin" valueType="num">
                                      <p:cBhvr>
                                        <p:cTn id="110" dur="250" fill="hold"/>
                                        <p:tgtEl>
                                          <p:spTgt spid="16"/>
                                        </p:tgtEl>
                                        <p:attrNameLst>
                                          <p:attrName>ppt_h</p:attrName>
                                        </p:attrNameLst>
                                      </p:cBhvr>
                                      <p:tavLst>
                                        <p:tav tm="0">
                                          <p:val>
                                            <p:fltVal val="0"/>
                                          </p:val>
                                        </p:tav>
                                        <p:tav tm="100000">
                                          <p:val>
                                            <p:strVal val="#ppt_h"/>
                                          </p:val>
                                        </p:tav>
                                      </p:tavLst>
                                    </p:anim>
                                    <p:animEffect transition="in" filter="fade">
                                      <p:cBhvr>
                                        <p:cTn id="111" dur="25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3"/>
                                        </p:tgtEl>
                                        <p:attrNameLst>
                                          <p:attrName>style.visibility</p:attrName>
                                        </p:attrNameLst>
                                      </p:cBhvr>
                                      <p:to>
                                        <p:strVal val="visible"/>
                                      </p:to>
                                    </p:set>
                                    <p:anim calcmode="lin" valueType="num">
                                      <p:cBhvr>
                                        <p:cTn id="116" dur="250" fill="hold"/>
                                        <p:tgtEl>
                                          <p:spTgt spid="73"/>
                                        </p:tgtEl>
                                        <p:attrNameLst>
                                          <p:attrName>ppt_w</p:attrName>
                                        </p:attrNameLst>
                                      </p:cBhvr>
                                      <p:tavLst>
                                        <p:tav tm="0">
                                          <p:val>
                                            <p:fltVal val="0"/>
                                          </p:val>
                                        </p:tav>
                                        <p:tav tm="100000">
                                          <p:val>
                                            <p:strVal val="#ppt_w"/>
                                          </p:val>
                                        </p:tav>
                                      </p:tavLst>
                                    </p:anim>
                                    <p:anim calcmode="lin" valueType="num">
                                      <p:cBhvr>
                                        <p:cTn id="117" dur="250" fill="hold"/>
                                        <p:tgtEl>
                                          <p:spTgt spid="73"/>
                                        </p:tgtEl>
                                        <p:attrNameLst>
                                          <p:attrName>ppt_h</p:attrName>
                                        </p:attrNameLst>
                                      </p:cBhvr>
                                      <p:tavLst>
                                        <p:tav tm="0">
                                          <p:val>
                                            <p:fltVal val="0"/>
                                          </p:val>
                                        </p:tav>
                                        <p:tav tm="100000">
                                          <p:val>
                                            <p:strVal val="#ppt_h"/>
                                          </p:val>
                                        </p:tav>
                                      </p:tavLst>
                                    </p:anim>
                                    <p:animEffect transition="in" filter="fade">
                                      <p:cBhvr>
                                        <p:cTn id="118" dur="250"/>
                                        <p:tgtEl>
                                          <p:spTgt spid="73"/>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p:cTn id="121" dur="250" fill="hold"/>
                                        <p:tgtEl>
                                          <p:spTgt spid="74"/>
                                        </p:tgtEl>
                                        <p:attrNameLst>
                                          <p:attrName>ppt_w</p:attrName>
                                        </p:attrNameLst>
                                      </p:cBhvr>
                                      <p:tavLst>
                                        <p:tav tm="0">
                                          <p:val>
                                            <p:fltVal val="0"/>
                                          </p:val>
                                        </p:tav>
                                        <p:tav tm="100000">
                                          <p:val>
                                            <p:strVal val="#ppt_w"/>
                                          </p:val>
                                        </p:tav>
                                      </p:tavLst>
                                    </p:anim>
                                    <p:anim calcmode="lin" valueType="num">
                                      <p:cBhvr>
                                        <p:cTn id="122" dur="250" fill="hold"/>
                                        <p:tgtEl>
                                          <p:spTgt spid="74"/>
                                        </p:tgtEl>
                                        <p:attrNameLst>
                                          <p:attrName>ppt_h</p:attrName>
                                        </p:attrNameLst>
                                      </p:cBhvr>
                                      <p:tavLst>
                                        <p:tav tm="0">
                                          <p:val>
                                            <p:fltVal val="0"/>
                                          </p:val>
                                        </p:tav>
                                        <p:tav tm="100000">
                                          <p:val>
                                            <p:strVal val="#ppt_h"/>
                                          </p:val>
                                        </p:tav>
                                      </p:tavLst>
                                    </p:anim>
                                    <p:animEffect transition="in" filter="fade">
                                      <p:cBhvr>
                                        <p:cTn id="123" dur="250"/>
                                        <p:tgtEl>
                                          <p:spTgt spid="7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25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fade">
                                      <p:cBhvr>
                                        <p:cTn id="133" dur="25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250"/>
                                        <p:tgtEl>
                                          <p:spTgt spid="5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fade">
                                      <p:cBhvr>
                                        <p:cTn id="143" dur="250"/>
                                        <p:tgtEl>
                                          <p:spTgt spid="77"/>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fade">
                                      <p:cBhvr>
                                        <p:cTn id="148"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9" grpId="1" animBg="1"/>
      <p:bldP spid="48" grpId="0" animBg="1"/>
      <p:bldP spid="49" grpId="0" animBg="1"/>
      <p:bldP spid="50" grpId="0" animBg="1"/>
      <p:bldP spid="51" grpId="0" animBg="1"/>
      <p:bldP spid="53" grpId="0" animBg="1"/>
      <p:bldP spid="55" grpId="0" animBg="1"/>
      <p:bldP spid="61" grpId="0" animBg="1"/>
      <p:bldP spid="15" grpId="0"/>
      <p:bldP spid="16" grpId="0"/>
      <p:bldP spid="72" grpId="0"/>
      <p:bldP spid="73" grpId="0"/>
      <p:bldP spid="74" grpId="0"/>
      <p:bldP spid="75" grpId="0"/>
      <p:bldP spid="77" grpId="0"/>
      <p:bldP spid="78" grpId="0"/>
      <p:bldP spid="79" grpId="0"/>
      <p:bldP spid="80" grpId="0"/>
      <p:bldP spid="81"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6" name="Rectangle 5"/>
          <p:cNvSpPr/>
          <p:nvPr/>
        </p:nvSpPr>
        <p:spPr bwMode="auto">
          <a:xfrm>
            <a:off x="2799761" y="1395167"/>
            <a:ext cx="5967167" cy="39404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54"/>
          <p:cNvSpPr>
            <a:spLocks noEditPoints="1"/>
          </p:cNvSpPr>
          <p:nvPr/>
        </p:nvSpPr>
        <p:spPr bwMode="black">
          <a:xfrm>
            <a:off x="6344472" y="1281863"/>
            <a:ext cx="3753032" cy="375205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sp>
        <p:nvSpPr>
          <p:cNvPr id="3" name="Rectangle 2"/>
          <p:cNvSpPr/>
          <p:nvPr/>
        </p:nvSpPr>
        <p:spPr>
          <a:xfrm>
            <a:off x="2304515" y="1393978"/>
            <a:ext cx="3037177" cy="3416320"/>
          </a:xfrm>
          <a:prstGeom prst="rect">
            <a:avLst/>
          </a:prstGeom>
        </p:spPr>
        <p:txBody>
          <a:bodyPr wrap="none">
            <a:spAutoFit/>
          </a:bodyPr>
          <a:lstStyle/>
          <a:p>
            <a:pPr lvl="0" algn="r" defTabSz="913788" fontAlgn="base">
              <a:spcBef>
                <a:spcPts val="1200"/>
              </a:spcBef>
              <a:spcAft>
                <a:spcPct val="0"/>
              </a:spcAft>
            </a:pPr>
            <a:r>
              <a:rPr lang="en-US" sz="7200" dirty="0" smtClean="0">
                <a:ln>
                  <a:solidFill>
                    <a:srgbClr val="FFFFFF">
                      <a:alpha val="0"/>
                    </a:srgbClr>
                  </a:solidFill>
                </a:ln>
                <a:solidFill>
                  <a:schemeClr val="bg1"/>
                </a:solidFill>
                <a:latin typeface="Segoe UI Light" pitchFamily="34" charset="0"/>
              </a:rPr>
              <a:t>Access</a:t>
            </a:r>
            <a:br>
              <a:rPr lang="en-US" sz="7200" dirty="0" smtClean="0">
                <a:ln>
                  <a:solidFill>
                    <a:srgbClr val="FFFFFF">
                      <a:alpha val="0"/>
                    </a:srgbClr>
                  </a:solidFill>
                </a:ln>
                <a:solidFill>
                  <a:schemeClr val="bg1"/>
                </a:solidFill>
                <a:latin typeface="Segoe UI Light" pitchFamily="34" charset="0"/>
              </a:rPr>
            </a:br>
            <a:r>
              <a:rPr lang="en-US" sz="7200" dirty="0" smtClean="0">
                <a:ln>
                  <a:solidFill>
                    <a:srgbClr val="FFFFFF">
                      <a:alpha val="0"/>
                    </a:srgbClr>
                  </a:solidFill>
                </a:ln>
                <a:solidFill>
                  <a:schemeClr val="bg1"/>
                </a:solidFill>
                <a:latin typeface="Segoe UI Light" pitchFamily="34" charset="0"/>
              </a:rPr>
              <a:t>Control</a:t>
            </a:r>
            <a:br>
              <a:rPr lang="en-US" sz="7200" dirty="0" smtClean="0">
                <a:ln>
                  <a:solidFill>
                    <a:srgbClr val="FFFFFF">
                      <a:alpha val="0"/>
                    </a:srgbClr>
                  </a:solidFill>
                </a:ln>
                <a:solidFill>
                  <a:schemeClr val="bg1"/>
                </a:solidFill>
                <a:latin typeface="Segoe UI Light" pitchFamily="34" charset="0"/>
              </a:rPr>
            </a:br>
            <a:r>
              <a:rPr lang="en-US" sz="7200" dirty="0" smtClean="0">
                <a:ln>
                  <a:solidFill>
                    <a:srgbClr val="FFFFFF">
                      <a:alpha val="0"/>
                    </a:srgbClr>
                  </a:solidFill>
                </a:ln>
                <a:solidFill>
                  <a:schemeClr val="bg1"/>
                </a:solidFill>
                <a:latin typeface="Segoe UI Light" pitchFamily="34" charset="0"/>
              </a:rPr>
              <a:t>Service</a:t>
            </a:r>
            <a:endParaRPr lang="en-US" sz="7200" dirty="0">
              <a:ln>
                <a:solidFill>
                  <a:srgbClr val="FFFFFF">
                    <a:alpha val="0"/>
                  </a:srgbClr>
                </a:solidFill>
              </a:ln>
              <a:solidFill>
                <a:schemeClr val="bg1"/>
              </a:solidFill>
              <a:latin typeface="Segoe UI Light" pitchFamily="34" charset="0"/>
            </a:endParaRP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7833959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Access Control Service</a:t>
            </a:r>
            <a:endParaRPr lang="en-US" dirty="0"/>
          </a:p>
        </p:txBody>
      </p:sp>
      <p:sp>
        <p:nvSpPr>
          <p:cNvPr id="7" name="Content Placeholder 6"/>
          <p:cNvSpPr>
            <a:spLocks noGrp="1"/>
          </p:cNvSpPr>
          <p:nvPr>
            <p:ph type="body" sz="quarter" idx="10"/>
          </p:nvPr>
        </p:nvSpPr>
        <p:spPr>
          <a:xfrm>
            <a:off x="519112" y="1447799"/>
            <a:ext cx="11149013" cy="3116238"/>
          </a:xfrm>
        </p:spPr>
        <p:txBody>
          <a:bodyPr/>
          <a:lstStyle/>
          <a:p>
            <a:r>
              <a:rPr lang="en-US" dirty="0" smtClean="0">
                <a:solidFill>
                  <a:schemeClr val="accent2">
                    <a:alpha val="99000"/>
                  </a:schemeClr>
                </a:solidFill>
              </a:rPr>
              <a:t>Makes it easy to authenticate and authorize users</a:t>
            </a:r>
          </a:p>
          <a:p>
            <a:r>
              <a:rPr lang="en-US" dirty="0" smtClean="0">
                <a:solidFill>
                  <a:schemeClr val="accent2">
                    <a:alpha val="99000"/>
                  </a:schemeClr>
                </a:solidFill>
              </a:rPr>
              <a:t>Integration Single Sign On and centralized authorization into your web applications</a:t>
            </a:r>
          </a:p>
          <a:p>
            <a:r>
              <a:rPr lang="en-US" dirty="0" smtClean="0">
                <a:solidFill>
                  <a:schemeClr val="accent2">
                    <a:alpha val="99000"/>
                  </a:schemeClr>
                </a:solidFill>
              </a:rPr>
              <a:t>Standards-based identity providers</a:t>
            </a:r>
          </a:p>
          <a:p>
            <a:pPr lvl="1"/>
            <a:r>
              <a:rPr lang="en-US" dirty="0" smtClean="0"/>
              <a:t>Enterprise directories (e.g. Active Directory Federation Server v2.0)</a:t>
            </a:r>
          </a:p>
          <a:p>
            <a:pPr lvl="1"/>
            <a:r>
              <a:rPr lang="en-US" dirty="0" smtClean="0"/>
              <a:t>Web identities (e.g. Windows Live ID, Google, Yahoo!, and Facebook)</a:t>
            </a:r>
            <a:endParaRPr lang="en-US" dirty="0"/>
          </a:p>
        </p:txBody>
      </p:sp>
      <p:sp>
        <p:nvSpPr>
          <p:cNvPr id="8" name="Freeform 154"/>
          <p:cNvSpPr>
            <a:spLocks noEditPoints="1"/>
          </p:cNvSpPr>
          <p:nvPr/>
        </p:nvSpPr>
        <p:spPr bwMode="black">
          <a:xfrm>
            <a:off x="8608301" y="3507845"/>
            <a:ext cx="2675584" cy="267488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053792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ASP.NET &amp; ACS</a:t>
            </a:r>
          </a:p>
        </p:txBody>
      </p:sp>
      <p:sp>
        <p:nvSpPr>
          <p:cNvPr id="6" name="Subtitle 5"/>
          <p:cNvSpPr>
            <a:spLocks noGrp="1"/>
          </p:cNvSpPr>
          <p:nvPr>
            <p:ph type="subTitle" idx="1"/>
          </p:nvPr>
        </p:nvSpPr>
        <p:spPr/>
        <p:txBody>
          <a:bodyPr/>
          <a:lstStyle/>
          <a:p>
            <a:endParaRPr lang="en-US" dirty="0"/>
          </a:p>
        </p:txBody>
      </p:sp>
      <p:sp>
        <p:nvSpPr>
          <p:cNvPr id="7" name="Text Placeholder 6"/>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186577615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921</TotalTime>
  <Words>1310</Words>
  <Application>Microsoft Office PowerPoint</Application>
  <PresentationFormat>Custom</PresentationFormat>
  <Paragraphs>222</Paragraphs>
  <Slides>22</Slides>
  <Notes>8</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Consolas</vt:lpstr>
      <vt:lpstr>Bradley Hand ITC</vt:lpstr>
      <vt:lpstr>Arial</vt:lpstr>
      <vt:lpstr>Segoe UI Light</vt:lpstr>
      <vt:lpstr>Segoe UI</vt:lpstr>
      <vt:lpstr>1_MS1444_Windows Azure Template 16x9_r08b</vt:lpstr>
      <vt:lpstr>1_White with Consolas font for code slides</vt:lpstr>
      <vt:lpstr>Security and Identity</vt:lpstr>
      <vt:lpstr>Agenda</vt:lpstr>
      <vt:lpstr>PowerPoint Presentation</vt:lpstr>
      <vt:lpstr>Security challenge</vt:lpstr>
      <vt:lpstr>Solution: Claim-based architecture</vt:lpstr>
      <vt:lpstr>Digital identity in a nutshell</vt:lpstr>
      <vt:lpstr>PowerPoint Presentation</vt:lpstr>
      <vt:lpstr>Access Control Service</vt:lpstr>
      <vt:lpstr>ASP.NET &amp; ACS</vt:lpstr>
      <vt:lpstr>Access Control</vt:lpstr>
      <vt:lpstr>Access Control Features</vt:lpstr>
      <vt:lpstr>Access Control Features</vt:lpstr>
      <vt:lpstr>PowerPoint Presentation</vt:lpstr>
      <vt:lpstr>PowerPoint Presentation</vt:lpstr>
      <vt:lpstr>Windows Azure Active Directory</vt:lpstr>
      <vt:lpstr>Identity Management as a Service</vt:lpstr>
      <vt:lpstr>Relationship to Windows Server AD</vt:lpstr>
      <vt:lpstr>Directory Graph API</vt:lpstr>
      <vt:lpstr>ASP.NET &amp; AAD</vt:lpstr>
      <vt:lpstr>What We Covered</vt:lpstr>
      <vt:lpstr>PowerPoint Presentation</vt:lpstr>
      <vt:lpstr>PowerPoint Presentation</vt:lpstr>
    </vt:vector>
  </TitlesOfParts>
  <Manager>&lt;Content Manager Name Here&gt;</Manager>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Connecting, and Scaling in Windows Azure</dc:title>
  <dc:subject>Windows Azure</dc:subject>
  <dc:creator>Greg Flowers</dc:creator>
  <dc:description>Template: Greg Flowers, Artitudes Design_x000d_
Formatting: Greg Flowers, Artitudes Design_x000d_
Event Date:_x000d_
Event Location:_x000d_
Audience Type:</dc:description>
  <cp:lastModifiedBy>Haishi Bai</cp:lastModifiedBy>
  <cp:revision>89</cp:revision>
  <dcterms:created xsi:type="dcterms:W3CDTF">2011-12-07T03:47:39Z</dcterms:created>
  <dcterms:modified xsi:type="dcterms:W3CDTF">2012-09-21T00:14:24Z</dcterms:modified>
</cp:coreProperties>
</file>