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72" r:id="rId6"/>
  </p:sldMasterIdLst>
  <p:notesMasterIdLst>
    <p:notesMasterId r:id="rId37"/>
  </p:notesMasterIdLst>
  <p:handoutMasterIdLst>
    <p:handoutMasterId r:id="rId38"/>
  </p:handoutMasterIdLst>
  <p:sldIdLst>
    <p:sldId id="330" r:id="rId7"/>
    <p:sldId id="644" r:id="rId8"/>
    <p:sldId id="645" r:id="rId9"/>
    <p:sldId id="387" r:id="rId10"/>
    <p:sldId id="646" r:id="rId11"/>
    <p:sldId id="647" r:id="rId12"/>
    <p:sldId id="648" r:id="rId13"/>
    <p:sldId id="649" r:id="rId14"/>
    <p:sldId id="650" r:id="rId15"/>
    <p:sldId id="511" r:id="rId16"/>
    <p:sldId id="651" r:id="rId17"/>
    <p:sldId id="633" r:id="rId18"/>
    <p:sldId id="668" r:id="rId19"/>
    <p:sldId id="669" r:id="rId20"/>
    <p:sldId id="666" r:id="rId21"/>
    <p:sldId id="634" r:id="rId22"/>
    <p:sldId id="654" r:id="rId23"/>
    <p:sldId id="641" r:id="rId24"/>
    <p:sldId id="655" r:id="rId25"/>
    <p:sldId id="656" r:id="rId26"/>
    <p:sldId id="657" r:id="rId27"/>
    <p:sldId id="626" r:id="rId28"/>
    <p:sldId id="658" r:id="rId29"/>
    <p:sldId id="659" r:id="rId30"/>
    <p:sldId id="627" r:id="rId31"/>
    <p:sldId id="660" r:id="rId32"/>
    <p:sldId id="661" r:id="rId33"/>
    <p:sldId id="662" r:id="rId34"/>
    <p:sldId id="614" r:id="rId35"/>
    <p:sldId id="663" r:id="rId36"/>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330"/>
            <p14:sldId id="644"/>
            <p14:sldId id="645"/>
            <p14:sldId id="387"/>
            <p14:sldId id="646"/>
            <p14:sldId id="647"/>
            <p14:sldId id="648"/>
            <p14:sldId id="649"/>
            <p14:sldId id="650"/>
            <p14:sldId id="511"/>
            <p14:sldId id="651"/>
            <p14:sldId id="633"/>
            <p14:sldId id="668"/>
            <p14:sldId id="669"/>
            <p14:sldId id="666"/>
            <p14:sldId id="634"/>
            <p14:sldId id="654"/>
            <p14:sldId id="641"/>
            <p14:sldId id="655"/>
            <p14:sldId id="656"/>
            <p14:sldId id="657"/>
            <p14:sldId id="626"/>
            <p14:sldId id="658"/>
            <p14:sldId id="659"/>
            <p14:sldId id="627"/>
            <p14:sldId id="660"/>
            <p14:sldId id="661"/>
            <p14:sldId id="662"/>
            <p14:sldId id="614"/>
            <p14:sldId id="663"/>
          </p14:sldIdLst>
        </p14:section>
      </p14:sectionLst>
    </p:ext>
    <p:ext uri="{EFAFB233-063F-42B5-8137-9DF3F51BA10A}">
      <p15:sldGuideLst xmlns:p15="http://schemas.microsoft.com/office/powerpoint/2012/main" xmlns="">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xmlns="">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AEEF"/>
    <a:srgbClr val="5BADFF"/>
    <a:srgbClr val="9A009A"/>
    <a:srgbClr val="92D050"/>
    <a:srgbClr val="FFFFFF"/>
    <a:srgbClr val="000000"/>
    <a:srgbClr val="A6A6A6"/>
    <a:srgbClr val="FF330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16" autoAdjust="0"/>
    <p:restoredTop sz="69364" autoAdjust="0"/>
  </p:normalViewPr>
  <p:slideViewPr>
    <p:cSldViewPr snapToGrid="0">
      <p:cViewPr>
        <p:scale>
          <a:sx n="81" d="100"/>
          <a:sy n="81" d="100"/>
        </p:scale>
        <p:origin x="-1544" y="-216"/>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78" d="100"/>
          <a:sy n="78" d="100"/>
        </p:scale>
        <p:origin x="-2622"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3.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commentAuthors" Target="commentAuthors.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1/15/14</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1/15/14</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a:t>
            </a:r>
            <a:r>
              <a:rPr lang="en-US" sz="1600" kern="1200" baseline="0" dirty="0" smtClean="0">
                <a:solidFill>
                  <a:schemeClr val="tx1"/>
                </a:solidFill>
                <a:effectLst/>
                <a:latin typeface="Segoe UI" pitchFamily="34" charset="0"/>
                <a:ea typeface="+mn-ea"/>
                <a:cs typeface="+mn-cs"/>
              </a:rPr>
              <a:t> where the first demo left off by adding data validation when saving a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a:t>
            </a:r>
            <a:r>
              <a:rPr lang="en-US" sz="1600" kern="1200" baseline="0" dirty="0" smtClean="0">
                <a:solidFill>
                  <a:schemeClr val="tx1"/>
                </a:solidFill>
                <a:effectLst/>
                <a:latin typeface="Segoe UI" pitchFamily="34" charset="0"/>
                <a:ea typeface="+mn-ea"/>
                <a:cs typeface="+mn-cs"/>
              </a:rPr>
              <a:t> add some server scripts to validate our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 before we send it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We’ll make it so the data will only be saved if the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item’s text is at least 5 characters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Return to the portal</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Open the </a:t>
            </a:r>
            <a:r>
              <a:rPr lang="en-US" sz="1600" kern="1200" dirty="0" err="1" smtClean="0">
                <a:solidFill>
                  <a:schemeClr val="tx1"/>
                </a:solidFill>
                <a:effectLst/>
                <a:latin typeface="Segoe UI" pitchFamily="34" charset="0"/>
                <a:ea typeface="+mn-ea"/>
                <a:cs typeface="+mn-cs"/>
              </a:rPr>
              <a:t>todo</a:t>
            </a:r>
            <a:r>
              <a:rPr lang="en-US" sz="1600" kern="1200" dirty="0" smtClean="0">
                <a:solidFill>
                  <a:schemeClr val="tx1"/>
                </a:solidFill>
                <a:effectLst/>
                <a:latin typeface="Segoe UI" pitchFamily="34" charset="0"/>
                <a:ea typeface="+mn-ea"/>
                <a:cs typeface="+mn-cs"/>
              </a:rPr>
              <a:t> item table and go to the scrip</a:t>
            </a:r>
            <a:r>
              <a:rPr lang="en-US" sz="1600" kern="1200" baseline="0" dirty="0" smtClean="0">
                <a:solidFill>
                  <a:schemeClr val="tx1"/>
                </a:solidFill>
                <a:effectLst/>
                <a:latin typeface="Segoe UI" pitchFamily="34" charset="0"/>
                <a:ea typeface="+mn-ea"/>
                <a:cs typeface="+mn-cs"/>
              </a:rPr>
              <a:t>t tab</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Show that the default script is just calling </a:t>
            </a:r>
            <a:r>
              <a:rPr lang="en-US" sz="1600" kern="1200" baseline="0" dirty="0" err="1" smtClean="0">
                <a:solidFill>
                  <a:schemeClr val="tx1"/>
                </a:solidFill>
                <a:effectLst/>
                <a:latin typeface="Segoe UI" pitchFamily="34" charset="0"/>
                <a:ea typeface="+mn-ea"/>
                <a:cs typeface="+mn-cs"/>
              </a:rPr>
              <a:t>request.execute</a:t>
            </a:r>
            <a:r>
              <a:rPr lang="en-US" sz="1600" kern="1200" baseline="0" dirty="0" smtClean="0">
                <a:solidFill>
                  <a:schemeClr val="tx1"/>
                </a:solidFill>
                <a:effectLst/>
                <a:latin typeface="Segoe UI" pitchFamily="34" charset="0"/>
                <a:ea typeface="+mn-ea"/>
                <a:cs typeface="+mn-cs"/>
              </a:rPr>
              <a:t>() which sends the request to the SQL DB</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Alter that to return a BAD_REQUEST and error message if the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item’s text is less than 5 characters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Return to the client app and attempt to insert invalid data</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app (if necessary) and show that saving data still works by saving invalid data</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how push notifications work</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Now let’s move</a:t>
            </a:r>
            <a:r>
              <a:rPr lang="en-US" sz="1600" kern="1200" baseline="0" dirty="0" smtClean="0">
                <a:solidFill>
                  <a:schemeClr val="tx1"/>
                </a:solidFill>
                <a:effectLst/>
                <a:latin typeface="Segoe UI" pitchFamily="34" charset="0"/>
                <a:ea typeface="+mn-ea"/>
                <a:cs typeface="+mn-cs"/>
              </a:rPr>
              <a:t> into setting up push notifications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No</a:t>
            </a:r>
            <a:r>
              <a:rPr lang="en-US" sz="1600" kern="1200" baseline="0" dirty="0" smtClean="0">
                <a:solidFill>
                  <a:schemeClr val="tx1"/>
                </a:solidFill>
                <a:effectLst/>
                <a:latin typeface="Segoe UI" pitchFamily="34" charset="0"/>
                <a:ea typeface="+mn-ea"/>
                <a:cs typeface="+mn-cs"/>
              </a:rPr>
              <a:t> matter which mobile platform you’re working with, Push Notifications are handled the same way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First your app registers for push notifications with a provider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provider returns a piece of information identifying the device and app (registration ID, token, channel URI)</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Your app can then send that up to your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Your mobile service can then use the PUSH module to request a push notification go to your app using that identifying info and a payload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provider will then deliver that push to your device (provided the identity info and payload were valid)</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Make sure to</a:t>
            </a:r>
            <a:r>
              <a:rPr lang="en-US" sz="1600" kern="1200" baseline="0" dirty="0" smtClean="0">
                <a:solidFill>
                  <a:schemeClr val="tx1"/>
                </a:solidFill>
                <a:effectLst/>
                <a:latin typeface="Segoe UI" pitchFamily="34" charset="0"/>
                <a:ea typeface="+mn-ea"/>
                <a:cs typeface="+mn-cs"/>
              </a:rPr>
              <a:t> highlight the specific platform you’re presenting for but mention that they are all the same essentially</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1155855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 the demos by setting up push notification</a:t>
            </a:r>
            <a:r>
              <a:rPr lang="en-US" sz="1600" kern="1200" baseline="0" dirty="0" smtClean="0">
                <a:solidFill>
                  <a:schemeClr val="tx1"/>
                </a:solidFill>
                <a:effectLst/>
                <a:latin typeface="Segoe UI" pitchFamily="34" charset="0"/>
                <a:ea typeface="+mn-ea"/>
                <a:cs typeface="+mn-cs"/>
              </a:rPr>
              <a:t>s and delivering a push</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Now we’ll se</a:t>
            </a:r>
            <a:r>
              <a:rPr lang="en-US" sz="1600" kern="1200" baseline="0" dirty="0" smtClean="0">
                <a:solidFill>
                  <a:schemeClr val="tx1"/>
                </a:solidFill>
                <a:effectLst/>
                <a:latin typeface="Segoe UI" pitchFamily="34" charset="0"/>
                <a:ea typeface="+mn-ea"/>
                <a:cs typeface="+mn-cs"/>
              </a:rPr>
              <a:t>t up push notifications and get them working with our app</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Make sure you’ve practiced</a:t>
            </a:r>
            <a:r>
              <a:rPr lang="en-US" sz="1600" kern="1200" baseline="0" dirty="0" smtClean="0">
                <a:solidFill>
                  <a:schemeClr val="tx1"/>
                </a:solidFill>
                <a:effectLst/>
                <a:latin typeface="Segoe UI" pitchFamily="34" charset="0"/>
                <a:ea typeface="+mn-ea"/>
                <a:cs typeface="+mn-cs"/>
              </a:rPr>
              <a:t> and are familiar with all the steps necessary for implementing push notifications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Due the the complexity involved, the steps aren’t documented here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1020962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different authorization</a:t>
            </a:r>
            <a:r>
              <a:rPr lang="en-US" sz="1600" kern="1200" baseline="0" dirty="0" smtClean="0">
                <a:solidFill>
                  <a:schemeClr val="tx1"/>
                </a:solidFill>
                <a:effectLst/>
                <a:latin typeface="Segoe UI" pitchFamily="34" charset="0"/>
                <a:ea typeface="+mn-ea"/>
                <a:cs typeface="+mn-cs"/>
              </a:rPr>
              <a:t> options for permissions on tables and custom APIs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move into authentication</a:t>
            </a:r>
            <a:r>
              <a:rPr lang="en-US" sz="1600" kern="1200" baseline="0" dirty="0" smtClean="0">
                <a:solidFill>
                  <a:schemeClr val="tx1"/>
                </a:solidFill>
                <a:effectLst/>
                <a:latin typeface="Segoe UI" pitchFamily="34" charset="0"/>
                <a:ea typeface="+mn-ea"/>
                <a:cs typeface="+mn-cs"/>
              </a:rPr>
              <a:t> and authorization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 you generate a table, you’re generating</a:t>
            </a:r>
            <a:r>
              <a:rPr lang="en-US" sz="1600" kern="1200" baseline="0" dirty="0" smtClean="0">
                <a:solidFill>
                  <a:schemeClr val="tx1"/>
                </a:solidFill>
                <a:effectLst/>
                <a:latin typeface="Segoe UI" pitchFamily="34" charset="0"/>
                <a:ea typeface="+mn-ea"/>
                <a:cs typeface="+mn-cs"/>
              </a:rPr>
              <a:t> a REST API which then passes the request through to your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However, there is also a security layer there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security layer makes sure that you have the appropriate permission to make it through to the script layer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permission is something you can set for each individual operation against a table (so insert can be different from delete,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first mode is “Everyone” this means you don’t need any additional checks to perform the operation, if the API endpoint is known, it can be called.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second is App Key, this is where you send over an app key as a header with each request.  If you have it and it’s correct, you make it </a:t>
            </a:r>
            <a:r>
              <a:rPr lang="en-US" sz="1600" kern="1200" baseline="0" dirty="0" err="1" smtClean="0">
                <a:solidFill>
                  <a:schemeClr val="tx1"/>
                </a:solidFill>
                <a:effectLst/>
                <a:latin typeface="Segoe UI" pitchFamily="34" charset="0"/>
                <a:ea typeface="+mn-ea"/>
                <a:cs typeface="+mn-cs"/>
              </a:rPr>
              <a:t>htrough</a:t>
            </a:r>
            <a:r>
              <a:rPr lang="en-US" sz="1600" kern="1200" baseline="0" dirty="0" smtClean="0">
                <a:solidFill>
                  <a:schemeClr val="tx1"/>
                </a:solidFill>
                <a:effectLst/>
                <a:latin typeface="Segoe UI" pitchFamily="34" charset="0"/>
                <a:ea typeface="+mn-ea"/>
                <a:cs typeface="+mn-cs"/>
              </a:rPr>
              <a: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Note that this should only be used during the development stage because once your app is available, people can get access to the key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third option is Admin / Scripts.  This is similar to app key in that you pass the master key over as a header.  If you’re sending the master key over, you by pass both the App Key and the Authenticated user restriction we’ll talk about next</a:t>
            </a: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957143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different authorization</a:t>
            </a:r>
            <a:r>
              <a:rPr lang="en-US" sz="1600" kern="1200" baseline="0" dirty="0" smtClean="0">
                <a:solidFill>
                  <a:schemeClr val="tx1"/>
                </a:solidFill>
                <a:effectLst/>
                <a:latin typeface="Segoe UI" pitchFamily="34" charset="0"/>
                <a:ea typeface="+mn-ea"/>
                <a:cs typeface="+mn-cs"/>
              </a:rPr>
              <a:t> options for permissions on tables and custom APIs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move into authentication</a:t>
            </a:r>
            <a:r>
              <a:rPr lang="en-US" sz="1600" kern="1200" baseline="0" dirty="0" smtClean="0">
                <a:solidFill>
                  <a:schemeClr val="tx1"/>
                </a:solidFill>
                <a:effectLst/>
                <a:latin typeface="Segoe UI" pitchFamily="34" charset="0"/>
                <a:ea typeface="+mn-ea"/>
                <a:cs typeface="+mn-cs"/>
              </a:rPr>
              <a:t> and authorization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 you generate a table, you’re generating</a:t>
            </a:r>
            <a:r>
              <a:rPr lang="en-US" sz="1600" kern="1200" baseline="0" dirty="0" smtClean="0">
                <a:solidFill>
                  <a:schemeClr val="tx1"/>
                </a:solidFill>
                <a:effectLst/>
                <a:latin typeface="Segoe UI" pitchFamily="34" charset="0"/>
                <a:ea typeface="+mn-ea"/>
                <a:cs typeface="+mn-cs"/>
              </a:rPr>
              <a:t> a REST API which then passes the request through to your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However, there is also a security layer there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security layer makes sure that you have the appropriate permission to make it through to the script layer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permission is something you can set for each individual operation against a table (so insert can be different from delete,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first mode is “Everyone” this means you don’t need any additional checks to perform the operation, if the API endpoint is known, it can be called.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second is App Key, this is where you send over an app key as a header with each request.  If you have it and it’s correct, you make it </a:t>
            </a:r>
            <a:r>
              <a:rPr lang="en-US" sz="1600" kern="1200" baseline="0" dirty="0" err="1" smtClean="0">
                <a:solidFill>
                  <a:schemeClr val="tx1"/>
                </a:solidFill>
                <a:effectLst/>
                <a:latin typeface="Segoe UI" pitchFamily="34" charset="0"/>
                <a:ea typeface="+mn-ea"/>
                <a:cs typeface="+mn-cs"/>
              </a:rPr>
              <a:t>htrough</a:t>
            </a:r>
            <a:r>
              <a:rPr lang="en-US" sz="1600" kern="1200" baseline="0" dirty="0" smtClean="0">
                <a:solidFill>
                  <a:schemeClr val="tx1"/>
                </a:solidFill>
                <a:effectLst/>
                <a:latin typeface="Segoe UI" pitchFamily="34" charset="0"/>
                <a:ea typeface="+mn-ea"/>
                <a:cs typeface="+mn-cs"/>
              </a:rPr>
              <a: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Note that this should only be used during the development stage because once your app is available, people can get access to the key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third option is Admin / Scripts.  This is similar to app key in that you pass the master key over as a header.  If you’re sending the master key over, you by pass both the App Key and the Authenticated user restriction we’ll talk about next</a:t>
            </a: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1282127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what the User</a:t>
            </a:r>
            <a:r>
              <a:rPr lang="en-US" sz="1600" kern="1200" baseline="0" dirty="0" smtClean="0">
                <a:solidFill>
                  <a:schemeClr val="tx1"/>
                </a:solidFill>
                <a:effectLst/>
                <a:latin typeface="Segoe UI" pitchFamily="34" charset="0"/>
                <a:ea typeface="+mn-ea"/>
                <a:cs typeface="+mn-cs"/>
              </a:rPr>
              <a:t> object gets you access to inside your scripts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have</a:t>
            </a:r>
            <a:r>
              <a:rPr lang="en-US" sz="1600" kern="1200" baseline="0" dirty="0" smtClean="0">
                <a:solidFill>
                  <a:schemeClr val="tx1"/>
                </a:solidFill>
                <a:effectLst/>
                <a:latin typeface="Segoe UI" pitchFamily="34" charset="0"/>
                <a:ea typeface="+mn-ea"/>
                <a:cs typeface="+mn-cs"/>
              </a:rPr>
              <a:t> noticed earlier that one of the parameters to my scripts is a user object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user object has a few important properties and methods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First the level property tells us if the calling user is Anonymous, Authenticated, or an Admin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a:t>
            </a:r>
            <a:r>
              <a:rPr lang="en-US" sz="1600" kern="1200" baseline="0" dirty="0" err="1" smtClean="0">
                <a:solidFill>
                  <a:schemeClr val="tx1"/>
                </a:solidFill>
                <a:effectLst/>
                <a:latin typeface="Segoe UI" pitchFamily="34" charset="0"/>
                <a:ea typeface="+mn-ea"/>
                <a:cs typeface="+mn-cs"/>
              </a:rPr>
              <a:t>userId</a:t>
            </a:r>
            <a:r>
              <a:rPr lang="en-US" sz="1600" kern="1200" baseline="0" dirty="0" smtClean="0">
                <a:solidFill>
                  <a:schemeClr val="tx1"/>
                </a:solidFill>
                <a:effectLst/>
                <a:latin typeface="Segoe UI" pitchFamily="34" charset="0"/>
                <a:ea typeface="+mn-ea"/>
                <a:cs typeface="+mn-cs"/>
              </a:rPr>
              <a:t> will give us their ID which is either undefined or </a:t>
            </a:r>
            <a:r>
              <a:rPr lang="en-US" sz="1600" kern="1200" baseline="0" dirty="0" err="1" smtClean="0">
                <a:solidFill>
                  <a:schemeClr val="tx1"/>
                </a:solidFill>
                <a:effectLst/>
                <a:latin typeface="Segoe UI" pitchFamily="34" charset="0"/>
                <a:ea typeface="+mn-ea"/>
                <a:cs typeface="+mn-cs"/>
              </a:rPr>
              <a:t>provider:id</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Lastly, there is a method call </a:t>
            </a:r>
            <a:r>
              <a:rPr lang="en-US" sz="1600" kern="1200" baseline="0" dirty="0" err="1" smtClean="0">
                <a:solidFill>
                  <a:schemeClr val="tx1"/>
                </a:solidFill>
                <a:effectLst/>
                <a:latin typeface="Segoe UI" pitchFamily="34" charset="0"/>
                <a:ea typeface="+mn-ea"/>
                <a:cs typeface="+mn-cs"/>
              </a:rPr>
              <a:t>getIdentites</a:t>
            </a:r>
            <a:r>
              <a:rPr lang="en-US" sz="1600" kern="1200" baseline="0" dirty="0" smtClean="0">
                <a:solidFill>
                  <a:schemeClr val="tx1"/>
                </a:solidFill>
                <a:effectLst/>
                <a:latin typeface="Segoe UI" pitchFamily="34" charset="0"/>
                <a:ea typeface="+mn-ea"/>
                <a:cs typeface="+mn-cs"/>
              </a:rPr>
              <a:t>() which will give us both the User ID but also the provider access token / secret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So if you need to get the actual information back from the provider (i.e. Twitter) to do something (i.e. Tweet on behalf of the user) that method is how you would do it</a:t>
            </a:r>
          </a:p>
          <a:p>
            <a:pPr marL="609493" lvl="1"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2927816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 the demos by up</a:t>
            </a:r>
            <a:r>
              <a:rPr lang="en-US" sz="1600" kern="1200" baseline="0" dirty="0" smtClean="0">
                <a:solidFill>
                  <a:schemeClr val="tx1"/>
                </a:solidFill>
                <a:effectLst/>
                <a:latin typeface="Segoe UI" pitchFamily="34" charset="0"/>
                <a:ea typeface="+mn-ea"/>
                <a:cs typeface="+mn-cs"/>
              </a:rPr>
              <a:t> authentication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add</a:t>
            </a:r>
            <a:r>
              <a:rPr lang="en-US" sz="1600" kern="1200" baseline="0" dirty="0" smtClean="0">
                <a:solidFill>
                  <a:schemeClr val="tx1"/>
                </a:solidFill>
                <a:effectLst/>
                <a:latin typeface="Segoe UI" pitchFamily="34" charset="0"/>
                <a:ea typeface="+mn-ea"/>
                <a:cs typeface="+mn-cs"/>
              </a:rPr>
              <a:t> in authentication to our app and then restrict data access so </a:t>
            </a:r>
            <a:r>
              <a:rPr lang="en-US" sz="1600" kern="1200" baseline="0" dirty="0" err="1" smtClean="0">
                <a:solidFill>
                  <a:schemeClr val="tx1"/>
                </a:solidFill>
                <a:effectLst/>
                <a:latin typeface="Segoe UI" pitchFamily="34" charset="0"/>
                <a:ea typeface="+mn-ea"/>
                <a:cs typeface="+mn-cs"/>
              </a:rPr>
              <a:t>everyones</a:t>
            </a:r>
            <a:r>
              <a:rPr lang="en-US" sz="1600" kern="1200" baseline="0" dirty="0" smtClean="0">
                <a:solidFill>
                  <a:schemeClr val="tx1"/>
                </a:solidFill>
                <a:effectLst/>
                <a:latin typeface="Segoe UI" pitchFamily="34" charset="0"/>
                <a:ea typeface="+mn-ea"/>
                <a:cs typeface="+mn-cs"/>
              </a:rPr>
              <a:t> data is private to themself</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Change table permission to be </a:t>
            </a:r>
            <a:r>
              <a:rPr lang="en-US" sz="1600" kern="1200" dirty="0" err="1" smtClean="0">
                <a:solidFill>
                  <a:schemeClr val="tx1"/>
                </a:solidFill>
                <a:effectLst/>
                <a:latin typeface="Segoe UI" pitchFamily="34" charset="0"/>
                <a:ea typeface="+mn-ea"/>
                <a:cs typeface="+mn-cs"/>
              </a:rPr>
              <a:t>Authe</a:t>
            </a:r>
            <a:r>
              <a:rPr lang="en-US" sz="1600" kern="1200" baseline="0" dirty="0" err="1" smtClean="0">
                <a:solidFill>
                  <a:schemeClr val="tx1"/>
                </a:solidFill>
                <a:effectLst/>
                <a:latin typeface="Segoe UI" pitchFamily="34" charset="0"/>
                <a:ea typeface="+mn-ea"/>
                <a:cs typeface="+mn-cs"/>
              </a:rPr>
              <a:t>d</a:t>
            </a:r>
            <a:r>
              <a:rPr lang="en-US" sz="1600" kern="1200" baseline="0" dirty="0" smtClean="0">
                <a:solidFill>
                  <a:schemeClr val="tx1"/>
                </a:solidFill>
                <a:effectLst/>
                <a:latin typeface="Segoe UI" pitchFamily="34" charset="0"/>
                <a:ea typeface="+mn-ea"/>
                <a:cs typeface="+mn-cs"/>
              </a:rPr>
              <a:t> users only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app and show that you can no longer access data</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Set up authentication with a</a:t>
            </a:r>
            <a:r>
              <a:rPr lang="en-US" sz="1600" kern="1200" baseline="0" dirty="0" smtClean="0">
                <a:solidFill>
                  <a:schemeClr val="tx1"/>
                </a:solidFill>
                <a:effectLst/>
                <a:latin typeface="Segoe UI" pitchFamily="34" charset="0"/>
                <a:ea typeface="+mn-ea"/>
                <a:cs typeface="+mn-cs"/>
              </a:rPr>
              <a:t> provider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Put the provider </a:t>
            </a:r>
            <a:r>
              <a:rPr lang="en-US" sz="1600" kern="1200" baseline="0" dirty="0" err="1" smtClean="0">
                <a:solidFill>
                  <a:schemeClr val="tx1"/>
                </a:solidFill>
                <a:effectLst/>
                <a:latin typeface="Segoe UI" pitchFamily="34" charset="0"/>
                <a:ea typeface="+mn-ea"/>
                <a:cs typeface="+mn-cs"/>
              </a:rPr>
              <a:t>auth</a:t>
            </a:r>
            <a:r>
              <a:rPr lang="en-US" sz="1600" kern="1200" baseline="0" dirty="0" smtClean="0">
                <a:solidFill>
                  <a:schemeClr val="tx1"/>
                </a:solidFill>
                <a:effectLst/>
                <a:latin typeface="Segoe UI" pitchFamily="34" charset="0"/>
                <a:ea typeface="+mn-ea"/>
                <a:cs typeface="+mn-cs"/>
              </a:rPr>
              <a:t> info into the Identity tab in your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Add code on client to authenticate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Show authentication working and then getting data</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Change insert script to add </a:t>
            </a:r>
            <a:r>
              <a:rPr lang="en-US" sz="1600" kern="1200" baseline="0" dirty="0" err="1" smtClean="0">
                <a:solidFill>
                  <a:schemeClr val="tx1"/>
                </a:solidFill>
                <a:effectLst/>
                <a:latin typeface="Segoe UI" pitchFamily="34" charset="0"/>
                <a:ea typeface="+mn-ea"/>
                <a:cs typeface="+mn-cs"/>
              </a:rPr>
              <a:t>userId</a:t>
            </a:r>
            <a:r>
              <a:rPr lang="en-US" sz="1600" kern="1200" baseline="0" dirty="0" smtClean="0">
                <a:solidFill>
                  <a:schemeClr val="tx1"/>
                </a:solidFill>
                <a:effectLst/>
                <a:latin typeface="Segoe UI" pitchFamily="34" charset="0"/>
                <a:ea typeface="+mn-ea"/>
                <a:cs typeface="+mn-cs"/>
              </a:rPr>
              <a:t> to each saved item</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Save an item and show new column in </a:t>
            </a:r>
            <a:r>
              <a:rPr lang="en-US" sz="1600" kern="1200" baseline="0" dirty="0" err="1" smtClean="0">
                <a:solidFill>
                  <a:schemeClr val="tx1"/>
                </a:solidFill>
                <a:effectLst/>
                <a:latin typeface="Segoe UI" pitchFamily="34" charset="0"/>
                <a:ea typeface="+mn-ea"/>
                <a:cs typeface="+mn-cs"/>
              </a:rPr>
              <a:t>db</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Update Read script to add a where clause on </a:t>
            </a:r>
            <a:r>
              <a:rPr lang="en-US" sz="1600" kern="1200" baseline="0" dirty="0" err="1" smtClean="0">
                <a:solidFill>
                  <a:schemeClr val="tx1"/>
                </a:solidFill>
                <a:effectLst/>
                <a:latin typeface="Segoe UI" pitchFamily="34" charset="0"/>
                <a:ea typeface="+mn-ea"/>
                <a:cs typeface="+mn-cs"/>
              </a:rPr>
              <a:t>userId</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 refresh and show that only your data is available now</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74817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the capabilities of the Command Line Tools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Earlier</a:t>
            </a:r>
            <a:r>
              <a:rPr lang="en-US" sz="1600" kern="1200" baseline="0" dirty="0" smtClean="0">
                <a:solidFill>
                  <a:schemeClr val="tx1"/>
                </a:solidFill>
                <a:effectLst/>
                <a:latin typeface="Segoe UI" pitchFamily="34" charset="0"/>
                <a:ea typeface="+mn-ea"/>
                <a:cs typeface="+mn-cs"/>
              </a:rPr>
              <a:t> I mentioned the CLI, let’s talk more about that now</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 Azure CLI tools are</a:t>
            </a:r>
            <a:r>
              <a:rPr lang="en-US" sz="1600" kern="1200" baseline="0" dirty="0" smtClean="0">
                <a:solidFill>
                  <a:schemeClr val="tx1"/>
                </a:solidFill>
                <a:effectLst/>
                <a:latin typeface="Segoe UI" pitchFamily="34" charset="0"/>
                <a:ea typeface="+mn-ea"/>
                <a:cs typeface="+mn-cs"/>
              </a:rPr>
              <a:t> available for both PowerShell on Windows and Bash on OS X / Linux</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Some of the capabilities of the CLI are:</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Create and delete</a:t>
            </a:r>
            <a:r>
              <a:rPr lang="en-US" sz="1600" kern="1200" baseline="0" dirty="0" smtClean="0">
                <a:solidFill>
                  <a:schemeClr val="tx1"/>
                </a:solidFill>
                <a:effectLst/>
                <a:latin typeface="Segoe UI" pitchFamily="34" charset="0"/>
                <a:ea typeface="+mn-ea"/>
                <a:cs typeface="+mn-cs"/>
              </a:rPr>
              <a:t>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Inspect and delete table data</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update, delete tables and permissions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upload, delete scripts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Scale up / down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Much more (especially with other areas of Azure)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400371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CLI in action</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just see a couple things in action with the CLI</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Run a few different CLI commands such</a:t>
            </a:r>
            <a:r>
              <a:rPr lang="en-US" sz="1600" kern="1200" baseline="0" dirty="0" smtClean="0">
                <a:solidFill>
                  <a:schemeClr val="tx1"/>
                </a:solidFill>
                <a:effectLst/>
                <a:latin typeface="Segoe UI" pitchFamily="34" charset="0"/>
                <a:ea typeface="+mn-ea"/>
                <a:cs typeface="+mn-cs"/>
              </a:rPr>
              <a:t> as:</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Azure mobile list</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Azure mobile </a:t>
            </a:r>
            <a:r>
              <a:rPr lang="en-US" kern="1200" baseline="0" dirty="0" err="1" smtClean="0">
                <a:solidFill>
                  <a:schemeClr val="tx1"/>
                </a:solidFill>
                <a:effectLst/>
                <a:latin typeface="Segoe UI" pitchFamily="34" charset="0"/>
                <a:ea typeface="+mn-ea"/>
                <a:cs typeface="+mn-cs"/>
              </a:rPr>
              <a:t>config</a:t>
            </a:r>
            <a:r>
              <a:rPr lang="en-US" kern="1200" baseline="0" dirty="0" smtClean="0">
                <a:solidFill>
                  <a:schemeClr val="tx1"/>
                </a:solidFill>
                <a:effectLst/>
                <a:latin typeface="Segoe UI" pitchFamily="34" charset="0"/>
                <a:ea typeface="+mn-ea"/>
                <a:cs typeface="+mn-cs"/>
              </a:rPr>
              <a:t> list &lt;</a:t>
            </a:r>
            <a:r>
              <a:rPr lang="en-US" kern="1200" baseline="0" dirty="0" err="1" smtClean="0">
                <a:solidFill>
                  <a:schemeClr val="tx1"/>
                </a:solidFill>
                <a:effectLst/>
                <a:latin typeface="Segoe UI" pitchFamily="34" charset="0"/>
                <a:ea typeface="+mn-ea"/>
                <a:cs typeface="+mn-cs"/>
              </a:rPr>
              <a:t>yourmobileservicename</a:t>
            </a:r>
            <a:r>
              <a:rPr lang="en-US" kern="1200" baseline="0" dirty="0" smtClean="0">
                <a:solidFill>
                  <a:schemeClr val="tx1"/>
                </a:solidFill>
                <a:effectLst/>
                <a:latin typeface="Segoe UI" pitchFamily="34" charset="0"/>
                <a:ea typeface="+mn-ea"/>
                <a:cs typeface="+mn-cs"/>
              </a:rPr>
              <a:t>&gt;</a:t>
            </a:r>
          </a:p>
          <a:p>
            <a:pPr marL="780943" lvl="1" indent="-171450">
              <a:buFont typeface="Arial" pitchFamily="34" charset="0"/>
              <a:buChar char="•"/>
            </a:pPr>
            <a:r>
              <a:rPr lang="en-US" kern="1200" baseline="0" dirty="0" err="1" smtClean="0">
                <a:solidFill>
                  <a:schemeClr val="tx1"/>
                </a:solidFill>
                <a:effectLst/>
                <a:latin typeface="Segoe UI" pitchFamily="34" charset="0"/>
                <a:ea typeface="+mn-ea"/>
                <a:cs typeface="+mn-cs"/>
              </a:rPr>
              <a:t>etc</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879349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the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If you want to do backend processing you can do that with Mobile Services</a:t>
            </a:r>
            <a:r>
              <a:rPr lang="en-US" sz="1600" kern="1200" baseline="0" dirty="0" smtClean="0">
                <a:solidFill>
                  <a:schemeClr val="tx1"/>
                </a:solidFill>
                <a:effectLst/>
                <a:latin typeface="Segoe UI" pitchFamily="34" charset="0"/>
                <a:ea typeface="+mn-ea"/>
                <a:cs typeface="+mn-cs"/>
              </a:rPr>
              <a:t> as well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Scheduler</a:t>
            </a:r>
            <a:r>
              <a:rPr lang="en-US" sz="1600" kern="1200" baseline="0" dirty="0" smtClean="0">
                <a:solidFill>
                  <a:schemeClr val="tx1"/>
                </a:solidFill>
                <a:effectLst/>
                <a:latin typeface="Segoe UI" pitchFamily="34" charset="0"/>
                <a:ea typeface="+mn-ea"/>
                <a:cs typeface="+mn-cs"/>
              </a:rPr>
              <a:t> allows you to generate scripts which can run either on a scheduled basis or on demand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frequency and length of execution is based off of your service level</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is ideal for doing any sort of backend data processing or recurring server side functionality you need</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4024046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Overview of what the session will cover.</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Today we’ll speak about the following things:</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Mobile</a:t>
            </a:r>
            <a:r>
              <a:rPr lang="en-US" sz="1600" kern="1200" baseline="0" dirty="0" smtClean="0">
                <a:solidFill>
                  <a:schemeClr val="tx1"/>
                </a:solidFill>
                <a:effectLst/>
                <a:latin typeface="Segoe UI" pitchFamily="34" charset="0"/>
                <a:ea typeface="+mn-ea"/>
                <a:cs typeface="+mn-cs"/>
              </a:rPr>
              <a:t>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Features of mobile services including</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 notifications</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Security and authentication</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a:t>
            </a:r>
            <a:r>
              <a:rPr lang="en-US" sz="1600" kern="1200" baseline="0" dirty="0" err="1" smtClean="0">
                <a:solidFill>
                  <a:schemeClr val="tx1"/>
                </a:solidFill>
                <a:effectLst/>
                <a:latin typeface="Segoe UI" pitchFamily="34" charset="0"/>
                <a:ea typeface="+mn-ea"/>
                <a:cs typeface="+mn-cs"/>
              </a:rPr>
              <a:t>etc</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At the end we should have time for questions</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3304533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Custom API</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Sometimes you don</a:t>
            </a:r>
            <a:r>
              <a:rPr lang="fr-FR" sz="1600" kern="1200" dirty="0" smtClean="0">
                <a:solidFill>
                  <a:schemeClr val="tx1"/>
                </a:solidFill>
                <a:effectLst/>
                <a:latin typeface="Segoe UI" pitchFamily="34" charset="0"/>
                <a:ea typeface="+mn-ea"/>
                <a:cs typeface="+mn-cs"/>
              </a:rPr>
              <a:t>’</a:t>
            </a:r>
            <a:r>
              <a:rPr lang="en-US" sz="1600" kern="1200" dirty="0" smtClean="0">
                <a:solidFill>
                  <a:schemeClr val="tx1"/>
                </a:solidFill>
                <a:effectLst/>
                <a:latin typeface="Segoe UI" pitchFamily="34" charset="0"/>
                <a:ea typeface="+mn-ea"/>
                <a:cs typeface="+mn-cs"/>
              </a:rPr>
              <a:t>t</a:t>
            </a:r>
            <a:r>
              <a:rPr lang="en-US" sz="1600" kern="1200" baseline="0" dirty="0" smtClean="0">
                <a:solidFill>
                  <a:schemeClr val="tx1"/>
                </a:solidFill>
                <a:effectLst/>
                <a:latin typeface="Segoe UI" pitchFamily="34" charset="0"/>
                <a:ea typeface="+mn-ea"/>
                <a:cs typeface="+mn-cs"/>
              </a:rPr>
              <a:t> want to hit a table because you’re not necessarily doing anything with SQL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This is easy to accomplish with Custom API</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 Custom API is a</a:t>
            </a:r>
            <a:r>
              <a:rPr lang="en-US" sz="1600" kern="1200" baseline="0" dirty="0" smtClean="0">
                <a:solidFill>
                  <a:schemeClr val="tx1"/>
                </a:solidFill>
                <a:effectLst/>
                <a:latin typeface="Segoe UI" pitchFamily="34" charset="0"/>
                <a:ea typeface="+mn-ea"/>
                <a:cs typeface="+mn-cs"/>
              </a:rPr>
              <a:t> non-table based script that is exposed by a REST API with the following methods: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GET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POST</a:t>
            </a:r>
            <a:br>
              <a:rPr lang="en-US" sz="1600" kern="1200" baseline="0" dirty="0" smtClean="0">
                <a:solidFill>
                  <a:schemeClr val="tx1"/>
                </a:solidFill>
                <a:effectLst/>
                <a:latin typeface="Segoe UI" pitchFamily="34" charset="0"/>
                <a:ea typeface="+mn-ea"/>
                <a:cs typeface="+mn-cs"/>
              </a:rPr>
            </a:br>
            <a:r>
              <a:rPr lang="en-US" sz="1600" kern="1200" baseline="0" dirty="0" smtClean="0">
                <a:solidFill>
                  <a:schemeClr val="tx1"/>
                </a:solidFill>
                <a:effectLst/>
                <a:latin typeface="Segoe UI" pitchFamily="34" charset="0"/>
                <a:ea typeface="+mn-ea"/>
                <a:cs typeface="+mn-cs"/>
              </a:rPr>
              <a:t>PUT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PATCH</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DELETE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set permissions on these operations just like with table operations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3457936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Script Source Control, Shared Scripts, and NPM support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 Mobile Services</a:t>
            </a:r>
            <a:r>
              <a:rPr lang="en-US" sz="1600" kern="1200" baseline="0" dirty="0" smtClean="0">
                <a:solidFill>
                  <a:schemeClr val="tx1"/>
                </a:solidFill>
                <a:effectLst/>
                <a:latin typeface="Segoe UI" pitchFamily="34" charset="0"/>
                <a:ea typeface="+mn-ea"/>
                <a:cs typeface="+mn-cs"/>
              </a:rPr>
              <a:t> was launched, you were limited to editing scripts in the portal and using only the modules we made available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Thankfully now, we’ve opened things up so you can do</a:t>
            </a:r>
            <a:r>
              <a:rPr lang="en-US" sz="1600" kern="1200" baseline="0" dirty="0" smtClean="0">
                <a:solidFill>
                  <a:schemeClr val="tx1"/>
                </a:solidFill>
                <a:effectLst/>
                <a:latin typeface="Segoe UI" pitchFamily="34" charset="0"/>
                <a:ea typeface="+mn-ea"/>
                <a:cs typeface="+mn-cs"/>
              </a:rPr>
              <a:t> so much more.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Script source control allows you to: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a </a:t>
            </a:r>
            <a:r>
              <a:rPr lang="en-US" sz="1600" kern="1200" baseline="0" dirty="0" err="1" smtClean="0">
                <a:solidFill>
                  <a:schemeClr val="tx1"/>
                </a:solidFill>
                <a:effectLst/>
                <a:latin typeface="Segoe UI" pitchFamily="34" charset="0"/>
                <a:ea typeface="+mn-ea"/>
                <a:cs typeface="+mn-cs"/>
              </a:rPr>
              <a:t>Git</a:t>
            </a:r>
            <a:r>
              <a:rPr lang="en-US" sz="1600" kern="1200" baseline="0" dirty="0" smtClean="0">
                <a:solidFill>
                  <a:schemeClr val="tx1"/>
                </a:solidFill>
                <a:effectLst/>
                <a:latin typeface="Segoe UI" pitchFamily="34" charset="0"/>
                <a:ea typeface="+mn-ea"/>
                <a:cs typeface="+mn-cs"/>
              </a:rPr>
              <a:t> repo where you can pull and push your table, scheduler, custom API scripts and permissions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Enables you to work on your scripts locally and push them to your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Shared Scripts enable you to: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Put functionality you need in several places into a single script which you then mark as exported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then require these scripts from your table, scheduler, and custom API scripts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Just like creating an NPM module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NPM support allows you to install from the vast array of NPM modules publicly available and then use from your other scripts</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2140600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scheduler,</a:t>
            </a:r>
            <a:r>
              <a:rPr lang="en-US" sz="1600" kern="1200" baseline="0" dirty="0" smtClean="0">
                <a:solidFill>
                  <a:schemeClr val="tx1"/>
                </a:solidFill>
                <a:effectLst/>
                <a:latin typeface="Segoe UI" pitchFamily="34" charset="0"/>
                <a:ea typeface="+mn-ea"/>
                <a:cs typeface="+mn-cs"/>
              </a:rPr>
              <a:t> script source control, custom API, NPM</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a:t>
            </a:r>
            <a:r>
              <a:rPr lang="en-US" sz="1600" kern="1200" baseline="0" dirty="0" smtClean="0">
                <a:solidFill>
                  <a:schemeClr val="tx1"/>
                </a:solidFill>
                <a:effectLst/>
                <a:latin typeface="Segoe UI" pitchFamily="34" charset="0"/>
                <a:ea typeface="+mn-ea"/>
                <a:cs typeface="+mn-cs"/>
              </a:rPr>
              <a:t> look at the features we just talked about</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Create a scheduled job, show the different options</a:t>
            </a:r>
            <a:r>
              <a:rPr lang="en-US" sz="1600" kern="1200" baseline="0" dirty="0" smtClean="0">
                <a:solidFill>
                  <a:schemeClr val="tx1"/>
                </a:solidFill>
                <a:effectLst/>
                <a:latin typeface="Segoe UI" pitchFamily="34" charset="0"/>
                <a:ea typeface="+mn-ea"/>
                <a:cs typeface="+mn-cs"/>
              </a:rPr>
              <a:t> for scheduling it.  Show it’s Run Now feature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Time permitting, activate Script Source control, clone the </a:t>
            </a:r>
            <a:r>
              <a:rPr lang="en-US" sz="1600" kern="1200" baseline="0" dirty="0" err="1" smtClean="0">
                <a:solidFill>
                  <a:schemeClr val="tx1"/>
                </a:solidFill>
                <a:effectLst/>
                <a:latin typeface="Segoe UI" pitchFamily="34" charset="0"/>
                <a:ea typeface="+mn-ea"/>
                <a:cs typeface="+mn-cs"/>
              </a:rPr>
              <a:t>git</a:t>
            </a:r>
            <a:r>
              <a:rPr lang="en-US" sz="1600" kern="1200" baseline="0" dirty="0" smtClean="0">
                <a:solidFill>
                  <a:schemeClr val="tx1"/>
                </a:solidFill>
                <a:effectLst/>
                <a:latin typeface="Segoe UI" pitchFamily="34" charset="0"/>
                <a:ea typeface="+mn-ea"/>
                <a:cs typeface="+mn-cs"/>
              </a:rPr>
              <a:t> repo, and show the contents.  Time not permitting, just show where you turn it on at in the dashboard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Generate a Custom API and show how you export the functionality for each HTTP method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Time permitting, install an NPM module</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269312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diagnostics, logging, and scale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Out of the box, Mobile</a:t>
            </a:r>
            <a:r>
              <a:rPr lang="en-US" sz="1600" kern="1200" baseline="0" dirty="0" smtClean="0">
                <a:solidFill>
                  <a:schemeClr val="tx1"/>
                </a:solidFill>
                <a:effectLst/>
                <a:latin typeface="Segoe UI" pitchFamily="34" charset="0"/>
                <a:ea typeface="+mn-ea"/>
                <a:cs typeface="+mn-cs"/>
              </a:rPr>
              <a:t> Services gives you insight into the number of API calls, devices, and data out</a:t>
            </a:r>
            <a:endParaRPr lang="en-US" sz="1600" kern="1200" dirty="0" smtClean="0">
              <a:solidFill>
                <a:schemeClr val="tx1"/>
              </a:solidFill>
              <a:effectLst/>
              <a:latin typeface="Segoe UI" pitchFamily="34" charset="0"/>
              <a:ea typeface="+mn-ea"/>
              <a:cs typeface="+mn-cs"/>
            </a:endParaRPr>
          </a:p>
          <a:p>
            <a:pPr marL="171450" marR="0" lvl="0" indent="-171450" algn="l" defTabSz="1218987" rtl="0" eaLnBrk="1" fontAlgn="auto" latinLnBrk="0" hangingPunct="1">
              <a:lnSpc>
                <a:spcPct val="100000"/>
              </a:lnSpc>
              <a:spcBef>
                <a:spcPts val="0"/>
              </a:spcBef>
              <a:spcAft>
                <a:spcPts val="0"/>
              </a:spcAft>
              <a:buClrTx/>
              <a:buSzTx/>
              <a:buFont typeface="Arial" pitchFamily="34" charset="0"/>
              <a:buChar char="•"/>
              <a:tabLst/>
              <a:defRPr/>
            </a:pPr>
            <a:r>
              <a:rPr lang="en-US" sz="1600" kern="1200" baseline="0" dirty="0" smtClean="0">
                <a:solidFill>
                  <a:schemeClr val="tx1"/>
                </a:solidFill>
                <a:effectLst/>
                <a:latin typeface="Segoe UI" pitchFamily="34" charset="0"/>
                <a:ea typeface="+mn-ea"/>
                <a:cs typeface="+mn-cs"/>
              </a:rPr>
              <a:t>Any uncaught errors will automatically be logged, you can also log information on your own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Scaling Mobile Services is based</a:t>
            </a:r>
            <a:r>
              <a:rPr lang="en-US" sz="1600" kern="1200" baseline="0" dirty="0" smtClean="0">
                <a:solidFill>
                  <a:schemeClr val="tx1"/>
                </a:solidFill>
                <a:effectLst/>
                <a:latin typeface="Segoe UI" pitchFamily="34" charset="0"/>
                <a:ea typeface="+mn-ea"/>
                <a:cs typeface="+mn-cs"/>
              </a:rPr>
              <a:t> off of the number of API calls you use in a month (more on this in a second)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also scale your SQL DB and server</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21699414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scale levels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more about the scale</a:t>
            </a:r>
            <a:r>
              <a:rPr lang="en-US" sz="1600" kern="1200" baseline="0" dirty="0" smtClean="0">
                <a:solidFill>
                  <a:schemeClr val="tx1"/>
                </a:solidFill>
                <a:effectLst/>
                <a:latin typeface="Segoe UI" pitchFamily="34" charset="0"/>
                <a:ea typeface="+mn-ea"/>
                <a:cs typeface="+mn-cs"/>
              </a:rPr>
              <a:t> options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First</a:t>
            </a:r>
            <a:r>
              <a:rPr lang="en-US" sz="1600" kern="1200" baseline="0" dirty="0" smtClean="0">
                <a:solidFill>
                  <a:schemeClr val="tx1"/>
                </a:solidFill>
                <a:effectLst/>
                <a:latin typeface="Segoe UI" pitchFamily="34" charset="0"/>
                <a:ea typeface="+mn-ea"/>
                <a:cs typeface="+mn-cs"/>
              </a:rPr>
              <a:t> there is a free level of Mobile Services which gives you 500k API calls for your whole subscription per month</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Standard is 1.5M API calls per unit in a month</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Premium is 15M API calls per unit in a month</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29923309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diagnostics,</a:t>
            </a:r>
            <a:r>
              <a:rPr lang="en-US" sz="1600" kern="1200" baseline="0" dirty="0" smtClean="0">
                <a:solidFill>
                  <a:schemeClr val="tx1"/>
                </a:solidFill>
                <a:effectLst/>
                <a:latin typeface="Segoe UI" pitchFamily="34" charset="0"/>
                <a:ea typeface="+mn-ea"/>
                <a:cs typeface="+mn-cs"/>
              </a:rPr>
              <a:t> logging and scale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a:t>
            </a:r>
            <a:r>
              <a:rPr lang="en-US" sz="1600" kern="1200" baseline="0" dirty="0" smtClean="0">
                <a:solidFill>
                  <a:schemeClr val="tx1"/>
                </a:solidFill>
                <a:effectLst/>
                <a:latin typeface="Segoe UI" pitchFamily="34" charset="0"/>
                <a:ea typeface="+mn-ea"/>
                <a:cs typeface="+mn-cs"/>
              </a:rPr>
              <a:t> look at those three things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Go to the dashboard</a:t>
            </a:r>
            <a:r>
              <a:rPr lang="en-US" sz="1600" kern="1200" baseline="0" dirty="0" smtClean="0">
                <a:solidFill>
                  <a:schemeClr val="tx1"/>
                </a:solidFill>
                <a:effectLst/>
                <a:latin typeface="Segoe UI" pitchFamily="34" charset="0"/>
                <a:ea typeface="+mn-ea"/>
                <a:cs typeface="+mn-cs"/>
              </a:rPr>
              <a:t> and show the diagnostics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Go to the logging page and show any logs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Go to the scale tab:</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Switch between free, standard, premium</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a:t>
            </a:r>
            <a:r>
              <a:rPr lang="en-US" kern="1200" baseline="0" dirty="0" err="1" smtClean="0">
                <a:solidFill>
                  <a:schemeClr val="tx1"/>
                </a:solidFill>
                <a:effectLst/>
                <a:latin typeface="Segoe UI" pitchFamily="34" charset="0"/>
                <a:ea typeface="+mn-ea"/>
                <a:cs typeface="+mn-cs"/>
              </a:rPr>
              <a:t>Autoscale</a:t>
            </a:r>
            <a:r>
              <a:rPr lang="en-US" kern="1200" baseline="0" dirty="0" smtClean="0">
                <a:solidFill>
                  <a:schemeClr val="tx1"/>
                </a:solidFill>
                <a:effectLst/>
                <a:latin typeface="Segoe UI" pitchFamily="34" charset="0"/>
                <a:ea typeface="+mn-ea"/>
                <a:cs typeface="+mn-cs"/>
              </a:rPr>
              <a:t>, talk about how that works</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changing unit count</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changing the DB scale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310439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tiers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look at</a:t>
            </a:r>
            <a:r>
              <a:rPr lang="en-US" sz="1600" kern="1200" baseline="0" dirty="0" smtClean="0">
                <a:solidFill>
                  <a:schemeClr val="tx1"/>
                </a:solidFill>
                <a:effectLst/>
                <a:latin typeface="Segoe UI" pitchFamily="34" charset="0"/>
                <a:ea typeface="+mn-ea"/>
                <a:cs typeface="+mn-cs"/>
              </a:rPr>
              <a:t> the tiers in more detail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each tier and how it differs</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For</a:t>
            </a:r>
            <a:r>
              <a:rPr lang="en-US" sz="1600" kern="1200" baseline="0" dirty="0" smtClean="0">
                <a:solidFill>
                  <a:schemeClr val="tx1"/>
                </a:solidFill>
                <a:effectLst/>
                <a:latin typeface="Segoe UI" pitchFamily="34" charset="0"/>
                <a:ea typeface="+mn-ea"/>
                <a:cs typeface="+mn-cs"/>
              </a:rPr>
              <a:t> SQL Database, explain there is a 20mb free DB you can use (one per sub) but SQL is charged SEPARATELY from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Pricing has been left off of</a:t>
            </a:r>
            <a:r>
              <a:rPr lang="en-US" sz="1600" kern="1200" baseline="0" dirty="0" smtClean="0">
                <a:solidFill>
                  <a:schemeClr val="tx1"/>
                </a:solidFill>
                <a:effectLst/>
                <a:latin typeface="Segoe UI" pitchFamily="34" charset="0"/>
                <a:ea typeface="+mn-ea"/>
                <a:cs typeface="+mn-cs"/>
              </a:rPr>
              <a:t> this slide in case of changes but you should have a good idea of what the pricing per unit should be going into this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2150257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Highlight the features Mobile Services offered</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 Review</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Mobile Services is a Backend-as-a-Service</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BaaS</a:t>
            </a:r>
            <a:r>
              <a:rPr lang="en-US" sz="1600" kern="1200" baseline="0" dirty="0" smtClean="0">
                <a:solidFill>
                  <a:schemeClr val="tx1"/>
                </a:solidFill>
                <a:effectLst/>
                <a:latin typeface="Segoe UI" pitchFamily="34" charset="0"/>
                <a:ea typeface="+mn-ea"/>
                <a:cs typeface="+mn-cs"/>
              </a:rPr>
              <a: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Instead of coding, testing, deploying, and maintaining your own backend, you spin up a Mobile Service and can instantly take advantage of a ton of great features.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These features include:</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 powered by SQL Database (but not requiring you to be a DBA)</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Simple and easy to use push notifications</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User authentication and data authorization</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Server side logic so you can craft how your application will function on the server.</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 so you can meet the demand of your mobile apps when they get featured</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Logging and Diagnostics so you can get insight into how your Mobile Service is working</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Backend processing using something called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a:t>
            </a:r>
            <a:r>
              <a:rPr lang="en-US" sz="1600" kern="1200" baseline="0" dirty="0" smtClean="0">
                <a:solidFill>
                  <a:schemeClr val="tx1"/>
                </a:solidFill>
                <a:effectLst/>
                <a:latin typeface="Segoe UI" pitchFamily="34" charset="0"/>
                <a:ea typeface="+mn-ea"/>
                <a:cs typeface="+mn-cs"/>
              </a:rPr>
              <a:t> to mention at this time that support exists for other platforms as well (Win Store, Win Phone, Android, </a:t>
            </a:r>
            <a:r>
              <a:rPr lang="en-US" sz="1600" kern="1200" baseline="0" dirty="0" err="1" smtClean="0">
                <a:solidFill>
                  <a:schemeClr val="tx1"/>
                </a:solidFill>
                <a:effectLst/>
                <a:latin typeface="Segoe UI" pitchFamily="34" charset="0"/>
                <a:ea typeface="+mn-ea"/>
                <a:cs typeface="+mn-cs"/>
              </a:rPr>
              <a:t>iOS</a:t>
            </a:r>
            <a:r>
              <a:rPr lang="en-US" sz="1600" kern="1200" baseline="0" dirty="0" smtClean="0">
                <a:solidFill>
                  <a:schemeClr val="tx1"/>
                </a:solidFill>
                <a:effectLst/>
                <a:latin typeface="Segoe UI" pitchFamily="34" charset="0"/>
                <a:ea typeface="+mn-ea"/>
                <a:cs typeface="+mn-cs"/>
              </a:rPr>
              <a:t>, HTML/JS, </a:t>
            </a:r>
            <a:r>
              <a:rPr lang="en-US" sz="1600" kern="1200" baseline="0" dirty="0" err="1" smtClean="0">
                <a:solidFill>
                  <a:schemeClr val="tx1"/>
                </a:solidFill>
                <a:effectLst/>
                <a:latin typeface="Segoe UI" pitchFamily="34" charset="0"/>
                <a:ea typeface="+mn-ea"/>
                <a:cs typeface="+mn-cs"/>
              </a:rPr>
              <a:t>Xamarin</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35160616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Provide additional resources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I’ve got a few additional resources</a:t>
            </a:r>
            <a:r>
              <a:rPr lang="en-US" sz="1600" kern="1200" baseline="0" dirty="0" smtClean="0">
                <a:solidFill>
                  <a:schemeClr val="tx1"/>
                </a:solidFill>
                <a:effectLst/>
                <a:latin typeface="Segoe UI" pitchFamily="34" charset="0"/>
                <a:ea typeface="+mn-ea"/>
                <a:cs typeface="+mn-cs"/>
              </a:rPr>
              <a:t> for you</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Sign up for a free trial</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Check out</a:t>
            </a:r>
            <a:r>
              <a:rPr lang="en-US" sz="1600" kern="1200" baseline="0" dirty="0" smtClean="0">
                <a:solidFill>
                  <a:schemeClr val="tx1"/>
                </a:solidFill>
                <a:effectLst/>
                <a:latin typeface="Segoe UI" pitchFamily="34" charset="0"/>
                <a:ea typeface="+mn-ea"/>
                <a:cs typeface="+mn-cs"/>
              </a:rPr>
              <a:t> the Mobile Services </a:t>
            </a:r>
            <a:r>
              <a:rPr lang="en-US" sz="1600" kern="1200" baseline="0" dirty="0" err="1" smtClean="0">
                <a:solidFill>
                  <a:schemeClr val="tx1"/>
                </a:solidFill>
                <a:effectLst/>
                <a:latin typeface="Segoe UI" pitchFamily="34" charset="0"/>
                <a:ea typeface="+mn-ea"/>
                <a:cs typeface="+mn-cs"/>
              </a:rPr>
              <a:t>dev</a:t>
            </a:r>
            <a:r>
              <a:rPr lang="en-US" sz="1600" kern="1200" baseline="0" dirty="0" smtClean="0">
                <a:solidFill>
                  <a:schemeClr val="tx1"/>
                </a:solidFill>
                <a:effectLst/>
                <a:latin typeface="Segoe UI" pitchFamily="34" charset="0"/>
                <a:ea typeface="+mn-ea"/>
                <a:cs typeface="+mn-cs"/>
              </a:rPr>
              <a:t> center for lots of videos, tutorials, and more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source code for all of the SDKs is available on </a:t>
            </a:r>
            <a:r>
              <a:rPr lang="en-US" sz="1600" kern="1200" baseline="0" dirty="0" err="1" smtClean="0">
                <a:solidFill>
                  <a:schemeClr val="tx1"/>
                </a:solidFill>
                <a:effectLst/>
                <a:latin typeface="Segoe UI" pitchFamily="34" charset="0"/>
                <a:ea typeface="+mn-ea"/>
                <a:cs typeface="+mn-cs"/>
              </a:rPr>
              <a:t>GitHub</a:t>
            </a:r>
            <a:r>
              <a:rPr lang="en-US" sz="1600" kern="1200" baseline="0" dirty="0" smtClean="0">
                <a:solidFill>
                  <a:schemeClr val="tx1"/>
                </a:solidFill>
                <a:effectLst/>
                <a:latin typeface="Segoe UI" pitchFamily="34" charset="0"/>
                <a:ea typeface="+mn-ea"/>
                <a:cs typeface="+mn-cs"/>
              </a:rPr>
              <a:t> and pull requests are accepted.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always contact </a:t>
            </a:r>
            <a:r>
              <a:rPr lang="en-US" sz="1600" kern="1200" baseline="0" dirty="0" err="1" smtClean="0">
                <a:solidFill>
                  <a:schemeClr val="tx1"/>
                </a:solidFill>
                <a:effectLst/>
                <a:latin typeface="Segoe UI" pitchFamily="34" charset="0"/>
                <a:ea typeface="+mn-ea"/>
                <a:cs typeface="+mn-cs"/>
              </a:rPr>
              <a:t>mobileservices@microsoft.com</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If you have a feature request, we have a user voice open where you can suggest and vote on future features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 to put your contact info on this slide as well</a:t>
            </a: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3422237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681448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what a Backend-as-a-service is</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the features (at a high level) that Mobile</a:t>
            </a:r>
            <a:r>
              <a:rPr lang="en-US" sz="1600" kern="1200" baseline="0" dirty="0" smtClean="0">
                <a:solidFill>
                  <a:schemeClr val="tx1"/>
                </a:solidFill>
                <a:effectLst/>
                <a:latin typeface="Segoe UI" pitchFamily="34" charset="0"/>
                <a:ea typeface="+mn-ea"/>
                <a:cs typeface="+mn-cs"/>
              </a:rPr>
              <a:t> Services offers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answer</a:t>
            </a:r>
            <a:r>
              <a:rPr lang="en-US" sz="1600" kern="1200" baseline="0" dirty="0" smtClean="0">
                <a:solidFill>
                  <a:schemeClr val="tx1"/>
                </a:solidFill>
                <a:effectLst/>
                <a:latin typeface="Segoe UI" pitchFamily="34" charset="0"/>
                <a:ea typeface="+mn-ea"/>
                <a:cs typeface="+mn-cs"/>
              </a:rPr>
              <a:t> the question, what is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Mobile Services is a Backend-as-a-Service</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BaaS</a:t>
            </a:r>
            <a:r>
              <a:rPr lang="en-US" sz="1600" kern="1200" baseline="0" dirty="0" smtClean="0">
                <a:solidFill>
                  <a:schemeClr val="tx1"/>
                </a:solidFill>
                <a:effectLst/>
                <a:latin typeface="Segoe UI" pitchFamily="34" charset="0"/>
                <a:ea typeface="+mn-ea"/>
                <a:cs typeface="+mn-cs"/>
              </a:rPr>
              <a: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Instead of coding, testing, deploying, and maintaining your own backend, you spin up a Mobile Service and can instantly take advantage of a ton of great features.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These features include:</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 powered by SQL Database (but not requiring you to be a DBA)</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Simple and easy to use push notifications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User authentication and data authorization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Server side logic so you can craft how your application will function on the server.</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 so you can meet the demand of your mobile apps when they get featured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Logging and Diagnostics so you can get insight into how your Mobile Service is working</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Backend processing using something called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a:t>
            </a:r>
            <a:r>
              <a:rPr lang="en-US" sz="1600" kern="1200" baseline="0" dirty="0" smtClean="0">
                <a:solidFill>
                  <a:schemeClr val="tx1"/>
                </a:solidFill>
                <a:effectLst/>
                <a:latin typeface="Segoe UI" pitchFamily="34" charset="0"/>
                <a:ea typeface="+mn-ea"/>
                <a:cs typeface="+mn-cs"/>
              </a:rPr>
              <a:t> to mention at this time that support exists for other platforms as well (Win Store, Win Phone, Android, </a:t>
            </a:r>
            <a:r>
              <a:rPr lang="en-US" sz="1600" kern="1200" baseline="0" dirty="0" err="1" smtClean="0">
                <a:solidFill>
                  <a:schemeClr val="tx1"/>
                </a:solidFill>
                <a:effectLst/>
                <a:latin typeface="Segoe UI" pitchFamily="34" charset="0"/>
                <a:ea typeface="+mn-ea"/>
                <a:cs typeface="+mn-cs"/>
              </a:rPr>
              <a:t>iOS</a:t>
            </a:r>
            <a:r>
              <a:rPr lang="en-US" sz="1600" kern="1200" baseline="0" dirty="0" smtClean="0">
                <a:solidFill>
                  <a:schemeClr val="tx1"/>
                </a:solidFill>
                <a:effectLst/>
                <a:latin typeface="Segoe UI" pitchFamily="34" charset="0"/>
                <a:ea typeface="+mn-ea"/>
                <a:cs typeface="+mn-cs"/>
              </a:rPr>
              <a:t>, HTML/JS, </a:t>
            </a:r>
            <a:r>
              <a:rPr lang="en-US" sz="1600" kern="1200" baseline="0" dirty="0" err="1" smtClean="0">
                <a:solidFill>
                  <a:schemeClr val="tx1"/>
                </a:solidFill>
                <a:effectLst/>
                <a:latin typeface="Segoe UI" pitchFamily="34" charset="0"/>
                <a:ea typeface="+mn-ea"/>
                <a:cs typeface="+mn-cs"/>
              </a:rPr>
              <a:t>Xamarin</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1482185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This is</a:t>
            </a:r>
            <a:r>
              <a:rPr lang="en-US" sz="1600" kern="1200" baseline="0" dirty="0" smtClean="0">
                <a:solidFill>
                  <a:schemeClr val="tx1"/>
                </a:solidFill>
                <a:effectLst/>
                <a:latin typeface="Segoe UI" pitchFamily="34" charset="0"/>
                <a:ea typeface="+mn-ea"/>
                <a:cs typeface="+mn-cs"/>
              </a:rPr>
              <a:t> an appendix slide to explain the </a:t>
            </a:r>
            <a:r>
              <a:rPr lang="en-US" sz="1600" kern="1200" baseline="0" dirty="0" err="1" smtClean="0">
                <a:solidFill>
                  <a:schemeClr val="tx1"/>
                </a:solidFill>
                <a:effectLst/>
                <a:latin typeface="Segoe UI" pitchFamily="34" charset="0"/>
                <a:ea typeface="+mn-ea"/>
                <a:cs typeface="+mn-cs"/>
              </a:rPr>
              <a:t>Oauth</a:t>
            </a:r>
            <a:r>
              <a:rPr lang="en-US" sz="1600" kern="1200" baseline="0" dirty="0" smtClean="0">
                <a:solidFill>
                  <a:schemeClr val="tx1"/>
                </a:solidFill>
                <a:effectLst/>
                <a:latin typeface="Segoe UI" pitchFamily="34" charset="0"/>
                <a:ea typeface="+mn-ea"/>
                <a:cs typeface="+mn-cs"/>
              </a:rPr>
              <a:t> </a:t>
            </a:r>
            <a:r>
              <a:rPr lang="en-US" sz="1600" kern="1200" baseline="0" smtClean="0">
                <a:solidFill>
                  <a:schemeClr val="tx1"/>
                </a:solidFill>
                <a:effectLst/>
                <a:latin typeface="Segoe UI" pitchFamily="34" charset="0"/>
                <a:ea typeface="+mn-ea"/>
                <a:cs typeface="+mn-cs"/>
              </a:rPr>
              <a:t>authentication flow</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142630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Break into the first demo showing creating a mobile service and running the client code.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 look at creating a new Mobile Service and then get</a:t>
            </a:r>
            <a:r>
              <a:rPr lang="en-US" sz="1600" kern="1200" baseline="0" dirty="0" smtClean="0">
                <a:solidFill>
                  <a:schemeClr val="tx1"/>
                </a:solidFill>
                <a:effectLst/>
                <a:latin typeface="Segoe UI" pitchFamily="34" charset="0"/>
                <a:ea typeface="+mn-ea"/>
                <a:cs typeface="+mn-cs"/>
              </a:rPr>
              <a:t> it running locally</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Jump to the portal and spin</a:t>
            </a:r>
            <a:r>
              <a:rPr lang="en-US" sz="1600" kern="1200" baseline="0" dirty="0" smtClean="0">
                <a:solidFill>
                  <a:schemeClr val="tx1"/>
                </a:solidFill>
                <a:effectLst/>
                <a:latin typeface="Segoe UI" pitchFamily="34" charset="0"/>
                <a:ea typeface="+mn-ea"/>
                <a:cs typeface="+mn-cs"/>
              </a:rPr>
              <a:t> up a new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Make sure to comment on creating a table causing a REST API to be spun up</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Follow the “create a new app” guide and download the client side code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Run the client app</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Walk through the client source code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Mention Mobile Services using dynamic schematization to inspect your data and create new columns to store your data in</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how Mobile Services is backed</a:t>
            </a:r>
            <a:r>
              <a:rPr lang="en-US" sz="1600" kern="1200" baseline="0" dirty="0" smtClean="0">
                <a:solidFill>
                  <a:schemeClr val="tx1"/>
                </a:solidFill>
                <a:effectLst/>
                <a:latin typeface="Segoe UI" pitchFamily="34" charset="0"/>
                <a:ea typeface="+mn-ea"/>
                <a:cs typeface="+mn-cs"/>
              </a:rPr>
              <a:t> by SQL Database and how that data is accessible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We just saw a great example of how our apps can make use</a:t>
            </a:r>
            <a:r>
              <a:rPr lang="en-US" sz="1600" kern="1200" baseline="0" dirty="0" smtClean="0">
                <a:solidFill>
                  <a:schemeClr val="tx1"/>
                </a:solidFill>
                <a:effectLst/>
                <a:latin typeface="Segoe UI" pitchFamily="34" charset="0"/>
                <a:ea typeface="+mn-ea"/>
                <a:cs typeface="+mn-cs"/>
              </a:rPr>
              <a:t> of the data storage capabilities of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Without having to do more on the server side than say</a:t>
            </a:r>
            <a:r>
              <a:rPr lang="en-US" sz="1600" kern="1200" baseline="0" dirty="0" smtClean="0">
                <a:solidFill>
                  <a:schemeClr val="tx1"/>
                </a:solidFill>
                <a:effectLst/>
                <a:latin typeface="Segoe UI" pitchFamily="34" charset="0"/>
                <a:ea typeface="+mn-ea"/>
                <a:cs typeface="+mn-cs"/>
              </a:rPr>
              <a:t> we wanted a table named </a:t>
            </a:r>
            <a:r>
              <a:rPr lang="en-US" sz="1600" kern="1200" baseline="0" dirty="0" err="1" smtClean="0">
                <a:solidFill>
                  <a:schemeClr val="tx1"/>
                </a:solidFill>
                <a:effectLst/>
                <a:latin typeface="Segoe UI" pitchFamily="34" charset="0"/>
                <a:ea typeface="+mn-ea"/>
                <a:cs typeface="+mn-cs"/>
              </a:rPr>
              <a:t>TodoItem</a:t>
            </a:r>
            <a:r>
              <a:rPr lang="en-US" sz="1600" kern="1200" baseline="0" dirty="0" smtClean="0">
                <a:solidFill>
                  <a:schemeClr val="tx1"/>
                </a:solidFill>
                <a:effectLst/>
                <a:latin typeface="Segoe UI" pitchFamily="34" charset="0"/>
                <a:ea typeface="+mn-ea"/>
                <a:cs typeface="+mn-cs"/>
              </a:rPr>
              <a:t>, we were able to start storing data in our database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We</a:t>
            </a:r>
            <a:r>
              <a:rPr lang="en-US" sz="1600" kern="1200" baseline="0" dirty="0" smtClean="0">
                <a:solidFill>
                  <a:schemeClr val="tx1"/>
                </a:solidFill>
                <a:effectLst/>
                <a:latin typeface="Segoe UI" pitchFamily="34" charset="0"/>
                <a:ea typeface="+mn-ea"/>
                <a:cs typeface="+mn-cs"/>
              </a:rPr>
              <a:t> created a new DB for this Mobile Service, but, we can use the same database for multiple mobile services.  This is possible because each table created has it’s schema (sort of like a prepended name) set to the name of that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 just saw in the portal that you can see your data.  You can also delete individual rows or clear out (truncate) whole tables.  Additionally you can access the data from:</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SQL Portal – a </a:t>
            </a:r>
            <a:r>
              <a:rPr lang="en-US" sz="1600" kern="1200" baseline="0" dirty="0" err="1" smtClean="0">
                <a:solidFill>
                  <a:schemeClr val="tx1"/>
                </a:solidFill>
                <a:effectLst/>
                <a:latin typeface="Segoe UI" pitchFamily="34" charset="0"/>
                <a:ea typeface="+mn-ea"/>
                <a:cs typeface="+mn-cs"/>
              </a:rPr>
              <a:t>silverlight</a:t>
            </a:r>
            <a:r>
              <a:rPr lang="en-US" sz="1600" kern="1200" baseline="0" dirty="0" smtClean="0">
                <a:solidFill>
                  <a:schemeClr val="tx1"/>
                </a:solidFill>
                <a:effectLst/>
                <a:latin typeface="Segoe UI" pitchFamily="34" charset="0"/>
                <a:ea typeface="+mn-ea"/>
                <a:cs typeface="+mn-cs"/>
              </a:rPr>
              <a:t> tool used to do DB administration </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SQL Management Studio – the windows based DB administration tool</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REST API – automatically used by the Mobile Services SDK, can also be accessed from anything capable of doing HTTP calls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Command Line Interface tools – we’ll look more at these later.</a:t>
            </a:r>
          </a:p>
          <a:p>
            <a:pPr marL="780943" lvl="1"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424767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a:t>
            </a:r>
            <a:r>
              <a:rPr lang="en-US" sz="1600" kern="1200" baseline="0" dirty="0" smtClean="0">
                <a:solidFill>
                  <a:schemeClr val="tx1"/>
                </a:solidFill>
                <a:effectLst/>
                <a:latin typeface="Segoe UI" pitchFamily="34" charset="0"/>
                <a:ea typeface="+mn-ea"/>
                <a:cs typeface="+mn-cs"/>
              </a:rPr>
              <a:t> the REST API</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Continue to point out that the REST API allows anything capable of HTTP to talk to your Mobile Service even if there isn’t an SDK</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more about the REST API</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Whenever you generate a table, the REST API is auto created</a:t>
            </a:r>
            <a:r>
              <a:rPr lang="en-US" sz="1600" kern="1200" baseline="0" dirty="0" smtClean="0">
                <a:solidFill>
                  <a:schemeClr val="tx1"/>
                </a:solidFill>
                <a:effectLst/>
                <a:latin typeface="Segoe UI" pitchFamily="34" charset="0"/>
                <a:ea typeface="+mn-ea"/>
                <a:cs typeface="+mn-cs"/>
              </a:rPr>
              <a:t> for you</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Each of the operations</a:t>
            </a:r>
            <a:r>
              <a:rPr lang="en-US" sz="1600" kern="1200" baseline="0" dirty="0" smtClean="0">
                <a:solidFill>
                  <a:schemeClr val="tx1"/>
                </a:solidFill>
                <a:effectLst/>
                <a:latin typeface="Segoe UI" pitchFamily="34" charset="0"/>
                <a:ea typeface="+mn-ea"/>
                <a:cs typeface="+mn-cs"/>
              </a:rPr>
              <a:t> for your table are available from https://</a:t>
            </a:r>
            <a:r>
              <a:rPr lang="en-US" sz="1600" kern="1200" baseline="0" dirty="0" err="1" smtClean="0">
                <a:solidFill>
                  <a:schemeClr val="tx1"/>
                </a:solidFill>
                <a:effectLst/>
                <a:latin typeface="Segoe UI" pitchFamily="34" charset="0"/>
                <a:ea typeface="+mn-ea"/>
                <a:cs typeface="+mn-cs"/>
              </a:rPr>
              <a:t>yourmobileservice.azure-mobile.net</a:t>
            </a:r>
            <a:r>
              <a:rPr lang="en-US" sz="1600" kern="1200" baseline="0" dirty="0" smtClean="0">
                <a:solidFill>
                  <a:schemeClr val="tx1"/>
                </a:solidFill>
                <a:effectLst/>
                <a:latin typeface="Segoe UI" pitchFamily="34" charset="0"/>
                <a:ea typeface="+mn-ea"/>
                <a:cs typeface="+mn-cs"/>
              </a:rPr>
              <a:t>/tables/*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Operations match up like so: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 POST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Read – GET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Update – PATCH</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Delete – DELETE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For reading items, you can use the SDK to generate a filter (as we did to filter out completed items) which will automatically be converted to an ODATA filter in the query string and then to a SQL query on the server side.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606518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how Mobile</a:t>
            </a:r>
            <a:r>
              <a:rPr lang="en-US" sz="1600" kern="1200" baseline="0" dirty="0" smtClean="0">
                <a:solidFill>
                  <a:schemeClr val="tx1"/>
                </a:solidFill>
                <a:effectLst/>
                <a:latin typeface="Segoe UI" pitchFamily="34" charset="0"/>
                <a:ea typeface="+mn-ea"/>
                <a:cs typeface="+mn-cs"/>
              </a:rPr>
              <a:t> Services maps data types sent over as JSON to SQL types when it uses dynamic schematization to create new columns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about how Mobile</a:t>
            </a:r>
            <a:r>
              <a:rPr lang="en-US" sz="1600" kern="1200" baseline="0" dirty="0" smtClean="0">
                <a:solidFill>
                  <a:schemeClr val="tx1"/>
                </a:solidFill>
                <a:effectLst/>
                <a:latin typeface="Segoe UI" pitchFamily="34" charset="0"/>
                <a:ea typeface="+mn-ea"/>
                <a:cs typeface="+mn-cs"/>
              </a:rPr>
              <a:t> Services creates new DB columns next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As we said before,</a:t>
            </a:r>
            <a:r>
              <a:rPr lang="en-US" sz="1600" kern="1200" baseline="0" dirty="0" smtClean="0">
                <a:solidFill>
                  <a:schemeClr val="tx1"/>
                </a:solidFill>
                <a:effectLst/>
                <a:latin typeface="Segoe UI" pitchFamily="34" charset="0"/>
                <a:ea typeface="+mn-ea"/>
                <a:cs typeface="+mn-cs"/>
              </a:rPr>
              <a:t> Mobile Services uses Dynamic Schematization to inspect the data you send over to create new columns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is the mapping it uses: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Numbers are stored as float(53)</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Booleans are stored as a bit</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DateTime</a:t>
            </a:r>
            <a:r>
              <a:rPr lang="en-US" sz="1600" kern="1200" baseline="0" dirty="0" smtClean="0">
                <a:solidFill>
                  <a:schemeClr val="tx1"/>
                </a:solidFill>
                <a:effectLst/>
                <a:latin typeface="Segoe UI" pitchFamily="34" charset="0"/>
                <a:ea typeface="+mn-ea"/>
                <a:cs typeface="+mn-cs"/>
              </a:rPr>
              <a:t> are stored as </a:t>
            </a:r>
            <a:r>
              <a:rPr lang="en-US" sz="1600" kern="1200" baseline="0" dirty="0" err="1" smtClean="0">
                <a:solidFill>
                  <a:schemeClr val="tx1"/>
                </a:solidFill>
                <a:effectLst/>
                <a:latin typeface="Segoe UI" pitchFamily="34" charset="0"/>
                <a:ea typeface="+mn-ea"/>
                <a:cs typeface="+mn-cs"/>
              </a:rPr>
              <a:t>DateTimeOffset</a:t>
            </a:r>
            <a:r>
              <a:rPr lang="en-US" sz="1600" kern="1200" baseline="0" dirty="0" smtClean="0">
                <a:solidFill>
                  <a:schemeClr val="tx1"/>
                </a:solidFill>
                <a:effectLst/>
                <a:latin typeface="Segoe UI" pitchFamily="34" charset="0"/>
                <a:ea typeface="+mn-ea"/>
                <a:cs typeface="+mn-cs"/>
              </a:rPr>
              <a:t>(3)</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Strings are stored as </a:t>
            </a:r>
            <a:r>
              <a:rPr lang="en-US" sz="1600" kern="1200" baseline="0" dirty="0" err="1" smtClean="0">
                <a:solidFill>
                  <a:schemeClr val="tx1"/>
                </a:solidFill>
                <a:effectLst/>
                <a:latin typeface="Segoe UI" pitchFamily="34" charset="0"/>
                <a:ea typeface="+mn-ea"/>
                <a:cs typeface="+mn-cs"/>
              </a:rPr>
              <a:t>nvarchar</a:t>
            </a:r>
            <a:r>
              <a:rPr lang="en-US" sz="1600" kern="1200" baseline="0" dirty="0" smtClean="0">
                <a:solidFill>
                  <a:schemeClr val="tx1"/>
                </a:solidFill>
                <a:effectLst/>
                <a:latin typeface="Segoe UI" pitchFamily="34" charset="0"/>
                <a:ea typeface="+mn-ea"/>
                <a:cs typeface="+mn-cs"/>
              </a:rPr>
              <a:t>(max)</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 to point out that we’re looking to add other types (i.e. GEO)</a:t>
            </a:r>
            <a:r>
              <a:rPr lang="en-US" sz="1600" kern="1200" baseline="0" dirty="0" smtClean="0">
                <a:solidFill>
                  <a:schemeClr val="tx1"/>
                </a:solidFill>
                <a:effectLst/>
                <a:latin typeface="Segoe UI" pitchFamily="34" charset="0"/>
                <a:ea typeface="+mn-ea"/>
                <a:cs typeface="+mn-cs"/>
              </a:rPr>
              <a:t> in the future</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2541363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Start talking about server side scripts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 addition to creating a REST</a:t>
            </a:r>
            <a:r>
              <a:rPr lang="en-US" sz="1600" kern="1200" baseline="0" dirty="0" smtClean="0">
                <a:solidFill>
                  <a:schemeClr val="tx1"/>
                </a:solidFill>
                <a:effectLst/>
                <a:latin typeface="Segoe UI" pitchFamily="34" charset="0"/>
                <a:ea typeface="+mn-ea"/>
                <a:cs typeface="+mn-cs"/>
              </a:rPr>
              <a:t> API when you generate a table, Mobile Services also creates scripts which intercept CRUD requests against your table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As Mobile Services is built off of </a:t>
            </a:r>
            <a:r>
              <a:rPr lang="en-US" sz="1600" kern="1200" baseline="0" dirty="0" err="1" smtClean="0">
                <a:solidFill>
                  <a:schemeClr val="tx1"/>
                </a:solidFill>
                <a:effectLst/>
                <a:latin typeface="Segoe UI" pitchFamily="34" charset="0"/>
                <a:ea typeface="+mn-ea"/>
                <a:cs typeface="+mn-cs"/>
              </a:rPr>
              <a:t>Node.js</a:t>
            </a:r>
            <a:r>
              <a:rPr lang="en-US" sz="1600" kern="1200" baseline="0" dirty="0" smtClean="0">
                <a:solidFill>
                  <a:schemeClr val="tx1"/>
                </a:solidFill>
                <a:effectLst/>
                <a:latin typeface="Segoe UI" pitchFamily="34" charset="0"/>
                <a:ea typeface="+mn-ea"/>
                <a:cs typeface="+mn-cs"/>
              </a:rPr>
              <a:t>, these scripts are Node style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By default these scripts just pass through whatever you have sent over to SQL DB</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However, you can customize your own logic in these scripts</a:t>
            </a:r>
            <a:r>
              <a:rPr lang="en-US" sz="1600" kern="1200" baseline="0" dirty="0" smtClean="0">
                <a:solidFill>
                  <a:schemeClr val="tx1"/>
                </a:solidFill>
                <a:effectLst/>
                <a:latin typeface="Segoe UI" pitchFamily="34" charset="0"/>
                <a:ea typeface="+mn-ea"/>
                <a:cs typeface="+mn-cs"/>
              </a:rPr>
              <a:t> to do whatever you want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07474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Mention</a:t>
            </a:r>
            <a:r>
              <a:rPr lang="en-US" sz="1600" kern="1200" baseline="0" dirty="0" smtClean="0">
                <a:solidFill>
                  <a:schemeClr val="tx1"/>
                </a:solidFill>
                <a:effectLst/>
                <a:latin typeface="Segoe UI" pitchFamily="34" charset="0"/>
                <a:ea typeface="+mn-ea"/>
                <a:cs typeface="+mn-cs"/>
              </a:rPr>
              <a:t> some of the modules available out of the box in the server side scripts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There is a ton of stuff you can do in the scripts and we’ve exposed</a:t>
            </a:r>
            <a:r>
              <a:rPr lang="en-US" sz="1600" kern="1200" baseline="0" dirty="0" smtClean="0">
                <a:solidFill>
                  <a:schemeClr val="tx1"/>
                </a:solidFill>
                <a:effectLst/>
                <a:latin typeface="Segoe UI" pitchFamily="34" charset="0"/>
                <a:ea typeface="+mn-ea"/>
                <a:cs typeface="+mn-cs"/>
              </a:rPr>
              <a:t> several modules already to make doing things easy</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Some</a:t>
            </a:r>
            <a:r>
              <a:rPr lang="en-US" sz="1600" kern="1200" baseline="0" dirty="0" smtClean="0">
                <a:solidFill>
                  <a:schemeClr val="tx1"/>
                </a:solidFill>
                <a:effectLst/>
                <a:latin typeface="Segoe UI" pitchFamily="34" charset="0"/>
                <a:ea typeface="+mn-ea"/>
                <a:cs typeface="+mn-cs"/>
              </a:rPr>
              <a:t> of the modules available out of the box are</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Request – for performing http requests to third party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 - for doing push notifications with APNS, GCM, WNS, MPNS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Console – for logging information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MSSQL – for performing custom SQL queries and calling stored procedures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statusCodes</a:t>
            </a:r>
            <a:r>
              <a:rPr lang="en-US" sz="1600" kern="1200" baseline="0" dirty="0" smtClean="0">
                <a:solidFill>
                  <a:schemeClr val="tx1"/>
                </a:solidFill>
                <a:effectLst/>
                <a:latin typeface="Segoe UI" pitchFamily="34" charset="0"/>
                <a:ea typeface="+mn-ea"/>
                <a:cs typeface="+mn-cs"/>
              </a:rPr>
              <a:t> – for returning a status code other than what is expected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Azure – for getting access to Windows Azure Table and Blob storage, queues, service bus, </a:t>
            </a:r>
            <a:r>
              <a:rPr lang="en-US" sz="1600" kern="1200" baseline="0" dirty="0" err="1" smtClean="0">
                <a:solidFill>
                  <a:schemeClr val="tx1"/>
                </a:solidFill>
                <a:effectLst/>
                <a:latin typeface="Segoe UI" pitchFamily="34" charset="0"/>
                <a:ea typeface="+mn-ea"/>
                <a:cs typeface="+mn-cs"/>
              </a:rPr>
              <a:t>etc</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 also have several partners in the Windows Azure store who offer you other abilities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Sendgrid</a:t>
            </a:r>
            <a:r>
              <a:rPr lang="en-US" sz="1600" kern="1200" baseline="0" dirty="0" smtClean="0">
                <a:solidFill>
                  <a:schemeClr val="tx1"/>
                </a:solidFill>
                <a:effectLst/>
                <a:latin typeface="Segoe UI" pitchFamily="34" charset="0"/>
                <a:ea typeface="+mn-ea"/>
                <a:cs typeface="+mn-cs"/>
              </a:rPr>
              <a:t> – allows sending emails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Pusher – facilitates web socket style real time communication down to mobile apps and websites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Twilio</a:t>
            </a:r>
            <a:r>
              <a:rPr lang="en-US" sz="1600" kern="1200" baseline="0" dirty="0" smtClean="0">
                <a:solidFill>
                  <a:schemeClr val="tx1"/>
                </a:solidFill>
                <a:effectLst/>
                <a:latin typeface="Segoe UI" pitchFamily="34" charset="0"/>
                <a:ea typeface="+mn-ea"/>
                <a:cs typeface="+mn-cs"/>
              </a:rPr>
              <a:t> – sends SMS messages and offers some other voice capabilities</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611054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15449157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78797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452793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386210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2105911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87900026"/>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Tree>
    <p:extLst>
      <p:ext uri="{BB962C8B-B14F-4D97-AF65-F5344CB8AC3E}">
        <p14:creationId xmlns:p14="http://schemas.microsoft.com/office/powerpoint/2010/main" val="783997975"/>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681701117"/>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74" r:id="rId6"/>
    <p:sldLayoutId id="2147483775" r:id="rId7"/>
    <p:sldLayoutId id="2147483776" r:id="rId8"/>
    <p:sldLayoutId id="2147483759" r:id="rId9"/>
    <p:sldLayoutId id="2147483768" r:id="rId10"/>
    <p:sldLayoutId id="2147483770" r:id="rId11"/>
    <p:sldLayoutId id="2147483771" r:id="rId12"/>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52170585"/>
      </p:ext>
    </p:extLst>
  </p:cSld>
  <p:clrMap bg1="lt1" tx1="dk1" bg2="lt2" tx2="dk2" accent1="accent1" accent2="accent2" accent3="accent3" accent4="accent4" accent5="accent5" accent6="accent6" hlink="hlink" folHlink="folHlink"/>
  <p:sldLayoutIdLst>
    <p:sldLayoutId id="2147483773"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rgbClr val="3399FF"/>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rgbClr val="3399FF"/>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hyperlink" Target="http://www.windowsazure.com/en-us/pricing/details/sql-database" TargetMode="External"/></Relationships>
</file>

<file path=ppt/slides/_rels/slide27.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 Type="http://schemas.openxmlformats.org/officeDocument/2006/relationships/tags" Target="../tags/tag8.xml"/><Relationship Id="rId2" Type="http://schemas.openxmlformats.org/officeDocument/2006/relationships/tags" Target="../tags/tag9.xml"/><Relationship Id="rId3" Type="http://schemas.openxmlformats.org/officeDocument/2006/relationships/tags" Target="../tags/tag10.xml"/><Relationship Id="rId4" Type="http://schemas.openxmlformats.org/officeDocument/2006/relationships/tags" Target="../tags/tag11.xml"/><Relationship Id="rId5" Type="http://schemas.openxmlformats.org/officeDocument/2006/relationships/tags" Target="../tags/tag12.xml"/><Relationship Id="rId6" Type="http://schemas.openxmlformats.org/officeDocument/2006/relationships/tags" Target="../tags/tag13.xml"/><Relationship Id="rId7" Type="http://schemas.openxmlformats.org/officeDocument/2006/relationships/tags" Target="../tags/tag14.xml"/><Relationship Id="rId8" Type="http://schemas.openxmlformats.org/officeDocument/2006/relationships/slideLayout" Target="../slideLayouts/slideLayout6.xml"/><Relationship Id="rId9" Type="http://schemas.openxmlformats.org/officeDocument/2006/relationships/notesSlide" Target="../notesSlides/notesSlide27.xml"/><Relationship Id="rId10"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hyperlink" Target="http://www.windowsazure.com" TargetMode="External"/><Relationship Id="rId4" Type="http://schemas.openxmlformats.org/officeDocument/2006/relationships/hyperlink" Target="http://www.windowsazure.com/iOS" TargetMode="External"/><Relationship Id="rId5" Type="http://schemas.openxmlformats.org/officeDocument/2006/relationships/hyperlink" Target="https://github.com/WindowsAzure/azure-mobile-services" TargetMode="External"/><Relationship Id="rId6" Type="http://schemas.openxmlformats.org/officeDocument/2006/relationships/hyperlink" Target="mailto:mobileservices@microsoft.com" TargetMode="External"/><Relationship Id="rId7" Type="http://schemas.openxmlformats.org/officeDocument/2006/relationships/hyperlink" Target="https://mobileservices.uservoice.com" TargetMode="External"/><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slideLayout" Target="../slideLayouts/slideLayout6.xml"/><Relationship Id="rId9" Type="http://schemas.openxmlformats.org/officeDocument/2006/relationships/notesSlide" Target="../notesSlides/notesSlide3.xml"/><Relationship Id="rId10"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93764" y="2559929"/>
            <a:ext cx="10921961" cy="1878252"/>
          </a:xfrm>
        </p:spPr>
        <p:txBody>
          <a:bodyPr/>
          <a:lstStyle/>
          <a:p>
            <a:r>
              <a:rPr lang="en-US" sz="7200" dirty="0" smtClean="0"/>
              <a:t>Building </a:t>
            </a:r>
            <a:r>
              <a:rPr lang="en-US" sz="7200" dirty="0" err="1" smtClean="0"/>
              <a:t>iOS</a:t>
            </a:r>
            <a:r>
              <a:rPr lang="en-US" sz="7200" dirty="0" smtClean="0"/>
              <a:t> Apps with Mobile Services</a:t>
            </a:r>
            <a:endParaRPr lang="en-US" sz="6000" dirty="0"/>
          </a:p>
        </p:txBody>
      </p:sp>
      <p:sp>
        <p:nvSpPr>
          <p:cNvPr id="2" name="Text Placeholder 1"/>
          <p:cNvSpPr>
            <a:spLocks noGrp="1"/>
          </p:cNvSpPr>
          <p:nvPr>
            <p:ph type="body" sz="quarter" idx="11"/>
          </p:nvPr>
        </p:nvSpPr>
        <p:spPr>
          <a:xfrm>
            <a:off x="745231" y="4583030"/>
            <a:ext cx="5454333" cy="2080570"/>
          </a:xfrm>
        </p:spPr>
        <p:txBody>
          <a:bodyPr/>
          <a:lstStyle/>
          <a:p>
            <a:r>
              <a:rPr lang="en-US" sz="2800" dirty="0" smtClean="0">
                <a:latin typeface="Segoe UI Semibold" panose="020B0702040204020203" pitchFamily="34" charset="0"/>
                <a:cs typeface="Segoe UI Semibold" panose="020B0702040204020203" pitchFamily="34" charset="0"/>
              </a:rPr>
              <a:t>Speaker Name</a:t>
            </a:r>
            <a:endParaRPr lang="en-US" sz="2800" dirty="0">
              <a:latin typeface="Segoe UI Semibold" panose="020B0702040204020203" pitchFamily="34" charset="0"/>
              <a:cs typeface="Segoe UI Semibold" panose="020B0702040204020203" pitchFamily="34" charset="0"/>
            </a:endParaRPr>
          </a:p>
          <a:p>
            <a:r>
              <a:rPr lang="en-US" sz="2000" dirty="0" smtClean="0">
                <a:solidFill>
                  <a:schemeClr val="accent6">
                    <a:lumMod val="40000"/>
                    <a:lumOff val="60000"/>
                    <a:alpha val="98000"/>
                  </a:schemeClr>
                </a:solidFill>
              </a:rPr>
              <a:t>Speaker Title</a:t>
            </a:r>
            <a:endParaRPr lang="en-US" sz="2000" dirty="0">
              <a:solidFill>
                <a:schemeClr val="accent6">
                  <a:lumMod val="40000"/>
                  <a:lumOff val="60000"/>
                  <a:alpha val="98000"/>
                </a:schemeClr>
              </a:solidFill>
            </a:endParaRPr>
          </a:p>
          <a:p>
            <a:r>
              <a:rPr lang="en-US" sz="2000" dirty="0" smtClean="0">
                <a:solidFill>
                  <a:schemeClr val="accent6">
                    <a:lumMod val="40000"/>
                    <a:lumOff val="60000"/>
                    <a:alpha val="98000"/>
                  </a:schemeClr>
                </a:solidFill>
              </a:rPr>
              <a:t>Speaker Company</a:t>
            </a:r>
          </a:p>
          <a:p>
            <a:endParaRPr lang="en-US" sz="2000" dirty="0">
              <a:solidFill>
                <a:schemeClr val="accent6">
                  <a:lumMod val="40000"/>
                  <a:lumOff val="60000"/>
                  <a:alpha val="98000"/>
                </a:schemeClr>
              </a:solidFill>
            </a:endParaRPr>
          </a:p>
          <a:p>
            <a:r>
              <a:rPr lang="en-US" sz="2000" dirty="0" smtClean="0">
                <a:solidFill>
                  <a:schemeClr val="accent6">
                    <a:lumMod val="40000"/>
                    <a:lumOff val="60000"/>
                    <a:alpha val="98000"/>
                  </a:schemeClr>
                </a:solidFill>
              </a:rPr>
              <a:t>Email:</a:t>
            </a:r>
          </a:p>
          <a:p>
            <a:r>
              <a:rPr lang="en-US" sz="2000" smtClean="0">
                <a:solidFill>
                  <a:schemeClr val="accent6">
                    <a:lumMod val="40000"/>
                    <a:lumOff val="60000"/>
                    <a:alpha val="98000"/>
                  </a:schemeClr>
                </a:solidFill>
              </a:rPr>
              <a:t>Twitter:</a:t>
            </a:r>
            <a:endParaRPr lang="en-US" sz="2000" dirty="0">
              <a:solidFill>
                <a:schemeClr val="accent6">
                  <a:lumMod val="40000"/>
                  <a:lumOff val="60000"/>
                  <a:alpha val="98000"/>
                </a:schemeClr>
              </a:solidFill>
            </a:endParaRPr>
          </a:p>
        </p:txBody>
      </p:sp>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382799"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Adding Server Scripts</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0217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Push Notifications</a:t>
            </a:r>
            <a:endParaRPr lang="en-US" dirty="0"/>
          </a:p>
        </p:txBody>
      </p:sp>
      <p:sp>
        <p:nvSpPr>
          <p:cNvPr id="4" name="TextBox 3"/>
          <p:cNvSpPr txBox="1"/>
          <p:nvPr/>
        </p:nvSpPr>
        <p:spPr>
          <a:xfrm>
            <a:off x="7079539" y="1436913"/>
            <a:ext cx="4588595" cy="3858996"/>
          </a:xfrm>
          <a:prstGeom prst="rect">
            <a:avLst/>
          </a:prstGeom>
          <a:noFill/>
        </p:spPr>
        <p:txBody>
          <a:bodyPr wrap="square" lIns="0" tIns="0" rIns="0" bIns="0" rtlCol="0">
            <a:noAutofit/>
          </a:bodyPr>
          <a:lstStyle/>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595959">
                    <a:alpha val="99000"/>
                  </a:srgbClr>
                </a:solidFill>
              </a:rPr>
              <a:t>Register for push notifications with APNS</a:t>
            </a:r>
            <a:endParaRPr lang="en-US" sz="2800" dirty="0">
              <a:ln>
                <a:solidFill>
                  <a:srgbClr val="FFFFFF">
                    <a:alpha val="0"/>
                  </a:srgbClr>
                </a:solidFill>
              </a:ln>
              <a:solidFill>
                <a:srgbClr val="595959">
                  <a:alpha val="99000"/>
                </a:srgbClr>
              </a:solidFill>
            </a:endParaRP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595959">
                    <a:alpha val="99000"/>
                  </a:srgbClr>
                </a:solidFill>
              </a:rPr>
              <a:t>Send your identifier to Mobile Service</a:t>
            </a:r>
            <a:endParaRPr lang="en-US" sz="2800" dirty="0">
              <a:ln>
                <a:solidFill>
                  <a:srgbClr val="FFFFFF">
                    <a:alpha val="0"/>
                  </a:srgbClr>
                </a:solidFill>
              </a:ln>
              <a:solidFill>
                <a:srgbClr val="595959">
                  <a:alpha val="99000"/>
                </a:srgbClr>
              </a:solidFill>
            </a:endParaRP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595959">
                    <a:alpha val="99000"/>
                  </a:srgbClr>
                </a:solidFill>
              </a:rPr>
              <a:t>Send push from server scripts</a:t>
            </a:r>
          </a:p>
          <a:p>
            <a:pPr marL="406288" indent="-406288" defTabSz="913521" fontAlgn="base">
              <a:lnSpc>
                <a:spcPct val="90000"/>
              </a:lnSpc>
              <a:spcAft>
                <a:spcPts val="1800"/>
              </a:spcAft>
              <a:buClr>
                <a:srgbClr val="FF8A00"/>
              </a:buClr>
              <a:buFont typeface="+mj-lt"/>
              <a:buAutoNum type="arabicPeriod"/>
            </a:pPr>
            <a:r>
              <a:rPr lang="en-US" sz="2800" smtClean="0">
                <a:ln>
                  <a:solidFill>
                    <a:srgbClr val="FFFFFF">
                      <a:alpha val="0"/>
                    </a:srgbClr>
                  </a:solidFill>
                </a:ln>
                <a:solidFill>
                  <a:srgbClr val="595959">
                    <a:alpha val="99000"/>
                  </a:srgbClr>
                </a:solidFill>
              </a:rPr>
              <a:t>APNS delivers </a:t>
            </a:r>
            <a:r>
              <a:rPr lang="en-US" sz="2800" dirty="0" smtClean="0">
                <a:ln>
                  <a:solidFill>
                    <a:srgbClr val="FFFFFF">
                      <a:alpha val="0"/>
                    </a:srgbClr>
                  </a:solidFill>
                </a:ln>
                <a:solidFill>
                  <a:srgbClr val="595959">
                    <a:alpha val="99000"/>
                  </a:srgbClr>
                </a:solidFill>
              </a:rPr>
              <a:t>notification to device</a:t>
            </a:r>
            <a:endParaRPr lang="en-US" sz="2800" dirty="0">
              <a:ln>
                <a:solidFill>
                  <a:srgbClr val="FFFFFF">
                    <a:alpha val="0"/>
                  </a:srgbClr>
                </a:solidFill>
              </a:ln>
              <a:solidFill>
                <a:srgbClr val="595959">
                  <a:alpha val="99000"/>
                </a:srgbClr>
              </a:solidFill>
            </a:endParaRPr>
          </a:p>
        </p:txBody>
      </p:sp>
      <p:sp>
        <p:nvSpPr>
          <p:cNvPr id="5" name="Rounded Rectangle 22"/>
          <p:cNvSpPr/>
          <p:nvPr/>
        </p:nvSpPr>
        <p:spPr bwMode="auto">
          <a:xfrm>
            <a:off x="517525" y="1349831"/>
            <a:ext cx="2298535" cy="2588745"/>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t" anchorCtr="0" compatLnSpc="1">
            <a:prstTxWarp prst="textNoShape">
              <a:avLst/>
            </a:prstTxWarp>
          </a:bodyPr>
          <a:lstStyle/>
          <a:p>
            <a:pPr algn="ctr" defTabSz="913521" fontAlgn="base">
              <a:spcBef>
                <a:spcPts val="600"/>
              </a:spcBef>
              <a:spcAft>
                <a:spcPts val="600"/>
              </a:spcAft>
            </a:pPr>
            <a:r>
              <a:rPr lang="en-US" sz="2800" spc="-151" dirty="0" smtClean="0">
                <a:solidFill>
                  <a:srgbClr val="DDDDDD">
                    <a:lumMod val="50000"/>
                    <a:alpha val="99000"/>
                  </a:srgbClr>
                </a:solidFill>
                <a:latin typeface="Segoe UI Light" pitchFamily="34" charset="0"/>
              </a:rPr>
              <a:t>Client</a:t>
            </a:r>
            <a:endParaRPr lang="en-US" sz="2800" spc="-151" dirty="0">
              <a:solidFill>
                <a:srgbClr val="DDDDDD">
                  <a:lumMod val="50000"/>
                  <a:alpha val="99000"/>
                </a:srgbClr>
              </a:solidFill>
              <a:latin typeface="Segoe UI Light" pitchFamily="34" charset="0"/>
            </a:endParaRPr>
          </a:p>
        </p:txBody>
      </p:sp>
      <p:sp>
        <p:nvSpPr>
          <p:cNvPr id="6" name="Rounded Rectangle 23"/>
          <p:cNvSpPr/>
          <p:nvPr/>
        </p:nvSpPr>
        <p:spPr bwMode="auto">
          <a:xfrm>
            <a:off x="752392" y="1952067"/>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algn="ctr" defTabSz="1218581"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App</a:t>
            </a:r>
          </a:p>
        </p:txBody>
      </p:sp>
      <p:sp>
        <p:nvSpPr>
          <p:cNvPr id="7" name="Rounded Rectangle 21"/>
          <p:cNvSpPr/>
          <p:nvPr/>
        </p:nvSpPr>
        <p:spPr bwMode="auto">
          <a:xfrm>
            <a:off x="4352928" y="1349829"/>
            <a:ext cx="2103120" cy="2103120"/>
          </a:xfrm>
          <a:prstGeom prst="rect">
            <a:avLst/>
          </a:prstGeom>
          <a:solidFill>
            <a:schemeClr val="accent1"/>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defTabSz="1218581"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Mobile Services</a:t>
            </a:r>
          </a:p>
        </p:txBody>
      </p:sp>
      <p:sp>
        <p:nvSpPr>
          <p:cNvPr id="8" name="Rounded Rectangle 18"/>
          <p:cNvSpPr/>
          <p:nvPr/>
        </p:nvSpPr>
        <p:spPr bwMode="auto">
          <a:xfrm>
            <a:off x="4352928" y="4407393"/>
            <a:ext cx="2103120" cy="2103120"/>
          </a:xfrm>
          <a:prstGeom prst="rect">
            <a:avLst/>
          </a:prstGeom>
          <a:solidFill>
            <a:srgbClr val="8CC60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0" bIns="91412" numCol="1" rtlCol="0" anchor="b" anchorCtr="0" compatLnSpc="1">
            <a:prstTxWarp prst="textNoShape">
              <a:avLst/>
            </a:prstTxWarp>
          </a:bodyPr>
          <a:lstStyle/>
          <a:p>
            <a:pPr defTabSz="1218581" fontAlgn="base">
              <a:lnSpc>
                <a:spcPct val="90000"/>
              </a:lnSpc>
              <a:spcBef>
                <a:spcPct val="0"/>
              </a:spcBef>
              <a:spcAft>
                <a:spcPct val="0"/>
              </a:spcAft>
            </a:pPr>
            <a:r>
              <a:rPr lang="en-US" sz="2000" spc="-51" dirty="0" smtClean="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APNS</a:t>
            </a:r>
            <a:endPar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endParaRPr>
          </a:p>
        </p:txBody>
      </p:sp>
      <p:grpSp>
        <p:nvGrpSpPr>
          <p:cNvPr id="9" name="Group 8"/>
          <p:cNvGrpSpPr/>
          <p:nvPr/>
        </p:nvGrpSpPr>
        <p:grpSpPr>
          <a:xfrm rot="18714423">
            <a:off x="2060361" y="3716562"/>
            <a:ext cx="782123" cy="2629855"/>
            <a:chOff x="1471220" y="3430995"/>
            <a:chExt cx="782123" cy="1366013"/>
          </a:xfrm>
        </p:grpSpPr>
        <p:sp>
          <p:nvSpPr>
            <p:cNvPr id="10" name="Up-Down Arrow 9"/>
            <p:cNvSpPr/>
            <p:nvPr/>
          </p:nvSpPr>
          <p:spPr bwMode="auto">
            <a:xfrm>
              <a:off x="1471220" y="3430995"/>
              <a:ext cx="391145" cy="1366013"/>
            </a:xfrm>
            <a:prstGeom prst="up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1" name="Rectangle 10"/>
            <p:cNvSpPr/>
            <p:nvPr/>
          </p:nvSpPr>
          <p:spPr bwMode="auto">
            <a:xfrm>
              <a:off x="1699450" y="3741773"/>
              <a:ext cx="553893" cy="69406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(1)</a:t>
              </a:r>
            </a:p>
          </p:txBody>
        </p:sp>
      </p:grpSp>
      <p:grpSp>
        <p:nvGrpSpPr>
          <p:cNvPr id="12" name="Group 11"/>
          <p:cNvGrpSpPr/>
          <p:nvPr/>
        </p:nvGrpSpPr>
        <p:grpSpPr>
          <a:xfrm>
            <a:off x="2581193" y="2686781"/>
            <a:ext cx="1771733" cy="577291"/>
            <a:chOff x="2581191" y="2686782"/>
            <a:chExt cx="1771733" cy="577290"/>
          </a:xfrm>
        </p:grpSpPr>
        <p:sp>
          <p:nvSpPr>
            <p:cNvPr id="13" name="Up-Down Arrow 12"/>
            <p:cNvSpPr/>
            <p:nvPr/>
          </p:nvSpPr>
          <p:spPr bwMode="auto">
            <a:xfrm rot="5400000">
              <a:off x="3271484" y="1996489"/>
              <a:ext cx="391147"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4" name="Rectangle 13"/>
            <p:cNvSpPr/>
            <p:nvPr/>
          </p:nvSpPr>
          <p:spPr bwMode="auto">
            <a:xfrm>
              <a:off x="3238526" y="2984768"/>
              <a:ext cx="595161"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(2)</a:t>
              </a:r>
            </a:p>
          </p:txBody>
        </p:sp>
      </p:grpSp>
      <p:grpSp>
        <p:nvGrpSpPr>
          <p:cNvPr id="15" name="Group 14"/>
          <p:cNvGrpSpPr/>
          <p:nvPr/>
        </p:nvGrpSpPr>
        <p:grpSpPr>
          <a:xfrm>
            <a:off x="5181578" y="3452949"/>
            <a:ext cx="933675" cy="954443"/>
            <a:chOff x="5341644" y="3559768"/>
            <a:chExt cx="933676" cy="703848"/>
          </a:xfrm>
        </p:grpSpPr>
        <p:sp>
          <p:nvSpPr>
            <p:cNvPr id="16" name="Down Arrow 15"/>
            <p:cNvSpPr/>
            <p:nvPr/>
          </p:nvSpPr>
          <p:spPr bwMode="auto">
            <a:xfrm>
              <a:off x="5341644" y="3559768"/>
              <a:ext cx="445096" cy="703848"/>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7" name="Rectangle 16"/>
            <p:cNvSpPr/>
            <p:nvPr/>
          </p:nvSpPr>
          <p:spPr bwMode="auto">
            <a:xfrm>
              <a:off x="5629508" y="3711106"/>
              <a:ext cx="64581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(3)</a:t>
              </a:r>
            </a:p>
          </p:txBody>
        </p:sp>
      </p:grpSp>
      <p:grpSp>
        <p:nvGrpSpPr>
          <p:cNvPr id="18" name="Group 17"/>
          <p:cNvGrpSpPr/>
          <p:nvPr/>
        </p:nvGrpSpPr>
        <p:grpSpPr>
          <a:xfrm rot="2586939">
            <a:off x="2570807" y="4131088"/>
            <a:ext cx="1771732" cy="625701"/>
            <a:chOff x="2479860" y="4937164"/>
            <a:chExt cx="1762119" cy="625701"/>
          </a:xfrm>
        </p:grpSpPr>
        <p:sp>
          <p:nvSpPr>
            <p:cNvPr id="19" name="Down Arrow 18"/>
            <p:cNvSpPr/>
            <p:nvPr/>
          </p:nvSpPr>
          <p:spPr bwMode="auto">
            <a:xfrm rot="5400000">
              <a:off x="3165663" y="4486549"/>
              <a:ext cx="390513" cy="1762119"/>
            </a:xfrm>
            <a:prstGeom prst="downArrow">
              <a:avLst>
                <a:gd name="adj1" fmla="val 50000"/>
                <a:gd name="adj2" fmla="val 58537"/>
              </a:avLst>
            </a:prstGeom>
            <a:solidFill>
              <a:srgbClr val="8CC6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0" name="Rectangle 19"/>
            <p:cNvSpPr/>
            <p:nvPr/>
          </p:nvSpPr>
          <p:spPr bwMode="auto">
            <a:xfrm>
              <a:off x="3113314" y="4937164"/>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smtClean="0">
                  <a:solidFill>
                    <a:srgbClr val="FF8A00">
                      <a:alpha val="99000"/>
                    </a:srgbClr>
                  </a:solidFill>
                </a:rPr>
                <a:t>(4)</a:t>
              </a:r>
              <a:endParaRPr lang="en-US" dirty="0">
                <a:solidFill>
                  <a:srgbClr val="FF8A00">
                    <a:alpha val="99000"/>
                  </a:srgbClr>
                </a:solidFill>
              </a:endParaRPr>
            </a:p>
          </p:txBody>
        </p:sp>
      </p:grpSp>
      <p:sp>
        <p:nvSpPr>
          <p:cNvPr id="21" name="Freeform 7"/>
          <p:cNvSpPr>
            <a:spLocks/>
          </p:cNvSpPr>
          <p:nvPr/>
        </p:nvSpPr>
        <p:spPr bwMode="auto">
          <a:xfrm>
            <a:off x="4693726" y="1913967"/>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12" tIns="45707" rIns="91412" bIns="45707" numCol="1" anchor="t" anchorCtr="0" compatLnSpc="1">
            <a:prstTxWarp prst="textNoShape">
              <a:avLst/>
            </a:prstTxWarp>
          </a:bodyPr>
          <a:lstStyle/>
          <a:p>
            <a:pPr defTabSz="914097"/>
            <a:endParaRPr lang="en-US">
              <a:solidFill>
                <a:srgbClr val="292929"/>
              </a:solidFill>
            </a:endParaRPr>
          </a:p>
        </p:txBody>
      </p:sp>
      <p:sp>
        <p:nvSpPr>
          <p:cNvPr id="22" name="Freeform 58"/>
          <p:cNvSpPr>
            <a:spLocks noEditPoints="1"/>
          </p:cNvSpPr>
          <p:nvPr/>
        </p:nvSpPr>
        <p:spPr bwMode="black">
          <a:xfrm>
            <a:off x="4962325" y="4739196"/>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279" tIns="41139" rIns="82279" bIns="41139" numCol="1" anchor="t" anchorCtr="0" compatLnSpc="1">
            <a:prstTxWarp prst="textNoShape">
              <a:avLst/>
            </a:prstTxWarp>
          </a:bodyPr>
          <a:lstStyle/>
          <a:p>
            <a:pPr defTabSz="914097"/>
            <a:endParaRPr lang="en-US" sz="1600">
              <a:solidFill>
                <a:srgbClr val="292929"/>
              </a:solidFill>
            </a:endParaRPr>
          </a:p>
        </p:txBody>
      </p:sp>
      <p:grpSp>
        <p:nvGrpSpPr>
          <p:cNvPr id="23" name="Group 22"/>
          <p:cNvGrpSpPr/>
          <p:nvPr/>
        </p:nvGrpSpPr>
        <p:grpSpPr bwMode="black">
          <a:xfrm>
            <a:off x="1144704" y="2338437"/>
            <a:ext cx="1044176" cy="849483"/>
            <a:chOff x="5184775" y="225425"/>
            <a:chExt cx="1500188" cy="1220788"/>
          </a:xfrm>
          <a:solidFill>
            <a:srgbClr val="FFFFFF"/>
          </a:solidFill>
        </p:grpSpPr>
        <p:sp>
          <p:nvSpPr>
            <p:cNvPr id="24"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sp>
          <p:nvSpPr>
            <p:cNvPr id="25"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sp>
          <p:nvSpPr>
            <p:cNvPr id="26"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grpSp>
    </p:spTree>
    <p:extLst>
      <p:ext uri="{BB962C8B-B14F-4D97-AF65-F5344CB8AC3E}">
        <p14:creationId xmlns:p14="http://schemas.microsoft.com/office/powerpoint/2010/main" val="271492156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75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75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75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75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750"/>
                                        <p:tgtEl>
                                          <p:spTgt spid="4">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75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6959056"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Push Notifications</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048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err="1" smtClean="0"/>
              <a:t>Auth</a:t>
            </a:r>
            <a:r>
              <a:rPr lang="en-US" dirty="0" smtClean="0"/>
              <a:t> Flow (server)</a:t>
            </a:r>
            <a:endParaRPr lang="en-US" dirty="0"/>
          </a:p>
        </p:txBody>
      </p:sp>
      <p:sp>
        <p:nvSpPr>
          <p:cNvPr id="4" name="Rectangle 3"/>
          <p:cNvSpPr/>
          <p:nvPr/>
        </p:nvSpPr>
        <p:spPr bwMode="auto">
          <a:xfrm>
            <a:off x="8656637" y="8806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GOOGLE</a:t>
            </a:r>
            <a:endParaRPr lang="en-US" sz="3200" dirty="0">
              <a:solidFill>
                <a:srgbClr val="FFFFFF"/>
              </a:solidFill>
            </a:endParaRPr>
          </a:p>
        </p:txBody>
      </p:sp>
      <p:sp>
        <p:nvSpPr>
          <p:cNvPr id="5" name="Rectangle 4"/>
          <p:cNvSpPr/>
          <p:nvPr/>
        </p:nvSpPr>
        <p:spPr bwMode="auto">
          <a:xfrm>
            <a:off x="8656637" y="19474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FACEBOOK</a:t>
            </a:r>
            <a:endParaRPr lang="en-US" sz="3200" dirty="0">
              <a:solidFill>
                <a:srgbClr val="FFFFFF"/>
              </a:solidFill>
            </a:endParaRPr>
          </a:p>
        </p:txBody>
      </p:sp>
      <p:sp>
        <p:nvSpPr>
          <p:cNvPr id="6" name="Rectangle 5"/>
          <p:cNvSpPr/>
          <p:nvPr/>
        </p:nvSpPr>
        <p:spPr bwMode="auto">
          <a:xfrm>
            <a:off x="8656637" y="30142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TWITTER</a:t>
            </a:r>
            <a:endParaRPr lang="en-US" sz="3200" dirty="0">
              <a:solidFill>
                <a:srgbClr val="FFFFFF"/>
              </a:solidFill>
            </a:endParaRPr>
          </a:p>
        </p:txBody>
      </p:sp>
      <p:sp>
        <p:nvSpPr>
          <p:cNvPr id="7" name="Rectangle 6"/>
          <p:cNvSpPr/>
          <p:nvPr/>
        </p:nvSpPr>
        <p:spPr bwMode="auto">
          <a:xfrm>
            <a:off x="4465637" y="5783262"/>
            <a:ext cx="4254611"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rgbClr val="FFFFFF"/>
                </a:solidFill>
              </a:rPr>
              <a:t>  MOBILE SERVICE</a:t>
            </a:r>
            <a:endParaRPr lang="en-US" sz="3200" dirty="0">
              <a:solidFill>
                <a:srgbClr val="FFFFFF"/>
              </a:solidFill>
            </a:endParaRPr>
          </a:p>
        </p:txBody>
      </p:sp>
      <p:sp>
        <p:nvSpPr>
          <p:cNvPr id="8" name="Rectangle 7"/>
          <p:cNvSpPr/>
          <p:nvPr/>
        </p:nvSpPr>
        <p:spPr bwMode="auto">
          <a:xfrm>
            <a:off x="1112837" y="2557005"/>
            <a:ext cx="2399191" cy="913604"/>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chemeClr val="accent1"/>
                </a:solidFill>
              </a:rPr>
              <a:t>  </a:t>
            </a:r>
            <a:r>
              <a:rPr lang="en-US" sz="3200" dirty="0" smtClean="0">
                <a:solidFill>
                  <a:schemeClr val="bg1"/>
                </a:solidFill>
              </a:rPr>
              <a:t>DEVICE</a:t>
            </a:r>
            <a:endParaRPr lang="en-US" sz="3200" dirty="0">
              <a:solidFill>
                <a:schemeClr val="bg1"/>
              </a:solidFill>
            </a:endParaRPr>
          </a:p>
        </p:txBody>
      </p:sp>
      <p:grpSp>
        <p:nvGrpSpPr>
          <p:cNvPr id="9" name="Group 8"/>
          <p:cNvGrpSpPr/>
          <p:nvPr/>
        </p:nvGrpSpPr>
        <p:grpSpPr>
          <a:xfrm>
            <a:off x="3512028" y="1025394"/>
            <a:ext cx="5144609" cy="1962152"/>
            <a:chOff x="3969228" y="1002663"/>
            <a:chExt cx="5144609" cy="1962152"/>
          </a:xfrm>
        </p:grpSpPr>
        <p:cxnSp>
          <p:nvCxnSpPr>
            <p:cNvPr id="10" name="Straight Arrow Connector 9"/>
            <p:cNvCxnSpPr>
              <a:stCxn id="8" idx="3"/>
            </p:cNvCxnSpPr>
            <p:nvPr/>
          </p:nvCxnSpPr>
          <p:spPr>
            <a:xfrm flipV="1">
              <a:off x="3969228" y="1002663"/>
              <a:ext cx="5144609" cy="1962152"/>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20330311">
              <a:off x="4399493" y="1290992"/>
              <a:ext cx="3280008"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CREDENTIALS </a:t>
              </a:r>
              <a:br>
                <a:rPr lang="en-US" sz="2400" dirty="0" smtClean="0">
                  <a:gradFill>
                    <a:gsLst>
                      <a:gs pos="2917">
                        <a:schemeClr val="tx1"/>
                      </a:gs>
                      <a:gs pos="30000">
                        <a:schemeClr val="tx1"/>
                      </a:gs>
                    </a:gsLst>
                    <a:lin ang="5400000" scaled="0"/>
                  </a:gradFill>
                </a:rPr>
              </a:br>
              <a:r>
                <a:rPr lang="en-US" sz="2400" dirty="0" smtClean="0">
                  <a:gradFill>
                    <a:gsLst>
                      <a:gs pos="2917">
                        <a:schemeClr val="tx1"/>
                      </a:gs>
                      <a:gs pos="30000">
                        <a:schemeClr val="tx1"/>
                      </a:gs>
                    </a:gsLst>
                    <a:lin ang="5400000" scaled="0"/>
                  </a:gradFill>
                </a:rPr>
                <a:t>(via </a:t>
              </a:r>
              <a:r>
                <a:rPr lang="en-US" sz="2400" dirty="0" err="1" smtClean="0">
                  <a:gradFill>
                    <a:gsLst>
                      <a:gs pos="2917">
                        <a:schemeClr val="tx1"/>
                      </a:gs>
                      <a:gs pos="30000">
                        <a:schemeClr val="tx1"/>
                      </a:gs>
                    </a:gsLst>
                    <a:lin ang="5400000" scaled="0"/>
                  </a:gradFill>
                </a:rPr>
                <a:t>oAuth</a:t>
              </a:r>
              <a:r>
                <a:rPr lang="en-US" sz="2400" dirty="0" smtClean="0">
                  <a:gradFill>
                    <a:gsLst>
                      <a:gs pos="2917">
                        <a:schemeClr val="tx1"/>
                      </a:gs>
                      <a:gs pos="30000">
                        <a:schemeClr val="tx1"/>
                      </a:gs>
                    </a:gsLst>
                    <a:lin ang="5400000" scaled="0"/>
                  </a:gradFill>
                </a:rPr>
                <a:t>/</a:t>
              </a:r>
              <a:r>
                <a:rPr lang="en-US" sz="2400" dirty="0" err="1" smtClean="0">
                  <a:gradFill>
                    <a:gsLst>
                      <a:gs pos="2917">
                        <a:schemeClr val="tx1"/>
                      </a:gs>
                      <a:gs pos="30000">
                        <a:schemeClr val="tx1"/>
                      </a:gs>
                    </a:gsLst>
                    <a:lin ang="5400000" scaled="0"/>
                  </a:gradFill>
                </a:rPr>
                <a:t>WebView</a:t>
              </a:r>
              <a:r>
                <a:rPr lang="en-US" sz="2400" dirty="0" smtClean="0">
                  <a:gradFill>
                    <a:gsLst>
                      <a:gs pos="2917">
                        <a:schemeClr val="tx1"/>
                      </a:gs>
                      <a:gs pos="30000">
                        <a:schemeClr val="tx1"/>
                      </a:gs>
                    </a:gsLst>
                    <a:lin ang="5400000" scaled="0"/>
                  </a:gradFill>
                </a:rPr>
                <a:t>) </a:t>
              </a:r>
            </a:p>
          </p:txBody>
        </p:sp>
      </p:grpSp>
      <p:sp>
        <p:nvSpPr>
          <p:cNvPr id="12" name="Rectangle 11"/>
          <p:cNvSpPr/>
          <p:nvPr/>
        </p:nvSpPr>
        <p:spPr bwMode="auto">
          <a:xfrm>
            <a:off x="8656637" y="40810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MICROSOFT</a:t>
            </a:r>
            <a:endParaRPr lang="en-US" sz="3200" dirty="0">
              <a:solidFill>
                <a:srgbClr val="FFFFFF"/>
              </a:solidFill>
            </a:endParaRPr>
          </a:p>
        </p:txBody>
      </p:sp>
      <p:grpSp>
        <p:nvGrpSpPr>
          <p:cNvPr id="13" name="Group 12"/>
          <p:cNvGrpSpPr/>
          <p:nvPr/>
        </p:nvGrpSpPr>
        <p:grpSpPr>
          <a:xfrm>
            <a:off x="2929595" y="2787344"/>
            <a:ext cx="2679042" cy="2969657"/>
            <a:chOff x="3386795" y="2764613"/>
            <a:chExt cx="2679042" cy="2969657"/>
          </a:xfrm>
        </p:grpSpPr>
        <p:grpSp>
          <p:nvGrpSpPr>
            <p:cNvPr id="14" name="Group 13"/>
            <p:cNvGrpSpPr/>
            <p:nvPr/>
          </p:nvGrpSpPr>
          <p:grpSpPr>
            <a:xfrm>
              <a:off x="3969228" y="2964815"/>
              <a:ext cx="2096609" cy="2769455"/>
              <a:chOff x="3969228" y="2964815"/>
              <a:chExt cx="2096609" cy="2769455"/>
            </a:xfrm>
          </p:grpSpPr>
          <p:cxnSp>
            <p:nvCxnSpPr>
              <p:cNvPr id="16" name="Straight Arrow Connector 15"/>
              <p:cNvCxnSpPr>
                <a:endCxn id="8" idx="3"/>
              </p:cNvCxnSpPr>
              <p:nvPr/>
            </p:nvCxnSpPr>
            <p:spPr>
              <a:xfrm flipH="1" flipV="1">
                <a:off x="3969228" y="2964815"/>
                <a:ext cx="2096609" cy="2769455"/>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3106418">
                <a:off x="4303895" y="3949896"/>
                <a:ext cx="1921950"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IDENTITY</a:t>
                </a:r>
              </a:p>
            </p:txBody>
          </p:sp>
        </p:grpSp>
        <p:sp>
          <p:nvSpPr>
            <p:cNvPr id="15" name="Smiley Face 14"/>
            <p:cNvSpPr/>
            <p:nvPr/>
          </p:nvSpPr>
          <p:spPr bwMode="auto">
            <a:xfrm>
              <a:off x="3386795" y="2764613"/>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18" name="Group 17"/>
          <p:cNvGrpSpPr/>
          <p:nvPr/>
        </p:nvGrpSpPr>
        <p:grpSpPr>
          <a:xfrm>
            <a:off x="5608637" y="1183008"/>
            <a:ext cx="2994819" cy="5274526"/>
            <a:chOff x="6065837" y="753016"/>
            <a:chExt cx="2994819" cy="5274526"/>
          </a:xfrm>
        </p:grpSpPr>
        <p:grpSp>
          <p:nvGrpSpPr>
            <p:cNvPr id="19" name="Group 18"/>
            <p:cNvGrpSpPr/>
            <p:nvPr/>
          </p:nvGrpSpPr>
          <p:grpSpPr>
            <a:xfrm>
              <a:off x="6065837" y="753016"/>
              <a:ext cx="2994819" cy="4618425"/>
              <a:chOff x="6065837" y="753016"/>
              <a:chExt cx="2994819" cy="4618425"/>
            </a:xfrm>
          </p:grpSpPr>
          <p:cxnSp>
            <p:nvCxnSpPr>
              <p:cNvPr id="21" name="Straight Arrow Connector 20"/>
              <p:cNvCxnSpPr/>
              <p:nvPr/>
            </p:nvCxnSpPr>
            <p:spPr>
              <a:xfrm flipH="1">
                <a:off x="6065837" y="753016"/>
                <a:ext cx="2994819" cy="4618425"/>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rot="18354720">
                <a:off x="6006066" y="2358839"/>
                <a:ext cx="2860997"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AUTH TOKEN</a:t>
                </a:r>
              </a:p>
            </p:txBody>
          </p:sp>
        </p:grpSp>
        <p:sp>
          <p:nvSpPr>
            <p:cNvPr id="20" name="Smiley Face 19"/>
            <p:cNvSpPr/>
            <p:nvPr/>
          </p:nvSpPr>
          <p:spPr bwMode="auto">
            <a:xfrm>
              <a:off x="8600506" y="5622424"/>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23" name="Group 22"/>
          <p:cNvGrpSpPr/>
          <p:nvPr/>
        </p:nvGrpSpPr>
        <p:grpSpPr>
          <a:xfrm>
            <a:off x="6293916" y="1421088"/>
            <a:ext cx="2354124" cy="4380345"/>
            <a:chOff x="6293916" y="1040088"/>
            <a:chExt cx="2354124" cy="4380345"/>
          </a:xfrm>
        </p:grpSpPr>
        <p:cxnSp>
          <p:nvCxnSpPr>
            <p:cNvPr id="24" name="Straight Arrow Connector 23"/>
            <p:cNvCxnSpPr/>
            <p:nvPr/>
          </p:nvCxnSpPr>
          <p:spPr>
            <a:xfrm flipV="1">
              <a:off x="6293916" y="1471792"/>
              <a:ext cx="2354124" cy="3948641"/>
            </a:xfrm>
            <a:prstGeom prst="straightConnector1">
              <a:avLst/>
            </a:prstGeom>
            <a:ln w="92075">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18152444">
              <a:off x="5213332" y="2892135"/>
              <a:ext cx="4331958"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GRAPH ACCESS (LIMITED)</a:t>
              </a:r>
            </a:p>
          </p:txBody>
        </p:sp>
      </p:grpSp>
    </p:spTree>
    <p:extLst>
      <p:ext uri="{BB962C8B-B14F-4D97-AF65-F5344CB8AC3E}">
        <p14:creationId xmlns:p14="http://schemas.microsoft.com/office/powerpoint/2010/main" val="257942624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err="1" smtClean="0"/>
              <a:t>Auth</a:t>
            </a:r>
            <a:r>
              <a:rPr lang="en-US" dirty="0" smtClean="0"/>
              <a:t> Flow (client)</a:t>
            </a:r>
            <a:endParaRPr lang="en-US" dirty="0"/>
          </a:p>
        </p:txBody>
      </p:sp>
      <p:sp>
        <p:nvSpPr>
          <p:cNvPr id="28" name="Rectangle 27"/>
          <p:cNvSpPr/>
          <p:nvPr/>
        </p:nvSpPr>
        <p:spPr bwMode="auto">
          <a:xfrm>
            <a:off x="8656637" y="8806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GOOGLE</a:t>
            </a:r>
            <a:endParaRPr lang="en-US" sz="3200" dirty="0">
              <a:solidFill>
                <a:srgbClr val="FFFFFF"/>
              </a:solidFill>
            </a:endParaRPr>
          </a:p>
        </p:txBody>
      </p:sp>
      <p:sp>
        <p:nvSpPr>
          <p:cNvPr id="29" name="Rectangle 28"/>
          <p:cNvSpPr/>
          <p:nvPr/>
        </p:nvSpPr>
        <p:spPr bwMode="auto">
          <a:xfrm>
            <a:off x="8656637" y="19474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FACEBOOK</a:t>
            </a:r>
            <a:endParaRPr lang="en-US" sz="3200" dirty="0">
              <a:solidFill>
                <a:srgbClr val="FFFFFF"/>
              </a:solidFill>
            </a:endParaRPr>
          </a:p>
        </p:txBody>
      </p:sp>
      <p:sp>
        <p:nvSpPr>
          <p:cNvPr id="30" name="Rectangle 29"/>
          <p:cNvSpPr/>
          <p:nvPr/>
        </p:nvSpPr>
        <p:spPr bwMode="auto">
          <a:xfrm>
            <a:off x="8656637" y="30142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TWITTER</a:t>
            </a:r>
            <a:endParaRPr lang="en-US" sz="3200" dirty="0">
              <a:solidFill>
                <a:srgbClr val="FFFFFF"/>
              </a:solidFill>
            </a:endParaRPr>
          </a:p>
        </p:txBody>
      </p:sp>
      <p:sp>
        <p:nvSpPr>
          <p:cNvPr id="31" name="Rectangle 30"/>
          <p:cNvSpPr/>
          <p:nvPr/>
        </p:nvSpPr>
        <p:spPr bwMode="auto">
          <a:xfrm>
            <a:off x="4465637" y="5783262"/>
            <a:ext cx="4254611"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rgbClr val="FFFFFF"/>
                </a:solidFill>
              </a:rPr>
              <a:t>  MOBILE SERVICE</a:t>
            </a:r>
            <a:endParaRPr lang="en-US" sz="3200" dirty="0">
              <a:solidFill>
                <a:srgbClr val="FFFFFF"/>
              </a:solidFill>
            </a:endParaRPr>
          </a:p>
        </p:txBody>
      </p:sp>
      <p:sp>
        <p:nvSpPr>
          <p:cNvPr id="32" name="Rectangle 31"/>
          <p:cNvSpPr/>
          <p:nvPr/>
        </p:nvSpPr>
        <p:spPr bwMode="auto">
          <a:xfrm>
            <a:off x="1112837" y="2582862"/>
            <a:ext cx="2399191" cy="913604"/>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chemeClr val="bg1"/>
                </a:solidFill>
              </a:rPr>
              <a:t>  DEVICE</a:t>
            </a:r>
            <a:endParaRPr lang="en-US" sz="3200" dirty="0">
              <a:solidFill>
                <a:schemeClr val="bg1"/>
              </a:solidFill>
            </a:endParaRPr>
          </a:p>
        </p:txBody>
      </p:sp>
      <p:sp>
        <p:nvSpPr>
          <p:cNvPr id="33" name="Rectangle 32"/>
          <p:cNvSpPr/>
          <p:nvPr/>
        </p:nvSpPr>
        <p:spPr bwMode="auto">
          <a:xfrm>
            <a:off x="8656637" y="40810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MICROSOFT</a:t>
            </a:r>
            <a:endParaRPr lang="en-US" sz="3200" dirty="0">
              <a:solidFill>
                <a:srgbClr val="FFFFFF"/>
              </a:solidFill>
            </a:endParaRPr>
          </a:p>
        </p:txBody>
      </p:sp>
      <p:grpSp>
        <p:nvGrpSpPr>
          <p:cNvPr id="34" name="Group 33"/>
          <p:cNvGrpSpPr/>
          <p:nvPr/>
        </p:nvGrpSpPr>
        <p:grpSpPr>
          <a:xfrm>
            <a:off x="3488641" y="3482429"/>
            <a:ext cx="5123907" cy="2976272"/>
            <a:chOff x="6136758" y="663029"/>
            <a:chExt cx="5123907" cy="2976272"/>
          </a:xfrm>
        </p:grpSpPr>
        <p:grpSp>
          <p:nvGrpSpPr>
            <p:cNvPr id="35" name="Group 34"/>
            <p:cNvGrpSpPr/>
            <p:nvPr/>
          </p:nvGrpSpPr>
          <p:grpSpPr>
            <a:xfrm>
              <a:off x="6136758" y="663029"/>
              <a:ext cx="3080915" cy="2312653"/>
              <a:chOff x="6136758" y="663029"/>
              <a:chExt cx="3080915" cy="2312653"/>
            </a:xfrm>
          </p:grpSpPr>
          <p:cxnSp>
            <p:nvCxnSpPr>
              <p:cNvPr id="37" name="Straight Arrow Connector 36"/>
              <p:cNvCxnSpPr/>
              <p:nvPr/>
            </p:nvCxnSpPr>
            <p:spPr>
              <a:xfrm>
                <a:off x="6136758" y="663029"/>
                <a:ext cx="3080915" cy="2312653"/>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rot="2242608">
                <a:off x="6693729" y="1224063"/>
                <a:ext cx="2210151"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AUTH CODE</a:t>
                </a:r>
              </a:p>
            </p:txBody>
          </p:sp>
        </p:grpSp>
        <p:sp>
          <p:nvSpPr>
            <p:cNvPr id="36" name="Smiley Face 35"/>
            <p:cNvSpPr/>
            <p:nvPr/>
          </p:nvSpPr>
          <p:spPr bwMode="auto">
            <a:xfrm>
              <a:off x="10804907" y="3234183"/>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39" name="Group 38"/>
          <p:cNvGrpSpPr/>
          <p:nvPr/>
        </p:nvGrpSpPr>
        <p:grpSpPr>
          <a:xfrm>
            <a:off x="2918646" y="1439862"/>
            <a:ext cx="5737991" cy="1828800"/>
            <a:chOff x="3375846" y="1438123"/>
            <a:chExt cx="5737991" cy="1828800"/>
          </a:xfrm>
        </p:grpSpPr>
        <p:grpSp>
          <p:nvGrpSpPr>
            <p:cNvPr id="40" name="Group 39"/>
            <p:cNvGrpSpPr/>
            <p:nvPr/>
          </p:nvGrpSpPr>
          <p:grpSpPr>
            <a:xfrm>
              <a:off x="3969228" y="1438123"/>
              <a:ext cx="5144609" cy="1676002"/>
              <a:chOff x="3969228" y="1438123"/>
              <a:chExt cx="5144609" cy="1676002"/>
            </a:xfrm>
          </p:grpSpPr>
          <p:cxnSp>
            <p:nvCxnSpPr>
              <p:cNvPr id="42" name="Straight Arrow Connector 41"/>
              <p:cNvCxnSpPr/>
              <p:nvPr/>
            </p:nvCxnSpPr>
            <p:spPr>
              <a:xfrm flipH="1">
                <a:off x="3969228" y="1438123"/>
                <a:ext cx="5144609" cy="1676002"/>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rot="20499625">
                <a:off x="4748288" y="1720033"/>
                <a:ext cx="3830653"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AUTH CODE + TOKEN</a:t>
                </a:r>
              </a:p>
            </p:txBody>
          </p:sp>
        </p:grpSp>
        <p:sp>
          <p:nvSpPr>
            <p:cNvPr id="41" name="Smiley Face 40"/>
            <p:cNvSpPr/>
            <p:nvPr/>
          </p:nvSpPr>
          <p:spPr bwMode="auto">
            <a:xfrm>
              <a:off x="3375846" y="2861805"/>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44" name="Group 43"/>
          <p:cNvGrpSpPr/>
          <p:nvPr/>
        </p:nvGrpSpPr>
        <p:grpSpPr>
          <a:xfrm>
            <a:off x="6686993" y="1770540"/>
            <a:ext cx="1815802" cy="3968696"/>
            <a:chOff x="6686993" y="1389540"/>
            <a:chExt cx="1815802" cy="3968696"/>
          </a:xfrm>
        </p:grpSpPr>
        <p:cxnSp>
          <p:nvCxnSpPr>
            <p:cNvPr id="45" name="Straight Arrow Connector 44"/>
            <p:cNvCxnSpPr/>
            <p:nvPr/>
          </p:nvCxnSpPr>
          <p:spPr>
            <a:xfrm flipV="1">
              <a:off x="6686993" y="1746647"/>
              <a:ext cx="1815802" cy="3611589"/>
            </a:xfrm>
            <a:prstGeom prst="straightConnector1">
              <a:avLst/>
            </a:prstGeom>
            <a:ln w="92075">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7746886">
              <a:off x="5775246" y="2791520"/>
              <a:ext cx="3437979"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GRAPH ACCESS</a:t>
              </a:r>
            </a:p>
          </p:txBody>
        </p:sp>
      </p:grpSp>
      <p:grpSp>
        <p:nvGrpSpPr>
          <p:cNvPr id="47" name="Group 46"/>
          <p:cNvGrpSpPr/>
          <p:nvPr/>
        </p:nvGrpSpPr>
        <p:grpSpPr>
          <a:xfrm>
            <a:off x="3334863" y="763745"/>
            <a:ext cx="5478174" cy="1895317"/>
            <a:chOff x="3334863" y="763745"/>
            <a:chExt cx="5478174" cy="1895317"/>
          </a:xfrm>
        </p:grpSpPr>
        <p:cxnSp>
          <p:nvCxnSpPr>
            <p:cNvPr id="48" name="Straight Arrow Connector 47"/>
            <p:cNvCxnSpPr/>
            <p:nvPr/>
          </p:nvCxnSpPr>
          <p:spPr>
            <a:xfrm flipV="1">
              <a:off x="3512028" y="983060"/>
              <a:ext cx="5144609" cy="1676002"/>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rot="20557038">
              <a:off x="3936890" y="763745"/>
              <a:ext cx="4876147"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CREDENTIALS</a:t>
              </a:r>
              <a:br>
                <a:rPr lang="en-US" sz="2400" dirty="0" smtClean="0">
                  <a:gradFill>
                    <a:gsLst>
                      <a:gs pos="2917">
                        <a:schemeClr val="tx1"/>
                      </a:gs>
                      <a:gs pos="30000">
                        <a:schemeClr val="tx1"/>
                      </a:gs>
                    </a:gsLst>
                    <a:lin ang="5400000" scaled="0"/>
                  </a:gradFill>
                </a:rPr>
              </a:br>
              <a:r>
                <a:rPr lang="en-US" sz="2400" dirty="0" smtClean="0">
                  <a:gradFill>
                    <a:gsLst>
                      <a:gs pos="2917">
                        <a:schemeClr val="tx1"/>
                      </a:gs>
                      <a:gs pos="30000">
                        <a:schemeClr val="tx1"/>
                      </a:gs>
                    </a:gsLst>
                    <a:lin ang="5400000" scaled="0"/>
                  </a:gradFill>
                </a:rPr>
                <a:t>(via native SDKs)</a:t>
              </a:r>
            </a:p>
          </p:txBody>
        </p:sp>
        <p:pic>
          <p:nvPicPr>
            <p:cNvPr id="50" name="Picture 49"/>
            <p:cNvPicPr>
              <a:picLocks noChangeAspect="1"/>
            </p:cNvPicPr>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24124" b="23060"/>
            <a:stretch/>
          </p:blipFill>
          <p:spPr>
            <a:xfrm rot="20503097">
              <a:off x="3334863" y="1569455"/>
              <a:ext cx="973382" cy="914400"/>
            </a:xfrm>
            <a:prstGeom prst="rect">
              <a:avLst/>
            </a:prstGeom>
          </p:spPr>
        </p:pic>
      </p:grpSp>
      <p:cxnSp>
        <p:nvCxnSpPr>
          <p:cNvPr id="51" name="Straight Arrow Connector 50"/>
          <p:cNvCxnSpPr/>
          <p:nvPr/>
        </p:nvCxnSpPr>
        <p:spPr>
          <a:xfrm rot="20679126" flipH="1" flipV="1">
            <a:off x="2884850" y="3269785"/>
            <a:ext cx="2096609" cy="2769455"/>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rot="2185544">
            <a:off x="3219517" y="4254866"/>
            <a:ext cx="1921950"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IDENTITY</a:t>
            </a:r>
          </a:p>
        </p:txBody>
      </p:sp>
      <p:cxnSp>
        <p:nvCxnSpPr>
          <p:cNvPr id="54" name="Straight Arrow Connector 53"/>
          <p:cNvCxnSpPr/>
          <p:nvPr/>
        </p:nvCxnSpPr>
        <p:spPr>
          <a:xfrm rot="2693430" flipV="1">
            <a:off x="5067612" y="759095"/>
            <a:ext cx="1815802" cy="3611589"/>
          </a:xfrm>
          <a:prstGeom prst="straightConnector1">
            <a:avLst/>
          </a:prstGeom>
          <a:ln w="92075">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rot="20440316">
            <a:off x="4563530" y="2478204"/>
            <a:ext cx="3437979"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GRAPH ACCESS</a:t>
            </a:r>
          </a:p>
        </p:txBody>
      </p:sp>
    </p:spTree>
    <p:extLst>
      <p:ext uri="{BB962C8B-B14F-4D97-AF65-F5344CB8AC3E}">
        <p14:creationId xmlns:p14="http://schemas.microsoft.com/office/powerpoint/2010/main" val="310908470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User object</a:t>
            </a:r>
            <a:endParaRPr lang="en-US" dirty="0"/>
          </a:p>
        </p:txBody>
      </p:sp>
      <p:sp>
        <p:nvSpPr>
          <p:cNvPr id="3" name="Text Placeholder 2"/>
          <p:cNvSpPr>
            <a:spLocks noGrp="1"/>
          </p:cNvSpPr>
          <p:nvPr>
            <p:ph type="body" sz="quarter" idx="10"/>
          </p:nvPr>
        </p:nvSpPr>
        <p:spPr>
          <a:xfrm>
            <a:off x="519112" y="1370525"/>
            <a:ext cx="11149013" cy="5416355"/>
          </a:xfrm>
        </p:spPr>
        <p:txBody>
          <a:bodyPr/>
          <a:lstStyle/>
          <a:p>
            <a:pPr marL="574675" indent="-571500">
              <a:buFont typeface="Arial"/>
              <a:buChar char="•"/>
            </a:pPr>
            <a:r>
              <a:rPr lang="en-US" dirty="0" err="1" smtClean="0"/>
              <a:t>User.level</a:t>
            </a:r>
            <a:endParaRPr lang="en-US" dirty="0" smtClean="0"/>
          </a:p>
          <a:p>
            <a:pPr marL="1830388" lvl="2" indent="-571500">
              <a:buFont typeface="Arial"/>
              <a:buChar char="•"/>
            </a:pPr>
            <a:r>
              <a:rPr lang="en-US" sz="2800" dirty="0" smtClean="0"/>
              <a:t>Admin</a:t>
            </a:r>
          </a:p>
          <a:p>
            <a:pPr marL="1830388" lvl="2" indent="-571500">
              <a:buFont typeface="Arial"/>
              <a:buChar char="•"/>
            </a:pPr>
            <a:r>
              <a:rPr lang="en-US" sz="2800" dirty="0" smtClean="0"/>
              <a:t>Authenticated</a:t>
            </a:r>
          </a:p>
          <a:p>
            <a:pPr marL="1830388" lvl="2" indent="-571500">
              <a:buFont typeface="Arial"/>
              <a:buChar char="•"/>
            </a:pPr>
            <a:r>
              <a:rPr lang="en-US" sz="2800" dirty="0" smtClean="0"/>
              <a:t>Anonymous</a:t>
            </a:r>
          </a:p>
          <a:p>
            <a:pPr marL="574675" indent="-571500">
              <a:buFont typeface="Arial"/>
              <a:buChar char="•"/>
            </a:pPr>
            <a:r>
              <a:rPr lang="en-US" dirty="0" err="1" smtClean="0"/>
              <a:t>User.userId</a:t>
            </a:r>
            <a:endParaRPr lang="en-US" dirty="0" smtClean="0"/>
          </a:p>
          <a:p>
            <a:pPr marL="1830388" lvl="2" indent="-571500">
              <a:buFont typeface="Arial"/>
              <a:buChar char="•"/>
            </a:pPr>
            <a:r>
              <a:rPr lang="en-US" sz="2800" dirty="0" err="1" smtClean="0"/>
              <a:t>Provider:id</a:t>
            </a:r>
            <a:r>
              <a:rPr lang="en-US" sz="2800" dirty="0" smtClean="0"/>
              <a:t> or undefined</a:t>
            </a:r>
          </a:p>
          <a:p>
            <a:pPr marL="574675" indent="-571500">
              <a:buFont typeface="Arial"/>
              <a:buChar char="•"/>
            </a:pPr>
            <a:r>
              <a:rPr lang="en-US" dirty="0" err="1" smtClean="0"/>
              <a:t>User.getIdentities</a:t>
            </a:r>
            <a:r>
              <a:rPr lang="en-US" dirty="0" smtClean="0"/>
              <a:t>()</a:t>
            </a:r>
          </a:p>
          <a:p>
            <a:pPr marL="1830388" lvl="2" indent="-571500">
              <a:buFont typeface="Arial"/>
              <a:buChar char="•"/>
            </a:pPr>
            <a:r>
              <a:rPr lang="en-US" sz="2800" dirty="0" err="1" smtClean="0"/>
              <a:t>UserId</a:t>
            </a:r>
            <a:endParaRPr lang="en-US" sz="2800" dirty="0" smtClean="0"/>
          </a:p>
          <a:p>
            <a:pPr marL="1830388" lvl="2" indent="-571500">
              <a:buFont typeface="Arial"/>
              <a:buChar char="•"/>
            </a:pPr>
            <a:r>
              <a:rPr lang="en-US" sz="2800" dirty="0" smtClean="0"/>
              <a:t>Provider Access Token / Secret</a:t>
            </a:r>
          </a:p>
          <a:p>
            <a:pPr marL="574675" indent="-571500">
              <a:buFont typeface="Arial"/>
              <a:buChar char="•"/>
            </a:pPr>
            <a:endParaRPr lang="en-US" dirty="0"/>
          </a:p>
        </p:txBody>
      </p:sp>
    </p:spTree>
    <p:extLst>
      <p:ext uri="{BB962C8B-B14F-4D97-AF65-F5344CB8AC3E}">
        <p14:creationId xmlns:p14="http://schemas.microsoft.com/office/powerpoint/2010/main" val="34941989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385692"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Adding Authentication</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6558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Command Line Tools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Scriptable control from PowerShell / Bash</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Delete Services</a:t>
            </a:r>
          </a:p>
        </p:txBody>
      </p:sp>
      <p:sp>
        <p:nvSpPr>
          <p:cNvPr id="5" name="Rectangle 4"/>
          <p:cNvSpPr/>
          <p:nvPr/>
        </p:nvSpPr>
        <p:spPr bwMode="auto">
          <a:xfrm>
            <a:off x="635000" y="3561095"/>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Update / Delete Tables and Permissions</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Inspect / Delete Table Data</a:t>
            </a:r>
          </a:p>
        </p:txBody>
      </p:sp>
      <p:sp>
        <p:nvSpPr>
          <p:cNvPr id="7" name="Rectangle 6"/>
          <p:cNvSpPr/>
          <p:nvPr/>
        </p:nvSpPr>
        <p:spPr bwMode="auto">
          <a:xfrm>
            <a:off x="62992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Upload / Delete Scripts</a:t>
            </a:r>
          </a:p>
        </p:txBody>
      </p:sp>
      <p:sp>
        <p:nvSpPr>
          <p:cNvPr id="8" name="Rectangle 7"/>
          <p:cNvSpPr/>
          <p:nvPr/>
        </p:nvSpPr>
        <p:spPr bwMode="auto">
          <a:xfrm>
            <a:off x="655637" y="4868862"/>
            <a:ext cx="553720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Up / Down Services</a:t>
            </a:r>
          </a:p>
        </p:txBody>
      </p:sp>
      <p:sp>
        <p:nvSpPr>
          <p:cNvPr id="9" name="Rectangle 8"/>
          <p:cNvSpPr/>
          <p:nvPr/>
        </p:nvSpPr>
        <p:spPr bwMode="auto">
          <a:xfrm>
            <a:off x="6319837" y="4868862"/>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Much More!</a:t>
            </a:r>
          </a:p>
        </p:txBody>
      </p:sp>
    </p:spTree>
    <p:extLst>
      <p:ext uri="{BB962C8B-B14F-4D97-AF65-F5344CB8AC3E}">
        <p14:creationId xmlns:p14="http://schemas.microsoft.com/office/powerpoint/2010/main" val="335893317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5312572"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Using the CLI</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1140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Using the Scheduler</a:t>
            </a:r>
            <a:endParaRPr lang="en-US" dirty="0"/>
          </a:p>
        </p:txBody>
      </p:sp>
      <p:sp>
        <p:nvSpPr>
          <p:cNvPr id="3" name="Text Placeholder 2"/>
          <p:cNvSpPr>
            <a:spLocks noGrp="1"/>
          </p:cNvSpPr>
          <p:nvPr>
            <p:ph type="body" sz="quarter" idx="10"/>
          </p:nvPr>
        </p:nvSpPr>
        <p:spPr>
          <a:xfrm>
            <a:off x="519112" y="1370525"/>
            <a:ext cx="11149013" cy="3126497"/>
          </a:xfrm>
        </p:spPr>
        <p:txBody>
          <a:bodyPr/>
          <a:lstStyle/>
          <a:p>
            <a:pPr marL="574675" indent="-571500">
              <a:buFont typeface="Arial"/>
              <a:buChar char="•"/>
            </a:pPr>
            <a:r>
              <a:rPr lang="en-US" dirty="0" smtClean="0"/>
              <a:t>Execute scripts on a schedule</a:t>
            </a:r>
          </a:p>
          <a:p>
            <a:pPr marL="574675" indent="-571500">
              <a:buFont typeface="Arial"/>
              <a:buChar char="•"/>
            </a:pPr>
            <a:r>
              <a:rPr lang="en-US" dirty="0" smtClean="0"/>
              <a:t>Execute scripts on demand</a:t>
            </a:r>
          </a:p>
          <a:p>
            <a:pPr marL="574675" indent="-571500">
              <a:buFont typeface="Arial"/>
              <a:buChar char="•"/>
            </a:pPr>
            <a:r>
              <a:rPr lang="en-US" dirty="0" smtClean="0"/>
              <a:t>Frequency and length of execution based off of service level</a:t>
            </a:r>
          </a:p>
          <a:p>
            <a:pPr marL="574675" indent="-571500">
              <a:buFont typeface="Arial"/>
              <a:buChar char="•"/>
            </a:pPr>
            <a:r>
              <a:rPr lang="en-US" dirty="0" smtClean="0"/>
              <a:t>Ideal for backend data processing</a:t>
            </a:r>
            <a:endParaRPr lang="en-US" dirty="0"/>
          </a:p>
        </p:txBody>
      </p:sp>
    </p:spTree>
    <p:extLst>
      <p:ext uri="{BB962C8B-B14F-4D97-AF65-F5344CB8AC3E}">
        <p14:creationId xmlns:p14="http://schemas.microsoft.com/office/powerpoint/2010/main" val="22718589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Agenda</a:t>
            </a:r>
            <a:endParaRPr lang="en-US" dirty="0"/>
          </a:p>
        </p:txBody>
      </p:sp>
      <p:sp>
        <p:nvSpPr>
          <p:cNvPr id="4" name="Rectangle 3"/>
          <p:cNvSpPr/>
          <p:nvPr/>
        </p:nvSpPr>
        <p:spPr bwMode="auto">
          <a:xfrm>
            <a:off x="4396900" y="1973262"/>
            <a:ext cx="352427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latin typeface="+mj-lt"/>
                <a:ea typeface="Segoe UI" pitchFamily="34" charset="0"/>
                <a:cs typeface="Segoe UI" pitchFamily="34" charset="0"/>
              </a:rPr>
              <a:t>Mobile Services</a:t>
            </a:r>
          </a:p>
        </p:txBody>
      </p:sp>
      <p:sp>
        <p:nvSpPr>
          <p:cNvPr id="5" name="Rectangle 4"/>
          <p:cNvSpPr/>
          <p:nvPr/>
        </p:nvSpPr>
        <p:spPr bwMode="auto">
          <a:xfrm>
            <a:off x="4396900" y="3244740"/>
            <a:ext cx="352427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Push Notifications</a:t>
            </a:r>
          </a:p>
        </p:txBody>
      </p:sp>
      <p:sp>
        <p:nvSpPr>
          <p:cNvPr id="6" name="Rectangle 5"/>
          <p:cNvSpPr/>
          <p:nvPr/>
        </p:nvSpPr>
        <p:spPr bwMode="auto">
          <a:xfrm>
            <a:off x="8514514" y="1973262"/>
            <a:ext cx="352427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latin typeface="+mj-lt"/>
                <a:ea typeface="Segoe UI" pitchFamily="34" charset="0"/>
                <a:cs typeface="Segoe UI" pitchFamily="34" charset="0"/>
              </a:rPr>
              <a:t>Data Storage</a:t>
            </a:r>
          </a:p>
        </p:txBody>
      </p:sp>
      <p:sp>
        <p:nvSpPr>
          <p:cNvPr id="7" name="Rectangle 6"/>
          <p:cNvSpPr/>
          <p:nvPr/>
        </p:nvSpPr>
        <p:spPr bwMode="auto">
          <a:xfrm>
            <a:off x="8514514" y="3244740"/>
            <a:ext cx="352427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Security and Authentication</a:t>
            </a:r>
          </a:p>
        </p:txBody>
      </p:sp>
      <p:sp>
        <p:nvSpPr>
          <p:cNvPr id="8" name="Rectangle 7"/>
          <p:cNvSpPr/>
          <p:nvPr/>
        </p:nvSpPr>
        <p:spPr bwMode="auto">
          <a:xfrm>
            <a:off x="4394086" y="4553018"/>
            <a:ext cx="3524270" cy="11557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Other Features and Scaling</a:t>
            </a:r>
          </a:p>
        </p:txBody>
      </p:sp>
      <p:sp>
        <p:nvSpPr>
          <p:cNvPr id="9" name="Rectangle 8"/>
          <p:cNvSpPr/>
          <p:nvPr/>
        </p:nvSpPr>
        <p:spPr bwMode="auto">
          <a:xfrm>
            <a:off x="8511700" y="4553018"/>
            <a:ext cx="352427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Questions</a:t>
            </a:r>
          </a:p>
        </p:txBody>
      </p:sp>
      <p:pic>
        <p:nvPicPr>
          <p:cNvPr id="10" name="Picture 9"/>
          <p:cNvPicPr>
            <a:picLocks noChangeAspect="1"/>
          </p:cNvPicPr>
          <p:nvPr/>
        </p:nvPicPr>
        <p:blipFill>
          <a:blip r:embed="rId3"/>
          <a:stretch>
            <a:fillRect/>
          </a:stretch>
        </p:blipFill>
        <p:spPr>
          <a:xfrm>
            <a:off x="434500" y="1820862"/>
            <a:ext cx="3499796" cy="3657600"/>
          </a:xfrm>
          <a:prstGeom prst="rect">
            <a:avLst/>
          </a:prstGeom>
        </p:spPr>
      </p:pic>
    </p:spTree>
    <p:extLst>
      <p:ext uri="{BB962C8B-B14F-4D97-AF65-F5344CB8AC3E}">
        <p14:creationId xmlns:p14="http://schemas.microsoft.com/office/powerpoint/2010/main" val="58239968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Custom API</a:t>
            </a:r>
            <a:endParaRPr lang="en-US" dirty="0"/>
          </a:p>
        </p:txBody>
      </p:sp>
      <p:sp>
        <p:nvSpPr>
          <p:cNvPr id="3" name="Text Placeholder 2"/>
          <p:cNvSpPr>
            <a:spLocks noGrp="1"/>
          </p:cNvSpPr>
          <p:nvPr>
            <p:ph type="body" sz="quarter" idx="10"/>
          </p:nvPr>
        </p:nvSpPr>
        <p:spPr>
          <a:xfrm>
            <a:off x="519112" y="1370525"/>
            <a:ext cx="11149013" cy="4950074"/>
          </a:xfrm>
        </p:spPr>
        <p:txBody>
          <a:bodyPr/>
          <a:lstStyle/>
          <a:p>
            <a:pPr marL="574675" indent="-571500">
              <a:buFont typeface="Arial"/>
              <a:buChar char="•"/>
            </a:pPr>
            <a:r>
              <a:rPr lang="en-US" dirty="0" smtClean="0"/>
              <a:t>Non-table based scripts</a:t>
            </a:r>
          </a:p>
          <a:p>
            <a:pPr marL="574675" indent="-571500">
              <a:buFont typeface="Arial"/>
              <a:buChar char="•"/>
            </a:pPr>
            <a:r>
              <a:rPr lang="en-US" dirty="0" smtClean="0"/>
              <a:t>Accessible from</a:t>
            </a:r>
          </a:p>
          <a:p>
            <a:pPr marL="1830388" lvl="2" indent="-571500">
              <a:buFont typeface="Arial"/>
              <a:buChar char="•"/>
            </a:pPr>
            <a:r>
              <a:rPr lang="en-US" dirty="0" smtClean="0">
                <a:solidFill>
                  <a:srgbClr val="292929"/>
                </a:solidFill>
              </a:rPr>
              <a:t>Get</a:t>
            </a:r>
          </a:p>
          <a:p>
            <a:pPr marL="1830388" lvl="2" indent="-571500">
              <a:buFont typeface="Arial"/>
              <a:buChar char="•"/>
            </a:pPr>
            <a:r>
              <a:rPr lang="en-US" dirty="0" smtClean="0">
                <a:solidFill>
                  <a:srgbClr val="292929"/>
                </a:solidFill>
              </a:rPr>
              <a:t>Post</a:t>
            </a:r>
          </a:p>
          <a:p>
            <a:pPr marL="1830388" lvl="2" indent="-571500">
              <a:buFont typeface="Arial"/>
              <a:buChar char="•"/>
            </a:pPr>
            <a:r>
              <a:rPr lang="en-US" dirty="0" smtClean="0">
                <a:solidFill>
                  <a:srgbClr val="292929"/>
                </a:solidFill>
              </a:rPr>
              <a:t>Put</a:t>
            </a:r>
          </a:p>
          <a:p>
            <a:pPr marL="1830388" lvl="2" indent="-571500">
              <a:buFont typeface="Arial"/>
              <a:buChar char="•"/>
            </a:pPr>
            <a:r>
              <a:rPr lang="en-US" dirty="0" smtClean="0">
                <a:solidFill>
                  <a:srgbClr val="292929"/>
                </a:solidFill>
              </a:rPr>
              <a:t>Patch</a:t>
            </a:r>
          </a:p>
          <a:p>
            <a:pPr marL="1830388" lvl="2" indent="-571500">
              <a:buFont typeface="Arial"/>
              <a:buChar char="•"/>
            </a:pPr>
            <a:r>
              <a:rPr lang="en-US" dirty="0" smtClean="0">
                <a:solidFill>
                  <a:srgbClr val="292929"/>
                </a:solidFill>
              </a:rPr>
              <a:t>Delete</a:t>
            </a:r>
          </a:p>
          <a:p>
            <a:pPr marL="574675" indent="-571500">
              <a:buFont typeface="Arial"/>
              <a:buChar char="•"/>
            </a:pPr>
            <a:r>
              <a:rPr lang="en-US" dirty="0" smtClean="0"/>
              <a:t>Same permissions as tables</a:t>
            </a:r>
            <a:endParaRPr lang="en-US" dirty="0"/>
          </a:p>
        </p:txBody>
      </p:sp>
    </p:spTree>
    <p:extLst>
      <p:ext uri="{BB962C8B-B14F-4D97-AF65-F5344CB8AC3E}">
        <p14:creationId xmlns:p14="http://schemas.microsoft.com/office/powerpoint/2010/main" val="7188283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620683"/>
          </a:xfrm>
        </p:spPr>
        <p:txBody>
          <a:bodyPr/>
          <a:lstStyle/>
          <a:p>
            <a:r>
              <a:rPr lang="en-US" sz="4400" dirty="0" smtClean="0"/>
              <a:t>Script Source Control</a:t>
            </a:r>
            <a:endParaRPr lang="en-US" sz="4400" dirty="0"/>
          </a:p>
        </p:txBody>
      </p:sp>
      <p:sp>
        <p:nvSpPr>
          <p:cNvPr id="3" name="Text Placeholder 2"/>
          <p:cNvSpPr>
            <a:spLocks noGrp="1"/>
          </p:cNvSpPr>
          <p:nvPr>
            <p:ph type="body" sz="quarter" idx="10"/>
          </p:nvPr>
        </p:nvSpPr>
        <p:spPr>
          <a:xfrm>
            <a:off x="519112" y="1151545"/>
            <a:ext cx="11149013" cy="5189113"/>
          </a:xfrm>
        </p:spPr>
        <p:txBody>
          <a:bodyPr/>
          <a:lstStyle/>
          <a:p>
            <a:pPr marL="574675" indent="-571500">
              <a:buFont typeface="Arial"/>
              <a:buChar char="•"/>
            </a:pPr>
            <a:r>
              <a:rPr lang="en-US" sz="3600" dirty="0" smtClean="0"/>
              <a:t>Handled through GIT repo</a:t>
            </a:r>
          </a:p>
          <a:p>
            <a:pPr marL="574675" indent="-571500">
              <a:buFont typeface="Arial"/>
              <a:buChar char="•"/>
            </a:pPr>
            <a:r>
              <a:rPr lang="en-US" sz="3600" dirty="0" smtClean="0"/>
              <a:t>Access to table, scheduler, custom API, shared scripts, and permissions</a:t>
            </a:r>
          </a:p>
          <a:p>
            <a:r>
              <a:rPr lang="en-US" sz="3600" dirty="0" smtClean="0"/>
              <a:t>Shared Scripts</a:t>
            </a:r>
          </a:p>
          <a:p>
            <a:pPr marL="574675" indent="-571500">
              <a:buFont typeface="Arial"/>
              <a:buChar char="•"/>
            </a:pPr>
            <a:r>
              <a:rPr lang="en-US" sz="3600" dirty="0" smtClean="0"/>
              <a:t>Make scripts accessible from other scripts</a:t>
            </a:r>
          </a:p>
          <a:p>
            <a:pPr marL="574675" indent="-571500">
              <a:buFont typeface="Arial"/>
              <a:buChar char="•"/>
            </a:pPr>
            <a:r>
              <a:rPr lang="en-US" sz="3600" dirty="0" smtClean="0"/>
              <a:t>Just like creating </a:t>
            </a:r>
            <a:r>
              <a:rPr lang="en-US" sz="3600" dirty="0" err="1" smtClean="0"/>
              <a:t>Node.js</a:t>
            </a:r>
            <a:r>
              <a:rPr lang="en-US" sz="3600" dirty="0" smtClean="0"/>
              <a:t> modules</a:t>
            </a:r>
          </a:p>
          <a:p>
            <a:r>
              <a:rPr lang="en-US" sz="3600" dirty="0" smtClean="0"/>
              <a:t>NPM</a:t>
            </a:r>
          </a:p>
          <a:p>
            <a:pPr marL="574675" indent="-571500">
              <a:buFont typeface="Arial"/>
              <a:buChar char="•"/>
            </a:pPr>
            <a:r>
              <a:rPr lang="en-US" sz="3600" dirty="0" smtClean="0"/>
              <a:t>Ability to use ‘</a:t>
            </a:r>
            <a:r>
              <a:rPr lang="en-US" sz="3600" dirty="0" err="1" smtClean="0"/>
              <a:t>npm</a:t>
            </a:r>
            <a:r>
              <a:rPr lang="en-US" sz="3600" dirty="0" smtClean="0"/>
              <a:t> install module’ to download NPM modules</a:t>
            </a:r>
            <a:endParaRPr lang="en-US" sz="3600" dirty="0"/>
          </a:p>
        </p:txBody>
      </p:sp>
    </p:spTree>
    <p:extLst>
      <p:ext uri="{BB962C8B-B14F-4D97-AF65-F5344CB8AC3E}">
        <p14:creationId xmlns:p14="http://schemas.microsoft.com/office/powerpoint/2010/main" val="39926843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9285715" cy="1569660"/>
          </a:xfrm>
          <a:prstGeom prst="rect">
            <a:avLst/>
          </a:prstGeom>
        </p:spPr>
        <p:txBody>
          <a:bodyPr wrap="none">
            <a:spAutoFit/>
          </a:bodyPr>
          <a:lstStyle/>
          <a:p>
            <a:pPr lvl="0" defTabSz="914099" fontAlgn="base">
              <a:spcBef>
                <a:spcPct val="0"/>
              </a:spcBef>
              <a:spcAft>
                <a:spcPct val="0"/>
              </a:spcAft>
            </a:pPr>
            <a:r>
              <a:rPr lang="en-US" sz="48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Scheduler, Script Source Control, </a:t>
            </a:r>
          </a:p>
          <a:p>
            <a:pPr lvl="0" defTabSz="914099" fontAlgn="base">
              <a:spcBef>
                <a:spcPct val="0"/>
              </a:spcBef>
              <a:spcAft>
                <a:spcPct val="0"/>
              </a:spcAft>
            </a:pPr>
            <a:r>
              <a:rPr lang="en-US" sz="48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Custom API, NPM</a:t>
            </a:r>
            <a:endParaRPr lang="en-US" sz="48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029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Diagnostics, Logging, Scale</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API Calls, Devices, Data Out</a:t>
            </a:r>
          </a:p>
        </p:txBody>
      </p:sp>
      <p:sp>
        <p:nvSpPr>
          <p:cNvPr id="5" name="Rectangle 4"/>
          <p:cNvSpPr/>
          <p:nvPr/>
        </p:nvSpPr>
        <p:spPr bwMode="auto">
          <a:xfrm>
            <a:off x="635000" y="3561095"/>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Console logging from Scripts</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service based off of API Calls</a:t>
            </a:r>
          </a:p>
        </p:txBody>
      </p:sp>
      <p:sp>
        <p:nvSpPr>
          <p:cNvPr id="7" name="Rectangle 6"/>
          <p:cNvSpPr/>
          <p:nvPr/>
        </p:nvSpPr>
        <p:spPr bwMode="auto">
          <a:xfrm>
            <a:off x="62992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SQL DB / Server</a:t>
            </a:r>
          </a:p>
        </p:txBody>
      </p:sp>
    </p:spTree>
    <p:extLst>
      <p:ext uri="{BB962C8B-B14F-4D97-AF65-F5344CB8AC3E}">
        <p14:creationId xmlns:p14="http://schemas.microsoft.com/office/powerpoint/2010/main" val="178950340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Service Scale</a:t>
            </a:r>
            <a:endParaRPr lang="en-US" dirty="0"/>
          </a:p>
        </p:txBody>
      </p:sp>
      <p:sp>
        <p:nvSpPr>
          <p:cNvPr id="3" name="Text Placeholder 2"/>
          <p:cNvSpPr>
            <a:spLocks noGrp="1"/>
          </p:cNvSpPr>
          <p:nvPr>
            <p:ph type="body" sz="quarter" idx="10"/>
          </p:nvPr>
        </p:nvSpPr>
        <p:spPr>
          <a:xfrm>
            <a:off x="519112" y="1370525"/>
            <a:ext cx="11149013" cy="5184497"/>
          </a:xfrm>
        </p:spPr>
        <p:txBody>
          <a:bodyPr/>
          <a:lstStyle/>
          <a:p>
            <a:r>
              <a:rPr lang="en-US" dirty="0" smtClean="0"/>
              <a:t>Free</a:t>
            </a:r>
          </a:p>
          <a:p>
            <a:pPr lvl="2"/>
            <a:r>
              <a:rPr lang="en-US" dirty="0" smtClean="0">
                <a:solidFill>
                  <a:srgbClr val="292929"/>
                </a:solidFill>
              </a:rPr>
              <a:t>500K API calls per subscription per month</a:t>
            </a:r>
          </a:p>
          <a:p>
            <a:endParaRPr lang="en-US" dirty="0"/>
          </a:p>
          <a:p>
            <a:r>
              <a:rPr lang="en-US" dirty="0" smtClean="0"/>
              <a:t>Standard</a:t>
            </a:r>
          </a:p>
          <a:p>
            <a:pPr lvl="2"/>
            <a:r>
              <a:rPr lang="en-US" dirty="0" smtClean="0">
                <a:solidFill>
                  <a:srgbClr val="292929"/>
                </a:solidFill>
              </a:rPr>
              <a:t>1.5M API calls per unit per month</a:t>
            </a:r>
          </a:p>
          <a:p>
            <a:endParaRPr lang="en-US" dirty="0"/>
          </a:p>
          <a:p>
            <a:r>
              <a:rPr lang="en-US" dirty="0" smtClean="0"/>
              <a:t>Premium</a:t>
            </a:r>
          </a:p>
          <a:p>
            <a:pPr lvl="2"/>
            <a:r>
              <a:rPr lang="en-US" dirty="0" smtClean="0">
                <a:solidFill>
                  <a:srgbClr val="292929"/>
                </a:solidFill>
              </a:rPr>
              <a:t>15M API calls per unit per month</a:t>
            </a:r>
            <a:endParaRPr lang="en-US" dirty="0">
              <a:solidFill>
                <a:srgbClr val="292929"/>
              </a:solidFill>
            </a:endParaRPr>
          </a:p>
        </p:txBody>
      </p:sp>
    </p:spTree>
    <p:extLst>
      <p:ext uri="{BB962C8B-B14F-4D97-AF65-F5344CB8AC3E}">
        <p14:creationId xmlns:p14="http://schemas.microsoft.com/office/powerpoint/2010/main" val="28443387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730651" cy="923330"/>
          </a:xfrm>
          <a:prstGeom prst="rect">
            <a:avLst/>
          </a:prstGeom>
        </p:spPr>
        <p:txBody>
          <a:bodyPr wrap="none">
            <a:spAutoFit/>
          </a:bodyPr>
          <a:lstStyle/>
          <a:p>
            <a:pPr lvl="0" defTabSz="914099" fontAlgn="base">
              <a:spcBef>
                <a:spcPct val="0"/>
              </a:spcBef>
              <a:spcAft>
                <a:spcPct val="0"/>
              </a:spcAft>
            </a:pPr>
            <a:r>
              <a:rPr lang="en-US" sz="5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Diagnostics, Logging, Scale</a:t>
            </a:r>
            <a:endParaRPr lang="en-US" sz="54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6036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Mobile Services Tiers</a:t>
            </a:r>
            <a:endParaRPr lang="en-US" dirty="0"/>
          </a:p>
        </p:txBody>
      </p:sp>
      <p:sp>
        <p:nvSpPr>
          <p:cNvPr id="8" name="Rectangle 7"/>
          <p:cNvSpPr/>
          <p:nvPr/>
        </p:nvSpPr>
        <p:spPr bwMode="auto">
          <a:xfrm>
            <a:off x="591496" y="1522174"/>
            <a:ext cx="6727714" cy="912581"/>
          </a:xfrm>
          <a:prstGeom prst="rect">
            <a:avLst/>
          </a:prstGeom>
          <a:solidFill>
            <a:schemeClr val="accent6"/>
          </a:solidFill>
          <a:ln w="9525" cap="flat" cmpd="sng" algn="ctr">
            <a:noFill/>
            <a:prstDash val="solid"/>
            <a:headEnd type="none" w="med" len="med"/>
            <a:tailEnd type="none" w="med" len="med"/>
          </a:ln>
          <a:effectLst/>
        </p:spPr>
        <p:txBody>
          <a:bodyPr vert="horz" wrap="square" lIns="186556" tIns="93278" rIns="93278" bIns="93278" numCol="1" rtlCol="0" anchor="b" anchorCtr="0" compatLnSpc="1">
            <a:prstTxWarp prst="textNoShape">
              <a:avLst/>
            </a:prstTxWarp>
          </a:bodyPr>
          <a:lstStyle/>
          <a:p>
            <a:pPr defTabSz="932779">
              <a:lnSpc>
                <a:spcPct val="90000"/>
              </a:lnSpc>
              <a:buSzPct val="90000"/>
              <a:defRPr/>
            </a:pPr>
            <a:r>
              <a:rPr lang="en-US" sz="3000" kern="0" dirty="0" smtClean="0">
                <a:gradFill>
                  <a:gsLst>
                    <a:gs pos="85000">
                      <a:srgbClr val="FFFFFF"/>
                    </a:gs>
                    <a:gs pos="0">
                      <a:srgbClr val="FFFFFF"/>
                    </a:gs>
                  </a:gsLst>
                  <a:lin ang="5400000" scaled="0"/>
                </a:gradFill>
                <a:latin typeface="Segoe UI Light" pitchFamily="34" charset="0"/>
              </a:rPr>
              <a:t>usage &amp; </a:t>
            </a:r>
            <a:r>
              <a:rPr lang="en-US" sz="3000" kern="0" dirty="0">
                <a:gradFill>
                  <a:gsLst>
                    <a:gs pos="85000">
                      <a:srgbClr val="FFFFFF"/>
                    </a:gs>
                    <a:gs pos="0">
                      <a:srgbClr val="FFFFFF"/>
                    </a:gs>
                  </a:gsLst>
                  <a:lin ang="5400000" scaled="0"/>
                </a:gradFill>
                <a:latin typeface="Segoe UI Light" pitchFamily="34" charset="0"/>
              </a:rPr>
              <a:t/>
            </a:r>
            <a:br>
              <a:rPr lang="en-US" sz="3000" kern="0" dirty="0">
                <a:gradFill>
                  <a:gsLst>
                    <a:gs pos="85000">
                      <a:srgbClr val="FFFFFF"/>
                    </a:gs>
                    <a:gs pos="0">
                      <a:srgbClr val="FFFFFF"/>
                    </a:gs>
                  </a:gsLst>
                  <a:lin ang="5400000" scaled="0"/>
                </a:gradFill>
                <a:latin typeface="Segoe UI Light" pitchFamily="34" charset="0"/>
              </a:rPr>
            </a:br>
            <a:r>
              <a:rPr lang="en-US" sz="3000" kern="0" dirty="0">
                <a:gradFill>
                  <a:gsLst>
                    <a:gs pos="85000">
                      <a:srgbClr val="FFFFFF"/>
                    </a:gs>
                    <a:gs pos="0">
                      <a:srgbClr val="FFFFFF"/>
                    </a:gs>
                  </a:gsLst>
                  <a:lin ang="5400000" scaled="0"/>
                </a:gradFill>
                <a:latin typeface="Segoe UI Light" pitchFamily="34" charset="0"/>
              </a:rPr>
              <a:t>licensing</a:t>
            </a:r>
          </a:p>
        </p:txBody>
      </p:sp>
      <p:sp>
        <p:nvSpPr>
          <p:cNvPr id="9" name="TextBox 8"/>
          <p:cNvSpPr txBox="1"/>
          <p:nvPr/>
        </p:nvSpPr>
        <p:spPr>
          <a:xfrm>
            <a:off x="6244958" y="1597072"/>
            <a:ext cx="378734" cy="775853"/>
          </a:xfrm>
          <a:prstGeom prst="rect">
            <a:avLst/>
          </a:prstGeom>
          <a:noFill/>
        </p:spPr>
        <p:txBody>
          <a:bodyPr wrap="square" lIns="0" tIns="0" rIns="0" bIns="0" rtlCol="0">
            <a:spAutoFit/>
          </a:bodyPr>
          <a:lstStyle/>
          <a:p>
            <a:pPr algn="ctr">
              <a:lnSpc>
                <a:spcPct val="90000"/>
              </a:lnSpc>
              <a:spcBef>
                <a:spcPct val="20000"/>
              </a:spcBef>
              <a:buSzPct val="80000"/>
            </a:pPr>
            <a:r>
              <a:rPr lang="en-US" sz="5500" dirty="0">
                <a:solidFill>
                  <a:schemeClr val="bg1">
                    <a:alpha val="99000"/>
                  </a:schemeClr>
                </a:solidFill>
                <a:latin typeface="Segoe UI Semibold" pitchFamily="34" charset="0"/>
              </a:rPr>
              <a:t>$</a:t>
            </a:r>
          </a:p>
        </p:txBody>
      </p:sp>
      <p:sp>
        <p:nvSpPr>
          <p:cNvPr id="10" name="Rectangle 9"/>
          <p:cNvSpPr/>
          <p:nvPr/>
        </p:nvSpPr>
        <p:spPr bwMode="auto">
          <a:xfrm>
            <a:off x="7864140" y="1517503"/>
            <a:ext cx="4114754" cy="912581"/>
          </a:xfrm>
          <a:prstGeom prst="rect">
            <a:avLst/>
          </a:prstGeom>
          <a:solidFill>
            <a:schemeClr val="accent6"/>
          </a:solidFill>
          <a:ln w="9525" cap="flat" cmpd="sng" algn="ctr">
            <a:noFill/>
            <a:prstDash val="solid"/>
            <a:headEnd type="none" w="med" len="med"/>
            <a:tailEnd type="none" w="med" len="med"/>
          </a:ln>
          <a:effectLst/>
        </p:spPr>
        <p:txBody>
          <a:bodyPr vert="horz" wrap="square" lIns="186556" tIns="93278" rIns="93278" bIns="93278" numCol="1" rtlCol="0" anchor="b" anchorCtr="0" compatLnSpc="1">
            <a:prstTxWarp prst="textNoShape">
              <a:avLst/>
            </a:prstTxWarp>
          </a:bodyPr>
          <a:lstStyle/>
          <a:p>
            <a:pPr defTabSz="932779">
              <a:lnSpc>
                <a:spcPct val="90000"/>
              </a:lnSpc>
              <a:buSzPct val="90000"/>
              <a:defRPr/>
            </a:pPr>
            <a:r>
              <a:rPr lang="en-US" sz="3000" kern="0" dirty="0">
                <a:gradFill>
                  <a:gsLst>
                    <a:gs pos="85000">
                      <a:srgbClr val="FFFFFF"/>
                    </a:gs>
                    <a:gs pos="0">
                      <a:srgbClr val="FFFFFF"/>
                    </a:gs>
                  </a:gsLst>
                  <a:lin ang="5400000" scaled="0"/>
                </a:gradFill>
                <a:latin typeface="Segoe UI Light" pitchFamily="34" charset="0"/>
              </a:rPr>
              <a:t>service level agreements</a:t>
            </a:r>
          </a:p>
        </p:txBody>
      </p:sp>
      <p:grpSp>
        <p:nvGrpSpPr>
          <p:cNvPr id="11" name="Group 10"/>
          <p:cNvGrpSpPr/>
          <p:nvPr/>
        </p:nvGrpSpPr>
        <p:grpSpPr bwMode="black">
          <a:xfrm>
            <a:off x="10657203" y="1829528"/>
            <a:ext cx="660711" cy="402185"/>
            <a:chOff x="10387012" y="4179358"/>
            <a:chExt cx="974726" cy="593725"/>
          </a:xfrm>
          <a:solidFill>
            <a:srgbClr val="FFFFFF"/>
          </a:solidFill>
        </p:grpSpPr>
        <p:sp>
          <p:nvSpPr>
            <p:cNvPr id="12" name="Freeform 11"/>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3" name="Freeform 12"/>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13"/>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14"/>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15"/>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
        <p:nvSpPr>
          <p:cNvPr id="17" name="Content Placeholder 4"/>
          <p:cNvSpPr txBox="1">
            <a:spLocks/>
          </p:cNvSpPr>
          <p:nvPr/>
        </p:nvSpPr>
        <p:spPr>
          <a:xfrm>
            <a:off x="7864139" y="2783133"/>
            <a:ext cx="4114755" cy="553998"/>
          </a:xfrm>
          <a:prstGeom prst="rect">
            <a:avLst/>
          </a:prstGeom>
        </p:spPr>
        <p:txBody>
          <a:bodyPr vert="horz" wrap="square" lIns="0" tIns="0" rIns="0" bIns="0" rtlCol="0">
            <a:spAutoFit/>
          </a:bodyPr>
          <a:lstStyle>
            <a:lvl1pPr indent="0">
              <a:lnSpc>
                <a:spcPct val="100000"/>
              </a:lnSpc>
              <a:spcBef>
                <a:spcPct val="20000"/>
              </a:spcBef>
              <a:spcAft>
                <a:spcPts val="1200"/>
              </a:spcAft>
              <a:buSzPct val="80000"/>
              <a:buFont typeface="Arial" pitchFamily="34" charset="0"/>
              <a:buNone/>
              <a:defRPr sz="2000">
                <a:solidFill>
                  <a:schemeClr val="tx2">
                    <a:alpha val="99000"/>
                  </a:schemeClr>
                </a:solidFill>
                <a:latin typeface="Segoe UI Light" pitchFamily="34" charset="0"/>
              </a:defRPr>
            </a:lvl1pPr>
            <a:lvl2pPr marL="855663" indent="-395288">
              <a:lnSpc>
                <a:spcPct val="90000"/>
              </a:lnSpc>
              <a:spcBef>
                <a:spcPct val="20000"/>
              </a:spcBef>
              <a:buSzPct val="80000"/>
              <a:buFont typeface="Arial" pitchFamily="34" charset="0"/>
              <a:buChar char="•"/>
              <a:defRPr sz="2800">
                <a:gradFill>
                  <a:gsLst>
                    <a:gs pos="0">
                      <a:srgbClr val="595959"/>
                    </a:gs>
                    <a:gs pos="86000">
                      <a:srgbClr val="595959"/>
                    </a:gs>
                  </a:gsLst>
                  <a:lin ang="5400000" scaled="0"/>
                </a:gradFill>
              </a:defRPr>
            </a:lvl2pPr>
            <a:lvl3pPr marL="1258888" indent="-403225">
              <a:lnSpc>
                <a:spcPct val="90000"/>
              </a:lnSpc>
              <a:spcBef>
                <a:spcPct val="20000"/>
              </a:spcBef>
              <a:buSzPct val="80000"/>
              <a:buFont typeface="Arial" pitchFamily="34" charset="0"/>
              <a:buChar char="•"/>
              <a:defRPr sz="2400">
                <a:gradFill>
                  <a:gsLst>
                    <a:gs pos="0">
                      <a:srgbClr val="595959"/>
                    </a:gs>
                    <a:gs pos="86000">
                      <a:srgbClr val="595959"/>
                    </a:gs>
                  </a:gsLst>
                  <a:lin ang="5400000" scaled="0"/>
                </a:gradFill>
              </a:defRPr>
            </a:lvl3pPr>
            <a:lvl4pPr marL="1604963" indent="-346075">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a:spcBef>
                <a:spcPts val="1836"/>
              </a:spcBef>
            </a:pPr>
            <a:r>
              <a:rPr lang="en-US" sz="1800" b="1" dirty="0" smtClean="0">
                <a:solidFill>
                  <a:srgbClr val="00BCF2"/>
                </a:solidFill>
                <a:latin typeface="+mn-lt"/>
              </a:rPr>
              <a:t>General </a:t>
            </a:r>
            <a:r>
              <a:rPr lang="en-US" sz="1800" b="1" dirty="0">
                <a:solidFill>
                  <a:srgbClr val="00BCF2"/>
                </a:solidFill>
                <a:latin typeface="+mn-lt"/>
              </a:rPr>
              <a:t>Availability</a:t>
            </a:r>
            <a:r>
              <a:rPr lang="en-US" sz="1800" dirty="0">
                <a:solidFill>
                  <a:srgbClr val="696969"/>
                </a:solidFill>
                <a:latin typeface="+mn-lt"/>
              </a:rPr>
              <a:t/>
            </a:r>
            <a:br>
              <a:rPr lang="en-US" sz="1800" dirty="0">
                <a:solidFill>
                  <a:srgbClr val="696969"/>
                </a:solidFill>
                <a:latin typeface="+mn-lt"/>
              </a:rPr>
            </a:br>
            <a:r>
              <a:rPr lang="en-US" sz="1800" dirty="0">
                <a:solidFill>
                  <a:srgbClr val="696969"/>
                </a:solidFill>
              </a:rPr>
              <a:t>99.9%</a:t>
            </a:r>
          </a:p>
        </p:txBody>
      </p:sp>
      <p:graphicFrame>
        <p:nvGraphicFramePr>
          <p:cNvPr id="18" name="Table 17"/>
          <p:cNvGraphicFramePr>
            <a:graphicFrameLocks noGrp="1"/>
          </p:cNvGraphicFramePr>
          <p:nvPr>
            <p:extLst>
              <p:ext uri="{D42A27DB-BD31-4B8C-83A1-F6EECF244321}">
                <p14:modId xmlns:p14="http://schemas.microsoft.com/office/powerpoint/2010/main" val="240538265"/>
              </p:ext>
            </p:extLst>
          </p:nvPr>
        </p:nvGraphicFramePr>
        <p:xfrm>
          <a:off x="549019" y="2674311"/>
          <a:ext cx="6766485" cy="3428970"/>
        </p:xfrm>
        <a:graphic>
          <a:graphicData uri="http://schemas.openxmlformats.org/drawingml/2006/table">
            <a:tbl>
              <a:tblPr firstRow="1" bandRow="1">
                <a:tableStyleId>{5A111915-BE36-4E01-A7E5-04B1672EAD32}</a:tableStyleId>
              </a:tblPr>
              <a:tblGrid>
                <a:gridCol w="1188707"/>
                <a:gridCol w="2011658"/>
                <a:gridCol w="1737340"/>
                <a:gridCol w="1828780"/>
              </a:tblGrid>
              <a:tr h="563874">
                <a:tc>
                  <a:txBody>
                    <a:bodyPr/>
                    <a:lstStyle/>
                    <a:p>
                      <a:endParaRPr lang="en-US" sz="1200"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Free</a:t>
                      </a:r>
                      <a:endParaRPr lang="en-US" sz="1600" dirty="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Standard</a:t>
                      </a:r>
                      <a:endParaRPr lang="en-US" sz="1600" dirty="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Premium</a:t>
                      </a:r>
                      <a:endParaRPr lang="en-US" sz="1600" dirty="0">
                        <a:solidFill>
                          <a:srgbClr val="FFFFFF"/>
                        </a:solidFill>
                      </a:endParaRP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solidFill>
                      <a:schemeClr val="accent2"/>
                    </a:solidFill>
                  </a:tcPr>
                </a:tc>
              </a:tr>
              <a:tr h="533394">
                <a:tc>
                  <a:txBody>
                    <a:bodyPr/>
                    <a:lstStyle/>
                    <a:p>
                      <a:r>
                        <a:rPr lang="en-US" sz="1200" dirty="0" smtClean="0"/>
                        <a:t>Usage Restrictions</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aseline="0" dirty="0" smtClean="0"/>
                        <a:t>Up to 10 services,</a:t>
                      </a:r>
                    </a:p>
                    <a:p>
                      <a:pPr algn="ctr"/>
                      <a:r>
                        <a:rPr lang="en-US" sz="1200" baseline="0" dirty="0" smtClean="0"/>
                        <a:t>Up to 500 Active Devices*</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N/A</a:t>
                      </a:r>
                      <a:endParaRPr lang="en-US" sz="12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N/A</a:t>
                      </a:r>
                      <a:endParaRPr lang="en-US" sz="1200" dirty="0" smtClean="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74">
                <a:tc>
                  <a:txBody>
                    <a:bodyPr/>
                    <a:lstStyle/>
                    <a:p>
                      <a:r>
                        <a:rPr lang="en-US" sz="1200" dirty="0" smtClean="0"/>
                        <a:t>API Calls</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500K</a:t>
                      </a:r>
                      <a:r>
                        <a:rPr lang="en-US" sz="1200" b="1" baseline="0" dirty="0" smtClean="0"/>
                        <a:t> </a:t>
                      </a:r>
                    </a:p>
                    <a:p>
                      <a:pPr algn="ctr"/>
                      <a:r>
                        <a:rPr lang="en-US" sz="1200" baseline="0" dirty="0" smtClean="0"/>
                        <a:t>(per </a:t>
                      </a:r>
                      <a:r>
                        <a:rPr lang="en-US" sz="1200" dirty="0" smtClean="0"/>
                        <a:t>subscription)</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1.5M</a:t>
                      </a:r>
                    </a:p>
                    <a:p>
                      <a:pPr algn="ctr"/>
                      <a:r>
                        <a:rPr lang="en-US" sz="1200" dirty="0" smtClean="0"/>
                        <a:t>(per unit)</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15M</a:t>
                      </a:r>
                    </a:p>
                    <a:p>
                      <a:pPr algn="ctr"/>
                      <a:r>
                        <a:rPr lang="en-US" sz="1200" dirty="0" smtClean="0"/>
                        <a:t>(per</a:t>
                      </a:r>
                      <a:r>
                        <a:rPr lang="en-US" sz="1200" baseline="0" dirty="0" smtClean="0"/>
                        <a:t> unit)</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74">
                <a:tc>
                  <a:txBody>
                    <a:bodyPr/>
                    <a:lstStyle/>
                    <a:p>
                      <a:r>
                        <a:rPr lang="en-US" sz="1200" dirty="0" smtClean="0"/>
                        <a:t>Scale</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N/A</a:t>
                      </a:r>
                      <a:endParaRPr lang="en-US" sz="12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Up to 6 </a:t>
                      </a:r>
                    </a:p>
                    <a:p>
                      <a:pPr algn="ctr"/>
                      <a:r>
                        <a:rPr lang="en-US" sz="1200" b="1" dirty="0" smtClean="0"/>
                        <a:t>Standard</a:t>
                      </a:r>
                      <a:r>
                        <a:rPr lang="en-US" sz="1200" b="1" baseline="0" dirty="0" smtClean="0"/>
                        <a:t> units</a:t>
                      </a:r>
                      <a:endParaRPr lang="en-US" sz="12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Up to 10 </a:t>
                      </a:r>
                    </a:p>
                    <a:p>
                      <a:pPr algn="ctr"/>
                      <a:r>
                        <a:rPr lang="en-US" sz="1200" b="1" dirty="0" smtClean="0"/>
                        <a:t>Enterprise</a:t>
                      </a:r>
                      <a:r>
                        <a:rPr lang="en-US" sz="1200" b="1" baseline="0" dirty="0" smtClean="0"/>
                        <a:t> units</a:t>
                      </a:r>
                      <a:endParaRPr lang="en-US" sz="1200" b="1"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74">
                <a:tc>
                  <a:txBody>
                    <a:bodyPr/>
                    <a:lstStyle/>
                    <a:p>
                      <a:r>
                        <a:rPr lang="en-US" sz="1200" dirty="0" smtClean="0"/>
                        <a:t>Scheduled Jobs</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Limited</a:t>
                      </a:r>
                      <a:endParaRPr lang="en-US" sz="12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Included</a:t>
                      </a:r>
                      <a:endParaRPr lang="en-US" sz="12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Included</a:t>
                      </a:r>
                      <a:endParaRPr lang="en-US" sz="1200" b="1"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74">
                <a:tc>
                  <a:txBody>
                    <a:bodyPr/>
                    <a:lstStyle/>
                    <a:p>
                      <a:r>
                        <a:rPr lang="en-US" sz="1200" dirty="0" smtClean="0"/>
                        <a:t>SQL Database</a:t>
                      </a:r>
                      <a:r>
                        <a:rPr lang="en-US" sz="1200" baseline="0" dirty="0" smtClean="0"/>
                        <a:t> </a:t>
                      </a:r>
                    </a:p>
                    <a:p>
                      <a:r>
                        <a:rPr lang="en-US" sz="1200" baseline="0" dirty="0" smtClean="0"/>
                        <a:t>(required)</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r>
            </a:tbl>
          </a:graphicData>
        </a:graphic>
      </p:graphicFrame>
      <p:sp>
        <p:nvSpPr>
          <p:cNvPr id="19" name="TextBox 18"/>
          <p:cNvSpPr txBox="1"/>
          <p:nvPr/>
        </p:nvSpPr>
        <p:spPr>
          <a:xfrm>
            <a:off x="7864139" y="5169095"/>
            <a:ext cx="4114756" cy="755335"/>
          </a:xfrm>
          <a:prstGeom prst="rect">
            <a:avLst/>
          </a:prstGeom>
          <a:noFill/>
        </p:spPr>
        <p:txBody>
          <a:bodyPr wrap="square" lIns="182880" tIns="146304" rIns="182880" bIns="146304" rtlCol="0">
            <a:spAutoFit/>
          </a:bodyPr>
          <a:lstStyle/>
          <a:p>
            <a:pPr>
              <a:lnSpc>
                <a:spcPct val="90000"/>
              </a:lnSpc>
            </a:pPr>
            <a:r>
              <a:rPr lang="en-US" sz="1100" dirty="0" smtClean="0">
                <a:gradFill>
                  <a:gsLst>
                    <a:gs pos="2917">
                      <a:schemeClr val="tx1"/>
                    </a:gs>
                    <a:gs pos="30000">
                      <a:schemeClr val="tx1"/>
                    </a:gs>
                  </a:gsLst>
                  <a:lin ang="5400000" scaled="0"/>
                </a:gradFill>
              </a:rPr>
              <a:t>*Active </a:t>
            </a:r>
            <a:r>
              <a:rPr lang="en-US" sz="1100" dirty="0">
                <a:gradFill>
                  <a:gsLst>
                    <a:gs pos="2917">
                      <a:schemeClr val="tx1"/>
                    </a:gs>
                    <a:gs pos="30000">
                      <a:schemeClr val="tx1"/>
                    </a:gs>
                  </a:gsLst>
                  <a:lin ang="5400000" scaled="0"/>
                </a:gradFill>
              </a:rPr>
              <a:t>devices refers to the number of </a:t>
            </a:r>
            <a:r>
              <a:rPr lang="en-US" sz="1100" dirty="0" smtClean="0">
                <a:gradFill>
                  <a:gsLst>
                    <a:gs pos="2917">
                      <a:schemeClr val="tx1"/>
                    </a:gs>
                    <a:gs pos="30000">
                      <a:schemeClr val="tx1"/>
                    </a:gs>
                  </a:gsLst>
                  <a:lin ang="5400000" scaled="0"/>
                </a:gradFill>
              </a:rPr>
              <a:t>physical devices and emulators that make at least one call to or receive a push notification from your mobile service.</a:t>
            </a:r>
            <a:endParaRPr lang="en-US" sz="11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7051878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677108"/>
          </a:xfrm>
        </p:spPr>
        <p:txBody>
          <a:bodyPr/>
          <a:lstStyle/>
          <a:p>
            <a:r>
              <a:rPr lang="en-US" sz="4800" dirty="0" smtClean="0"/>
              <a:t>Windows Azure Mobile Services</a:t>
            </a:r>
            <a:endParaRPr lang="en-US" sz="4800" dirty="0"/>
          </a:p>
        </p:txBody>
      </p:sp>
      <p:grpSp>
        <p:nvGrpSpPr>
          <p:cNvPr id="4" name="Group 3"/>
          <p:cNvGrpSpPr/>
          <p:nvPr/>
        </p:nvGrpSpPr>
        <p:grpSpPr>
          <a:xfrm>
            <a:off x="4711380" y="4845395"/>
            <a:ext cx="1524000" cy="1524000"/>
            <a:chOff x="2142565" y="3054079"/>
            <a:chExt cx="1524000" cy="1524000"/>
          </a:xfrm>
          <a:solidFill>
            <a:schemeClr val="accent1"/>
          </a:solidFill>
        </p:grpSpPr>
        <p:sp>
          <p:nvSpPr>
            <p:cNvPr id="5" name="Rectangle 4"/>
            <p:cNvSpPr/>
            <p:nvPr>
              <p:custDataLst>
                <p:tags r:id="rId7"/>
              </p:custDataLst>
            </p:nvPr>
          </p:nvSpPr>
          <p:spPr bwMode="auto">
            <a:xfrm>
              <a:off x="2142565" y="3054079"/>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Data</a:t>
              </a:r>
            </a:p>
          </p:txBody>
        </p:sp>
        <p:sp>
          <p:nvSpPr>
            <p:cNvPr id="6" name="Freeform 6"/>
            <p:cNvSpPr>
              <a:spLocks noEditPoints="1"/>
            </p:cNvSpPr>
            <p:nvPr/>
          </p:nvSpPr>
          <p:spPr bwMode="auto">
            <a:xfrm>
              <a:off x="2658094" y="3363025"/>
              <a:ext cx="528255" cy="8045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19">
                <a:defRPr/>
              </a:pPr>
              <a:endParaRPr lang="en-US" sz="2400" kern="0" dirty="0">
                <a:solidFill>
                  <a:sysClr val="windowText" lastClr="000000"/>
                </a:solidFill>
                <a:latin typeface="Segoe UI"/>
              </a:endParaRPr>
            </a:p>
          </p:txBody>
        </p:sp>
      </p:grpSp>
      <p:sp>
        <p:nvSpPr>
          <p:cNvPr id="7" name="Rectangle 6"/>
          <p:cNvSpPr/>
          <p:nvPr>
            <p:custDataLst>
              <p:tags r:id="rId1"/>
            </p:custDataLst>
          </p:nvPr>
        </p:nvSpPr>
        <p:spPr bwMode="auto">
          <a:xfrm>
            <a:off x="6328542" y="3229955"/>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53" tIns="45701" rIns="68553" bIns="45701"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Notifications</a:t>
            </a:r>
          </a:p>
        </p:txBody>
      </p:sp>
      <p:grpSp>
        <p:nvGrpSpPr>
          <p:cNvPr id="8" name="Group 7"/>
          <p:cNvGrpSpPr/>
          <p:nvPr/>
        </p:nvGrpSpPr>
        <p:grpSpPr>
          <a:xfrm>
            <a:off x="6760561" y="3380753"/>
            <a:ext cx="451426" cy="962719"/>
            <a:chOff x="4005600" y="3173284"/>
            <a:chExt cx="555603" cy="1178245"/>
          </a:xfrm>
        </p:grpSpPr>
        <p:sp>
          <p:nvSpPr>
            <p:cNvPr id="9" name="Oval 16"/>
            <p:cNvSpPr>
              <a:spLocks noChangeArrowheads="1"/>
            </p:cNvSpPr>
            <p:nvPr/>
          </p:nvSpPr>
          <p:spPr bwMode="black">
            <a:xfrm>
              <a:off x="4308655" y="3173284"/>
              <a:ext cx="197828" cy="193569"/>
            </a:xfrm>
            <a:prstGeom prst="ellipse">
              <a:avLst/>
            </a:pr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0" name="Freeform 17"/>
            <p:cNvSpPr>
              <a:spLocks/>
            </p:cNvSpPr>
            <p:nvPr/>
          </p:nvSpPr>
          <p:spPr bwMode="black">
            <a:xfrm>
              <a:off x="4133978" y="3411037"/>
              <a:ext cx="427225" cy="940492"/>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1" name="Freeform 18"/>
            <p:cNvSpPr>
              <a:spLocks/>
            </p:cNvSpPr>
            <p:nvPr/>
          </p:nvSpPr>
          <p:spPr bwMode="black">
            <a:xfrm>
              <a:off x="4180278" y="3366853"/>
              <a:ext cx="351461" cy="273521"/>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2" name="Freeform 19"/>
            <p:cNvSpPr>
              <a:spLocks/>
            </p:cNvSpPr>
            <p:nvPr/>
          </p:nvSpPr>
          <p:spPr bwMode="black">
            <a:xfrm>
              <a:off x="4049796" y="3192221"/>
              <a:ext cx="119960" cy="218817"/>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3" name="Freeform 20"/>
            <p:cNvSpPr>
              <a:spLocks/>
            </p:cNvSpPr>
            <p:nvPr/>
          </p:nvSpPr>
          <p:spPr bwMode="black">
            <a:xfrm>
              <a:off x="4184488" y="3261652"/>
              <a:ext cx="90496" cy="79952"/>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4" name="Freeform 21"/>
            <p:cNvSpPr>
              <a:spLocks/>
            </p:cNvSpPr>
            <p:nvPr/>
          </p:nvSpPr>
          <p:spPr bwMode="black">
            <a:xfrm>
              <a:off x="4005600" y="3173284"/>
              <a:ext cx="25255" cy="25879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5" name="Group 14"/>
          <p:cNvGrpSpPr/>
          <p:nvPr/>
        </p:nvGrpSpPr>
        <p:grpSpPr>
          <a:xfrm>
            <a:off x="3094220" y="3229955"/>
            <a:ext cx="1524000" cy="3139440"/>
            <a:chOff x="523683" y="3054079"/>
            <a:chExt cx="1524000" cy="3139440"/>
          </a:xfrm>
          <a:solidFill>
            <a:schemeClr val="accent2"/>
          </a:solidFill>
        </p:grpSpPr>
        <p:sp>
          <p:nvSpPr>
            <p:cNvPr id="16" name="Rectangle 15"/>
            <p:cNvSpPr/>
            <p:nvPr>
              <p:custDataLst>
                <p:tags r:id="rId6"/>
              </p:custDataLst>
            </p:nvPr>
          </p:nvSpPr>
          <p:spPr bwMode="auto">
            <a:xfrm>
              <a:off x="523683" y="3054079"/>
              <a:ext cx="1524000" cy="3139440"/>
            </a:xfrm>
            <a:prstGeom prst="rect">
              <a:avLst/>
            </a:prstGeom>
            <a:grpFill/>
            <a:ln w="10795" cap="flat" cmpd="sng" algn="ctr">
              <a:noFill/>
              <a:prstDash val="solid"/>
              <a:headEnd type="none" w="med" len="med"/>
              <a:tailEnd type="none" w="med" len="med"/>
            </a:ln>
            <a:effectLst/>
          </p:spPr>
          <p:txBody>
            <a:bodyPr vert="horz" wrap="square" lIns="140970" tIns="93980" rIns="140970" bIns="93980" numCol="1" rtlCol="0" anchor="b" anchorCtr="0" compatLnSpc="1">
              <a:prstTxWarp prst="textNoShape">
                <a:avLst/>
              </a:prstTxWarp>
            </a:bodyPr>
            <a:lstStyle/>
            <a:p>
              <a:pPr defTabSz="913719" fontAlgn="base">
                <a:spcBef>
                  <a:spcPct val="0"/>
                </a:spcBef>
                <a:spcAft>
                  <a:spcPct val="0"/>
                </a:spcAft>
                <a:defRPr/>
              </a:pPr>
              <a:r>
                <a:rPr lang="en-US" sz="1500" kern="0" dirty="0" err="1">
                  <a:gradFill flip="none" rotWithShape="1">
                    <a:gsLst>
                      <a:gs pos="0">
                        <a:srgbClr val="FFFFFF"/>
                      </a:gs>
                      <a:gs pos="100000">
                        <a:srgbClr val="FFFFFF"/>
                      </a:gs>
                    </a:gsLst>
                    <a:lin ang="5400000" scaled="0"/>
                    <a:tileRect/>
                  </a:gradFill>
                  <a:latin typeface="Segoe UI"/>
                </a:rPr>
                <a:t>Auth</a:t>
              </a:r>
              <a:endParaRPr lang="en-US" sz="1500" kern="0" dirty="0">
                <a:gradFill flip="none" rotWithShape="1">
                  <a:gsLst>
                    <a:gs pos="0">
                      <a:srgbClr val="FFFFFF"/>
                    </a:gs>
                    <a:gs pos="100000">
                      <a:srgbClr val="FFFFFF"/>
                    </a:gs>
                  </a:gsLst>
                  <a:lin ang="5400000" scaled="0"/>
                  <a:tileRect/>
                </a:gradFill>
                <a:latin typeface="Segoe UI"/>
              </a:endParaRPr>
            </a:p>
          </p:txBody>
        </p:sp>
        <p:sp>
          <p:nvSpPr>
            <p:cNvPr id="17" name="Freeform 164"/>
            <p:cNvSpPr>
              <a:spLocks noEditPoints="1"/>
            </p:cNvSpPr>
            <p:nvPr/>
          </p:nvSpPr>
          <p:spPr bwMode="black">
            <a:xfrm>
              <a:off x="847079" y="4011676"/>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8" name="Group 17"/>
          <p:cNvGrpSpPr/>
          <p:nvPr/>
        </p:nvGrpSpPr>
        <p:grpSpPr>
          <a:xfrm>
            <a:off x="4711380" y="3234185"/>
            <a:ext cx="1524000" cy="1524000"/>
            <a:chOff x="2155586" y="4666056"/>
            <a:chExt cx="1524000" cy="1524000"/>
          </a:xfrm>
          <a:solidFill>
            <a:schemeClr val="accent1"/>
          </a:solidFill>
        </p:grpSpPr>
        <p:sp>
          <p:nvSpPr>
            <p:cNvPr id="19" name="Rectangle 18"/>
            <p:cNvSpPr/>
            <p:nvPr>
              <p:custDataLst>
                <p:tags r:id="rId5"/>
              </p:custDataLst>
            </p:nvPr>
          </p:nvSpPr>
          <p:spPr bwMode="auto">
            <a:xfrm>
              <a:off x="2155586" y="4666056"/>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Server Logic</a:t>
              </a:r>
            </a:p>
          </p:txBody>
        </p:sp>
        <p:grpSp>
          <p:nvGrpSpPr>
            <p:cNvPr id="20" name="Group 19"/>
            <p:cNvGrpSpPr/>
            <p:nvPr/>
          </p:nvGrpSpPr>
          <p:grpSpPr bwMode="black">
            <a:xfrm>
              <a:off x="2405244" y="4942461"/>
              <a:ext cx="975049" cy="828286"/>
              <a:chOff x="5184775" y="225425"/>
              <a:chExt cx="1500188" cy="1220788"/>
            </a:xfrm>
            <a:grpFill/>
          </p:grpSpPr>
          <p:sp>
            <p:nvSpPr>
              <p:cNvPr id="2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2" name="Oval 87"/>
              <p:cNvSpPr>
                <a:spLocks noChangeArrowheads="1"/>
              </p:cNvSpPr>
              <p:nvPr/>
            </p:nvSpPr>
            <p:spPr bwMode="black">
              <a:xfrm>
                <a:off x="5630863" y="812800"/>
                <a:ext cx="203200" cy="2032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grpSp>
      </p:grpSp>
      <p:grpSp>
        <p:nvGrpSpPr>
          <p:cNvPr id="24" name="Group 23"/>
          <p:cNvGrpSpPr/>
          <p:nvPr/>
        </p:nvGrpSpPr>
        <p:grpSpPr>
          <a:xfrm>
            <a:off x="6330618" y="4845395"/>
            <a:ext cx="1524000" cy="1524000"/>
            <a:chOff x="3758005" y="4666056"/>
            <a:chExt cx="1524000" cy="1524000"/>
          </a:xfrm>
          <a:solidFill>
            <a:schemeClr val="accent2"/>
          </a:solidFill>
        </p:grpSpPr>
        <p:sp>
          <p:nvSpPr>
            <p:cNvPr id="25" name="Rectangle 24"/>
            <p:cNvSpPr/>
            <p:nvPr>
              <p:custDataLst>
                <p:tags r:id="rId4"/>
              </p:custDataLst>
            </p:nvPr>
          </p:nvSpPr>
          <p:spPr bwMode="auto">
            <a:xfrm>
              <a:off x="3758005" y="4666056"/>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Scheduler</a:t>
              </a:r>
              <a:endParaRPr lang="en-US" sz="1500" kern="0" dirty="0">
                <a:gradFill flip="none" rotWithShape="1">
                  <a:gsLst>
                    <a:gs pos="0">
                      <a:srgbClr val="FFFFFF"/>
                    </a:gs>
                    <a:gs pos="100000">
                      <a:srgbClr val="FFFFFF"/>
                    </a:gs>
                  </a:gsLst>
                  <a:lin ang="5400000" scaled="0"/>
                  <a:tileRect/>
                </a:gradFill>
                <a:latin typeface="Segoe UI"/>
              </a:endParaRPr>
            </a:p>
          </p:txBody>
        </p:sp>
        <p:pic>
          <p:nvPicPr>
            <p:cNvPr id="26" name="Picture 4" descr="C:\Users\Jonahs\Dropbox\Projects SCOTT\MEET Windows Azure\source\Background\tile-icon-cach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3735" y="4942458"/>
              <a:ext cx="851488" cy="851488"/>
            </a:xfrm>
            <a:prstGeom prst="rect">
              <a:avLst/>
            </a:prstGeom>
            <a:grpFill/>
            <a:extLst/>
          </p:spPr>
        </p:pic>
      </p:grpSp>
      <p:grpSp>
        <p:nvGrpSpPr>
          <p:cNvPr id="27" name="Group 26"/>
          <p:cNvGrpSpPr/>
          <p:nvPr/>
        </p:nvGrpSpPr>
        <p:grpSpPr>
          <a:xfrm>
            <a:off x="3094220" y="1262447"/>
            <a:ext cx="6650548" cy="1945208"/>
            <a:chOff x="523683" y="1595421"/>
            <a:chExt cx="4975779" cy="1370389"/>
          </a:xfrm>
        </p:grpSpPr>
        <p:sp>
          <p:nvSpPr>
            <p:cNvPr id="28" name="Rectangle 27"/>
            <p:cNvSpPr/>
            <p:nvPr/>
          </p:nvSpPr>
          <p:spPr bwMode="auto">
            <a:xfrm>
              <a:off x="523683" y="1595421"/>
              <a:ext cx="4777177" cy="1298232"/>
            </a:xfrm>
            <a:prstGeom prst="rect">
              <a:avLst/>
            </a:prstGeom>
            <a:solidFill>
              <a:srgbClr val="FFFFFF"/>
            </a:solidFill>
            <a:ln w="10795" cap="flat" cmpd="sng" algn="ctr">
              <a:solidFill>
                <a:schemeClr val="bg2"/>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719"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pic>
          <p:nvPicPr>
            <p:cNvPr id="2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0800" y="1814593"/>
              <a:ext cx="4008662" cy="11512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0" name="Group 29"/>
          <p:cNvGrpSpPr/>
          <p:nvPr/>
        </p:nvGrpSpPr>
        <p:grpSpPr>
          <a:xfrm>
            <a:off x="7973725" y="3231289"/>
            <a:ext cx="1524000" cy="1524000"/>
            <a:chOff x="7973725" y="3231289"/>
            <a:chExt cx="1524000" cy="1524000"/>
          </a:xfrm>
          <a:solidFill>
            <a:schemeClr val="accent2"/>
          </a:solidFill>
        </p:grpSpPr>
        <p:sp>
          <p:nvSpPr>
            <p:cNvPr id="31" name="Rectangle 30"/>
            <p:cNvSpPr/>
            <p:nvPr>
              <p:custDataLst>
                <p:tags r:id="rId3"/>
              </p:custDataLst>
            </p:nvPr>
          </p:nvSpPr>
          <p:spPr bwMode="auto">
            <a:xfrm>
              <a:off x="7973725" y="3231289"/>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Logging &amp; </a:t>
              </a:r>
              <a:r>
                <a:rPr lang="en-US" sz="1500" kern="0" dirty="0" err="1" smtClean="0">
                  <a:gradFill flip="none" rotWithShape="1">
                    <a:gsLst>
                      <a:gs pos="0">
                        <a:srgbClr val="FFFFFF"/>
                      </a:gs>
                      <a:gs pos="100000">
                        <a:srgbClr val="FFFFFF"/>
                      </a:gs>
                    </a:gsLst>
                    <a:lin ang="5400000" scaled="0"/>
                    <a:tileRect/>
                  </a:gradFill>
                  <a:latin typeface="Segoe UI"/>
                </a:rPr>
                <a:t>Diag</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32" name="Group 31"/>
            <p:cNvGrpSpPr/>
            <p:nvPr/>
          </p:nvGrpSpPr>
          <p:grpSpPr>
            <a:xfrm>
              <a:off x="8258106" y="3524595"/>
              <a:ext cx="851488" cy="827454"/>
              <a:chOff x="8258106" y="3524595"/>
              <a:chExt cx="851488" cy="827454"/>
            </a:xfrm>
            <a:grpFill/>
          </p:grpSpPr>
          <p:cxnSp>
            <p:nvCxnSpPr>
              <p:cNvPr id="33" name="Straight Connector 32"/>
              <p:cNvCxnSpPr/>
              <p:nvPr/>
            </p:nvCxnSpPr>
            <p:spPr>
              <a:xfrm>
                <a:off x="8258106" y="391262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258106" y="4024373"/>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258106" y="413106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58106" y="4240022"/>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258106" y="435204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ight Arrow 37"/>
              <p:cNvSpPr/>
              <p:nvPr/>
            </p:nvSpPr>
            <p:spPr bwMode="auto">
              <a:xfrm rot="5400000">
                <a:off x="8551541" y="3608273"/>
                <a:ext cx="226060" cy="219704"/>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latin typeface="Segoe UI"/>
                </a:endParaRPr>
              </a:p>
            </p:txBody>
          </p:sp>
          <p:cxnSp>
            <p:nvCxnSpPr>
              <p:cNvPr id="39" name="Straight Connector 38"/>
              <p:cNvCxnSpPr/>
              <p:nvPr/>
            </p:nvCxnSpPr>
            <p:spPr>
              <a:xfrm>
                <a:off x="8258106" y="3524595"/>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p:cNvGrpSpPr/>
          <p:nvPr/>
        </p:nvGrpSpPr>
        <p:grpSpPr>
          <a:xfrm>
            <a:off x="7976225" y="4845395"/>
            <a:ext cx="1524000" cy="1524000"/>
            <a:chOff x="6325159" y="4845395"/>
            <a:chExt cx="1524000" cy="1524000"/>
          </a:xfrm>
          <a:solidFill>
            <a:schemeClr val="accent2"/>
          </a:solidFill>
        </p:grpSpPr>
        <p:sp>
          <p:nvSpPr>
            <p:cNvPr id="41" name="Rectangle 40"/>
            <p:cNvSpPr/>
            <p:nvPr>
              <p:custDataLst>
                <p:tags r:id="rId2"/>
              </p:custDataLst>
            </p:nvPr>
          </p:nvSpPr>
          <p:spPr bwMode="auto">
            <a:xfrm>
              <a:off x="6325159" y="4845395"/>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Scale</a:t>
              </a:r>
              <a:endParaRPr lang="en-US" sz="1500" kern="0" dirty="0">
                <a:gradFill flip="none" rotWithShape="1">
                  <a:gsLst>
                    <a:gs pos="0">
                      <a:srgbClr val="FFFFFF"/>
                    </a:gs>
                    <a:gs pos="100000">
                      <a:srgbClr val="FFFFFF"/>
                    </a:gs>
                  </a:gsLst>
                  <a:lin ang="5400000" scaled="0"/>
                  <a:tileRect/>
                </a:gradFill>
                <a:latin typeface="Segoe UI"/>
              </a:endParaRPr>
            </a:p>
          </p:txBody>
        </p:sp>
        <p:cxnSp>
          <p:nvCxnSpPr>
            <p:cNvPr id="42" name="Straight Connector 41"/>
            <p:cNvCxnSpPr/>
            <p:nvPr/>
          </p:nvCxnSpPr>
          <p:spPr>
            <a:xfrm flipV="1">
              <a:off x="6484821" y="5733040"/>
              <a:ext cx="309061" cy="1905"/>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061488" y="5696011"/>
              <a:ext cx="247650" cy="3809"/>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780161" y="5697346"/>
              <a:ext cx="71055" cy="36964"/>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844248" y="5676391"/>
              <a:ext cx="105264" cy="203678"/>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950335" y="5309600"/>
              <a:ext cx="65028" cy="58010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015565" y="5302442"/>
              <a:ext cx="62865" cy="413386"/>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297708" y="5416563"/>
              <a:ext cx="328208" cy="284394"/>
            </a:xfrm>
            <a:prstGeom prst="straightConnector1">
              <a:avLst/>
            </a:prstGeom>
            <a:grpFill/>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pic>
        <p:nvPicPr>
          <p:cNvPr id="55" name="Picture 54"/>
          <p:cNvPicPr>
            <a:picLocks noChangeAspect="1"/>
          </p:cNvPicPr>
          <p:nvPr/>
        </p:nvPicPr>
        <p:blipFill>
          <a:blip r:embed="rId12"/>
          <a:stretch>
            <a:fillRect/>
          </a:stretch>
        </p:blipFill>
        <p:spPr>
          <a:xfrm>
            <a:off x="3246437" y="1363662"/>
            <a:ext cx="1562100" cy="1549400"/>
          </a:xfrm>
          <a:prstGeom prst="rect">
            <a:avLst/>
          </a:prstGeom>
        </p:spPr>
      </p:pic>
    </p:spTree>
    <p:extLst>
      <p:ext uri="{BB962C8B-B14F-4D97-AF65-F5344CB8AC3E}">
        <p14:creationId xmlns:p14="http://schemas.microsoft.com/office/powerpoint/2010/main" val="412666902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Resources</a:t>
            </a:r>
            <a:endParaRPr lang="en-US" dirty="0"/>
          </a:p>
        </p:txBody>
      </p:sp>
      <p:sp>
        <p:nvSpPr>
          <p:cNvPr id="3" name="Text Placeholder 2"/>
          <p:cNvSpPr>
            <a:spLocks noGrp="1"/>
          </p:cNvSpPr>
          <p:nvPr>
            <p:ph type="body" sz="quarter" idx="10"/>
          </p:nvPr>
        </p:nvSpPr>
        <p:spPr>
          <a:xfrm>
            <a:off x="519112" y="1370525"/>
            <a:ext cx="11149013" cy="5264517"/>
          </a:xfrm>
        </p:spPr>
        <p:txBody>
          <a:bodyPr/>
          <a:lstStyle/>
          <a:p>
            <a:r>
              <a:rPr lang="en-US" sz="2400" dirty="0" smtClean="0"/>
              <a:t>Get a Windows Azure Free Trial Account</a:t>
            </a:r>
          </a:p>
          <a:p>
            <a:r>
              <a:rPr lang="en-US" sz="2400" dirty="0" smtClean="0">
                <a:hlinkClick r:id="rId3"/>
              </a:rPr>
              <a:t>http://www.windowsazure.com</a:t>
            </a:r>
            <a:endParaRPr lang="en-US" sz="2400" dirty="0" smtClean="0"/>
          </a:p>
          <a:p>
            <a:endParaRPr lang="en-US" sz="2400" dirty="0"/>
          </a:p>
          <a:p>
            <a:r>
              <a:rPr lang="en-US" sz="2400" dirty="0" smtClean="0"/>
              <a:t>Videos, Tutorials, and More</a:t>
            </a:r>
          </a:p>
          <a:p>
            <a:r>
              <a:rPr lang="en-US" sz="2400" dirty="0" smtClean="0">
                <a:hlinkClick r:id="rId4"/>
              </a:rPr>
              <a:t>http://www.windowsazure.com/iOS</a:t>
            </a:r>
            <a:endParaRPr lang="en-US" sz="2400" dirty="0" smtClean="0"/>
          </a:p>
          <a:p>
            <a:endParaRPr lang="en-US" sz="2400" dirty="0"/>
          </a:p>
          <a:p>
            <a:r>
              <a:rPr lang="en-US" sz="2400" dirty="0" smtClean="0"/>
              <a:t>Source code on </a:t>
            </a:r>
            <a:r>
              <a:rPr lang="en-US" sz="2400" dirty="0" err="1" smtClean="0"/>
              <a:t>GitHub</a:t>
            </a:r>
            <a:endParaRPr lang="en-US" sz="2400" dirty="0" smtClean="0"/>
          </a:p>
          <a:p>
            <a:r>
              <a:rPr lang="en-US" sz="2400" dirty="0" smtClean="0">
                <a:hlinkClick r:id="rId5"/>
              </a:rPr>
              <a:t>https://github.com/WindowsAzure/azure-mobile-services</a:t>
            </a:r>
            <a:endParaRPr lang="en-US" sz="2400" dirty="0" smtClean="0"/>
          </a:p>
          <a:p>
            <a:endParaRPr lang="en-US" sz="2400" dirty="0"/>
          </a:p>
          <a:p>
            <a:r>
              <a:rPr lang="en-US" sz="2400" dirty="0" smtClean="0"/>
              <a:t>Contact Details</a:t>
            </a:r>
          </a:p>
          <a:p>
            <a:r>
              <a:rPr lang="en-US" sz="2400" dirty="0" smtClean="0">
                <a:hlinkClick r:id="rId6"/>
              </a:rPr>
              <a:t>mobileservices@microsoft.com</a:t>
            </a:r>
            <a:endParaRPr lang="en-US" sz="2400" dirty="0" smtClean="0"/>
          </a:p>
          <a:p>
            <a:r>
              <a:rPr lang="en-US" sz="2400" dirty="0" smtClean="0">
                <a:hlinkClick r:id="rId7"/>
              </a:rPr>
              <a:t>Feature Requests</a:t>
            </a:r>
            <a:endParaRPr lang="en-US" sz="2400" dirty="0" smtClean="0"/>
          </a:p>
        </p:txBody>
      </p:sp>
    </p:spTree>
    <p:extLst>
      <p:ext uri="{BB962C8B-B14F-4D97-AF65-F5344CB8AC3E}">
        <p14:creationId xmlns:p14="http://schemas.microsoft.com/office/powerpoint/2010/main" val="30713908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2752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What is Mobile Services?</a:t>
            </a:r>
            <a:endParaRPr lang="en-US" dirty="0"/>
          </a:p>
        </p:txBody>
      </p:sp>
      <p:grpSp>
        <p:nvGrpSpPr>
          <p:cNvPr id="4" name="Group 3"/>
          <p:cNvGrpSpPr/>
          <p:nvPr/>
        </p:nvGrpSpPr>
        <p:grpSpPr>
          <a:xfrm>
            <a:off x="4711380" y="4845395"/>
            <a:ext cx="1524000" cy="1524000"/>
            <a:chOff x="2142565" y="3054079"/>
            <a:chExt cx="1524000" cy="1524000"/>
          </a:xfrm>
          <a:solidFill>
            <a:schemeClr val="accent1"/>
          </a:solidFill>
        </p:grpSpPr>
        <p:sp>
          <p:nvSpPr>
            <p:cNvPr id="5" name="Rectangle 4"/>
            <p:cNvSpPr/>
            <p:nvPr>
              <p:custDataLst>
                <p:tags r:id="rId7"/>
              </p:custDataLst>
            </p:nvPr>
          </p:nvSpPr>
          <p:spPr bwMode="auto">
            <a:xfrm>
              <a:off x="2142565" y="3054079"/>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Data</a:t>
              </a:r>
            </a:p>
          </p:txBody>
        </p:sp>
        <p:sp>
          <p:nvSpPr>
            <p:cNvPr id="6" name="Freeform 6"/>
            <p:cNvSpPr>
              <a:spLocks noEditPoints="1"/>
            </p:cNvSpPr>
            <p:nvPr/>
          </p:nvSpPr>
          <p:spPr bwMode="auto">
            <a:xfrm>
              <a:off x="2658094" y="3363025"/>
              <a:ext cx="528255" cy="8045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19">
                <a:defRPr/>
              </a:pPr>
              <a:endParaRPr lang="en-US" sz="2400" kern="0" dirty="0">
                <a:solidFill>
                  <a:sysClr val="windowText" lastClr="000000"/>
                </a:solidFill>
                <a:latin typeface="Segoe UI"/>
              </a:endParaRPr>
            </a:p>
          </p:txBody>
        </p:sp>
      </p:grpSp>
      <p:sp>
        <p:nvSpPr>
          <p:cNvPr id="7" name="Rectangle 6"/>
          <p:cNvSpPr/>
          <p:nvPr>
            <p:custDataLst>
              <p:tags r:id="rId1"/>
            </p:custDataLst>
          </p:nvPr>
        </p:nvSpPr>
        <p:spPr bwMode="auto">
          <a:xfrm>
            <a:off x="6328542" y="3229955"/>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53" tIns="45701" rIns="68553" bIns="45701"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Notifications</a:t>
            </a:r>
          </a:p>
        </p:txBody>
      </p:sp>
      <p:grpSp>
        <p:nvGrpSpPr>
          <p:cNvPr id="8" name="Group 7"/>
          <p:cNvGrpSpPr/>
          <p:nvPr/>
        </p:nvGrpSpPr>
        <p:grpSpPr>
          <a:xfrm>
            <a:off x="6760561" y="3380753"/>
            <a:ext cx="451426" cy="962719"/>
            <a:chOff x="4005600" y="3173284"/>
            <a:chExt cx="555603" cy="1178245"/>
          </a:xfrm>
        </p:grpSpPr>
        <p:sp>
          <p:nvSpPr>
            <p:cNvPr id="9" name="Oval 16"/>
            <p:cNvSpPr>
              <a:spLocks noChangeArrowheads="1"/>
            </p:cNvSpPr>
            <p:nvPr/>
          </p:nvSpPr>
          <p:spPr bwMode="black">
            <a:xfrm>
              <a:off x="4308655" y="3173284"/>
              <a:ext cx="197828" cy="193569"/>
            </a:xfrm>
            <a:prstGeom prst="ellipse">
              <a:avLst/>
            </a:pr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0" name="Freeform 17"/>
            <p:cNvSpPr>
              <a:spLocks/>
            </p:cNvSpPr>
            <p:nvPr/>
          </p:nvSpPr>
          <p:spPr bwMode="black">
            <a:xfrm>
              <a:off x="4133978" y="3411037"/>
              <a:ext cx="427225" cy="940492"/>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1" name="Freeform 18"/>
            <p:cNvSpPr>
              <a:spLocks/>
            </p:cNvSpPr>
            <p:nvPr/>
          </p:nvSpPr>
          <p:spPr bwMode="black">
            <a:xfrm>
              <a:off x="4180278" y="3366853"/>
              <a:ext cx="351461" cy="273521"/>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2" name="Freeform 19"/>
            <p:cNvSpPr>
              <a:spLocks/>
            </p:cNvSpPr>
            <p:nvPr/>
          </p:nvSpPr>
          <p:spPr bwMode="black">
            <a:xfrm>
              <a:off x="4049796" y="3192221"/>
              <a:ext cx="119960" cy="218817"/>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3" name="Freeform 20"/>
            <p:cNvSpPr>
              <a:spLocks/>
            </p:cNvSpPr>
            <p:nvPr/>
          </p:nvSpPr>
          <p:spPr bwMode="black">
            <a:xfrm>
              <a:off x="4184488" y="3261652"/>
              <a:ext cx="90496" cy="79952"/>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4" name="Freeform 21"/>
            <p:cNvSpPr>
              <a:spLocks/>
            </p:cNvSpPr>
            <p:nvPr/>
          </p:nvSpPr>
          <p:spPr bwMode="black">
            <a:xfrm>
              <a:off x="4005600" y="3173284"/>
              <a:ext cx="25255" cy="25879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5" name="Group 14"/>
          <p:cNvGrpSpPr/>
          <p:nvPr/>
        </p:nvGrpSpPr>
        <p:grpSpPr>
          <a:xfrm>
            <a:off x="3094220" y="3229955"/>
            <a:ext cx="1524000" cy="3139440"/>
            <a:chOff x="523683" y="3054079"/>
            <a:chExt cx="1524000" cy="3139440"/>
          </a:xfrm>
          <a:solidFill>
            <a:schemeClr val="accent2"/>
          </a:solidFill>
        </p:grpSpPr>
        <p:sp>
          <p:nvSpPr>
            <p:cNvPr id="16" name="Rectangle 15"/>
            <p:cNvSpPr/>
            <p:nvPr>
              <p:custDataLst>
                <p:tags r:id="rId6"/>
              </p:custDataLst>
            </p:nvPr>
          </p:nvSpPr>
          <p:spPr bwMode="auto">
            <a:xfrm>
              <a:off x="523683" y="3054079"/>
              <a:ext cx="1524000" cy="3139440"/>
            </a:xfrm>
            <a:prstGeom prst="rect">
              <a:avLst/>
            </a:prstGeom>
            <a:grpFill/>
            <a:ln w="10795" cap="flat" cmpd="sng" algn="ctr">
              <a:noFill/>
              <a:prstDash val="solid"/>
              <a:headEnd type="none" w="med" len="med"/>
              <a:tailEnd type="none" w="med" len="med"/>
            </a:ln>
            <a:effectLst/>
          </p:spPr>
          <p:txBody>
            <a:bodyPr vert="horz" wrap="square" lIns="140970" tIns="93980" rIns="140970" bIns="93980" numCol="1" rtlCol="0" anchor="b" anchorCtr="0" compatLnSpc="1">
              <a:prstTxWarp prst="textNoShape">
                <a:avLst/>
              </a:prstTxWarp>
            </a:bodyPr>
            <a:lstStyle/>
            <a:p>
              <a:pPr defTabSz="913719" fontAlgn="base">
                <a:spcBef>
                  <a:spcPct val="0"/>
                </a:spcBef>
                <a:spcAft>
                  <a:spcPct val="0"/>
                </a:spcAft>
                <a:defRPr/>
              </a:pPr>
              <a:r>
                <a:rPr lang="en-US" sz="1500" kern="0" dirty="0" err="1">
                  <a:gradFill flip="none" rotWithShape="1">
                    <a:gsLst>
                      <a:gs pos="0">
                        <a:srgbClr val="FFFFFF"/>
                      </a:gs>
                      <a:gs pos="100000">
                        <a:srgbClr val="FFFFFF"/>
                      </a:gs>
                    </a:gsLst>
                    <a:lin ang="5400000" scaled="0"/>
                    <a:tileRect/>
                  </a:gradFill>
                  <a:latin typeface="Segoe UI"/>
                </a:rPr>
                <a:t>Auth</a:t>
              </a:r>
              <a:endParaRPr lang="en-US" sz="1500" kern="0" dirty="0">
                <a:gradFill flip="none" rotWithShape="1">
                  <a:gsLst>
                    <a:gs pos="0">
                      <a:srgbClr val="FFFFFF"/>
                    </a:gs>
                    <a:gs pos="100000">
                      <a:srgbClr val="FFFFFF"/>
                    </a:gs>
                  </a:gsLst>
                  <a:lin ang="5400000" scaled="0"/>
                  <a:tileRect/>
                </a:gradFill>
                <a:latin typeface="Segoe UI"/>
              </a:endParaRPr>
            </a:p>
          </p:txBody>
        </p:sp>
        <p:sp>
          <p:nvSpPr>
            <p:cNvPr id="17" name="Freeform 164"/>
            <p:cNvSpPr>
              <a:spLocks noEditPoints="1"/>
            </p:cNvSpPr>
            <p:nvPr/>
          </p:nvSpPr>
          <p:spPr bwMode="black">
            <a:xfrm>
              <a:off x="847079" y="4011676"/>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8" name="Group 17"/>
          <p:cNvGrpSpPr/>
          <p:nvPr/>
        </p:nvGrpSpPr>
        <p:grpSpPr>
          <a:xfrm>
            <a:off x="4711380" y="3234185"/>
            <a:ext cx="1524000" cy="1524000"/>
            <a:chOff x="2155586" y="4666056"/>
            <a:chExt cx="1524000" cy="1524000"/>
          </a:xfrm>
          <a:solidFill>
            <a:schemeClr val="accent1"/>
          </a:solidFill>
        </p:grpSpPr>
        <p:sp>
          <p:nvSpPr>
            <p:cNvPr id="19" name="Rectangle 18"/>
            <p:cNvSpPr/>
            <p:nvPr>
              <p:custDataLst>
                <p:tags r:id="rId5"/>
              </p:custDataLst>
            </p:nvPr>
          </p:nvSpPr>
          <p:spPr bwMode="auto">
            <a:xfrm>
              <a:off x="2155586" y="4666056"/>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Server Logic</a:t>
              </a:r>
            </a:p>
          </p:txBody>
        </p:sp>
        <p:grpSp>
          <p:nvGrpSpPr>
            <p:cNvPr id="20" name="Group 19"/>
            <p:cNvGrpSpPr/>
            <p:nvPr/>
          </p:nvGrpSpPr>
          <p:grpSpPr bwMode="black">
            <a:xfrm>
              <a:off x="2405244" y="4942461"/>
              <a:ext cx="975049" cy="828286"/>
              <a:chOff x="5184775" y="225425"/>
              <a:chExt cx="1500188" cy="1220788"/>
            </a:xfrm>
            <a:grpFill/>
          </p:grpSpPr>
          <p:sp>
            <p:nvSpPr>
              <p:cNvPr id="2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2" name="Oval 87"/>
              <p:cNvSpPr>
                <a:spLocks noChangeArrowheads="1"/>
              </p:cNvSpPr>
              <p:nvPr/>
            </p:nvSpPr>
            <p:spPr bwMode="black">
              <a:xfrm>
                <a:off x="5630863" y="812800"/>
                <a:ext cx="203200" cy="2032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grpSp>
      </p:grpSp>
      <p:grpSp>
        <p:nvGrpSpPr>
          <p:cNvPr id="24" name="Group 23"/>
          <p:cNvGrpSpPr/>
          <p:nvPr/>
        </p:nvGrpSpPr>
        <p:grpSpPr>
          <a:xfrm>
            <a:off x="6330618" y="4845395"/>
            <a:ext cx="1524000" cy="1524000"/>
            <a:chOff x="3758005" y="4666056"/>
            <a:chExt cx="1524000" cy="1524000"/>
          </a:xfrm>
          <a:solidFill>
            <a:schemeClr val="accent2"/>
          </a:solidFill>
        </p:grpSpPr>
        <p:sp>
          <p:nvSpPr>
            <p:cNvPr id="25" name="Rectangle 24"/>
            <p:cNvSpPr/>
            <p:nvPr>
              <p:custDataLst>
                <p:tags r:id="rId4"/>
              </p:custDataLst>
            </p:nvPr>
          </p:nvSpPr>
          <p:spPr bwMode="auto">
            <a:xfrm>
              <a:off x="3758005" y="4666056"/>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Scheduler</a:t>
              </a:r>
              <a:endParaRPr lang="en-US" sz="1500" kern="0" dirty="0">
                <a:gradFill flip="none" rotWithShape="1">
                  <a:gsLst>
                    <a:gs pos="0">
                      <a:srgbClr val="FFFFFF"/>
                    </a:gs>
                    <a:gs pos="100000">
                      <a:srgbClr val="FFFFFF"/>
                    </a:gs>
                  </a:gsLst>
                  <a:lin ang="5400000" scaled="0"/>
                  <a:tileRect/>
                </a:gradFill>
                <a:latin typeface="Segoe UI"/>
              </a:endParaRPr>
            </a:p>
          </p:txBody>
        </p:sp>
        <p:pic>
          <p:nvPicPr>
            <p:cNvPr id="26" name="Picture 4" descr="C:\Users\Jonahs\Dropbox\Projects SCOTT\MEET Windows Azure\source\Background\tile-icon-cach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3735" y="4942458"/>
              <a:ext cx="851488" cy="851488"/>
            </a:xfrm>
            <a:prstGeom prst="rect">
              <a:avLst/>
            </a:prstGeom>
            <a:grpFill/>
            <a:extLst/>
          </p:spPr>
        </p:pic>
      </p:grpSp>
      <p:grpSp>
        <p:nvGrpSpPr>
          <p:cNvPr id="27" name="Group 26"/>
          <p:cNvGrpSpPr/>
          <p:nvPr/>
        </p:nvGrpSpPr>
        <p:grpSpPr>
          <a:xfrm>
            <a:off x="3094220" y="1262447"/>
            <a:ext cx="6650548" cy="1945208"/>
            <a:chOff x="523683" y="1595421"/>
            <a:chExt cx="4975779" cy="1370389"/>
          </a:xfrm>
        </p:grpSpPr>
        <p:sp>
          <p:nvSpPr>
            <p:cNvPr id="28" name="Rectangle 27"/>
            <p:cNvSpPr/>
            <p:nvPr/>
          </p:nvSpPr>
          <p:spPr bwMode="auto">
            <a:xfrm>
              <a:off x="523683" y="1595421"/>
              <a:ext cx="4777177" cy="1298232"/>
            </a:xfrm>
            <a:prstGeom prst="rect">
              <a:avLst/>
            </a:prstGeom>
            <a:solidFill>
              <a:srgbClr val="FFFFFF"/>
            </a:solidFill>
            <a:ln w="10795" cap="flat" cmpd="sng" algn="ctr">
              <a:solidFill>
                <a:schemeClr val="bg2"/>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719"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pic>
          <p:nvPicPr>
            <p:cNvPr id="2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0800" y="1814593"/>
              <a:ext cx="4008662" cy="11512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0" name="Group 29"/>
          <p:cNvGrpSpPr/>
          <p:nvPr/>
        </p:nvGrpSpPr>
        <p:grpSpPr>
          <a:xfrm>
            <a:off x="7973725" y="3231289"/>
            <a:ext cx="1524000" cy="1524000"/>
            <a:chOff x="7973725" y="3231289"/>
            <a:chExt cx="1524000" cy="1524000"/>
          </a:xfrm>
          <a:solidFill>
            <a:schemeClr val="accent2"/>
          </a:solidFill>
        </p:grpSpPr>
        <p:sp>
          <p:nvSpPr>
            <p:cNvPr id="31" name="Rectangle 30"/>
            <p:cNvSpPr/>
            <p:nvPr>
              <p:custDataLst>
                <p:tags r:id="rId3"/>
              </p:custDataLst>
            </p:nvPr>
          </p:nvSpPr>
          <p:spPr bwMode="auto">
            <a:xfrm>
              <a:off x="7973725" y="3231289"/>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Logging &amp; </a:t>
              </a:r>
              <a:r>
                <a:rPr lang="en-US" sz="1500" kern="0" dirty="0" err="1" smtClean="0">
                  <a:gradFill flip="none" rotWithShape="1">
                    <a:gsLst>
                      <a:gs pos="0">
                        <a:srgbClr val="FFFFFF"/>
                      </a:gs>
                      <a:gs pos="100000">
                        <a:srgbClr val="FFFFFF"/>
                      </a:gs>
                    </a:gsLst>
                    <a:lin ang="5400000" scaled="0"/>
                    <a:tileRect/>
                  </a:gradFill>
                  <a:latin typeface="Segoe UI"/>
                </a:rPr>
                <a:t>Diag</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32" name="Group 31"/>
            <p:cNvGrpSpPr/>
            <p:nvPr/>
          </p:nvGrpSpPr>
          <p:grpSpPr>
            <a:xfrm>
              <a:off x="8258106" y="3524595"/>
              <a:ext cx="851488" cy="827454"/>
              <a:chOff x="8258106" y="3524595"/>
              <a:chExt cx="851488" cy="827454"/>
            </a:xfrm>
            <a:grpFill/>
          </p:grpSpPr>
          <p:cxnSp>
            <p:nvCxnSpPr>
              <p:cNvPr id="33" name="Straight Connector 32"/>
              <p:cNvCxnSpPr/>
              <p:nvPr/>
            </p:nvCxnSpPr>
            <p:spPr>
              <a:xfrm>
                <a:off x="8258106" y="391262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258106" y="4024373"/>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258106" y="413106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58106" y="4240022"/>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258106" y="435204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ight Arrow 37"/>
              <p:cNvSpPr/>
              <p:nvPr/>
            </p:nvSpPr>
            <p:spPr bwMode="auto">
              <a:xfrm rot="5400000">
                <a:off x="8551541" y="3608273"/>
                <a:ext cx="226060" cy="219704"/>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latin typeface="Segoe UI"/>
                </a:endParaRPr>
              </a:p>
            </p:txBody>
          </p:sp>
          <p:cxnSp>
            <p:nvCxnSpPr>
              <p:cNvPr id="39" name="Straight Connector 38"/>
              <p:cNvCxnSpPr/>
              <p:nvPr/>
            </p:nvCxnSpPr>
            <p:spPr>
              <a:xfrm>
                <a:off x="8258106" y="3524595"/>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p:cNvGrpSpPr/>
          <p:nvPr/>
        </p:nvGrpSpPr>
        <p:grpSpPr>
          <a:xfrm>
            <a:off x="7976225" y="4845395"/>
            <a:ext cx="1524000" cy="1524000"/>
            <a:chOff x="6325159" y="4845395"/>
            <a:chExt cx="1524000" cy="1524000"/>
          </a:xfrm>
          <a:solidFill>
            <a:schemeClr val="accent2"/>
          </a:solidFill>
        </p:grpSpPr>
        <p:sp>
          <p:nvSpPr>
            <p:cNvPr id="41" name="Rectangle 40"/>
            <p:cNvSpPr/>
            <p:nvPr>
              <p:custDataLst>
                <p:tags r:id="rId2"/>
              </p:custDataLst>
            </p:nvPr>
          </p:nvSpPr>
          <p:spPr bwMode="auto">
            <a:xfrm>
              <a:off x="6325159" y="4845395"/>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Scale</a:t>
              </a:r>
              <a:endParaRPr lang="en-US" sz="1500" kern="0" dirty="0">
                <a:gradFill flip="none" rotWithShape="1">
                  <a:gsLst>
                    <a:gs pos="0">
                      <a:srgbClr val="FFFFFF"/>
                    </a:gs>
                    <a:gs pos="100000">
                      <a:srgbClr val="FFFFFF"/>
                    </a:gs>
                  </a:gsLst>
                  <a:lin ang="5400000" scaled="0"/>
                  <a:tileRect/>
                </a:gradFill>
                <a:latin typeface="Segoe UI"/>
              </a:endParaRPr>
            </a:p>
          </p:txBody>
        </p:sp>
        <p:cxnSp>
          <p:nvCxnSpPr>
            <p:cNvPr id="42" name="Straight Connector 41"/>
            <p:cNvCxnSpPr/>
            <p:nvPr/>
          </p:nvCxnSpPr>
          <p:spPr>
            <a:xfrm flipV="1">
              <a:off x="6484821" y="5733040"/>
              <a:ext cx="309061" cy="1905"/>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061488" y="5696011"/>
              <a:ext cx="247650" cy="3809"/>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780161" y="5697346"/>
              <a:ext cx="71055" cy="36964"/>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844248" y="5676391"/>
              <a:ext cx="105264" cy="203678"/>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950335" y="5309600"/>
              <a:ext cx="65028" cy="58010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015565" y="5302442"/>
              <a:ext cx="62865" cy="413386"/>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297708" y="5416563"/>
              <a:ext cx="328208" cy="284394"/>
            </a:xfrm>
            <a:prstGeom prst="straightConnector1">
              <a:avLst/>
            </a:prstGeom>
            <a:grpFill/>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pic>
        <p:nvPicPr>
          <p:cNvPr id="55" name="Picture 54"/>
          <p:cNvPicPr>
            <a:picLocks noChangeAspect="1"/>
          </p:cNvPicPr>
          <p:nvPr/>
        </p:nvPicPr>
        <p:blipFill>
          <a:blip r:embed="rId12"/>
          <a:stretch>
            <a:fillRect/>
          </a:stretch>
        </p:blipFill>
        <p:spPr>
          <a:xfrm>
            <a:off x="3246437" y="1363662"/>
            <a:ext cx="1562100" cy="1549400"/>
          </a:xfrm>
          <a:prstGeom prst="rect">
            <a:avLst/>
          </a:prstGeom>
        </p:spPr>
      </p:pic>
    </p:spTree>
    <p:extLst>
      <p:ext uri="{BB962C8B-B14F-4D97-AF65-F5344CB8AC3E}">
        <p14:creationId xmlns:p14="http://schemas.microsoft.com/office/powerpoint/2010/main" val="311314300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Authentication Flow</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999" y="1629000"/>
            <a:ext cx="10850027" cy="4140000"/>
          </a:xfrm>
          <a:prstGeom prst="rect">
            <a:avLst/>
          </a:prstGeom>
        </p:spPr>
      </p:pic>
    </p:spTree>
    <p:extLst>
      <p:ext uri="{BB962C8B-B14F-4D97-AF65-F5344CB8AC3E}">
        <p14:creationId xmlns:p14="http://schemas.microsoft.com/office/powerpoint/2010/main" val="14502853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932152"/>
            <a:ext cx="5877518"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Getting Started</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9628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Structured Storage</a:t>
            </a:r>
            <a:endParaRPr lang="en-US" dirty="0"/>
          </a:p>
        </p:txBody>
      </p:sp>
      <p:sp>
        <p:nvSpPr>
          <p:cNvPr id="3" name="Text Placeholder 2"/>
          <p:cNvSpPr>
            <a:spLocks noGrp="1"/>
          </p:cNvSpPr>
          <p:nvPr>
            <p:ph type="body" sz="quarter" idx="10"/>
          </p:nvPr>
        </p:nvSpPr>
        <p:spPr>
          <a:xfrm>
            <a:off x="519112" y="1370525"/>
            <a:ext cx="11149013" cy="5064464"/>
          </a:xfrm>
        </p:spPr>
        <p:txBody>
          <a:bodyPr/>
          <a:lstStyle/>
          <a:p>
            <a:pPr marL="574675" indent="-571500">
              <a:buFont typeface="Arial"/>
              <a:buChar char="•"/>
            </a:pPr>
            <a:r>
              <a:rPr lang="en-US" dirty="0" smtClean="0"/>
              <a:t>Powered by SQL Database</a:t>
            </a:r>
          </a:p>
          <a:p>
            <a:pPr marL="574675" indent="-571500">
              <a:buFont typeface="Arial"/>
              <a:buChar char="•"/>
            </a:pPr>
            <a:r>
              <a:rPr lang="en-US" dirty="0" smtClean="0"/>
              <a:t>Same DB – Multiple Mobile Services</a:t>
            </a:r>
          </a:p>
          <a:p>
            <a:pPr marL="574675" indent="-571500">
              <a:buFont typeface="Arial"/>
              <a:buChar char="•"/>
            </a:pPr>
            <a:r>
              <a:rPr lang="en-US" dirty="0" smtClean="0"/>
              <a:t>Data management in</a:t>
            </a:r>
          </a:p>
          <a:p>
            <a:pPr marL="1830388" lvl="2" indent="-571500">
              <a:buFont typeface="Arial"/>
              <a:buChar char="•"/>
            </a:pPr>
            <a:r>
              <a:rPr lang="en-US" dirty="0" smtClean="0">
                <a:solidFill>
                  <a:srgbClr val="292929"/>
                </a:solidFill>
              </a:rPr>
              <a:t>Windows Azure Portal</a:t>
            </a:r>
          </a:p>
          <a:p>
            <a:pPr marL="1830388" lvl="2" indent="-571500">
              <a:buFont typeface="Arial"/>
              <a:buChar char="•"/>
            </a:pPr>
            <a:r>
              <a:rPr lang="en-US" dirty="0" smtClean="0">
                <a:solidFill>
                  <a:srgbClr val="292929"/>
                </a:solidFill>
              </a:rPr>
              <a:t>SQL Portal</a:t>
            </a:r>
          </a:p>
          <a:p>
            <a:pPr marL="1830388" lvl="2" indent="-571500">
              <a:buFont typeface="Arial"/>
              <a:buChar char="•"/>
            </a:pPr>
            <a:r>
              <a:rPr lang="en-US" dirty="0" smtClean="0">
                <a:solidFill>
                  <a:srgbClr val="292929"/>
                </a:solidFill>
              </a:rPr>
              <a:t>SQL Management Studio</a:t>
            </a:r>
          </a:p>
          <a:p>
            <a:pPr marL="1830388" lvl="2" indent="-571500">
              <a:buFont typeface="Arial"/>
              <a:buChar char="•"/>
            </a:pPr>
            <a:r>
              <a:rPr lang="en-US" dirty="0" smtClean="0">
                <a:solidFill>
                  <a:srgbClr val="292929"/>
                </a:solidFill>
              </a:rPr>
              <a:t>REST API</a:t>
            </a:r>
          </a:p>
          <a:p>
            <a:pPr marL="1830388" lvl="2" indent="-571500">
              <a:buFont typeface="Arial"/>
              <a:buChar char="•"/>
            </a:pPr>
            <a:r>
              <a:rPr lang="en-US" dirty="0" smtClean="0">
                <a:solidFill>
                  <a:srgbClr val="292929"/>
                </a:solidFill>
              </a:rPr>
              <a:t>CLI Tools</a:t>
            </a:r>
            <a:endParaRPr lang="en-US" dirty="0">
              <a:solidFill>
                <a:srgbClr val="292929"/>
              </a:solidFill>
            </a:endParaRPr>
          </a:p>
        </p:txBody>
      </p:sp>
    </p:spTree>
    <p:extLst>
      <p:ext uri="{BB962C8B-B14F-4D97-AF65-F5344CB8AC3E}">
        <p14:creationId xmlns:p14="http://schemas.microsoft.com/office/powerpoint/2010/main" val="26553587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The REST API</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04217951"/>
              </p:ext>
            </p:extLst>
          </p:nvPr>
        </p:nvGraphicFramePr>
        <p:xfrm>
          <a:off x="434741" y="3669306"/>
          <a:ext cx="11386581" cy="1854200"/>
        </p:xfrm>
        <a:graphic>
          <a:graphicData uri="http://schemas.openxmlformats.org/drawingml/2006/table">
            <a:tbl>
              <a:tblPr firstRow="1" bandRow="1">
                <a:tableStyleId>{5C22544A-7EE6-4342-B048-85BDC9FD1C3A}</a:tableStyleId>
              </a:tblPr>
              <a:tblGrid>
                <a:gridCol w="3795527"/>
                <a:gridCol w="3795527"/>
                <a:gridCol w="3795527"/>
              </a:tblGrid>
              <a:tr h="370840">
                <a:tc>
                  <a:txBody>
                    <a:bodyPr/>
                    <a:lstStyle/>
                    <a:p>
                      <a:r>
                        <a:rPr lang="en-US" dirty="0" smtClean="0"/>
                        <a:t>Action</a:t>
                      </a:r>
                      <a:endParaRPr lang="en-US" dirty="0"/>
                    </a:p>
                  </a:txBody>
                  <a:tcPr>
                    <a:solidFill>
                      <a:schemeClr val="accent2"/>
                    </a:solidFill>
                  </a:tcPr>
                </a:tc>
                <a:tc>
                  <a:txBody>
                    <a:bodyPr/>
                    <a:lstStyle/>
                    <a:p>
                      <a:r>
                        <a:rPr lang="en-US" dirty="0" smtClean="0"/>
                        <a:t>HTTP Verb</a:t>
                      </a:r>
                      <a:endParaRPr lang="en-US" dirty="0"/>
                    </a:p>
                  </a:txBody>
                  <a:tcPr>
                    <a:solidFill>
                      <a:schemeClr val="accent2"/>
                    </a:solidFill>
                  </a:tcPr>
                </a:tc>
                <a:tc>
                  <a:txBody>
                    <a:bodyPr/>
                    <a:lstStyle/>
                    <a:p>
                      <a:r>
                        <a:rPr lang="en-US" dirty="0" smtClean="0"/>
                        <a:t>URL Suffix</a:t>
                      </a:r>
                      <a:endParaRPr lang="en-US" dirty="0"/>
                    </a:p>
                  </a:txBody>
                  <a:tcPr>
                    <a:solidFill>
                      <a:schemeClr val="accent2"/>
                    </a:solidFill>
                  </a:tcPr>
                </a:tc>
              </a:tr>
              <a:tr h="370840">
                <a:tc>
                  <a:txBody>
                    <a:bodyPr/>
                    <a:lstStyle/>
                    <a:p>
                      <a:r>
                        <a:rPr lang="en-US" dirty="0" smtClean="0"/>
                        <a:t>Create</a:t>
                      </a:r>
                      <a:endParaRPr lang="en-US" dirty="0"/>
                    </a:p>
                  </a:txBody>
                  <a:tcPr>
                    <a:solidFill>
                      <a:schemeClr val="accent2">
                        <a:lumMod val="40000"/>
                        <a:lumOff val="60000"/>
                      </a:schemeClr>
                    </a:solidFill>
                  </a:tcPr>
                </a:tc>
                <a:tc>
                  <a:txBody>
                    <a:bodyPr/>
                    <a:lstStyle/>
                    <a:p>
                      <a:r>
                        <a:rPr lang="en-US" dirty="0" smtClean="0"/>
                        <a:t>POST</a:t>
                      </a:r>
                      <a:endParaRPr lang="en-US" dirty="0"/>
                    </a:p>
                  </a:txBody>
                  <a:tcPr>
                    <a:solidFill>
                      <a:schemeClr val="accent2">
                        <a:lumMod val="40000"/>
                        <a:lumOff val="60000"/>
                      </a:schemeClr>
                    </a:solidFill>
                  </a:tcPr>
                </a:tc>
                <a:tc>
                  <a:txBody>
                    <a:bodyPr/>
                    <a:lstStyle/>
                    <a:p>
                      <a:r>
                        <a:rPr lang="en-US" dirty="0" smtClean="0"/>
                        <a:t>/</a:t>
                      </a:r>
                      <a:r>
                        <a:rPr lang="en-US" dirty="0" err="1" smtClean="0"/>
                        <a:t>TodoItem</a:t>
                      </a:r>
                      <a:endParaRPr lang="en-US" dirty="0"/>
                    </a:p>
                  </a:txBody>
                  <a:tcPr>
                    <a:solidFill>
                      <a:schemeClr val="accent2">
                        <a:lumMod val="40000"/>
                        <a:lumOff val="60000"/>
                      </a:schemeClr>
                    </a:solidFill>
                  </a:tcPr>
                </a:tc>
              </a:tr>
              <a:tr h="370840">
                <a:tc>
                  <a:txBody>
                    <a:bodyPr/>
                    <a:lstStyle/>
                    <a:p>
                      <a:r>
                        <a:rPr lang="en-US" dirty="0" smtClean="0"/>
                        <a:t>Read</a:t>
                      </a:r>
                      <a:endParaRPr lang="en-US" dirty="0"/>
                    </a:p>
                  </a:txBody>
                  <a:tcPr>
                    <a:solidFill>
                      <a:schemeClr val="accent2">
                        <a:lumMod val="20000"/>
                        <a:lumOff val="80000"/>
                      </a:schemeClr>
                    </a:solidFill>
                  </a:tcPr>
                </a:tc>
                <a:tc>
                  <a:txBody>
                    <a:bodyPr/>
                    <a:lstStyle/>
                    <a:p>
                      <a:r>
                        <a:rPr lang="en-US" dirty="0" smtClean="0"/>
                        <a:t>GET</a:t>
                      </a:r>
                      <a:endParaRPr lang="en-US" dirty="0"/>
                    </a:p>
                  </a:txBody>
                  <a:tcPr>
                    <a:solidFill>
                      <a:schemeClr val="accent2">
                        <a:lumMod val="20000"/>
                        <a:lumOff val="80000"/>
                      </a:schemeClr>
                    </a:solidFill>
                  </a:tcPr>
                </a:tc>
                <a:tc>
                  <a:txBody>
                    <a:bodyPr/>
                    <a:lstStyle/>
                    <a:p>
                      <a:r>
                        <a:rPr lang="en-US" dirty="0" smtClean="0"/>
                        <a:t>/</a:t>
                      </a:r>
                      <a:r>
                        <a:rPr lang="en-US" dirty="0" err="1" smtClean="0"/>
                        <a:t>TodoItem</a:t>
                      </a:r>
                      <a:r>
                        <a:rPr lang="en-US" dirty="0" smtClean="0"/>
                        <a:t>?$filter=id%3D42</a:t>
                      </a:r>
                      <a:endParaRPr lang="en-US" dirty="0"/>
                    </a:p>
                  </a:txBody>
                  <a:tcPr>
                    <a:solidFill>
                      <a:schemeClr val="accent2">
                        <a:lumMod val="20000"/>
                        <a:lumOff val="80000"/>
                      </a:schemeClr>
                    </a:solidFill>
                  </a:tcPr>
                </a:tc>
              </a:tr>
              <a:tr h="370840">
                <a:tc>
                  <a:txBody>
                    <a:bodyPr/>
                    <a:lstStyle/>
                    <a:p>
                      <a:r>
                        <a:rPr lang="en-US" dirty="0" smtClean="0"/>
                        <a:t>Update</a:t>
                      </a:r>
                      <a:endParaRPr lang="en-US" dirty="0"/>
                    </a:p>
                  </a:txBody>
                  <a:tcPr>
                    <a:solidFill>
                      <a:schemeClr val="accent2">
                        <a:lumMod val="40000"/>
                        <a:lumOff val="60000"/>
                      </a:schemeClr>
                    </a:solidFill>
                  </a:tcPr>
                </a:tc>
                <a:tc>
                  <a:txBody>
                    <a:bodyPr/>
                    <a:lstStyle/>
                    <a:p>
                      <a:r>
                        <a:rPr lang="en-US" dirty="0" smtClean="0"/>
                        <a:t>PATCH</a:t>
                      </a:r>
                      <a:endParaRPr lang="en-US" dirty="0"/>
                    </a:p>
                  </a:txBody>
                  <a:tcPr>
                    <a:solidFill>
                      <a:schemeClr val="accent2">
                        <a:lumMod val="40000"/>
                        <a:lumOff val="60000"/>
                      </a:schemeClr>
                    </a:solidFill>
                  </a:tcPr>
                </a:tc>
                <a:tc>
                  <a:txBody>
                    <a:bodyPr/>
                    <a:lstStyle/>
                    <a:p>
                      <a:r>
                        <a:rPr lang="en-US" dirty="0" smtClean="0"/>
                        <a:t>/</a:t>
                      </a:r>
                      <a:r>
                        <a:rPr lang="en-US" dirty="0" err="1" smtClean="0"/>
                        <a:t>TodoItem</a:t>
                      </a:r>
                      <a:r>
                        <a:rPr lang="en-US" dirty="0" smtClean="0"/>
                        <a:t>/id</a:t>
                      </a:r>
                      <a:endParaRPr lang="en-US" dirty="0"/>
                    </a:p>
                  </a:txBody>
                  <a:tcPr>
                    <a:solidFill>
                      <a:schemeClr val="accent2">
                        <a:lumMod val="40000"/>
                        <a:lumOff val="60000"/>
                      </a:schemeClr>
                    </a:solidFill>
                  </a:tcPr>
                </a:tc>
              </a:tr>
              <a:tr h="370840">
                <a:tc>
                  <a:txBody>
                    <a:bodyPr/>
                    <a:lstStyle/>
                    <a:p>
                      <a:r>
                        <a:rPr lang="en-US" dirty="0" smtClean="0"/>
                        <a:t>Delete</a:t>
                      </a:r>
                      <a:endParaRPr lang="en-US" dirty="0"/>
                    </a:p>
                  </a:txBody>
                  <a:tcPr>
                    <a:solidFill>
                      <a:schemeClr val="accent2">
                        <a:lumMod val="20000"/>
                        <a:lumOff val="80000"/>
                      </a:schemeClr>
                    </a:solidFill>
                  </a:tcPr>
                </a:tc>
                <a:tc>
                  <a:txBody>
                    <a:bodyPr/>
                    <a:lstStyle/>
                    <a:p>
                      <a:r>
                        <a:rPr lang="en-US" dirty="0" smtClean="0"/>
                        <a:t>DELETE</a:t>
                      </a:r>
                      <a:endParaRPr lang="en-US" dirty="0"/>
                    </a:p>
                  </a:txBody>
                  <a:tcPr>
                    <a:solidFill>
                      <a:schemeClr val="accent2">
                        <a:lumMod val="20000"/>
                        <a:lumOff val="80000"/>
                      </a:schemeClr>
                    </a:solidFill>
                  </a:tcPr>
                </a:tc>
                <a:tc>
                  <a:txBody>
                    <a:bodyPr/>
                    <a:lstStyle/>
                    <a:p>
                      <a:r>
                        <a:rPr lang="en-US" dirty="0" smtClean="0"/>
                        <a:t>/</a:t>
                      </a:r>
                      <a:r>
                        <a:rPr lang="en-US" dirty="0" err="1" smtClean="0"/>
                        <a:t>TodoItem</a:t>
                      </a:r>
                      <a:r>
                        <a:rPr lang="en-US" dirty="0" smtClean="0"/>
                        <a:t>/id</a:t>
                      </a:r>
                      <a:endParaRPr lang="en-US" dirty="0"/>
                    </a:p>
                  </a:txBody>
                  <a:tcPr>
                    <a:solidFill>
                      <a:schemeClr val="accent2">
                        <a:lumMod val="20000"/>
                        <a:lumOff val="80000"/>
                      </a:schemeClr>
                    </a:solidFill>
                  </a:tcPr>
                </a:tc>
              </a:tr>
            </a:tbl>
          </a:graphicData>
        </a:graphic>
      </p:graphicFrame>
      <p:sp>
        <p:nvSpPr>
          <p:cNvPr id="5" name="TextBox 4"/>
          <p:cNvSpPr txBox="1"/>
          <p:nvPr/>
        </p:nvSpPr>
        <p:spPr>
          <a:xfrm>
            <a:off x="434741" y="2919663"/>
            <a:ext cx="7829708"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gradFill>
                  <a:gsLst>
                    <a:gs pos="2917">
                      <a:schemeClr val="tx1"/>
                    </a:gs>
                    <a:gs pos="30000">
                      <a:schemeClr val="tx1"/>
                    </a:gs>
                  </a:gsLst>
                  <a:lin ang="5400000" scaled="0"/>
                </a:gradFill>
                <a:latin typeface="+mj-lt"/>
              </a:rPr>
              <a:t>Data Operations and their REST Equivalents</a:t>
            </a:r>
          </a:p>
        </p:txBody>
      </p:sp>
      <p:sp>
        <p:nvSpPr>
          <p:cNvPr id="6" name="TextBox 5"/>
          <p:cNvSpPr txBox="1"/>
          <p:nvPr/>
        </p:nvSpPr>
        <p:spPr>
          <a:xfrm>
            <a:off x="434741" y="1336424"/>
            <a:ext cx="5252079"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gradFill>
                  <a:gsLst>
                    <a:gs pos="2917">
                      <a:schemeClr val="tx1"/>
                    </a:gs>
                    <a:gs pos="30000">
                      <a:schemeClr val="tx1"/>
                    </a:gs>
                  </a:gsLst>
                  <a:lin ang="5400000" scaled="0"/>
                </a:gradFill>
                <a:latin typeface="+mj-lt"/>
              </a:rPr>
              <a:t>Base REST API Endpoint URL</a:t>
            </a:r>
          </a:p>
        </p:txBody>
      </p:sp>
      <p:sp>
        <p:nvSpPr>
          <p:cNvPr id="7" name="Rectangle 6"/>
          <p:cNvSpPr/>
          <p:nvPr/>
        </p:nvSpPr>
        <p:spPr bwMode="auto">
          <a:xfrm>
            <a:off x="434741" y="2075087"/>
            <a:ext cx="11470105" cy="84457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3200" dirty="0" smtClean="0">
                <a:latin typeface="+mj-lt"/>
              </a:rPr>
              <a:t>https://Mobileservice.azure-mobile.net/tables</a:t>
            </a:r>
            <a:r>
              <a:rPr lang="en-US" sz="3200" dirty="0">
                <a:latin typeface="+mj-lt"/>
              </a:rPr>
              <a:t>/*</a:t>
            </a:r>
          </a:p>
        </p:txBody>
      </p:sp>
    </p:spTree>
    <p:extLst>
      <p:ext uri="{BB962C8B-B14F-4D97-AF65-F5344CB8AC3E}">
        <p14:creationId xmlns:p14="http://schemas.microsoft.com/office/powerpoint/2010/main" val="5171531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JSON to SQL Type Mappings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18900263"/>
              </p:ext>
            </p:extLst>
          </p:nvPr>
        </p:nvGraphicFramePr>
        <p:xfrm>
          <a:off x="960121" y="1584963"/>
          <a:ext cx="10393679" cy="3339588"/>
        </p:xfrm>
        <a:graphic>
          <a:graphicData uri="http://schemas.openxmlformats.org/drawingml/2006/table">
            <a:tbl>
              <a:tblPr firstRow="1" firstCol="1" bandRow="1">
                <a:tableStyleId>{68D230F3-CF80-4859-8CE7-A43EE81993B5}</a:tableStyleId>
              </a:tblPr>
              <a:tblGrid>
                <a:gridCol w="4602480"/>
                <a:gridCol w="5791199"/>
              </a:tblGrid>
              <a:tr h="528320">
                <a:tc>
                  <a:txBody>
                    <a:bodyPr/>
                    <a:lstStyle/>
                    <a:p>
                      <a:pPr marL="0" marR="0">
                        <a:spcBef>
                          <a:spcPts val="0"/>
                        </a:spcBef>
                        <a:spcAft>
                          <a:spcPts val="0"/>
                        </a:spcAft>
                      </a:pPr>
                      <a:r>
                        <a:rPr lang="en-US" sz="2800" b="1" dirty="0">
                          <a:effectLst/>
                        </a:rPr>
                        <a:t>JSON Value</a:t>
                      </a:r>
                      <a:endParaRPr lang="en-US" sz="2800" b="1"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a:effectLst/>
                        </a:rPr>
                        <a:t>T-SQL Type</a:t>
                      </a:r>
                      <a:endParaRPr lang="en-US" sz="2800">
                        <a:effectLst/>
                        <a:latin typeface="Calibri"/>
                        <a:ea typeface="Calibri"/>
                        <a:cs typeface="Times New Roman"/>
                      </a:endParaRPr>
                    </a:p>
                  </a:txBody>
                  <a:tcPr marL="50800" marR="50800" marT="50800" marB="50800"/>
                </a:tc>
              </a:tr>
              <a:tr h="955040">
                <a:tc>
                  <a:txBody>
                    <a:bodyPr/>
                    <a:lstStyle/>
                    <a:p>
                      <a:pPr marL="0" marR="0">
                        <a:spcBef>
                          <a:spcPts val="0"/>
                        </a:spcBef>
                        <a:spcAft>
                          <a:spcPts val="0"/>
                        </a:spcAft>
                      </a:pPr>
                      <a:r>
                        <a:rPr lang="en-US" sz="2800" b="0" dirty="0">
                          <a:effectLst/>
                        </a:rPr>
                        <a:t>Numeric values (integer, decimal, floating point)</a:t>
                      </a:r>
                      <a:endParaRPr lang="en-US" sz="2800" b="0" dirty="0">
                        <a:effectLst/>
                        <a:latin typeface="Calibri"/>
                        <a:ea typeface="Calibri"/>
                        <a:cs typeface="Times New Roman"/>
                      </a:endParaRPr>
                    </a:p>
                  </a:txBody>
                  <a:tcPr marL="50800" marR="50800" marT="50800" marB="50800">
                    <a:solidFill>
                      <a:schemeClr val="accent2">
                        <a:lumMod val="60000"/>
                        <a:lumOff val="40000"/>
                        <a:alpha val="20000"/>
                      </a:schemeClr>
                    </a:solidFill>
                  </a:tcPr>
                </a:tc>
                <a:tc>
                  <a:txBody>
                    <a:bodyPr/>
                    <a:lstStyle/>
                    <a:p>
                      <a:pPr marL="0" marR="0">
                        <a:spcBef>
                          <a:spcPts val="0"/>
                        </a:spcBef>
                        <a:spcAft>
                          <a:spcPts val="0"/>
                        </a:spcAft>
                      </a:pPr>
                      <a:r>
                        <a:rPr lang="en-US" sz="2800" kern="1200" dirty="0" smtClean="0">
                          <a:solidFill>
                            <a:schemeClr val="tx1"/>
                          </a:solidFill>
                          <a:effectLst/>
                          <a:latin typeface="+mn-lt"/>
                          <a:ea typeface="+mn-ea"/>
                          <a:cs typeface="+mn-cs"/>
                        </a:rPr>
                        <a:t>Float(53)</a:t>
                      </a:r>
                      <a:endParaRPr lang="en-US" sz="2800" kern="1200" dirty="0">
                        <a:solidFill>
                          <a:schemeClr val="tx1"/>
                        </a:solidFill>
                        <a:effectLst/>
                        <a:latin typeface="+mn-lt"/>
                        <a:ea typeface="+mn-ea"/>
                        <a:cs typeface="+mn-cs"/>
                      </a:endParaRPr>
                    </a:p>
                  </a:txBody>
                  <a:tcPr marL="50800" marR="50800" marT="50800" marB="50800">
                    <a:solidFill>
                      <a:schemeClr val="accent2">
                        <a:lumMod val="60000"/>
                        <a:lumOff val="40000"/>
                        <a:alpha val="20000"/>
                      </a:schemeClr>
                    </a:solidFill>
                  </a:tcPr>
                </a:tc>
              </a:tr>
              <a:tr h="528320">
                <a:tc>
                  <a:txBody>
                    <a:bodyPr/>
                    <a:lstStyle/>
                    <a:p>
                      <a:pPr marL="0" marR="0">
                        <a:spcBef>
                          <a:spcPts val="0"/>
                        </a:spcBef>
                        <a:spcAft>
                          <a:spcPts val="0"/>
                        </a:spcAft>
                      </a:pPr>
                      <a:r>
                        <a:rPr lang="en-US" sz="2800" b="0" dirty="0">
                          <a:effectLst/>
                        </a:rPr>
                        <a:t>Boolean </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a:effectLst/>
                        </a:rPr>
                        <a:t>Bit</a:t>
                      </a:r>
                      <a:endParaRPr lang="en-US" sz="2800" dirty="0">
                        <a:solidFill>
                          <a:srgbClr val="FF0000"/>
                        </a:solidFill>
                        <a:effectLst/>
                        <a:latin typeface="Calibri"/>
                        <a:ea typeface="Calibri"/>
                        <a:cs typeface="Times New Roman"/>
                      </a:endParaRPr>
                    </a:p>
                  </a:txBody>
                  <a:tcPr marL="50800" marR="50800" marT="50800" marB="50800"/>
                </a:tc>
              </a:tr>
              <a:tr h="528320">
                <a:tc>
                  <a:txBody>
                    <a:bodyPr/>
                    <a:lstStyle/>
                    <a:p>
                      <a:pPr marL="0" marR="0">
                        <a:spcBef>
                          <a:spcPts val="0"/>
                        </a:spcBef>
                        <a:spcAft>
                          <a:spcPts val="0"/>
                        </a:spcAft>
                      </a:pPr>
                      <a:r>
                        <a:rPr lang="en-US" sz="2800" b="0" dirty="0" err="1">
                          <a:effectLst/>
                        </a:rPr>
                        <a:t>DateTime</a:t>
                      </a:r>
                      <a:endParaRPr lang="en-US" sz="2800" b="0" dirty="0">
                        <a:effectLst/>
                        <a:latin typeface="Calibri"/>
                        <a:ea typeface="Calibri"/>
                        <a:cs typeface="Times New Roman"/>
                      </a:endParaRPr>
                    </a:p>
                  </a:txBody>
                  <a:tcPr marL="50800" marR="50800" marT="50800" marB="50800">
                    <a:solidFill>
                      <a:schemeClr val="accent2">
                        <a:lumMod val="60000"/>
                        <a:lumOff val="40000"/>
                        <a:alpha val="20000"/>
                      </a:schemeClr>
                    </a:solidFill>
                  </a:tcPr>
                </a:tc>
                <a:tc>
                  <a:txBody>
                    <a:bodyPr/>
                    <a:lstStyle/>
                    <a:p>
                      <a:pPr marL="0" marR="0">
                        <a:spcBef>
                          <a:spcPts val="0"/>
                        </a:spcBef>
                        <a:spcAft>
                          <a:spcPts val="0"/>
                        </a:spcAft>
                      </a:pPr>
                      <a:r>
                        <a:rPr lang="en-US" sz="2800" dirty="0" err="1">
                          <a:effectLst/>
                        </a:rPr>
                        <a:t>DateTimeOffset</a:t>
                      </a:r>
                      <a:r>
                        <a:rPr lang="en-US" sz="2800" dirty="0">
                          <a:effectLst/>
                        </a:rPr>
                        <a:t>(3)</a:t>
                      </a:r>
                      <a:endParaRPr lang="en-US" sz="2800" dirty="0">
                        <a:solidFill>
                          <a:srgbClr val="FF0000"/>
                        </a:solidFill>
                        <a:effectLst/>
                        <a:latin typeface="Calibri"/>
                        <a:ea typeface="Calibri"/>
                        <a:cs typeface="Times New Roman"/>
                      </a:endParaRPr>
                    </a:p>
                  </a:txBody>
                  <a:tcPr marL="50800" marR="50800" marT="50800" marB="50800">
                    <a:solidFill>
                      <a:schemeClr val="accent2">
                        <a:lumMod val="60000"/>
                        <a:lumOff val="40000"/>
                        <a:alpha val="20000"/>
                      </a:schemeClr>
                    </a:solidFill>
                  </a:tcPr>
                </a:tc>
              </a:tr>
              <a:tr h="799588">
                <a:tc>
                  <a:txBody>
                    <a:bodyPr/>
                    <a:lstStyle/>
                    <a:p>
                      <a:pPr marL="0" marR="0">
                        <a:spcBef>
                          <a:spcPts val="0"/>
                        </a:spcBef>
                        <a:spcAft>
                          <a:spcPts val="0"/>
                        </a:spcAft>
                      </a:pPr>
                      <a:r>
                        <a:rPr lang="en-US" sz="2800" b="0" dirty="0">
                          <a:effectLst/>
                        </a:rPr>
                        <a:t>String </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err="1" smtClean="0">
                          <a:effectLst/>
                        </a:rPr>
                        <a:t>Nvarchar</a:t>
                      </a:r>
                      <a:r>
                        <a:rPr lang="en-US" sz="2800" dirty="0" smtClean="0">
                          <a:effectLst/>
                        </a:rPr>
                        <a:t>(max)</a:t>
                      </a:r>
                      <a:endParaRPr lang="en-US" sz="2800" dirty="0">
                        <a:solidFill>
                          <a:srgbClr val="FF0000"/>
                        </a:solidFill>
                        <a:effectLst/>
                        <a:latin typeface="Calibri"/>
                        <a:ea typeface="Calibri"/>
                        <a:cs typeface="Times New Roman"/>
                      </a:endParaRPr>
                    </a:p>
                  </a:txBody>
                  <a:tcPr marL="50800" marR="50800" marT="50800" marB="50800"/>
                </a:tc>
              </a:tr>
            </a:tbl>
          </a:graphicData>
        </a:graphic>
      </p:graphicFrame>
    </p:spTree>
    <p:extLst>
      <p:ext uri="{BB962C8B-B14F-4D97-AF65-F5344CB8AC3E}">
        <p14:creationId xmlns:p14="http://schemas.microsoft.com/office/powerpoint/2010/main" val="271785151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Server Side Scripts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Customizing logic on the server</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Node.js</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scripts</a:t>
            </a:r>
          </a:p>
        </p:txBody>
      </p:sp>
      <p:sp>
        <p:nvSpPr>
          <p:cNvPr id="5" name="Rectangle 4"/>
          <p:cNvSpPr/>
          <p:nvPr/>
        </p:nvSpPr>
        <p:spPr bwMode="auto">
          <a:xfrm>
            <a:off x="6350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Passes through to SQL by default</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Intercept CRUD requests to tables</a:t>
            </a:r>
          </a:p>
        </p:txBody>
      </p:sp>
      <p:sp>
        <p:nvSpPr>
          <p:cNvPr id="7" name="Rectangle 6"/>
          <p:cNvSpPr/>
          <p:nvPr/>
        </p:nvSpPr>
        <p:spPr bwMode="auto">
          <a:xfrm>
            <a:off x="6299200" y="3561095"/>
            <a:ext cx="553720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Fully customizable logic flow</a:t>
            </a:r>
          </a:p>
        </p:txBody>
      </p:sp>
    </p:spTree>
    <p:extLst>
      <p:ext uri="{BB962C8B-B14F-4D97-AF65-F5344CB8AC3E}">
        <p14:creationId xmlns:p14="http://schemas.microsoft.com/office/powerpoint/2010/main" val="15901047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Node Modules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Extensibility through numerous included modules</a:t>
            </a:r>
            <a:endParaRPr lang="en-US" dirty="0"/>
          </a:p>
        </p:txBody>
      </p:sp>
      <p:sp>
        <p:nvSpPr>
          <p:cNvPr id="4" name="Rectangle 3"/>
          <p:cNvSpPr/>
          <p:nvPr/>
        </p:nvSpPr>
        <p:spPr bwMode="auto">
          <a:xfrm>
            <a:off x="1337426" y="2289617"/>
            <a:ext cx="3165642"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request</a:t>
            </a:r>
          </a:p>
        </p:txBody>
      </p:sp>
      <p:sp>
        <p:nvSpPr>
          <p:cNvPr id="5" name="Rectangle 4"/>
          <p:cNvSpPr/>
          <p:nvPr/>
        </p:nvSpPr>
        <p:spPr bwMode="auto">
          <a:xfrm>
            <a:off x="1337426" y="3561095"/>
            <a:ext cx="3165642"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console</a:t>
            </a:r>
          </a:p>
        </p:txBody>
      </p:sp>
      <p:sp>
        <p:nvSpPr>
          <p:cNvPr id="6" name="Rectangle 5"/>
          <p:cNvSpPr/>
          <p:nvPr/>
        </p:nvSpPr>
        <p:spPr bwMode="auto">
          <a:xfrm>
            <a:off x="4627395" y="2289617"/>
            <a:ext cx="3165642"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push.*</a:t>
            </a:r>
          </a:p>
        </p:txBody>
      </p:sp>
      <p:sp>
        <p:nvSpPr>
          <p:cNvPr id="7" name="Rectangle 6"/>
          <p:cNvSpPr/>
          <p:nvPr/>
        </p:nvSpPr>
        <p:spPr bwMode="auto">
          <a:xfrm>
            <a:off x="4627395" y="3561095"/>
            <a:ext cx="3165642"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mssql</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8" name="Rectangle 7"/>
          <p:cNvSpPr/>
          <p:nvPr/>
        </p:nvSpPr>
        <p:spPr bwMode="auto">
          <a:xfrm>
            <a:off x="1337426" y="4832573"/>
            <a:ext cx="3165642"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statusCodes</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9" name="Rectangle 8"/>
          <p:cNvSpPr/>
          <p:nvPr/>
        </p:nvSpPr>
        <p:spPr bwMode="auto">
          <a:xfrm>
            <a:off x="4627395" y="4832573"/>
            <a:ext cx="3165642"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azure</a:t>
            </a:r>
          </a:p>
        </p:txBody>
      </p:sp>
      <p:sp>
        <p:nvSpPr>
          <p:cNvPr id="10" name="Rectangle 9"/>
          <p:cNvSpPr/>
          <p:nvPr/>
        </p:nvSpPr>
        <p:spPr bwMode="auto">
          <a:xfrm>
            <a:off x="7933406" y="2305659"/>
            <a:ext cx="3165642"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sendgrid</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1" name="Rectangle 10"/>
          <p:cNvSpPr/>
          <p:nvPr/>
        </p:nvSpPr>
        <p:spPr bwMode="auto">
          <a:xfrm>
            <a:off x="7933406" y="3577137"/>
            <a:ext cx="3165642"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pusher</a:t>
            </a:r>
          </a:p>
        </p:txBody>
      </p:sp>
      <p:sp>
        <p:nvSpPr>
          <p:cNvPr id="12" name="Rectangle 11"/>
          <p:cNvSpPr/>
          <p:nvPr/>
        </p:nvSpPr>
        <p:spPr bwMode="auto">
          <a:xfrm>
            <a:off x="7933406" y="4848615"/>
            <a:ext cx="3165642"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twilio</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Tree>
    <p:extLst>
      <p:ext uri="{BB962C8B-B14F-4D97-AF65-F5344CB8AC3E}">
        <p14:creationId xmlns:p14="http://schemas.microsoft.com/office/powerpoint/2010/main" val="23768156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B55AA0DA9F7246A3E3A4592ED13A8A" ma:contentTypeVersion="0" ma:contentTypeDescription="Create a new document." ma:contentTypeScope="" ma:versionID="90a2aafeac5fff22f0b26f64399238ba">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8DD694-0B1A-4D5D-AFFB-0714550A43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schemas.microsoft.com/office/2006/documentManagement/types"/>
    <ds:schemaRef ds:uri="http://www.w3.org/XML/1998/namespace"/>
    <ds:schemaRef ds:uri="http://purl.org/dc/dcmitype/"/>
    <ds:schemaRef ds:uri="http://schemas.microsoft.com/office/2006/metadata/properties"/>
    <ds:schemaRef ds:uri="http://schemas.openxmlformats.org/package/2006/metadata/core-properties"/>
    <ds:schemaRef ds:uri="http://schemas.microsoft.com/office/infopath/2007/PartnerControl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22036</TotalTime>
  <Words>4189</Words>
  <Application>Microsoft Macintosh PowerPoint</Application>
  <PresentationFormat>Custom</PresentationFormat>
  <Paragraphs>714</Paragraphs>
  <Slides>30</Slides>
  <Notes>30</Notes>
  <HiddenSlides>0</HiddenSlides>
  <MMClips>0</MMClips>
  <ScaleCrop>false</ScaleCrop>
  <HeadingPairs>
    <vt:vector size="4" baseType="variant">
      <vt:variant>
        <vt:lpstr>Theme</vt:lpstr>
      </vt:variant>
      <vt:variant>
        <vt:i4>3</vt:i4>
      </vt:variant>
      <vt:variant>
        <vt:lpstr>Slide Titles</vt:lpstr>
      </vt:variant>
      <vt:variant>
        <vt:i4>30</vt:i4>
      </vt:variant>
    </vt:vector>
  </HeadingPairs>
  <TitlesOfParts>
    <vt:vector size="33" baseType="lpstr">
      <vt:lpstr>MS1444_Windows Azure Template 16x9_r08a</vt:lpstr>
      <vt:lpstr>White with Consolas font for code slides</vt:lpstr>
      <vt:lpstr>1_White with Consolas font for code slides</vt:lpstr>
      <vt:lpstr>Building iOS Apps with Mobile Services</vt:lpstr>
      <vt:lpstr>Agenda</vt:lpstr>
      <vt:lpstr>What is Mobile Services?</vt:lpstr>
      <vt:lpstr>PowerPoint Presentation</vt:lpstr>
      <vt:lpstr>Structured Storage</vt:lpstr>
      <vt:lpstr>The REST API</vt:lpstr>
      <vt:lpstr>JSON to SQL Type Mappings</vt:lpstr>
      <vt:lpstr>Server Side Scripts</vt:lpstr>
      <vt:lpstr>Node Modules</vt:lpstr>
      <vt:lpstr>PowerPoint Presentation</vt:lpstr>
      <vt:lpstr>Push Notifications</vt:lpstr>
      <vt:lpstr>PowerPoint Presentation</vt:lpstr>
      <vt:lpstr>User Auth Flow (server)</vt:lpstr>
      <vt:lpstr>User Auth Flow (client)</vt:lpstr>
      <vt:lpstr>The User object</vt:lpstr>
      <vt:lpstr>PowerPoint Presentation</vt:lpstr>
      <vt:lpstr>Command Line Tools</vt:lpstr>
      <vt:lpstr>PowerPoint Presentation</vt:lpstr>
      <vt:lpstr>Using the Scheduler</vt:lpstr>
      <vt:lpstr>Custom API</vt:lpstr>
      <vt:lpstr>Script Source Control</vt:lpstr>
      <vt:lpstr>PowerPoint Presentation</vt:lpstr>
      <vt:lpstr>Diagnostics, Logging, Scale</vt:lpstr>
      <vt:lpstr>Service Scale</vt:lpstr>
      <vt:lpstr>PowerPoint Presentation</vt:lpstr>
      <vt:lpstr>Mobile Services Tiers</vt:lpstr>
      <vt:lpstr>Windows Azure Mobile Services</vt:lpstr>
      <vt:lpstr>Resources</vt:lpstr>
      <vt:lpstr>PowerPoint Presentation</vt:lpstr>
      <vt:lpstr>OAuth Authentication Flow</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scottgu@microsoft.com;jonahs@microsoft.com</dc:creator>
  <cp:lastModifiedBy>Chris Risner</cp:lastModifiedBy>
  <cp:revision>643</cp:revision>
  <cp:lastPrinted>2011-12-06T05:57:58Z</cp:lastPrinted>
  <dcterms:created xsi:type="dcterms:W3CDTF">2011-03-29T16:07:22Z</dcterms:created>
  <dcterms:modified xsi:type="dcterms:W3CDTF">2014-01-15T22:46:15Z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0x0101002BB55AA0DA9F7246A3E3A4592ED13A8A</vt:lpwstr>
  </property>
</Properties>
</file>