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0" r:id="rId1"/>
    <p:sldMasterId id="2147484529" r:id="rId2"/>
  </p:sldMasterIdLst>
  <p:notesMasterIdLst>
    <p:notesMasterId r:id="rId47"/>
  </p:notesMasterIdLst>
  <p:handoutMasterIdLst>
    <p:handoutMasterId r:id="rId48"/>
  </p:handoutMasterIdLst>
  <p:sldIdLst>
    <p:sldId id="1489" r:id="rId3"/>
    <p:sldId id="1550" r:id="rId4"/>
    <p:sldId id="1553" r:id="rId5"/>
    <p:sldId id="1562" r:id="rId6"/>
    <p:sldId id="1563" r:id="rId7"/>
    <p:sldId id="1564" r:id="rId8"/>
    <p:sldId id="1565" r:id="rId9"/>
    <p:sldId id="1566" r:id="rId10"/>
    <p:sldId id="1603" r:id="rId11"/>
    <p:sldId id="1602" r:id="rId12"/>
    <p:sldId id="1567" r:id="rId13"/>
    <p:sldId id="1568" r:id="rId14"/>
    <p:sldId id="1557" r:id="rId15"/>
    <p:sldId id="1571" r:id="rId16"/>
    <p:sldId id="1572" r:id="rId17"/>
    <p:sldId id="1569" r:id="rId18"/>
    <p:sldId id="1604" r:id="rId19"/>
    <p:sldId id="1574" r:id="rId20"/>
    <p:sldId id="1558" r:id="rId21"/>
    <p:sldId id="1580" r:id="rId22"/>
    <p:sldId id="1576" r:id="rId23"/>
    <p:sldId id="1632" r:id="rId24"/>
    <p:sldId id="1577" r:id="rId25"/>
    <p:sldId id="1578" r:id="rId26"/>
    <p:sldId id="1583" r:id="rId27"/>
    <p:sldId id="1584" r:id="rId28"/>
    <p:sldId id="1585" r:id="rId29"/>
    <p:sldId id="1586" r:id="rId30"/>
    <p:sldId id="1587" r:id="rId31"/>
    <p:sldId id="1588" r:id="rId32"/>
    <p:sldId id="1589" r:id="rId33"/>
    <p:sldId id="1590" r:id="rId34"/>
    <p:sldId id="1593" r:id="rId35"/>
    <p:sldId id="1596" r:id="rId36"/>
    <p:sldId id="1636" r:id="rId37"/>
    <p:sldId id="1637" r:id="rId38"/>
    <p:sldId id="1633" r:id="rId39"/>
    <p:sldId id="1606" r:id="rId40"/>
    <p:sldId id="1599" r:id="rId41"/>
    <p:sldId id="1607" r:id="rId42"/>
    <p:sldId id="1634" r:id="rId43"/>
    <p:sldId id="1635" r:id="rId44"/>
    <p:sldId id="1554" r:id="rId45"/>
    <p:sldId id="1532"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A0252C9D-1D6B-42F9-BA63-F39DC4D8B635}">
          <p14:sldIdLst>
            <p14:sldId id="1489"/>
          </p14:sldIdLst>
        </p14:section>
        <p14:section name="Agenda" id="{A073DAE3-B461-442F-A3D3-6642BD875E45}">
          <p14:sldIdLst>
            <p14:sldId id="1550"/>
          </p14:sldIdLst>
        </p14:section>
        <p14:section name="Identity Terminologies" id="{0CDF8B4A-9847-459D-8802-E654ABB84590}">
          <p14:sldIdLst>
            <p14:sldId id="1553"/>
            <p14:sldId id="1562"/>
            <p14:sldId id="1563"/>
            <p14:sldId id="1564"/>
            <p14:sldId id="1565"/>
            <p14:sldId id="1566"/>
            <p14:sldId id="1603"/>
            <p14:sldId id="1602"/>
            <p14:sldId id="1567"/>
            <p14:sldId id="1568"/>
          </p14:sldIdLst>
        </p14:section>
        <p14:section name="Identity Model" id="{5C79E19C-28DA-4219-B2DE-AE9DA864A3B1}">
          <p14:sldIdLst>
            <p14:sldId id="1557"/>
            <p14:sldId id="1571"/>
            <p14:sldId id="1572"/>
          </p14:sldIdLst>
        </p14:section>
        <p14:section name="Process Flows" id="{0F6F0B67-FE10-4287-904F-7210B9040EC7}">
          <p14:sldIdLst>
            <p14:sldId id="1569"/>
            <p14:sldId id="1604"/>
            <p14:sldId id="1574"/>
            <p14:sldId id="1558"/>
          </p14:sldIdLst>
        </p14:section>
        <p14:section name="Azure Stack Identity Fundamentals" id="{1F145B6E-1D8F-43C4-BCAE-7532EEDF75C1}">
          <p14:sldIdLst>
            <p14:sldId id="1580"/>
            <p14:sldId id="1576"/>
            <p14:sldId id="1632"/>
            <p14:sldId id="1577"/>
            <p14:sldId id="1578"/>
            <p14:sldId id="1583"/>
            <p14:sldId id="1584"/>
            <p14:sldId id="1585"/>
          </p14:sldIdLst>
        </p14:section>
        <p14:section name="RBAC" id="{6D37AA67-4D1A-4659-8670-E0EA7C9FCA26}">
          <p14:sldIdLst>
            <p14:sldId id="1586"/>
            <p14:sldId id="1587"/>
            <p14:sldId id="1588"/>
            <p14:sldId id="1589"/>
            <p14:sldId id="1590"/>
            <p14:sldId id="1593"/>
            <p14:sldId id="1596"/>
            <p14:sldId id="1636"/>
            <p14:sldId id="1637"/>
            <p14:sldId id="1633"/>
            <p14:sldId id="1606"/>
            <p14:sldId id="1599"/>
            <p14:sldId id="1607"/>
          </p14:sldIdLst>
        </p14:section>
        <p14:section name="Conclusion" id="{7EBF7387-3079-4248-89A0-0AA300D33B53}">
          <p14:sldIdLst>
            <p14:sldId id="1634"/>
            <p14:sldId id="1635"/>
            <p14:sldId id="1554"/>
            <p14:sldId id="1532"/>
          </p14:sldIdLst>
        </p14:section>
        <p14:section name="Appendix" id="{7E231B12-5482-4531-8C3E-C872496E75E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505050"/>
    <a:srgbClr val="002050"/>
    <a:srgbClr val="D83B01"/>
    <a:srgbClr val="353535"/>
    <a:srgbClr val="107C10"/>
    <a:srgbClr val="FFFFFF"/>
    <a:srgbClr val="000000"/>
    <a:srgbClr val="FF8C00"/>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EF3975-C675-4647-BF52-903FB30EFFCD}" v="2" dt="2020-03-05T18:43:46.473"/>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0" autoAdjust="0"/>
    <p:restoredTop sz="73603" autoAdjust="0"/>
  </p:normalViewPr>
  <p:slideViewPr>
    <p:cSldViewPr snapToGrid="0">
      <p:cViewPr varScale="1">
        <p:scale>
          <a:sx n="86" d="100"/>
          <a:sy n="86" d="100"/>
        </p:scale>
        <p:origin x="78" y="51"/>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3/5/2020 1:43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3/5/2020 1:37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Date Placeholder 5"/>
          <p:cNvSpPr>
            <a:spLocks noGrp="1"/>
          </p:cNvSpPr>
          <p:nvPr>
            <p:ph type="dt" idx="12"/>
          </p:nvPr>
        </p:nvSpPr>
        <p:spPr/>
        <p:txBody>
          <a:bodyPr/>
          <a:lstStyle/>
          <a:p>
            <a:fld id="{56C2EDE2-D073-4F7E-A469-E134256712C5}"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4378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9753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713379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45095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6341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AF811-E927-436A-AF38-747B842FD24D}" type="slidenum">
              <a:rPr lang="en-US" smtClean="0"/>
              <a:t>14</a:t>
            </a:fld>
            <a:endParaRPr lang="en-US"/>
          </a:p>
        </p:txBody>
      </p:sp>
    </p:spTree>
    <p:extLst>
      <p:ext uri="{BB962C8B-B14F-4D97-AF65-F5344CB8AC3E}">
        <p14:creationId xmlns:p14="http://schemas.microsoft.com/office/powerpoint/2010/main" val="19121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EAF811-E927-436A-AF38-747B842FD24D}" type="slidenum">
              <a:rPr lang="en-US" smtClean="0"/>
              <a:t>15</a:t>
            </a:fld>
            <a:endParaRPr lang="en-US"/>
          </a:p>
        </p:txBody>
      </p:sp>
    </p:spTree>
    <p:extLst>
      <p:ext uri="{BB962C8B-B14F-4D97-AF65-F5344CB8AC3E}">
        <p14:creationId xmlns:p14="http://schemas.microsoft.com/office/powerpoint/2010/main" val="4269290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35501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256534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112841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57921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B5568C-11AE-48B7-9B16-C02677ED33D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3/5/2020 1:38 PM</a:t>
            </a:fld>
            <a:endParaRPr kumimoji="0" lang="en-US" sz="1800" b="0" i="0" u="none" strike="noStrike" kern="0" cap="none" spc="0" normalizeH="0" baseline="0" noProof="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endParaRPr>
          </a:p>
        </p:txBody>
      </p:sp>
      <p:sp>
        <p:nvSpPr>
          <p:cNvPr id="8" name="Footer Placeholder 7"/>
          <p:cNvSpPr>
            <a:spLocks noGrp="1"/>
          </p:cNvSpPr>
          <p:nvPr>
            <p:ph type="ftr" sz="quarter" idx="14"/>
          </p:nvPr>
        </p:nvSpPr>
        <p:spPr/>
        <p:txBody>
          <a:bodyPr/>
          <a:lstStyle/>
          <a:p>
            <a:pPr marL="398463"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schemeClr val="tx1"/>
                    </a:gs>
                    <a:gs pos="100000">
                      <a:schemeClr val="tx1"/>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Tree>
    <p:extLst>
      <p:ext uri="{BB962C8B-B14F-4D97-AF65-F5344CB8AC3E}">
        <p14:creationId xmlns:p14="http://schemas.microsoft.com/office/powerpoint/2010/main" val="1084204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59158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024640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solidFill>
                <a:schemeClr val="tx1"/>
              </a:solidFill>
              <a:latin typeface="Segoe UI Light" pitchFamily="34" charset="0"/>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 1:43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99284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81131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274244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850302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199793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470309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25752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7450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853099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SMSG Readiness</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77B2B4-D237-4BCC-95D9-1D4EDEE25D6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14272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38124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67445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6253911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t>3/5/2020</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85027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243241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100439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F1DD190-47F2-4EC2-A20D-7847072E60CD}"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2831884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08854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Clr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22093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3/5/2020 1:38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0313539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ClrTx/>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48289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7676443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6056978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D545570-6992-4320-BEFC-9262493433EC}"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963792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3/5/2020 1:43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3/5/2020 1:39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605837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71450" indent="-171450" rtl="0">
              <a:buFont typeface="Arial" panose="020B0604020202020204" pitchFamily="34" charset="0"/>
              <a:buChar cha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3/5/2020 1:43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9517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3/5/2020 1:43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18411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3/5/2020 1:43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9145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18B56EA-E28F-4F92-9F16-7A6F2501B303}" type="datetime8">
              <a:rPr lang="en-US" smtClean="0"/>
              <a:t>3/5/2020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23718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hoto and til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5517"/>
          </a:xfrm>
          <a:prstGeom prst="rect">
            <a:avLst/>
          </a:prstGeom>
        </p:spPr>
      </p:pic>
      <p:pic>
        <p:nvPicPr>
          <p:cNvPr id="10"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
        <p:nvSpPr>
          <p:cNvPr id="4" name="Rectangle 3"/>
          <p:cNvSpPr/>
          <p:nvPr userDrawn="1"/>
        </p:nvSpPr>
        <p:spPr bwMode="auto">
          <a:xfrm>
            <a:off x="274702" y="2119177"/>
            <a:ext cx="6400800" cy="3657600"/>
          </a:xfrm>
          <a:prstGeom prst="rect">
            <a:avLst/>
          </a:prstGeom>
          <a:solidFill>
            <a:srgbClr val="FFFFFF">
              <a:alpha val="6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7"/>
            <a:ext cx="6400736" cy="1828800"/>
          </a:xfrm>
          <a:noFill/>
        </p:spPr>
        <p:txBody>
          <a:bodyPr lIns="146304" tIns="91440" rIns="146304" bIns="91440" anchor="t" anchorCtr="0"/>
          <a:lstStyle>
            <a:lvl1pPr>
              <a:defRPr sz="4800" spc="-100" baseline="0">
                <a:gradFill>
                  <a:gsLst>
                    <a:gs pos="18471">
                      <a:srgbClr val="353535"/>
                    </a:gs>
                    <a:gs pos="46000">
                      <a:srgbClr val="353535"/>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2"/>
            <a:ext cx="6402388" cy="664797"/>
          </a:xfrm>
        </p:spPr>
        <p:txBody>
          <a:bodyPr wrap="square" lIns="164592" tIns="109728" rIns="164592" bIns="109728">
            <a:spAutoFit/>
          </a:bodyPr>
          <a:lstStyle>
            <a:lvl1pPr marL="0" indent="0">
              <a:spcBef>
                <a:spcPts val="0"/>
              </a:spcBef>
              <a:buNone/>
              <a:defRPr sz="3200">
                <a:gradFill>
                  <a:gsLst>
                    <a:gs pos="18471">
                      <a:srgbClr val="353535"/>
                    </a:gs>
                    <a:gs pos="46000">
                      <a:srgbClr val="353535"/>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22948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rgbClr val="0078D7"/>
                </a:solidFill>
              </a:defRPr>
            </a:lvl1pPr>
          </a:lstStyle>
          <a:p>
            <a:r>
              <a:rPr lang="en-US"/>
              <a:t>Click to edit Master title style</a:t>
            </a:r>
          </a:p>
        </p:txBody>
      </p:sp>
    </p:spTree>
    <p:extLst>
      <p:ext uri="{BB962C8B-B14F-4D97-AF65-F5344CB8AC3E}">
        <p14:creationId xmlns:p14="http://schemas.microsoft.com/office/powerpoint/2010/main" val="7536683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56650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0515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7076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5486399" cy="1575816"/>
          </a:xfrm>
        </p:spPr>
        <p:txBody>
          <a:bodyPr/>
          <a:lstStyle>
            <a:lvl1pPr marL="0" indent="0">
              <a:spcBef>
                <a:spcPts val="1800"/>
              </a:spcBef>
              <a:buNone/>
              <a:defRPr sz="3200">
                <a:solidFill>
                  <a:schemeClr val="tx1"/>
                </a:solidFill>
              </a:defRPr>
            </a:lvl1pPr>
            <a:lvl2pPr marL="0" indent="0">
              <a:buFontTx/>
              <a:buNone/>
              <a:defRPr sz="1600">
                <a:solidFill>
                  <a:schemeClr val="tx1"/>
                </a:solidFill>
              </a:defRPr>
            </a:lvl2pPr>
            <a:lvl3pPr marL="0" indent="0">
              <a:buNone/>
              <a:defRPr sz="1400">
                <a:solidFill>
                  <a:schemeClr val="tx1"/>
                </a:solidFill>
              </a:defRPr>
            </a:lvl3pPr>
            <a:lvl4pPr marL="0" indent="0">
              <a:buNone/>
              <a:defRPr sz="1200">
                <a:solidFill>
                  <a:schemeClr val="tx1"/>
                </a:solidFill>
              </a:defRPr>
            </a:lvl4pPr>
            <a:lvl5pPr marL="0" indent="0">
              <a:buNone/>
              <a:defRPr sz="12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5092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1926681"/>
          </a:xfrm>
        </p:spPr>
        <p:txBody>
          <a:bodyPr>
            <a:spAutoFit/>
          </a:bodyPr>
          <a:lstStyle>
            <a:lvl1pPr marL="0" indent="0">
              <a:buNone/>
              <a:defRPr lang="en-US" sz="2800" kern="1200" spc="0" baseline="0" dirty="0">
                <a:solidFill>
                  <a:srgbClr val="0078D7"/>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lang="en-US" sz="1800" kern="1200" spc="0" baseline="0" dirty="0">
                <a:solidFill>
                  <a:schemeClr val="tx1"/>
                </a:solidFill>
                <a:latin typeface="+mj-lt"/>
                <a:ea typeface="+mn-ea"/>
                <a:cs typeface="+mn-cs"/>
              </a:defRPr>
            </a:lvl2pPr>
            <a:lvl3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1800" kern="1200" spc="0" baseline="0" dirty="0">
                <a:solidFill>
                  <a:schemeClr val="tx1"/>
                </a:solidFill>
                <a:latin typeface="+mj-lt"/>
                <a:ea typeface="+mn-ea"/>
                <a:cs typeface="+mn-cs"/>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94377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35353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76544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35353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2060632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886695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05050"/>
                </a:solidFill>
              </a:defRPr>
            </a:lvl1pPr>
          </a:lstStyle>
          <a:p>
            <a:r>
              <a:rPr lang="en-US" dirty="0"/>
              <a:t>Click to edit Master title style</a:t>
            </a:r>
          </a:p>
        </p:txBody>
      </p:sp>
    </p:spTree>
    <p:extLst>
      <p:ext uri="{BB962C8B-B14F-4D97-AF65-F5344CB8AC3E}">
        <p14:creationId xmlns:p14="http://schemas.microsoft.com/office/powerpoint/2010/main" val="12635568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79031"/>
          </a:xfrm>
        </p:spPr>
        <p:txBody>
          <a:bodyP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800" kern="1200" spc="0" baseline="0" dirty="0">
                <a:solidFill>
                  <a:srgbClr val="505050"/>
                </a:solidFill>
                <a:latin typeface="+mj-lt"/>
                <a:ea typeface="+mn-ea"/>
                <a:cs typeface="+mn-cs"/>
              </a:defRPr>
            </a:lvl1pPr>
            <a:lvl2pPr marL="228600" indent="0">
              <a:buNone/>
              <a:defRPr lang="en-US" sz="2700" b="1" kern="1200" spc="0" baseline="0" dirty="0">
                <a:solidFill>
                  <a:srgbClr val="0078D7"/>
                </a:solidFill>
                <a:latin typeface="+mn-lt"/>
                <a:ea typeface="+mn-ea"/>
                <a:cs typeface="+mn-cs"/>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84290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8737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03044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1926681"/>
          </a:xfrm>
          <a:prstGeom prst="rect">
            <a:avLst/>
          </a:prstGeom>
        </p:spPr>
        <p:txBody>
          <a:bodyPr vert="horz" wrap="square" lIns="146304" tIns="91440" rIns="146304" bIns="91440" rtlCol="0">
            <a:spAutoFit/>
          </a:bodyPr>
          <a:lstStyle/>
          <a:p>
            <a:pPr marL="0" marR="0" lvl="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pPr>
            <a:r>
              <a:rPr lang="en-US" dirty="0"/>
              <a:t>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Second level</a:t>
            </a:r>
          </a:p>
          <a:p>
            <a:pPr marL="342900" marR="0" lvl="2"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3171303"/>
      </p:ext>
    </p:extLst>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2800" kern="1200" spc="0" baseline="0" dirty="0">
          <a:solidFill>
            <a:srgbClr val="0078D7"/>
          </a:soli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j-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j-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7549557"/>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33" r:id="rId4"/>
    <p:sldLayoutId id="2147484534" r:id="rId5"/>
    <p:sldLayoutId id="2147484535" r:id="rId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sa/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emf"/><Relationship Id="rId7" Type="http://schemas.openxmlformats.org/officeDocument/2006/relationships/hyperlink" Target="https://login.windows.net/contoso.on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login.windows.net/common" TargetMode="External"/><Relationship Id="rId4" Type="http://schemas.openxmlformats.org/officeDocument/2006/relationships/hyperlink" Target="https://portal.azure.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hyperlink" Target="https://login.windows.net/fabrikam.onmicrosoft.com" TargetMode="External"/><Relationship Id="rId4" Type="http://schemas.openxmlformats.org/officeDocument/2006/relationships/hyperlink" Target="https://portal.azure.com/fabrikam.onmicrosoft.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zadmin.tistory.com/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pinaytraveller.com/archives/1198"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ctive-directory/develop/active-directory-protocols-oauth-cod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hyperlink" Target="https://docs.microsoft.com/en-us/azure/active-directory/develop/active-directory-saml-protocol-refer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components of Microsoft Azure Stack Hub</a:t>
            </a:r>
          </a:p>
        </p:txBody>
      </p:sp>
      <p:sp>
        <p:nvSpPr>
          <p:cNvPr id="3" name="Text Placeholder 2"/>
          <p:cNvSpPr>
            <a:spLocks noGrp="1"/>
          </p:cNvSpPr>
          <p:nvPr>
            <p:ph type="body" sz="quarter" idx="14"/>
          </p:nvPr>
        </p:nvSpPr>
        <p:spPr>
          <a:xfrm>
            <a:off x="274702" y="4216562"/>
            <a:ext cx="6402388" cy="609398"/>
          </a:xfrm>
        </p:spPr>
        <p:txBody>
          <a:bodyPr>
            <a:spAutoFit/>
          </a:bodyPr>
          <a:lstStyle/>
          <a:p>
            <a:pPr lvl="0"/>
            <a:r>
              <a:rPr lang="en-US" sz="2800" dirty="0"/>
              <a:t>Azure Stack Hub Identity</a:t>
            </a:r>
            <a:endParaRPr lang="en-US" sz="2800" dirty="0">
              <a:latin typeface="+mn-lt"/>
            </a:endParaRPr>
          </a:p>
        </p:txBody>
      </p:sp>
      <p:pic>
        <p:nvPicPr>
          <p:cNvPr id="11" name="Picture 10"/>
          <p:cNvPicPr>
            <a:picLocks noChangeAspect="1"/>
          </p:cNvPicPr>
          <p:nvPr/>
        </p:nvPicPr>
        <p:blipFill>
          <a:blip r:embed="rId3" cstate="screen">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255837" y="449262"/>
            <a:ext cx="578704" cy="383248"/>
          </a:xfrm>
          <a:prstGeom prst="rect">
            <a:avLst/>
          </a:prstGeom>
        </p:spPr>
      </p:pic>
      <p:sp>
        <p:nvSpPr>
          <p:cNvPr id="6" name="Rectangle 5">
            <a:extLst>
              <a:ext uri="{FF2B5EF4-FFF2-40B4-BE49-F238E27FC236}">
                <a16:creationId xmlns:a16="http://schemas.microsoft.com/office/drawing/2014/main" id="{80C7FA7C-CF1D-47D0-AE79-8C2E096E92B7}"/>
              </a:ext>
            </a:extLst>
          </p:cNvPr>
          <p:cNvSpPr/>
          <p:nvPr/>
        </p:nvSpPr>
        <p:spPr>
          <a:xfrm>
            <a:off x="283645" y="5021262"/>
            <a:ext cx="6216419" cy="646331"/>
          </a:xfrm>
          <a:prstGeom prst="rect">
            <a:avLst/>
          </a:prstGeom>
        </p:spPr>
        <p:txBody>
          <a:bodyPr wrap="square">
            <a:spAutoFit/>
          </a:bodyPr>
          <a:lstStyle/>
          <a:p>
            <a:r>
              <a:rPr lang="en-US" dirty="0">
                <a:latin typeface="Calibri" panose="020F0502020204030204" pitchFamily="34" charset="0"/>
                <a:ea typeface="Calibri" panose="020F0502020204030204" pitchFamily="34" charset="0"/>
              </a:rPr>
              <a:t>This work is licensed under a </a:t>
            </a:r>
            <a:r>
              <a:rPr lang="en-US" u="sng" dirty="0">
                <a:solidFill>
                  <a:srgbClr val="0563C1"/>
                </a:solidFill>
                <a:latin typeface="Calibri" panose="020F0502020204030204" pitchFamily="34" charset="0"/>
                <a:ea typeface="Calibri" panose="020F0502020204030204" pitchFamily="34" charset="0"/>
                <a:hlinkClick r:id="rId4"/>
              </a:rPr>
              <a:t>Creative Commons Attribution - </a:t>
            </a:r>
            <a:r>
              <a:rPr lang="en-US" u="sng" dirty="0" err="1">
                <a:solidFill>
                  <a:srgbClr val="0563C1"/>
                </a:solidFill>
                <a:latin typeface="Calibri" panose="020F0502020204030204" pitchFamily="34" charset="0"/>
                <a:ea typeface="Calibri" panose="020F0502020204030204" pitchFamily="34" charset="0"/>
                <a:hlinkClick r:id="rId4"/>
              </a:rPr>
              <a:t>ShareAlike</a:t>
            </a:r>
            <a:r>
              <a:rPr lang="en-US" u="sng" dirty="0">
                <a:solidFill>
                  <a:srgbClr val="0563C1"/>
                </a:solidFill>
                <a:latin typeface="Calibri" panose="020F0502020204030204" pitchFamily="34" charset="0"/>
                <a:ea typeface="Calibri" panose="020F0502020204030204" pitchFamily="34" charset="0"/>
                <a:hlinkClick r:id="rId4"/>
              </a:rPr>
              <a:t> 4.0 International Public License</a:t>
            </a:r>
            <a:endParaRPr lang="en-CA"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B19-01F2-4292-9932-4F0D70045797}"/>
              </a:ext>
            </a:extLst>
          </p:cNvPr>
          <p:cNvSpPr>
            <a:spLocks noGrp="1"/>
          </p:cNvSpPr>
          <p:nvPr>
            <p:ph type="title"/>
          </p:nvPr>
        </p:nvSpPr>
        <p:spPr/>
        <p:txBody>
          <a:bodyPr/>
          <a:lstStyle/>
          <a:p>
            <a:r>
              <a:rPr lang="en-US" dirty="0"/>
              <a:t>Token types </a:t>
            </a:r>
          </a:p>
        </p:txBody>
      </p:sp>
      <p:sp>
        <p:nvSpPr>
          <p:cNvPr id="3" name="Text Placeholder 3">
            <a:extLst>
              <a:ext uri="{FF2B5EF4-FFF2-40B4-BE49-F238E27FC236}">
                <a16:creationId xmlns:a16="http://schemas.microsoft.com/office/drawing/2014/main" id="{35001839-F5F7-4ABF-BACC-DFF0196E71F8}"/>
              </a:ext>
            </a:extLst>
          </p:cNvPr>
          <p:cNvSpPr txBox="1">
            <a:spLocks/>
          </p:cNvSpPr>
          <p:nvPr/>
        </p:nvSpPr>
        <p:spPr>
          <a:xfrm>
            <a:off x="272273" y="1212849"/>
            <a:ext cx="11891930" cy="5781676"/>
          </a:xfrm>
          <a:prstGeom prst="rect">
            <a:avLst/>
          </a:prstGeom>
        </p:spPr>
        <p:txBody>
          <a:bodyPr anchor="t"/>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800" dirty="0">
                <a:solidFill>
                  <a:srgbClr val="0078D7"/>
                </a:solidFill>
              </a:rPr>
              <a:t>Access tokens</a:t>
            </a:r>
          </a:p>
          <a:p>
            <a:pPr marL="349250" lvl="1" indent="-349250">
              <a:lnSpc>
                <a:spcPct val="100000"/>
              </a:lnSpc>
              <a:buFont typeface="Arial" panose="020B0604020202020204" pitchFamily="34" charset="0"/>
              <a:buChar char="•"/>
            </a:pPr>
            <a:r>
              <a:rPr lang="en-US" sz="1800" dirty="0">
                <a:solidFill>
                  <a:schemeClr val="tx1"/>
                </a:solidFill>
                <a:latin typeface="+mj-lt"/>
              </a:rPr>
              <a:t>Used to access protected resources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Used for a specific combination of user, client, and resource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Cannot be revoked and valid until expire</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Refresh tokens</a:t>
            </a:r>
          </a:p>
          <a:p>
            <a:pPr marL="349250" lvl="1" indent="-349250">
              <a:lnSpc>
                <a:spcPct val="100000"/>
              </a:lnSpc>
              <a:buFont typeface="Arial" panose="020B0604020202020204" pitchFamily="34" charset="0"/>
              <a:buChar char="•"/>
            </a:pPr>
            <a:r>
              <a:rPr lang="en-US" sz="1800" dirty="0">
                <a:solidFill>
                  <a:schemeClr val="tx1"/>
                </a:solidFill>
                <a:latin typeface="+mj-lt"/>
              </a:rPr>
              <a:t>When resource is accessed, client receives refresh and access token</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Refresh token used to access a new access token when one expires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Can be revoked</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ID tokens</a:t>
            </a:r>
          </a:p>
          <a:p>
            <a:pPr marL="349250" lvl="1" indent="-349250">
              <a:lnSpc>
                <a:spcPct val="100000"/>
              </a:lnSpc>
              <a:buFont typeface="Arial" panose="020B0604020202020204" pitchFamily="34" charset="0"/>
              <a:buChar char="•"/>
            </a:pPr>
            <a:r>
              <a:rPr lang="en-US" sz="1800" dirty="0">
                <a:solidFill>
                  <a:schemeClr val="tx1"/>
                </a:solidFill>
                <a:latin typeface="+mj-lt"/>
              </a:rPr>
              <a:t>Contain profile information about a user. Valid until Expire. Represented as JSON Web Tokens – they contain claims</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Session tokens (SSO)</a:t>
            </a:r>
          </a:p>
          <a:p>
            <a:pPr marL="349250" lvl="1" indent="-349250">
              <a:lnSpc>
                <a:spcPct val="100000"/>
              </a:lnSpc>
              <a:buFont typeface="Arial" panose="020B0604020202020204" pitchFamily="34" charset="0"/>
              <a:buChar char="•"/>
            </a:pPr>
            <a:r>
              <a:rPr lang="en-US" sz="1800" dirty="0">
                <a:solidFill>
                  <a:schemeClr val="tx1"/>
                </a:solidFill>
                <a:latin typeface="+mj-lt"/>
              </a:rPr>
              <a:t>Cookie used for Keep-me-Singed-In (</a:t>
            </a:r>
            <a:r>
              <a:rPr lang="en-US" sz="1800" dirty="0" err="1">
                <a:solidFill>
                  <a:schemeClr val="tx1"/>
                </a:solidFill>
                <a:latin typeface="+mj-lt"/>
              </a:rPr>
              <a:t>kmsi</a:t>
            </a:r>
            <a:r>
              <a:rPr lang="en-US" sz="1800" dirty="0">
                <a:solidFill>
                  <a:schemeClr val="tx1"/>
                </a:solidFill>
                <a:latin typeface="+mj-lt"/>
              </a:rPr>
              <a:t>). Can be revoked</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Persistent and non-persistent</a:t>
            </a:r>
            <a:endParaRPr lang="en-US" sz="1800" dirty="0">
              <a:solidFill>
                <a:schemeClr val="tx1"/>
              </a:solidFill>
              <a:latin typeface="+mj-lt"/>
              <a:cs typeface="Segoe UI Light"/>
            </a:endParaRPr>
          </a:p>
          <a:p>
            <a:pPr marL="228600" lvl="1" indent="0">
              <a:lnSpc>
                <a:spcPct val="100000"/>
              </a:lnSpc>
              <a:buNone/>
            </a:pPr>
            <a:endParaRPr lang="en-US" sz="2000" dirty="0"/>
          </a:p>
        </p:txBody>
      </p:sp>
    </p:spTree>
    <p:extLst>
      <p:ext uri="{BB962C8B-B14F-4D97-AF65-F5344CB8AC3E}">
        <p14:creationId xmlns:p14="http://schemas.microsoft.com/office/powerpoint/2010/main" val="1688798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Active Directory (AAD) Architecture</a:t>
            </a:r>
          </a:p>
        </p:txBody>
      </p:sp>
      <p:sp>
        <p:nvSpPr>
          <p:cNvPr id="6" name="Rectangle 5"/>
          <p:cNvSpPr/>
          <p:nvPr/>
        </p:nvSpPr>
        <p:spPr>
          <a:xfrm>
            <a:off x="731837" y="1651375"/>
            <a:ext cx="11024347" cy="4589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78D7"/>
                </a:solidFill>
                <a:latin typeface="+mj-lt"/>
              </a:rPr>
              <a:t>Azure Active Directory</a:t>
            </a:r>
          </a:p>
        </p:txBody>
      </p:sp>
      <p:grpSp>
        <p:nvGrpSpPr>
          <p:cNvPr id="7" name="Group 6"/>
          <p:cNvGrpSpPr/>
          <p:nvPr/>
        </p:nvGrpSpPr>
        <p:grpSpPr>
          <a:xfrm>
            <a:off x="1856340" y="2077482"/>
            <a:ext cx="3435724" cy="3260450"/>
            <a:chOff x="2756647" y="2487706"/>
            <a:chExt cx="3435724" cy="3260450"/>
          </a:xfrm>
        </p:grpSpPr>
        <p:sp>
          <p:nvSpPr>
            <p:cNvPr id="8" name="Isosceles Triangle 7"/>
            <p:cNvSpPr/>
            <p:nvPr/>
          </p:nvSpPr>
          <p:spPr>
            <a:xfrm>
              <a:off x="2756647" y="2487706"/>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9" name="TextBox 8"/>
            <p:cNvSpPr txBox="1"/>
            <p:nvPr/>
          </p:nvSpPr>
          <p:spPr>
            <a:xfrm>
              <a:off x="2918012" y="5378824"/>
              <a:ext cx="3112994" cy="369332"/>
            </a:xfrm>
            <a:prstGeom prst="rect">
              <a:avLst/>
            </a:prstGeom>
            <a:noFill/>
          </p:spPr>
          <p:txBody>
            <a:bodyPr wrap="square" rtlCol="0">
              <a:spAutoFit/>
            </a:bodyPr>
            <a:lstStyle/>
            <a:p>
              <a:pPr algn="ctr"/>
              <a:r>
                <a:rPr lang="en-US">
                  <a:solidFill>
                    <a:srgbClr val="0078D7"/>
                  </a:solidFill>
                  <a:latin typeface="+mj-lt"/>
                </a:rPr>
                <a:t>dt1.onmicrosoft.com</a:t>
              </a:r>
            </a:p>
          </p:txBody>
        </p:sp>
      </p:grpSp>
      <p:grpSp>
        <p:nvGrpSpPr>
          <p:cNvPr id="10" name="Group 9"/>
          <p:cNvGrpSpPr/>
          <p:nvPr/>
        </p:nvGrpSpPr>
        <p:grpSpPr>
          <a:xfrm>
            <a:off x="2077394" y="2412291"/>
            <a:ext cx="3053305" cy="1359405"/>
            <a:chOff x="2977701" y="2822515"/>
            <a:chExt cx="3053305" cy="1359405"/>
          </a:xfrm>
        </p:grpSpPr>
        <p:pic>
          <p:nvPicPr>
            <p:cNvPr id="11" name="Picture 10"/>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181082" y="2822515"/>
              <a:ext cx="586853" cy="749588"/>
            </a:xfrm>
            <a:prstGeom prst="rect">
              <a:avLst/>
            </a:prstGeom>
          </p:spPr>
        </p:pic>
        <p:sp>
          <p:nvSpPr>
            <p:cNvPr id="12" name="TextBox 11"/>
            <p:cNvSpPr txBox="1"/>
            <p:nvPr/>
          </p:nvSpPr>
          <p:spPr>
            <a:xfrm>
              <a:off x="2977701" y="3535589"/>
              <a:ext cx="3053305" cy="646331"/>
            </a:xfrm>
            <a:prstGeom prst="rect">
              <a:avLst/>
            </a:prstGeom>
            <a:noFill/>
          </p:spPr>
          <p:txBody>
            <a:bodyPr wrap="square" rtlCol="0">
              <a:spAutoFit/>
            </a:bodyPr>
            <a:lstStyle/>
            <a:p>
              <a:pPr algn="ctr"/>
              <a:r>
                <a:rPr lang="en-US" dirty="0">
                  <a:solidFill>
                    <a:srgbClr val="0078D7"/>
                  </a:solidFill>
                  <a:latin typeface="+mj-lt"/>
                </a:rPr>
                <a:t>User@dt1</a:t>
              </a:r>
            </a:p>
            <a:p>
              <a:pPr algn="ctr"/>
              <a:r>
                <a:rPr lang="en-US" dirty="0">
                  <a:solidFill>
                    <a:srgbClr val="0078D7"/>
                  </a:solidFill>
                  <a:latin typeface="+mj-lt"/>
                </a:rPr>
                <a:t>.onmicrosoft.com</a:t>
              </a:r>
            </a:p>
          </p:txBody>
        </p:sp>
      </p:grpSp>
      <p:grpSp>
        <p:nvGrpSpPr>
          <p:cNvPr id="13" name="Group 12"/>
          <p:cNvGrpSpPr/>
          <p:nvPr/>
        </p:nvGrpSpPr>
        <p:grpSpPr>
          <a:xfrm>
            <a:off x="3675419" y="3909473"/>
            <a:ext cx="1552218" cy="938104"/>
            <a:chOff x="3783590" y="4373533"/>
            <a:chExt cx="1552218" cy="938104"/>
          </a:xfrm>
        </p:grpSpPr>
        <p:sp>
          <p:nvSpPr>
            <p:cNvPr id="14" name="Flowchart: Multidocument 13"/>
            <p:cNvSpPr/>
            <p:nvPr/>
          </p:nvSpPr>
          <p:spPr bwMode="auto">
            <a:xfrm>
              <a:off x="4088823" y="437353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15" name="TextBox 14"/>
            <p:cNvSpPr txBox="1"/>
            <p:nvPr/>
          </p:nvSpPr>
          <p:spPr>
            <a:xfrm>
              <a:off x="3783590" y="4942305"/>
              <a:ext cx="1552218" cy="369332"/>
            </a:xfrm>
            <a:prstGeom prst="rect">
              <a:avLst/>
            </a:prstGeom>
            <a:noFill/>
          </p:spPr>
          <p:txBody>
            <a:bodyPr wrap="square" rtlCol="0">
              <a:spAutoFit/>
            </a:bodyPr>
            <a:lstStyle/>
            <a:p>
              <a:pPr algn="ctr"/>
              <a:r>
                <a:rPr lang="en-US">
                  <a:solidFill>
                    <a:srgbClr val="0078D7"/>
                  </a:solidFill>
                  <a:latin typeface="+mj-lt"/>
                </a:rPr>
                <a:t>Application1</a:t>
              </a:r>
            </a:p>
          </p:txBody>
        </p:sp>
      </p:grpSp>
      <p:grpSp>
        <p:nvGrpSpPr>
          <p:cNvPr id="16" name="Group 15"/>
          <p:cNvGrpSpPr/>
          <p:nvPr/>
        </p:nvGrpSpPr>
        <p:grpSpPr>
          <a:xfrm>
            <a:off x="1952645" y="3909473"/>
            <a:ext cx="1870072" cy="938104"/>
            <a:chOff x="4134035" y="4319697"/>
            <a:chExt cx="1870072" cy="938104"/>
          </a:xfrm>
        </p:grpSpPr>
        <p:grpSp>
          <p:nvGrpSpPr>
            <p:cNvPr id="17" name="Group 16"/>
            <p:cNvGrpSpPr/>
            <p:nvPr/>
          </p:nvGrpSpPr>
          <p:grpSpPr>
            <a:xfrm>
              <a:off x="4134035" y="4319697"/>
              <a:ext cx="1870072" cy="938104"/>
              <a:chOff x="3571103" y="4373533"/>
              <a:chExt cx="1870072" cy="938104"/>
            </a:xfrm>
          </p:grpSpPr>
          <p:sp>
            <p:nvSpPr>
              <p:cNvPr id="19" name="Flowchart: Multidocument 18"/>
              <p:cNvSpPr/>
              <p:nvPr/>
            </p:nvSpPr>
            <p:spPr bwMode="auto">
              <a:xfrm>
                <a:off x="4088823" y="4373533"/>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20" name="TextBox 19"/>
              <p:cNvSpPr txBox="1"/>
              <p:nvPr/>
            </p:nvSpPr>
            <p:spPr>
              <a:xfrm>
                <a:off x="3571103" y="4942305"/>
                <a:ext cx="1870072" cy="369332"/>
              </a:xfrm>
              <a:prstGeom prst="rect">
                <a:avLst/>
              </a:prstGeom>
              <a:noFill/>
            </p:spPr>
            <p:txBody>
              <a:bodyPr wrap="square" rtlCol="0">
                <a:spAutoFit/>
              </a:bodyPr>
              <a:lstStyle/>
              <a:p>
                <a:pPr algn="ctr"/>
                <a:r>
                  <a:rPr lang="en-US">
                    <a:solidFill>
                      <a:srgbClr val="0078D7"/>
                    </a:solidFill>
                    <a:latin typeface="+mj-lt"/>
                  </a:rPr>
                  <a:t>Service Principal</a:t>
                </a:r>
              </a:p>
            </p:txBody>
          </p:sp>
        </p:grpSp>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9068" y="4393534"/>
              <a:ext cx="525987" cy="525987"/>
            </a:xfrm>
            <a:prstGeom prst="rect">
              <a:avLst/>
            </a:prstGeom>
          </p:spPr>
        </p:pic>
      </p:grpSp>
      <p:grpSp>
        <p:nvGrpSpPr>
          <p:cNvPr id="21" name="Group 20"/>
          <p:cNvGrpSpPr/>
          <p:nvPr/>
        </p:nvGrpSpPr>
        <p:grpSpPr>
          <a:xfrm>
            <a:off x="6606497" y="1854642"/>
            <a:ext cx="4276165" cy="3123878"/>
            <a:chOff x="6923531" y="2394548"/>
            <a:chExt cx="4276165" cy="3123878"/>
          </a:xfrm>
        </p:grpSpPr>
        <p:sp>
          <p:nvSpPr>
            <p:cNvPr id="22" name="Isosceles Triangle 21"/>
            <p:cNvSpPr/>
            <p:nvPr/>
          </p:nvSpPr>
          <p:spPr>
            <a:xfrm>
              <a:off x="7763972" y="2748331"/>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3" name="Isosceles Triangle 22"/>
            <p:cNvSpPr/>
            <p:nvPr/>
          </p:nvSpPr>
          <p:spPr>
            <a:xfrm>
              <a:off x="7497301" y="2617388"/>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4" name="Isosceles Triangle 23"/>
            <p:cNvSpPr/>
            <p:nvPr/>
          </p:nvSpPr>
          <p:spPr>
            <a:xfrm>
              <a:off x="7166699" y="2505968"/>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latin typeface="+mj-lt"/>
                <a:cs typeface="Segoe UI" pitchFamily="34" charset="0"/>
              </a:endParaRPr>
            </a:p>
          </p:txBody>
        </p:sp>
        <p:sp>
          <p:nvSpPr>
            <p:cNvPr id="25" name="Isosceles Triangle 24"/>
            <p:cNvSpPr/>
            <p:nvPr/>
          </p:nvSpPr>
          <p:spPr>
            <a:xfrm>
              <a:off x="6923531" y="2394548"/>
              <a:ext cx="3435724" cy="2770095"/>
            </a:xfrm>
            <a:prstGeom prst="triangle">
              <a:avLst/>
            </a:prstGeom>
            <a:solidFill>
              <a:schemeClr val="bg1"/>
            </a:solid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mj-lt"/>
                <a:cs typeface="Segoe UI" pitchFamily="34" charset="0"/>
              </a:endParaRPr>
            </a:p>
          </p:txBody>
        </p:sp>
      </p:grpSp>
      <p:sp>
        <p:nvSpPr>
          <p:cNvPr id="26" name="TextBox 25"/>
          <p:cNvSpPr txBox="1"/>
          <p:nvPr/>
        </p:nvSpPr>
        <p:spPr>
          <a:xfrm>
            <a:off x="7180267" y="5111818"/>
            <a:ext cx="3112994" cy="369332"/>
          </a:xfrm>
          <a:prstGeom prst="rect">
            <a:avLst/>
          </a:prstGeom>
          <a:noFill/>
        </p:spPr>
        <p:txBody>
          <a:bodyPr wrap="square" rtlCol="0">
            <a:spAutoFit/>
          </a:bodyPr>
          <a:lstStyle/>
          <a:p>
            <a:pPr algn="ctr"/>
            <a:r>
              <a:rPr lang="en-US">
                <a:solidFill>
                  <a:srgbClr val="0078D7"/>
                </a:solidFill>
                <a:latin typeface="+mj-lt"/>
              </a:rPr>
              <a:t>dt2…(N).onmicrosoft.com</a:t>
            </a:r>
          </a:p>
        </p:txBody>
      </p:sp>
      <p:cxnSp>
        <p:nvCxnSpPr>
          <p:cNvPr id="27" name="Straight Arrow Connector 26"/>
          <p:cNvCxnSpPr>
            <a:cxnSpLocks/>
          </p:cNvCxnSpPr>
          <p:nvPr/>
        </p:nvCxnSpPr>
        <p:spPr>
          <a:xfrm>
            <a:off x="4006196" y="2787085"/>
            <a:ext cx="3972634" cy="0"/>
          </a:xfrm>
          <a:prstGeom prst="straightConnector1">
            <a:avLst/>
          </a:prstGeom>
          <a:ln w="28575">
            <a:prstDash val="lgDashDot"/>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4739060" y="2459359"/>
            <a:ext cx="2441207" cy="646331"/>
          </a:xfrm>
          <a:prstGeom prst="rect">
            <a:avLst/>
          </a:prstGeom>
          <a:noFill/>
        </p:spPr>
        <p:txBody>
          <a:bodyPr wrap="square" rtlCol="0">
            <a:spAutoFit/>
          </a:bodyPr>
          <a:lstStyle/>
          <a:p>
            <a:pPr algn="ctr"/>
            <a:r>
              <a:rPr lang="en-US" dirty="0">
                <a:solidFill>
                  <a:srgbClr val="0078D7"/>
                </a:solidFill>
                <a:latin typeface="+mj-lt"/>
              </a:rPr>
              <a:t>Invited to</a:t>
            </a:r>
          </a:p>
          <a:p>
            <a:pPr algn="ctr"/>
            <a:r>
              <a:rPr lang="en-US" dirty="0">
                <a:solidFill>
                  <a:srgbClr val="0078D7"/>
                </a:solidFill>
                <a:latin typeface="+mj-lt"/>
              </a:rPr>
              <a:t>Guest user of</a:t>
            </a:r>
          </a:p>
        </p:txBody>
      </p:sp>
      <p:grpSp>
        <p:nvGrpSpPr>
          <p:cNvPr id="29" name="Group 28"/>
          <p:cNvGrpSpPr/>
          <p:nvPr/>
        </p:nvGrpSpPr>
        <p:grpSpPr>
          <a:xfrm>
            <a:off x="7731031" y="2329686"/>
            <a:ext cx="1243853" cy="1363432"/>
            <a:chOff x="7328647" y="2368999"/>
            <a:chExt cx="1243853" cy="1363432"/>
          </a:xfrm>
        </p:grpSpPr>
        <p:pic>
          <p:nvPicPr>
            <p:cNvPr id="30" name="Picture 29"/>
            <p:cNvPicPr>
              <a:picLocks noChangeAspect="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576446" y="2368999"/>
              <a:ext cx="586853" cy="749588"/>
            </a:xfrm>
            <a:prstGeom prst="rect">
              <a:avLst/>
            </a:prstGeom>
            <a:ln>
              <a:solidFill>
                <a:schemeClr val="accent1"/>
              </a:solidFill>
              <a:prstDash val="lgDash"/>
            </a:ln>
          </p:spPr>
        </p:pic>
        <p:sp>
          <p:nvSpPr>
            <p:cNvPr id="31" name="TextBox 30"/>
            <p:cNvSpPr txBox="1"/>
            <p:nvPr/>
          </p:nvSpPr>
          <p:spPr>
            <a:xfrm>
              <a:off x="7328647" y="3086100"/>
              <a:ext cx="1243853" cy="646331"/>
            </a:xfrm>
            <a:prstGeom prst="rect">
              <a:avLst/>
            </a:prstGeom>
            <a:noFill/>
          </p:spPr>
          <p:txBody>
            <a:bodyPr wrap="square" rtlCol="0">
              <a:spAutoFit/>
            </a:bodyPr>
            <a:lstStyle/>
            <a:p>
              <a:r>
                <a:rPr lang="en-US">
                  <a:solidFill>
                    <a:srgbClr val="0078D7"/>
                  </a:solidFill>
                  <a:latin typeface="+mj-lt"/>
                </a:rPr>
                <a:t>User@dt1</a:t>
              </a:r>
            </a:p>
            <a:p>
              <a:pPr algn="ctr"/>
              <a:r>
                <a:rPr lang="en-US">
                  <a:solidFill>
                    <a:srgbClr val="0078D7"/>
                  </a:solidFill>
                  <a:latin typeface="+mj-lt"/>
                </a:rPr>
                <a:t>(Guest)</a:t>
              </a:r>
            </a:p>
          </p:txBody>
        </p:sp>
      </p:grpSp>
      <p:grpSp>
        <p:nvGrpSpPr>
          <p:cNvPr id="32" name="Group 31"/>
          <p:cNvGrpSpPr/>
          <p:nvPr/>
        </p:nvGrpSpPr>
        <p:grpSpPr>
          <a:xfrm>
            <a:off x="7012959" y="3649559"/>
            <a:ext cx="2558077" cy="1050514"/>
            <a:chOff x="4134033" y="4337736"/>
            <a:chExt cx="3485590" cy="1431413"/>
          </a:xfrm>
        </p:grpSpPr>
        <p:grpSp>
          <p:nvGrpSpPr>
            <p:cNvPr id="33" name="Group 32"/>
            <p:cNvGrpSpPr/>
            <p:nvPr/>
          </p:nvGrpSpPr>
          <p:grpSpPr>
            <a:xfrm>
              <a:off x="4134033" y="4337736"/>
              <a:ext cx="3485590" cy="1431413"/>
              <a:chOff x="3571101" y="4391572"/>
              <a:chExt cx="3485590" cy="1431413"/>
            </a:xfrm>
          </p:grpSpPr>
          <p:sp>
            <p:nvSpPr>
              <p:cNvPr id="35" name="Flowchart: Multidocument 34"/>
              <p:cNvSpPr/>
              <p:nvPr/>
            </p:nvSpPr>
            <p:spPr bwMode="auto">
              <a:xfrm>
                <a:off x="4980117" y="4391572"/>
                <a:ext cx="666833"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36" name="TextBox 35"/>
              <p:cNvSpPr txBox="1"/>
              <p:nvPr/>
            </p:nvSpPr>
            <p:spPr>
              <a:xfrm>
                <a:off x="3571101" y="4942305"/>
                <a:ext cx="3485590" cy="880680"/>
              </a:xfrm>
              <a:prstGeom prst="rect">
                <a:avLst/>
              </a:prstGeom>
              <a:noFill/>
            </p:spPr>
            <p:txBody>
              <a:bodyPr wrap="square" rtlCol="0">
                <a:spAutoFit/>
              </a:bodyPr>
              <a:lstStyle/>
              <a:p>
                <a:pPr algn="ctr"/>
                <a:r>
                  <a:rPr lang="en-US">
                    <a:solidFill>
                      <a:srgbClr val="0078D7"/>
                    </a:solidFill>
                    <a:latin typeface="+mj-lt"/>
                  </a:rPr>
                  <a:t>Service Principal for Application1 in dt2</a:t>
                </a:r>
              </a:p>
            </p:txBody>
          </p:sp>
        </p:grpSp>
        <p:pic>
          <p:nvPicPr>
            <p:cNvPr id="34" name="Picture 3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50362" y="4411580"/>
              <a:ext cx="525987" cy="525987"/>
            </a:xfrm>
            <a:prstGeom prst="rect">
              <a:avLst/>
            </a:prstGeom>
          </p:spPr>
        </p:pic>
      </p:grpSp>
      <p:cxnSp>
        <p:nvCxnSpPr>
          <p:cNvPr id="37" name="Straight Arrow Connector 36"/>
          <p:cNvCxnSpPr>
            <a:cxnSpLocks/>
            <a:stCxn id="14" idx="3"/>
          </p:cNvCxnSpPr>
          <p:nvPr/>
        </p:nvCxnSpPr>
        <p:spPr>
          <a:xfrm>
            <a:off x="4647484" y="4193859"/>
            <a:ext cx="2365476" cy="0"/>
          </a:xfrm>
          <a:prstGeom prst="straightConnector1">
            <a:avLst/>
          </a:prstGeom>
          <a:ln w="28575">
            <a:prstDash val="lgDash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3926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 FS architecture</a:t>
            </a:r>
          </a:p>
        </p:txBody>
      </p:sp>
      <p:sp>
        <p:nvSpPr>
          <p:cNvPr id="2" name="Text Placeholder 1"/>
          <p:cNvSpPr>
            <a:spLocks noGrp="1"/>
          </p:cNvSpPr>
          <p:nvPr>
            <p:ph type="body" sz="quarter" idx="10"/>
          </p:nvPr>
        </p:nvSpPr>
        <p:spPr>
          <a:xfrm>
            <a:off x="274638" y="1212850"/>
            <a:ext cx="11888787" cy="3754874"/>
          </a:xfrm>
        </p:spPr>
        <p:txBody>
          <a:bodyPr/>
          <a:lstStyle/>
          <a:p>
            <a:pPr>
              <a:lnSpc>
                <a:spcPct val="100000"/>
              </a:lnSpc>
            </a:pPr>
            <a:r>
              <a:rPr lang="en-US" dirty="0"/>
              <a:t>AD FS is single-tenanted</a:t>
            </a:r>
          </a:p>
          <a:p>
            <a:pPr lvl="1">
              <a:lnSpc>
                <a:spcPct val="100000"/>
              </a:lnSpc>
            </a:pPr>
            <a:r>
              <a:rPr lang="en-US" sz="1800" dirty="0"/>
              <a:t>Represents a single organization</a:t>
            </a:r>
            <a:endParaRPr lang="en-US" sz="1600" dirty="0"/>
          </a:p>
          <a:p>
            <a:pPr>
              <a:lnSpc>
                <a:spcPct val="100000"/>
              </a:lnSpc>
            </a:pPr>
            <a:endParaRPr lang="en-US" sz="1600" dirty="0"/>
          </a:p>
          <a:p>
            <a:pPr>
              <a:lnSpc>
                <a:spcPct val="100000"/>
              </a:lnSpc>
            </a:pPr>
            <a:r>
              <a:rPr lang="en-US" dirty="0"/>
              <a:t>Users are created in AD</a:t>
            </a:r>
          </a:p>
          <a:p>
            <a:pPr>
              <a:lnSpc>
                <a:spcPct val="100000"/>
              </a:lnSpc>
            </a:pPr>
            <a:endParaRPr lang="en-US" sz="1600" dirty="0"/>
          </a:p>
          <a:p>
            <a:pPr>
              <a:lnSpc>
                <a:spcPct val="100000"/>
              </a:lnSpc>
            </a:pPr>
            <a:r>
              <a:rPr lang="en-US" dirty="0"/>
              <a:t>Applications are created in ADFS</a:t>
            </a:r>
          </a:p>
          <a:p>
            <a:pPr>
              <a:lnSpc>
                <a:spcPct val="100000"/>
              </a:lnSpc>
            </a:pPr>
            <a:endParaRPr lang="en-US" sz="1600" dirty="0"/>
          </a:p>
          <a:p>
            <a:pPr>
              <a:lnSpc>
                <a:spcPct val="100000"/>
              </a:lnSpc>
            </a:pPr>
            <a:r>
              <a:rPr lang="en-US" dirty="0"/>
              <a:t>Service Principals are a combo</a:t>
            </a:r>
          </a:p>
          <a:p>
            <a:pPr lvl="1">
              <a:lnSpc>
                <a:spcPct val="100000"/>
              </a:lnSpc>
            </a:pPr>
            <a:r>
              <a:rPr lang="en-US" sz="1800" dirty="0"/>
              <a:t>Application in AD FS + “User” in AD</a:t>
            </a:r>
          </a:p>
        </p:txBody>
      </p:sp>
      <p:sp>
        <p:nvSpPr>
          <p:cNvPr id="6" name="Rectangle 5"/>
          <p:cNvSpPr/>
          <p:nvPr/>
        </p:nvSpPr>
        <p:spPr>
          <a:xfrm>
            <a:off x="6294436" y="1346575"/>
            <a:ext cx="5899391" cy="4984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a:solidFill>
                  <a:srgbClr val="0078D7"/>
                </a:solidFill>
                <a:latin typeface="+mj-lt"/>
              </a:rPr>
              <a:t>Active Directory </a:t>
            </a:r>
          </a:p>
          <a:p>
            <a:pPr algn="ctr"/>
            <a:r>
              <a:rPr lang="en-US" sz="2800" dirty="0">
                <a:solidFill>
                  <a:srgbClr val="0078D7"/>
                </a:solidFill>
                <a:latin typeface="+mj-lt"/>
              </a:rPr>
              <a:t>Federation Services</a:t>
            </a:r>
          </a:p>
        </p:txBody>
      </p:sp>
      <p:grpSp>
        <p:nvGrpSpPr>
          <p:cNvPr id="7" name="Group 6"/>
          <p:cNvGrpSpPr/>
          <p:nvPr/>
        </p:nvGrpSpPr>
        <p:grpSpPr>
          <a:xfrm>
            <a:off x="7506913" y="1743725"/>
            <a:ext cx="3435724" cy="3483168"/>
            <a:chOff x="2756647" y="2487706"/>
            <a:chExt cx="3435724" cy="3483168"/>
          </a:xfrm>
        </p:grpSpPr>
        <p:sp>
          <p:nvSpPr>
            <p:cNvPr id="8" name="Isosceles Triangle 7"/>
            <p:cNvSpPr/>
            <p:nvPr/>
          </p:nvSpPr>
          <p:spPr>
            <a:xfrm>
              <a:off x="2756647" y="2487706"/>
              <a:ext cx="3435724" cy="2770095"/>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rgbClr val="0078D7"/>
                </a:solidFill>
                <a:latin typeface="+mj-lt"/>
                <a:cs typeface="Segoe UI" pitchFamily="34" charset="0"/>
              </a:endParaRPr>
            </a:p>
          </p:txBody>
        </p:sp>
        <p:sp>
          <p:nvSpPr>
            <p:cNvPr id="9" name="TextBox 8"/>
            <p:cNvSpPr txBox="1"/>
            <p:nvPr/>
          </p:nvSpPr>
          <p:spPr>
            <a:xfrm>
              <a:off x="2918012" y="5378823"/>
              <a:ext cx="3112994" cy="592051"/>
            </a:xfrm>
            <a:prstGeom prst="rect">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latin typeface="+mj-lt"/>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rgbClr val="0078D7"/>
                  </a:solidFill>
                </a:rPr>
                <a:t>contoso.com</a:t>
              </a:r>
            </a:p>
          </p:txBody>
        </p:sp>
      </p:grpSp>
      <p:grpSp>
        <p:nvGrpSpPr>
          <p:cNvPr id="10" name="Group 9"/>
          <p:cNvGrpSpPr/>
          <p:nvPr/>
        </p:nvGrpSpPr>
        <p:grpSpPr>
          <a:xfrm>
            <a:off x="7727967" y="2078534"/>
            <a:ext cx="3053305" cy="1359405"/>
            <a:chOff x="2977701" y="2822515"/>
            <a:chExt cx="3053305" cy="1359405"/>
          </a:xfrm>
        </p:grpSpPr>
        <p:pic>
          <p:nvPicPr>
            <p:cNvPr id="11" name="Picture 10"/>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181082" y="2822515"/>
              <a:ext cx="586853" cy="749588"/>
            </a:xfrm>
            <a:prstGeom prst="rect">
              <a:avLst/>
            </a:prstGeom>
          </p:spPr>
        </p:pic>
        <p:sp>
          <p:nvSpPr>
            <p:cNvPr id="12" name="TextBox 11"/>
            <p:cNvSpPr txBox="1"/>
            <p:nvPr/>
          </p:nvSpPr>
          <p:spPr>
            <a:xfrm>
              <a:off x="2977701" y="3535589"/>
              <a:ext cx="3053305" cy="646331"/>
            </a:xfrm>
            <a:prstGeom prst="rect">
              <a:avLst/>
            </a:prstGeom>
            <a:noFill/>
          </p:spPr>
          <p:txBody>
            <a:bodyPr wrap="square" rtlCol="0">
              <a:spAutoFit/>
            </a:bodyPr>
            <a:lstStyle/>
            <a:p>
              <a:pPr algn="ctr"/>
              <a:r>
                <a:rPr lang="en-US" dirty="0">
                  <a:solidFill>
                    <a:srgbClr val="0078D7"/>
                  </a:solidFill>
                  <a:latin typeface="+mj-lt"/>
                </a:rPr>
                <a:t>User</a:t>
              </a:r>
            </a:p>
            <a:p>
              <a:pPr algn="ctr"/>
              <a:r>
                <a:rPr lang="en-US" dirty="0">
                  <a:solidFill>
                    <a:srgbClr val="0078D7"/>
                  </a:solidFill>
                  <a:latin typeface="+mj-lt"/>
                </a:rPr>
                <a:t>@</a:t>
              </a:r>
              <a:r>
                <a:rPr lang="en-US" dirty="0" err="1">
                  <a:solidFill>
                    <a:srgbClr val="0078D7"/>
                  </a:solidFill>
                  <a:latin typeface="+mj-lt"/>
                </a:rPr>
                <a:t>contosocom</a:t>
              </a:r>
              <a:endParaRPr lang="en-US" dirty="0">
                <a:solidFill>
                  <a:srgbClr val="0078D7"/>
                </a:solidFill>
                <a:latin typeface="+mj-lt"/>
              </a:endParaRPr>
            </a:p>
          </p:txBody>
        </p:sp>
      </p:grpSp>
      <p:grpSp>
        <p:nvGrpSpPr>
          <p:cNvPr id="13" name="Group 12"/>
          <p:cNvGrpSpPr/>
          <p:nvPr/>
        </p:nvGrpSpPr>
        <p:grpSpPr>
          <a:xfrm>
            <a:off x="9325992" y="3575716"/>
            <a:ext cx="1552218" cy="938104"/>
            <a:chOff x="3783590" y="4373533"/>
            <a:chExt cx="1552218" cy="938104"/>
          </a:xfrm>
        </p:grpSpPr>
        <p:sp>
          <p:nvSpPr>
            <p:cNvPr id="14" name="Flowchart: Multidocument 13"/>
            <p:cNvSpPr/>
            <p:nvPr/>
          </p:nvSpPr>
          <p:spPr bwMode="auto">
            <a:xfrm>
              <a:off x="4088823" y="437353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sp>
          <p:nvSpPr>
            <p:cNvPr id="15" name="TextBox 14"/>
            <p:cNvSpPr txBox="1"/>
            <p:nvPr/>
          </p:nvSpPr>
          <p:spPr>
            <a:xfrm>
              <a:off x="3783590" y="4942305"/>
              <a:ext cx="1552218" cy="369332"/>
            </a:xfrm>
            <a:prstGeom prst="rect">
              <a:avLst/>
            </a:prstGeom>
            <a:noFill/>
          </p:spPr>
          <p:txBody>
            <a:bodyPr wrap="square" rtlCol="0">
              <a:spAutoFit/>
            </a:bodyPr>
            <a:lstStyle/>
            <a:p>
              <a:pPr algn="ctr"/>
              <a:r>
                <a:rPr lang="en-US" dirty="0">
                  <a:solidFill>
                    <a:srgbClr val="0078D7"/>
                  </a:solidFill>
                  <a:latin typeface="+mj-lt"/>
                </a:rPr>
                <a:t>Application1</a:t>
              </a:r>
            </a:p>
          </p:txBody>
        </p:sp>
      </p:grpSp>
      <p:grpSp>
        <p:nvGrpSpPr>
          <p:cNvPr id="16" name="Group 15"/>
          <p:cNvGrpSpPr/>
          <p:nvPr/>
        </p:nvGrpSpPr>
        <p:grpSpPr>
          <a:xfrm>
            <a:off x="7603218" y="3575716"/>
            <a:ext cx="1870072" cy="938104"/>
            <a:chOff x="4134035" y="4319697"/>
            <a:chExt cx="1870072" cy="938104"/>
          </a:xfrm>
        </p:grpSpPr>
        <p:grpSp>
          <p:nvGrpSpPr>
            <p:cNvPr id="17" name="Group 16"/>
            <p:cNvGrpSpPr/>
            <p:nvPr/>
          </p:nvGrpSpPr>
          <p:grpSpPr>
            <a:xfrm>
              <a:off x="4134035" y="4319697"/>
              <a:ext cx="1870072" cy="938104"/>
              <a:chOff x="3571103" y="4373533"/>
              <a:chExt cx="1870072" cy="938104"/>
            </a:xfrm>
          </p:grpSpPr>
          <p:sp>
            <p:nvSpPr>
              <p:cNvPr id="19" name="Flowchart: Multidocument 18"/>
              <p:cNvSpPr/>
              <p:nvPr/>
            </p:nvSpPr>
            <p:spPr bwMode="auto">
              <a:xfrm>
                <a:off x="4088823" y="4373533"/>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20" name="TextBox 19"/>
              <p:cNvSpPr txBox="1"/>
              <p:nvPr/>
            </p:nvSpPr>
            <p:spPr>
              <a:xfrm>
                <a:off x="3571103" y="4942305"/>
                <a:ext cx="1870072" cy="369332"/>
              </a:xfrm>
              <a:prstGeom prst="rect">
                <a:avLst/>
              </a:prstGeom>
              <a:noFill/>
            </p:spPr>
            <p:txBody>
              <a:bodyPr wrap="square" rtlCol="0">
                <a:spAutoFit/>
              </a:bodyPr>
              <a:lstStyle/>
              <a:p>
                <a:pPr algn="ctr"/>
                <a:r>
                  <a:rPr lang="en-US">
                    <a:solidFill>
                      <a:srgbClr val="0078D7"/>
                    </a:solidFill>
                    <a:latin typeface="+mj-lt"/>
                  </a:rPr>
                  <a:t>Service Principal</a:t>
                </a:r>
              </a:p>
            </p:txBody>
          </p:sp>
        </p:grpSp>
        <p:pic>
          <p:nvPicPr>
            <p:cNvPr id="18" name="Picture 1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9068" y="4393534"/>
              <a:ext cx="525987" cy="525987"/>
            </a:xfrm>
            <a:prstGeom prst="rect">
              <a:avLst/>
            </a:prstGeom>
          </p:spPr>
        </p:pic>
      </p:grpSp>
    </p:spTree>
    <p:extLst>
      <p:ext uri="{BB962C8B-B14F-4D97-AF65-F5344CB8AC3E}">
        <p14:creationId xmlns:p14="http://schemas.microsoft.com/office/powerpoint/2010/main" val="2889247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06331"/>
            <a:ext cx="10056812" cy="1181862"/>
          </a:xfrm>
        </p:spPr>
        <p:txBody>
          <a:bodyPr/>
          <a:lstStyle/>
          <a:p>
            <a:r>
              <a:rPr lang="en-US" sz="7200" dirty="0"/>
              <a:t>Azure Identity Model</a:t>
            </a:r>
          </a:p>
        </p:txBody>
      </p:sp>
    </p:spTree>
    <p:extLst>
      <p:ext uri="{BB962C8B-B14F-4D97-AF65-F5344CB8AC3E}">
        <p14:creationId xmlns:p14="http://schemas.microsoft.com/office/powerpoint/2010/main" val="372237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(Stack) Identity at different layers</a:t>
            </a:r>
          </a:p>
        </p:txBody>
      </p:sp>
      <p:sp>
        <p:nvSpPr>
          <p:cNvPr id="5" name="Right Brace 4"/>
          <p:cNvSpPr/>
          <p:nvPr/>
        </p:nvSpPr>
        <p:spPr>
          <a:xfrm>
            <a:off x="6158335" y="1770654"/>
            <a:ext cx="629273" cy="1771646"/>
          </a:xfrm>
          <a:prstGeom prst="rightBrace">
            <a:avLst/>
          </a:prstGeom>
          <a:ln>
            <a:solidFill>
              <a:srgbClr val="0078D7"/>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6" name="Right Brace 5"/>
          <p:cNvSpPr/>
          <p:nvPr/>
        </p:nvSpPr>
        <p:spPr>
          <a:xfrm>
            <a:off x="6202528" y="3542300"/>
            <a:ext cx="629273" cy="1589780"/>
          </a:xfrm>
          <a:prstGeom prst="rightBrace">
            <a:avLst/>
          </a:prstGeom>
          <a:ln>
            <a:solidFill>
              <a:srgbClr val="002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7" name="Right Brace 6"/>
          <p:cNvSpPr/>
          <p:nvPr/>
        </p:nvSpPr>
        <p:spPr>
          <a:xfrm>
            <a:off x="6185930" y="5132080"/>
            <a:ext cx="629273" cy="1362561"/>
          </a:xfrm>
          <a:prstGeom prst="rightBrace">
            <a:avLst/>
          </a:prstGeom>
          <a:ln>
            <a:solidFill>
              <a:srgbClr val="D83B0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97">
              <a:latin typeface="+mj-lt"/>
            </a:endParaRPr>
          </a:p>
        </p:txBody>
      </p:sp>
      <p:sp>
        <p:nvSpPr>
          <p:cNvPr id="8" name="TextBox 7"/>
          <p:cNvSpPr txBox="1"/>
          <p:nvPr/>
        </p:nvSpPr>
        <p:spPr>
          <a:xfrm>
            <a:off x="6980158" y="2406494"/>
            <a:ext cx="2797842" cy="486093"/>
          </a:xfrm>
          <a:prstGeom prst="rect">
            <a:avLst/>
          </a:prstGeom>
          <a:noFill/>
        </p:spPr>
        <p:txBody>
          <a:bodyPr wrap="square" rtlCol="0">
            <a:spAutoFit/>
          </a:bodyPr>
          <a:lstStyle/>
          <a:p>
            <a:r>
              <a:rPr lang="en-US" sz="2497" dirty="0">
                <a:latin typeface="+mj-lt"/>
                <a:cs typeface="Segoe UI" panose="020B0502040204020203" pitchFamily="34" charset="0"/>
              </a:rPr>
              <a:t>JSON Web Token</a:t>
            </a:r>
          </a:p>
        </p:txBody>
      </p:sp>
      <p:sp>
        <p:nvSpPr>
          <p:cNvPr id="9" name="TextBox 8"/>
          <p:cNvSpPr txBox="1"/>
          <p:nvPr/>
        </p:nvSpPr>
        <p:spPr>
          <a:xfrm>
            <a:off x="6980158" y="4082761"/>
            <a:ext cx="4696184" cy="476605"/>
          </a:xfrm>
          <a:prstGeom prst="rect">
            <a:avLst/>
          </a:prstGeom>
          <a:noFill/>
        </p:spPr>
        <p:txBody>
          <a:bodyPr wrap="square" rtlCol="0">
            <a:spAutoFit/>
          </a:bodyPr>
          <a:lstStyle/>
          <a:p>
            <a:r>
              <a:rPr lang="en-US" sz="2497" dirty="0">
                <a:latin typeface="+mj-lt"/>
                <a:cs typeface="Segoe UI" panose="020B0502040204020203" pitchFamily="34" charset="0"/>
              </a:rPr>
              <a:t>Certificate-b</a:t>
            </a:r>
            <a:r>
              <a:rPr lang="en-US" sz="2497" dirty="0">
                <a:latin typeface="+mj-lt"/>
              </a:rPr>
              <a:t>ased authentication</a:t>
            </a:r>
          </a:p>
        </p:txBody>
      </p:sp>
      <p:sp>
        <p:nvSpPr>
          <p:cNvPr id="10" name="TextBox 9"/>
          <p:cNvSpPr txBox="1"/>
          <p:nvPr/>
        </p:nvSpPr>
        <p:spPr>
          <a:xfrm>
            <a:off x="6980158" y="5574171"/>
            <a:ext cx="4600548" cy="860877"/>
          </a:xfrm>
          <a:prstGeom prst="rect">
            <a:avLst/>
          </a:prstGeom>
          <a:noFill/>
        </p:spPr>
        <p:txBody>
          <a:bodyPr wrap="square" rtlCol="0">
            <a:spAutoFit/>
          </a:bodyPr>
          <a:lstStyle/>
          <a:p>
            <a:r>
              <a:rPr lang="en-US" sz="2497" dirty="0">
                <a:latin typeface="+mj-lt"/>
                <a:cs typeface="Segoe UI" panose="020B0502040204020203" pitchFamily="34" charset="0"/>
              </a:rPr>
              <a:t>Resource Provider’s choice of authentication</a:t>
            </a:r>
          </a:p>
        </p:txBody>
      </p:sp>
      <p:sp>
        <p:nvSpPr>
          <p:cNvPr id="11" name="Rectangle 10"/>
          <p:cNvSpPr/>
          <p:nvPr/>
        </p:nvSpPr>
        <p:spPr bwMode="auto">
          <a:xfrm>
            <a:off x="2457060" y="1566721"/>
            <a:ext cx="1659984" cy="108975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Portal</a:t>
            </a:r>
          </a:p>
        </p:txBody>
      </p:sp>
      <p:sp>
        <p:nvSpPr>
          <p:cNvPr id="12" name="Rectangle 11"/>
          <p:cNvSpPr/>
          <p:nvPr/>
        </p:nvSpPr>
        <p:spPr bwMode="auto">
          <a:xfrm>
            <a:off x="2457061" y="3137154"/>
            <a:ext cx="3548952" cy="996103"/>
          </a:xfrm>
          <a:prstGeom prst="rect">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Azure Resource Manager</a:t>
            </a:r>
          </a:p>
        </p:txBody>
      </p:sp>
      <p:sp>
        <p:nvSpPr>
          <p:cNvPr id="13" name="Rectangle 12"/>
          <p:cNvSpPr/>
          <p:nvPr/>
        </p:nvSpPr>
        <p:spPr bwMode="auto">
          <a:xfrm>
            <a:off x="2457061" y="4430096"/>
            <a:ext cx="3548952" cy="996103"/>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Resource Providers</a:t>
            </a:r>
          </a:p>
        </p:txBody>
      </p:sp>
      <p:sp>
        <p:nvSpPr>
          <p:cNvPr id="14" name="Rectangle 13"/>
          <p:cNvSpPr/>
          <p:nvPr/>
        </p:nvSpPr>
        <p:spPr bwMode="auto">
          <a:xfrm>
            <a:off x="2457061" y="5716024"/>
            <a:ext cx="3548952" cy="996103"/>
          </a:xfrm>
          <a:prstGeom prst="rect">
            <a:avLst/>
          </a:prstGeom>
          <a:solidFill>
            <a:schemeClr val="bg1">
              <a:lumMod val="95000"/>
            </a:schemeClr>
          </a:solidFill>
          <a:ln>
            <a:solidFill>
              <a:schemeClr val="tx1"/>
            </a:solidFill>
            <a:prstDash val="lg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2448" dirty="0">
                <a:solidFill>
                  <a:srgbClr val="0078D7"/>
                </a:solidFill>
                <a:latin typeface="+mj-lt"/>
                <a:ea typeface="Segoe UI" pitchFamily="34" charset="0"/>
                <a:cs typeface="Segoe UI" pitchFamily="34" charset="0"/>
              </a:rPr>
              <a:t>Business Logic/Infrastructure</a:t>
            </a:r>
          </a:p>
        </p:txBody>
      </p:sp>
      <p:sp>
        <p:nvSpPr>
          <p:cNvPr id="15" name="Rectangle 14"/>
          <p:cNvSpPr/>
          <p:nvPr/>
        </p:nvSpPr>
        <p:spPr bwMode="auto">
          <a:xfrm>
            <a:off x="4346029" y="1566721"/>
            <a:ext cx="1659984" cy="108975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2448">
                <a:gradFill>
                  <a:gsLst>
                    <a:gs pos="0">
                      <a:srgbClr val="FFFFFF"/>
                    </a:gs>
                    <a:gs pos="100000">
                      <a:srgbClr val="FFFFFF"/>
                    </a:gs>
                  </a:gsLst>
                  <a:lin ang="5400000" scaled="0"/>
                </a:gradFill>
                <a:latin typeface="+mj-lt"/>
                <a:ea typeface="Segoe UI" pitchFamily="34" charset="0"/>
                <a:cs typeface="Segoe UI" pitchFamily="34" charset="0"/>
              </a:rPr>
              <a:t>Tools</a:t>
            </a:r>
          </a:p>
        </p:txBody>
      </p:sp>
      <p:cxnSp>
        <p:nvCxnSpPr>
          <p:cNvPr id="16" name="Straight Arrow Connector 15"/>
          <p:cNvCxnSpPr>
            <a:stCxn id="11" idx="2"/>
            <a:endCxn id="12" idx="0"/>
          </p:cNvCxnSpPr>
          <p:nvPr/>
        </p:nvCxnSpPr>
        <p:spPr>
          <a:xfrm>
            <a:off x="3287052" y="2656477"/>
            <a:ext cx="944485" cy="4806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5" idx="2"/>
            <a:endCxn id="12" idx="0"/>
          </p:cNvCxnSpPr>
          <p:nvPr/>
        </p:nvCxnSpPr>
        <p:spPr>
          <a:xfrm flipH="1">
            <a:off x="4231538" y="2656477"/>
            <a:ext cx="944484" cy="48067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3" idx="0"/>
          </p:cNvCxnSpPr>
          <p:nvPr/>
        </p:nvCxnSpPr>
        <p:spPr>
          <a:xfrm>
            <a:off x="4231537" y="4133257"/>
            <a:ext cx="0" cy="2968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4" idx="0"/>
          </p:cNvCxnSpPr>
          <p:nvPr/>
        </p:nvCxnSpPr>
        <p:spPr>
          <a:xfrm>
            <a:off x="4231537" y="5426199"/>
            <a:ext cx="0" cy="2898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551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Portal authentication flow</a:t>
            </a:r>
          </a:p>
        </p:txBody>
      </p:sp>
      <p:pic>
        <p:nvPicPr>
          <p:cNvPr id="4" name="Picture 3"/>
          <p:cNvPicPr>
            <a:picLocks noChangeAspect="1"/>
          </p:cNvPicPr>
          <p:nvPr/>
        </p:nvPicPr>
        <p:blipFill>
          <a:blip r:embed="rId3"/>
          <a:stretch>
            <a:fillRect/>
          </a:stretch>
        </p:blipFill>
        <p:spPr>
          <a:xfrm>
            <a:off x="3643394" y="1452714"/>
            <a:ext cx="802983" cy="1140120"/>
          </a:xfrm>
          <a:prstGeom prst="rect">
            <a:avLst/>
          </a:prstGeom>
        </p:spPr>
      </p:pic>
      <p:pic>
        <p:nvPicPr>
          <p:cNvPr id="5" name="Picture 4"/>
          <p:cNvPicPr>
            <a:picLocks noChangeAspect="1"/>
          </p:cNvPicPr>
          <p:nvPr/>
        </p:nvPicPr>
        <p:blipFill>
          <a:blip r:embed="rId4"/>
          <a:stretch>
            <a:fillRect/>
          </a:stretch>
        </p:blipFill>
        <p:spPr>
          <a:xfrm>
            <a:off x="9652645" y="1452714"/>
            <a:ext cx="802983" cy="1161232"/>
          </a:xfrm>
          <a:prstGeom prst="rect">
            <a:avLst/>
          </a:prstGeom>
        </p:spPr>
      </p:pic>
      <p:grpSp>
        <p:nvGrpSpPr>
          <p:cNvPr id="6" name="Group 5"/>
          <p:cNvGrpSpPr/>
          <p:nvPr/>
        </p:nvGrpSpPr>
        <p:grpSpPr>
          <a:xfrm>
            <a:off x="4075966" y="2592833"/>
            <a:ext cx="237786" cy="2085296"/>
            <a:chOff x="3525795" y="1997531"/>
            <a:chExt cx="228594" cy="2004685"/>
          </a:xfrm>
        </p:grpSpPr>
        <p:cxnSp>
          <p:nvCxnSpPr>
            <p:cNvPr id="7" name="Straight Arrow Connector 6"/>
            <p:cNvCxnSpPr/>
            <p:nvPr/>
          </p:nvCxnSpPr>
          <p:spPr>
            <a:xfrm>
              <a:off x="3737049" y="1997531"/>
              <a:ext cx="17340" cy="20046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25795" y="2421924"/>
              <a:ext cx="164756" cy="373125"/>
            </a:xfrm>
            <a:prstGeom prst="rect">
              <a:avLst/>
            </a:prstGeom>
            <a:noFill/>
          </p:spPr>
          <p:txBody>
            <a:bodyPr wrap="square" rtlCol="0">
              <a:spAutoFit/>
            </a:bodyPr>
            <a:lstStyle/>
            <a:p>
              <a:r>
                <a:rPr lang="en-US" sz="1873">
                  <a:latin typeface="+mj-lt"/>
                </a:rPr>
                <a:t>1</a:t>
              </a:r>
            </a:p>
          </p:txBody>
        </p:sp>
      </p:grpSp>
      <p:grpSp>
        <p:nvGrpSpPr>
          <p:cNvPr id="9" name="Group 8"/>
          <p:cNvGrpSpPr/>
          <p:nvPr/>
        </p:nvGrpSpPr>
        <p:grpSpPr>
          <a:xfrm>
            <a:off x="4446378" y="1260621"/>
            <a:ext cx="5127889" cy="388129"/>
            <a:chOff x="3881893" y="716819"/>
            <a:chExt cx="4929663" cy="373125"/>
          </a:xfrm>
        </p:grpSpPr>
        <p:cxnSp>
          <p:nvCxnSpPr>
            <p:cNvPr id="10" name="Straight Arrow Connector 9"/>
            <p:cNvCxnSpPr/>
            <p:nvPr/>
          </p:nvCxnSpPr>
          <p:spPr>
            <a:xfrm>
              <a:off x="3881893" y="1025055"/>
              <a:ext cx="49296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0166" y="716819"/>
              <a:ext cx="164756" cy="373125"/>
            </a:xfrm>
            <a:prstGeom prst="rect">
              <a:avLst/>
            </a:prstGeom>
            <a:noFill/>
          </p:spPr>
          <p:txBody>
            <a:bodyPr wrap="square" rtlCol="0">
              <a:spAutoFit/>
            </a:bodyPr>
            <a:lstStyle/>
            <a:p>
              <a:r>
                <a:rPr lang="en-US" sz="1873">
                  <a:latin typeface="+mj-lt"/>
                </a:rPr>
                <a:t>2</a:t>
              </a:r>
            </a:p>
          </p:txBody>
        </p:sp>
      </p:grpSp>
      <p:grpSp>
        <p:nvGrpSpPr>
          <p:cNvPr id="12" name="Group 11"/>
          <p:cNvGrpSpPr/>
          <p:nvPr/>
        </p:nvGrpSpPr>
        <p:grpSpPr>
          <a:xfrm>
            <a:off x="5220106" y="2692780"/>
            <a:ext cx="4620064" cy="2715694"/>
            <a:chOff x="4625709" y="2093614"/>
            <a:chExt cx="4441468" cy="2610714"/>
          </a:xfrm>
        </p:grpSpPr>
        <p:cxnSp>
          <p:nvCxnSpPr>
            <p:cNvPr id="13" name="Straight Arrow Connector 12"/>
            <p:cNvCxnSpPr/>
            <p:nvPr/>
          </p:nvCxnSpPr>
          <p:spPr>
            <a:xfrm flipH="1">
              <a:off x="4625709" y="2093614"/>
              <a:ext cx="4441468" cy="26107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6860918" y="3503846"/>
              <a:ext cx="1280471" cy="608621"/>
              <a:chOff x="6896800" y="1815057"/>
              <a:chExt cx="1280471" cy="608621"/>
            </a:xfrm>
          </p:grpSpPr>
          <p:pic>
            <p:nvPicPr>
              <p:cNvPr id="16" name="Picture 15"/>
              <p:cNvPicPr>
                <a:picLocks noChangeAspect="1"/>
              </p:cNvPicPr>
              <p:nvPr/>
            </p:nvPicPr>
            <p:blipFill>
              <a:blip r:embed="rId5"/>
              <a:stretch>
                <a:fillRect/>
              </a:stretch>
            </p:blipFill>
            <p:spPr>
              <a:xfrm>
                <a:off x="6896800" y="1815057"/>
                <a:ext cx="592122" cy="608621"/>
              </a:xfrm>
              <a:prstGeom prst="rect">
                <a:avLst/>
              </a:prstGeom>
            </p:spPr>
          </p:pic>
          <p:sp>
            <p:nvSpPr>
              <p:cNvPr id="17" name="TextBox 16"/>
              <p:cNvSpPr txBox="1"/>
              <p:nvPr/>
            </p:nvSpPr>
            <p:spPr>
              <a:xfrm>
                <a:off x="7271592" y="1861057"/>
                <a:ext cx="905679" cy="506029"/>
              </a:xfrm>
              <a:prstGeom prst="rect">
                <a:avLst/>
              </a:prstGeom>
              <a:noFill/>
            </p:spPr>
            <p:txBody>
              <a:bodyPr wrap="square" rtlCol="0">
                <a:spAutoFit/>
              </a:bodyPr>
              <a:lstStyle/>
              <a:p>
                <a:r>
                  <a:rPr lang="en-US" sz="918">
                    <a:latin typeface="+mj-lt"/>
                  </a:rPr>
                  <a:t>Access Token</a:t>
                </a:r>
              </a:p>
              <a:p>
                <a:r>
                  <a:rPr lang="en-US" sz="918">
                    <a:latin typeface="+mj-lt"/>
                  </a:rPr>
                  <a:t>Refresh Token</a:t>
                </a:r>
              </a:p>
              <a:p>
                <a:r>
                  <a:rPr lang="en-US" sz="918">
                    <a:latin typeface="+mj-lt"/>
                  </a:rPr>
                  <a:t>ID Token</a:t>
                </a:r>
              </a:p>
            </p:txBody>
          </p:sp>
        </p:grpSp>
        <p:sp>
          <p:nvSpPr>
            <p:cNvPr id="15" name="TextBox 14"/>
            <p:cNvSpPr txBox="1"/>
            <p:nvPr/>
          </p:nvSpPr>
          <p:spPr>
            <a:xfrm>
              <a:off x="6468742" y="3503721"/>
              <a:ext cx="164756" cy="373125"/>
            </a:xfrm>
            <a:prstGeom prst="rect">
              <a:avLst/>
            </a:prstGeom>
            <a:noFill/>
          </p:spPr>
          <p:txBody>
            <a:bodyPr wrap="square" rtlCol="0">
              <a:spAutoFit/>
            </a:bodyPr>
            <a:lstStyle/>
            <a:p>
              <a:r>
                <a:rPr lang="en-US" sz="1873">
                  <a:latin typeface="+mj-lt"/>
                </a:rPr>
                <a:t>6</a:t>
              </a:r>
            </a:p>
          </p:txBody>
        </p:sp>
      </p:grpSp>
      <p:grpSp>
        <p:nvGrpSpPr>
          <p:cNvPr id="18" name="Group 17"/>
          <p:cNvGrpSpPr/>
          <p:nvPr/>
        </p:nvGrpSpPr>
        <p:grpSpPr>
          <a:xfrm>
            <a:off x="4446378" y="1741480"/>
            <a:ext cx="5127889" cy="691696"/>
            <a:chOff x="3881893" y="1179089"/>
            <a:chExt cx="4929663" cy="664957"/>
          </a:xfrm>
        </p:grpSpPr>
        <p:grpSp>
          <p:nvGrpSpPr>
            <p:cNvPr id="19" name="Group 18"/>
            <p:cNvGrpSpPr/>
            <p:nvPr/>
          </p:nvGrpSpPr>
          <p:grpSpPr>
            <a:xfrm>
              <a:off x="3881893" y="1179089"/>
              <a:ext cx="4929663" cy="664957"/>
              <a:chOff x="3881893" y="1179089"/>
              <a:chExt cx="4929663" cy="664957"/>
            </a:xfrm>
          </p:grpSpPr>
          <p:cxnSp>
            <p:nvCxnSpPr>
              <p:cNvPr id="22" name="Straight Arrow Connector 21"/>
              <p:cNvCxnSpPr/>
              <p:nvPr/>
            </p:nvCxnSpPr>
            <p:spPr>
              <a:xfrm flipH="1">
                <a:off x="3881893" y="1236448"/>
                <a:ext cx="49296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81957" y="1179089"/>
                <a:ext cx="164756" cy="373125"/>
              </a:xfrm>
              <a:prstGeom prst="rect">
                <a:avLst/>
              </a:prstGeom>
              <a:noFill/>
            </p:spPr>
            <p:txBody>
              <a:bodyPr wrap="square" rtlCol="0">
                <a:spAutoFit/>
              </a:bodyPr>
              <a:lstStyle/>
              <a:p>
                <a:r>
                  <a:rPr lang="en-US" sz="1873">
                    <a:latin typeface="+mj-lt"/>
                  </a:rPr>
                  <a:t>3</a:t>
                </a:r>
              </a:p>
            </p:txBody>
          </p:sp>
          <p:grpSp>
            <p:nvGrpSpPr>
              <p:cNvPr id="24" name="Group 23"/>
              <p:cNvGrpSpPr/>
              <p:nvPr/>
            </p:nvGrpSpPr>
            <p:grpSpPr>
              <a:xfrm>
                <a:off x="5480971" y="1245316"/>
                <a:ext cx="952624" cy="598730"/>
                <a:chOff x="5719182" y="1265584"/>
                <a:chExt cx="952624" cy="598730"/>
              </a:xfrm>
            </p:grpSpPr>
            <p:pic>
              <p:nvPicPr>
                <p:cNvPr id="25" name="Picture 24"/>
                <p:cNvPicPr>
                  <a:picLocks noChangeAspect="1"/>
                </p:cNvPicPr>
                <p:nvPr/>
              </p:nvPicPr>
              <p:blipFill>
                <a:blip r:embed="rId6"/>
                <a:stretch>
                  <a:fillRect/>
                </a:stretch>
              </p:blipFill>
              <p:spPr>
                <a:xfrm rot="5400000">
                  <a:off x="6018631" y="1136695"/>
                  <a:ext cx="236878" cy="494656"/>
                </a:xfrm>
                <a:prstGeom prst="rect">
                  <a:avLst/>
                </a:prstGeom>
              </p:spPr>
            </p:pic>
            <p:sp>
              <p:nvSpPr>
                <p:cNvPr id="26" name="TextBox 25"/>
                <p:cNvSpPr txBox="1"/>
                <p:nvPr/>
              </p:nvSpPr>
              <p:spPr>
                <a:xfrm>
                  <a:off x="5719182" y="1459944"/>
                  <a:ext cx="952624" cy="404370"/>
                </a:xfrm>
                <a:prstGeom prst="rect">
                  <a:avLst/>
                </a:prstGeom>
                <a:noFill/>
              </p:spPr>
              <p:txBody>
                <a:bodyPr wrap="square" rtlCol="0">
                  <a:spAutoFit/>
                </a:bodyPr>
                <a:lstStyle/>
                <a:p>
                  <a:r>
                    <a:rPr lang="en-US" sz="1040">
                      <a:latin typeface="+mj-lt"/>
                    </a:rPr>
                    <a:t>Authorization Code</a:t>
                  </a:r>
                </a:p>
              </p:txBody>
            </p:sp>
          </p:grpSp>
        </p:grpSp>
        <p:pic>
          <p:nvPicPr>
            <p:cNvPr id="20" name="Picture 19"/>
            <p:cNvPicPr>
              <a:picLocks noChangeAspect="1"/>
            </p:cNvPicPr>
            <p:nvPr/>
          </p:nvPicPr>
          <p:blipFill>
            <a:blip r:embed="rId5"/>
            <a:stretch>
              <a:fillRect/>
            </a:stretch>
          </p:blipFill>
          <p:spPr>
            <a:xfrm>
              <a:off x="6493224" y="1230813"/>
              <a:ext cx="435163" cy="447288"/>
            </a:xfrm>
            <a:prstGeom prst="rect">
              <a:avLst/>
            </a:prstGeom>
          </p:spPr>
        </p:pic>
        <p:sp>
          <p:nvSpPr>
            <p:cNvPr id="21" name="TextBox 20"/>
            <p:cNvSpPr txBox="1"/>
            <p:nvPr/>
          </p:nvSpPr>
          <p:spPr>
            <a:xfrm>
              <a:off x="6758288" y="1276812"/>
              <a:ext cx="776791" cy="200362"/>
            </a:xfrm>
            <a:prstGeom prst="rect">
              <a:avLst/>
            </a:prstGeom>
            <a:noFill/>
          </p:spPr>
          <p:txBody>
            <a:bodyPr wrap="square" rtlCol="0">
              <a:spAutoFit/>
            </a:bodyPr>
            <a:lstStyle/>
            <a:p>
              <a:r>
                <a:rPr lang="en-US" sz="728">
                  <a:latin typeface="+mj-lt"/>
                </a:rPr>
                <a:t>ID Token</a:t>
              </a:r>
            </a:p>
          </p:txBody>
        </p:sp>
      </p:grpSp>
      <p:grpSp>
        <p:nvGrpSpPr>
          <p:cNvPr id="27" name="Group 26"/>
          <p:cNvGrpSpPr/>
          <p:nvPr/>
        </p:nvGrpSpPr>
        <p:grpSpPr>
          <a:xfrm>
            <a:off x="4426069" y="2592833"/>
            <a:ext cx="1002918" cy="2085296"/>
            <a:chOff x="3862371" y="1997531"/>
            <a:chExt cx="964148" cy="2004685"/>
          </a:xfrm>
        </p:grpSpPr>
        <p:grpSp>
          <p:nvGrpSpPr>
            <p:cNvPr id="28" name="Group 27"/>
            <p:cNvGrpSpPr/>
            <p:nvPr/>
          </p:nvGrpSpPr>
          <p:grpSpPr>
            <a:xfrm>
              <a:off x="3867647" y="1997531"/>
              <a:ext cx="958872" cy="2004685"/>
              <a:chOff x="3867647" y="1997531"/>
              <a:chExt cx="958872" cy="2004685"/>
            </a:xfrm>
          </p:grpSpPr>
          <p:cxnSp>
            <p:nvCxnSpPr>
              <p:cNvPr id="31" name="Straight Arrow Connector 30"/>
              <p:cNvCxnSpPr/>
              <p:nvPr/>
            </p:nvCxnSpPr>
            <p:spPr>
              <a:xfrm>
                <a:off x="3881894" y="1997531"/>
                <a:ext cx="0" cy="200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3867647" y="2811560"/>
                <a:ext cx="958872" cy="576680"/>
                <a:chOff x="5808115" y="1771377"/>
                <a:chExt cx="958872" cy="576680"/>
              </a:xfrm>
            </p:grpSpPr>
            <p:pic>
              <p:nvPicPr>
                <p:cNvPr id="34" name="Picture 33"/>
                <p:cNvPicPr>
                  <a:picLocks noChangeAspect="1"/>
                </p:cNvPicPr>
                <p:nvPr/>
              </p:nvPicPr>
              <p:blipFill>
                <a:blip r:embed="rId6"/>
                <a:stretch>
                  <a:fillRect/>
                </a:stretch>
              </p:blipFill>
              <p:spPr>
                <a:xfrm rot="5400000">
                  <a:off x="6018631" y="1642488"/>
                  <a:ext cx="236878" cy="494656"/>
                </a:xfrm>
                <a:prstGeom prst="rect">
                  <a:avLst/>
                </a:prstGeom>
              </p:spPr>
            </p:pic>
            <p:sp>
              <p:nvSpPr>
                <p:cNvPr id="35" name="TextBox 34"/>
                <p:cNvSpPr txBox="1"/>
                <p:nvPr/>
              </p:nvSpPr>
              <p:spPr>
                <a:xfrm>
                  <a:off x="5808115" y="1943686"/>
                  <a:ext cx="958872" cy="404371"/>
                </a:xfrm>
                <a:prstGeom prst="rect">
                  <a:avLst/>
                </a:prstGeom>
                <a:noFill/>
              </p:spPr>
              <p:txBody>
                <a:bodyPr wrap="square" rtlCol="0">
                  <a:spAutoFit/>
                </a:bodyPr>
                <a:lstStyle/>
                <a:p>
                  <a:r>
                    <a:rPr lang="en-US" sz="1040">
                      <a:latin typeface="+mj-lt"/>
                    </a:rPr>
                    <a:t>Authorization Code</a:t>
                  </a:r>
                </a:p>
              </p:txBody>
            </p:sp>
          </p:grpSp>
          <p:sp>
            <p:nvSpPr>
              <p:cNvPr id="33" name="TextBox 32"/>
              <p:cNvSpPr txBox="1"/>
              <p:nvPr/>
            </p:nvSpPr>
            <p:spPr>
              <a:xfrm>
                <a:off x="3881894" y="3238172"/>
                <a:ext cx="164756" cy="373125"/>
              </a:xfrm>
              <a:prstGeom prst="rect">
                <a:avLst/>
              </a:prstGeom>
              <a:noFill/>
            </p:spPr>
            <p:txBody>
              <a:bodyPr wrap="square" rtlCol="0">
                <a:spAutoFit/>
              </a:bodyPr>
              <a:lstStyle/>
              <a:p>
                <a:r>
                  <a:rPr lang="en-US" sz="1873">
                    <a:latin typeface="+mj-lt"/>
                  </a:rPr>
                  <a:t>4</a:t>
                </a:r>
              </a:p>
            </p:txBody>
          </p:sp>
        </p:grpSp>
        <p:pic>
          <p:nvPicPr>
            <p:cNvPr id="29" name="Picture 28"/>
            <p:cNvPicPr>
              <a:picLocks noChangeAspect="1"/>
            </p:cNvPicPr>
            <p:nvPr/>
          </p:nvPicPr>
          <p:blipFill>
            <a:blip r:embed="rId5"/>
            <a:stretch>
              <a:fillRect/>
            </a:stretch>
          </p:blipFill>
          <p:spPr>
            <a:xfrm>
              <a:off x="3962660" y="2293869"/>
              <a:ext cx="435163" cy="447288"/>
            </a:xfrm>
            <a:prstGeom prst="rect">
              <a:avLst/>
            </a:prstGeom>
          </p:spPr>
        </p:pic>
        <p:sp>
          <p:nvSpPr>
            <p:cNvPr id="30" name="TextBox 29"/>
            <p:cNvSpPr txBox="1"/>
            <p:nvPr/>
          </p:nvSpPr>
          <p:spPr>
            <a:xfrm>
              <a:off x="3862371" y="2093615"/>
              <a:ext cx="776791" cy="200362"/>
            </a:xfrm>
            <a:prstGeom prst="rect">
              <a:avLst/>
            </a:prstGeom>
            <a:noFill/>
          </p:spPr>
          <p:txBody>
            <a:bodyPr wrap="square" rtlCol="0">
              <a:spAutoFit/>
            </a:bodyPr>
            <a:lstStyle/>
            <a:p>
              <a:r>
                <a:rPr lang="en-US" sz="728">
                  <a:latin typeface="+mj-lt"/>
                </a:rPr>
                <a:t>ID Token</a:t>
              </a:r>
            </a:p>
          </p:txBody>
        </p:sp>
      </p:grpSp>
      <p:grpSp>
        <p:nvGrpSpPr>
          <p:cNvPr id="36" name="Group 35"/>
          <p:cNvGrpSpPr/>
          <p:nvPr/>
        </p:nvGrpSpPr>
        <p:grpSpPr>
          <a:xfrm>
            <a:off x="5234097" y="2546865"/>
            <a:ext cx="4340170" cy="2611411"/>
            <a:chOff x="4639161" y="1953339"/>
            <a:chExt cx="4172393" cy="2510460"/>
          </a:xfrm>
        </p:grpSpPr>
        <p:sp>
          <p:nvSpPr>
            <p:cNvPr id="37" name="TextBox 36"/>
            <p:cNvSpPr txBox="1"/>
            <p:nvPr/>
          </p:nvSpPr>
          <p:spPr>
            <a:xfrm>
              <a:off x="6215793" y="2642725"/>
              <a:ext cx="164756" cy="373125"/>
            </a:xfrm>
            <a:prstGeom prst="rect">
              <a:avLst/>
            </a:prstGeom>
            <a:noFill/>
          </p:spPr>
          <p:txBody>
            <a:bodyPr wrap="square" rtlCol="0">
              <a:spAutoFit/>
            </a:bodyPr>
            <a:lstStyle/>
            <a:p>
              <a:r>
                <a:rPr lang="en-US" sz="1873">
                  <a:latin typeface="+mj-lt"/>
                </a:rPr>
                <a:t>5</a:t>
              </a:r>
            </a:p>
          </p:txBody>
        </p:sp>
        <p:grpSp>
          <p:nvGrpSpPr>
            <p:cNvPr id="38" name="Group 37"/>
            <p:cNvGrpSpPr/>
            <p:nvPr/>
          </p:nvGrpSpPr>
          <p:grpSpPr>
            <a:xfrm>
              <a:off x="6469582" y="2390716"/>
              <a:ext cx="1185534" cy="630664"/>
              <a:chOff x="5467222" y="-568914"/>
              <a:chExt cx="1185534" cy="630664"/>
            </a:xfrm>
          </p:grpSpPr>
          <p:pic>
            <p:nvPicPr>
              <p:cNvPr id="40" name="Picture 39"/>
              <p:cNvPicPr>
                <a:picLocks noChangeAspect="1"/>
              </p:cNvPicPr>
              <p:nvPr/>
            </p:nvPicPr>
            <p:blipFill>
              <a:blip r:embed="rId6"/>
              <a:stretch>
                <a:fillRect/>
              </a:stretch>
            </p:blipFill>
            <p:spPr>
              <a:xfrm rot="5400000">
                <a:off x="5653477" y="-304017"/>
                <a:ext cx="236878" cy="494656"/>
              </a:xfrm>
              <a:prstGeom prst="rect">
                <a:avLst/>
              </a:prstGeom>
            </p:spPr>
          </p:pic>
          <p:sp>
            <p:nvSpPr>
              <p:cNvPr id="41" name="TextBox 40"/>
              <p:cNvSpPr txBox="1"/>
              <p:nvPr/>
            </p:nvSpPr>
            <p:spPr>
              <a:xfrm>
                <a:off x="5467222" y="-568914"/>
                <a:ext cx="1185534" cy="404371"/>
              </a:xfrm>
              <a:prstGeom prst="rect">
                <a:avLst/>
              </a:prstGeom>
              <a:noFill/>
            </p:spPr>
            <p:txBody>
              <a:bodyPr wrap="square" rtlCol="0">
                <a:spAutoFit/>
              </a:bodyPr>
              <a:lstStyle/>
              <a:p>
                <a:r>
                  <a:rPr lang="en-US" sz="1040">
                    <a:latin typeface="+mj-lt"/>
                  </a:rPr>
                  <a:t>Authorization Code</a:t>
                </a:r>
              </a:p>
            </p:txBody>
          </p:sp>
        </p:grpSp>
        <p:cxnSp>
          <p:nvCxnSpPr>
            <p:cNvPr id="39" name="Straight Arrow Connector 38"/>
            <p:cNvCxnSpPr/>
            <p:nvPr/>
          </p:nvCxnSpPr>
          <p:spPr>
            <a:xfrm flipV="1">
              <a:off x="4639161" y="1953339"/>
              <a:ext cx="4172393" cy="2510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858017" y="4751813"/>
            <a:ext cx="1477219" cy="1509021"/>
            <a:chOff x="2948543" y="3419628"/>
            <a:chExt cx="1065086" cy="1088016"/>
          </a:xfrm>
        </p:grpSpPr>
        <p:pic>
          <p:nvPicPr>
            <p:cNvPr id="43" name="Picture 42"/>
            <p:cNvPicPr>
              <a:picLocks noChangeAspect="1"/>
            </p:cNvPicPr>
            <p:nvPr/>
          </p:nvPicPr>
          <p:blipFill>
            <a:blip r:embed="rId7"/>
            <a:stretch>
              <a:fillRect/>
            </a:stretch>
          </p:blipFill>
          <p:spPr>
            <a:xfrm>
              <a:off x="2948543" y="3419628"/>
              <a:ext cx="1043177" cy="830441"/>
            </a:xfrm>
            <a:prstGeom prst="rect">
              <a:avLst/>
            </a:prstGeom>
          </p:spPr>
        </p:pic>
        <p:sp>
          <p:nvSpPr>
            <p:cNvPr id="44" name="TextBox 43"/>
            <p:cNvSpPr txBox="1"/>
            <p:nvPr/>
          </p:nvSpPr>
          <p:spPr>
            <a:xfrm>
              <a:off x="3034651" y="4219973"/>
              <a:ext cx="978978" cy="287671"/>
            </a:xfrm>
            <a:prstGeom prst="rect">
              <a:avLst/>
            </a:prstGeom>
            <a:noFill/>
          </p:spPr>
          <p:txBody>
            <a:bodyPr wrap="square" rtlCol="0">
              <a:spAutoFit/>
            </a:bodyPr>
            <a:lstStyle/>
            <a:p>
              <a:r>
                <a:rPr lang="en-US" sz="1942">
                  <a:latin typeface="+mj-lt"/>
                </a:rPr>
                <a:t>Portal</a:t>
              </a:r>
            </a:p>
          </p:txBody>
        </p:sp>
      </p:grpSp>
      <p:grpSp>
        <p:nvGrpSpPr>
          <p:cNvPr id="45" name="Group 44"/>
          <p:cNvGrpSpPr/>
          <p:nvPr/>
        </p:nvGrpSpPr>
        <p:grpSpPr>
          <a:xfrm>
            <a:off x="554552" y="4678128"/>
            <a:ext cx="1477219" cy="1813835"/>
            <a:chOff x="2948543" y="3419628"/>
            <a:chExt cx="1065086" cy="1307789"/>
          </a:xfrm>
        </p:grpSpPr>
        <p:sp>
          <p:nvSpPr>
            <p:cNvPr id="46" name="TextBox 45"/>
            <p:cNvSpPr txBox="1"/>
            <p:nvPr/>
          </p:nvSpPr>
          <p:spPr>
            <a:xfrm>
              <a:off x="3034651" y="4219973"/>
              <a:ext cx="978978" cy="507444"/>
            </a:xfrm>
            <a:prstGeom prst="rect">
              <a:avLst/>
            </a:prstGeom>
            <a:noFill/>
          </p:spPr>
          <p:txBody>
            <a:bodyPr wrap="square" rtlCol="0">
              <a:spAutoFit/>
            </a:bodyPr>
            <a:lstStyle/>
            <a:p>
              <a:r>
                <a:rPr lang="en-US" sz="1942" dirty="0">
                  <a:latin typeface="+mj-lt"/>
                </a:rPr>
                <a:t>Resource Manager</a:t>
              </a:r>
            </a:p>
          </p:txBody>
        </p:sp>
        <p:pic>
          <p:nvPicPr>
            <p:cNvPr id="47" name="Picture 46"/>
            <p:cNvPicPr>
              <a:picLocks noChangeAspect="1"/>
            </p:cNvPicPr>
            <p:nvPr/>
          </p:nvPicPr>
          <p:blipFill>
            <a:blip r:embed="rId7"/>
            <a:stretch>
              <a:fillRect/>
            </a:stretch>
          </p:blipFill>
          <p:spPr>
            <a:xfrm>
              <a:off x="2948543" y="3419628"/>
              <a:ext cx="1043177" cy="830441"/>
            </a:xfrm>
            <a:prstGeom prst="rect">
              <a:avLst/>
            </a:prstGeom>
          </p:spPr>
        </p:pic>
      </p:grpSp>
      <p:grpSp>
        <p:nvGrpSpPr>
          <p:cNvPr id="49" name="Group 48"/>
          <p:cNvGrpSpPr/>
          <p:nvPr/>
        </p:nvGrpSpPr>
        <p:grpSpPr>
          <a:xfrm>
            <a:off x="1938918" y="4655998"/>
            <a:ext cx="1919100" cy="1046300"/>
            <a:chOff x="1396690" y="3357010"/>
            <a:chExt cx="1383685" cy="754390"/>
          </a:xfrm>
        </p:grpSpPr>
        <p:grpSp>
          <p:nvGrpSpPr>
            <p:cNvPr id="50" name="Group 49"/>
            <p:cNvGrpSpPr/>
            <p:nvPr/>
          </p:nvGrpSpPr>
          <p:grpSpPr>
            <a:xfrm>
              <a:off x="1396690" y="3357010"/>
              <a:ext cx="1383685" cy="494028"/>
              <a:chOff x="1396690" y="3357010"/>
              <a:chExt cx="1383685" cy="494028"/>
            </a:xfrm>
          </p:grpSpPr>
          <p:cxnSp>
            <p:nvCxnSpPr>
              <p:cNvPr id="52" name="Straight Arrow Connector 51"/>
              <p:cNvCxnSpPr>
                <a:stCxn id="43" idx="1"/>
              </p:cNvCxnSpPr>
              <p:nvPr/>
            </p:nvCxnSpPr>
            <p:spPr>
              <a:xfrm flipH="1">
                <a:off x="1396690" y="3841314"/>
                <a:ext cx="1383685" cy="97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5"/>
              <a:stretch>
                <a:fillRect/>
              </a:stretch>
            </p:blipFill>
            <p:spPr>
              <a:xfrm>
                <a:off x="1667013" y="3357010"/>
                <a:ext cx="444091" cy="456466"/>
              </a:xfrm>
              <a:prstGeom prst="rect">
                <a:avLst/>
              </a:prstGeom>
            </p:spPr>
          </p:pic>
          <p:sp>
            <p:nvSpPr>
              <p:cNvPr id="54" name="TextBox 53"/>
              <p:cNvSpPr txBox="1"/>
              <p:nvPr/>
            </p:nvSpPr>
            <p:spPr>
              <a:xfrm>
                <a:off x="1974517" y="3517346"/>
                <a:ext cx="679259" cy="150272"/>
              </a:xfrm>
              <a:prstGeom prst="rect">
                <a:avLst/>
              </a:prstGeom>
              <a:noFill/>
            </p:spPr>
            <p:txBody>
              <a:bodyPr wrap="square" rtlCol="0">
                <a:spAutoFit/>
              </a:bodyPr>
              <a:lstStyle/>
              <a:p>
                <a:r>
                  <a:rPr lang="en-US" sz="728">
                    <a:latin typeface="+mj-lt"/>
                  </a:rPr>
                  <a:t>Access Token</a:t>
                </a:r>
              </a:p>
            </p:txBody>
          </p:sp>
        </p:grpSp>
        <p:sp>
          <p:nvSpPr>
            <p:cNvPr id="51" name="TextBox 50"/>
            <p:cNvSpPr txBox="1"/>
            <p:nvPr/>
          </p:nvSpPr>
          <p:spPr>
            <a:xfrm>
              <a:off x="1786682" y="3823729"/>
              <a:ext cx="383908" cy="287671"/>
            </a:xfrm>
            <a:prstGeom prst="rect">
              <a:avLst/>
            </a:prstGeom>
            <a:noFill/>
          </p:spPr>
          <p:txBody>
            <a:bodyPr wrap="square" rtlCol="0">
              <a:spAutoFit/>
            </a:bodyPr>
            <a:lstStyle/>
            <a:p>
              <a:r>
                <a:rPr lang="en-US" sz="1942">
                  <a:latin typeface="+mj-lt"/>
                </a:rPr>
                <a:t>7</a:t>
              </a:r>
            </a:p>
          </p:txBody>
        </p:sp>
      </p:grpSp>
      <p:sp>
        <p:nvSpPr>
          <p:cNvPr id="55" name="TextBox 54"/>
          <p:cNvSpPr txBox="1"/>
          <p:nvPr/>
        </p:nvSpPr>
        <p:spPr>
          <a:xfrm>
            <a:off x="10151038" y="2260559"/>
            <a:ext cx="938387" cy="290034"/>
          </a:xfrm>
          <a:prstGeom prst="rect">
            <a:avLst/>
          </a:prstGeom>
          <a:noFill/>
        </p:spPr>
        <p:txBody>
          <a:bodyPr wrap="square" rtlCol="0">
            <a:spAutoFit/>
          </a:bodyPr>
          <a:lstStyle/>
          <a:p>
            <a:r>
              <a:rPr lang="en-US" sz="1248">
                <a:solidFill>
                  <a:srgbClr val="000000"/>
                </a:solidFill>
                <a:latin typeface="+mj-lt"/>
              </a:rPr>
              <a:t>/ AD FS</a:t>
            </a:r>
          </a:p>
        </p:txBody>
      </p:sp>
    </p:spTree>
    <p:extLst>
      <p:ext uri="{BB962C8B-B14F-4D97-AF65-F5344CB8AC3E}">
        <p14:creationId xmlns:p14="http://schemas.microsoft.com/office/powerpoint/2010/main" val="24054042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407733"/>
            <a:ext cx="10056812" cy="2179058"/>
          </a:xfrm>
        </p:spPr>
        <p:txBody>
          <a:bodyPr/>
          <a:lstStyle/>
          <a:p>
            <a:r>
              <a:rPr lang="en-US" sz="7200" dirty="0"/>
              <a:t>Portal Login with Multiple Azure AD tenants</a:t>
            </a:r>
          </a:p>
        </p:txBody>
      </p:sp>
    </p:spTree>
    <p:extLst>
      <p:ext uri="{BB962C8B-B14F-4D97-AF65-F5344CB8AC3E}">
        <p14:creationId xmlns:p14="http://schemas.microsoft.com/office/powerpoint/2010/main" val="131651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any particular tenant identifier</a:t>
            </a:r>
          </a:p>
        </p:txBody>
      </p:sp>
      <p:sp>
        <p:nvSpPr>
          <p:cNvPr id="4" name="Rectangle 3"/>
          <p:cNvSpPr/>
          <p:nvPr/>
        </p:nvSpPr>
        <p:spPr>
          <a:xfrm>
            <a:off x="1561803" y="3975881"/>
            <a:ext cx="1443038" cy="664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8D7"/>
                </a:solidFill>
                <a:latin typeface="+mj-lt"/>
              </a:rPr>
              <a:t>Portal</a:t>
            </a:r>
          </a:p>
        </p:txBody>
      </p:sp>
      <p:pic>
        <p:nvPicPr>
          <p:cNvPr id="6" name="Picture 5"/>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21892" y="1496893"/>
            <a:ext cx="859211" cy="1097472"/>
          </a:xfrm>
          <a:prstGeom prst="rect">
            <a:avLst/>
          </a:prstGeom>
        </p:spPr>
      </p:pic>
      <p:sp>
        <p:nvSpPr>
          <p:cNvPr id="7" name="TextBox 6"/>
          <p:cNvSpPr txBox="1"/>
          <p:nvPr/>
        </p:nvSpPr>
        <p:spPr>
          <a:xfrm>
            <a:off x="1820651" y="1967300"/>
            <a:ext cx="3270249" cy="369332"/>
          </a:xfrm>
          <a:prstGeom prst="rect">
            <a:avLst/>
          </a:prstGeom>
          <a:noFill/>
        </p:spPr>
        <p:txBody>
          <a:bodyPr wrap="square" rtlCol="0">
            <a:spAutoFit/>
          </a:bodyPr>
          <a:lstStyle/>
          <a:p>
            <a:r>
              <a:rPr lang="en-US" dirty="0">
                <a:latin typeface="+mj-lt"/>
              </a:rPr>
              <a:t>joe@contoso.onmicrosoft.com</a:t>
            </a:r>
          </a:p>
        </p:txBody>
      </p:sp>
      <p:sp>
        <p:nvSpPr>
          <p:cNvPr id="10" name="TextBox 9"/>
          <p:cNvSpPr txBox="1"/>
          <p:nvPr/>
        </p:nvSpPr>
        <p:spPr>
          <a:xfrm>
            <a:off x="1771651" y="4491348"/>
            <a:ext cx="2807494" cy="369332"/>
          </a:xfrm>
          <a:prstGeom prst="rect">
            <a:avLst/>
          </a:prstGeom>
          <a:noFill/>
        </p:spPr>
        <p:txBody>
          <a:bodyPr wrap="square" rtlCol="0">
            <a:spAutoFit/>
          </a:bodyPr>
          <a:lstStyle/>
          <a:p>
            <a:r>
              <a:rPr lang="en-US" dirty="0">
                <a:latin typeface="+mj-lt"/>
                <a:hlinkClick r:id="rId4"/>
              </a:rPr>
              <a:t>https://portal.azure.com</a:t>
            </a:r>
            <a:r>
              <a:rPr lang="en-US" dirty="0">
                <a:latin typeface="+mj-lt"/>
              </a:rPr>
              <a:t>  </a:t>
            </a:r>
          </a:p>
        </p:txBody>
      </p:sp>
      <p:grpSp>
        <p:nvGrpSpPr>
          <p:cNvPr id="26" name="Group 25"/>
          <p:cNvGrpSpPr/>
          <p:nvPr/>
        </p:nvGrpSpPr>
        <p:grpSpPr>
          <a:xfrm>
            <a:off x="4356222" y="4703132"/>
            <a:ext cx="5048461" cy="2109757"/>
            <a:chOff x="5871380" y="4269136"/>
            <a:chExt cx="4933949" cy="2298946"/>
          </a:xfrm>
        </p:grpSpPr>
        <p:sp>
          <p:nvSpPr>
            <p:cNvPr id="24" name="Rectangle 23"/>
            <p:cNvSpPr/>
            <p:nvPr/>
          </p:nvSpPr>
          <p:spPr>
            <a:xfrm>
              <a:off x="5871380" y="4269136"/>
              <a:ext cx="4933949" cy="163121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400" dirty="0" err="1">
                  <a:solidFill>
                    <a:srgbClr val="0078D7"/>
                  </a:solidFill>
                  <a:latin typeface="Segoe UI" panose="020B0502040204020203" pitchFamily="34" charset="0"/>
                  <a:cs typeface="Segoe UI" panose="020B0502040204020203" pitchFamily="34" charset="0"/>
                </a:rPr>
                <a:t>Iss</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https://login.windows.net/&lt;contoso.onmicrosoft.com GUID&gt;</a:t>
              </a:r>
            </a:p>
            <a:p>
              <a:r>
                <a:rPr lang="en-US" sz="1400" dirty="0" err="1">
                  <a:solidFill>
                    <a:srgbClr val="0078D7"/>
                  </a:solidFill>
                  <a:latin typeface="Segoe UI" panose="020B0502040204020203" pitchFamily="34" charset="0"/>
                  <a:cs typeface="Segoe UI" panose="020B0502040204020203" pitchFamily="34" charset="0"/>
                </a:rPr>
                <a:t>Aud</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&lt;ARM Resource Identifier&gt;</a:t>
              </a:r>
              <a:r>
                <a:rPr lang="en-US" sz="1400" dirty="0">
                  <a:solidFill>
                    <a:srgbClr val="0078D7"/>
                  </a:solidFill>
                  <a:latin typeface="Segoe UI" panose="020B0502040204020203" pitchFamily="34" charset="0"/>
                  <a:cs typeface="Segoe UI" panose="020B0502040204020203" pitchFamily="34" charset="0"/>
                </a:rPr>
                <a:t> </a:t>
              </a:r>
            </a:p>
          </p:txBody>
        </p:sp>
        <p:sp>
          <p:nvSpPr>
            <p:cNvPr id="3" name="TextBox 2"/>
            <p:cNvSpPr txBox="1"/>
            <p:nvPr/>
          </p:nvSpPr>
          <p:spPr>
            <a:xfrm>
              <a:off x="6204754" y="5884818"/>
              <a:ext cx="4267200"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b="1" dirty="0">
                  <a:solidFill>
                    <a:schemeClr val="tx2"/>
                  </a:solidFill>
                  <a:latin typeface="+mj-lt"/>
                </a:rPr>
                <a:t>Token</a:t>
              </a:r>
            </a:p>
          </p:txBody>
        </p:sp>
        <p:sp>
          <p:nvSpPr>
            <p:cNvPr id="25" name="Rectangle 24"/>
            <p:cNvSpPr/>
            <p:nvPr/>
          </p:nvSpPr>
          <p:spPr>
            <a:xfrm>
              <a:off x="5871380" y="5907436"/>
              <a:ext cx="4933949" cy="65112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endParaRPr lang="en-US" sz="2000" dirty="0">
                <a:solidFill>
                  <a:srgbClr val="0078D7"/>
                </a:solidFill>
              </a:endParaRPr>
            </a:p>
          </p:txBody>
        </p:sp>
      </p:grpSp>
      <p:grpSp>
        <p:nvGrpSpPr>
          <p:cNvPr id="28" name="Group 27"/>
          <p:cNvGrpSpPr/>
          <p:nvPr/>
        </p:nvGrpSpPr>
        <p:grpSpPr>
          <a:xfrm>
            <a:off x="6792787" y="1293510"/>
            <a:ext cx="4934182" cy="1167467"/>
            <a:chOff x="4208041" y="2657434"/>
            <a:chExt cx="4934182" cy="1167467"/>
          </a:xfrm>
        </p:grpSpPr>
        <p:sp>
          <p:nvSpPr>
            <p:cNvPr id="14" name="TextBox 13"/>
            <p:cNvSpPr txBox="1"/>
            <p:nvPr/>
          </p:nvSpPr>
          <p:spPr>
            <a:xfrm>
              <a:off x="5584636" y="2816646"/>
              <a:ext cx="3557587" cy="800219"/>
            </a:xfrm>
            <a:prstGeom prst="rect">
              <a:avLst/>
            </a:prstGeom>
            <a:noFill/>
          </p:spPr>
          <p:txBody>
            <a:bodyPr wrap="square" rtlCol="0">
              <a:spAutoFit/>
            </a:bodyPr>
            <a:lstStyle/>
            <a:p>
              <a:r>
                <a:rPr lang="en-US" sz="2800" dirty="0">
                  <a:solidFill>
                    <a:srgbClr val="0078D7"/>
                  </a:solidFill>
                  <a:latin typeface="+mj-lt"/>
                </a:rPr>
                <a:t>Common</a:t>
              </a:r>
            </a:p>
            <a:p>
              <a:r>
                <a:rPr lang="en-US" dirty="0">
                  <a:solidFill>
                    <a:srgbClr val="505050"/>
                  </a:solidFill>
                  <a:latin typeface="+mj-lt"/>
                  <a:hlinkClick r:id="rId5"/>
                </a:rPr>
                <a:t>https://login.windows.net/common</a:t>
              </a:r>
              <a:r>
                <a:rPr lang="en-US" dirty="0">
                  <a:solidFill>
                    <a:srgbClr val="505050"/>
                  </a:solidFill>
                  <a:latin typeface="+mj-lt"/>
                </a:rPr>
                <a:t>  </a:t>
              </a:r>
            </a:p>
          </p:txBody>
        </p:sp>
        <p:pic>
          <p:nvPicPr>
            <p:cNvPr id="27" name="Picture 2" descr="Image result for Active Director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08041" y="2657434"/>
              <a:ext cx="1167467" cy="11674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p:cNvGrpSpPr/>
          <p:nvPr/>
        </p:nvGrpSpPr>
        <p:grpSpPr>
          <a:xfrm>
            <a:off x="6792787" y="3140598"/>
            <a:ext cx="4934182" cy="1236430"/>
            <a:chOff x="4208041" y="2657434"/>
            <a:chExt cx="4934182" cy="1236430"/>
          </a:xfrm>
        </p:grpSpPr>
        <p:sp>
          <p:nvSpPr>
            <p:cNvPr id="30" name="TextBox 29"/>
            <p:cNvSpPr txBox="1"/>
            <p:nvPr/>
          </p:nvSpPr>
          <p:spPr>
            <a:xfrm>
              <a:off x="5584636" y="2816646"/>
              <a:ext cx="3557587" cy="1077218"/>
            </a:xfrm>
            <a:prstGeom prst="rect">
              <a:avLst/>
            </a:prstGeom>
            <a:noFill/>
          </p:spPr>
          <p:txBody>
            <a:bodyPr wrap="square" rtlCol="0">
              <a:spAutoFit/>
            </a:bodyPr>
            <a:lstStyle/>
            <a:p>
              <a:r>
                <a:rPr lang="en-US" sz="2800" dirty="0">
                  <a:solidFill>
                    <a:srgbClr val="0078D7"/>
                  </a:solidFill>
                  <a:latin typeface="+mj-lt"/>
                </a:rPr>
                <a:t>Contoso</a:t>
              </a:r>
            </a:p>
            <a:p>
              <a:r>
                <a:rPr lang="en-US" dirty="0">
                  <a:latin typeface="+mj-lt"/>
                  <a:hlinkClick r:id="rId7"/>
                </a:rPr>
                <a:t>https://login.windows.net/contoso.onmicrosoft.com</a:t>
              </a:r>
              <a:r>
                <a:rPr lang="en-US" dirty="0">
                  <a:latin typeface="+mj-lt"/>
                </a:rPr>
                <a:t>  </a:t>
              </a:r>
            </a:p>
          </p:txBody>
        </p:sp>
        <p:pic>
          <p:nvPicPr>
            <p:cNvPr id="31" name="Picture 2" descr="Image result for Active Director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08041" y="2657434"/>
              <a:ext cx="1167467" cy="116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3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21892" y="3975881"/>
            <a:ext cx="1039911" cy="1039692"/>
          </a:xfrm>
          <a:prstGeom prst="rect">
            <a:avLst/>
          </a:prstGeom>
        </p:spPr>
      </p:pic>
      <p:cxnSp>
        <p:nvCxnSpPr>
          <p:cNvPr id="33" name="Straight Arrow Connector 32"/>
          <p:cNvCxnSpPr/>
          <p:nvPr/>
        </p:nvCxnSpPr>
        <p:spPr>
          <a:xfrm>
            <a:off x="192198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6200000" flipH="1">
            <a:off x="5782259" y="1386107"/>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341075" y="2466593"/>
            <a:ext cx="0" cy="674005"/>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H="1" flipV="1">
            <a:off x="2598821" y="2733676"/>
            <a:ext cx="3823457" cy="1032565"/>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5782259" y="1678715"/>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19630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697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up)">
                                      <p:cBhvr>
                                        <p:cTn id="25" dur="500"/>
                                        <p:tgtEl>
                                          <p:spTgt spid="3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down)">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right)">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up)">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With a particular tenant identifier</a:t>
            </a:r>
          </a:p>
        </p:txBody>
      </p:sp>
      <p:sp>
        <p:nvSpPr>
          <p:cNvPr id="18" name="Rectangle 17"/>
          <p:cNvSpPr/>
          <p:nvPr/>
        </p:nvSpPr>
        <p:spPr>
          <a:xfrm>
            <a:off x="1561803" y="3975881"/>
            <a:ext cx="1443038" cy="664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78D7"/>
                </a:solidFill>
                <a:latin typeface="+mj-lt"/>
              </a:rPr>
              <a:t>Portal</a:t>
            </a:r>
          </a:p>
        </p:txBody>
      </p:sp>
      <p:pic>
        <p:nvPicPr>
          <p:cNvPr id="19" name="Picture 18"/>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21892" y="1496893"/>
            <a:ext cx="859211" cy="1097472"/>
          </a:xfrm>
          <a:prstGeom prst="rect">
            <a:avLst/>
          </a:prstGeom>
        </p:spPr>
      </p:pic>
      <p:sp>
        <p:nvSpPr>
          <p:cNvPr id="20" name="TextBox 19"/>
          <p:cNvSpPr txBox="1"/>
          <p:nvPr/>
        </p:nvSpPr>
        <p:spPr>
          <a:xfrm>
            <a:off x="1820651" y="1967300"/>
            <a:ext cx="3270249" cy="369332"/>
          </a:xfrm>
          <a:prstGeom prst="rect">
            <a:avLst/>
          </a:prstGeom>
          <a:noFill/>
        </p:spPr>
        <p:txBody>
          <a:bodyPr wrap="square" rtlCol="0">
            <a:spAutoFit/>
          </a:bodyPr>
          <a:lstStyle/>
          <a:p>
            <a:r>
              <a:rPr lang="en-US" dirty="0">
                <a:latin typeface="+mj-lt"/>
              </a:rPr>
              <a:t>joe@contoso.onmicrosoft.com</a:t>
            </a:r>
          </a:p>
        </p:txBody>
      </p:sp>
      <p:sp>
        <p:nvSpPr>
          <p:cNvPr id="21" name="TextBox 20"/>
          <p:cNvSpPr txBox="1"/>
          <p:nvPr/>
        </p:nvSpPr>
        <p:spPr>
          <a:xfrm>
            <a:off x="1771651" y="4491348"/>
            <a:ext cx="2807494" cy="646331"/>
          </a:xfrm>
          <a:prstGeom prst="rect">
            <a:avLst/>
          </a:prstGeom>
          <a:noFill/>
        </p:spPr>
        <p:txBody>
          <a:bodyPr wrap="square" rtlCol="0">
            <a:spAutoFit/>
          </a:bodyPr>
          <a:lstStyle/>
          <a:p>
            <a:r>
              <a:rPr lang="en-US" dirty="0">
                <a:latin typeface="+mj-lt"/>
                <a:hlinkClick r:id="rId4"/>
              </a:rPr>
              <a:t>https://Portal.azure.com/fabrikam.onmicrosoft.com</a:t>
            </a:r>
            <a:r>
              <a:rPr lang="en-US" dirty="0">
                <a:latin typeface="+mj-lt"/>
              </a:rPr>
              <a:t> </a:t>
            </a:r>
          </a:p>
        </p:txBody>
      </p:sp>
      <p:grpSp>
        <p:nvGrpSpPr>
          <p:cNvPr id="22" name="Group 21"/>
          <p:cNvGrpSpPr/>
          <p:nvPr/>
        </p:nvGrpSpPr>
        <p:grpSpPr>
          <a:xfrm>
            <a:off x="4788993" y="4191728"/>
            <a:ext cx="5048461" cy="2165986"/>
            <a:chOff x="5871380" y="4269136"/>
            <a:chExt cx="4933949" cy="2360217"/>
          </a:xfrm>
        </p:grpSpPr>
        <p:sp>
          <p:nvSpPr>
            <p:cNvPr id="23" name="Rectangle 22"/>
            <p:cNvSpPr/>
            <p:nvPr/>
          </p:nvSpPr>
          <p:spPr>
            <a:xfrm>
              <a:off x="5871380" y="4269136"/>
              <a:ext cx="4933949" cy="163121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r>
                <a:rPr lang="en-US" sz="1400" dirty="0" err="1">
                  <a:solidFill>
                    <a:srgbClr val="0078D7"/>
                  </a:solidFill>
                  <a:latin typeface="Segoe UI" panose="020B0502040204020203" pitchFamily="34" charset="0"/>
                  <a:cs typeface="Segoe UI" panose="020B0502040204020203" pitchFamily="34" charset="0"/>
                </a:rPr>
                <a:t>Iss</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https://login.windows.net/&lt;fabrikam.onmicrosoft.com GUID&gt;</a:t>
              </a:r>
            </a:p>
            <a:p>
              <a:r>
                <a:rPr lang="en-US" sz="1400" dirty="0" err="1">
                  <a:solidFill>
                    <a:srgbClr val="0078D7"/>
                  </a:solidFill>
                  <a:latin typeface="Segoe UI" panose="020B0502040204020203" pitchFamily="34" charset="0"/>
                  <a:cs typeface="Segoe UI" panose="020B0502040204020203" pitchFamily="34" charset="0"/>
                </a:rPr>
                <a:t>Aud</a:t>
              </a:r>
              <a:r>
                <a:rPr lang="en-US" sz="1400" dirty="0">
                  <a:solidFill>
                    <a:srgbClr val="0078D7"/>
                  </a:solidFill>
                  <a:latin typeface="Segoe UI" panose="020B0502040204020203" pitchFamily="34" charset="0"/>
                  <a:cs typeface="Segoe UI" panose="020B0502040204020203" pitchFamily="34" charset="0"/>
                </a:rPr>
                <a:t>:</a:t>
              </a:r>
            </a:p>
            <a:p>
              <a:r>
                <a:rPr lang="en-US" sz="1400" dirty="0">
                  <a:solidFill>
                    <a:srgbClr val="505050"/>
                  </a:solidFill>
                  <a:latin typeface="Segoe UI" panose="020B0502040204020203" pitchFamily="34" charset="0"/>
                  <a:cs typeface="Segoe UI" panose="020B0502040204020203" pitchFamily="34" charset="0"/>
                </a:rPr>
                <a:t>&lt;ARM Resource Identifier&gt;</a:t>
              </a:r>
              <a:r>
                <a:rPr lang="en-US" sz="1400" dirty="0">
                  <a:solidFill>
                    <a:srgbClr val="0078D7"/>
                  </a:solidFill>
                  <a:latin typeface="Segoe UI" panose="020B0502040204020203" pitchFamily="34" charset="0"/>
                  <a:cs typeface="Segoe UI" panose="020B0502040204020203" pitchFamily="34" charset="0"/>
                </a:rPr>
                <a:t> </a:t>
              </a:r>
            </a:p>
          </p:txBody>
        </p:sp>
        <p:sp>
          <p:nvSpPr>
            <p:cNvPr id="25" name="TextBox 24"/>
            <p:cNvSpPr txBox="1"/>
            <p:nvPr/>
          </p:nvSpPr>
          <p:spPr>
            <a:xfrm>
              <a:off x="5871381" y="5884818"/>
              <a:ext cx="4933948" cy="744535"/>
            </a:xfrm>
            <a:prstGeom prst="rect">
              <a:avLst/>
            </a:prstGeom>
            <a:noFill/>
            <a:ln w="28575">
              <a:solidFill>
                <a:srgbClr val="00B050"/>
              </a:solidFill>
            </a:ln>
          </p:spPr>
          <p:txBody>
            <a:bodyPr wrap="square" lIns="182880" tIns="146304" rIns="182880" bIns="146304" rtlCol="0">
              <a:spAutoFit/>
            </a:bodyPr>
            <a:lstStyle/>
            <a:p>
              <a:pPr algn="ctr">
                <a:lnSpc>
                  <a:spcPct val="90000"/>
                </a:lnSpc>
                <a:spcAft>
                  <a:spcPts val="600"/>
                </a:spcAft>
              </a:pPr>
              <a:r>
                <a:rPr lang="en-US" sz="2800" b="1" dirty="0">
                  <a:solidFill>
                    <a:schemeClr val="tx2"/>
                  </a:solidFill>
                  <a:latin typeface="+mj-lt"/>
                </a:rPr>
                <a:t>Token</a:t>
              </a:r>
            </a:p>
          </p:txBody>
        </p:sp>
        <p:sp>
          <p:nvSpPr>
            <p:cNvPr id="26" name="Rectangle 25"/>
            <p:cNvSpPr/>
            <p:nvPr/>
          </p:nvSpPr>
          <p:spPr>
            <a:xfrm>
              <a:off x="5871380" y="5907436"/>
              <a:ext cx="4933949" cy="65112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endParaRPr lang="en-US" sz="2000" dirty="0">
                <a:solidFill>
                  <a:srgbClr val="0078D7"/>
                </a:solidFill>
              </a:endParaRPr>
            </a:p>
          </p:txBody>
        </p:sp>
      </p:grpSp>
      <p:grpSp>
        <p:nvGrpSpPr>
          <p:cNvPr id="30" name="Group 29"/>
          <p:cNvGrpSpPr/>
          <p:nvPr/>
        </p:nvGrpSpPr>
        <p:grpSpPr>
          <a:xfrm>
            <a:off x="6792787" y="1294064"/>
            <a:ext cx="4934182" cy="1236430"/>
            <a:chOff x="4208041" y="2657434"/>
            <a:chExt cx="4934182" cy="1236430"/>
          </a:xfrm>
        </p:grpSpPr>
        <p:sp>
          <p:nvSpPr>
            <p:cNvPr id="31" name="TextBox 30"/>
            <p:cNvSpPr txBox="1"/>
            <p:nvPr/>
          </p:nvSpPr>
          <p:spPr>
            <a:xfrm>
              <a:off x="5584636" y="2816646"/>
              <a:ext cx="3557587" cy="1077218"/>
            </a:xfrm>
            <a:prstGeom prst="rect">
              <a:avLst/>
            </a:prstGeom>
            <a:noFill/>
          </p:spPr>
          <p:txBody>
            <a:bodyPr wrap="square" rtlCol="0">
              <a:spAutoFit/>
            </a:bodyPr>
            <a:lstStyle/>
            <a:p>
              <a:r>
                <a:rPr lang="en-US" sz="2800" dirty="0">
                  <a:solidFill>
                    <a:srgbClr val="0078D7"/>
                  </a:solidFill>
                  <a:latin typeface="+mj-lt"/>
                </a:rPr>
                <a:t>Contoso</a:t>
              </a:r>
            </a:p>
            <a:p>
              <a:r>
                <a:rPr lang="en-US" dirty="0">
                  <a:latin typeface="+mj-lt"/>
                  <a:hlinkClick r:id="rId5"/>
                </a:rPr>
                <a:t>https://login.windows.net/fabrikam.onmicrosoft.com</a:t>
              </a:r>
              <a:r>
                <a:rPr lang="en-US" dirty="0">
                  <a:latin typeface="+mj-lt"/>
                </a:rPr>
                <a:t> </a:t>
              </a:r>
            </a:p>
          </p:txBody>
        </p:sp>
        <p:pic>
          <p:nvPicPr>
            <p:cNvPr id="32" name="Picture 2" descr="Image result for Active Directory"/>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208041" y="2657434"/>
              <a:ext cx="1167467" cy="116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33" name="Picture 3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1892" y="3975881"/>
            <a:ext cx="1039911" cy="1039692"/>
          </a:xfrm>
          <a:prstGeom prst="rect">
            <a:avLst/>
          </a:prstGeom>
        </p:spPr>
      </p:pic>
      <p:cxnSp>
        <p:nvCxnSpPr>
          <p:cNvPr id="34" name="Straight Arrow Connector 33"/>
          <p:cNvCxnSpPr/>
          <p:nvPr/>
        </p:nvCxnSpPr>
        <p:spPr>
          <a:xfrm>
            <a:off x="192198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5782259" y="1386107"/>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5782259" y="1678715"/>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196307" y="2733676"/>
            <a:ext cx="0" cy="964462"/>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14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right)">
                                      <p:cBhvr>
                                        <p:cTn id="25" dur="500"/>
                                        <p:tgtEl>
                                          <p:spTgt spid="51"/>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up)">
                                      <p:cBhvr>
                                        <p:cTn id="29" dur="500"/>
                                        <p:tgtEl>
                                          <p:spTgt spid="52"/>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0DCB80-7516-4934-BAA8-25C1F05C3B44}"/>
              </a:ext>
            </a:extLst>
          </p:cNvPr>
          <p:cNvPicPr>
            <a:picLocks noChangeAspect="1"/>
          </p:cNvPicPr>
          <p:nvPr/>
        </p:nvPicPr>
        <p:blipFill>
          <a:blip r:embed="rId3">
            <a:alphaModFix amt="50000"/>
            <a:extLst>
              <a:ext uri="{837473B0-CC2E-450A-ABE3-18F120FF3D39}">
                <a1611:picAttrSrcUrl xmlns:a1611="http://schemas.microsoft.com/office/drawing/2016/11/main" r:id="rId4"/>
              </a:ext>
            </a:extLst>
          </a:blip>
          <a:stretch>
            <a:fillRect/>
          </a:stretch>
        </p:blipFill>
        <p:spPr>
          <a:xfrm>
            <a:off x="2603273" y="2332490"/>
            <a:ext cx="7498670" cy="5034568"/>
          </a:xfrm>
          <a:prstGeom prst="rect">
            <a:avLst/>
          </a:prstGeom>
        </p:spPr>
      </p:pic>
      <p:sp>
        <p:nvSpPr>
          <p:cNvPr id="17" name="Title 16"/>
          <p:cNvSpPr>
            <a:spLocks noGrp="1"/>
          </p:cNvSpPr>
          <p:nvPr>
            <p:ph type="title"/>
          </p:nvPr>
        </p:nvSpPr>
        <p:spPr/>
        <p:txBody>
          <a:bodyPr/>
          <a:lstStyle/>
          <a:p>
            <a:r>
              <a:rPr lang="en-US" dirty="0"/>
              <a:t>The bottom line</a:t>
            </a:r>
          </a:p>
        </p:txBody>
      </p:sp>
      <p:sp>
        <p:nvSpPr>
          <p:cNvPr id="6" name="Text Placeholder 5"/>
          <p:cNvSpPr>
            <a:spLocks noGrp="1"/>
          </p:cNvSpPr>
          <p:nvPr>
            <p:ph type="body" sz="quarter" idx="10"/>
          </p:nvPr>
        </p:nvSpPr>
        <p:spPr>
          <a:xfrm>
            <a:off x="274637" y="1212850"/>
            <a:ext cx="11370516" cy="2686889"/>
          </a:xfrm>
        </p:spPr>
        <p:txBody>
          <a:bodyPr/>
          <a:lstStyle/>
          <a:p>
            <a:r>
              <a:rPr lang="en-US" b="1" dirty="0"/>
              <a:t>You always login to the Portal/API in the context of a particular directory</a:t>
            </a:r>
          </a:p>
          <a:p>
            <a:endParaRPr lang="en-US" b="1" dirty="0"/>
          </a:p>
          <a:p>
            <a:r>
              <a:rPr lang="en-US" b="1" dirty="0"/>
              <a:t>If you are a Guest to a directory, you can specify that directory when </a:t>
            </a:r>
            <a:br>
              <a:rPr lang="en-US" b="1" dirty="0"/>
            </a:br>
            <a:r>
              <a:rPr lang="en-US" b="1" dirty="0"/>
              <a:t>you login</a:t>
            </a:r>
          </a:p>
          <a:p>
            <a:endParaRPr lang="en-US" b="1" dirty="0"/>
          </a:p>
          <a:p>
            <a:pPr lvl="2"/>
            <a:endParaRPr lang="en-US" b="1" dirty="0"/>
          </a:p>
        </p:txBody>
      </p:sp>
    </p:spTree>
    <p:extLst>
      <p:ext uri="{BB962C8B-B14F-4D97-AF65-F5344CB8AC3E}">
        <p14:creationId xmlns:p14="http://schemas.microsoft.com/office/powerpoint/2010/main" val="220931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Agenda</a:t>
            </a:r>
          </a:p>
        </p:txBody>
      </p:sp>
      <p:sp>
        <p:nvSpPr>
          <p:cNvPr id="6" name="Text Placeholder 5"/>
          <p:cNvSpPr>
            <a:spLocks noGrp="1"/>
          </p:cNvSpPr>
          <p:nvPr>
            <p:ph type="body" sz="quarter" idx="10"/>
          </p:nvPr>
        </p:nvSpPr>
        <p:spPr>
          <a:xfrm>
            <a:off x="274637" y="1212849"/>
            <a:ext cx="11889565" cy="3674852"/>
          </a:xfrm>
        </p:spPr>
        <p:txBody>
          <a:bodyPr/>
          <a:lstStyle/>
          <a:p>
            <a:pPr>
              <a:lnSpc>
                <a:spcPct val="100000"/>
              </a:lnSpc>
            </a:pPr>
            <a:r>
              <a:rPr lang="en-US" sz="2400" dirty="0"/>
              <a:t>Identity Terminology and Background</a:t>
            </a:r>
          </a:p>
          <a:p>
            <a:pPr>
              <a:lnSpc>
                <a:spcPct val="100000"/>
              </a:lnSpc>
            </a:pPr>
            <a:r>
              <a:rPr lang="en-US" sz="2400" dirty="0"/>
              <a:t>Azure Identity model</a:t>
            </a:r>
          </a:p>
          <a:p>
            <a:pPr>
              <a:lnSpc>
                <a:spcPct val="100000"/>
              </a:lnSpc>
            </a:pPr>
            <a:r>
              <a:rPr lang="en-US" sz="2400" dirty="0"/>
              <a:t>Azure Stack Hub Identity fundamentals</a:t>
            </a:r>
          </a:p>
          <a:p>
            <a:pPr>
              <a:lnSpc>
                <a:spcPct val="100000"/>
              </a:lnSpc>
            </a:pPr>
            <a:r>
              <a:rPr lang="en-US" sz="2400" dirty="0"/>
              <a:t>Directory-Based Authentication</a:t>
            </a:r>
          </a:p>
          <a:p>
            <a:pPr>
              <a:lnSpc>
                <a:spcPct val="100000"/>
              </a:lnSpc>
            </a:pPr>
            <a:r>
              <a:rPr lang="en-US" sz="2400" dirty="0"/>
              <a:t>Azure Active Directory</a:t>
            </a:r>
          </a:p>
          <a:p>
            <a:pPr marL="342900" lvl="1" indent="-342900">
              <a:buFont typeface="Arial" panose="020B0604020202020204" pitchFamily="34" charset="0"/>
              <a:buChar char="•"/>
            </a:pPr>
            <a:r>
              <a:rPr lang="en-US" sz="1800" dirty="0"/>
              <a:t>Single-tenanted topology</a:t>
            </a:r>
          </a:p>
          <a:p>
            <a:pPr marL="342900" lvl="1" indent="-342900">
              <a:buFont typeface="Arial" panose="020B0604020202020204" pitchFamily="34" charset="0"/>
              <a:buChar char="•"/>
            </a:pPr>
            <a:r>
              <a:rPr lang="en-US" sz="1800" dirty="0"/>
              <a:t>Multi-tenanted topology</a:t>
            </a:r>
            <a:endParaRPr lang="en-US" sz="2400" dirty="0">
              <a:gradFill>
                <a:gsLst>
                  <a:gs pos="1250">
                    <a:schemeClr val="tx2"/>
                  </a:gs>
                  <a:gs pos="99000">
                    <a:schemeClr val="tx2"/>
                  </a:gs>
                </a:gsLst>
                <a:lin ang="5400000" scaled="0"/>
              </a:gradFill>
              <a:latin typeface="+mj-lt"/>
            </a:endParaRPr>
          </a:p>
          <a:p>
            <a:pPr lvl="1"/>
            <a:r>
              <a:rPr lang="en-US" sz="2400" dirty="0">
                <a:gradFill>
                  <a:gsLst>
                    <a:gs pos="1250">
                      <a:schemeClr val="tx2"/>
                    </a:gs>
                    <a:gs pos="99000">
                      <a:schemeClr val="tx2"/>
                    </a:gs>
                  </a:gsLst>
                  <a:lin ang="5400000" scaled="0"/>
                </a:gradFill>
              </a:rPr>
              <a:t>Active Directory Federation Services</a:t>
            </a:r>
            <a:br>
              <a:rPr lang="en-US" sz="2400" dirty="0"/>
            </a:br>
            <a:endParaRPr lang="en-US" sz="2400" dirty="0"/>
          </a:p>
        </p:txBody>
      </p:sp>
      <p:grpSp>
        <p:nvGrpSpPr>
          <p:cNvPr id="2" name="Group 1"/>
          <p:cNvGrpSpPr>
            <a:grpSpLocks noChangeAspect="1"/>
          </p:cNvGrpSpPr>
          <p:nvPr/>
        </p:nvGrpSpPr>
        <p:grpSpPr>
          <a:xfrm>
            <a:off x="6599237" y="-1"/>
            <a:ext cx="5837238" cy="6994527"/>
            <a:chOff x="10600283" y="0"/>
            <a:chExt cx="1836192" cy="2200235"/>
          </a:xfrm>
        </p:grpSpPr>
        <p:sp>
          <p:nvSpPr>
            <p:cNvPr id="115" name="Rectangle 114"/>
            <p:cNvSpPr>
              <a:spLocks noChangeArrowheads="1"/>
            </p:cNvSpPr>
            <p:nvPr/>
          </p:nvSpPr>
          <p:spPr bwMode="auto">
            <a:xfrm>
              <a:off x="10600283" y="0"/>
              <a:ext cx="1836192" cy="2200235"/>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16" name="Group 115"/>
            <p:cNvGrpSpPr/>
            <p:nvPr/>
          </p:nvGrpSpPr>
          <p:grpSpPr>
            <a:xfrm>
              <a:off x="10807460" y="256989"/>
              <a:ext cx="1466948" cy="1848765"/>
              <a:chOff x="4140201" y="4521200"/>
              <a:chExt cx="1393825" cy="1884363"/>
            </a:xfrm>
          </p:grpSpPr>
          <p:sp>
            <p:nvSpPr>
              <p:cNvPr id="117" name="Freeform 116"/>
              <p:cNvSpPr>
                <a:spLocks/>
              </p:cNvSpPr>
              <p:nvPr/>
            </p:nvSpPr>
            <p:spPr bwMode="auto">
              <a:xfrm>
                <a:off x="4397376" y="4587875"/>
                <a:ext cx="790575" cy="1206500"/>
              </a:xfrm>
              <a:custGeom>
                <a:avLst/>
                <a:gdLst>
                  <a:gd name="T0" fmla="*/ 261 w 261"/>
                  <a:gd name="T1" fmla="*/ 73 h 400"/>
                  <a:gd name="T2" fmla="*/ 242 w 261"/>
                  <a:gd name="T3" fmla="*/ 53 h 400"/>
                  <a:gd name="T4" fmla="*/ 223 w 261"/>
                  <a:gd name="T5" fmla="*/ 73 h 400"/>
                  <a:gd name="T6" fmla="*/ 223 w 261"/>
                  <a:gd name="T7" fmla="*/ 175 h 400"/>
                  <a:gd name="T8" fmla="*/ 218 w 261"/>
                  <a:gd name="T9" fmla="*/ 179 h 400"/>
                  <a:gd name="T10" fmla="*/ 218 w 261"/>
                  <a:gd name="T11" fmla="*/ 179 h 400"/>
                  <a:gd name="T12" fmla="*/ 214 w 261"/>
                  <a:gd name="T13" fmla="*/ 175 h 400"/>
                  <a:gd name="T14" fmla="*/ 214 w 261"/>
                  <a:gd name="T15" fmla="*/ 53 h 400"/>
                  <a:gd name="T16" fmla="*/ 196 w 261"/>
                  <a:gd name="T17" fmla="*/ 33 h 400"/>
                  <a:gd name="T18" fmla="*/ 175 w 261"/>
                  <a:gd name="T19" fmla="*/ 52 h 400"/>
                  <a:gd name="T20" fmla="*/ 175 w 261"/>
                  <a:gd name="T21" fmla="*/ 163 h 400"/>
                  <a:gd name="T22" fmla="*/ 171 w 261"/>
                  <a:gd name="T23" fmla="*/ 168 h 400"/>
                  <a:gd name="T24" fmla="*/ 171 w 261"/>
                  <a:gd name="T25" fmla="*/ 168 h 400"/>
                  <a:gd name="T26" fmla="*/ 166 w 261"/>
                  <a:gd name="T27" fmla="*/ 163 h 400"/>
                  <a:gd name="T28" fmla="*/ 166 w 261"/>
                  <a:gd name="T29" fmla="*/ 20 h 400"/>
                  <a:gd name="T30" fmla="*/ 146 w 261"/>
                  <a:gd name="T31" fmla="*/ 1 h 400"/>
                  <a:gd name="T32" fmla="*/ 128 w 261"/>
                  <a:gd name="T33" fmla="*/ 20 h 400"/>
                  <a:gd name="T34" fmla="*/ 128 w 261"/>
                  <a:gd name="T35" fmla="*/ 152 h 400"/>
                  <a:gd name="T36" fmla="*/ 123 w 261"/>
                  <a:gd name="T37" fmla="*/ 157 h 400"/>
                  <a:gd name="T38" fmla="*/ 123 w 261"/>
                  <a:gd name="T39" fmla="*/ 157 h 400"/>
                  <a:gd name="T40" fmla="*/ 118 w 261"/>
                  <a:gd name="T41" fmla="*/ 152 h 400"/>
                  <a:gd name="T42" fmla="*/ 118 w 261"/>
                  <a:gd name="T43" fmla="*/ 102 h 400"/>
                  <a:gd name="T44" fmla="*/ 118 w 261"/>
                  <a:gd name="T45" fmla="*/ 42 h 400"/>
                  <a:gd name="T46" fmla="*/ 96 w 261"/>
                  <a:gd name="T47" fmla="*/ 23 h 400"/>
                  <a:gd name="T48" fmla="*/ 80 w 261"/>
                  <a:gd name="T49" fmla="*/ 43 h 400"/>
                  <a:gd name="T50" fmla="*/ 80 w 261"/>
                  <a:gd name="T51" fmla="*/ 179 h 400"/>
                  <a:gd name="T52" fmla="*/ 80 w 261"/>
                  <a:gd name="T53" fmla="*/ 180 h 400"/>
                  <a:gd name="T54" fmla="*/ 80 w 261"/>
                  <a:gd name="T55" fmla="*/ 226 h 400"/>
                  <a:gd name="T56" fmla="*/ 38 w 261"/>
                  <a:gd name="T57" fmla="*/ 144 h 400"/>
                  <a:gd name="T58" fmla="*/ 12 w 261"/>
                  <a:gd name="T59" fmla="*/ 138 h 400"/>
                  <a:gd name="T60" fmla="*/ 6 w 261"/>
                  <a:gd name="T61" fmla="*/ 164 h 400"/>
                  <a:gd name="T62" fmla="*/ 55 w 261"/>
                  <a:gd name="T63" fmla="*/ 267 h 400"/>
                  <a:gd name="T64" fmla="*/ 105 w 261"/>
                  <a:gd name="T65" fmla="*/ 337 h 400"/>
                  <a:gd name="T66" fmla="*/ 105 w 261"/>
                  <a:gd name="T67" fmla="*/ 400 h 400"/>
                  <a:gd name="T68" fmla="*/ 245 w 261"/>
                  <a:gd name="T69" fmla="*/ 400 h 400"/>
                  <a:gd name="T70" fmla="*/ 245 w 261"/>
                  <a:gd name="T71" fmla="*/ 339 h 400"/>
                  <a:gd name="T72" fmla="*/ 261 w 261"/>
                  <a:gd name="T73" fmla="*/ 268 h 400"/>
                  <a:gd name="T74" fmla="*/ 261 w 261"/>
                  <a:gd name="T75" fmla="*/ 7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400">
                    <a:moveTo>
                      <a:pt x="261" y="73"/>
                    </a:moveTo>
                    <a:cubicBezTo>
                      <a:pt x="261" y="62"/>
                      <a:pt x="252" y="53"/>
                      <a:pt x="242" y="53"/>
                    </a:cubicBezTo>
                    <a:cubicBezTo>
                      <a:pt x="231" y="54"/>
                      <a:pt x="223" y="62"/>
                      <a:pt x="223" y="73"/>
                    </a:cubicBezTo>
                    <a:cubicBezTo>
                      <a:pt x="223" y="175"/>
                      <a:pt x="223" y="175"/>
                      <a:pt x="223" y="175"/>
                    </a:cubicBezTo>
                    <a:cubicBezTo>
                      <a:pt x="223" y="177"/>
                      <a:pt x="221" y="179"/>
                      <a:pt x="218" y="179"/>
                    </a:cubicBezTo>
                    <a:cubicBezTo>
                      <a:pt x="218" y="179"/>
                      <a:pt x="218" y="179"/>
                      <a:pt x="218" y="179"/>
                    </a:cubicBezTo>
                    <a:cubicBezTo>
                      <a:pt x="216" y="179"/>
                      <a:pt x="214" y="177"/>
                      <a:pt x="214" y="175"/>
                    </a:cubicBezTo>
                    <a:cubicBezTo>
                      <a:pt x="214" y="53"/>
                      <a:pt x="214" y="53"/>
                      <a:pt x="214" y="53"/>
                    </a:cubicBezTo>
                    <a:cubicBezTo>
                      <a:pt x="214" y="43"/>
                      <a:pt x="206" y="34"/>
                      <a:pt x="196" y="33"/>
                    </a:cubicBezTo>
                    <a:cubicBezTo>
                      <a:pt x="185" y="32"/>
                      <a:pt x="175" y="41"/>
                      <a:pt x="175" y="52"/>
                    </a:cubicBezTo>
                    <a:cubicBezTo>
                      <a:pt x="175" y="163"/>
                      <a:pt x="175" y="163"/>
                      <a:pt x="175" y="163"/>
                    </a:cubicBezTo>
                    <a:cubicBezTo>
                      <a:pt x="175" y="166"/>
                      <a:pt x="173" y="168"/>
                      <a:pt x="171" y="168"/>
                    </a:cubicBezTo>
                    <a:cubicBezTo>
                      <a:pt x="171" y="168"/>
                      <a:pt x="171" y="168"/>
                      <a:pt x="171" y="168"/>
                    </a:cubicBezTo>
                    <a:cubicBezTo>
                      <a:pt x="168" y="168"/>
                      <a:pt x="166" y="166"/>
                      <a:pt x="166" y="163"/>
                    </a:cubicBezTo>
                    <a:cubicBezTo>
                      <a:pt x="166" y="20"/>
                      <a:pt x="166" y="20"/>
                      <a:pt x="166" y="20"/>
                    </a:cubicBezTo>
                    <a:cubicBezTo>
                      <a:pt x="166" y="10"/>
                      <a:pt x="157" y="0"/>
                      <a:pt x="146" y="1"/>
                    </a:cubicBezTo>
                    <a:cubicBezTo>
                      <a:pt x="136" y="1"/>
                      <a:pt x="128" y="9"/>
                      <a:pt x="128" y="20"/>
                    </a:cubicBezTo>
                    <a:cubicBezTo>
                      <a:pt x="128" y="152"/>
                      <a:pt x="128" y="152"/>
                      <a:pt x="128" y="152"/>
                    </a:cubicBezTo>
                    <a:cubicBezTo>
                      <a:pt x="128" y="155"/>
                      <a:pt x="126" y="157"/>
                      <a:pt x="123" y="157"/>
                    </a:cubicBezTo>
                    <a:cubicBezTo>
                      <a:pt x="123" y="157"/>
                      <a:pt x="123" y="157"/>
                      <a:pt x="123" y="157"/>
                    </a:cubicBezTo>
                    <a:cubicBezTo>
                      <a:pt x="120" y="157"/>
                      <a:pt x="118" y="155"/>
                      <a:pt x="118" y="152"/>
                    </a:cubicBezTo>
                    <a:cubicBezTo>
                      <a:pt x="118" y="102"/>
                      <a:pt x="118" y="102"/>
                      <a:pt x="118" y="102"/>
                    </a:cubicBezTo>
                    <a:cubicBezTo>
                      <a:pt x="118" y="42"/>
                      <a:pt x="118" y="42"/>
                      <a:pt x="118" y="42"/>
                    </a:cubicBezTo>
                    <a:cubicBezTo>
                      <a:pt x="118" y="30"/>
                      <a:pt x="108" y="21"/>
                      <a:pt x="96" y="23"/>
                    </a:cubicBezTo>
                    <a:cubicBezTo>
                      <a:pt x="87" y="25"/>
                      <a:pt x="80" y="33"/>
                      <a:pt x="80" y="43"/>
                    </a:cubicBezTo>
                    <a:cubicBezTo>
                      <a:pt x="80" y="179"/>
                      <a:pt x="80" y="179"/>
                      <a:pt x="80" y="179"/>
                    </a:cubicBezTo>
                    <a:cubicBezTo>
                      <a:pt x="80" y="180"/>
                      <a:pt x="80" y="180"/>
                      <a:pt x="80" y="180"/>
                    </a:cubicBezTo>
                    <a:cubicBezTo>
                      <a:pt x="80" y="226"/>
                      <a:pt x="80" y="226"/>
                      <a:pt x="80" y="226"/>
                    </a:cubicBezTo>
                    <a:cubicBezTo>
                      <a:pt x="38" y="144"/>
                      <a:pt x="38" y="144"/>
                      <a:pt x="38" y="144"/>
                    </a:cubicBezTo>
                    <a:cubicBezTo>
                      <a:pt x="32" y="135"/>
                      <a:pt x="21" y="132"/>
                      <a:pt x="12" y="138"/>
                    </a:cubicBezTo>
                    <a:cubicBezTo>
                      <a:pt x="3" y="144"/>
                      <a:pt x="0" y="156"/>
                      <a:pt x="6" y="164"/>
                    </a:cubicBezTo>
                    <a:cubicBezTo>
                      <a:pt x="55" y="267"/>
                      <a:pt x="55" y="267"/>
                      <a:pt x="55" y="267"/>
                    </a:cubicBezTo>
                    <a:cubicBezTo>
                      <a:pt x="105" y="337"/>
                      <a:pt x="105" y="337"/>
                      <a:pt x="105" y="337"/>
                    </a:cubicBezTo>
                    <a:cubicBezTo>
                      <a:pt x="105" y="400"/>
                      <a:pt x="105" y="400"/>
                      <a:pt x="105" y="400"/>
                    </a:cubicBezTo>
                    <a:cubicBezTo>
                      <a:pt x="245" y="400"/>
                      <a:pt x="245" y="400"/>
                      <a:pt x="245" y="400"/>
                    </a:cubicBezTo>
                    <a:cubicBezTo>
                      <a:pt x="245" y="339"/>
                      <a:pt x="245" y="339"/>
                      <a:pt x="245" y="339"/>
                    </a:cubicBezTo>
                    <a:cubicBezTo>
                      <a:pt x="261" y="268"/>
                      <a:pt x="261" y="268"/>
                      <a:pt x="261" y="268"/>
                    </a:cubicBezTo>
                    <a:lnTo>
                      <a:pt x="261" y="73"/>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8" name="Freeform 117"/>
              <p:cNvSpPr>
                <a:spLocks noEditPoints="1"/>
              </p:cNvSpPr>
              <p:nvPr/>
            </p:nvSpPr>
            <p:spPr bwMode="auto">
              <a:xfrm>
                <a:off x="4437063" y="5532438"/>
                <a:ext cx="363538" cy="161925"/>
              </a:xfrm>
              <a:custGeom>
                <a:avLst/>
                <a:gdLst>
                  <a:gd name="T0" fmla="*/ 23 w 120"/>
                  <a:gd name="T1" fmla="*/ 27 h 54"/>
                  <a:gd name="T2" fmla="*/ 16 w 120"/>
                  <a:gd name="T3" fmla="*/ 35 h 54"/>
                  <a:gd name="T4" fmla="*/ 9 w 120"/>
                  <a:gd name="T5" fmla="*/ 27 h 54"/>
                  <a:gd name="T6" fmla="*/ 16 w 120"/>
                  <a:gd name="T7" fmla="*/ 19 h 54"/>
                  <a:gd name="T8" fmla="*/ 23 w 120"/>
                  <a:gd name="T9" fmla="*/ 27 h 54"/>
                  <a:gd name="T10" fmla="*/ 0 w 120"/>
                  <a:gd name="T11" fmla="*/ 27 h 54"/>
                  <a:gd name="T12" fmla="*/ 11 w 120"/>
                  <a:gd name="T13" fmla="*/ 49 h 54"/>
                  <a:gd name="T14" fmla="*/ 27 w 120"/>
                  <a:gd name="T15" fmla="*/ 54 h 54"/>
                  <a:gd name="T16" fmla="*/ 52 w 120"/>
                  <a:gd name="T17" fmla="*/ 37 h 54"/>
                  <a:gd name="T18" fmla="*/ 61 w 120"/>
                  <a:gd name="T19" fmla="*/ 37 h 54"/>
                  <a:gd name="T20" fmla="*/ 61 w 120"/>
                  <a:gd name="T21" fmla="*/ 32 h 54"/>
                  <a:gd name="T22" fmla="*/ 67 w 120"/>
                  <a:gd name="T23" fmla="*/ 36 h 54"/>
                  <a:gd name="T24" fmla="*/ 73 w 120"/>
                  <a:gd name="T25" fmla="*/ 31 h 54"/>
                  <a:gd name="T26" fmla="*/ 79 w 120"/>
                  <a:gd name="T27" fmla="*/ 36 h 54"/>
                  <a:gd name="T28" fmla="*/ 85 w 120"/>
                  <a:gd name="T29" fmla="*/ 31 h 54"/>
                  <a:gd name="T30" fmla="*/ 90 w 120"/>
                  <a:gd name="T31" fmla="*/ 36 h 54"/>
                  <a:gd name="T32" fmla="*/ 101 w 120"/>
                  <a:gd name="T33" fmla="*/ 30 h 54"/>
                  <a:gd name="T34" fmla="*/ 105 w 120"/>
                  <a:gd name="T35" fmla="*/ 35 h 54"/>
                  <a:gd name="T36" fmla="*/ 110 w 120"/>
                  <a:gd name="T37" fmla="*/ 35 h 54"/>
                  <a:gd name="T38" fmla="*/ 120 w 120"/>
                  <a:gd name="T39" fmla="*/ 20 h 54"/>
                  <a:gd name="T40" fmla="*/ 120 w 120"/>
                  <a:gd name="T41" fmla="*/ 16 h 54"/>
                  <a:gd name="T42" fmla="*/ 52 w 120"/>
                  <a:gd name="T43" fmla="*/ 16 h 54"/>
                  <a:gd name="T44" fmla="*/ 50 w 120"/>
                  <a:gd name="T45" fmla="*/ 13 h 54"/>
                  <a:gd name="T46" fmla="*/ 27 w 120"/>
                  <a:gd name="T47" fmla="*/ 0 h 54"/>
                  <a:gd name="T48" fmla="*/ 0 w 120"/>
                  <a:gd name="T4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 h="54">
                    <a:moveTo>
                      <a:pt x="23" y="27"/>
                    </a:moveTo>
                    <a:cubicBezTo>
                      <a:pt x="23" y="31"/>
                      <a:pt x="20" y="35"/>
                      <a:pt x="16" y="35"/>
                    </a:cubicBezTo>
                    <a:cubicBezTo>
                      <a:pt x="12" y="35"/>
                      <a:pt x="9" y="31"/>
                      <a:pt x="9" y="27"/>
                    </a:cubicBezTo>
                    <a:cubicBezTo>
                      <a:pt x="9" y="23"/>
                      <a:pt x="12" y="19"/>
                      <a:pt x="16" y="19"/>
                    </a:cubicBezTo>
                    <a:cubicBezTo>
                      <a:pt x="20" y="19"/>
                      <a:pt x="23" y="23"/>
                      <a:pt x="23" y="27"/>
                    </a:cubicBezTo>
                    <a:moveTo>
                      <a:pt x="0" y="27"/>
                    </a:moveTo>
                    <a:cubicBezTo>
                      <a:pt x="0" y="36"/>
                      <a:pt x="5" y="44"/>
                      <a:pt x="11" y="49"/>
                    </a:cubicBezTo>
                    <a:cubicBezTo>
                      <a:pt x="16" y="52"/>
                      <a:pt x="21" y="54"/>
                      <a:pt x="27" y="54"/>
                    </a:cubicBezTo>
                    <a:cubicBezTo>
                      <a:pt x="38" y="54"/>
                      <a:pt x="48" y="47"/>
                      <a:pt x="52" y="37"/>
                    </a:cubicBezTo>
                    <a:cubicBezTo>
                      <a:pt x="61" y="37"/>
                      <a:pt x="61" y="37"/>
                      <a:pt x="61" y="37"/>
                    </a:cubicBezTo>
                    <a:cubicBezTo>
                      <a:pt x="61" y="32"/>
                      <a:pt x="61" y="32"/>
                      <a:pt x="61" y="32"/>
                    </a:cubicBezTo>
                    <a:cubicBezTo>
                      <a:pt x="67" y="36"/>
                      <a:pt x="67" y="36"/>
                      <a:pt x="67" y="36"/>
                    </a:cubicBezTo>
                    <a:cubicBezTo>
                      <a:pt x="73" y="31"/>
                      <a:pt x="73" y="31"/>
                      <a:pt x="73" y="31"/>
                    </a:cubicBezTo>
                    <a:cubicBezTo>
                      <a:pt x="79" y="36"/>
                      <a:pt x="79" y="36"/>
                      <a:pt x="79" y="36"/>
                    </a:cubicBezTo>
                    <a:cubicBezTo>
                      <a:pt x="85" y="31"/>
                      <a:pt x="85" y="31"/>
                      <a:pt x="85" y="31"/>
                    </a:cubicBezTo>
                    <a:cubicBezTo>
                      <a:pt x="90" y="36"/>
                      <a:pt x="90" y="36"/>
                      <a:pt x="90" y="36"/>
                    </a:cubicBezTo>
                    <a:cubicBezTo>
                      <a:pt x="101" y="30"/>
                      <a:pt x="101" y="30"/>
                      <a:pt x="101" y="30"/>
                    </a:cubicBezTo>
                    <a:cubicBezTo>
                      <a:pt x="105" y="35"/>
                      <a:pt x="105" y="35"/>
                      <a:pt x="105" y="35"/>
                    </a:cubicBezTo>
                    <a:cubicBezTo>
                      <a:pt x="110" y="35"/>
                      <a:pt x="110" y="35"/>
                      <a:pt x="110" y="35"/>
                    </a:cubicBezTo>
                    <a:cubicBezTo>
                      <a:pt x="120" y="20"/>
                      <a:pt x="120" y="20"/>
                      <a:pt x="120" y="20"/>
                    </a:cubicBezTo>
                    <a:cubicBezTo>
                      <a:pt x="120" y="16"/>
                      <a:pt x="120" y="16"/>
                      <a:pt x="120" y="16"/>
                    </a:cubicBezTo>
                    <a:cubicBezTo>
                      <a:pt x="52" y="16"/>
                      <a:pt x="52" y="16"/>
                      <a:pt x="52" y="16"/>
                    </a:cubicBezTo>
                    <a:cubicBezTo>
                      <a:pt x="51" y="15"/>
                      <a:pt x="51" y="14"/>
                      <a:pt x="50" y="13"/>
                    </a:cubicBezTo>
                    <a:cubicBezTo>
                      <a:pt x="45" y="5"/>
                      <a:pt x="37" y="0"/>
                      <a:pt x="27" y="0"/>
                    </a:cubicBezTo>
                    <a:cubicBezTo>
                      <a:pt x="12" y="0"/>
                      <a:pt x="0" y="12"/>
                      <a:pt x="0" y="2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9" name="Rectangle 118"/>
              <p:cNvSpPr>
                <a:spLocks noChangeArrowheads="1"/>
              </p:cNvSpPr>
              <p:nvPr/>
            </p:nvSpPr>
            <p:spPr bwMode="auto">
              <a:xfrm>
                <a:off x="5237163" y="4967288"/>
                <a:ext cx="254000" cy="2540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0" name="Freeform 119"/>
              <p:cNvSpPr>
                <a:spLocks noEditPoints="1"/>
              </p:cNvSpPr>
              <p:nvPr/>
            </p:nvSpPr>
            <p:spPr bwMode="auto">
              <a:xfrm>
                <a:off x="5330826" y="5013325"/>
                <a:ext cx="66675" cy="666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4 h 22"/>
                  <a:gd name="T12" fmla="*/ 4 w 22"/>
                  <a:gd name="T13" fmla="*/ 11 h 22"/>
                  <a:gd name="T14" fmla="*/ 11 w 22"/>
                  <a:gd name="T15" fmla="*/ 18 h 22"/>
                  <a:gd name="T16" fmla="*/ 18 w 22"/>
                  <a:gd name="T17" fmla="*/ 11 h 22"/>
                  <a:gd name="T18" fmla="*/ 11 w 22"/>
                  <a:gd name="T1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moveTo>
                      <a:pt x="11" y="4"/>
                    </a:moveTo>
                    <a:cubicBezTo>
                      <a:pt x="7" y="4"/>
                      <a:pt x="4" y="7"/>
                      <a:pt x="4" y="11"/>
                    </a:cubicBezTo>
                    <a:cubicBezTo>
                      <a:pt x="4" y="15"/>
                      <a:pt x="7" y="18"/>
                      <a:pt x="11" y="18"/>
                    </a:cubicBezTo>
                    <a:cubicBezTo>
                      <a:pt x="15" y="18"/>
                      <a:pt x="18" y="15"/>
                      <a:pt x="18" y="11"/>
                    </a:cubicBezTo>
                    <a:cubicBezTo>
                      <a:pt x="18" y="7"/>
                      <a:pt x="15" y="4"/>
                      <a:pt x="11"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20"/>
              <p:cNvSpPr>
                <a:spLocks/>
              </p:cNvSpPr>
              <p:nvPr/>
            </p:nvSpPr>
            <p:spPr bwMode="auto">
              <a:xfrm>
                <a:off x="5318126" y="5067300"/>
                <a:ext cx="88900" cy="42863"/>
              </a:xfrm>
              <a:custGeom>
                <a:avLst/>
                <a:gdLst>
                  <a:gd name="T0" fmla="*/ 29 w 29"/>
                  <a:gd name="T1" fmla="*/ 14 h 14"/>
                  <a:gd name="T2" fmla="*/ 25 w 29"/>
                  <a:gd name="T3" fmla="*/ 14 h 14"/>
                  <a:gd name="T4" fmla="*/ 15 w 29"/>
                  <a:gd name="T5" fmla="*/ 4 h 14"/>
                  <a:gd name="T6" fmla="*/ 4 w 29"/>
                  <a:gd name="T7" fmla="*/ 14 h 14"/>
                  <a:gd name="T8" fmla="*/ 0 w 29"/>
                  <a:gd name="T9" fmla="*/ 14 h 14"/>
                  <a:gd name="T10" fmla="*/ 15 w 29"/>
                  <a:gd name="T11" fmla="*/ 0 h 14"/>
                  <a:gd name="T12" fmla="*/ 29 w 2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9" h="14">
                    <a:moveTo>
                      <a:pt x="29" y="14"/>
                    </a:moveTo>
                    <a:cubicBezTo>
                      <a:pt x="25" y="14"/>
                      <a:pt x="25" y="14"/>
                      <a:pt x="25" y="14"/>
                    </a:cubicBezTo>
                    <a:cubicBezTo>
                      <a:pt x="25" y="8"/>
                      <a:pt x="21" y="4"/>
                      <a:pt x="15" y="4"/>
                    </a:cubicBezTo>
                    <a:cubicBezTo>
                      <a:pt x="9" y="4"/>
                      <a:pt x="4" y="8"/>
                      <a:pt x="4" y="14"/>
                    </a:cubicBezTo>
                    <a:cubicBezTo>
                      <a:pt x="0" y="14"/>
                      <a:pt x="0" y="14"/>
                      <a:pt x="0" y="14"/>
                    </a:cubicBezTo>
                    <a:cubicBezTo>
                      <a:pt x="0" y="6"/>
                      <a:pt x="7" y="0"/>
                      <a:pt x="15" y="0"/>
                    </a:cubicBezTo>
                    <a:cubicBezTo>
                      <a:pt x="23" y="0"/>
                      <a:pt x="29" y="6"/>
                      <a:pt x="29" y="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2" name="Freeform 121"/>
              <p:cNvSpPr>
                <a:spLocks noEditPoints="1"/>
              </p:cNvSpPr>
              <p:nvPr/>
            </p:nvSpPr>
            <p:spPr bwMode="auto">
              <a:xfrm>
                <a:off x="5267326" y="5080000"/>
                <a:ext cx="63500" cy="61913"/>
              </a:xfrm>
              <a:custGeom>
                <a:avLst/>
                <a:gdLst>
                  <a:gd name="T0" fmla="*/ 11 w 21"/>
                  <a:gd name="T1" fmla="*/ 21 h 21"/>
                  <a:gd name="T2" fmla="*/ 0 w 21"/>
                  <a:gd name="T3" fmla="*/ 10 h 21"/>
                  <a:gd name="T4" fmla="*/ 11 w 21"/>
                  <a:gd name="T5" fmla="*/ 0 h 21"/>
                  <a:gd name="T6" fmla="*/ 21 w 21"/>
                  <a:gd name="T7" fmla="*/ 10 h 21"/>
                  <a:gd name="T8" fmla="*/ 11 w 21"/>
                  <a:gd name="T9" fmla="*/ 21 h 21"/>
                  <a:gd name="T10" fmla="*/ 11 w 21"/>
                  <a:gd name="T11" fmla="*/ 3 h 21"/>
                  <a:gd name="T12" fmla="*/ 4 w 21"/>
                  <a:gd name="T13" fmla="*/ 10 h 21"/>
                  <a:gd name="T14" fmla="*/ 11 w 21"/>
                  <a:gd name="T15" fmla="*/ 17 h 21"/>
                  <a:gd name="T16" fmla="*/ 17 w 21"/>
                  <a:gd name="T17" fmla="*/ 10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1" y="21"/>
                    </a:moveTo>
                    <a:cubicBezTo>
                      <a:pt x="5" y="21"/>
                      <a:pt x="0" y="16"/>
                      <a:pt x="0" y="10"/>
                    </a:cubicBezTo>
                    <a:cubicBezTo>
                      <a:pt x="0" y="4"/>
                      <a:pt x="5" y="0"/>
                      <a:pt x="11" y="0"/>
                    </a:cubicBezTo>
                    <a:cubicBezTo>
                      <a:pt x="16" y="0"/>
                      <a:pt x="21" y="4"/>
                      <a:pt x="21" y="10"/>
                    </a:cubicBezTo>
                    <a:cubicBezTo>
                      <a:pt x="21" y="16"/>
                      <a:pt x="16" y="21"/>
                      <a:pt x="11" y="21"/>
                    </a:cubicBezTo>
                    <a:moveTo>
                      <a:pt x="11" y="3"/>
                    </a:moveTo>
                    <a:cubicBezTo>
                      <a:pt x="7" y="3"/>
                      <a:pt x="4" y="6"/>
                      <a:pt x="4" y="10"/>
                    </a:cubicBezTo>
                    <a:cubicBezTo>
                      <a:pt x="4" y="14"/>
                      <a:pt x="7" y="17"/>
                      <a:pt x="11" y="17"/>
                    </a:cubicBezTo>
                    <a:cubicBezTo>
                      <a:pt x="14" y="17"/>
                      <a:pt x="17" y="14"/>
                      <a:pt x="17" y="10"/>
                    </a:cubicBezTo>
                    <a:cubicBezTo>
                      <a:pt x="17" y="6"/>
                      <a:pt x="14"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3" name="Freeform 122"/>
              <p:cNvSpPr>
                <a:spLocks/>
              </p:cNvSpPr>
              <p:nvPr/>
            </p:nvSpPr>
            <p:spPr bwMode="auto">
              <a:xfrm>
                <a:off x="5254626" y="5130800"/>
                <a:ext cx="88900" cy="44450"/>
              </a:xfrm>
              <a:custGeom>
                <a:avLst/>
                <a:gdLst>
                  <a:gd name="T0" fmla="*/ 29 w 29"/>
                  <a:gd name="T1" fmla="*/ 15 h 15"/>
                  <a:gd name="T2" fmla="*/ 25 w 29"/>
                  <a:gd name="T3" fmla="*/ 15 h 15"/>
                  <a:gd name="T4" fmla="*/ 15 w 29"/>
                  <a:gd name="T5" fmla="*/ 4 h 15"/>
                  <a:gd name="T6" fmla="*/ 4 w 29"/>
                  <a:gd name="T7" fmla="*/ 15 h 15"/>
                  <a:gd name="T8" fmla="*/ 0 w 29"/>
                  <a:gd name="T9" fmla="*/ 15 h 15"/>
                  <a:gd name="T10" fmla="*/ 15 w 29"/>
                  <a:gd name="T11" fmla="*/ 0 h 15"/>
                  <a:gd name="T12" fmla="*/ 29 w 2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9" y="15"/>
                    </a:moveTo>
                    <a:cubicBezTo>
                      <a:pt x="25" y="15"/>
                      <a:pt x="25" y="15"/>
                      <a:pt x="25" y="15"/>
                    </a:cubicBezTo>
                    <a:cubicBezTo>
                      <a:pt x="25" y="9"/>
                      <a:pt x="20" y="4"/>
                      <a:pt x="15" y="4"/>
                    </a:cubicBezTo>
                    <a:cubicBezTo>
                      <a:pt x="9" y="4"/>
                      <a:pt x="4" y="9"/>
                      <a:pt x="4" y="15"/>
                    </a:cubicBezTo>
                    <a:cubicBezTo>
                      <a:pt x="0" y="15"/>
                      <a:pt x="0" y="15"/>
                      <a:pt x="0" y="15"/>
                    </a:cubicBezTo>
                    <a:cubicBezTo>
                      <a:pt x="0" y="7"/>
                      <a:pt x="7" y="0"/>
                      <a:pt x="15" y="0"/>
                    </a:cubicBezTo>
                    <a:cubicBezTo>
                      <a:pt x="22" y="0"/>
                      <a:pt x="29" y="7"/>
                      <a:pt x="29"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4" name="Freeform 123"/>
              <p:cNvSpPr>
                <a:spLocks noEditPoints="1"/>
              </p:cNvSpPr>
              <p:nvPr/>
            </p:nvSpPr>
            <p:spPr bwMode="auto">
              <a:xfrm>
                <a:off x="5394326" y="5080000"/>
                <a:ext cx="66675" cy="61913"/>
              </a:xfrm>
              <a:custGeom>
                <a:avLst/>
                <a:gdLst>
                  <a:gd name="T0" fmla="*/ 11 w 22"/>
                  <a:gd name="T1" fmla="*/ 21 h 21"/>
                  <a:gd name="T2" fmla="*/ 0 w 22"/>
                  <a:gd name="T3" fmla="*/ 10 h 21"/>
                  <a:gd name="T4" fmla="*/ 11 w 22"/>
                  <a:gd name="T5" fmla="*/ 0 h 21"/>
                  <a:gd name="T6" fmla="*/ 22 w 22"/>
                  <a:gd name="T7" fmla="*/ 10 h 21"/>
                  <a:gd name="T8" fmla="*/ 11 w 22"/>
                  <a:gd name="T9" fmla="*/ 21 h 21"/>
                  <a:gd name="T10" fmla="*/ 11 w 22"/>
                  <a:gd name="T11" fmla="*/ 3 h 21"/>
                  <a:gd name="T12" fmla="*/ 4 w 22"/>
                  <a:gd name="T13" fmla="*/ 10 h 21"/>
                  <a:gd name="T14" fmla="*/ 11 w 22"/>
                  <a:gd name="T15" fmla="*/ 17 h 21"/>
                  <a:gd name="T16" fmla="*/ 18 w 22"/>
                  <a:gd name="T17" fmla="*/ 10 h 21"/>
                  <a:gd name="T18" fmla="*/ 11 w 2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1">
                    <a:moveTo>
                      <a:pt x="11" y="21"/>
                    </a:moveTo>
                    <a:cubicBezTo>
                      <a:pt x="5" y="21"/>
                      <a:pt x="0" y="16"/>
                      <a:pt x="0" y="10"/>
                    </a:cubicBezTo>
                    <a:cubicBezTo>
                      <a:pt x="0" y="4"/>
                      <a:pt x="5" y="0"/>
                      <a:pt x="11" y="0"/>
                    </a:cubicBezTo>
                    <a:cubicBezTo>
                      <a:pt x="17" y="0"/>
                      <a:pt x="22" y="4"/>
                      <a:pt x="22" y="10"/>
                    </a:cubicBezTo>
                    <a:cubicBezTo>
                      <a:pt x="22" y="16"/>
                      <a:pt x="17" y="21"/>
                      <a:pt x="11" y="21"/>
                    </a:cubicBezTo>
                    <a:moveTo>
                      <a:pt x="11" y="3"/>
                    </a:moveTo>
                    <a:cubicBezTo>
                      <a:pt x="7" y="3"/>
                      <a:pt x="4" y="6"/>
                      <a:pt x="4" y="10"/>
                    </a:cubicBezTo>
                    <a:cubicBezTo>
                      <a:pt x="4" y="14"/>
                      <a:pt x="7" y="17"/>
                      <a:pt x="11" y="17"/>
                    </a:cubicBezTo>
                    <a:cubicBezTo>
                      <a:pt x="15" y="17"/>
                      <a:pt x="18" y="14"/>
                      <a:pt x="18" y="10"/>
                    </a:cubicBezTo>
                    <a:cubicBezTo>
                      <a:pt x="18" y="6"/>
                      <a:pt x="15" y="3"/>
                      <a:pt x="11" y="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124"/>
              <p:cNvSpPr>
                <a:spLocks/>
              </p:cNvSpPr>
              <p:nvPr/>
            </p:nvSpPr>
            <p:spPr bwMode="auto">
              <a:xfrm>
                <a:off x="5384801" y="5130800"/>
                <a:ext cx="85725" cy="44450"/>
              </a:xfrm>
              <a:custGeom>
                <a:avLst/>
                <a:gdLst>
                  <a:gd name="T0" fmla="*/ 28 w 28"/>
                  <a:gd name="T1" fmla="*/ 15 h 15"/>
                  <a:gd name="T2" fmla="*/ 25 w 28"/>
                  <a:gd name="T3" fmla="*/ 15 h 15"/>
                  <a:gd name="T4" fmla="*/ 14 w 28"/>
                  <a:gd name="T5" fmla="*/ 4 h 15"/>
                  <a:gd name="T6" fmla="*/ 4 w 28"/>
                  <a:gd name="T7" fmla="*/ 15 h 15"/>
                  <a:gd name="T8" fmla="*/ 0 w 28"/>
                  <a:gd name="T9" fmla="*/ 15 h 15"/>
                  <a:gd name="T10" fmla="*/ 14 w 28"/>
                  <a:gd name="T11" fmla="*/ 0 h 15"/>
                  <a:gd name="T12" fmla="*/ 28 w 28"/>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28" h="15">
                    <a:moveTo>
                      <a:pt x="28" y="15"/>
                    </a:moveTo>
                    <a:cubicBezTo>
                      <a:pt x="25" y="15"/>
                      <a:pt x="25" y="15"/>
                      <a:pt x="25" y="15"/>
                    </a:cubicBezTo>
                    <a:cubicBezTo>
                      <a:pt x="25" y="9"/>
                      <a:pt x="20" y="4"/>
                      <a:pt x="14" y="4"/>
                    </a:cubicBezTo>
                    <a:cubicBezTo>
                      <a:pt x="8" y="4"/>
                      <a:pt x="4" y="9"/>
                      <a:pt x="4" y="15"/>
                    </a:cubicBezTo>
                    <a:cubicBezTo>
                      <a:pt x="0" y="15"/>
                      <a:pt x="0" y="15"/>
                      <a:pt x="0" y="15"/>
                    </a:cubicBezTo>
                    <a:cubicBezTo>
                      <a:pt x="0" y="7"/>
                      <a:pt x="6" y="0"/>
                      <a:pt x="14" y="0"/>
                    </a:cubicBezTo>
                    <a:cubicBezTo>
                      <a:pt x="22" y="0"/>
                      <a:pt x="28" y="7"/>
                      <a:pt x="28" y="1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6" name="Freeform 125"/>
              <p:cNvSpPr>
                <a:spLocks/>
              </p:cNvSpPr>
              <p:nvPr/>
            </p:nvSpPr>
            <p:spPr bwMode="auto">
              <a:xfrm>
                <a:off x="4948238" y="4521200"/>
                <a:ext cx="325438" cy="193675"/>
              </a:xfrm>
              <a:custGeom>
                <a:avLst/>
                <a:gdLst>
                  <a:gd name="T0" fmla="*/ 11 w 107"/>
                  <a:gd name="T1" fmla="*/ 32 h 64"/>
                  <a:gd name="T2" fmla="*/ 29 w 107"/>
                  <a:gd name="T3" fmla="*/ 18 h 64"/>
                  <a:gd name="T4" fmla="*/ 47 w 107"/>
                  <a:gd name="T5" fmla="*/ 0 h 64"/>
                  <a:gd name="T6" fmla="*/ 63 w 107"/>
                  <a:gd name="T7" fmla="*/ 9 h 64"/>
                  <a:gd name="T8" fmla="*/ 69 w 107"/>
                  <a:gd name="T9" fmla="*/ 8 h 64"/>
                  <a:gd name="T10" fmla="*/ 86 w 107"/>
                  <a:gd name="T11" fmla="*/ 25 h 64"/>
                  <a:gd name="T12" fmla="*/ 88 w 107"/>
                  <a:gd name="T13" fmla="*/ 25 h 64"/>
                  <a:gd name="T14" fmla="*/ 107 w 107"/>
                  <a:gd name="T15" fmla="*/ 45 h 64"/>
                  <a:gd name="T16" fmla="*/ 88 w 107"/>
                  <a:gd name="T17" fmla="*/ 64 h 64"/>
                  <a:gd name="T18" fmla="*/ 17 w 107"/>
                  <a:gd name="T19" fmla="*/ 64 h 64"/>
                  <a:gd name="T20" fmla="*/ 0 w 107"/>
                  <a:gd name="T21" fmla="*/ 47 h 64"/>
                  <a:gd name="T22" fmla="*/ 11 w 107"/>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64">
                    <a:moveTo>
                      <a:pt x="11" y="32"/>
                    </a:moveTo>
                    <a:cubicBezTo>
                      <a:pt x="13" y="24"/>
                      <a:pt x="20" y="18"/>
                      <a:pt x="29" y="18"/>
                    </a:cubicBezTo>
                    <a:cubicBezTo>
                      <a:pt x="29" y="8"/>
                      <a:pt x="37" y="0"/>
                      <a:pt x="47" y="0"/>
                    </a:cubicBezTo>
                    <a:cubicBezTo>
                      <a:pt x="54" y="0"/>
                      <a:pt x="60" y="3"/>
                      <a:pt x="63" y="9"/>
                    </a:cubicBezTo>
                    <a:cubicBezTo>
                      <a:pt x="65" y="9"/>
                      <a:pt x="66" y="8"/>
                      <a:pt x="69" y="8"/>
                    </a:cubicBezTo>
                    <a:cubicBezTo>
                      <a:pt x="78" y="8"/>
                      <a:pt x="86" y="16"/>
                      <a:pt x="86" y="25"/>
                    </a:cubicBezTo>
                    <a:cubicBezTo>
                      <a:pt x="88" y="25"/>
                      <a:pt x="88" y="25"/>
                      <a:pt x="88" y="25"/>
                    </a:cubicBezTo>
                    <a:cubicBezTo>
                      <a:pt x="99" y="25"/>
                      <a:pt x="107" y="34"/>
                      <a:pt x="107" y="45"/>
                    </a:cubicBezTo>
                    <a:cubicBezTo>
                      <a:pt x="107" y="56"/>
                      <a:pt x="99" y="64"/>
                      <a:pt x="88" y="64"/>
                    </a:cubicBezTo>
                    <a:cubicBezTo>
                      <a:pt x="17" y="64"/>
                      <a:pt x="17" y="64"/>
                      <a:pt x="17" y="64"/>
                    </a:cubicBezTo>
                    <a:cubicBezTo>
                      <a:pt x="8" y="64"/>
                      <a:pt x="0" y="57"/>
                      <a:pt x="0" y="47"/>
                    </a:cubicBezTo>
                    <a:cubicBezTo>
                      <a:pt x="0" y="40"/>
                      <a:pt x="5" y="34"/>
                      <a:pt x="11"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7" name="Freeform 126"/>
              <p:cNvSpPr>
                <a:spLocks/>
              </p:cNvSpPr>
              <p:nvPr/>
            </p:nvSpPr>
            <p:spPr bwMode="auto">
              <a:xfrm>
                <a:off x="4348163" y="4768850"/>
                <a:ext cx="139700" cy="134938"/>
              </a:xfrm>
              <a:custGeom>
                <a:avLst/>
                <a:gdLst>
                  <a:gd name="T0" fmla="*/ 11 w 46"/>
                  <a:gd name="T1" fmla="*/ 43 h 45"/>
                  <a:gd name="T2" fmla="*/ 46 w 46"/>
                  <a:gd name="T3" fmla="*/ 8 h 45"/>
                  <a:gd name="T4" fmla="*/ 38 w 46"/>
                  <a:gd name="T5" fmla="*/ 0 h 45"/>
                  <a:gd name="T6" fmla="*/ 2 w 46"/>
                  <a:gd name="T7" fmla="*/ 35 h 45"/>
                  <a:gd name="T8" fmla="*/ 2 w 46"/>
                  <a:gd name="T9" fmla="*/ 43 h 45"/>
                  <a:gd name="T10" fmla="*/ 11 w 46"/>
                  <a:gd name="T11" fmla="*/ 43 h 45"/>
                </a:gdLst>
                <a:ahLst/>
                <a:cxnLst>
                  <a:cxn ang="0">
                    <a:pos x="T0" y="T1"/>
                  </a:cxn>
                  <a:cxn ang="0">
                    <a:pos x="T2" y="T3"/>
                  </a:cxn>
                  <a:cxn ang="0">
                    <a:pos x="T4" y="T5"/>
                  </a:cxn>
                  <a:cxn ang="0">
                    <a:pos x="T6" y="T7"/>
                  </a:cxn>
                  <a:cxn ang="0">
                    <a:pos x="T8" y="T9"/>
                  </a:cxn>
                  <a:cxn ang="0">
                    <a:pos x="T10" y="T11"/>
                  </a:cxn>
                </a:cxnLst>
                <a:rect l="0" t="0" r="r" b="b"/>
                <a:pathLst>
                  <a:path w="46" h="45">
                    <a:moveTo>
                      <a:pt x="11" y="43"/>
                    </a:moveTo>
                    <a:cubicBezTo>
                      <a:pt x="46" y="8"/>
                      <a:pt x="46" y="8"/>
                      <a:pt x="46" y="8"/>
                    </a:cubicBezTo>
                    <a:cubicBezTo>
                      <a:pt x="38" y="0"/>
                      <a:pt x="38" y="0"/>
                      <a:pt x="38" y="0"/>
                    </a:cubicBezTo>
                    <a:cubicBezTo>
                      <a:pt x="2" y="35"/>
                      <a:pt x="2" y="35"/>
                      <a:pt x="2" y="35"/>
                    </a:cubicBezTo>
                    <a:cubicBezTo>
                      <a:pt x="0" y="37"/>
                      <a:pt x="0" y="41"/>
                      <a:pt x="2" y="43"/>
                    </a:cubicBezTo>
                    <a:cubicBezTo>
                      <a:pt x="4" y="45"/>
                      <a:pt x="8" y="45"/>
                      <a:pt x="11" y="43"/>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8" name="Freeform 127"/>
              <p:cNvSpPr>
                <a:spLocks/>
              </p:cNvSpPr>
              <p:nvPr/>
            </p:nvSpPr>
            <p:spPr bwMode="auto">
              <a:xfrm>
                <a:off x="5130801" y="5459413"/>
                <a:ext cx="212725" cy="211138"/>
              </a:xfrm>
              <a:custGeom>
                <a:avLst/>
                <a:gdLst>
                  <a:gd name="T0" fmla="*/ 62 w 70"/>
                  <a:gd name="T1" fmla="*/ 0 h 70"/>
                  <a:gd name="T2" fmla="*/ 9 w 70"/>
                  <a:gd name="T3" fmla="*/ 0 h 70"/>
                  <a:gd name="T4" fmla="*/ 0 w 70"/>
                  <a:gd name="T5" fmla="*/ 9 h 70"/>
                  <a:gd name="T6" fmla="*/ 0 w 70"/>
                  <a:gd name="T7" fmla="*/ 45 h 70"/>
                  <a:gd name="T8" fmla="*/ 9 w 70"/>
                  <a:gd name="T9" fmla="*/ 55 h 70"/>
                  <a:gd name="T10" fmla="*/ 19 w 70"/>
                  <a:gd name="T11" fmla="*/ 55 h 70"/>
                  <a:gd name="T12" fmla="*/ 19 w 70"/>
                  <a:gd name="T13" fmla="*/ 70 h 70"/>
                  <a:gd name="T14" fmla="*/ 34 w 70"/>
                  <a:gd name="T15" fmla="*/ 55 h 70"/>
                  <a:gd name="T16" fmla="*/ 62 w 70"/>
                  <a:gd name="T17" fmla="*/ 55 h 70"/>
                  <a:gd name="T18" fmla="*/ 70 w 70"/>
                  <a:gd name="T19" fmla="*/ 45 h 70"/>
                  <a:gd name="T20" fmla="*/ 70 w 70"/>
                  <a:gd name="T21" fmla="*/ 9 h 70"/>
                  <a:gd name="T22" fmla="*/ 62 w 70"/>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62" y="0"/>
                    </a:moveTo>
                    <a:cubicBezTo>
                      <a:pt x="9" y="0"/>
                      <a:pt x="9" y="0"/>
                      <a:pt x="9" y="0"/>
                    </a:cubicBezTo>
                    <a:cubicBezTo>
                      <a:pt x="4" y="0"/>
                      <a:pt x="0" y="4"/>
                      <a:pt x="0" y="9"/>
                    </a:cubicBezTo>
                    <a:cubicBezTo>
                      <a:pt x="0" y="45"/>
                      <a:pt x="0" y="45"/>
                      <a:pt x="0" y="45"/>
                    </a:cubicBezTo>
                    <a:cubicBezTo>
                      <a:pt x="0" y="50"/>
                      <a:pt x="4" y="55"/>
                      <a:pt x="9" y="55"/>
                    </a:cubicBezTo>
                    <a:cubicBezTo>
                      <a:pt x="19" y="55"/>
                      <a:pt x="19" y="55"/>
                      <a:pt x="19" y="55"/>
                    </a:cubicBezTo>
                    <a:cubicBezTo>
                      <a:pt x="19" y="70"/>
                      <a:pt x="19" y="70"/>
                      <a:pt x="19" y="70"/>
                    </a:cubicBezTo>
                    <a:cubicBezTo>
                      <a:pt x="34" y="55"/>
                      <a:pt x="34" y="55"/>
                      <a:pt x="34" y="55"/>
                    </a:cubicBezTo>
                    <a:cubicBezTo>
                      <a:pt x="62" y="55"/>
                      <a:pt x="62" y="55"/>
                      <a:pt x="62" y="55"/>
                    </a:cubicBezTo>
                    <a:cubicBezTo>
                      <a:pt x="67" y="55"/>
                      <a:pt x="70" y="50"/>
                      <a:pt x="70" y="45"/>
                    </a:cubicBezTo>
                    <a:cubicBezTo>
                      <a:pt x="70" y="9"/>
                      <a:pt x="70" y="9"/>
                      <a:pt x="70" y="9"/>
                    </a:cubicBezTo>
                    <a:cubicBezTo>
                      <a:pt x="70" y="4"/>
                      <a:pt x="67" y="0"/>
                      <a:pt x="62"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 name="Freeform 128"/>
              <p:cNvSpPr>
                <a:spLocks/>
              </p:cNvSpPr>
              <p:nvPr/>
            </p:nvSpPr>
            <p:spPr bwMode="auto">
              <a:xfrm>
                <a:off x="5311776" y="5546725"/>
                <a:ext cx="222250" cy="211138"/>
              </a:xfrm>
              <a:custGeom>
                <a:avLst/>
                <a:gdLst>
                  <a:gd name="T0" fmla="*/ 62 w 73"/>
                  <a:gd name="T1" fmla="*/ 0 h 70"/>
                  <a:gd name="T2" fmla="*/ 15 w 73"/>
                  <a:gd name="T3" fmla="*/ 0 h 70"/>
                  <a:gd name="T4" fmla="*/ 15 w 73"/>
                  <a:gd name="T5" fmla="*/ 20 h 70"/>
                  <a:gd name="T6" fmla="*/ 2 w 73"/>
                  <a:gd name="T7" fmla="*/ 32 h 70"/>
                  <a:gd name="T8" fmla="*/ 0 w 73"/>
                  <a:gd name="T9" fmla="*/ 32 h 70"/>
                  <a:gd name="T10" fmla="*/ 0 w 73"/>
                  <a:gd name="T11" fmla="*/ 45 h 70"/>
                  <a:gd name="T12" fmla="*/ 9 w 73"/>
                  <a:gd name="T13" fmla="*/ 53 h 70"/>
                  <a:gd name="T14" fmla="*/ 37 w 73"/>
                  <a:gd name="T15" fmla="*/ 53 h 70"/>
                  <a:gd name="T16" fmla="*/ 53 w 73"/>
                  <a:gd name="T17" fmla="*/ 70 h 70"/>
                  <a:gd name="T18" fmla="*/ 53 w 73"/>
                  <a:gd name="T19" fmla="*/ 53 h 70"/>
                  <a:gd name="T20" fmla="*/ 62 w 73"/>
                  <a:gd name="T21" fmla="*/ 53 h 70"/>
                  <a:gd name="T22" fmla="*/ 73 w 73"/>
                  <a:gd name="T23" fmla="*/ 45 h 70"/>
                  <a:gd name="T24" fmla="*/ 73 w 73"/>
                  <a:gd name="T25" fmla="*/ 9 h 70"/>
                  <a:gd name="T26" fmla="*/ 62 w 73"/>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70">
                    <a:moveTo>
                      <a:pt x="62" y="0"/>
                    </a:moveTo>
                    <a:cubicBezTo>
                      <a:pt x="15" y="0"/>
                      <a:pt x="15" y="0"/>
                      <a:pt x="15" y="0"/>
                    </a:cubicBezTo>
                    <a:cubicBezTo>
                      <a:pt x="15" y="20"/>
                      <a:pt x="15" y="20"/>
                      <a:pt x="15" y="20"/>
                    </a:cubicBezTo>
                    <a:cubicBezTo>
                      <a:pt x="15" y="27"/>
                      <a:pt x="9" y="32"/>
                      <a:pt x="2" y="32"/>
                    </a:cubicBezTo>
                    <a:cubicBezTo>
                      <a:pt x="0" y="32"/>
                      <a:pt x="0" y="32"/>
                      <a:pt x="0" y="32"/>
                    </a:cubicBezTo>
                    <a:cubicBezTo>
                      <a:pt x="0" y="45"/>
                      <a:pt x="0" y="45"/>
                      <a:pt x="0" y="45"/>
                    </a:cubicBezTo>
                    <a:cubicBezTo>
                      <a:pt x="0" y="50"/>
                      <a:pt x="4" y="53"/>
                      <a:pt x="9" y="53"/>
                    </a:cubicBezTo>
                    <a:cubicBezTo>
                      <a:pt x="37" y="53"/>
                      <a:pt x="37" y="53"/>
                      <a:pt x="37" y="53"/>
                    </a:cubicBezTo>
                    <a:cubicBezTo>
                      <a:pt x="53" y="70"/>
                      <a:pt x="53" y="70"/>
                      <a:pt x="53" y="70"/>
                    </a:cubicBezTo>
                    <a:cubicBezTo>
                      <a:pt x="53" y="53"/>
                      <a:pt x="53" y="53"/>
                      <a:pt x="53" y="53"/>
                    </a:cubicBezTo>
                    <a:cubicBezTo>
                      <a:pt x="62" y="53"/>
                      <a:pt x="62" y="53"/>
                      <a:pt x="62" y="53"/>
                    </a:cubicBezTo>
                    <a:cubicBezTo>
                      <a:pt x="67" y="53"/>
                      <a:pt x="73" y="50"/>
                      <a:pt x="73" y="45"/>
                    </a:cubicBezTo>
                    <a:cubicBezTo>
                      <a:pt x="73" y="9"/>
                      <a:pt x="73" y="9"/>
                      <a:pt x="73" y="9"/>
                    </a:cubicBezTo>
                    <a:cubicBezTo>
                      <a:pt x="73" y="4"/>
                      <a:pt x="67" y="0"/>
                      <a:pt x="6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0" name="Freeform 129"/>
              <p:cNvSpPr>
                <a:spLocks/>
              </p:cNvSpPr>
              <p:nvPr/>
            </p:nvSpPr>
            <p:spPr bwMode="auto">
              <a:xfrm>
                <a:off x="4140201" y="5081588"/>
                <a:ext cx="347663" cy="236538"/>
              </a:xfrm>
              <a:custGeom>
                <a:avLst/>
                <a:gdLst>
                  <a:gd name="T0" fmla="*/ 115 w 115"/>
                  <a:gd name="T1" fmla="*/ 73 h 78"/>
                  <a:gd name="T2" fmla="*/ 110 w 115"/>
                  <a:gd name="T3" fmla="*/ 78 h 78"/>
                  <a:gd name="T4" fmla="*/ 5 w 115"/>
                  <a:gd name="T5" fmla="*/ 78 h 78"/>
                  <a:gd name="T6" fmla="*/ 0 w 115"/>
                  <a:gd name="T7" fmla="*/ 73 h 78"/>
                  <a:gd name="T8" fmla="*/ 0 w 115"/>
                  <a:gd name="T9" fmla="*/ 6 h 78"/>
                  <a:gd name="T10" fmla="*/ 5 w 115"/>
                  <a:gd name="T11" fmla="*/ 0 h 78"/>
                  <a:gd name="T12" fmla="*/ 110 w 115"/>
                  <a:gd name="T13" fmla="*/ 0 h 78"/>
                  <a:gd name="T14" fmla="*/ 115 w 115"/>
                  <a:gd name="T15" fmla="*/ 6 h 78"/>
                  <a:gd name="T16" fmla="*/ 115 w 115"/>
                  <a:gd name="T17"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78">
                    <a:moveTo>
                      <a:pt x="115" y="73"/>
                    </a:moveTo>
                    <a:cubicBezTo>
                      <a:pt x="115" y="76"/>
                      <a:pt x="113" y="78"/>
                      <a:pt x="110" y="78"/>
                    </a:cubicBezTo>
                    <a:cubicBezTo>
                      <a:pt x="5" y="78"/>
                      <a:pt x="5" y="78"/>
                      <a:pt x="5" y="78"/>
                    </a:cubicBezTo>
                    <a:cubicBezTo>
                      <a:pt x="2" y="78"/>
                      <a:pt x="0" y="76"/>
                      <a:pt x="0" y="73"/>
                    </a:cubicBezTo>
                    <a:cubicBezTo>
                      <a:pt x="0" y="6"/>
                      <a:pt x="0" y="6"/>
                      <a:pt x="0" y="6"/>
                    </a:cubicBezTo>
                    <a:cubicBezTo>
                      <a:pt x="0" y="3"/>
                      <a:pt x="2" y="0"/>
                      <a:pt x="5" y="0"/>
                    </a:cubicBezTo>
                    <a:cubicBezTo>
                      <a:pt x="110" y="0"/>
                      <a:pt x="110" y="0"/>
                      <a:pt x="110" y="0"/>
                    </a:cubicBezTo>
                    <a:cubicBezTo>
                      <a:pt x="113" y="0"/>
                      <a:pt x="115" y="3"/>
                      <a:pt x="115" y="6"/>
                    </a:cubicBezTo>
                    <a:lnTo>
                      <a:pt x="115" y="7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1" name="Rectangle 130"/>
              <p:cNvSpPr>
                <a:spLocks noChangeArrowheads="1"/>
              </p:cNvSpPr>
              <p:nvPr/>
            </p:nvSpPr>
            <p:spPr bwMode="auto">
              <a:xfrm>
                <a:off x="4160838" y="5103813"/>
                <a:ext cx="303213" cy="19208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2" name="Freeform 131"/>
              <p:cNvSpPr>
                <a:spLocks/>
              </p:cNvSpPr>
              <p:nvPr/>
            </p:nvSpPr>
            <p:spPr bwMode="auto">
              <a:xfrm>
                <a:off x="4176713" y="5141913"/>
                <a:ext cx="266700" cy="127000"/>
              </a:xfrm>
              <a:custGeom>
                <a:avLst/>
                <a:gdLst>
                  <a:gd name="T0" fmla="*/ 0 w 168"/>
                  <a:gd name="T1" fmla="*/ 80 h 80"/>
                  <a:gd name="T2" fmla="*/ 24 w 168"/>
                  <a:gd name="T3" fmla="*/ 65 h 80"/>
                  <a:gd name="T4" fmla="*/ 40 w 168"/>
                  <a:gd name="T5" fmla="*/ 76 h 80"/>
                  <a:gd name="T6" fmla="*/ 66 w 168"/>
                  <a:gd name="T7" fmla="*/ 38 h 80"/>
                  <a:gd name="T8" fmla="*/ 84 w 168"/>
                  <a:gd name="T9" fmla="*/ 48 h 80"/>
                  <a:gd name="T10" fmla="*/ 133 w 168"/>
                  <a:gd name="T11" fmla="*/ 10 h 80"/>
                  <a:gd name="T12" fmla="*/ 150 w 168"/>
                  <a:gd name="T13" fmla="*/ 18 h 80"/>
                  <a:gd name="T14" fmla="*/ 168 w 168"/>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80">
                    <a:moveTo>
                      <a:pt x="0" y="80"/>
                    </a:moveTo>
                    <a:lnTo>
                      <a:pt x="24" y="65"/>
                    </a:lnTo>
                    <a:lnTo>
                      <a:pt x="40" y="76"/>
                    </a:lnTo>
                    <a:lnTo>
                      <a:pt x="66" y="38"/>
                    </a:lnTo>
                    <a:lnTo>
                      <a:pt x="84" y="48"/>
                    </a:lnTo>
                    <a:lnTo>
                      <a:pt x="133" y="10"/>
                    </a:lnTo>
                    <a:lnTo>
                      <a:pt x="150" y="18"/>
                    </a:lnTo>
                    <a:lnTo>
                      <a:pt x="168" y="0"/>
                    </a:lnTo>
                  </a:path>
                </a:pathLst>
              </a:custGeom>
              <a:noFill/>
              <a:ln w="7938"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3" name="Rectangle 132"/>
              <p:cNvSpPr>
                <a:spLocks noChangeArrowheads="1"/>
              </p:cNvSpPr>
              <p:nvPr/>
            </p:nvSpPr>
            <p:spPr bwMode="auto">
              <a:xfrm>
                <a:off x="4679951" y="5794375"/>
                <a:ext cx="496888" cy="17145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4" name="Rectangle 133"/>
              <p:cNvSpPr>
                <a:spLocks noChangeArrowheads="1"/>
              </p:cNvSpPr>
              <p:nvPr/>
            </p:nvSpPr>
            <p:spPr bwMode="auto">
              <a:xfrm>
                <a:off x="4667251" y="5908675"/>
                <a:ext cx="520700" cy="496888"/>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5" name="Oval 134"/>
              <p:cNvSpPr>
                <a:spLocks noChangeArrowheads="1"/>
              </p:cNvSpPr>
              <p:nvPr/>
            </p:nvSpPr>
            <p:spPr bwMode="auto">
              <a:xfrm>
                <a:off x="5106988" y="5995988"/>
                <a:ext cx="50800" cy="5397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6" name="Oval 135"/>
              <p:cNvSpPr>
                <a:spLocks noChangeArrowheads="1"/>
              </p:cNvSpPr>
              <p:nvPr/>
            </p:nvSpPr>
            <p:spPr bwMode="auto">
              <a:xfrm>
                <a:off x="5106988" y="6069013"/>
                <a:ext cx="50800" cy="5080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7" name="Oval 136"/>
              <p:cNvSpPr>
                <a:spLocks noChangeArrowheads="1"/>
              </p:cNvSpPr>
              <p:nvPr/>
            </p:nvSpPr>
            <p:spPr bwMode="auto">
              <a:xfrm>
                <a:off x="5106988" y="6140450"/>
                <a:ext cx="50800" cy="55563"/>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8" name="Oval 137"/>
              <p:cNvSpPr>
                <a:spLocks noChangeArrowheads="1"/>
              </p:cNvSpPr>
              <p:nvPr/>
            </p:nvSpPr>
            <p:spPr bwMode="auto">
              <a:xfrm>
                <a:off x="4457701" y="4597400"/>
                <a:ext cx="219075" cy="207963"/>
              </a:xfrm>
              <a:prstGeom prst="ellipse">
                <a:avLst/>
              </a:prstGeom>
              <a:solidFill>
                <a:srgbClr val="70B3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9" name="Freeform 138"/>
              <p:cNvSpPr>
                <a:spLocks/>
              </p:cNvSpPr>
              <p:nvPr/>
            </p:nvSpPr>
            <p:spPr bwMode="auto">
              <a:xfrm>
                <a:off x="4457701" y="4608513"/>
                <a:ext cx="193675" cy="196850"/>
              </a:xfrm>
              <a:custGeom>
                <a:avLst/>
                <a:gdLst>
                  <a:gd name="T0" fmla="*/ 63 w 64"/>
                  <a:gd name="T1" fmla="*/ 52 h 65"/>
                  <a:gd name="T2" fmla="*/ 18 w 64"/>
                  <a:gd name="T3" fmla="*/ 10 h 65"/>
                  <a:gd name="T4" fmla="*/ 19 w 64"/>
                  <a:gd name="T5" fmla="*/ 0 h 65"/>
                  <a:gd name="T6" fmla="*/ 0 w 64"/>
                  <a:gd name="T7" fmla="*/ 30 h 65"/>
                  <a:gd name="T8" fmla="*/ 36 w 64"/>
                  <a:gd name="T9" fmla="*/ 65 h 65"/>
                  <a:gd name="T10" fmla="*/ 64 w 64"/>
                  <a:gd name="T11" fmla="*/ 52 h 65"/>
                  <a:gd name="T12" fmla="*/ 63 w 64"/>
                  <a:gd name="T13" fmla="*/ 52 h 65"/>
                </a:gdLst>
                <a:ahLst/>
                <a:cxnLst>
                  <a:cxn ang="0">
                    <a:pos x="T0" y="T1"/>
                  </a:cxn>
                  <a:cxn ang="0">
                    <a:pos x="T2" y="T3"/>
                  </a:cxn>
                  <a:cxn ang="0">
                    <a:pos x="T4" y="T5"/>
                  </a:cxn>
                  <a:cxn ang="0">
                    <a:pos x="T6" y="T7"/>
                  </a:cxn>
                  <a:cxn ang="0">
                    <a:pos x="T8" y="T9"/>
                  </a:cxn>
                  <a:cxn ang="0">
                    <a:pos x="T10" y="T11"/>
                  </a:cxn>
                  <a:cxn ang="0">
                    <a:pos x="T12" y="T13"/>
                  </a:cxn>
                </a:cxnLst>
                <a:rect l="0" t="0" r="r" b="b"/>
                <a:pathLst>
                  <a:path w="64" h="65">
                    <a:moveTo>
                      <a:pt x="63" y="52"/>
                    </a:moveTo>
                    <a:cubicBezTo>
                      <a:pt x="38" y="52"/>
                      <a:pt x="18" y="33"/>
                      <a:pt x="18" y="10"/>
                    </a:cubicBezTo>
                    <a:cubicBezTo>
                      <a:pt x="18" y="6"/>
                      <a:pt x="18" y="3"/>
                      <a:pt x="19" y="0"/>
                    </a:cubicBezTo>
                    <a:cubicBezTo>
                      <a:pt x="8" y="6"/>
                      <a:pt x="0" y="17"/>
                      <a:pt x="0" y="30"/>
                    </a:cubicBezTo>
                    <a:cubicBezTo>
                      <a:pt x="0" y="49"/>
                      <a:pt x="16" y="65"/>
                      <a:pt x="36" y="65"/>
                    </a:cubicBezTo>
                    <a:cubicBezTo>
                      <a:pt x="47" y="65"/>
                      <a:pt x="57" y="60"/>
                      <a:pt x="64" y="52"/>
                    </a:cubicBezTo>
                    <a:lnTo>
                      <a:pt x="63" y="52"/>
                    </a:lnTo>
                    <a:close/>
                  </a:path>
                </a:pathLst>
              </a:custGeom>
              <a:solidFill>
                <a:srgbClr val="A0CD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0" name="Rectangle 139"/>
              <p:cNvSpPr>
                <a:spLocks noChangeArrowheads="1"/>
              </p:cNvSpPr>
              <p:nvPr/>
            </p:nvSpPr>
            <p:spPr bwMode="auto">
              <a:xfrm>
                <a:off x="4484688" y="4629150"/>
                <a:ext cx="42863" cy="123825"/>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1" name="Rectangle 140"/>
              <p:cNvSpPr>
                <a:spLocks noChangeArrowheads="1"/>
              </p:cNvSpPr>
              <p:nvPr/>
            </p:nvSpPr>
            <p:spPr bwMode="auto">
              <a:xfrm>
                <a:off x="4484688" y="4629150"/>
                <a:ext cx="42863"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2" name="Rectangle 141"/>
              <p:cNvSpPr>
                <a:spLocks noChangeArrowheads="1"/>
              </p:cNvSpPr>
              <p:nvPr/>
            </p:nvSpPr>
            <p:spPr bwMode="auto">
              <a:xfrm>
                <a:off x="4533901" y="4657725"/>
                <a:ext cx="39688" cy="9525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 name="Rectangle 142"/>
              <p:cNvSpPr>
                <a:spLocks noChangeArrowheads="1"/>
              </p:cNvSpPr>
              <p:nvPr/>
            </p:nvSpPr>
            <p:spPr bwMode="auto">
              <a:xfrm>
                <a:off x="4533901" y="4657725"/>
                <a:ext cx="39688"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 name="Rectangle 143"/>
              <p:cNvSpPr>
                <a:spLocks noChangeArrowheads="1"/>
              </p:cNvSpPr>
              <p:nvPr/>
            </p:nvSpPr>
            <p:spPr bwMode="auto">
              <a:xfrm>
                <a:off x="4579938" y="4684713"/>
                <a:ext cx="38100" cy="68263"/>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5" name="Rectangle 144"/>
              <p:cNvSpPr>
                <a:spLocks noChangeArrowheads="1"/>
              </p:cNvSpPr>
              <p:nvPr/>
            </p:nvSpPr>
            <p:spPr bwMode="auto">
              <a:xfrm>
                <a:off x="4579938" y="4684713"/>
                <a:ext cx="381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6" name="Freeform 145"/>
              <p:cNvSpPr>
                <a:spLocks/>
              </p:cNvSpPr>
              <p:nvPr/>
            </p:nvSpPr>
            <p:spPr bwMode="auto">
              <a:xfrm>
                <a:off x="4513263" y="4629150"/>
                <a:ext cx="14288" cy="63500"/>
              </a:xfrm>
              <a:custGeom>
                <a:avLst/>
                <a:gdLst>
                  <a:gd name="T0" fmla="*/ 5 w 5"/>
                  <a:gd name="T1" fmla="*/ 0 h 21"/>
                  <a:gd name="T2" fmla="*/ 0 w 5"/>
                  <a:gd name="T3" fmla="*/ 0 h 21"/>
                  <a:gd name="T4" fmla="*/ 0 w 5"/>
                  <a:gd name="T5" fmla="*/ 2 h 21"/>
                  <a:gd name="T6" fmla="*/ 5 w 5"/>
                  <a:gd name="T7" fmla="*/ 21 h 21"/>
                  <a:gd name="T8" fmla="*/ 5 w 5"/>
                  <a:gd name="T9" fmla="*/ 0 h 21"/>
                </a:gdLst>
                <a:ahLst/>
                <a:cxnLst>
                  <a:cxn ang="0">
                    <a:pos x="T0" y="T1"/>
                  </a:cxn>
                  <a:cxn ang="0">
                    <a:pos x="T2" y="T3"/>
                  </a:cxn>
                  <a:cxn ang="0">
                    <a:pos x="T4" y="T5"/>
                  </a:cxn>
                  <a:cxn ang="0">
                    <a:pos x="T6" y="T7"/>
                  </a:cxn>
                  <a:cxn ang="0">
                    <a:pos x="T8" y="T9"/>
                  </a:cxn>
                </a:cxnLst>
                <a:rect l="0" t="0" r="r" b="b"/>
                <a:pathLst>
                  <a:path w="5" h="21">
                    <a:moveTo>
                      <a:pt x="5" y="0"/>
                    </a:moveTo>
                    <a:cubicBezTo>
                      <a:pt x="0" y="0"/>
                      <a:pt x="0" y="0"/>
                      <a:pt x="0" y="0"/>
                    </a:cubicBezTo>
                    <a:cubicBezTo>
                      <a:pt x="0" y="1"/>
                      <a:pt x="0" y="2"/>
                      <a:pt x="0" y="2"/>
                    </a:cubicBezTo>
                    <a:cubicBezTo>
                      <a:pt x="0" y="9"/>
                      <a:pt x="2" y="16"/>
                      <a:pt x="5" y="21"/>
                    </a:cubicBezTo>
                    <a:cubicBezTo>
                      <a:pt x="5" y="0"/>
                      <a:pt x="5" y="0"/>
                      <a:pt x="5"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7" name="Freeform 146"/>
              <p:cNvSpPr>
                <a:spLocks/>
              </p:cNvSpPr>
              <p:nvPr/>
            </p:nvSpPr>
            <p:spPr bwMode="auto">
              <a:xfrm>
                <a:off x="4533901" y="4657725"/>
                <a:ext cx="39688" cy="87313"/>
              </a:xfrm>
              <a:custGeom>
                <a:avLst/>
                <a:gdLst>
                  <a:gd name="T0" fmla="*/ 13 w 13"/>
                  <a:gd name="T1" fmla="*/ 0 h 29"/>
                  <a:gd name="T2" fmla="*/ 0 w 13"/>
                  <a:gd name="T3" fmla="*/ 0 h 29"/>
                  <a:gd name="T4" fmla="*/ 0 w 13"/>
                  <a:gd name="T5" fmla="*/ 16 h 29"/>
                  <a:gd name="T6" fmla="*/ 13 w 13"/>
                  <a:gd name="T7" fmla="*/ 29 h 29"/>
                  <a:gd name="T8" fmla="*/ 13 w 13"/>
                  <a:gd name="T9" fmla="*/ 0 h 29"/>
                </a:gdLst>
                <a:ahLst/>
                <a:cxnLst>
                  <a:cxn ang="0">
                    <a:pos x="T0" y="T1"/>
                  </a:cxn>
                  <a:cxn ang="0">
                    <a:pos x="T2" y="T3"/>
                  </a:cxn>
                  <a:cxn ang="0">
                    <a:pos x="T4" y="T5"/>
                  </a:cxn>
                  <a:cxn ang="0">
                    <a:pos x="T6" y="T7"/>
                  </a:cxn>
                  <a:cxn ang="0">
                    <a:pos x="T8" y="T9"/>
                  </a:cxn>
                </a:cxnLst>
                <a:rect l="0" t="0" r="r" b="b"/>
                <a:pathLst>
                  <a:path w="13" h="29">
                    <a:moveTo>
                      <a:pt x="13" y="0"/>
                    </a:moveTo>
                    <a:cubicBezTo>
                      <a:pt x="0" y="0"/>
                      <a:pt x="0" y="0"/>
                      <a:pt x="0" y="0"/>
                    </a:cubicBezTo>
                    <a:cubicBezTo>
                      <a:pt x="0" y="16"/>
                      <a:pt x="0" y="16"/>
                      <a:pt x="0" y="16"/>
                    </a:cubicBezTo>
                    <a:cubicBezTo>
                      <a:pt x="3" y="21"/>
                      <a:pt x="8" y="26"/>
                      <a:pt x="13" y="29"/>
                    </a:cubicBezTo>
                    <a:cubicBezTo>
                      <a:pt x="13" y="0"/>
                      <a:pt x="13" y="0"/>
                      <a:pt x="13"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8" name="Freeform 147"/>
              <p:cNvSpPr>
                <a:spLocks/>
              </p:cNvSpPr>
              <p:nvPr/>
            </p:nvSpPr>
            <p:spPr bwMode="auto">
              <a:xfrm>
                <a:off x="4579938" y="4684713"/>
                <a:ext cx="38100" cy="68263"/>
              </a:xfrm>
              <a:custGeom>
                <a:avLst/>
                <a:gdLst>
                  <a:gd name="T0" fmla="*/ 13 w 13"/>
                  <a:gd name="T1" fmla="*/ 0 h 23"/>
                  <a:gd name="T2" fmla="*/ 0 w 13"/>
                  <a:gd name="T3" fmla="*/ 0 h 23"/>
                  <a:gd name="T4" fmla="*/ 0 w 13"/>
                  <a:gd name="T5" fmla="*/ 21 h 23"/>
                  <a:gd name="T6" fmla="*/ 3 w 13"/>
                  <a:gd name="T7" fmla="*/ 23 h 23"/>
                  <a:gd name="T8" fmla="*/ 13 w 13"/>
                  <a:gd name="T9" fmla="*/ 23 h 23"/>
                  <a:gd name="T10" fmla="*/ 13 w 13"/>
                  <a:gd name="T11" fmla="*/ 0 h 23"/>
                </a:gdLst>
                <a:ahLst/>
                <a:cxnLst>
                  <a:cxn ang="0">
                    <a:pos x="T0" y="T1"/>
                  </a:cxn>
                  <a:cxn ang="0">
                    <a:pos x="T2" y="T3"/>
                  </a:cxn>
                  <a:cxn ang="0">
                    <a:pos x="T4" y="T5"/>
                  </a:cxn>
                  <a:cxn ang="0">
                    <a:pos x="T6" y="T7"/>
                  </a:cxn>
                  <a:cxn ang="0">
                    <a:pos x="T8" y="T9"/>
                  </a:cxn>
                  <a:cxn ang="0">
                    <a:pos x="T10" y="T11"/>
                  </a:cxn>
                </a:cxnLst>
                <a:rect l="0" t="0" r="r" b="b"/>
                <a:pathLst>
                  <a:path w="13" h="23">
                    <a:moveTo>
                      <a:pt x="13" y="0"/>
                    </a:moveTo>
                    <a:cubicBezTo>
                      <a:pt x="0" y="0"/>
                      <a:pt x="0" y="0"/>
                      <a:pt x="0" y="0"/>
                    </a:cubicBezTo>
                    <a:cubicBezTo>
                      <a:pt x="0" y="21"/>
                      <a:pt x="0" y="21"/>
                      <a:pt x="0" y="21"/>
                    </a:cubicBezTo>
                    <a:cubicBezTo>
                      <a:pt x="1" y="22"/>
                      <a:pt x="2" y="22"/>
                      <a:pt x="3" y="23"/>
                    </a:cubicBezTo>
                    <a:cubicBezTo>
                      <a:pt x="13" y="23"/>
                      <a:pt x="13" y="23"/>
                      <a:pt x="13" y="23"/>
                    </a:cubicBezTo>
                    <a:cubicBezTo>
                      <a:pt x="13" y="0"/>
                      <a:pt x="13" y="0"/>
                      <a:pt x="13" y="0"/>
                    </a:cubicBezTo>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9" name="Freeform 148"/>
              <p:cNvSpPr>
                <a:spLocks/>
              </p:cNvSpPr>
              <p:nvPr/>
            </p:nvSpPr>
            <p:spPr bwMode="auto">
              <a:xfrm>
                <a:off x="4484688" y="4629150"/>
                <a:ext cx="3175" cy="6350"/>
              </a:xfrm>
              <a:custGeom>
                <a:avLst/>
                <a:gdLst>
                  <a:gd name="T0" fmla="*/ 1 w 1"/>
                  <a:gd name="T1" fmla="*/ 0 h 2"/>
                  <a:gd name="T2" fmla="*/ 0 w 1"/>
                  <a:gd name="T3" fmla="*/ 0 h 2"/>
                  <a:gd name="T4" fmla="*/ 0 w 1"/>
                  <a:gd name="T5" fmla="*/ 2 h 2"/>
                  <a:gd name="T6" fmla="*/ 1 w 1"/>
                  <a:gd name="T7" fmla="*/ 0 h 2"/>
                </a:gdLst>
                <a:ahLst/>
                <a:cxnLst>
                  <a:cxn ang="0">
                    <a:pos x="T0" y="T1"/>
                  </a:cxn>
                  <a:cxn ang="0">
                    <a:pos x="T2" y="T3"/>
                  </a:cxn>
                  <a:cxn ang="0">
                    <a:pos x="T4" y="T5"/>
                  </a:cxn>
                  <a:cxn ang="0">
                    <a:pos x="T6" y="T7"/>
                  </a:cxn>
                </a:cxnLst>
                <a:rect l="0" t="0" r="r" b="b"/>
                <a:pathLst>
                  <a:path w="1" h="2">
                    <a:moveTo>
                      <a:pt x="1" y="0"/>
                    </a:moveTo>
                    <a:cubicBezTo>
                      <a:pt x="0" y="0"/>
                      <a:pt x="0" y="0"/>
                      <a:pt x="0" y="0"/>
                    </a:cubicBezTo>
                    <a:cubicBezTo>
                      <a:pt x="0" y="2"/>
                      <a:pt x="0" y="2"/>
                      <a:pt x="0" y="2"/>
                    </a:cubicBezTo>
                    <a:cubicBezTo>
                      <a:pt x="0" y="2"/>
                      <a:pt x="1" y="1"/>
                      <a:pt x="1"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0" name="Freeform 149"/>
              <p:cNvSpPr>
                <a:spLocks/>
              </p:cNvSpPr>
              <p:nvPr/>
            </p:nvSpPr>
            <p:spPr bwMode="auto">
              <a:xfrm>
                <a:off x="4484688" y="4629150"/>
                <a:ext cx="42863" cy="123825"/>
              </a:xfrm>
              <a:custGeom>
                <a:avLst/>
                <a:gdLst>
                  <a:gd name="T0" fmla="*/ 9 w 14"/>
                  <a:gd name="T1" fmla="*/ 0 h 41"/>
                  <a:gd name="T2" fmla="*/ 1 w 14"/>
                  <a:gd name="T3" fmla="*/ 0 h 41"/>
                  <a:gd name="T4" fmla="*/ 0 w 14"/>
                  <a:gd name="T5" fmla="*/ 2 h 41"/>
                  <a:gd name="T6" fmla="*/ 0 w 14"/>
                  <a:gd name="T7" fmla="*/ 41 h 41"/>
                  <a:gd name="T8" fmla="*/ 14 w 14"/>
                  <a:gd name="T9" fmla="*/ 41 h 41"/>
                  <a:gd name="T10" fmla="*/ 14 w 14"/>
                  <a:gd name="T11" fmla="*/ 21 h 41"/>
                  <a:gd name="T12" fmla="*/ 9 w 14"/>
                  <a:gd name="T13" fmla="*/ 2 h 41"/>
                  <a:gd name="T14" fmla="*/ 9 w 14"/>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1">
                    <a:moveTo>
                      <a:pt x="9" y="0"/>
                    </a:moveTo>
                    <a:cubicBezTo>
                      <a:pt x="1" y="0"/>
                      <a:pt x="1" y="0"/>
                      <a:pt x="1" y="0"/>
                    </a:cubicBezTo>
                    <a:cubicBezTo>
                      <a:pt x="1" y="1"/>
                      <a:pt x="0" y="2"/>
                      <a:pt x="0" y="2"/>
                    </a:cubicBezTo>
                    <a:cubicBezTo>
                      <a:pt x="0" y="41"/>
                      <a:pt x="0" y="41"/>
                      <a:pt x="0" y="41"/>
                    </a:cubicBezTo>
                    <a:cubicBezTo>
                      <a:pt x="14" y="41"/>
                      <a:pt x="14" y="41"/>
                      <a:pt x="14" y="41"/>
                    </a:cubicBezTo>
                    <a:cubicBezTo>
                      <a:pt x="14" y="21"/>
                      <a:pt x="14" y="21"/>
                      <a:pt x="14" y="21"/>
                    </a:cubicBezTo>
                    <a:cubicBezTo>
                      <a:pt x="11" y="16"/>
                      <a:pt x="9" y="9"/>
                      <a:pt x="9" y="2"/>
                    </a:cubicBezTo>
                    <a:cubicBezTo>
                      <a:pt x="9" y="2"/>
                      <a:pt x="9" y="1"/>
                      <a:pt x="9"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1" name="Freeform 150"/>
              <p:cNvSpPr>
                <a:spLocks/>
              </p:cNvSpPr>
              <p:nvPr/>
            </p:nvSpPr>
            <p:spPr bwMode="auto">
              <a:xfrm>
                <a:off x="4533901" y="4705350"/>
                <a:ext cx="39688" cy="47625"/>
              </a:xfrm>
              <a:custGeom>
                <a:avLst/>
                <a:gdLst>
                  <a:gd name="T0" fmla="*/ 0 w 13"/>
                  <a:gd name="T1" fmla="*/ 0 h 16"/>
                  <a:gd name="T2" fmla="*/ 0 w 13"/>
                  <a:gd name="T3" fmla="*/ 16 h 16"/>
                  <a:gd name="T4" fmla="*/ 13 w 13"/>
                  <a:gd name="T5" fmla="*/ 16 h 16"/>
                  <a:gd name="T6" fmla="*/ 13 w 13"/>
                  <a:gd name="T7" fmla="*/ 13 h 16"/>
                  <a:gd name="T8" fmla="*/ 0 w 13"/>
                  <a:gd name="T9" fmla="*/ 0 h 16"/>
                </a:gdLst>
                <a:ahLst/>
                <a:cxnLst>
                  <a:cxn ang="0">
                    <a:pos x="T0" y="T1"/>
                  </a:cxn>
                  <a:cxn ang="0">
                    <a:pos x="T2" y="T3"/>
                  </a:cxn>
                  <a:cxn ang="0">
                    <a:pos x="T4" y="T5"/>
                  </a:cxn>
                  <a:cxn ang="0">
                    <a:pos x="T6" y="T7"/>
                  </a:cxn>
                  <a:cxn ang="0">
                    <a:pos x="T8" y="T9"/>
                  </a:cxn>
                </a:cxnLst>
                <a:rect l="0" t="0" r="r" b="b"/>
                <a:pathLst>
                  <a:path w="13" h="16">
                    <a:moveTo>
                      <a:pt x="0" y="0"/>
                    </a:moveTo>
                    <a:cubicBezTo>
                      <a:pt x="0" y="16"/>
                      <a:pt x="0" y="16"/>
                      <a:pt x="0" y="16"/>
                    </a:cubicBezTo>
                    <a:cubicBezTo>
                      <a:pt x="13" y="16"/>
                      <a:pt x="13" y="16"/>
                      <a:pt x="13" y="16"/>
                    </a:cubicBezTo>
                    <a:cubicBezTo>
                      <a:pt x="13" y="13"/>
                      <a:pt x="13" y="13"/>
                      <a:pt x="13" y="13"/>
                    </a:cubicBezTo>
                    <a:cubicBezTo>
                      <a:pt x="8" y="10"/>
                      <a:pt x="3" y="5"/>
                      <a:pt x="0" y="0"/>
                    </a:cubicBezTo>
                  </a:path>
                </a:pathLst>
              </a:custGeom>
              <a:solidFill>
                <a:srgbClr val="57A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2" name="Freeform 151"/>
              <p:cNvSpPr>
                <a:spLocks/>
              </p:cNvSpPr>
              <p:nvPr/>
            </p:nvSpPr>
            <p:spPr bwMode="auto">
              <a:xfrm>
                <a:off x="4579938" y="4748213"/>
                <a:ext cx="7938" cy="4763"/>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1"/>
                      <a:pt x="1" y="1"/>
                      <a:pt x="0" y="0"/>
                    </a:cubicBezTo>
                  </a:path>
                </a:pathLst>
              </a:custGeom>
              <a:solidFill>
                <a:srgbClr val="81BC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3" name="Freeform 152"/>
              <p:cNvSpPr>
                <a:spLocks noEditPoints="1"/>
              </p:cNvSpPr>
              <p:nvPr/>
            </p:nvSpPr>
            <p:spPr bwMode="auto">
              <a:xfrm>
                <a:off x="4437063" y="4575175"/>
                <a:ext cx="260350" cy="250825"/>
              </a:xfrm>
              <a:custGeom>
                <a:avLst/>
                <a:gdLst>
                  <a:gd name="T0" fmla="*/ 43 w 86"/>
                  <a:gd name="T1" fmla="*/ 0 h 83"/>
                  <a:gd name="T2" fmla="*/ 86 w 86"/>
                  <a:gd name="T3" fmla="*/ 41 h 83"/>
                  <a:gd name="T4" fmla="*/ 43 w 86"/>
                  <a:gd name="T5" fmla="*/ 83 h 83"/>
                  <a:gd name="T6" fmla="*/ 0 w 86"/>
                  <a:gd name="T7" fmla="*/ 41 h 83"/>
                  <a:gd name="T8" fmla="*/ 43 w 86"/>
                  <a:gd name="T9" fmla="*/ 0 h 83"/>
                  <a:gd name="T10" fmla="*/ 7 w 86"/>
                  <a:gd name="T11" fmla="*/ 41 h 83"/>
                  <a:gd name="T12" fmla="*/ 43 w 86"/>
                  <a:gd name="T13" fmla="*/ 76 h 83"/>
                  <a:gd name="T14" fmla="*/ 79 w 86"/>
                  <a:gd name="T15" fmla="*/ 41 h 83"/>
                  <a:gd name="T16" fmla="*/ 43 w 86"/>
                  <a:gd name="T17" fmla="*/ 7 h 83"/>
                  <a:gd name="T18" fmla="*/ 7 w 86"/>
                  <a:gd name="T1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3">
                    <a:moveTo>
                      <a:pt x="43" y="0"/>
                    </a:moveTo>
                    <a:cubicBezTo>
                      <a:pt x="67" y="0"/>
                      <a:pt x="86" y="19"/>
                      <a:pt x="86" y="41"/>
                    </a:cubicBezTo>
                    <a:cubicBezTo>
                      <a:pt x="86" y="64"/>
                      <a:pt x="67" y="83"/>
                      <a:pt x="43" y="83"/>
                    </a:cubicBezTo>
                    <a:cubicBezTo>
                      <a:pt x="19" y="83"/>
                      <a:pt x="0" y="64"/>
                      <a:pt x="0" y="41"/>
                    </a:cubicBezTo>
                    <a:cubicBezTo>
                      <a:pt x="0" y="19"/>
                      <a:pt x="19" y="0"/>
                      <a:pt x="43" y="0"/>
                    </a:cubicBezTo>
                    <a:moveTo>
                      <a:pt x="7" y="41"/>
                    </a:moveTo>
                    <a:cubicBezTo>
                      <a:pt x="7" y="60"/>
                      <a:pt x="23" y="76"/>
                      <a:pt x="43" y="76"/>
                    </a:cubicBezTo>
                    <a:cubicBezTo>
                      <a:pt x="63" y="76"/>
                      <a:pt x="79" y="60"/>
                      <a:pt x="79" y="41"/>
                    </a:cubicBezTo>
                    <a:cubicBezTo>
                      <a:pt x="79" y="22"/>
                      <a:pt x="63" y="7"/>
                      <a:pt x="43" y="7"/>
                    </a:cubicBezTo>
                    <a:cubicBezTo>
                      <a:pt x="23" y="7"/>
                      <a:pt x="7" y="22"/>
                      <a:pt x="7" y="41"/>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4" name="Freeform 153"/>
              <p:cNvSpPr>
                <a:spLocks/>
              </p:cNvSpPr>
              <p:nvPr/>
            </p:nvSpPr>
            <p:spPr bwMode="auto">
              <a:xfrm>
                <a:off x="4640263" y="4665663"/>
                <a:ext cx="36513" cy="112713"/>
              </a:xfrm>
              <a:custGeom>
                <a:avLst/>
                <a:gdLst>
                  <a:gd name="T0" fmla="*/ 0 w 12"/>
                  <a:gd name="T1" fmla="*/ 37 h 37"/>
                  <a:gd name="T2" fmla="*/ 0 w 12"/>
                  <a:gd name="T3" fmla="*/ 17 h 37"/>
                  <a:gd name="T4" fmla="*/ 10 w 12"/>
                  <a:gd name="T5" fmla="*/ 0 h 37"/>
                  <a:gd name="T6" fmla="*/ 12 w 12"/>
                  <a:gd name="T7" fmla="*/ 11 h 37"/>
                  <a:gd name="T8" fmla="*/ 0 w 12"/>
                  <a:gd name="T9" fmla="*/ 37 h 37"/>
                </a:gdLst>
                <a:ahLst/>
                <a:cxnLst>
                  <a:cxn ang="0">
                    <a:pos x="T0" y="T1"/>
                  </a:cxn>
                  <a:cxn ang="0">
                    <a:pos x="T2" y="T3"/>
                  </a:cxn>
                  <a:cxn ang="0">
                    <a:pos x="T4" y="T5"/>
                  </a:cxn>
                  <a:cxn ang="0">
                    <a:pos x="T6" y="T7"/>
                  </a:cxn>
                  <a:cxn ang="0">
                    <a:pos x="T8" y="T9"/>
                  </a:cxn>
                </a:cxnLst>
                <a:rect l="0" t="0" r="r" b="b"/>
                <a:pathLst>
                  <a:path w="12" h="37">
                    <a:moveTo>
                      <a:pt x="0" y="37"/>
                    </a:moveTo>
                    <a:cubicBezTo>
                      <a:pt x="0" y="17"/>
                      <a:pt x="0" y="17"/>
                      <a:pt x="0" y="17"/>
                    </a:cubicBezTo>
                    <a:cubicBezTo>
                      <a:pt x="0" y="10"/>
                      <a:pt x="4" y="3"/>
                      <a:pt x="10" y="0"/>
                    </a:cubicBezTo>
                    <a:cubicBezTo>
                      <a:pt x="11" y="3"/>
                      <a:pt x="12" y="7"/>
                      <a:pt x="12" y="11"/>
                    </a:cubicBezTo>
                    <a:cubicBezTo>
                      <a:pt x="12" y="21"/>
                      <a:pt x="7" y="31"/>
                      <a:pt x="0" y="37"/>
                    </a:cubicBezTo>
                    <a:close/>
                  </a:path>
                </a:pathLst>
              </a:custGeom>
              <a:solidFill>
                <a:srgbClr val="977F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5" name="Rectangle 154"/>
              <p:cNvSpPr>
                <a:spLocks noChangeArrowheads="1"/>
              </p:cNvSpPr>
              <p:nvPr/>
            </p:nvSpPr>
            <p:spPr bwMode="auto">
              <a:xfrm>
                <a:off x="4624388" y="4714875"/>
                <a:ext cx="36513" cy="3810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Tree>
    <p:extLst>
      <p:ext uri="{BB962C8B-B14F-4D97-AF65-F5344CB8AC3E}">
        <p14:creationId xmlns:p14="http://schemas.microsoft.com/office/powerpoint/2010/main" val="388794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77"/>
            <a:ext cx="10056812" cy="2179058"/>
          </a:xfrm>
        </p:spPr>
        <p:txBody>
          <a:bodyPr/>
          <a:lstStyle/>
          <a:p>
            <a:r>
              <a:rPr lang="en-US" sz="7200" dirty="0"/>
              <a:t>Azure Stack Hub Identity Fundamentals</a:t>
            </a:r>
          </a:p>
        </p:txBody>
      </p:sp>
    </p:spTree>
    <p:extLst>
      <p:ext uri="{BB962C8B-B14F-4D97-AF65-F5344CB8AC3E}">
        <p14:creationId xmlns:p14="http://schemas.microsoft.com/office/powerpoint/2010/main" val="50366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24A94-3C12-4C8D-9560-025DE2AF2103}"/>
              </a:ext>
            </a:extLst>
          </p:cNvPr>
          <p:cNvSpPr>
            <a:spLocks noGrp="1"/>
          </p:cNvSpPr>
          <p:nvPr>
            <p:ph type="title"/>
          </p:nvPr>
        </p:nvSpPr>
        <p:spPr/>
        <p:txBody>
          <a:bodyPr/>
          <a:lstStyle/>
          <a:p>
            <a:r>
              <a:rPr lang="en-US" dirty="0"/>
              <a:t>Azure Stack Hub identity fundamentals</a:t>
            </a:r>
          </a:p>
        </p:txBody>
      </p:sp>
      <p:sp>
        <p:nvSpPr>
          <p:cNvPr id="4" name="Text Placeholder 3">
            <a:extLst>
              <a:ext uri="{FF2B5EF4-FFF2-40B4-BE49-F238E27FC236}">
                <a16:creationId xmlns:a16="http://schemas.microsoft.com/office/drawing/2014/main" id="{EDFA57C4-65BB-4E12-BB98-13684F00D150}"/>
              </a:ext>
            </a:extLst>
          </p:cNvPr>
          <p:cNvSpPr>
            <a:spLocks noGrp="1"/>
          </p:cNvSpPr>
          <p:nvPr>
            <p:ph type="body" sz="quarter" idx="10"/>
          </p:nvPr>
        </p:nvSpPr>
        <p:spPr>
          <a:xfrm>
            <a:off x="274638" y="1212850"/>
            <a:ext cx="11888787" cy="5481501"/>
          </a:xfrm>
        </p:spPr>
        <p:txBody>
          <a:bodyPr/>
          <a:lstStyle/>
          <a:p>
            <a:r>
              <a:rPr lang="en-DE" b="1" dirty="0">
                <a:solidFill>
                  <a:srgbClr val="FF0000"/>
                </a:solidFill>
              </a:rPr>
              <a:t>Decision needs to be made before deployment</a:t>
            </a:r>
          </a:p>
          <a:p>
            <a:r>
              <a:rPr lang="en-DE" dirty="0"/>
              <a:t>Two possible options for identity provider</a:t>
            </a:r>
          </a:p>
          <a:p>
            <a:pPr marL="285750" lvl="1" indent="-285750">
              <a:lnSpc>
                <a:spcPct val="100000"/>
              </a:lnSpc>
              <a:buFont typeface="Arial" panose="020B0604020202020204" pitchFamily="34" charset="0"/>
              <a:buChar char="•"/>
            </a:pPr>
            <a:r>
              <a:rPr lang="en-DE" dirty="0"/>
              <a:t>Azure Active Directory</a:t>
            </a:r>
          </a:p>
          <a:p>
            <a:pPr marL="285750" lvl="1" indent="-285750">
              <a:lnSpc>
                <a:spcPct val="100000"/>
              </a:lnSpc>
              <a:buFont typeface="Arial" panose="020B0604020202020204" pitchFamily="34" charset="0"/>
              <a:buChar char="•"/>
            </a:pPr>
            <a:r>
              <a:rPr lang="en-DE" dirty="0"/>
              <a:t>ADFS</a:t>
            </a:r>
          </a:p>
          <a:p>
            <a:r>
              <a:rPr lang="en-DE" b="1" dirty="0">
                <a:solidFill>
                  <a:srgbClr val="FF0000"/>
                </a:solidFill>
              </a:rPr>
              <a:t>Changing identity provider after deployment is not possible</a:t>
            </a:r>
          </a:p>
          <a:p>
            <a:pPr marL="285750" lvl="1" indent="-285750">
              <a:lnSpc>
                <a:spcPct val="100000"/>
              </a:lnSpc>
              <a:buFont typeface="Arial" panose="020B0604020202020204" pitchFamily="34" charset="0"/>
              <a:buChar char="•"/>
            </a:pPr>
            <a:r>
              <a:rPr lang="en-DE" dirty="0"/>
              <a:t>To change identity provider you need to re</a:t>
            </a:r>
            <a:r>
              <a:rPr lang="en-US" dirty="0"/>
              <a:t>-</a:t>
            </a:r>
            <a:r>
              <a:rPr lang="en-DE" dirty="0"/>
              <a:t>deploy </a:t>
            </a:r>
            <a:r>
              <a:rPr lang="en-US" dirty="0"/>
              <a:t>Azure Stack Hub</a:t>
            </a:r>
          </a:p>
          <a:p>
            <a:pPr>
              <a:lnSpc>
                <a:spcPct val="100000"/>
              </a:lnSpc>
              <a:spcAft>
                <a:spcPts val="600"/>
              </a:spcAft>
            </a:pPr>
            <a:r>
              <a:rPr lang="en-US" dirty="0"/>
              <a:t>OpenID Connect Protocol</a:t>
            </a:r>
          </a:p>
          <a:p>
            <a:pPr marL="285750" lvl="1" indent="-285750">
              <a:lnSpc>
                <a:spcPct val="100000"/>
              </a:lnSpc>
              <a:buFont typeface="Arial" panose="020B0604020202020204" pitchFamily="34" charset="0"/>
              <a:buChar char="•"/>
            </a:pPr>
            <a:r>
              <a:rPr lang="en-US" dirty="0"/>
              <a:t>Authorization Code Flow</a:t>
            </a:r>
          </a:p>
          <a:p>
            <a:pPr marL="285750" lvl="1" indent="-285750">
              <a:lnSpc>
                <a:spcPct val="100000"/>
              </a:lnSpc>
              <a:buFont typeface="Arial" panose="020B0604020202020204" pitchFamily="34" charset="0"/>
              <a:buChar char="•"/>
            </a:pPr>
            <a:r>
              <a:rPr lang="en-US" dirty="0"/>
              <a:t>Resource Owner flow</a:t>
            </a:r>
          </a:p>
          <a:p>
            <a:pPr>
              <a:lnSpc>
                <a:spcPct val="100000"/>
              </a:lnSpc>
              <a:spcAft>
                <a:spcPts val="600"/>
              </a:spcAft>
            </a:pPr>
            <a:r>
              <a:rPr lang="en-US" dirty="0"/>
              <a:t>Utilizes JSON Web Tokens (JWT)</a:t>
            </a:r>
          </a:p>
          <a:p>
            <a:pPr>
              <a:lnSpc>
                <a:spcPct val="100000"/>
              </a:lnSpc>
              <a:spcAft>
                <a:spcPts val="600"/>
              </a:spcAft>
            </a:pPr>
            <a:r>
              <a:rPr lang="en-US" dirty="0"/>
              <a:t>Use Azure tools to manage Azure and Azure Stack Hub</a:t>
            </a:r>
          </a:p>
          <a:p>
            <a:pPr>
              <a:lnSpc>
                <a:spcPct val="100000"/>
              </a:lnSpc>
              <a:spcAft>
                <a:spcPts val="600"/>
              </a:spcAft>
            </a:pPr>
            <a:r>
              <a:rPr lang="en-US" dirty="0"/>
              <a:t>Use ADAL libraries to authenticate</a:t>
            </a:r>
          </a:p>
        </p:txBody>
      </p:sp>
    </p:spTree>
    <p:extLst>
      <p:ext uri="{BB962C8B-B14F-4D97-AF65-F5344CB8AC3E}">
        <p14:creationId xmlns:p14="http://schemas.microsoft.com/office/powerpoint/2010/main" val="26772421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2272" y="1000709"/>
            <a:ext cx="11887200" cy="572464"/>
          </a:xfrm>
        </p:spPr>
        <p:txBody>
          <a:bodyPr/>
          <a:lstStyle/>
          <a:p>
            <a:pPr marL="0" indent="0">
              <a:buNone/>
            </a:pPr>
            <a:r>
              <a:rPr lang="en-US" sz="2800" dirty="0">
                <a:solidFill>
                  <a:srgbClr val="0078D7"/>
                </a:solidFill>
              </a:rPr>
              <a:t>Capabilities and limitations</a:t>
            </a:r>
          </a:p>
        </p:txBody>
      </p:sp>
      <p:sp>
        <p:nvSpPr>
          <p:cNvPr id="2" name="Title 1"/>
          <p:cNvSpPr>
            <a:spLocks noGrp="1"/>
          </p:cNvSpPr>
          <p:nvPr>
            <p:ph type="title"/>
          </p:nvPr>
        </p:nvSpPr>
        <p:spPr/>
        <p:txBody>
          <a:bodyPr/>
          <a:lstStyle/>
          <a:p>
            <a:r>
              <a:rPr lang="en-US" dirty="0"/>
              <a:t>Azure Stack Hub identity fundamentals</a:t>
            </a:r>
            <a:endParaRPr lang="en-US" dirty="0">
              <a:gradFill>
                <a:gsLst>
                  <a:gs pos="1250">
                    <a:schemeClr val="tx1"/>
                  </a:gs>
                  <a:gs pos="100000">
                    <a:schemeClr val="tx1"/>
                  </a:gs>
                </a:gsLst>
                <a:lin ang="5400000" scaled="0"/>
              </a:gradFill>
            </a:endParaRPr>
          </a:p>
        </p:txBody>
      </p:sp>
      <p:graphicFrame>
        <p:nvGraphicFramePr>
          <p:cNvPr id="7" name="Table 6">
            <a:extLst>
              <a:ext uri="{FF2B5EF4-FFF2-40B4-BE49-F238E27FC236}">
                <a16:creationId xmlns:a16="http://schemas.microsoft.com/office/drawing/2014/main" id="{67AC74BF-AE85-4B35-ADE9-5610B117951A}"/>
              </a:ext>
            </a:extLst>
          </p:cNvPr>
          <p:cNvGraphicFramePr>
            <a:graphicFrameLocks noGrp="1"/>
          </p:cNvGraphicFramePr>
          <p:nvPr>
            <p:extLst>
              <p:ext uri="{D42A27DB-BD31-4B8C-83A1-F6EECF244321}">
                <p14:modId xmlns:p14="http://schemas.microsoft.com/office/powerpoint/2010/main" val="2492035661"/>
              </p:ext>
            </p:extLst>
          </p:nvPr>
        </p:nvGraphicFramePr>
        <p:xfrm>
          <a:off x="353673" y="1791613"/>
          <a:ext cx="11210393" cy="4654980"/>
        </p:xfrm>
        <a:graphic>
          <a:graphicData uri="http://schemas.openxmlformats.org/drawingml/2006/table">
            <a:tbl>
              <a:tblPr firstRow="1" bandRow="1">
                <a:tableStyleId>{F5AB1C69-6EDB-4FF4-983F-18BD219EF322}</a:tableStyleId>
              </a:tblPr>
              <a:tblGrid>
                <a:gridCol w="6150255">
                  <a:extLst>
                    <a:ext uri="{9D8B030D-6E8A-4147-A177-3AD203B41FA5}">
                      <a16:colId xmlns:a16="http://schemas.microsoft.com/office/drawing/2014/main" val="2441098193"/>
                    </a:ext>
                  </a:extLst>
                </a:gridCol>
                <a:gridCol w="1100030">
                  <a:extLst>
                    <a:ext uri="{9D8B030D-6E8A-4147-A177-3AD203B41FA5}">
                      <a16:colId xmlns:a16="http://schemas.microsoft.com/office/drawing/2014/main" val="1492200439"/>
                    </a:ext>
                  </a:extLst>
                </a:gridCol>
                <a:gridCol w="3960108">
                  <a:extLst>
                    <a:ext uri="{9D8B030D-6E8A-4147-A177-3AD203B41FA5}">
                      <a16:colId xmlns:a16="http://schemas.microsoft.com/office/drawing/2014/main" val="999703581"/>
                    </a:ext>
                  </a:extLst>
                </a:gridCol>
              </a:tblGrid>
              <a:tr h="614242">
                <a:tc>
                  <a:txBody>
                    <a:bodyPr/>
                    <a:lstStyle/>
                    <a:p>
                      <a:pPr algn="l" fontAlgn="b"/>
                      <a:r>
                        <a:rPr lang="en-US" sz="1600" b="1" u="none" strike="noStrike" kern="1200" dirty="0">
                          <a:solidFill>
                            <a:schemeClr val="lt1"/>
                          </a:solidFill>
                          <a:effectLst/>
                          <a:latin typeface="+mn-lt"/>
                          <a:ea typeface="+mn-ea"/>
                          <a:cs typeface="+mn-cs"/>
                        </a:rPr>
                        <a:t>Capability or scenario</a:t>
                      </a:r>
                    </a:p>
                  </a:txBody>
                  <a:tcPr anchor="b"/>
                </a:tc>
                <a:tc>
                  <a:txBody>
                    <a:bodyPr/>
                    <a:lstStyle/>
                    <a:p>
                      <a:pPr algn="l" fontAlgn="b"/>
                      <a:r>
                        <a:rPr lang="en-US" sz="1600" b="1" u="none" strike="noStrike" kern="1200" dirty="0">
                          <a:solidFill>
                            <a:schemeClr val="lt1"/>
                          </a:solidFill>
                          <a:effectLst/>
                          <a:latin typeface="+mn-lt"/>
                          <a:ea typeface="+mn-ea"/>
                          <a:cs typeface="+mn-cs"/>
                        </a:rPr>
                        <a:t>Azure AD</a:t>
                      </a:r>
                    </a:p>
                  </a:txBody>
                  <a:tcPr anchor="b"/>
                </a:tc>
                <a:tc>
                  <a:txBody>
                    <a:bodyPr/>
                    <a:lstStyle/>
                    <a:p>
                      <a:pPr algn="l" fontAlgn="b"/>
                      <a:r>
                        <a:rPr lang="en-US" sz="1600" b="1" u="none" strike="noStrike" kern="1200" dirty="0">
                          <a:solidFill>
                            <a:schemeClr val="lt1"/>
                          </a:solidFill>
                          <a:effectLst/>
                          <a:latin typeface="+mn-lt"/>
                          <a:ea typeface="+mn-ea"/>
                          <a:cs typeface="+mn-cs"/>
                        </a:rPr>
                        <a:t>AD FS</a:t>
                      </a:r>
                    </a:p>
                  </a:txBody>
                  <a:tcPr anchor="b"/>
                </a:tc>
                <a:extLst>
                  <a:ext uri="{0D108BD9-81ED-4DB2-BD59-A6C34878D82A}">
                    <a16:rowId xmlns:a16="http://schemas.microsoft.com/office/drawing/2014/main" val="1239406585"/>
                  </a:ext>
                </a:extLst>
              </a:tr>
              <a:tr h="377030">
                <a:tc>
                  <a:txBody>
                    <a:bodyPr/>
                    <a:lstStyle/>
                    <a:p>
                      <a:pPr algn="l" fontAlgn="b"/>
                      <a:r>
                        <a:rPr lang="en-US" sz="1600" u="none" strike="noStrike" kern="1200" dirty="0">
                          <a:solidFill>
                            <a:schemeClr val="dk1"/>
                          </a:solidFill>
                          <a:effectLst/>
                          <a:latin typeface="+mn-lt"/>
                          <a:ea typeface="+mn-ea"/>
                          <a:cs typeface="+mn-cs"/>
                        </a:rPr>
                        <a:t>Connected to the internet</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Optional</a:t>
                      </a:r>
                    </a:p>
                  </a:txBody>
                  <a:tcPr anchor="b"/>
                </a:tc>
                <a:extLst>
                  <a:ext uri="{0D108BD9-81ED-4DB2-BD59-A6C34878D82A}">
                    <a16:rowId xmlns:a16="http://schemas.microsoft.com/office/drawing/2014/main" val="3595543863"/>
                  </a:ext>
                </a:extLst>
              </a:tr>
              <a:tr h="323134">
                <a:tc>
                  <a:txBody>
                    <a:bodyPr/>
                    <a:lstStyle/>
                    <a:p>
                      <a:pPr algn="l" fontAlgn="b"/>
                      <a:r>
                        <a:rPr lang="en-US" sz="1600" u="none" strike="noStrike" kern="1200" dirty="0">
                          <a:solidFill>
                            <a:schemeClr val="dk1"/>
                          </a:solidFill>
                          <a:effectLst/>
                          <a:latin typeface="+mn-lt"/>
                          <a:ea typeface="+mn-ea"/>
                          <a:cs typeface="+mn-cs"/>
                        </a:rPr>
                        <a:t>Support for multi-tenancy</a:t>
                      </a:r>
                    </a:p>
                  </a:txBody>
                  <a:tcPr anchor="b"/>
                </a:tc>
                <a:tc>
                  <a:txBody>
                    <a:bodyPr/>
                    <a:lstStyle/>
                    <a:p>
                      <a:pPr algn="l" fontAlgn="b"/>
                      <a:r>
                        <a:rPr lang="en-US" sz="1600" u="none" strike="noStrike" kern="120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No</a:t>
                      </a:r>
                    </a:p>
                  </a:txBody>
                  <a:tcPr anchor="b"/>
                </a:tc>
                <a:extLst>
                  <a:ext uri="{0D108BD9-81ED-4DB2-BD59-A6C34878D82A}">
                    <a16:rowId xmlns:a16="http://schemas.microsoft.com/office/drawing/2014/main" val="1705118263"/>
                  </a:ext>
                </a:extLst>
              </a:tr>
              <a:tr h="492184">
                <a:tc>
                  <a:txBody>
                    <a:bodyPr/>
                    <a:lstStyle/>
                    <a:p>
                      <a:pPr algn="l" fontAlgn="b"/>
                      <a:r>
                        <a:rPr lang="en-US" sz="1600" u="none" strike="noStrike" kern="1200" dirty="0">
                          <a:solidFill>
                            <a:schemeClr val="dk1"/>
                          </a:solidFill>
                          <a:effectLst/>
                          <a:latin typeface="+mn-lt"/>
                          <a:ea typeface="+mn-ea"/>
                          <a:cs typeface="+mn-cs"/>
                        </a:rPr>
                        <a:t>Offer items in the Marketplace</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 Requires use of the offline Marketplace syndication tool.</a:t>
                      </a:r>
                    </a:p>
                  </a:txBody>
                  <a:tcPr anchor="b"/>
                </a:tc>
                <a:extLst>
                  <a:ext uri="{0D108BD9-81ED-4DB2-BD59-A6C34878D82A}">
                    <a16:rowId xmlns:a16="http://schemas.microsoft.com/office/drawing/2014/main" val="2963781237"/>
                  </a:ext>
                </a:extLst>
              </a:tr>
              <a:tr h="492184">
                <a:tc>
                  <a:txBody>
                    <a:bodyPr/>
                    <a:lstStyle/>
                    <a:p>
                      <a:pPr algn="l" fontAlgn="b"/>
                      <a:r>
                        <a:rPr lang="en-US" sz="1600" u="none" strike="noStrike" kern="1200" dirty="0">
                          <a:solidFill>
                            <a:schemeClr val="dk1"/>
                          </a:solidFill>
                          <a:effectLst/>
                          <a:latin typeface="+mn-lt"/>
                          <a:ea typeface="+mn-ea"/>
                          <a:cs typeface="+mn-cs"/>
                        </a:rPr>
                        <a:t>Support for Active Directory Authentication Library (ADAL)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Yes</a:t>
                      </a:r>
                    </a:p>
                  </a:txBody>
                  <a:tcPr anchor="b"/>
                </a:tc>
                <a:extLst>
                  <a:ext uri="{0D108BD9-81ED-4DB2-BD59-A6C34878D82A}">
                    <a16:rowId xmlns:a16="http://schemas.microsoft.com/office/drawing/2014/main" val="1885673985"/>
                  </a:ext>
                </a:extLst>
              </a:tr>
              <a:tr h="197776">
                <a:tc>
                  <a:txBody>
                    <a:bodyPr/>
                    <a:lstStyle/>
                    <a:p>
                      <a:pPr algn="l" fontAlgn="b"/>
                      <a:r>
                        <a:rPr lang="en-US" sz="1600" u="none" strike="noStrike" kern="1200" dirty="0">
                          <a:solidFill>
                            <a:schemeClr val="dk1"/>
                          </a:solidFill>
                          <a:effectLst/>
                          <a:latin typeface="+mn-lt"/>
                          <a:ea typeface="+mn-ea"/>
                          <a:cs typeface="+mn-cs"/>
                        </a:rPr>
                        <a:t>Support for tools such as Azure CLI, Visual Studio, and PowerShell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a:solidFill>
                            <a:schemeClr val="dk1"/>
                          </a:solidFill>
                          <a:effectLst/>
                          <a:latin typeface="+mn-lt"/>
                          <a:ea typeface="+mn-ea"/>
                          <a:cs typeface="+mn-cs"/>
                        </a:rPr>
                        <a:t>Yes</a:t>
                      </a:r>
                    </a:p>
                  </a:txBody>
                  <a:tcPr anchor="b"/>
                </a:tc>
                <a:extLst>
                  <a:ext uri="{0D108BD9-81ED-4DB2-BD59-A6C34878D82A}">
                    <a16:rowId xmlns:a16="http://schemas.microsoft.com/office/drawing/2014/main" val="3855940276"/>
                  </a:ext>
                </a:extLst>
              </a:tr>
              <a:tr h="336884">
                <a:tc>
                  <a:txBody>
                    <a:bodyPr/>
                    <a:lstStyle/>
                    <a:p>
                      <a:pPr algn="l" fontAlgn="b"/>
                      <a:r>
                        <a:rPr lang="en-US" sz="1600" u="none" strike="noStrike" kern="1200">
                          <a:solidFill>
                            <a:schemeClr val="dk1"/>
                          </a:solidFill>
                          <a:effectLst/>
                          <a:latin typeface="+mn-lt"/>
                          <a:ea typeface="+mn-ea"/>
                          <a:cs typeface="+mn-cs"/>
                        </a:rPr>
                        <a:t>Create service principals through the Azure portal</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039538292"/>
                  </a:ext>
                </a:extLst>
              </a:tr>
              <a:tr h="247507">
                <a:tc>
                  <a:txBody>
                    <a:bodyPr/>
                    <a:lstStyle/>
                    <a:p>
                      <a:pPr algn="l" fontAlgn="b"/>
                      <a:r>
                        <a:rPr lang="en-US" sz="1600" u="none" strike="noStrike" kern="1200">
                          <a:solidFill>
                            <a:schemeClr val="dk1"/>
                          </a:solidFill>
                          <a:effectLst/>
                          <a:latin typeface="+mn-lt"/>
                          <a:ea typeface="+mn-ea"/>
                          <a:cs typeface="+mn-cs"/>
                        </a:rPr>
                        <a:t>Create service principals with certificates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extLst>
                  <a:ext uri="{0D108BD9-81ED-4DB2-BD59-A6C34878D82A}">
                    <a16:rowId xmlns:a16="http://schemas.microsoft.com/office/drawing/2014/main" val="599265905"/>
                  </a:ext>
                </a:extLst>
              </a:tr>
              <a:tr h="269737">
                <a:tc>
                  <a:txBody>
                    <a:bodyPr/>
                    <a:lstStyle/>
                    <a:p>
                      <a:pPr algn="l" fontAlgn="b"/>
                      <a:r>
                        <a:rPr lang="en-US" sz="1600" u="none" strike="noStrike" kern="1200">
                          <a:solidFill>
                            <a:schemeClr val="dk1"/>
                          </a:solidFill>
                          <a:effectLst/>
                          <a:latin typeface="+mn-lt"/>
                          <a:ea typeface="+mn-ea"/>
                          <a:cs typeface="+mn-cs"/>
                        </a:rPr>
                        <a:t>Create service principals with secrets (keys)</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418327732"/>
                  </a:ext>
                </a:extLst>
              </a:tr>
              <a:tr h="167640">
                <a:tc>
                  <a:txBody>
                    <a:bodyPr/>
                    <a:lstStyle/>
                    <a:p>
                      <a:pPr algn="l" fontAlgn="b"/>
                      <a:r>
                        <a:rPr lang="en-US" sz="1600" u="none" strike="noStrike" kern="1200">
                          <a:solidFill>
                            <a:schemeClr val="dk1"/>
                          </a:solidFill>
                          <a:effectLst/>
                          <a:latin typeface="+mn-lt"/>
                          <a:ea typeface="+mn-ea"/>
                          <a:cs typeface="+mn-cs"/>
                        </a:rPr>
                        <a:t>Applications can use the Graph service</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No</a:t>
                      </a:r>
                    </a:p>
                  </a:txBody>
                  <a:tcPr anchor="b"/>
                </a:tc>
                <a:extLst>
                  <a:ext uri="{0D108BD9-81ED-4DB2-BD59-A6C34878D82A}">
                    <a16:rowId xmlns:a16="http://schemas.microsoft.com/office/drawing/2014/main" val="1354085315"/>
                  </a:ext>
                </a:extLst>
              </a:tr>
              <a:tr h="167640">
                <a:tc>
                  <a:txBody>
                    <a:bodyPr/>
                    <a:lstStyle/>
                    <a:p>
                      <a:pPr algn="l" fontAlgn="b"/>
                      <a:r>
                        <a:rPr lang="en-US" sz="1600" u="none" strike="noStrike" kern="1200" dirty="0">
                          <a:solidFill>
                            <a:schemeClr val="dk1"/>
                          </a:solidFill>
                          <a:effectLst/>
                          <a:latin typeface="+mn-lt"/>
                          <a:ea typeface="+mn-ea"/>
                          <a:cs typeface="+mn-cs"/>
                        </a:rPr>
                        <a:t>Applications can use identity provider for sign-in</a:t>
                      </a:r>
                    </a:p>
                  </a:txBody>
                  <a:tcPr anchor="b"/>
                </a:tc>
                <a:tc>
                  <a:txBody>
                    <a:bodyPr/>
                    <a:lstStyle/>
                    <a:p>
                      <a:pPr algn="l" fontAlgn="b"/>
                      <a:r>
                        <a:rPr lang="en-US" sz="1600" u="none" strike="noStrike" kern="1200" dirty="0">
                          <a:solidFill>
                            <a:schemeClr val="dk1"/>
                          </a:solidFill>
                          <a:effectLst/>
                          <a:latin typeface="+mn-lt"/>
                          <a:ea typeface="+mn-ea"/>
                          <a:cs typeface="+mn-cs"/>
                        </a:rPr>
                        <a:t>Yes</a:t>
                      </a:r>
                    </a:p>
                  </a:txBody>
                  <a:tcPr anchor="b"/>
                </a:tc>
                <a:tc>
                  <a:txBody>
                    <a:bodyPr/>
                    <a:lstStyle/>
                    <a:p>
                      <a:pPr algn="l" fontAlgn="b"/>
                      <a:r>
                        <a:rPr lang="en-US" sz="1600" u="none" strike="noStrike" kern="1200" dirty="0">
                          <a:solidFill>
                            <a:schemeClr val="dk1"/>
                          </a:solidFill>
                          <a:effectLst/>
                          <a:latin typeface="+mn-lt"/>
                          <a:ea typeface="+mn-ea"/>
                          <a:cs typeface="+mn-cs"/>
                        </a:rPr>
                        <a:t>Yes. Requires applications to federate with on-premises AD FS instances.</a:t>
                      </a:r>
                    </a:p>
                  </a:txBody>
                  <a:tcPr anchor="b"/>
                </a:tc>
                <a:extLst>
                  <a:ext uri="{0D108BD9-81ED-4DB2-BD59-A6C34878D82A}">
                    <a16:rowId xmlns:a16="http://schemas.microsoft.com/office/drawing/2014/main" val="1863474214"/>
                  </a:ext>
                </a:extLst>
              </a:tr>
            </a:tbl>
          </a:graphicData>
        </a:graphic>
      </p:graphicFrame>
    </p:spTree>
    <p:extLst>
      <p:ext uri="{BB962C8B-B14F-4D97-AF65-F5344CB8AC3E}">
        <p14:creationId xmlns:p14="http://schemas.microsoft.com/office/powerpoint/2010/main" val="56014291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08037" y="1135062"/>
            <a:ext cx="2057400" cy="50292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Azure Stack Hub</a:t>
            </a:r>
          </a:p>
        </p:txBody>
      </p:sp>
      <p:sp>
        <p:nvSpPr>
          <p:cNvPr id="4" name="Title 3"/>
          <p:cNvSpPr>
            <a:spLocks noGrp="1"/>
          </p:cNvSpPr>
          <p:nvPr>
            <p:ph type="title"/>
          </p:nvPr>
        </p:nvSpPr>
        <p:spPr/>
        <p:txBody>
          <a:bodyPr/>
          <a:lstStyle/>
          <a:p>
            <a:r>
              <a:rPr lang="en-US" dirty="0"/>
              <a:t>Azure Stack Hub with AAD – Single-tenanted</a:t>
            </a:r>
          </a:p>
        </p:txBody>
      </p:sp>
      <p:sp>
        <p:nvSpPr>
          <p:cNvPr id="54" name="Rectangle 53"/>
          <p:cNvSpPr/>
          <p:nvPr/>
        </p:nvSpPr>
        <p:spPr bwMode="auto">
          <a:xfrm>
            <a:off x="1112837" y="1439862"/>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Portal</a:t>
            </a:r>
          </a:p>
        </p:txBody>
      </p:sp>
      <p:sp>
        <p:nvSpPr>
          <p:cNvPr id="55" name="Rectangle 54"/>
          <p:cNvSpPr/>
          <p:nvPr/>
        </p:nvSpPr>
        <p:spPr bwMode="auto">
          <a:xfrm>
            <a:off x="1112837" y="2162175"/>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ARM</a:t>
            </a:r>
          </a:p>
        </p:txBody>
      </p:sp>
      <p:sp>
        <p:nvSpPr>
          <p:cNvPr id="56" name="Rectangle 55"/>
          <p:cNvSpPr/>
          <p:nvPr/>
        </p:nvSpPr>
        <p:spPr bwMode="auto">
          <a:xfrm>
            <a:off x="1112837" y="3265488"/>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Portal</a:t>
            </a:r>
          </a:p>
        </p:txBody>
      </p:sp>
      <p:sp>
        <p:nvSpPr>
          <p:cNvPr id="57" name="Rectangle 56"/>
          <p:cNvSpPr/>
          <p:nvPr/>
        </p:nvSpPr>
        <p:spPr bwMode="auto">
          <a:xfrm>
            <a:off x="1112837" y="3987801"/>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ARM</a:t>
            </a:r>
          </a:p>
        </p:txBody>
      </p:sp>
      <p:sp>
        <p:nvSpPr>
          <p:cNvPr id="58" name="Rectangle 57"/>
          <p:cNvSpPr/>
          <p:nvPr/>
        </p:nvSpPr>
        <p:spPr bwMode="auto">
          <a:xfrm>
            <a:off x="1112837" y="4710114"/>
            <a:ext cx="1485900" cy="692148"/>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Resource Providers</a:t>
            </a:r>
          </a:p>
        </p:txBody>
      </p:sp>
      <p:sp>
        <p:nvSpPr>
          <p:cNvPr id="3" name="Rectangle 2"/>
          <p:cNvSpPr/>
          <p:nvPr/>
        </p:nvSpPr>
        <p:spPr bwMode="auto">
          <a:xfrm>
            <a:off x="7285143" y="1135062"/>
            <a:ext cx="3352800" cy="50292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a:t>Azure Active Directory</a:t>
            </a:r>
          </a:p>
        </p:txBody>
      </p:sp>
      <p:cxnSp>
        <p:nvCxnSpPr>
          <p:cNvPr id="8" name="Connector: Elbow 7"/>
          <p:cNvCxnSpPr>
            <a:cxnSpLocks/>
            <a:stCxn id="54" idx="3"/>
            <a:endCxn id="5" idx="1"/>
          </p:cNvCxnSpPr>
          <p:nvPr/>
        </p:nvCxnSpPr>
        <p:spPr>
          <a:xfrm>
            <a:off x="2598737" y="1706562"/>
            <a:ext cx="6088262" cy="244788"/>
          </a:xfrm>
          <a:prstGeom prst="bentConnector3">
            <a:avLst>
              <a:gd name="adj1" fmla="val 50000"/>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cxnSpLocks/>
            <a:stCxn id="55" idx="3"/>
          </p:cNvCxnSpPr>
          <p:nvPr/>
        </p:nvCxnSpPr>
        <p:spPr>
          <a:xfrm flipV="1">
            <a:off x="2598737" y="1962306"/>
            <a:ext cx="3187620" cy="466569"/>
          </a:xfrm>
          <a:prstGeom prst="bentConnector3">
            <a:avLst>
              <a:gd name="adj1" fmla="val 100063"/>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835798" y="2550697"/>
            <a:ext cx="23702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a:solidFill>
                  <a:schemeClr val="bg1"/>
                </a:solidFill>
                <a:latin typeface="+mj-lt"/>
              </a:rPr>
              <a:t>igaad1.onmicrosoft.com</a:t>
            </a:r>
          </a:p>
        </p:txBody>
      </p:sp>
      <p:grpSp>
        <p:nvGrpSpPr>
          <p:cNvPr id="52" name="Group 51"/>
          <p:cNvGrpSpPr/>
          <p:nvPr/>
        </p:nvGrpSpPr>
        <p:grpSpPr>
          <a:xfrm>
            <a:off x="8284933" y="1258132"/>
            <a:ext cx="1608265" cy="1386435"/>
            <a:chOff x="8572372" y="1439862"/>
            <a:chExt cx="2073530" cy="1787526"/>
          </a:xfrm>
        </p:grpSpPr>
        <p:sp>
          <p:nvSpPr>
            <p:cNvPr id="5" name="Isosceles Triangle 4"/>
            <p:cNvSpPr/>
            <p:nvPr/>
          </p:nvSpPr>
          <p:spPr bwMode="auto">
            <a:xfrm>
              <a:off x="8572372" y="1439862"/>
              <a:ext cx="2073530" cy="1787526"/>
            </a:xfrm>
            <a:prstGeom prst="triangl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62" name="Picture 61"/>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9269545" y="1671204"/>
              <a:ext cx="586853" cy="749588"/>
            </a:xfrm>
            <a:prstGeom prst="rect">
              <a:avLst/>
            </a:prstGeom>
          </p:spPr>
        </p:pic>
        <p:grpSp>
          <p:nvGrpSpPr>
            <p:cNvPr id="6" name="Group 5"/>
            <p:cNvGrpSpPr/>
            <p:nvPr/>
          </p:nvGrpSpPr>
          <p:grpSpPr>
            <a:xfrm>
              <a:off x="9609137" y="2430462"/>
              <a:ext cx="715835" cy="780488"/>
              <a:chOff x="9464802" y="2488174"/>
              <a:chExt cx="715835" cy="780488"/>
            </a:xfrm>
          </p:grpSpPr>
          <p:pic>
            <p:nvPicPr>
              <p:cNvPr id="63" name="Picture 62"/>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464802" y="2488174"/>
                <a:ext cx="586853" cy="749588"/>
              </a:xfrm>
              <a:prstGeom prst="rect">
                <a:avLst/>
              </a:prstGeom>
            </p:spPr>
          </p:pic>
          <p:pic>
            <p:nvPicPr>
              <p:cNvPr id="65" name="Picture 64"/>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593784" y="2519074"/>
                <a:ext cx="586853" cy="749588"/>
              </a:xfrm>
              <a:prstGeom prst="rect">
                <a:avLst/>
              </a:prstGeom>
            </p:spPr>
          </p:pic>
        </p:grpSp>
        <p:sp>
          <p:nvSpPr>
            <p:cNvPr id="104" name="Flowchart: Multidocument 103"/>
            <p:cNvSpPr/>
            <p:nvPr/>
          </p:nvSpPr>
          <p:spPr bwMode="auto">
            <a:xfrm>
              <a:off x="8970595" y="2707201"/>
              <a:ext cx="486142" cy="414653"/>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grpSp>
      <p:cxnSp>
        <p:nvCxnSpPr>
          <p:cNvPr id="76" name="Connector: Elbow 75"/>
          <p:cNvCxnSpPr>
            <a:cxnSpLocks/>
            <a:stCxn id="56" idx="3"/>
          </p:cNvCxnSpPr>
          <p:nvPr/>
        </p:nvCxnSpPr>
        <p:spPr>
          <a:xfrm flipV="1">
            <a:off x="2598737" y="2445063"/>
            <a:ext cx="5686196" cy="1087125"/>
          </a:xfrm>
          <a:prstGeom prst="bentConnector3">
            <a:avLst>
              <a:gd name="adj1" fmla="val 61196"/>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p:cNvCxnSpPr>
            <a:cxnSpLocks/>
            <a:stCxn id="57" idx="3"/>
          </p:cNvCxnSpPr>
          <p:nvPr/>
        </p:nvCxnSpPr>
        <p:spPr>
          <a:xfrm flipV="1">
            <a:off x="2598737" y="2445063"/>
            <a:ext cx="5686196" cy="1809438"/>
          </a:xfrm>
          <a:prstGeom prst="bentConnector3">
            <a:avLst>
              <a:gd name="adj1" fmla="val 68320"/>
            </a:avLst>
          </a:prstGeom>
          <a:ln w="28575">
            <a:solidFill>
              <a:srgbClr val="107C1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Connector: Elbow 85"/>
          <p:cNvCxnSpPr>
            <a:cxnSpLocks/>
            <a:stCxn id="58" idx="3"/>
          </p:cNvCxnSpPr>
          <p:nvPr/>
        </p:nvCxnSpPr>
        <p:spPr>
          <a:xfrm flipV="1">
            <a:off x="2598737" y="2445063"/>
            <a:ext cx="5503541" cy="2611125"/>
          </a:xfrm>
          <a:prstGeom prst="bentConnector3">
            <a:avLst>
              <a:gd name="adj1" fmla="val 78813"/>
            </a:avLst>
          </a:prstGeom>
          <a:ln w="28575">
            <a:solidFill>
              <a:srgbClr val="107C1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4569" y="6316662"/>
            <a:ext cx="7907337"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rgbClr val="0078D7"/>
                </a:solidFill>
                <a:latin typeface="Segoe UI" panose="020B0502040204020203" pitchFamily="34" charset="0"/>
                <a:cs typeface="Segoe UI" panose="020B0502040204020203" pitchFamily="34" charset="0"/>
              </a:rPr>
              <a:t>Use cases: Enterprises, Dedicated Hosting</a:t>
            </a:r>
          </a:p>
        </p:txBody>
      </p:sp>
    </p:spTree>
    <p:extLst>
      <p:ext uri="{BB962C8B-B14F-4D97-AF65-F5344CB8AC3E}">
        <p14:creationId xmlns:p14="http://schemas.microsoft.com/office/powerpoint/2010/main" val="6334933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08037" y="1135062"/>
            <a:ext cx="2057400" cy="5029200"/>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Azure Stack Hub</a:t>
            </a:r>
          </a:p>
        </p:txBody>
      </p:sp>
      <p:sp>
        <p:nvSpPr>
          <p:cNvPr id="4" name="Title 3"/>
          <p:cNvSpPr>
            <a:spLocks noGrp="1"/>
          </p:cNvSpPr>
          <p:nvPr>
            <p:ph type="title"/>
          </p:nvPr>
        </p:nvSpPr>
        <p:spPr/>
        <p:txBody>
          <a:bodyPr/>
          <a:lstStyle/>
          <a:p>
            <a:r>
              <a:rPr lang="en-US" dirty="0"/>
              <a:t>Azure Stack Hub with AAD – Multi-tenanted</a:t>
            </a:r>
          </a:p>
        </p:txBody>
      </p:sp>
      <p:sp>
        <p:nvSpPr>
          <p:cNvPr id="54" name="Rectangle 53"/>
          <p:cNvSpPr/>
          <p:nvPr/>
        </p:nvSpPr>
        <p:spPr bwMode="auto">
          <a:xfrm>
            <a:off x="1112837" y="1439862"/>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Portal</a:t>
            </a:r>
          </a:p>
        </p:txBody>
      </p:sp>
      <p:sp>
        <p:nvSpPr>
          <p:cNvPr id="55" name="Rectangle 54"/>
          <p:cNvSpPr/>
          <p:nvPr/>
        </p:nvSpPr>
        <p:spPr bwMode="auto">
          <a:xfrm>
            <a:off x="1112837" y="2162175"/>
            <a:ext cx="1485900" cy="53340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solidFill>
                  <a:schemeClr val="bg1"/>
                </a:solidFill>
                <a:latin typeface="+mj-lt"/>
                <a:cs typeface="Calibri" panose="020F0502020204030204" pitchFamily="34" charset="0"/>
              </a:rPr>
              <a:t>Admin ARM</a:t>
            </a:r>
          </a:p>
        </p:txBody>
      </p:sp>
      <p:sp>
        <p:nvSpPr>
          <p:cNvPr id="56" name="Rectangle 55"/>
          <p:cNvSpPr/>
          <p:nvPr/>
        </p:nvSpPr>
        <p:spPr bwMode="auto">
          <a:xfrm>
            <a:off x="1112837" y="3265488"/>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Portal</a:t>
            </a:r>
          </a:p>
        </p:txBody>
      </p:sp>
      <p:sp>
        <p:nvSpPr>
          <p:cNvPr id="57" name="Rectangle 56"/>
          <p:cNvSpPr/>
          <p:nvPr/>
        </p:nvSpPr>
        <p:spPr bwMode="auto">
          <a:xfrm>
            <a:off x="1112837" y="3987801"/>
            <a:ext cx="1485900" cy="5334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Public ARM</a:t>
            </a:r>
          </a:p>
        </p:txBody>
      </p:sp>
      <p:sp>
        <p:nvSpPr>
          <p:cNvPr id="58" name="Rectangle 57"/>
          <p:cNvSpPr/>
          <p:nvPr/>
        </p:nvSpPr>
        <p:spPr bwMode="auto">
          <a:xfrm>
            <a:off x="1112837" y="4710114"/>
            <a:ext cx="1485900" cy="692148"/>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Resource Providers</a:t>
            </a:r>
          </a:p>
        </p:txBody>
      </p:sp>
      <p:sp>
        <p:nvSpPr>
          <p:cNvPr id="3" name="Rectangle 2"/>
          <p:cNvSpPr/>
          <p:nvPr/>
        </p:nvSpPr>
        <p:spPr bwMode="auto">
          <a:xfrm>
            <a:off x="6827837" y="1135062"/>
            <a:ext cx="3347047" cy="55626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latin typeface="+mj-lt"/>
                <a:ea typeface="Segoe UI" pitchFamily="34" charset="0"/>
                <a:cs typeface="Segoe UI" pitchFamily="34" charset="0"/>
              </a:rPr>
              <a:t>Azure Active Directory</a:t>
            </a:r>
          </a:p>
        </p:txBody>
      </p:sp>
      <p:cxnSp>
        <p:nvCxnSpPr>
          <p:cNvPr id="8" name="Connector: Elbow 7"/>
          <p:cNvCxnSpPr>
            <a:cxnSpLocks/>
            <a:stCxn id="54" idx="3"/>
            <a:endCxn id="5" idx="1"/>
          </p:cNvCxnSpPr>
          <p:nvPr/>
        </p:nvCxnSpPr>
        <p:spPr>
          <a:xfrm>
            <a:off x="2598737" y="1706562"/>
            <a:ext cx="5461301" cy="244788"/>
          </a:xfrm>
          <a:prstGeom prst="bentConnector3">
            <a:avLst>
              <a:gd name="adj1" fmla="val 58425"/>
            </a:avLst>
          </a:prstGeom>
          <a:ln w="28575">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cxnSpLocks/>
            <a:stCxn id="55" idx="3"/>
          </p:cNvCxnSpPr>
          <p:nvPr/>
        </p:nvCxnSpPr>
        <p:spPr>
          <a:xfrm flipV="1">
            <a:off x="2598737" y="1962306"/>
            <a:ext cx="3187620" cy="466569"/>
          </a:xfrm>
          <a:prstGeom prst="bentConnector3">
            <a:avLst>
              <a:gd name="adj1" fmla="val 100063"/>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208837" y="2550697"/>
            <a:ext cx="237026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solidFill>
                  <a:schemeClr val="bg1"/>
                </a:solidFill>
                <a:latin typeface="+mj-lt"/>
              </a:rPr>
              <a:t>igaad1.onmicrosoft.com</a:t>
            </a:r>
          </a:p>
        </p:txBody>
      </p:sp>
      <p:sp>
        <p:nvSpPr>
          <p:cNvPr id="5" name="Isosceles Triangle 4"/>
          <p:cNvSpPr/>
          <p:nvPr/>
        </p:nvSpPr>
        <p:spPr bwMode="auto">
          <a:xfrm>
            <a:off x="7657972" y="1258132"/>
            <a:ext cx="1608265" cy="1386435"/>
          </a:xfrm>
          <a:prstGeom prst="triangl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62" name="Picture 61"/>
          <p:cNvPicPr>
            <a:picLocks noChangeAspect="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198711" y="1437565"/>
            <a:ext cx="455173" cy="581393"/>
          </a:xfrm>
          <a:prstGeom prst="rect">
            <a:avLst/>
          </a:prstGeom>
        </p:spPr>
      </p:pic>
      <p:grpSp>
        <p:nvGrpSpPr>
          <p:cNvPr id="6" name="Group 5"/>
          <p:cNvGrpSpPr/>
          <p:nvPr/>
        </p:nvGrpSpPr>
        <p:grpSpPr>
          <a:xfrm>
            <a:off x="8462105" y="2026458"/>
            <a:ext cx="555214" cy="605360"/>
            <a:chOff x="9464802" y="2488174"/>
            <a:chExt cx="715835" cy="780488"/>
          </a:xfrm>
        </p:grpSpPr>
        <p:pic>
          <p:nvPicPr>
            <p:cNvPr id="63" name="Picture 62"/>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464802" y="2488174"/>
              <a:ext cx="586853" cy="749588"/>
            </a:xfrm>
            <a:prstGeom prst="rect">
              <a:avLst/>
            </a:prstGeom>
          </p:spPr>
        </p:pic>
        <p:pic>
          <p:nvPicPr>
            <p:cNvPr id="65" name="Picture 64"/>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593784" y="2519074"/>
              <a:ext cx="586853" cy="749588"/>
            </a:xfrm>
            <a:prstGeom prst="rect">
              <a:avLst/>
            </a:prstGeom>
          </p:spPr>
        </p:pic>
      </p:grpSp>
      <p:sp>
        <p:nvSpPr>
          <p:cNvPr id="104" name="Flowchart: Multidocument 103"/>
          <p:cNvSpPr/>
          <p:nvPr/>
        </p:nvSpPr>
        <p:spPr bwMode="auto">
          <a:xfrm>
            <a:off x="7966841" y="2241101"/>
            <a:ext cx="377060" cy="32161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cxnSp>
        <p:nvCxnSpPr>
          <p:cNvPr id="81" name="Connector: Elbow 80"/>
          <p:cNvCxnSpPr>
            <a:cxnSpLocks/>
            <a:stCxn id="57" idx="3"/>
            <a:endCxn id="150" idx="1"/>
          </p:cNvCxnSpPr>
          <p:nvPr/>
        </p:nvCxnSpPr>
        <p:spPr>
          <a:xfrm flipV="1">
            <a:off x="2598737" y="3584926"/>
            <a:ext cx="5461301" cy="669575"/>
          </a:xfrm>
          <a:prstGeom prst="bentConnector3">
            <a:avLst>
              <a:gd name="adj1" fmla="val 67170"/>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p:cNvCxnSpPr>
            <a:cxnSpLocks/>
            <a:stCxn id="58" idx="3"/>
            <a:endCxn id="150" idx="1"/>
          </p:cNvCxnSpPr>
          <p:nvPr/>
        </p:nvCxnSpPr>
        <p:spPr>
          <a:xfrm flipV="1">
            <a:off x="2598737" y="3584926"/>
            <a:ext cx="5461301" cy="1471262"/>
          </a:xfrm>
          <a:prstGeom prst="bentConnector3">
            <a:avLst>
              <a:gd name="adj1" fmla="val 67276"/>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7208837" y="4184273"/>
            <a:ext cx="2641901"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a:solidFill>
                  <a:schemeClr val="bg1"/>
                </a:solidFill>
                <a:latin typeface="+mj-lt"/>
              </a:rPr>
              <a:t>Redmarker.onmicrosoft.com</a:t>
            </a:r>
          </a:p>
        </p:txBody>
      </p:sp>
      <p:grpSp>
        <p:nvGrpSpPr>
          <p:cNvPr id="149" name="Group 148"/>
          <p:cNvGrpSpPr/>
          <p:nvPr/>
        </p:nvGrpSpPr>
        <p:grpSpPr>
          <a:xfrm>
            <a:off x="7657972" y="2891708"/>
            <a:ext cx="1608265" cy="1386435"/>
            <a:chOff x="8572372" y="1439862"/>
            <a:chExt cx="2073530" cy="1787526"/>
          </a:xfrm>
        </p:grpSpPr>
        <p:sp>
          <p:nvSpPr>
            <p:cNvPr id="150" name="Isosceles Triangle 149"/>
            <p:cNvSpPr/>
            <p:nvPr/>
          </p:nvSpPr>
          <p:spPr bwMode="auto">
            <a:xfrm>
              <a:off x="8572372" y="1439862"/>
              <a:ext cx="2073530" cy="1787526"/>
            </a:xfrm>
            <a:prstGeom prst="triangle">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53" name="Flowchart: Multidocument 152"/>
            <p:cNvSpPr/>
            <p:nvPr/>
          </p:nvSpPr>
          <p:spPr bwMode="auto">
            <a:xfrm>
              <a:off x="9067837" y="2645724"/>
              <a:ext cx="486142" cy="414653"/>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grpSp>
      <p:sp>
        <p:nvSpPr>
          <p:cNvPr id="96" name="Isosceles Triangle 95"/>
          <p:cNvSpPr/>
          <p:nvPr/>
        </p:nvSpPr>
        <p:spPr bwMode="auto">
          <a:xfrm>
            <a:off x="10714037" y="5495843"/>
            <a:ext cx="1394111" cy="1201819"/>
          </a:xfrm>
          <a:prstGeom prst="triangle">
            <a:avLst/>
          </a:prstGeom>
          <a:solidFill>
            <a:srgbClr val="3535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7" name="Rectangle 96"/>
          <p:cNvSpPr/>
          <p:nvPr/>
        </p:nvSpPr>
        <p:spPr bwMode="auto">
          <a:xfrm>
            <a:off x="10561637" y="4255677"/>
            <a:ext cx="1730089" cy="1070385"/>
          </a:xfrm>
          <a:prstGeom prst="rect">
            <a:avLst/>
          </a:prstGeom>
          <a:solidFill>
            <a:srgbClr val="35353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AD FS</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mj-lt"/>
                <a:ea typeface="Segoe UI" pitchFamily="34" charset="0"/>
                <a:cs typeface="Segoe UI" pitchFamily="34" charset="0"/>
              </a:rPr>
              <a:t>(on-premises)</a:t>
            </a:r>
          </a:p>
        </p:txBody>
      </p:sp>
      <p:pic>
        <p:nvPicPr>
          <p:cNvPr id="217" name="Picture 216"/>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11147396" y="5893802"/>
            <a:ext cx="455173" cy="581393"/>
          </a:xfrm>
          <a:prstGeom prst="rect">
            <a:avLst/>
          </a:prstGeom>
        </p:spPr>
      </p:pic>
      <p:pic>
        <p:nvPicPr>
          <p:cNvPr id="218" name="Picture 217"/>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11247437" y="5917769"/>
            <a:ext cx="455173" cy="581393"/>
          </a:xfrm>
          <a:prstGeom prst="rect">
            <a:avLst/>
          </a:prstGeom>
        </p:spPr>
      </p:pic>
      <p:cxnSp>
        <p:nvCxnSpPr>
          <p:cNvPr id="103" name="Straight Arrow Connector 102"/>
          <p:cNvCxnSpPr>
            <a:cxnSpLocks/>
            <a:stCxn id="97" idx="2"/>
            <a:endCxn id="96" idx="0"/>
          </p:cNvCxnSpPr>
          <p:nvPr/>
        </p:nvCxnSpPr>
        <p:spPr>
          <a:xfrm flipH="1">
            <a:off x="11411093" y="5326062"/>
            <a:ext cx="15589" cy="16978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p:cNvCxnSpPr>
            <a:endCxn id="150" idx="1"/>
          </p:cNvCxnSpPr>
          <p:nvPr/>
        </p:nvCxnSpPr>
        <p:spPr>
          <a:xfrm>
            <a:off x="6599237" y="2428875"/>
            <a:ext cx="1460801" cy="1156051"/>
          </a:xfrm>
          <a:prstGeom prst="bentConnector3">
            <a:avLst>
              <a:gd name="adj1" fmla="val 162"/>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0" name="Connector: Elbow 109"/>
          <p:cNvCxnSpPr>
            <a:cxnSpLocks/>
            <a:endCxn id="158" idx="1"/>
          </p:cNvCxnSpPr>
          <p:nvPr/>
        </p:nvCxnSpPr>
        <p:spPr>
          <a:xfrm rot="16200000" flipH="1">
            <a:off x="6462889" y="3721273"/>
            <a:ext cx="1733496" cy="1460801"/>
          </a:xfrm>
          <a:prstGeom prst="bentConnector2">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559453" y="3584925"/>
            <a:ext cx="3734984" cy="0"/>
          </a:xfrm>
          <a:prstGeom prst="line">
            <a:avLst/>
          </a:prstGeom>
          <a:ln w="28575">
            <a:solidFill>
              <a:srgbClr val="107C1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Isosceles Triangle 58"/>
          <p:cNvSpPr/>
          <p:nvPr/>
        </p:nvSpPr>
        <p:spPr bwMode="auto">
          <a:xfrm>
            <a:off x="8072695" y="4810556"/>
            <a:ext cx="1608265" cy="1386435"/>
          </a:xfrm>
          <a:prstGeom prst="triangle">
            <a:avLst/>
          </a:prstGeom>
          <a:solidFill>
            <a:schemeClr val="bg1">
              <a:lumMod val="9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cxnSp>
        <p:nvCxnSpPr>
          <p:cNvPr id="21" name="Straight Arrow Connector 20"/>
          <p:cNvCxnSpPr/>
          <p:nvPr/>
        </p:nvCxnSpPr>
        <p:spPr>
          <a:xfrm>
            <a:off x="6607302" y="2438471"/>
            <a:ext cx="1179536" cy="0"/>
          </a:xfrm>
          <a:prstGeom prst="straightConnector1">
            <a:avLst/>
          </a:prstGeom>
          <a:ln w="28575">
            <a:solidFill>
              <a:srgbClr val="107C1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bwMode="auto">
          <a:xfrm>
            <a:off x="7869571" y="4730107"/>
            <a:ext cx="1608265" cy="1386435"/>
          </a:xfrm>
          <a:prstGeom prst="triangle">
            <a:avLst/>
          </a:prstGeom>
          <a:solidFill>
            <a:schemeClr val="bg1">
              <a:lumMod val="9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grpSp>
        <p:nvGrpSpPr>
          <p:cNvPr id="157" name="Group 156"/>
          <p:cNvGrpSpPr/>
          <p:nvPr/>
        </p:nvGrpSpPr>
        <p:grpSpPr>
          <a:xfrm>
            <a:off x="7657972" y="4625204"/>
            <a:ext cx="1608265" cy="1386435"/>
            <a:chOff x="8572372" y="1439862"/>
            <a:chExt cx="2073530" cy="1787526"/>
          </a:xfrm>
        </p:grpSpPr>
        <p:sp>
          <p:nvSpPr>
            <p:cNvPr id="158" name="Isosceles Triangle 157"/>
            <p:cNvSpPr/>
            <p:nvPr/>
          </p:nvSpPr>
          <p:spPr bwMode="auto">
            <a:xfrm>
              <a:off x="8572372" y="1439862"/>
              <a:ext cx="2073530" cy="1787526"/>
            </a:xfrm>
            <a:prstGeom prst="triangle">
              <a:avLst/>
            </a:prstGeom>
            <a:solidFill>
              <a:schemeClr val="bg1">
                <a:lumMod val="65000"/>
              </a:schemeClr>
            </a:solidFill>
            <a:ln>
              <a:solidFill>
                <a:schemeClr val="tx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12" name="Flowchart: Multidocument 211"/>
            <p:cNvSpPr/>
            <p:nvPr/>
          </p:nvSpPr>
          <p:spPr bwMode="auto">
            <a:xfrm>
              <a:off x="9370123" y="2286190"/>
              <a:ext cx="486142" cy="414653"/>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gradFill>
                  <a:gsLst>
                    <a:gs pos="0">
                      <a:srgbClr val="FFFFFF"/>
                    </a:gs>
                    <a:gs pos="100000">
                      <a:srgbClr val="FFFFFF"/>
                    </a:gs>
                  </a:gsLst>
                  <a:lin ang="5400000" scaled="0"/>
                </a:gradFill>
                <a:latin typeface="+mj-lt"/>
              </a:endParaRPr>
            </a:p>
          </p:txBody>
        </p:sp>
      </p:grpSp>
      <p:sp>
        <p:nvSpPr>
          <p:cNvPr id="44" name="TextBox 43"/>
          <p:cNvSpPr txBox="1"/>
          <p:nvPr/>
        </p:nvSpPr>
        <p:spPr>
          <a:xfrm>
            <a:off x="274639" y="6316662"/>
            <a:ext cx="5943598" cy="669414"/>
          </a:xfrm>
          <a:prstGeom prst="rect">
            <a:avLst/>
          </a:prstGeom>
          <a:noFill/>
        </p:spPr>
        <p:txBody>
          <a:bodyPr wrap="square" lIns="182880" tIns="146304" rIns="182880" bIns="146304" rtlCol="0">
            <a:spAutoFit/>
          </a:bodyPr>
          <a:lstStyle/>
          <a:p>
            <a:pPr>
              <a:lnSpc>
                <a:spcPct val="90000"/>
              </a:lnSpc>
              <a:spcAft>
                <a:spcPts val="600"/>
              </a:spcAft>
            </a:pPr>
            <a:r>
              <a:rPr lang="en-US" sz="2700" dirty="0">
                <a:gradFill>
                  <a:gsLst>
                    <a:gs pos="2917">
                      <a:schemeClr val="tx1"/>
                    </a:gs>
                    <a:gs pos="30000">
                      <a:schemeClr val="tx1"/>
                    </a:gs>
                  </a:gsLst>
                  <a:lin ang="5400000" scaled="0"/>
                </a:gradFill>
                <a:latin typeface="Segoe Pro Semibold" panose="020B0702040504020203" pitchFamily="34" charset="0"/>
              </a:rPr>
              <a:t>Use cases: CSP, Shared Hosting</a:t>
            </a:r>
          </a:p>
        </p:txBody>
      </p:sp>
      <p:cxnSp>
        <p:nvCxnSpPr>
          <p:cNvPr id="101" name="Connector: Elbow 100"/>
          <p:cNvCxnSpPr>
            <a:cxnSpLocks/>
            <a:stCxn id="158" idx="5"/>
            <a:endCxn id="97" idx="1"/>
          </p:cNvCxnSpPr>
          <p:nvPr/>
        </p:nvCxnSpPr>
        <p:spPr>
          <a:xfrm flipV="1">
            <a:off x="8864171" y="4790870"/>
            <a:ext cx="1697466" cy="527552"/>
          </a:xfrm>
          <a:prstGeom prst="bentConnector3">
            <a:avLst>
              <a:gd name="adj1" fmla="val 50000"/>
            </a:avLst>
          </a:prstGeom>
          <a:ln w="28575">
            <a:solidFill>
              <a:schemeClr val="tx1"/>
            </a:solidFill>
            <a:prstDash val="lgDashDot"/>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18847" y="5674897"/>
            <a:ext cx="1523590" cy="489365"/>
          </a:xfrm>
          <a:prstGeom prst="rect">
            <a:avLst/>
          </a:prstGeom>
          <a:noFill/>
        </p:spPr>
        <p:txBody>
          <a:bodyPr wrap="square" lIns="182880" tIns="146304" rIns="182880" bIns="146304" rtlCol="0">
            <a:spAutoFit/>
          </a:bodyPr>
          <a:lstStyle/>
          <a:p>
            <a:pPr>
              <a:lnSpc>
                <a:spcPct val="90000"/>
              </a:lnSpc>
              <a:spcAft>
                <a:spcPts val="600"/>
              </a:spcAft>
            </a:pPr>
            <a:r>
              <a:rPr lang="en-US" sz="1400">
                <a:solidFill>
                  <a:schemeClr val="bg1"/>
                </a:solidFill>
                <a:latin typeface="+mj-lt"/>
              </a:rPr>
              <a:t>Fabrikam.com</a:t>
            </a:r>
          </a:p>
        </p:txBody>
      </p:sp>
      <p:pic>
        <p:nvPicPr>
          <p:cNvPr id="49" name="Picture 48">
            <a:extLst>
              <a:ext uri="{FF2B5EF4-FFF2-40B4-BE49-F238E27FC236}">
                <a16:creationId xmlns:a16="http://schemas.microsoft.com/office/drawing/2014/main" id="{04E86E4F-E19D-4104-BCB6-27B4BEB92795}"/>
              </a:ext>
            </a:extLst>
          </p:cNvPr>
          <p:cNvPicPr>
            <a:picLocks noChangeAspect="1"/>
          </p:cNvPicPr>
          <p:nvPr/>
        </p:nvPicPr>
        <p:blipFill>
          <a:blip r:embed="rId3"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8191958" y="3073178"/>
            <a:ext cx="455173" cy="581393"/>
          </a:xfrm>
          <a:prstGeom prst="rect">
            <a:avLst/>
          </a:prstGeom>
        </p:spPr>
      </p:pic>
      <p:grpSp>
        <p:nvGrpSpPr>
          <p:cNvPr id="50" name="Group 49">
            <a:extLst>
              <a:ext uri="{FF2B5EF4-FFF2-40B4-BE49-F238E27FC236}">
                <a16:creationId xmlns:a16="http://schemas.microsoft.com/office/drawing/2014/main" id="{05AC74F1-02C6-42DF-BBE4-1B56C514E862}"/>
              </a:ext>
            </a:extLst>
          </p:cNvPr>
          <p:cNvGrpSpPr/>
          <p:nvPr/>
        </p:nvGrpSpPr>
        <p:grpSpPr>
          <a:xfrm>
            <a:off x="8455352" y="3662071"/>
            <a:ext cx="555214" cy="605360"/>
            <a:chOff x="9464802" y="2488174"/>
            <a:chExt cx="715835" cy="780488"/>
          </a:xfrm>
        </p:grpSpPr>
        <p:pic>
          <p:nvPicPr>
            <p:cNvPr id="51" name="Picture 50">
              <a:extLst>
                <a:ext uri="{FF2B5EF4-FFF2-40B4-BE49-F238E27FC236}">
                  <a16:creationId xmlns:a16="http://schemas.microsoft.com/office/drawing/2014/main" id="{7F9ACB4B-F9B0-48B9-AE3F-8988426B44AF}"/>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464802" y="2488174"/>
              <a:ext cx="586853" cy="749588"/>
            </a:xfrm>
            <a:prstGeom prst="rect">
              <a:avLst/>
            </a:prstGeom>
          </p:spPr>
        </p:pic>
        <p:pic>
          <p:nvPicPr>
            <p:cNvPr id="53" name="Picture 52">
              <a:extLst>
                <a:ext uri="{FF2B5EF4-FFF2-40B4-BE49-F238E27FC236}">
                  <a16:creationId xmlns:a16="http://schemas.microsoft.com/office/drawing/2014/main" id="{50FBE4DB-47EA-4300-9BBC-B7023AD0413C}"/>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593784" y="2519074"/>
              <a:ext cx="586853" cy="749588"/>
            </a:xfrm>
            <a:prstGeom prst="rect">
              <a:avLst/>
            </a:prstGeom>
          </p:spPr>
        </p:pic>
      </p:grpSp>
    </p:spTree>
    <p:extLst>
      <p:ext uri="{BB962C8B-B14F-4D97-AF65-F5344CB8AC3E}">
        <p14:creationId xmlns:p14="http://schemas.microsoft.com/office/powerpoint/2010/main" val="392856710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with AD FS</a:t>
            </a:r>
          </a:p>
        </p:txBody>
      </p:sp>
      <p:grpSp>
        <p:nvGrpSpPr>
          <p:cNvPr id="3" name="Group 2"/>
          <p:cNvGrpSpPr/>
          <p:nvPr/>
        </p:nvGrpSpPr>
        <p:grpSpPr>
          <a:xfrm>
            <a:off x="3475037" y="1859585"/>
            <a:ext cx="5715000" cy="4418013"/>
            <a:chOff x="960437" y="1022349"/>
            <a:chExt cx="5275385" cy="4418013"/>
          </a:xfrm>
        </p:grpSpPr>
        <p:sp>
          <p:nvSpPr>
            <p:cNvPr id="4" name="Rectangle 3"/>
            <p:cNvSpPr/>
            <p:nvPr/>
          </p:nvSpPr>
          <p:spPr bwMode="auto">
            <a:xfrm>
              <a:off x="960437" y="1022349"/>
              <a:ext cx="5275385" cy="441801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2"/>
                  </a:solidFill>
                  <a:latin typeface="+mj-lt"/>
                </a:rPr>
                <a:t>Azure Stack Hub</a:t>
              </a:r>
            </a:p>
          </p:txBody>
        </p:sp>
        <p:sp>
          <p:nvSpPr>
            <p:cNvPr id="5" name="Rectangle 4"/>
            <p:cNvSpPr/>
            <p:nvPr/>
          </p:nvSpPr>
          <p:spPr bwMode="auto">
            <a:xfrm>
              <a:off x="1189037" y="18208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Portal</a:t>
              </a:r>
            </a:p>
          </p:txBody>
        </p:sp>
        <p:sp>
          <p:nvSpPr>
            <p:cNvPr id="6" name="Rectangle 5"/>
            <p:cNvSpPr/>
            <p:nvPr/>
          </p:nvSpPr>
          <p:spPr bwMode="auto">
            <a:xfrm>
              <a:off x="1189037" y="28114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ARM and RPs</a:t>
              </a:r>
            </a:p>
          </p:txBody>
        </p:sp>
        <p:sp>
          <p:nvSpPr>
            <p:cNvPr id="7" name="Rectangle 6"/>
            <p:cNvSpPr/>
            <p:nvPr/>
          </p:nvSpPr>
          <p:spPr bwMode="auto">
            <a:xfrm>
              <a:off x="1189037" y="38020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Applications</a:t>
              </a:r>
            </a:p>
          </p:txBody>
        </p:sp>
      </p:grpSp>
      <p:grpSp>
        <p:nvGrpSpPr>
          <p:cNvPr id="8" name="Group 7"/>
          <p:cNvGrpSpPr/>
          <p:nvPr/>
        </p:nvGrpSpPr>
        <p:grpSpPr>
          <a:xfrm>
            <a:off x="7056437" y="3762998"/>
            <a:ext cx="1600200" cy="2209800"/>
            <a:chOff x="5761037" y="1973262"/>
            <a:chExt cx="1600200" cy="2209800"/>
          </a:xfrm>
        </p:grpSpPr>
        <p:sp>
          <p:nvSpPr>
            <p:cNvPr id="9" name="Rectangle 8"/>
            <p:cNvSpPr/>
            <p:nvPr/>
          </p:nvSpPr>
          <p:spPr bwMode="auto">
            <a:xfrm>
              <a:off x="5761037" y="1973262"/>
              <a:ext cx="1600200" cy="22098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 AD</a:t>
              </a:r>
              <a:endParaRPr lang="en-US" sz="2000">
                <a:gradFill>
                  <a:gsLst>
                    <a:gs pos="0">
                      <a:srgbClr val="FFFFFF"/>
                    </a:gs>
                    <a:gs pos="100000">
                      <a:srgbClr val="FFFFFF"/>
                    </a:gs>
                  </a:gsLst>
                  <a:lin ang="5400000" scaled="0"/>
                </a:gradFill>
                <a:latin typeface="+mj-lt"/>
                <a:cs typeface="Calibri" panose="020F0502020204030204" pitchFamily="34" charset="0"/>
              </a:endParaRPr>
            </a:p>
            <a:p>
              <a:pPr algn="ctr" defTabSz="932472" fontAlgn="base">
                <a:spcBef>
                  <a:spcPct val="0"/>
                </a:spcBef>
                <a:spcAft>
                  <a:spcPct val="0"/>
                </a:spcAft>
              </a:pPr>
              <a:r>
                <a:rPr lang="en-US" sz="1100" err="1">
                  <a:gradFill>
                    <a:gsLst>
                      <a:gs pos="0">
                        <a:srgbClr val="FFFFFF"/>
                      </a:gs>
                      <a:gs pos="100000">
                        <a:srgbClr val="FFFFFF"/>
                      </a:gs>
                    </a:gsLst>
                    <a:lin ang="5400000" scaled="0"/>
                  </a:gradFill>
                  <a:latin typeface="+mj-lt"/>
                </a:rPr>
                <a:t>adfs.azurestack.local</a:t>
              </a:r>
              <a:endParaRPr lang="en-US" sz="1100">
                <a:gradFill>
                  <a:gsLst>
                    <a:gs pos="0">
                      <a:srgbClr val="FFFFFF"/>
                    </a:gs>
                    <a:gs pos="100000">
                      <a:srgbClr val="FFFFFF"/>
                    </a:gs>
                  </a:gsLst>
                  <a:lin ang="5400000" scaled="0"/>
                </a:gradFill>
                <a:latin typeface="+mj-lt"/>
              </a:endParaRPr>
            </a:p>
          </p:txBody>
        </p:sp>
        <p:sp>
          <p:nvSpPr>
            <p:cNvPr id="10" name="Flowchart: Multidocument 9"/>
            <p:cNvSpPr/>
            <p:nvPr/>
          </p:nvSpPr>
          <p:spPr bwMode="auto">
            <a:xfrm>
              <a:off x="6180137" y="2125662"/>
              <a:ext cx="762000" cy="575018"/>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latin typeface="+mj-lt"/>
              </a:endParaRPr>
            </a:p>
          </p:txBody>
        </p:sp>
      </p:grpSp>
      <p:sp>
        <p:nvSpPr>
          <p:cNvPr id="11" name="Rectangle 10"/>
          <p:cNvSpPr/>
          <p:nvPr/>
        </p:nvSpPr>
        <p:spPr bwMode="auto">
          <a:xfrm>
            <a:off x="7056437" y="2086598"/>
            <a:ext cx="1600200" cy="4572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 Graph</a:t>
            </a:r>
          </a:p>
        </p:txBody>
      </p:sp>
      <p:cxnSp>
        <p:nvCxnSpPr>
          <p:cNvPr id="12" name="Straight Arrow Connector 11"/>
          <p:cNvCxnSpPr>
            <a:cxnSpLocks/>
          </p:cNvCxnSpPr>
          <p:nvPr/>
        </p:nvCxnSpPr>
        <p:spPr>
          <a:xfrm>
            <a:off x="5208587" y="3077198"/>
            <a:ext cx="18478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03263" y="4667186"/>
            <a:ext cx="574737" cy="734112"/>
          </a:xfrm>
          <a:prstGeom prst="rect">
            <a:avLst/>
          </a:prstGeom>
        </p:spPr>
      </p:pic>
      <p:pic>
        <p:nvPicPr>
          <p:cNvPr id="19" name="Picture 1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46376" y="4642816"/>
            <a:ext cx="574737" cy="734112"/>
          </a:xfrm>
          <a:prstGeom prst="rect">
            <a:avLst/>
          </a:prstGeom>
        </p:spPr>
      </p:pic>
      <p:pic>
        <p:nvPicPr>
          <p:cNvPr id="20" name="Picture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50037" y="4642816"/>
            <a:ext cx="574737" cy="734112"/>
          </a:xfrm>
          <a:prstGeom prst="rect">
            <a:avLst/>
          </a:prstGeom>
        </p:spPr>
      </p:pic>
      <p:sp>
        <p:nvSpPr>
          <p:cNvPr id="22" name="Rectangle 21"/>
          <p:cNvSpPr/>
          <p:nvPr/>
        </p:nvSpPr>
        <p:spPr bwMode="auto">
          <a:xfrm>
            <a:off x="7056437" y="2696198"/>
            <a:ext cx="1600200" cy="7620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a:t>
            </a:r>
          </a:p>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ADFS</a:t>
            </a:r>
          </a:p>
        </p:txBody>
      </p:sp>
      <p:cxnSp>
        <p:nvCxnSpPr>
          <p:cNvPr id="25" name="Straight Arrow Connector 24"/>
          <p:cNvCxnSpPr>
            <a:stCxn id="22" idx="2"/>
            <a:endCxn id="9" idx="0"/>
          </p:cNvCxnSpPr>
          <p:nvPr/>
        </p:nvCxnSpPr>
        <p:spPr>
          <a:xfrm>
            <a:off x="7856537" y="3458198"/>
            <a:ext cx="0" cy="304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11" idx="3"/>
            <a:endCxn id="9" idx="3"/>
          </p:cNvCxnSpPr>
          <p:nvPr/>
        </p:nvCxnSpPr>
        <p:spPr>
          <a:xfrm>
            <a:off x="8656637" y="2315198"/>
            <a:ext cx="12700" cy="2552700"/>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6" idx="3"/>
            <a:endCxn id="22" idx="1"/>
          </p:cNvCxnSpPr>
          <p:nvPr/>
        </p:nvCxnSpPr>
        <p:spPr>
          <a:xfrm flipV="1">
            <a:off x="5208587" y="3077198"/>
            <a:ext cx="1847850" cy="9525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2" idx="1"/>
          </p:cNvCxnSpPr>
          <p:nvPr/>
        </p:nvCxnSpPr>
        <p:spPr>
          <a:xfrm flipV="1">
            <a:off x="5208587" y="3077198"/>
            <a:ext cx="1847850" cy="19812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51037" y="1135062"/>
            <a:ext cx="8348663"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rgbClr val="0078D7"/>
                </a:solidFill>
                <a:latin typeface="+mj-lt"/>
              </a:rPr>
              <a:t>ASDK Topology</a:t>
            </a:r>
          </a:p>
        </p:txBody>
      </p:sp>
    </p:spTree>
    <p:extLst>
      <p:ext uri="{BB962C8B-B14F-4D97-AF65-F5344CB8AC3E}">
        <p14:creationId xmlns:p14="http://schemas.microsoft.com/office/powerpoint/2010/main" val="1000014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Stack Hub with AD FS</a:t>
            </a:r>
          </a:p>
        </p:txBody>
      </p:sp>
      <p:grpSp>
        <p:nvGrpSpPr>
          <p:cNvPr id="13" name="Group 12"/>
          <p:cNvGrpSpPr/>
          <p:nvPr/>
        </p:nvGrpSpPr>
        <p:grpSpPr>
          <a:xfrm>
            <a:off x="3475037" y="1859585"/>
            <a:ext cx="5715000" cy="4418013"/>
            <a:chOff x="3475037" y="1859585"/>
            <a:chExt cx="5715000" cy="4418013"/>
          </a:xfrm>
        </p:grpSpPr>
        <p:grpSp>
          <p:nvGrpSpPr>
            <p:cNvPr id="3" name="Group 2"/>
            <p:cNvGrpSpPr/>
            <p:nvPr/>
          </p:nvGrpSpPr>
          <p:grpSpPr>
            <a:xfrm>
              <a:off x="3475037" y="1859585"/>
              <a:ext cx="5715000" cy="4418013"/>
              <a:chOff x="960437" y="1022349"/>
              <a:chExt cx="5275385" cy="4418013"/>
            </a:xfrm>
          </p:grpSpPr>
          <p:sp>
            <p:nvSpPr>
              <p:cNvPr id="4" name="Rectangle 3"/>
              <p:cNvSpPr/>
              <p:nvPr/>
            </p:nvSpPr>
            <p:spPr bwMode="auto">
              <a:xfrm>
                <a:off x="960437" y="1022349"/>
                <a:ext cx="5275385" cy="4418013"/>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a:solidFill>
                      <a:schemeClr val="tx2"/>
                    </a:solidFill>
                    <a:latin typeface="+mj-lt"/>
                  </a:rPr>
                  <a:t>Azure Stack Hub</a:t>
                </a:r>
              </a:p>
            </p:txBody>
          </p:sp>
          <p:sp>
            <p:nvSpPr>
              <p:cNvPr id="5" name="Rectangle 4"/>
              <p:cNvSpPr/>
              <p:nvPr/>
            </p:nvSpPr>
            <p:spPr bwMode="auto">
              <a:xfrm>
                <a:off x="1189037" y="18208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a:gradFill>
                      <a:gsLst>
                        <a:gs pos="0">
                          <a:srgbClr val="FFFFFF"/>
                        </a:gs>
                        <a:gs pos="100000">
                          <a:srgbClr val="FFFFFF"/>
                        </a:gs>
                      </a:gsLst>
                      <a:lin ang="5400000" scaled="0"/>
                    </a:gradFill>
                    <a:latin typeface="+mj-lt"/>
                    <a:cs typeface="Calibri" panose="020F0502020204030204" pitchFamily="34" charset="0"/>
                  </a:rPr>
                  <a:t>Portal</a:t>
                </a:r>
              </a:p>
            </p:txBody>
          </p:sp>
          <p:sp>
            <p:nvSpPr>
              <p:cNvPr id="6" name="Rectangle 5"/>
              <p:cNvSpPr/>
              <p:nvPr/>
            </p:nvSpPr>
            <p:spPr bwMode="auto">
              <a:xfrm>
                <a:off x="1189037" y="28114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ARM and RPs</a:t>
                </a:r>
              </a:p>
            </p:txBody>
          </p:sp>
          <p:sp>
            <p:nvSpPr>
              <p:cNvPr id="7" name="Rectangle 6"/>
              <p:cNvSpPr/>
              <p:nvPr/>
            </p:nvSpPr>
            <p:spPr bwMode="auto">
              <a:xfrm>
                <a:off x="1189037" y="3802062"/>
                <a:ext cx="1371600" cy="762000"/>
              </a:xfrm>
              <a:prstGeom prst="rect">
                <a:avLst/>
              </a:prstGeom>
              <a:solidFill>
                <a:srgbClr val="107C1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Applications</a:t>
                </a:r>
              </a:p>
            </p:txBody>
          </p:sp>
        </p:grpSp>
        <p:sp>
          <p:nvSpPr>
            <p:cNvPr id="9" name="Rectangle 8"/>
            <p:cNvSpPr/>
            <p:nvPr/>
          </p:nvSpPr>
          <p:spPr bwMode="auto">
            <a:xfrm>
              <a:off x="7056437" y="3762998"/>
              <a:ext cx="1600200" cy="22098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 AD</a:t>
              </a:r>
              <a:endParaRPr lang="en-US" sz="2000">
                <a:gradFill>
                  <a:gsLst>
                    <a:gs pos="0">
                      <a:srgbClr val="FFFFFF"/>
                    </a:gs>
                    <a:gs pos="100000">
                      <a:srgbClr val="FFFFFF"/>
                    </a:gs>
                  </a:gsLst>
                  <a:lin ang="5400000" scaled="0"/>
                </a:gradFill>
                <a:latin typeface="+mj-lt"/>
                <a:cs typeface="Calibri" panose="020F0502020204030204" pitchFamily="34" charset="0"/>
              </a:endParaRPr>
            </a:p>
            <a:p>
              <a:pPr algn="ctr" defTabSz="932472" fontAlgn="base">
                <a:spcBef>
                  <a:spcPct val="0"/>
                </a:spcBef>
                <a:spcAft>
                  <a:spcPct val="0"/>
                </a:spcAft>
              </a:pPr>
              <a:r>
                <a:rPr lang="en-US" sz="1100" err="1">
                  <a:gradFill>
                    <a:gsLst>
                      <a:gs pos="0">
                        <a:srgbClr val="FFFFFF"/>
                      </a:gs>
                      <a:gs pos="100000">
                        <a:srgbClr val="FFFFFF"/>
                      </a:gs>
                    </a:gsLst>
                    <a:lin ang="5400000" scaled="0"/>
                  </a:gradFill>
                  <a:latin typeface="+mj-lt"/>
                </a:rPr>
                <a:t>adfs.azurestack.local</a:t>
              </a:r>
              <a:endParaRPr lang="en-US" sz="1100">
                <a:gradFill>
                  <a:gsLst>
                    <a:gs pos="0">
                      <a:srgbClr val="FFFFFF"/>
                    </a:gs>
                    <a:gs pos="100000">
                      <a:srgbClr val="FFFFFF"/>
                    </a:gs>
                  </a:gsLst>
                  <a:lin ang="5400000" scaled="0"/>
                </a:gradFill>
                <a:latin typeface="+mj-lt"/>
              </a:endParaRPr>
            </a:p>
          </p:txBody>
        </p:sp>
        <p:sp>
          <p:nvSpPr>
            <p:cNvPr id="11" name="Rectangle 10"/>
            <p:cNvSpPr/>
            <p:nvPr/>
          </p:nvSpPr>
          <p:spPr bwMode="auto">
            <a:xfrm>
              <a:off x="7056437" y="2086598"/>
              <a:ext cx="1600200" cy="4572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 Graph</a:t>
              </a:r>
            </a:p>
          </p:txBody>
        </p:sp>
        <p:cxnSp>
          <p:nvCxnSpPr>
            <p:cNvPr id="12" name="Straight Arrow Connector 11"/>
            <p:cNvCxnSpPr>
              <a:cxnSpLocks/>
            </p:cNvCxnSpPr>
            <p:nvPr/>
          </p:nvCxnSpPr>
          <p:spPr>
            <a:xfrm>
              <a:off x="5208587" y="3077198"/>
              <a:ext cx="18478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7056437" y="2696198"/>
              <a:ext cx="1600200" cy="7620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Stamp</a:t>
              </a:r>
            </a:p>
            <a:p>
              <a:pPr algn="ctr" defTabSz="932472" fontAlgn="base">
                <a:spcBef>
                  <a:spcPct val="0"/>
                </a:spcBef>
                <a:spcAft>
                  <a:spcPct val="0"/>
                </a:spcAft>
              </a:pPr>
              <a:r>
                <a:rPr lang="en-US">
                  <a:gradFill>
                    <a:gsLst>
                      <a:gs pos="0">
                        <a:srgbClr val="FFFFFF"/>
                      </a:gs>
                      <a:gs pos="100000">
                        <a:srgbClr val="FFFFFF"/>
                      </a:gs>
                    </a:gsLst>
                    <a:lin ang="5400000" scaled="0"/>
                  </a:gradFill>
                  <a:latin typeface="+mj-lt"/>
                  <a:cs typeface="Calibri" panose="020F0502020204030204" pitchFamily="34" charset="0"/>
                </a:rPr>
                <a:t>ADFS</a:t>
              </a:r>
            </a:p>
          </p:txBody>
        </p:sp>
        <p:cxnSp>
          <p:nvCxnSpPr>
            <p:cNvPr id="25" name="Straight Arrow Connector 24"/>
            <p:cNvCxnSpPr>
              <a:stCxn id="22" idx="2"/>
              <a:endCxn id="9" idx="0"/>
            </p:cNvCxnSpPr>
            <p:nvPr/>
          </p:nvCxnSpPr>
          <p:spPr>
            <a:xfrm>
              <a:off x="7856537" y="3458198"/>
              <a:ext cx="0" cy="3048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a:stCxn id="11" idx="3"/>
              <a:endCxn id="9" idx="3"/>
            </p:cNvCxnSpPr>
            <p:nvPr/>
          </p:nvCxnSpPr>
          <p:spPr>
            <a:xfrm>
              <a:off x="8656637" y="2315198"/>
              <a:ext cx="12700" cy="2552700"/>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6" idx="3"/>
              <a:endCxn id="22" idx="1"/>
            </p:cNvCxnSpPr>
            <p:nvPr/>
          </p:nvCxnSpPr>
          <p:spPr>
            <a:xfrm flipV="1">
              <a:off x="5208587" y="3077198"/>
              <a:ext cx="1847850" cy="9525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2" idx="1"/>
            </p:cNvCxnSpPr>
            <p:nvPr/>
          </p:nvCxnSpPr>
          <p:spPr>
            <a:xfrm flipV="1">
              <a:off x="5208587" y="3077198"/>
              <a:ext cx="1847850" cy="19812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1951037" y="1135062"/>
            <a:ext cx="8348663"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dirty="0">
                <a:solidFill>
                  <a:srgbClr val="0078D7"/>
                </a:solidFill>
                <a:latin typeface="+mj-lt"/>
              </a:rPr>
              <a:t>Production Topology</a:t>
            </a:r>
          </a:p>
        </p:txBody>
      </p:sp>
      <p:grpSp>
        <p:nvGrpSpPr>
          <p:cNvPr id="23" name="Group 22"/>
          <p:cNvGrpSpPr/>
          <p:nvPr/>
        </p:nvGrpSpPr>
        <p:grpSpPr>
          <a:xfrm>
            <a:off x="9432469" y="3662428"/>
            <a:ext cx="1600200" cy="1752600"/>
            <a:chOff x="8885237" y="2163762"/>
            <a:chExt cx="1600200" cy="1752600"/>
          </a:xfrm>
        </p:grpSpPr>
        <p:grpSp>
          <p:nvGrpSpPr>
            <p:cNvPr id="24" name="Group 23"/>
            <p:cNvGrpSpPr/>
            <p:nvPr/>
          </p:nvGrpSpPr>
          <p:grpSpPr>
            <a:xfrm>
              <a:off x="8885237" y="2163762"/>
              <a:ext cx="1600200" cy="1752600"/>
              <a:chOff x="5761037" y="2506662"/>
              <a:chExt cx="1600200" cy="1752600"/>
            </a:xfrm>
          </p:grpSpPr>
          <p:sp>
            <p:nvSpPr>
              <p:cNvPr id="30" name="Rectangle 29"/>
              <p:cNvSpPr/>
              <p:nvPr/>
            </p:nvSpPr>
            <p:spPr bwMode="auto">
              <a:xfrm>
                <a:off x="5761037" y="2506662"/>
                <a:ext cx="1600200" cy="1752600"/>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a:gradFill>
                      <a:gsLst>
                        <a:gs pos="0">
                          <a:srgbClr val="FFFFFF"/>
                        </a:gs>
                        <a:gs pos="100000">
                          <a:srgbClr val="FFFFFF"/>
                        </a:gs>
                      </a:gsLst>
                      <a:lin ang="5400000" scaled="0"/>
                    </a:gradFill>
                    <a:latin typeface="+mj-lt"/>
                  </a:rPr>
                  <a:t>Customer </a:t>
                </a:r>
              </a:p>
              <a:p>
                <a:pPr algn="ctr" defTabSz="932472" fontAlgn="base">
                  <a:spcBef>
                    <a:spcPct val="0"/>
                  </a:spcBef>
                  <a:spcAft>
                    <a:spcPct val="0"/>
                  </a:spcAft>
                </a:pPr>
                <a:r>
                  <a:rPr lang="en-US">
                    <a:gradFill>
                      <a:gsLst>
                        <a:gs pos="0">
                          <a:srgbClr val="FFFFFF"/>
                        </a:gs>
                        <a:gs pos="100000">
                          <a:srgbClr val="FFFFFF"/>
                        </a:gs>
                      </a:gsLst>
                      <a:lin ang="5400000" scaled="0"/>
                    </a:gradFill>
                    <a:latin typeface="+mj-lt"/>
                  </a:rPr>
                  <a:t>AD</a:t>
                </a:r>
              </a:p>
              <a:p>
                <a:pPr algn="ctr" defTabSz="932472" fontAlgn="base">
                  <a:spcBef>
                    <a:spcPct val="0"/>
                  </a:spcBef>
                  <a:spcAft>
                    <a:spcPct val="0"/>
                  </a:spcAft>
                </a:pPr>
                <a:r>
                  <a:rPr lang="en-US" sz="1100">
                    <a:gradFill>
                      <a:gsLst>
                        <a:gs pos="0">
                          <a:srgbClr val="FFFFFF"/>
                        </a:gs>
                        <a:gs pos="100000">
                          <a:srgbClr val="FFFFFF"/>
                        </a:gs>
                      </a:gsLst>
                      <a:lin ang="5400000" scaled="0"/>
                    </a:gradFill>
                    <a:latin typeface="+mj-lt"/>
                  </a:rPr>
                  <a:t>adfs.corp.contoso.com</a:t>
                </a: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46837" y="2620962"/>
                <a:ext cx="574737" cy="734112"/>
              </a:xfrm>
              <a:prstGeom prst="rect">
                <a:avLst/>
              </a:prstGeom>
              <a:noFill/>
              <a:ln w="12700" cap="flat" cmpd="sng" algn="ctr">
                <a:noFill/>
                <a:prstDash val="solid"/>
                <a:miter lim="800000"/>
              </a:ln>
              <a:effectLst/>
            </p:spPr>
          </p:pic>
        </p:gr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8837" y="2278062"/>
              <a:ext cx="574737" cy="734112"/>
            </a:xfrm>
            <a:prstGeom prst="rect">
              <a:avLst/>
            </a:prstGeom>
            <a:noFill/>
            <a:ln w="12700" cap="flat" cmpd="sng" algn="ctr">
              <a:noFill/>
              <a:prstDash val="solid"/>
              <a:miter lim="800000"/>
            </a:ln>
            <a:effectLst/>
          </p:spPr>
        </p:pic>
      </p:grpSp>
      <p:sp>
        <p:nvSpPr>
          <p:cNvPr id="32" name="Rectangle 31"/>
          <p:cNvSpPr/>
          <p:nvPr/>
        </p:nvSpPr>
        <p:spPr bwMode="auto">
          <a:xfrm>
            <a:off x="9432469" y="2696198"/>
            <a:ext cx="1600200" cy="762000"/>
          </a:xfrm>
          <a:prstGeom prst="rect">
            <a:avLst/>
          </a:prstGeom>
          <a:solidFill>
            <a:srgbClr val="0078D7"/>
          </a:solidFill>
          <a:ln w="12700" cap="flat" cmpd="sng" algn="ctr">
            <a:noFill/>
            <a:prstDash val="solid"/>
            <a:miter lim="800000"/>
          </a:ln>
          <a:effectLst/>
        </p:spPr>
        <p:txBody>
          <a:bodyPr rtlCol="0" anchor="ctr"/>
          <a:lstStyle/>
          <a:p>
            <a:pPr algn="ctr" defTabSz="914400"/>
            <a:r>
              <a:rPr lang="en-US" kern="0" dirty="0">
                <a:solidFill>
                  <a:prstClr val="white"/>
                </a:solidFill>
                <a:latin typeface="+mj-lt"/>
              </a:rPr>
              <a:t>Customer </a:t>
            </a:r>
          </a:p>
          <a:p>
            <a:pPr algn="ctr" defTabSz="914400"/>
            <a:r>
              <a:rPr lang="en-US" kern="0" dirty="0">
                <a:solidFill>
                  <a:prstClr val="white"/>
                </a:solidFill>
                <a:latin typeface="+mj-lt"/>
              </a:rPr>
              <a:t>ADFS</a:t>
            </a:r>
          </a:p>
        </p:txBody>
      </p:sp>
      <p:cxnSp>
        <p:nvCxnSpPr>
          <p:cNvPr id="33" name="Straight Arrow Connector 32"/>
          <p:cNvCxnSpPr>
            <a:endCxn id="32" idx="1"/>
          </p:cNvCxnSpPr>
          <p:nvPr/>
        </p:nvCxnSpPr>
        <p:spPr>
          <a:xfrm>
            <a:off x="7298869" y="3077198"/>
            <a:ext cx="213360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2" idx="2"/>
            <a:endCxn id="30" idx="0"/>
          </p:cNvCxnSpPr>
          <p:nvPr/>
        </p:nvCxnSpPr>
        <p:spPr>
          <a:xfrm>
            <a:off x="10232569" y="3458198"/>
            <a:ext cx="0" cy="2042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p:cNvCxnSpPr>
            <a:endCxn id="30" idx="3"/>
          </p:cNvCxnSpPr>
          <p:nvPr/>
        </p:nvCxnSpPr>
        <p:spPr>
          <a:xfrm>
            <a:off x="7298869" y="2315198"/>
            <a:ext cx="3733800" cy="2223530"/>
          </a:xfrm>
          <a:prstGeom prst="bentConnector3">
            <a:avLst>
              <a:gd name="adj1" fmla="val 10612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Flowchart: Multidocument 35"/>
          <p:cNvSpPr/>
          <p:nvPr/>
        </p:nvSpPr>
        <p:spPr bwMode="auto">
          <a:xfrm>
            <a:off x="5320736" y="3935822"/>
            <a:ext cx="762000" cy="575018"/>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latin typeface="+mj-lt"/>
            </a:endParaRPr>
          </a:p>
        </p:txBody>
      </p:sp>
      <p:sp>
        <p:nvSpPr>
          <p:cNvPr id="37" name="TextBox 36"/>
          <p:cNvSpPr txBox="1"/>
          <p:nvPr/>
        </p:nvSpPr>
        <p:spPr>
          <a:xfrm>
            <a:off x="2211820" y="6316662"/>
            <a:ext cx="8012834" cy="683264"/>
          </a:xfrm>
          <a:prstGeom prst="rect">
            <a:avLst/>
          </a:prstGeom>
          <a:noFill/>
        </p:spPr>
        <p:txBody>
          <a:bodyPr wrap="square" lIns="182880" tIns="146304" rIns="182880" bIns="146304" rtlCol="0">
            <a:spAutoFit/>
          </a:bodyPr>
          <a:lstStyle/>
          <a:p>
            <a:pPr algn="ctr">
              <a:lnSpc>
                <a:spcPct val="90000"/>
              </a:lnSpc>
              <a:spcAft>
                <a:spcPts val="600"/>
              </a:spcAft>
            </a:pPr>
            <a:r>
              <a:rPr lang="en-US" sz="2800" b="1" dirty="0">
                <a:solidFill>
                  <a:srgbClr val="0078D7"/>
                </a:solidFill>
                <a:latin typeface="Segoe Pro Semibold" panose="020B0702040504020203" pitchFamily="34" charset="0"/>
              </a:rPr>
              <a:t>Use </a:t>
            </a:r>
            <a:r>
              <a:rPr lang="en-US" sz="2800" b="1" dirty="0">
                <a:solidFill>
                  <a:srgbClr val="0078D7"/>
                </a:solidFill>
                <a:latin typeface="Segoe UI" panose="020B0502040204020203" pitchFamily="34" charset="0"/>
                <a:cs typeface="Segoe UI" panose="020B0502040204020203" pitchFamily="34" charset="0"/>
              </a:rPr>
              <a:t>cases</a:t>
            </a:r>
            <a:r>
              <a:rPr lang="en-US" sz="2800" b="1" dirty="0">
                <a:solidFill>
                  <a:srgbClr val="0078D7"/>
                </a:solidFill>
                <a:latin typeface="Segoe Pro Semibold" panose="020B0702040504020203" pitchFamily="34" charset="0"/>
              </a:rPr>
              <a:t>: Enterprises, Dedicated Hosting</a:t>
            </a:r>
          </a:p>
        </p:txBody>
      </p:sp>
    </p:spTree>
    <p:extLst>
      <p:ext uri="{BB962C8B-B14F-4D97-AF65-F5344CB8AC3E}">
        <p14:creationId xmlns:p14="http://schemas.microsoft.com/office/powerpoint/2010/main" val="2219829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7.07174E-7 1.99728E-7 L -0.1685 1.99728E-7 " pathEditMode="relative" rAng="0" ptsTypes="AA">
                                      <p:cBhvr>
                                        <p:cTn id="6" dur="2000" fill="hold"/>
                                        <p:tgtEl>
                                          <p:spTgt spid="13"/>
                                        </p:tgtEl>
                                        <p:attrNameLst>
                                          <p:attrName>ppt_x</p:attrName>
                                          <p:attrName>ppt_y</p:attrName>
                                        </p:attrNameLst>
                                      </p:cBhvr>
                                      <p:rCtr x="-8425"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AD Graph</a:t>
            </a:r>
          </a:p>
        </p:txBody>
      </p:sp>
      <p:sp>
        <p:nvSpPr>
          <p:cNvPr id="4" name="Text Placeholder 3"/>
          <p:cNvSpPr>
            <a:spLocks noGrp="1"/>
          </p:cNvSpPr>
          <p:nvPr>
            <p:ph type="body" sz="quarter" idx="10"/>
          </p:nvPr>
        </p:nvSpPr>
        <p:spPr>
          <a:xfrm>
            <a:off x="274638" y="1212850"/>
            <a:ext cx="11888787" cy="3890296"/>
          </a:xfrm>
        </p:spPr>
        <p:txBody>
          <a:bodyPr/>
          <a:lstStyle/>
          <a:p>
            <a:pPr>
              <a:lnSpc>
                <a:spcPct val="100000"/>
              </a:lnSpc>
            </a:pPr>
            <a:r>
              <a:rPr lang="en-US" dirty="0"/>
              <a:t>AD-based</a:t>
            </a:r>
          </a:p>
          <a:p>
            <a:pPr marL="285750" lvl="1" indent="-285750">
              <a:lnSpc>
                <a:spcPct val="100000"/>
              </a:lnSpc>
              <a:buFont typeface="Arial" panose="020B0604020202020204" pitchFamily="34" charset="0"/>
              <a:buChar char="•"/>
            </a:pPr>
            <a:r>
              <a:rPr lang="en-US" dirty="0"/>
              <a:t>ODATA Web Service – supports CRUD and query operations against AD and ADFS</a:t>
            </a:r>
          </a:p>
          <a:p>
            <a:pPr marL="285750" lvl="1" indent="-285750">
              <a:lnSpc>
                <a:spcPct val="100000"/>
              </a:lnSpc>
              <a:buFont typeface="Arial" panose="020B0604020202020204" pitchFamily="34" charset="0"/>
              <a:buChar char="•"/>
            </a:pPr>
            <a:r>
              <a:rPr lang="en-US" dirty="0"/>
              <a:t>Support only the subset of APIs needed by Azure Stack Hub</a:t>
            </a:r>
          </a:p>
          <a:p>
            <a:pPr marL="285750" lvl="1" indent="-285750">
              <a:lnSpc>
                <a:spcPct val="100000"/>
              </a:lnSpc>
              <a:buFont typeface="Arial" panose="020B0604020202020204" pitchFamily="34" charset="0"/>
              <a:buChar char="•"/>
            </a:pPr>
            <a:r>
              <a:rPr lang="en-US" dirty="0"/>
              <a:t>Same contracts as the AAD Graph (for supported APIs)</a:t>
            </a:r>
          </a:p>
          <a:p>
            <a:pPr marL="285750" lvl="1" indent="-285750">
              <a:lnSpc>
                <a:spcPct val="100000"/>
              </a:lnSpc>
              <a:buFont typeface="Arial" panose="020B0604020202020204" pitchFamily="34" charset="0"/>
              <a:buChar char="•"/>
            </a:pPr>
            <a:r>
              <a:rPr lang="en-US" dirty="0"/>
              <a:t>Co-located with AD FS</a:t>
            </a:r>
          </a:p>
          <a:p>
            <a:pPr marL="342834" lvl="1" indent="0">
              <a:lnSpc>
                <a:spcPct val="100000"/>
              </a:lnSpc>
              <a:buNone/>
            </a:pPr>
            <a:endParaRPr lang="en-US" dirty="0"/>
          </a:p>
          <a:p>
            <a:pPr>
              <a:lnSpc>
                <a:spcPct val="100000"/>
              </a:lnSpc>
            </a:pPr>
            <a:r>
              <a:rPr lang="en-US" dirty="0"/>
              <a:t>Facilitates interaction with Azure Stack Hub fabric AD DS and customer directory</a:t>
            </a:r>
          </a:p>
          <a:p>
            <a:pPr marL="285750" lvl="1" indent="-285750">
              <a:lnSpc>
                <a:spcPct val="100000"/>
              </a:lnSpc>
              <a:buFont typeface="Arial" panose="020B0604020202020204" pitchFamily="34" charset="0"/>
              <a:buChar char="•"/>
            </a:pPr>
            <a:r>
              <a:rPr lang="en-US" dirty="0"/>
              <a:t>LDAP protocol is used for querying Customers Directory</a:t>
            </a:r>
          </a:p>
          <a:p>
            <a:pPr marL="285750" lvl="1" indent="-285750">
              <a:lnSpc>
                <a:spcPct val="100000"/>
              </a:lnSpc>
              <a:buFont typeface="Arial" panose="020B0604020202020204" pitchFamily="34" charset="0"/>
              <a:buChar char="•"/>
            </a:pPr>
            <a:r>
              <a:rPr lang="en-US" dirty="0"/>
              <a:t>AD FS operations are performed via PowerShell cmdlets</a:t>
            </a:r>
          </a:p>
        </p:txBody>
      </p:sp>
    </p:spTree>
    <p:extLst>
      <p:ext uri="{BB962C8B-B14F-4D97-AF65-F5344CB8AC3E}">
        <p14:creationId xmlns:p14="http://schemas.microsoft.com/office/powerpoint/2010/main" val="1955795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909135"/>
            <a:ext cx="9783761" cy="3176254"/>
          </a:xfrm>
        </p:spPr>
        <p:txBody>
          <a:bodyPr/>
          <a:lstStyle/>
          <a:p>
            <a:r>
              <a:rPr lang="en-US" sz="7200" dirty="0"/>
              <a:t>Azure Resource Manager Role-Based </a:t>
            </a:r>
            <a:r>
              <a:rPr lang="en-US" dirty="0"/>
              <a:t>A</a:t>
            </a:r>
            <a:r>
              <a:rPr lang="en-US" sz="7200" dirty="0"/>
              <a:t>ccess </a:t>
            </a:r>
            <a:r>
              <a:rPr lang="en-US" dirty="0"/>
              <a:t>C</a:t>
            </a:r>
            <a:r>
              <a:rPr lang="en-US" sz="7200" dirty="0"/>
              <a:t>ontrol (RBAC)</a:t>
            </a:r>
          </a:p>
        </p:txBody>
      </p:sp>
    </p:spTree>
    <p:extLst>
      <p:ext uri="{BB962C8B-B14F-4D97-AF65-F5344CB8AC3E}">
        <p14:creationId xmlns:p14="http://schemas.microsoft.com/office/powerpoint/2010/main" val="176261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3644075"/>
          </a:xfrm>
          <a:prstGeom prst="rect">
            <a:avLst/>
          </a:prstGeom>
        </p:spPr>
        <p:txBody>
          <a:bodyPr/>
          <a:lstStyle/>
          <a:p>
            <a:pPr>
              <a:lnSpc>
                <a:spcPct val="100000"/>
              </a:lnSpc>
            </a:pPr>
            <a:r>
              <a:rPr lang="en-US" dirty="0"/>
              <a:t>Allows secure access with granular permissions</a:t>
            </a:r>
          </a:p>
          <a:p>
            <a:pPr>
              <a:lnSpc>
                <a:spcPct val="100000"/>
              </a:lnSpc>
            </a:pPr>
            <a:r>
              <a:rPr lang="en-US" dirty="0"/>
              <a:t>Assignable to users, groups, or service principals</a:t>
            </a:r>
          </a:p>
          <a:p>
            <a:pPr>
              <a:lnSpc>
                <a:spcPct val="100000"/>
              </a:lnSpc>
            </a:pPr>
            <a:r>
              <a:rPr lang="en-US" dirty="0"/>
              <a:t>Built-in roles make it easy to get started</a:t>
            </a:r>
          </a:p>
          <a:p>
            <a:pPr>
              <a:lnSpc>
                <a:spcPct val="100000"/>
              </a:lnSpc>
            </a:pPr>
            <a:r>
              <a:rPr lang="en-US" dirty="0"/>
              <a:t>Custom Roles</a:t>
            </a:r>
          </a:p>
          <a:p>
            <a:pPr marL="685800" lvl="1" indent="-457200">
              <a:lnSpc>
                <a:spcPct val="100000"/>
              </a:lnSpc>
              <a:buFont typeface="Arial" panose="020B0604020202020204" pitchFamily="34" charset="0"/>
              <a:buChar char="•"/>
            </a:pPr>
            <a:r>
              <a:rPr lang="en-US" sz="2600" b="0" dirty="0">
                <a:solidFill>
                  <a:srgbClr val="505050"/>
                </a:solidFill>
                <a:latin typeface="+mj-lt"/>
              </a:rPr>
              <a:t>Consistent with Microsoft Azure </a:t>
            </a:r>
          </a:p>
          <a:p>
            <a:pPr marL="685800" lvl="1" indent="-457200">
              <a:lnSpc>
                <a:spcPct val="100000"/>
              </a:lnSpc>
              <a:buFont typeface="Arial" panose="020B0604020202020204" pitchFamily="34" charset="0"/>
              <a:buChar char="•"/>
            </a:pPr>
            <a:r>
              <a:rPr lang="en-US" sz="2600" b="0" dirty="0">
                <a:solidFill>
                  <a:srgbClr val="505050"/>
                </a:solidFill>
                <a:latin typeface="+mj-lt"/>
              </a:rPr>
              <a:t>People-picker experience integrated into the portal UX</a:t>
            </a:r>
          </a:p>
          <a:p>
            <a:pPr>
              <a:lnSpc>
                <a:spcPct val="100000"/>
              </a:lnSpc>
            </a:pPr>
            <a:endParaRPr lang="en-US" dirty="0"/>
          </a:p>
        </p:txBody>
      </p:sp>
      <p:sp>
        <p:nvSpPr>
          <p:cNvPr id="2" name="Title 1"/>
          <p:cNvSpPr>
            <a:spLocks noGrp="1"/>
          </p:cNvSpPr>
          <p:nvPr>
            <p:ph type="title"/>
          </p:nvPr>
        </p:nvSpPr>
        <p:spPr/>
        <p:txBody>
          <a:bodyPr/>
          <a:lstStyle/>
          <a:p>
            <a:r>
              <a:rPr lang="en-US" dirty="0"/>
              <a:t>Role-based access control</a:t>
            </a:r>
          </a:p>
        </p:txBody>
      </p:sp>
    </p:spTree>
    <p:extLst>
      <p:ext uri="{BB962C8B-B14F-4D97-AF65-F5344CB8AC3E}">
        <p14:creationId xmlns:p14="http://schemas.microsoft.com/office/powerpoint/2010/main" val="39907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77"/>
            <a:ext cx="10056812" cy="2179058"/>
          </a:xfrm>
        </p:spPr>
        <p:txBody>
          <a:bodyPr/>
          <a:lstStyle/>
          <a:p>
            <a:r>
              <a:rPr lang="en-US" dirty="0"/>
              <a:t>Identity Terminology and Background</a:t>
            </a:r>
            <a:endParaRPr lang="en-US" sz="7200" dirty="0"/>
          </a:p>
        </p:txBody>
      </p:sp>
    </p:spTree>
    <p:extLst>
      <p:ext uri="{BB962C8B-B14F-4D97-AF65-F5344CB8AC3E}">
        <p14:creationId xmlns:p14="http://schemas.microsoft.com/office/powerpoint/2010/main" val="341332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Role-based access control</a:t>
            </a:r>
          </a:p>
        </p:txBody>
      </p:sp>
      <p:sp>
        <p:nvSpPr>
          <p:cNvPr id="2" name="Text Placeholder 1"/>
          <p:cNvSpPr>
            <a:spLocks noGrp="1"/>
          </p:cNvSpPr>
          <p:nvPr>
            <p:ph type="body" sz="quarter" idx="10"/>
          </p:nvPr>
        </p:nvSpPr>
        <p:spPr>
          <a:xfrm>
            <a:off x="274638" y="1212850"/>
            <a:ext cx="11888787" cy="4968031"/>
          </a:xfrm>
        </p:spPr>
        <p:txBody>
          <a:bodyPr>
            <a:normAutofit/>
          </a:bodyPr>
          <a:lstStyle/>
          <a:p>
            <a:pPr fontAlgn="ctr">
              <a:lnSpc>
                <a:spcPct val="100000"/>
              </a:lnSpc>
              <a:defRPr/>
            </a:pPr>
            <a:r>
              <a:rPr lang="en-US" dirty="0"/>
              <a:t>Used only for Azure administration</a:t>
            </a:r>
          </a:p>
          <a:p>
            <a:pPr marL="349689" lvl="1" indent="-349689">
              <a:lnSpc>
                <a:spcPct val="100000"/>
              </a:lnSpc>
              <a:buFont typeface="Arial" panose="020B0604020202020204" pitchFamily="34" charset="0"/>
              <a:buChar char="•"/>
            </a:pPr>
            <a:r>
              <a:rPr lang="en-US" dirty="0"/>
              <a:t>Manage resources in Azure – i.e. Virtual Machines, storage, networks, etc.</a:t>
            </a:r>
          </a:p>
          <a:p>
            <a:pPr marL="349689" lvl="1" indent="-349689">
              <a:lnSpc>
                <a:spcPct val="100000"/>
              </a:lnSpc>
              <a:buFont typeface="Arial" panose="020B0604020202020204" pitchFamily="34" charset="0"/>
              <a:buChar char="•"/>
            </a:pPr>
            <a:r>
              <a:rPr lang="en-US" dirty="0"/>
              <a:t>Remember that Azure AD is </a:t>
            </a:r>
            <a:r>
              <a:rPr lang="en-US" i="1" dirty="0"/>
              <a:t>not </a:t>
            </a:r>
            <a:r>
              <a:rPr lang="en-US" dirty="0"/>
              <a:t>an Azure resource</a:t>
            </a:r>
          </a:p>
          <a:p>
            <a:pPr fontAlgn="ctr">
              <a:lnSpc>
                <a:spcPct val="100000"/>
              </a:lnSpc>
              <a:defRPr/>
            </a:pPr>
            <a:r>
              <a:rPr lang="en-US" dirty="0"/>
              <a:t>Roles composed of:</a:t>
            </a:r>
          </a:p>
          <a:p>
            <a:pPr marL="349689" lvl="1" indent="-349689">
              <a:lnSpc>
                <a:spcPct val="100000"/>
              </a:lnSpc>
              <a:buFont typeface="Arial" panose="020B0604020202020204" pitchFamily="34" charset="0"/>
              <a:buChar char="•"/>
            </a:pPr>
            <a:r>
              <a:rPr lang="en-US" dirty="0"/>
              <a:t>Actions</a:t>
            </a:r>
          </a:p>
          <a:p>
            <a:pPr marL="349689" lvl="1" indent="-349689">
              <a:lnSpc>
                <a:spcPct val="100000"/>
              </a:lnSpc>
              <a:buFont typeface="Arial" panose="020B0604020202020204" pitchFamily="34" charset="0"/>
              <a:buChar char="•"/>
            </a:pPr>
            <a:r>
              <a:rPr lang="en-US" i="1" dirty="0"/>
              <a:t>Not</a:t>
            </a:r>
            <a:r>
              <a:rPr lang="en-US" dirty="0"/>
              <a:t> Actions (excluded operations)</a:t>
            </a:r>
          </a:p>
          <a:p>
            <a:pPr marL="349689" lvl="1" indent="-349689">
              <a:lnSpc>
                <a:spcPct val="100000"/>
              </a:lnSpc>
              <a:buFont typeface="Arial" panose="020B0604020202020204" pitchFamily="34" charset="0"/>
              <a:buChar char="•"/>
            </a:pPr>
            <a:r>
              <a:rPr lang="en-US" dirty="0"/>
              <a:t>Scopes</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30331" y="2657475"/>
            <a:ext cx="7933094" cy="4023077"/>
          </a:xfrm>
          <a:prstGeom prst="rect">
            <a:avLst/>
          </a:prstGeom>
        </p:spPr>
      </p:pic>
    </p:spTree>
    <p:extLst>
      <p:ext uri="{BB962C8B-B14F-4D97-AF65-F5344CB8AC3E}">
        <p14:creationId xmlns:p14="http://schemas.microsoft.com/office/powerpoint/2010/main" val="34154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Role-based access control</a:t>
            </a:r>
          </a:p>
        </p:txBody>
      </p:sp>
      <p:grpSp>
        <p:nvGrpSpPr>
          <p:cNvPr id="2" name="Group 1"/>
          <p:cNvGrpSpPr/>
          <p:nvPr/>
        </p:nvGrpSpPr>
        <p:grpSpPr>
          <a:xfrm>
            <a:off x="464410" y="1212849"/>
            <a:ext cx="9592911" cy="5320131"/>
            <a:chOff x="580157" y="1078806"/>
            <a:chExt cx="10590448" cy="5873355"/>
          </a:xfrm>
        </p:grpSpPr>
        <p:sp>
          <p:nvSpPr>
            <p:cNvPr id="4" name="Rectangle 3"/>
            <p:cNvSpPr/>
            <p:nvPr/>
          </p:nvSpPr>
          <p:spPr bwMode="auto">
            <a:xfrm>
              <a:off x="580157" y="1078806"/>
              <a:ext cx="10590448" cy="5873355"/>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8" tIns="91428" rIns="34290" bIns="34290" rtlCol="0" anchor="b" anchorCtr="0"/>
            <a:lstStyle/>
            <a:p>
              <a:pPr algn="r" defTabSz="932313">
                <a:defRPr/>
              </a:pPr>
              <a:endParaRPr lang="en-US">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2538" y="1287745"/>
              <a:ext cx="10285687" cy="5368101"/>
            </a:xfrm>
            <a:prstGeom prst="rect">
              <a:avLst/>
            </a:prstGeom>
          </p:spPr>
        </p:pic>
      </p:grpSp>
    </p:spTree>
    <p:extLst>
      <p:ext uri="{BB962C8B-B14F-4D97-AF65-F5344CB8AC3E}">
        <p14:creationId xmlns:p14="http://schemas.microsoft.com/office/powerpoint/2010/main" val="101697091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Two key concepts</a:t>
            </a:r>
          </a:p>
        </p:txBody>
      </p:sp>
      <p:sp>
        <p:nvSpPr>
          <p:cNvPr id="5" name="Content Placeholder 2"/>
          <p:cNvSpPr txBox="1">
            <a:spLocks/>
          </p:cNvSpPr>
          <p:nvPr/>
        </p:nvSpPr>
        <p:spPr>
          <a:xfrm>
            <a:off x="370328" y="1275286"/>
            <a:ext cx="10441107" cy="4036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Role definitions</a:t>
            </a:r>
            <a:endParaRPr lang="en-US" sz="2000" b="1" dirty="0">
              <a:solidFill>
                <a:schemeClr val="tx1"/>
              </a:solidFill>
              <a:latin typeface="Segoe UI"/>
              <a:ea typeface="Segoe UI" pitchFamily="34" charset="0"/>
              <a:cs typeface="Segoe UI" pitchFamily="34" charset="0"/>
            </a:endParaRPr>
          </a:p>
          <a:p>
            <a:pPr marL="371438" lvl="1" indent="-342866" defTabSz="932742">
              <a:lnSpc>
                <a:spcPct val="100000"/>
              </a:lnSpc>
              <a:spcBef>
                <a:spcPct val="20000"/>
              </a:spcBef>
              <a:buSzPct val="90000"/>
              <a:defRPr/>
            </a:pPr>
            <a:r>
              <a:rPr lang="en-US" sz="1800" dirty="0">
                <a:solidFill>
                  <a:schemeClr val="tx1"/>
                </a:solidFill>
                <a:latin typeface="+mj-lt"/>
              </a:rPr>
              <a:t>Describes the set of permissions (e.g. read actions)</a:t>
            </a:r>
          </a:p>
          <a:p>
            <a:pPr marL="371438" lvl="1" indent="-342866" defTabSz="932742">
              <a:lnSpc>
                <a:spcPct val="100000"/>
              </a:lnSpc>
              <a:spcBef>
                <a:spcPct val="20000"/>
              </a:spcBef>
              <a:buSzPct val="90000"/>
              <a:defRPr/>
            </a:pPr>
            <a:r>
              <a:rPr lang="en-US" sz="1800" dirty="0">
                <a:solidFill>
                  <a:schemeClr val="tx1"/>
                </a:solidFill>
                <a:latin typeface="+mj-lt"/>
              </a:rPr>
              <a:t>Can be used in multiple assignments</a:t>
            </a:r>
          </a:p>
          <a:p>
            <a:pPr marL="28572" lvl="1" indent="0" defTabSz="932742">
              <a:lnSpc>
                <a:spcPct val="100000"/>
              </a:lnSpc>
              <a:spcBef>
                <a:spcPct val="20000"/>
              </a:spcBef>
              <a:buSzPct val="90000"/>
              <a:buNone/>
              <a:defRPr/>
            </a:pPr>
            <a:endParaRPr lang="en-US" sz="1800" dirty="0">
              <a:solidFill>
                <a:schemeClr val="tx1"/>
              </a:solidFill>
              <a:latin typeface="+mj-lt"/>
            </a:endParaRPr>
          </a:p>
          <a:p>
            <a:pPr marL="0" indent="0" defTabSz="932742">
              <a:buSzPct val="90000"/>
              <a:buNone/>
              <a:defRPr/>
            </a:pPr>
            <a:r>
              <a:rPr lang="en-US" sz="2800" dirty="0">
                <a:solidFill>
                  <a:srgbClr val="0078D7"/>
                </a:solidFill>
                <a:latin typeface="+mj-lt"/>
              </a:rPr>
              <a:t>Role assignments</a:t>
            </a:r>
            <a:endParaRPr lang="en-US" sz="2000" dirty="0">
              <a:solidFill>
                <a:schemeClr val="tx1"/>
              </a:solidFill>
              <a:latin typeface="Segoe UI"/>
              <a:ea typeface="Segoe UI" pitchFamily="34" charset="0"/>
              <a:cs typeface="Segoe UI" pitchFamily="34" charset="0"/>
            </a:endParaRPr>
          </a:p>
          <a:p>
            <a:pPr marL="371438" lvl="1" indent="-342866" defTabSz="932742">
              <a:buSzPct val="90000"/>
              <a:defRPr/>
            </a:pPr>
            <a:r>
              <a:rPr lang="en-US" sz="1800" dirty="0">
                <a:solidFill>
                  <a:schemeClr val="tx1"/>
                </a:solidFill>
                <a:latin typeface="+mj-lt"/>
              </a:rPr>
              <a:t>Associate role definitions with an identity (e.g. user/group) at a scope (e.g. resource group)</a:t>
            </a:r>
          </a:p>
          <a:p>
            <a:pPr marL="371438" lvl="1" indent="-342866" defTabSz="932742">
              <a:buSzPct val="90000"/>
              <a:defRPr/>
            </a:pPr>
            <a:r>
              <a:rPr lang="en-US" sz="1800" dirty="0">
                <a:solidFill>
                  <a:schemeClr val="tx1"/>
                </a:solidFill>
                <a:latin typeface="+mj-lt"/>
              </a:rPr>
              <a:t>Always inherited – subscription assignments apply to all resources</a:t>
            </a:r>
          </a:p>
          <a:p>
            <a:pPr marL="28572" lvl="1" indent="0" defTabSz="932742">
              <a:lnSpc>
                <a:spcPct val="100000"/>
              </a:lnSpc>
              <a:spcBef>
                <a:spcPct val="20000"/>
              </a:spcBef>
              <a:buSzPct val="90000"/>
              <a:buNone/>
              <a:defRPr/>
            </a:pPr>
            <a:endParaRPr lang="en-US" sz="1800" dirty="0">
              <a:solidFill>
                <a:schemeClr val="tx1"/>
              </a:solidFill>
              <a:latin typeface="+mj-lt"/>
            </a:endParaRPr>
          </a:p>
          <a:p>
            <a:pPr marL="457154" lvl="1" indent="0" defTabSz="914309" fontAlgn="ctr">
              <a:lnSpc>
                <a:spcPct val="100000"/>
              </a:lnSpc>
              <a:buNone/>
              <a:defRPr/>
            </a:pPr>
            <a:endParaRPr lang="en-US" sz="20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59023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Built-in roles</a:t>
            </a:r>
          </a:p>
        </p:txBody>
      </p:sp>
      <p:graphicFrame>
        <p:nvGraphicFramePr>
          <p:cNvPr id="4" name="Table 3"/>
          <p:cNvGraphicFramePr>
            <a:graphicFrameLocks noGrp="1"/>
          </p:cNvGraphicFramePr>
          <p:nvPr>
            <p:extLst>
              <p:ext uri="{D42A27DB-BD31-4B8C-83A1-F6EECF244321}">
                <p14:modId xmlns:p14="http://schemas.microsoft.com/office/powerpoint/2010/main" val="310863592"/>
              </p:ext>
            </p:extLst>
          </p:nvPr>
        </p:nvGraphicFramePr>
        <p:xfrm>
          <a:off x="480605" y="1316142"/>
          <a:ext cx="11472905" cy="2694280"/>
        </p:xfrm>
        <a:graphic>
          <a:graphicData uri="http://schemas.openxmlformats.org/drawingml/2006/table">
            <a:tbl>
              <a:tblPr firstRow="1" bandRow="1">
                <a:tableStyleId>{69012ECD-51FC-41F1-AA8D-1B2483CD663E}</a:tableStyleId>
              </a:tblPr>
              <a:tblGrid>
                <a:gridCol w="4689451">
                  <a:extLst>
                    <a:ext uri="{9D8B030D-6E8A-4147-A177-3AD203B41FA5}">
                      <a16:colId xmlns:a16="http://schemas.microsoft.com/office/drawing/2014/main" val="20000"/>
                    </a:ext>
                  </a:extLst>
                </a:gridCol>
                <a:gridCol w="2570744">
                  <a:extLst>
                    <a:ext uri="{9D8B030D-6E8A-4147-A177-3AD203B41FA5}">
                      <a16:colId xmlns:a16="http://schemas.microsoft.com/office/drawing/2014/main" val="20001"/>
                    </a:ext>
                  </a:extLst>
                </a:gridCol>
                <a:gridCol w="4212710">
                  <a:extLst>
                    <a:ext uri="{9D8B030D-6E8A-4147-A177-3AD203B41FA5}">
                      <a16:colId xmlns:a16="http://schemas.microsoft.com/office/drawing/2014/main" val="20002"/>
                    </a:ext>
                  </a:extLst>
                </a:gridCol>
              </a:tblGrid>
              <a:tr h="566856">
                <a:tc>
                  <a:txBody>
                    <a:bodyPr/>
                    <a:lstStyle/>
                    <a:p>
                      <a:r>
                        <a:rPr lang="en-US" sz="2000" dirty="0"/>
                        <a:t>Built-in role</a:t>
                      </a:r>
                    </a:p>
                  </a:txBody>
                  <a:tcPr marL="182857" marR="182857" marT="146285" marB="146285" anchor="ctr"/>
                </a:tc>
                <a:tc>
                  <a:txBody>
                    <a:bodyPr/>
                    <a:lstStyle/>
                    <a:p>
                      <a:r>
                        <a:rPr lang="en-US" sz="2000" dirty="0"/>
                        <a:t>Actions</a:t>
                      </a:r>
                    </a:p>
                  </a:txBody>
                  <a:tcPr marL="182857" marR="182857" marT="146285" marB="146285"/>
                </a:tc>
                <a:tc>
                  <a:txBody>
                    <a:bodyPr/>
                    <a:lstStyle/>
                    <a:p>
                      <a:r>
                        <a:rPr lang="en-US" sz="2000" dirty="0"/>
                        <a:t>Not Actions</a:t>
                      </a:r>
                    </a:p>
                  </a:txBody>
                  <a:tcPr marL="182857" marR="182857" marT="146285" marB="146285"/>
                </a:tc>
                <a:extLst>
                  <a:ext uri="{0D108BD9-81ED-4DB2-BD59-A6C34878D82A}">
                    <a16:rowId xmlns:a16="http://schemas.microsoft.com/office/drawing/2014/main" val="10000"/>
                  </a:ext>
                </a:extLst>
              </a:tr>
              <a:tr h="566856">
                <a:tc>
                  <a:txBody>
                    <a:bodyPr/>
                    <a:lstStyle/>
                    <a:p>
                      <a:r>
                        <a:rPr lang="en-US" sz="2000" dirty="0"/>
                        <a:t>Owner (allow all actions)</a:t>
                      </a:r>
                    </a:p>
                  </a:txBody>
                  <a:tcPr marL="182857" marR="182857" marT="146285" marB="146285"/>
                </a:tc>
                <a:tc>
                  <a:txBody>
                    <a:bodyPr/>
                    <a:lstStyle/>
                    <a:p>
                      <a:pPr algn="l"/>
                      <a:r>
                        <a:rPr lang="en-US" sz="2000"/>
                        <a:t>*</a:t>
                      </a:r>
                    </a:p>
                  </a:txBody>
                  <a:tcPr marL="182857" marR="182857" marT="146285" marB="146285"/>
                </a:tc>
                <a:tc>
                  <a:txBody>
                    <a:bodyPr/>
                    <a:lstStyle/>
                    <a:p>
                      <a:endParaRPr lang="en-US" sz="2000"/>
                    </a:p>
                  </a:txBody>
                  <a:tcPr marL="182857" marR="182857" marT="146285" marB="146285"/>
                </a:tc>
                <a:extLst>
                  <a:ext uri="{0D108BD9-81ED-4DB2-BD59-A6C34878D82A}">
                    <a16:rowId xmlns:a16="http://schemas.microsoft.com/office/drawing/2014/main" val="10001"/>
                  </a:ext>
                </a:extLst>
              </a:tr>
              <a:tr h="841141">
                <a:tc>
                  <a:txBody>
                    <a:bodyPr/>
                    <a:lstStyle/>
                    <a:p>
                      <a:r>
                        <a:rPr lang="en-US" sz="2000" dirty="0"/>
                        <a:t>Contributor (allow all actions except writing or deleting role assignments)</a:t>
                      </a:r>
                    </a:p>
                  </a:txBody>
                  <a:tcPr marL="182857" marR="182857" marT="146285" marB="146285"/>
                </a:tc>
                <a:tc>
                  <a:txBody>
                    <a:bodyPr/>
                    <a:lstStyle/>
                    <a:p>
                      <a:pPr algn="l"/>
                      <a:r>
                        <a:rPr lang="en-US" sz="2000" dirty="0"/>
                        <a:t>*</a:t>
                      </a:r>
                    </a:p>
                  </a:txBody>
                  <a:tcPr marL="182857" marR="182857" marT="146285" marB="146285"/>
                </a:tc>
                <a:tc>
                  <a:txBody>
                    <a:bodyPr/>
                    <a:lstStyle/>
                    <a:p>
                      <a:r>
                        <a:rPr lang="en-US" sz="2000" dirty="0" err="1"/>
                        <a:t>Microsoft.Authorization</a:t>
                      </a:r>
                      <a:r>
                        <a:rPr lang="en-US" sz="2000" dirty="0"/>
                        <a:t>/*/Write,</a:t>
                      </a:r>
                      <a:r>
                        <a:rPr lang="en-US" sz="2000" baseline="0" dirty="0"/>
                        <a:t> </a:t>
                      </a:r>
                      <a:r>
                        <a:rPr lang="en-US" sz="2000" baseline="0" dirty="0" err="1"/>
                        <a:t>Microsoft.Authorization</a:t>
                      </a:r>
                      <a:r>
                        <a:rPr lang="en-US" sz="2000" baseline="0" dirty="0"/>
                        <a:t>/*/Delete</a:t>
                      </a:r>
                      <a:endParaRPr lang="en-US" sz="2000" dirty="0"/>
                    </a:p>
                  </a:txBody>
                  <a:tcPr marL="182857" marR="182857" marT="146285" marB="146285"/>
                </a:tc>
                <a:extLst>
                  <a:ext uri="{0D108BD9-81ED-4DB2-BD59-A6C34878D82A}">
                    <a16:rowId xmlns:a16="http://schemas.microsoft.com/office/drawing/2014/main" val="10002"/>
                  </a:ext>
                </a:extLst>
              </a:tr>
              <a:tr h="566856">
                <a:tc>
                  <a:txBody>
                    <a:bodyPr/>
                    <a:lstStyle/>
                    <a:p>
                      <a:r>
                        <a:rPr lang="en-US" sz="2000"/>
                        <a:t>Reader (allow all read actions)</a:t>
                      </a:r>
                    </a:p>
                  </a:txBody>
                  <a:tcPr marL="182857" marR="182857" marT="146285" marB="146285"/>
                </a:tc>
                <a:tc>
                  <a:txBody>
                    <a:bodyPr/>
                    <a:lstStyle/>
                    <a:p>
                      <a:pPr algn="l"/>
                      <a:r>
                        <a:rPr lang="en-US" sz="2000" dirty="0"/>
                        <a:t>*/Read</a:t>
                      </a:r>
                    </a:p>
                  </a:txBody>
                  <a:tcPr marL="182857" marR="182857" marT="146285" marB="146285"/>
                </a:tc>
                <a:tc>
                  <a:txBody>
                    <a:bodyPr/>
                    <a:lstStyle/>
                    <a:p>
                      <a:endParaRPr lang="en-US" sz="2000" dirty="0"/>
                    </a:p>
                  </a:txBody>
                  <a:tcPr marL="182857" marR="182857" marT="146285" marB="146285"/>
                </a:tc>
                <a:extLst>
                  <a:ext uri="{0D108BD9-81ED-4DB2-BD59-A6C34878D82A}">
                    <a16:rowId xmlns:a16="http://schemas.microsoft.com/office/drawing/2014/main" val="10003"/>
                  </a:ext>
                </a:extLst>
              </a:tr>
            </a:tbl>
          </a:graphicData>
        </a:graphic>
      </p:graphicFrame>
      <p:sp>
        <p:nvSpPr>
          <p:cNvPr id="6" name="Rectangle 5"/>
          <p:cNvSpPr/>
          <p:nvPr/>
        </p:nvSpPr>
        <p:spPr>
          <a:xfrm>
            <a:off x="480604" y="5097258"/>
            <a:ext cx="11147141" cy="954107"/>
          </a:xfrm>
          <a:prstGeom prst="rect">
            <a:avLst/>
          </a:prstGeom>
        </p:spPr>
        <p:txBody>
          <a:bodyPr wrap="square">
            <a:spAutoFit/>
          </a:bodyPr>
          <a:lstStyle/>
          <a:p>
            <a:pPr algn="ctr" defTabSz="932649">
              <a:spcBef>
                <a:spcPct val="20000"/>
              </a:spcBef>
              <a:buClr>
                <a:srgbClr val="FFFFFF"/>
              </a:buClr>
              <a:buSzPct val="90000"/>
              <a:defRPr/>
            </a:pPr>
            <a:r>
              <a:rPr lang="en-US" sz="2800" b="1" dirty="0">
                <a:solidFill>
                  <a:srgbClr val="0078D7"/>
                </a:solidFill>
                <a:latin typeface="Segoe UI" panose="020B0502040204020203" pitchFamily="34" charset="0"/>
                <a:cs typeface="Segoe UI" panose="020B0502040204020203" pitchFamily="34" charset="0"/>
              </a:rPr>
              <a:t>Custom roles can be created using RBAC command-line tools in Azure PowerShell, and Azure Command-Line Interface</a:t>
            </a:r>
          </a:p>
        </p:txBody>
      </p:sp>
    </p:spTree>
    <p:extLst>
      <p:ext uri="{BB962C8B-B14F-4D97-AF65-F5344CB8AC3E}">
        <p14:creationId xmlns:p14="http://schemas.microsoft.com/office/powerpoint/2010/main" val="32099054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Least privilege</a:t>
            </a:r>
          </a:p>
        </p:txBody>
      </p:sp>
      <p:sp>
        <p:nvSpPr>
          <p:cNvPr id="6" name="Text Placeholder 5"/>
          <p:cNvSpPr>
            <a:spLocks noGrp="1"/>
          </p:cNvSpPr>
          <p:nvPr>
            <p:ph type="body" sz="quarter" idx="10"/>
          </p:nvPr>
        </p:nvSpPr>
        <p:spPr>
          <a:xfrm>
            <a:off x="274639" y="1357993"/>
            <a:ext cx="3415046" cy="4290405"/>
          </a:xfrm>
        </p:spPr>
        <p:txBody>
          <a:bodyPr/>
          <a:lstStyle/>
          <a:p>
            <a:r>
              <a:rPr lang="en-US" dirty="0"/>
              <a:t>Goal</a:t>
            </a:r>
          </a:p>
          <a:p>
            <a:pPr marL="371438" lvl="1" indent="-342866">
              <a:lnSpc>
                <a:spcPct val="100000"/>
              </a:lnSpc>
              <a:buFont typeface="Arial" panose="020B0604020202020204" pitchFamily="34" charset="0"/>
              <a:buChar char="•"/>
            </a:pPr>
            <a:r>
              <a:rPr lang="en-US" dirty="0"/>
              <a:t>Users can do the tasks their job requires </a:t>
            </a:r>
          </a:p>
          <a:p>
            <a:pPr marL="371438" lvl="1" indent="-342866">
              <a:lnSpc>
                <a:spcPct val="100000"/>
              </a:lnSpc>
              <a:buFont typeface="Arial" panose="020B0604020202020204" pitchFamily="34" charset="0"/>
              <a:buChar char="•"/>
            </a:pPr>
            <a:r>
              <a:rPr lang="en-US" dirty="0"/>
              <a:t>But no more than that</a:t>
            </a:r>
          </a:p>
          <a:p>
            <a:endParaRPr lang="en-US" dirty="0"/>
          </a:p>
          <a:p>
            <a:r>
              <a:rPr lang="en-US" dirty="0"/>
              <a:t>Best practices</a:t>
            </a:r>
          </a:p>
          <a:p>
            <a:pPr marL="371438" lvl="1" indent="-342866">
              <a:lnSpc>
                <a:spcPct val="100000"/>
              </a:lnSpc>
              <a:buFont typeface="Arial" panose="020B0604020202020204" pitchFamily="34" charset="0"/>
              <a:buChar char="•"/>
            </a:pPr>
            <a:r>
              <a:rPr lang="en-US" dirty="0"/>
              <a:t>Use the portal or ARM API</a:t>
            </a:r>
          </a:p>
          <a:p>
            <a:pPr marL="371438" lvl="1" indent="-342866">
              <a:lnSpc>
                <a:spcPct val="100000"/>
              </a:lnSpc>
              <a:buFont typeface="Arial" panose="020B0604020202020204" pitchFamily="34" charset="0"/>
              <a:buChar char="•"/>
            </a:pPr>
            <a:r>
              <a:rPr lang="en-US" dirty="0"/>
              <a:t>Assign the right role</a:t>
            </a:r>
          </a:p>
          <a:p>
            <a:pPr marL="371438" lvl="1" indent="-342866">
              <a:lnSpc>
                <a:spcPct val="100000"/>
              </a:lnSpc>
              <a:buFont typeface="Arial" panose="020B0604020202020204" pitchFamily="34" charset="0"/>
              <a:buChar char="•"/>
            </a:pPr>
            <a:r>
              <a:rPr lang="en-US" dirty="0"/>
              <a:t>Use resource groups to form collections of multiple resources that require RBAC permissions</a:t>
            </a:r>
          </a:p>
        </p:txBody>
      </p:sp>
      <p:pic>
        <p:nvPicPr>
          <p:cNvPr id="4" name="Picture 3">
            <a:extLst>
              <a:ext uri="{FF2B5EF4-FFF2-40B4-BE49-F238E27FC236}">
                <a16:creationId xmlns:a16="http://schemas.microsoft.com/office/drawing/2014/main" id="{D6D6354F-1D66-41DA-8942-9F2C5F36D62B}"/>
              </a:ext>
            </a:extLst>
          </p:cNvPr>
          <p:cNvPicPr>
            <a:picLocks noChangeAspect="1"/>
          </p:cNvPicPr>
          <p:nvPr/>
        </p:nvPicPr>
        <p:blipFill>
          <a:blip r:embed="rId3"/>
          <a:stretch>
            <a:fillRect/>
          </a:stretch>
        </p:blipFill>
        <p:spPr>
          <a:xfrm>
            <a:off x="4075426" y="1357992"/>
            <a:ext cx="8088777" cy="3711243"/>
          </a:xfrm>
          <a:prstGeom prst="rect">
            <a:avLst/>
          </a:prstGeom>
        </p:spPr>
      </p:pic>
    </p:spTree>
    <p:extLst>
      <p:ext uri="{BB962C8B-B14F-4D97-AF65-F5344CB8AC3E}">
        <p14:creationId xmlns:p14="http://schemas.microsoft.com/office/powerpoint/2010/main" val="48826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062651"/>
          </a:xfrm>
          <a:prstGeom prst="rect">
            <a:avLst/>
          </a:prstGeom>
        </p:spPr>
        <p:txBody>
          <a:bodyPr/>
          <a:lstStyle/>
          <a:p>
            <a:pPr>
              <a:lnSpc>
                <a:spcPct val="100000"/>
              </a:lnSpc>
            </a:pPr>
            <a:r>
              <a:rPr lang="en-US" b="1" dirty="0"/>
              <a:t>Get-</a:t>
            </a:r>
            <a:r>
              <a:rPr lang="en-US" b="1" dirty="0" err="1"/>
              <a:t>AzureRmRoleDefinition</a:t>
            </a:r>
            <a:r>
              <a:rPr lang="en-US" dirty="0"/>
              <a:t> command to output the base role in JSON format</a:t>
            </a:r>
          </a:p>
          <a:p>
            <a:pPr>
              <a:lnSpc>
                <a:spcPct val="100000"/>
              </a:lnSpc>
            </a:pPr>
            <a:r>
              <a:rPr lang="en-US" dirty="0"/>
              <a:t>Open the </a:t>
            </a:r>
            <a:r>
              <a:rPr lang="en-US" dirty="0" err="1"/>
              <a:t>OutputRole.json</a:t>
            </a:r>
            <a:r>
              <a:rPr lang="en-US" dirty="0"/>
              <a:t> file in an editor</a:t>
            </a:r>
          </a:p>
          <a:p>
            <a:pPr>
              <a:lnSpc>
                <a:spcPct val="100000"/>
              </a:lnSpc>
            </a:pPr>
            <a:r>
              <a:rPr lang="en-US" dirty="0"/>
              <a:t>Edit the JSON file</a:t>
            </a:r>
          </a:p>
          <a:p>
            <a:pPr>
              <a:lnSpc>
                <a:spcPct val="100000"/>
              </a:lnSpc>
            </a:pPr>
            <a:r>
              <a:rPr lang="en-US" b="1" dirty="0"/>
              <a:t>New-</a:t>
            </a:r>
            <a:r>
              <a:rPr lang="en-US" b="1" dirty="0" err="1"/>
              <a:t>AzureRmRoleDefinition</a:t>
            </a:r>
            <a:r>
              <a:rPr lang="en-US" dirty="0"/>
              <a:t> command and specify the JSON role definition file.</a:t>
            </a:r>
          </a:p>
          <a:p>
            <a:pPr>
              <a:lnSpc>
                <a:spcPct val="100000"/>
              </a:lnSpc>
            </a:pPr>
            <a:r>
              <a:rPr lang="en-US" dirty="0"/>
              <a:t>Assign role to the user</a:t>
            </a:r>
            <a:endParaRPr lang="en-US" sz="2600" b="0" dirty="0">
              <a:solidFill>
                <a:srgbClr val="505050"/>
              </a:solidFill>
              <a:latin typeface="+mj-lt"/>
            </a:endParaRPr>
          </a:p>
          <a:p>
            <a:pPr>
              <a:lnSpc>
                <a:spcPct val="100000"/>
              </a:lnSpc>
            </a:pPr>
            <a:endParaRPr lang="en-US" dirty="0"/>
          </a:p>
        </p:txBody>
      </p:sp>
      <p:sp>
        <p:nvSpPr>
          <p:cNvPr id="2" name="Title 1"/>
          <p:cNvSpPr>
            <a:spLocks noGrp="1"/>
          </p:cNvSpPr>
          <p:nvPr>
            <p:ph type="title"/>
          </p:nvPr>
        </p:nvSpPr>
        <p:spPr/>
        <p:txBody>
          <a:bodyPr/>
          <a:lstStyle/>
          <a:p>
            <a:r>
              <a:rPr lang="en-US" dirty="0"/>
              <a:t>Custom roles - configuration</a:t>
            </a:r>
          </a:p>
        </p:txBody>
      </p:sp>
    </p:spTree>
    <p:extLst>
      <p:ext uri="{BB962C8B-B14F-4D97-AF65-F5344CB8AC3E}">
        <p14:creationId xmlns:p14="http://schemas.microsoft.com/office/powerpoint/2010/main" val="214121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8" y="1212850"/>
            <a:ext cx="11887200" cy="4964436"/>
          </a:xfrm>
          <a:prstGeom prst="rect">
            <a:avLst/>
          </a:prstGeom>
        </p:spPr>
        <p:txBody>
          <a:bodyPr/>
          <a:lstStyle/>
          <a:p>
            <a:pPr marL="0" indent="0">
              <a:buNone/>
            </a:pPr>
            <a:r>
              <a:rPr lang="en-US" sz="1800" dirty="0">
                <a:latin typeface="Consolas" panose="020B0609020204030204" pitchFamily="49" charset="0"/>
              </a:rPr>
              <a:t>{</a:t>
            </a:r>
          </a:p>
          <a:p>
            <a:pPr marL="457200" lvl="2" indent="0">
              <a:buNone/>
            </a:pPr>
            <a:r>
              <a:rPr lang="en-US" sz="2000" dirty="0">
                <a:latin typeface="Consolas" panose="020B0609020204030204" pitchFamily="49" charset="0"/>
              </a:rPr>
              <a:t>"Name": "</a:t>
            </a:r>
            <a:r>
              <a:rPr lang="en-US" sz="2000" dirty="0" err="1">
                <a:latin typeface="Consolas" panose="020B0609020204030204" pitchFamily="49" charset="0"/>
              </a:rPr>
              <a:t>AZS_test</a:t>
            </a:r>
            <a:r>
              <a:rPr lang="en-US" sz="2000" dirty="0">
                <a:latin typeface="Consolas" panose="020B0609020204030204" pitchFamily="49" charset="0"/>
              </a:rPr>
              <a:t>",</a:t>
            </a:r>
          </a:p>
          <a:p>
            <a:pPr marL="457200" lvl="2" indent="0">
              <a:buNone/>
            </a:pPr>
            <a:r>
              <a:rPr lang="en-US" sz="2000" dirty="0">
                <a:latin typeface="Consolas" panose="020B0609020204030204" pitchFamily="49" charset="0"/>
              </a:rPr>
              <a:t>"Id": "7c5f3479-1f1b-433c-8256-72e803023d0b",</a:t>
            </a:r>
          </a:p>
          <a:p>
            <a:pPr marL="457200" lvl="2" indent="0">
              <a:buNone/>
            </a:pPr>
            <a:r>
              <a:rPr lang="en-US" sz="2000" dirty="0">
                <a:latin typeface="Consolas" panose="020B0609020204030204" pitchFamily="49" charset="0"/>
              </a:rPr>
              <a:t>"IsCustom": true,</a:t>
            </a:r>
          </a:p>
          <a:p>
            <a:pPr marL="457200" lvl="2" indent="0">
              <a:buNone/>
            </a:pPr>
            <a:r>
              <a:rPr lang="en-US" sz="2000" dirty="0">
                <a:latin typeface="Consolas" panose="020B0609020204030204" pitchFamily="49" charset="0"/>
              </a:rPr>
              <a:t>"Description": "AZS registration",</a:t>
            </a:r>
          </a:p>
          <a:p>
            <a:pPr marL="457200" lvl="2" indent="0">
              <a:buNone/>
            </a:pPr>
            <a:r>
              <a:rPr lang="en-US" sz="2000" dirty="0">
                <a:latin typeface="Consolas" panose="020B0609020204030204" pitchFamily="49" charset="0"/>
              </a:rPr>
              <a:t>"Actions": [</a:t>
            </a:r>
          </a:p>
          <a:p>
            <a:pPr marL="2336440" lvl="5" indent="0">
              <a:buNone/>
            </a:pPr>
            <a:r>
              <a:rPr lang="en-US" sz="1800" dirty="0">
                <a:latin typeface="Consolas" panose="020B0609020204030204" pitchFamily="49" charset="0"/>
              </a:rPr>
              <a:t>"Microsoft.AzureStack/registrations/*"</a:t>
            </a:r>
          </a:p>
          <a:p>
            <a:pPr marL="0" indent="0">
              <a:buNone/>
            </a:pPr>
            <a:r>
              <a:rPr lang="en-US" sz="1800" dirty="0">
                <a:latin typeface="Consolas" panose="020B0609020204030204" pitchFamily="49" charset="0"/>
              </a:rPr>
              <a:t>],</a:t>
            </a:r>
          </a:p>
          <a:p>
            <a:pPr marL="457200" lvl="2" indent="0">
              <a:buNone/>
            </a:pPr>
            <a:r>
              <a:rPr lang="en-US" dirty="0">
                <a:latin typeface="Consolas" panose="020B0609020204030204" pitchFamily="49" charset="0"/>
              </a:rPr>
              <a:t>"NotActions": [ ],</a:t>
            </a:r>
          </a:p>
          <a:p>
            <a:pPr marL="457200" lvl="2" indent="0">
              <a:buNone/>
            </a:pPr>
            <a:r>
              <a:rPr lang="en-US" dirty="0">
                <a:latin typeface="Consolas" panose="020B0609020204030204" pitchFamily="49" charset="0"/>
              </a:rPr>
              <a:t>"DataActions": [ ],</a:t>
            </a:r>
          </a:p>
          <a:p>
            <a:pPr marL="457200" lvl="2" indent="0">
              <a:buNone/>
            </a:pPr>
            <a:r>
              <a:rPr lang="en-US" dirty="0">
                <a:latin typeface="Consolas" panose="020B0609020204030204" pitchFamily="49" charset="0"/>
              </a:rPr>
              <a:t>"NotDataActions": [ ],</a:t>
            </a:r>
          </a:p>
          <a:p>
            <a:pPr marL="457200" lvl="2" indent="0">
              <a:buNone/>
            </a:pPr>
            <a:r>
              <a:rPr lang="en-US" dirty="0">
                <a:latin typeface="Consolas" panose="020B0609020204030204" pitchFamily="49" charset="0"/>
              </a:rPr>
              <a:t>"AssignableScopes": [</a:t>
            </a:r>
          </a:p>
          <a:p>
            <a:pPr marL="914400" lvl="4" indent="0">
              <a:buNone/>
            </a:pPr>
            <a:r>
              <a:rPr lang="en-US" sz="1800" dirty="0">
                <a:latin typeface="Consolas" panose="020B0609020204030204" pitchFamily="49" charset="0"/>
              </a:rPr>
              <a:t>"/subscriptions/da58hhhhhhhhhhhfa55efc"</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2" name="Title 1"/>
          <p:cNvSpPr>
            <a:spLocks noGrp="1"/>
          </p:cNvSpPr>
          <p:nvPr>
            <p:ph type="title"/>
          </p:nvPr>
        </p:nvSpPr>
        <p:spPr/>
        <p:txBody>
          <a:bodyPr/>
          <a:lstStyle/>
          <a:p>
            <a:r>
              <a:rPr lang="en-US" dirty="0"/>
              <a:t>Custom roles – Example of JSON file</a:t>
            </a:r>
          </a:p>
        </p:txBody>
      </p:sp>
    </p:spTree>
    <p:extLst>
      <p:ext uri="{BB962C8B-B14F-4D97-AF65-F5344CB8AC3E}">
        <p14:creationId xmlns:p14="http://schemas.microsoft.com/office/powerpoint/2010/main" val="47228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909135"/>
            <a:ext cx="9783761" cy="1181862"/>
          </a:xfrm>
        </p:spPr>
        <p:txBody>
          <a:bodyPr/>
          <a:lstStyle/>
          <a:p>
            <a:r>
              <a:rPr lang="en-US" sz="7200" dirty="0"/>
              <a:t>Multi-Tenancy</a:t>
            </a:r>
          </a:p>
        </p:txBody>
      </p:sp>
    </p:spTree>
    <p:extLst>
      <p:ext uri="{BB962C8B-B14F-4D97-AF65-F5344CB8AC3E}">
        <p14:creationId xmlns:p14="http://schemas.microsoft.com/office/powerpoint/2010/main" val="240479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Stack Hub multi-tenancy</a:t>
            </a:r>
          </a:p>
        </p:txBody>
      </p:sp>
      <p:sp>
        <p:nvSpPr>
          <p:cNvPr id="5" name="Content Placeholder 2"/>
          <p:cNvSpPr txBox="1">
            <a:spLocks/>
          </p:cNvSpPr>
          <p:nvPr/>
        </p:nvSpPr>
        <p:spPr>
          <a:xfrm>
            <a:off x="370328" y="1275286"/>
            <a:ext cx="10441107" cy="40369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Azure Stack Hub can support users from multiple Azure Active Directory environments</a:t>
            </a:r>
          </a:p>
          <a:p>
            <a:pPr marL="0" indent="0" defTabSz="932742">
              <a:lnSpc>
                <a:spcPct val="100000"/>
              </a:lnSpc>
              <a:spcBef>
                <a:spcPct val="20000"/>
              </a:spcBef>
              <a:buSzPct val="90000"/>
              <a:buNone/>
              <a:defRPr/>
            </a:pPr>
            <a:r>
              <a:rPr lang="en-US" sz="2800" dirty="0">
                <a:solidFill>
                  <a:srgbClr val="0078D7"/>
                </a:solidFill>
                <a:latin typeface="+mj-lt"/>
              </a:rPr>
              <a:t>One tenant subscription = One Azure Active Directory</a:t>
            </a:r>
          </a:p>
          <a:p>
            <a:pPr marL="0" indent="0" defTabSz="932742">
              <a:lnSpc>
                <a:spcPct val="100000"/>
              </a:lnSpc>
              <a:spcBef>
                <a:spcPct val="20000"/>
              </a:spcBef>
              <a:buSzPct val="90000"/>
              <a:buNone/>
              <a:defRPr/>
            </a:pPr>
            <a:r>
              <a:rPr lang="en-US" sz="2800" dirty="0">
                <a:solidFill>
                  <a:srgbClr val="0078D7"/>
                </a:solidFill>
                <a:latin typeface="+mj-lt"/>
              </a:rPr>
              <a:t>Requires coordination between Azure Stack Hub operator and admin of tenant Azure Active Directory</a:t>
            </a:r>
            <a:endParaRPr lang="en-US" sz="20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281216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directory</a:t>
            </a:r>
          </a:p>
        </p:txBody>
      </p:sp>
      <p:sp>
        <p:nvSpPr>
          <p:cNvPr id="5" name="Rectangle 4"/>
          <p:cNvSpPr/>
          <p:nvPr/>
        </p:nvSpPr>
        <p:spPr bwMode="auto">
          <a:xfrm>
            <a:off x="2099443" y="2176871"/>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Marketing Subscription</a:t>
            </a:r>
          </a:p>
        </p:txBody>
      </p:sp>
      <p:sp>
        <p:nvSpPr>
          <p:cNvPr id="6" name="Rectangle 5"/>
          <p:cNvSpPr/>
          <p:nvPr/>
        </p:nvSpPr>
        <p:spPr bwMode="auto">
          <a:xfrm>
            <a:off x="3909210" y="3675160"/>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2 </a:t>
            </a:r>
          </a:p>
        </p:txBody>
      </p:sp>
      <p:sp>
        <p:nvSpPr>
          <p:cNvPr id="7" name="Rectangle 6"/>
          <p:cNvSpPr/>
          <p:nvPr/>
        </p:nvSpPr>
        <p:spPr bwMode="auto">
          <a:xfrm>
            <a:off x="3909210" y="2532306"/>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1</a:t>
            </a:r>
          </a:p>
        </p:txBody>
      </p:sp>
      <p:sp>
        <p:nvSpPr>
          <p:cNvPr id="8" name="Rectangle 7"/>
          <p:cNvSpPr/>
          <p:nvPr/>
        </p:nvSpPr>
        <p:spPr bwMode="auto">
          <a:xfrm>
            <a:off x="5837285" y="3294209"/>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9" name="Rectangle 8"/>
          <p:cNvSpPr/>
          <p:nvPr/>
        </p:nvSpPr>
        <p:spPr bwMode="auto">
          <a:xfrm>
            <a:off x="5837286" y="2913257"/>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0" name="Rectangle 9"/>
          <p:cNvSpPr/>
          <p:nvPr/>
        </p:nvSpPr>
        <p:spPr bwMode="auto">
          <a:xfrm>
            <a:off x="5837285" y="4437063"/>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1" name="Rectangle 10"/>
          <p:cNvSpPr/>
          <p:nvPr/>
        </p:nvSpPr>
        <p:spPr bwMode="auto">
          <a:xfrm>
            <a:off x="5837286" y="405611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12" name="Elbow Connector 11"/>
          <p:cNvCxnSpPr>
            <a:stCxn id="5" idx="2"/>
            <a:endCxn id="7" idx="1"/>
          </p:cNvCxnSpPr>
          <p:nvPr/>
        </p:nvCxnSpPr>
        <p:spPr>
          <a:xfrm rot="16200000" flipH="1">
            <a:off x="3602860" y="234024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1"/>
          </p:cNvCxnSpPr>
          <p:nvPr/>
        </p:nvCxnSpPr>
        <p:spPr>
          <a:xfrm rot="16200000" flipH="1">
            <a:off x="3031433" y="291166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1"/>
          </p:cNvCxnSpPr>
          <p:nvPr/>
        </p:nvCxnSpPr>
        <p:spPr>
          <a:xfrm rot="16200000" flipH="1">
            <a:off x="5520864" y="271112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1"/>
          </p:cNvCxnSpPr>
          <p:nvPr/>
        </p:nvCxnSpPr>
        <p:spPr>
          <a:xfrm rot="16200000" flipH="1">
            <a:off x="5330390" y="2901598"/>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1" idx="1"/>
          </p:cNvCxnSpPr>
          <p:nvPr/>
        </p:nvCxnSpPr>
        <p:spPr>
          <a:xfrm rot="16200000" flipH="1">
            <a:off x="5520864" y="385397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1"/>
          </p:cNvCxnSpPr>
          <p:nvPr/>
        </p:nvCxnSpPr>
        <p:spPr>
          <a:xfrm rot="16200000" flipH="1">
            <a:off x="5330390" y="404445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4992632" y="1592507"/>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a:p>
        </p:txBody>
      </p:sp>
      <p:sp>
        <p:nvSpPr>
          <p:cNvPr id="20" name="Rectangle 19"/>
          <p:cNvSpPr/>
          <p:nvPr/>
        </p:nvSpPr>
        <p:spPr bwMode="auto">
          <a:xfrm>
            <a:off x="2122763" y="4818014"/>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Finance Subscription</a:t>
            </a:r>
          </a:p>
        </p:txBody>
      </p:sp>
      <p:sp>
        <p:nvSpPr>
          <p:cNvPr id="21" name="Rectangle 20"/>
          <p:cNvSpPr/>
          <p:nvPr/>
        </p:nvSpPr>
        <p:spPr bwMode="auto">
          <a:xfrm>
            <a:off x="3932530" y="5173449"/>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A</a:t>
            </a:r>
          </a:p>
        </p:txBody>
      </p:sp>
      <p:sp>
        <p:nvSpPr>
          <p:cNvPr id="22" name="Rectangle 21"/>
          <p:cNvSpPr/>
          <p:nvPr/>
        </p:nvSpPr>
        <p:spPr bwMode="auto">
          <a:xfrm>
            <a:off x="5860605" y="593535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23" name="Rectangle 22"/>
          <p:cNvSpPr/>
          <p:nvPr/>
        </p:nvSpPr>
        <p:spPr bwMode="auto">
          <a:xfrm>
            <a:off x="5860606" y="5554400"/>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24" name="Elbow Connector 23"/>
          <p:cNvCxnSpPr>
            <a:stCxn id="20" idx="2"/>
            <a:endCxn id="21" idx="1"/>
          </p:cNvCxnSpPr>
          <p:nvPr/>
        </p:nvCxnSpPr>
        <p:spPr>
          <a:xfrm rot="16200000" flipH="1">
            <a:off x="3626180" y="4981384"/>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23" idx="1"/>
          </p:cNvCxnSpPr>
          <p:nvPr/>
        </p:nvCxnSpPr>
        <p:spPr>
          <a:xfrm rot="16200000" flipH="1">
            <a:off x="5544184" y="5352264"/>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22" idx="1"/>
          </p:cNvCxnSpPr>
          <p:nvPr/>
        </p:nvCxnSpPr>
        <p:spPr>
          <a:xfrm rot="16200000" flipH="1">
            <a:off x="5353710" y="554274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bwMode="auto">
          <a:xfrm>
            <a:off x="580158" y="1247288"/>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extBox 27"/>
          <p:cNvSpPr txBox="1"/>
          <p:nvPr/>
        </p:nvSpPr>
        <p:spPr>
          <a:xfrm>
            <a:off x="222290" y="1476549"/>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err="1">
                <a:solidFill>
                  <a:schemeClr val="bg1"/>
                </a:solidFill>
              </a:rPr>
              <a:t>Litware</a:t>
            </a:r>
            <a:r>
              <a:rPr lang="en-US" sz="1200" b="1">
                <a:solidFill>
                  <a:schemeClr val="bg1"/>
                </a:solidFill>
              </a:rPr>
              <a:t> </a:t>
            </a:r>
          </a:p>
          <a:p>
            <a:pPr algn="ctr">
              <a:lnSpc>
                <a:spcPct val="90000"/>
              </a:lnSpc>
              <a:spcAft>
                <a:spcPts val="600"/>
              </a:spcAft>
            </a:pPr>
            <a:r>
              <a:rPr lang="en-US" sz="1200" b="1">
                <a:solidFill>
                  <a:schemeClr val="bg1"/>
                </a:solidFill>
              </a:rPr>
              <a:t>Azure AD</a:t>
            </a:r>
          </a:p>
        </p:txBody>
      </p:sp>
      <p:cxnSp>
        <p:nvCxnSpPr>
          <p:cNvPr id="30" name="Elbow Connector 29"/>
          <p:cNvCxnSpPr>
            <a:cxnSpLocks/>
            <a:stCxn id="28" idx="2"/>
          </p:cNvCxnSpPr>
          <p:nvPr/>
        </p:nvCxnSpPr>
        <p:spPr>
          <a:xfrm rot="16200000" flipH="1">
            <a:off x="1492799" y="1746641"/>
            <a:ext cx="118859" cy="98821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endCxn id="20" idx="1"/>
          </p:cNvCxnSpPr>
          <p:nvPr/>
        </p:nvCxnSpPr>
        <p:spPr>
          <a:xfrm rot="16200000" flipH="1">
            <a:off x="164222" y="2973759"/>
            <a:ext cx="2755428" cy="116165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961109" y="2037069"/>
            <a:ext cx="0" cy="253473"/>
          </a:xfrm>
          <a:prstGeom prst="line">
            <a:avLst/>
          </a:prstGeom>
          <a:ln>
            <a:solidFill>
              <a:srgbClr val="00188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5"/>
          <p:cNvSpPr txBox="1">
            <a:spLocks/>
          </p:cNvSpPr>
          <p:nvPr/>
        </p:nvSpPr>
        <p:spPr>
          <a:xfrm>
            <a:off x="8846801" y="1213141"/>
            <a:ext cx="3414414" cy="525554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ClrTx/>
              <a:buNone/>
            </a:pPr>
            <a:r>
              <a:rPr lang="en-US" sz="2800" dirty="0">
                <a:solidFill>
                  <a:srgbClr val="0078D7"/>
                </a:solidFill>
              </a:rPr>
              <a:t>Best practices</a:t>
            </a:r>
          </a:p>
          <a:p>
            <a:pPr marL="371438" lvl="1" indent="-342866">
              <a:lnSpc>
                <a:spcPct val="100000"/>
              </a:lnSpc>
              <a:buClrTx/>
              <a:buFont typeface="Arial" panose="020B0604020202020204" pitchFamily="34" charset="0"/>
              <a:buChar char="•"/>
            </a:pPr>
            <a:r>
              <a:rPr lang="en-US" sz="1800" dirty="0">
                <a:solidFill>
                  <a:schemeClr val="tx1"/>
                </a:solidFill>
                <a:latin typeface="+mj-lt"/>
              </a:rPr>
              <a:t>Organize resources to meet access management requirements</a:t>
            </a:r>
          </a:p>
          <a:p>
            <a:pPr marL="371438" lvl="1" indent="-342866">
              <a:lnSpc>
                <a:spcPct val="100000"/>
              </a:lnSpc>
              <a:buClrTx/>
              <a:buFont typeface="Arial" panose="020B0604020202020204" pitchFamily="34" charset="0"/>
              <a:buChar char="•"/>
            </a:pPr>
            <a:r>
              <a:rPr lang="en-US" sz="1800" dirty="0">
                <a:solidFill>
                  <a:schemeClr val="tx1"/>
                </a:solidFill>
                <a:latin typeface="+mj-lt"/>
              </a:rPr>
              <a:t>Grant access at resource group when appropriate</a:t>
            </a:r>
          </a:p>
          <a:p>
            <a:pPr marL="0" indent="0">
              <a:lnSpc>
                <a:spcPct val="100000"/>
              </a:lnSpc>
              <a:buClrTx/>
              <a:buNone/>
            </a:pPr>
            <a:endParaRPr lang="en-US" sz="2800" dirty="0">
              <a:solidFill>
                <a:srgbClr val="0078D7"/>
              </a:solidFill>
            </a:endParaRPr>
          </a:p>
          <a:p>
            <a:pPr marL="0" indent="0">
              <a:lnSpc>
                <a:spcPct val="100000"/>
              </a:lnSpc>
              <a:buClrTx/>
              <a:buNone/>
            </a:pPr>
            <a:r>
              <a:rPr lang="en-US" sz="2800" dirty="0">
                <a:solidFill>
                  <a:srgbClr val="0078D7"/>
                </a:solidFill>
              </a:rPr>
              <a:t>Benefits</a:t>
            </a:r>
          </a:p>
          <a:p>
            <a:pPr marL="371438" lvl="1" indent="-342866">
              <a:lnSpc>
                <a:spcPct val="100000"/>
              </a:lnSpc>
              <a:buClrTx/>
              <a:buFont typeface="Arial" panose="020B0604020202020204" pitchFamily="34" charset="0"/>
              <a:buChar char="•"/>
            </a:pPr>
            <a:r>
              <a:rPr lang="en-US" sz="1800" dirty="0">
                <a:solidFill>
                  <a:schemeClr val="tx1"/>
                </a:solidFill>
                <a:latin typeface="+mj-lt"/>
              </a:rPr>
              <a:t>Manageability</a:t>
            </a:r>
          </a:p>
          <a:p>
            <a:pPr marL="371438" lvl="1" indent="-342866">
              <a:lnSpc>
                <a:spcPct val="100000"/>
              </a:lnSpc>
              <a:buClrTx/>
              <a:buFont typeface="Arial" panose="020B0604020202020204" pitchFamily="34" charset="0"/>
              <a:buChar char="•"/>
            </a:pPr>
            <a:r>
              <a:rPr lang="en-US" sz="1800" dirty="0">
                <a:solidFill>
                  <a:schemeClr val="tx1"/>
                </a:solidFill>
                <a:latin typeface="+mj-lt"/>
              </a:rPr>
              <a:t>Compliance</a:t>
            </a:r>
          </a:p>
        </p:txBody>
      </p:sp>
    </p:spTree>
    <p:extLst>
      <p:ext uri="{BB962C8B-B14F-4D97-AF65-F5344CB8AC3E}">
        <p14:creationId xmlns:p14="http://schemas.microsoft.com/office/powerpoint/2010/main" val="28943499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tenants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484437" y="23542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sp>
        <p:nvSpPr>
          <p:cNvPr id="7" name="TextBox 6">
            <a:extLst>
              <a:ext uri="{FF2B5EF4-FFF2-40B4-BE49-F238E27FC236}">
                <a16:creationId xmlns:a16="http://schemas.microsoft.com/office/drawing/2014/main" id="{03BABC88-1D3E-4C7D-BB89-768A5B4EE133}"/>
              </a:ext>
            </a:extLst>
          </p:cNvPr>
          <p:cNvSpPr txBox="1"/>
          <p:nvPr/>
        </p:nvSpPr>
        <p:spPr>
          <a:xfrm>
            <a:off x="6948763" y="3163744"/>
            <a:ext cx="762000"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solidFill>
                  <a:srgbClr val="0078D7"/>
                </a:solidFill>
                <a:latin typeface="+mj-lt"/>
              </a:rPr>
              <a:t>-&gt;</a:t>
            </a:r>
          </a:p>
        </p:txBody>
      </p:sp>
      <p:sp>
        <p:nvSpPr>
          <p:cNvPr id="8" name="TextBox 7">
            <a:extLst>
              <a:ext uri="{FF2B5EF4-FFF2-40B4-BE49-F238E27FC236}">
                <a16:creationId xmlns:a16="http://schemas.microsoft.com/office/drawing/2014/main" id="{6F32AEBF-BF83-492B-A5B5-6DEB46CE6F8A}"/>
              </a:ext>
            </a:extLst>
          </p:cNvPr>
          <p:cNvSpPr txBox="1"/>
          <p:nvPr/>
        </p:nvSpPr>
        <p:spPr>
          <a:xfrm>
            <a:off x="7415157" y="3174197"/>
            <a:ext cx="4879166"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solidFill>
                  <a:srgbClr val="0078D7"/>
                </a:solidFill>
                <a:latin typeface="+mj-lt"/>
              </a:rPr>
              <a:t>Tenants are </a:t>
            </a:r>
            <a:r>
              <a:rPr lang="en-US" sz="2800" i="1" dirty="0">
                <a:solidFill>
                  <a:srgbClr val="0078D7"/>
                </a:solidFill>
                <a:latin typeface="+mj-lt"/>
              </a:rPr>
              <a:t>Organizations</a:t>
            </a:r>
          </a:p>
        </p:txBody>
      </p:sp>
      <p:grpSp>
        <p:nvGrpSpPr>
          <p:cNvPr id="25" name="Group 24">
            <a:extLst>
              <a:ext uri="{FF2B5EF4-FFF2-40B4-BE49-F238E27FC236}">
                <a16:creationId xmlns:a16="http://schemas.microsoft.com/office/drawing/2014/main" id="{011113C8-AC94-4AD0-97A4-4FBC54485DBA}"/>
              </a:ext>
            </a:extLst>
          </p:cNvPr>
          <p:cNvGrpSpPr/>
          <p:nvPr/>
        </p:nvGrpSpPr>
        <p:grpSpPr>
          <a:xfrm>
            <a:off x="1586555" y="2449512"/>
            <a:ext cx="1371600" cy="1181099"/>
            <a:chOff x="1722437" y="2201862"/>
            <a:chExt cx="3124200" cy="2690283"/>
          </a:xfrm>
        </p:grpSpPr>
        <p:sp>
          <p:nvSpPr>
            <p:cNvPr id="19" name="Isosceles Triangle 18">
              <a:extLst>
                <a:ext uri="{FF2B5EF4-FFF2-40B4-BE49-F238E27FC236}">
                  <a16:creationId xmlns:a16="http://schemas.microsoft.com/office/drawing/2014/main" id="{D69E7E13-8255-4327-9F53-CA201F7CCA93}"/>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pic>
          <p:nvPicPr>
            <p:cNvPr id="20" name="Picture 19">
              <a:extLst>
                <a:ext uri="{FF2B5EF4-FFF2-40B4-BE49-F238E27FC236}">
                  <a16:creationId xmlns:a16="http://schemas.microsoft.com/office/drawing/2014/main" id="{3D86291B-D89E-4C7D-A172-81B94626B2B3}"/>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21" name="Flowchart: Multidocument 20">
              <a:extLst>
                <a:ext uri="{FF2B5EF4-FFF2-40B4-BE49-F238E27FC236}">
                  <a16:creationId xmlns:a16="http://schemas.microsoft.com/office/drawing/2014/main" id="{6270D202-4972-4B36-9FD3-77375584774C}"/>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22" name="Group 21">
              <a:extLst>
                <a:ext uri="{FF2B5EF4-FFF2-40B4-BE49-F238E27FC236}">
                  <a16:creationId xmlns:a16="http://schemas.microsoft.com/office/drawing/2014/main" id="{C299C24D-73F0-4308-9533-3CDCFE251325}"/>
                </a:ext>
              </a:extLst>
            </p:cNvPr>
            <p:cNvGrpSpPr/>
            <p:nvPr/>
          </p:nvGrpSpPr>
          <p:grpSpPr>
            <a:xfrm>
              <a:off x="2303559" y="4089545"/>
              <a:ext cx="666832" cy="599824"/>
              <a:chOff x="2836959" y="3937144"/>
              <a:chExt cx="666832" cy="599824"/>
            </a:xfrm>
          </p:grpSpPr>
          <p:sp>
            <p:nvSpPr>
              <p:cNvPr id="23" name="Flowchart: Multidocument 22">
                <a:extLst>
                  <a:ext uri="{FF2B5EF4-FFF2-40B4-BE49-F238E27FC236}">
                    <a16:creationId xmlns:a16="http://schemas.microsoft.com/office/drawing/2014/main" id="{1D38BE15-1FC1-44B4-B9C4-A5C2147D90FD}"/>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24" name="Picture 23">
                <a:extLst>
                  <a:ext uri="{FF2B5EF4-FFF2-40B4-BE49-F238E27FC236}">
                    <a16:creationId xmlns:a16="http://schemas.microsoft.com/office/drawing/2014/main" id="{BF8325D8-F82E-4BD6-BD36-3C4966D637C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26" name="Group 25">
            <a:extLst>
              <a:ext uri="{FF2B5EF4-FFF2-40B4-BE49-F238E27FC236}">
                <a16:creationId xmlns:a16="http://schemas.microsoft.com/office/drawing/2014/main" id="{7F1E1E90-300B-4636-BE95-7C0662F78981}"/>
              </a:ext>
            </a:extLst>
          </p:cNvPr>
          <p:cNvGrpSpPr/>
          <p:nvPr/>
        </p:nvGrpSpPr>
        <p:grpSpPr>
          <a:xfrm>
            <a:off x="781076" y="3863446"/>
            <a:ext cx="1371600" cy="1181099"/>
            <a:chOff x="1722437" y="2201862"/>
            <a:chExt cx="3124200" cy="2690283"/>
          </a:xfrm>
        </p:grpSpPr>
        <p:sp>
          <p:nvSpPr>
            <p:cNvPr id="27" name="Isosceles Triangle 26">
              <a:extLst>
                <a:ext uri="{FF2B5EF4-FFF2-40B4-BE49-F238E27FC236}">
                  <a16:creationId xmlns:a16="http://schemas.microsoft.com/office/drawing/2014/main" id="{240535B2-AEA7-48AF-BA7C-28060E40B864}"/>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cs typeface="Segoe UI" pitchFamily="34" charset="0"/>
              </a:endParaRPr>
            </a:p>
          </p:txBody>
        </p:sp>
        <p:pic>
          <p:nvPicPr>
            <p:cNvPr id="28" name="Picture 27">
              <a:extLst>
                <a:ext uri="{FF2B5EF4-FFF2-40B4-BE49-F238E27FC236}">
                  <a16:creationId xmlns:a16="http://schemas.microsoft.com/office/drawing/2014/main" id="{18554B34-B178-4C29-BAA2-6AE5D29E8F7F}"/>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29" name="Flowchart: Multidocument 28">
              <a:extLst>
                <a:ext uri="{FF2B5EF4-FFF2-40B4-BE49-F238E27FC236}">
                  <a16:creationId xmlns:a16="http://schemas.microsoft.com/office/drawing/2014/main" id="{78D7A8BF-FCC5-42EE-A3AA-5B3FED60B25B}"/>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30" name="Group 29">
              <a:extLst>
                <a:ext uri="{FF2B5EF4-FFF2-40B4-BE49-F238E27FC236}">
                  <a16:creationId xmlns:a16="http://schemas.microsoft.com/office/drawing/2014/main" id="{0593E3AB-2B65-4371-9ECD-EF4729198C94}"/>
                </a:ext>
              </a:extLst>
            </p:cNvPr>
            <p:cNvGrpSpPr/>
            <p:nvPr/>
          </p:nvGrpSpPr>
          <p:grpSpPr>
            <a:xfrm>
              <a:off x="2303559" y="4089545"/>
              <a:ext cx="666832" cy="599824"/>
              <a:chOff x="2836959" y="3937144"/>
              <a:chExt cx="666832" cy="599824"/>
            </a:xfrm>
          </p:grpSpPr>
          <p:sp>
            <p:nvSpPr>
              <p:cNvPr id="31" name="Flowchart: Multidocument 30">
                <a:extLst>
                  <a:ext uri="{FF2B5EF4-FFF2-40B4-BE49-F238E27FC236}">
                    <a16:creationId xmlns:a16="http://schemas.microsoft.com/office/drawing/2014/main" id="{D3673A09-BDE5-4BC7-8690-547EEE5D92BB}"/>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2" name="Picture 31">
                <a:extLst>
                  <a:ext uri="{FF2B5EF4-FFF2-40B4-BE49-F238E27FC236}">
                    <a16:creationId xmlns:a16="http://schemas.microsoft.com/office/drawing/2014/main" id="{A6A6E03C-70A2-4A0C-8254-115E08788A4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33" name="Group 32">
            <a:extLst>
              <a:ext uri="{FF2B5EF4-FFF2-40B4-BE49-F238E27FC236}">
                <a16:creationId xmlns:a16="http://schemas.microsoft.com/office/drawing/2014/main" id="{FAD80185-669F-413A-9156-F86CD223EC6C}"/>
              </a:ext>
            </a:extLst>
          </p:cNvPr>
          <p:cNvGrpSpPr/>
          <p:nvPr/>
        </p:nvGrpSpPr>
        <p:grpSpPr>
          <a:xfrm>
            <a:off x="6020320" y="3863446"/>
            <a:ext cx="1371600" cy="1181099"/>
            <a:chOff x="1722437" y="2201862"/>
            <a:chExt cx="3124200" cy="2690283"/>
          </a:xfrm>
        </p:grpSpPr>
        <p:sp>
          <p:nvSpPr>
            <p:cNvPr id="34" name="Isosceles Triangle 33">
              <a:extLst>
                <a:ext uri="{FF2B5EF4-FFF2-40B4-BE49-F238E27FC236}">
                  <a16:creationId xmlns:a16="http://schemas.microsoft.com/office/drawing/2014/main" id="{4A8D7C24-4DCE-4AB9-B656-B028D6B95991}"/>
                </a:ext>
              </a:extLst>
            </p:cNvPr>
            <p:cNvSpPr/>
            <p:nvPr/>
          </p:nvSpPr>
          <p:spPr bwMode="auto">
            <a:xfrm>
              <a:off x="1722437" y="2201862"/>
              <a:ext cx="3124200" cy="2690283"/>
            </a:xfrm>
            <a:prstGeom prst="triangle">
              <a:avLst/>
            </a:prstGeom>
            <a:noFill/>
            <a:ln>
              <a:solidFill>
                <a:srgbClr val="505050"/>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rgbClr val="0078D7"/>
                </a:solidFill>
                <a:latin typeface="+mj-lt"/>
                <a:ea typeface="Segoe UI" pitchFamily="34" charset="0"/>
                <a:cs typeface="Segoe UI" pitchFamily="34" charset="0"/>
              </a:endParaRPr>
            </a:p>
          </p:txBody>
        </p:sp>
        <p:pic>
          <p:nvPicPr>
            <p:cNvPr id="35" name="Picture 34">
              <a:extLst>
                <a:ext uri="{FF2B5EF4-FFF2-40B4-BE49-F238E27FC236}">
                  <a16:creationId xmlns:a16="http://schemas.microsoft.com/office/drawing/2014/main" id="{429B8F65-BB7D-46D1-A9B2-159148740C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36" name="Flowchart: Multidocument 35">
              <a:extLst>
                <a:ext uri="{FF2B5EF4-FFF2-40B4-BE49-F238E27FC236}">
                  <a16:creationId xmlns:a16="http://schemas.microsoft.com/office/drawing/2014/main" id="{760A7EFE-522E-46E3-A4D8-B5FB0623967C}"/>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37" name="Group 36">
              <a:extLst>
                <a:ext uri="{FF2B5EF4-FFF2-40B4-BE49-F238E27FC236}">
                  <a16:creationId xmlns:a16="http://schemas.microsoft.com/office/drawing/2014/main" id="{CB159F4C-29A1-446A-A774-EC3D275D4AB7}"/>
                </a:ext>
              </a:extLst>
            </p:cNvPr>
            <p:cNvGrpSpPr/>
            <p:nvPr/>
          </p:nvGrpSpPr>
          <p:grpSpPr>
            <a:xfrm>
              <a:off x="2303559" y="4089545"/>
              <a:ext cx="666832" cy="599824"/>
              <a:chOff x="2836959" y="3937144"/>
              <a:chExt cx="666832" cy="599824"/>
            </a:xfrm>
          </p:grpSpPr>
          <p:sp>
            <p:nvSpPr>
              <p:cNvPr id="38" name="Flowchart: Multidocument 37">
                <a:extLst>
                  <a:ext uri="{FF2B5EF4-FFF2-40B4-BE49-F238E27FC236}">
                    <a16:creationId xmlns:a16="http://schemas.microsoft.com/office/drawing/2014/main" id="{379F45F2-DED6-4664-9F96-EB1EFEFBFA33}"/>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9" name="Picture 38">
                <a:extLst>
                  <a:ext uri="{FF2B5EF4-FFF2-40B4-BE49-F238E27FC236}">
                    <a16:creationId xmlns:a16="http://schemas.microsoft.com/office/drawing/2014/main" id="{5D321496-F670-4AF2-B30E-7E4BB81ED54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54" name="Group 53">
            <a:extLst>
              <a:ext uri="{FF2B5EF4-FFF2-40B4-BE49-F238E27FC236}">
                <a16:creationId xmlns:a16="http://schemas.microsoft.com/office/drawing/2014/main" id="{9AD95CD9-7264-43A6-8B34-635E70254C06}"/>
              </a:ext>
            </a:extLst>
          </p:cNvPr>
          <p:cNvGrpSpPr/>
          <p:nvPr/>
        </p:nvGrpSpPr>
        <p:grpSpPr>
          <a:xfrm>
            <a:off x="5233463" y="2449512"/>
            <a:ext cx="1371600" cy="1181099"/>
            <a:chOff x="1722437" y="2201862"/>
            <a:chExt cx="3124200" cy="2690283"/>
          </a:xfrm>
        </p:grpSpPr>
        <p:sp>
          <p:nvSpPr>
            <p:cNvPr id="55" name="Isosceles Triangle 54">
              <a:extLst>
                <a:ext uri="{FF2B5EF4-FFF2-40B4-BE49-F238E27FC236}">
                  <a16:creationId xmlns:a16="http://schemas.microsoft.com/office/drawing/2014/main" id="{6730740E-99E3-40B9-8DDD-9ECCAB3D73A0}"/>
                </a:ext>
              </a:extLst>
            </p:cNvPr>
            <p:cNvSpPr/>
            <p:nvPr/>
          </p:nvSpPr>
          <p:spPr bwMode="auto">
            <a:xfrm>
              <a:off x="1722437" y="2201862"/>
              <a:ext cx="3124200" cy="2690283"/>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ea typeface="Segoe UI" pitchFamily="34" charset="0"/>
                <a:cs typeface="Segoe UI" pitchFamily="34" charset="0"/>
              </a:endParaRPr>
            </a:p>
          </p:txBody>
        </p:sp>
        <p:pic>
          <p:nvPicPr>
            <p:cNvPr id="56" name="Picture 55">
              <a:extLst>
                <a:ext uri="{FF2B5EF4-FFF2-40B4-BE49-F238E27FC236}">
                  <a16:creationId xmlns:a16="http://schemas.microsoft.com/office/drawing/2014/main" id="{E02CC9EF-C451-47D5-BB99-B0897400C03D}"/>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41637" y="2582863"/>
              <a:ext cx="586853" cy="749588"/>
            </a:xfrm>
            <a:prstGeom prst="rect">
              <a:avLst/>
            </a:prstGeom>
          </p:spPr>
        </p:pic>
        <p:sp>
          <p:nvSpPr>
            <p:cNvPr id="57" name="Flowchart: Multidocument 56">
              <a:extLst>
                <a:ext uri="{FF2B5EF4-FFF2-40B4-BE49-F238E27FC236}">
                  <a16:creationId xmlns:a16="http://schemas.microsoft.com/office/drawing/2014/main" id="{129BBEDC-E01C-4E83-AB95-083DDAA5B556}"/>
                </a:ext>
              </a:extLst>
            </p:cNvPr>
            <p:cNvSpPr/>
            <p:nvPr/>
          </p:nvSpPr>
          <p:spPr bwMode="auto">
            <a:xfrm>
              <a:off x="3566138" y="41068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58" name="Group 57">
              <a:extLst>
                <a:ext uri="{FF2B5EF4-FFF2-40B4-BE49-F238E27FC236}">
                  <a16:creationId xmlns:a16="http://schemas.microsoft.com/office/drawing/2014/main" id="{D9F47D68-9038-4341-AEA5-15274153161D}"/>
                </a:ext>
              </a:extLst>
            </p:cNvPr>
            <p:cNvGrpSpPr/>
            <p:nvPr/>
          </p:nvGrpSpPr>
          <p:grpSpPr>
            <a:xfrm>
              <a:off x="2303559" y="4089545"/>
              <a:ext cx="666832" cy="599824"/>
              <a:chOff x="2836959" y="3937144"/>
              <a:chExt cx="666832" cy="599824"/>
            </a:xfrm>
          </p:grpSpPr>
          <p:sp>
            <p:nvSpPr>
              <p:cNvPr id="59" name="Flowchart: Multidocument 58">
                <a:extLst>
                  <a:ext uri="{FF2B5EF4-FFF2-40B4-BE49-F238E27FC236}">
                    <a16:creationId xmlns:a16="http://schemas.microsoft.com/office/drawing/2014/main" id="{2A06336F-0D65-4DAE-A26E-C4660A8F216B}"/>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60" name="Picture 59">
                <a:extLst>
                  <a:ext uri="{FF2B5EF4-FFF2-40B4-BE49-F238E27FC236}">
                    <a16:creationId xmlns:a16="http://schemas.microsoft.com/office/drawing/2014/main" id="{3DB2A0DC-1974-4EE3-A0B6-BE097023B36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grpSp>
      <p:grpSp>
        <p:nvGrpSpPr>
          <p:cNvPr id="65" name="Group 64">
            <a:extLst>
              <a:ext uri="{FF2B5EF4-FFF2-40B4-BE49-F238E27FC236}">
                <a16:creationId xmlns:a16="http://schemas.microsoft.com/office/drawing/2014/main" id="{2E17F974-AD2F-46CF-8E12-6D916B930C1F}"/>
              </a:ext>
            </a:extLst>
          </p:cNvPr>
          <p:cNvGrpSpPr/>
          <p:nvPr/>
        </p:nvGrpSpPr>
        <p:grpSpPr>
          <a:xfrm>
            <a:off x="3703636" y="2735263"/>
            <a:ext cx="788527" cy="1066799"/>
            <a:chOff x="2789236" y="2430463"/>
            <a:chExt cx="788527" cy="1066799"/>
          </a:xfrm>
        </p:grpSpPr>
        <p:pic>
          <p:nvPicPr>
            <p:cNvPr id="9" name="Picture 8">
              <a:extLst>
                <a:ext uri="{FF2B5EF4-FFF2-40B4-BE49-F238E27FC236}">
                  <a16:creationId xmlns:a16="http://schemas.microsoft.com/office/drawing/2014/main" id="{3002E1D4-10DB-41AD-9CDC-49F7FCD63D3C}"/>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789237" y="2430463"/>
              <a:ext cx="586853" cy="749588"/>
            </a:xfrm>
            <a:prstGeom prst="rect">
              <a:avLst/>
            </a:prstGeom>
          </p:spPr>
        </p:pic>
        <p:sp>
          <p:nvSpPr>
            <p:cNvPr id="61" name="TextBox 60">
              <a:extLst>
                <a:ext uri="{FF2B5EF4-FFF2-40B4-BE49-F238E27FC236}">
                  <a16:creationId xmlns:a16="http://schemas.microsoft.com/office/drawing/2014/main" id="{4EE2C616-92DA-401D-97DC-29A8A3CC1A6B}"/>
                </a:ext>
              </a:extLst>
            </p:cNvPr>
            <p:cNvSpPr txBox="1"/>
            <p:nvPr/>
          </p:nvSpPr>
          <p:spPr>
            <a:xfrm>
              <a:off x="2789236" y="3035597"/>
              <a:ext cx="788527" cy="461665"/>
            </a:xfrm>
            <a:prstGeom prst="rect">
              <a:avLst/>
            </a:prstGeom>
            <a:noFill/>
          </p:spPr>
          <p:txBody>
            <a:bodyPr wrap="square" lIns="182880" tIns="146304" rIns="182880" bIns="146304" rtlCol="0">
              <a:spAutoFit/>
            </a:bodyPr>
            <a:lstStyle/>
            <a:p>
              <a:pPr>
                <a:lnSpc>
                  <a:spcPct val="90000"/>
                </a:lnSpc>
                <a:spcAft>
                  <a:spcPts val="600"/>
                </a:spcAft>
              </a:pPr>
              <a:r>
                <a:rPr lang="en-US" sz="1200">
                  <a:solidFill>
                    <a:srgbClr val="0078D7"/>
                  </a:solidFill>
                  <a:latin typeface="+mj-lt"/>
                </a:rPr>
                <a:t>Users</a:t>
              </a:r>
            </a:p>
          </p:txBody>
        </p:sp>
        <p:pic>
          <p:nvPicPr>
            <p:cNvPr id="62" name="Picture 61">
              <a:extLst>
                <a:ext uri="{FF2B5EF4-FFF2-40B4-BE49-F238E27FC236}">
                  <a16:creationId xmlns:a16="http://schemas.microsoft.com/office/drawing/2014/main" id="{4007F4A5-7309-42DD-ADF1-9667BF75FC0C}"/>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916296" y="2450988"/>
              <a:ext cx="586853" cy="749588"/>
            </a:xfrm>
            <a:prstGeom prst="rect">
              <a:avLst/>
            </a:prstGeom>
          </p:spPr>
        </p:pic>
      </p:grpSp>
      <p:grpSp>
        <p:nvGrpSpPr>
          <p:cNvPr id="67" name="Group 66">
            <a:extLst>
              <a:ext uri="{FF2B5EF4-FFF2-40B4-BE49-F238E27FC236}">
                <a16:creationId xmlns:a16="http://schemas.microsoft.com/office/drawing/2014/main" id="{47AF1F22-D1D9-4AE3-B574-9F562DB59FB6}"/>
              </a:ext>
            </a:extLst>
          </p:cNvPr>
          <p:cNvGrpSpPr/>
          <p:nvPr/>
        </p:nvGrpSpPr>
        <p:grpSpPr>
          <a:xfrm>
            <a:off x="3906761" y="4259263"/>
            <a:ext cx="1447758" cy="913457"/>
            <a:chOff x="2992361" y="3954463"/>
            <a:chExt cx="1447758" cy="913457"/>
          </a:xfrm>
        </p:grpSpPr>
        <p:sp>
          <p:nvSpPr>
            <p:cNvPr id="10" name="Flowchart: Multidocument 9">
              <a:extLst>
                <a:ext uri="{FF2B5EF4-FFF2-40B4-BE49-F238E27FC236}">
                  <a16:creationId xmlns:a16="http://schemas.microsoft.com/office/drawing/2014/main" id="{E2997BEA-D876-4382-A818-EB2705DB3B08}"/>
                </a:ext>
              </a:extLst>
            </p:cNvPr>
            <p:cNvSpPr/>
            <p:nvPr/>
          </p:nvSpPr>
          <p:spPr bwMode="auto">
            <a:xfrm>
              <a:off x="3413738" y="3954463"/>
              <a:ext cx="666832" cy="568772"/>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sp>
          <p:nvSpPr>
            <p:cNvPr id="63" name="TextBox 62">
              <a:extLst>
                <a:ext uri="{FF2B5EF4-FFF2-40B4-BE49-F238E27FC236}">
                  <a16:creationId xmlns:a16="http://schemas.microsoft.com/office/drawing/2014/main" id="{15370460-F78C-4D47-A18B-5D952E287FE5}"/>
                </a:ext>
              </a:extLst>
            </p:cNvPr>
            <p:cNvSpPr txBox="1"/>
            <p:nvPr/>
          </p:nvSpPr>
          <p:spPr>
            <a:xfrm>
              <a:off x="2992361" y="4406255"/>
              <a:ext cx="1447758"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rgbClr val="0078D7"/>
                  </a:solidFill>
                  <a:latin typeface="+mj-lt"/>
                </a:rPr>
                <a:t>Applications</a:t>
              </a:r>
            </a:p>
          </p:txBody>
        </p:sp>
      </p:grpSp>
      <p:grpSp>
        <p:nvGrpSpPr>
          <p:cNvPr id="66" name="Group 65">
            <a:extLst>
              <a:ext uri="{FF2B5EF4-FFF2-40B4-BE49-F238E27FC236}">
                <a16:creationId xmlns:a16="http://schemas.microsoft.com/office/drawing/2014/main" id="{72025BD5-829A-4F7E-A2DD-FDF7F8F012D7}"/>
              </a:ext>
            </a:extLst>
          </p:cNvPr>
          <p:cNvGrpSpPr/>
          <p:nvPr/>
        </p:nvGrpSpPr>
        <p:grpSpPr>
          <a:xfrm>
            <a:off x="2492323" y="4241945"/>
            <a:ext cx="1734790" cy="930775"/>
            <a:chOff x="1577923" y="3937145"/>
            <a:chExt cx="1734790" cy="930775"/>
          </a:xfrm>
        </p:grpSpPr>
        <p:grpSp>
          <p:nvGrpSpPr>
            <p:cNvPr id="13" name="Group 12">
              <a:extLst>
                <a:ext uri="{FF2B5EF4-FFF2-40B4-BE49-F238E27FC236}">
                  <a16:creationId xmlns:a16="http://schemas.microsoft.com/office/drawing/2014/main" id="{F015BC68-E9C7-48C7-94E8-91C8404B90A4}"/>
                </a:ext>
              </a:extLst>
            </p:cNvPr>
            <p:cNvGrpSpPr/>
            <p:nvPr/>
          </p:nvGrpSpPr>
          <p:grpSpPr>
            <a:xfrm>
              <a:off x="2151159" y="3937145"/>
              <a:ext cx="666832" cy="599824"/>
              <a:chOff x="2836959" y="3937144"/>
              <a:chExt cx="666832" cy="599824"/>
            </a:xfrm>
          </p:grpSpPr>
          <p:sp>
            <p:nvSpPr>
              <p:cNvPr id="11" name="Flowchart: Multidocument 10">
                <a:extLst>
                  <a:ext uri="{FF2B5EF4-FFF2-40B4-BE49-F238E27FC236}">
                    <a16:creationId xmlns:a16="http://schemas.microsoft.com/office/drawing/2014/main" id="{6F457274-D558-4C04-9223-6EDE19950558}"/>
                  </a:ext>
                </a:extLst>
              </p:cNvPr>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2" name="Picture 11">
                <a:extLst>
                  <a:ext uri="{FF2B5EF4-FFF2-40B4-BE49-F238E27FC236}">
                    <a16:creationId xmlns:a16="http://schemas.microsoft.com/office/drawing/2014/main" id="{219ECD7F-1B53-4678-852E-DF161FE1F0F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sp>
          <p:nvSpPr>
            <p:cNvPr id="64" name="TextBox 63">
              <a:extLst>
                <a:ext uri="{FF2B5EF4-FFF2-40B4-BE49-F238E27FC236}">
                  <a16:creationId xmlns:a16="http://schemas.microsoft.com/office/drawing/2014/main" id="{80EB3195-4DD3-47D5-824D-B66FB843166A}"/>
                </a:ext>
              </a:extLst>
            </p:cNvPr>
            <p:cNvSpPr txBox="1"/>
            <p:nvPr/>
          </p:nvSpPr>
          <p:spPr>
            <a:xfrm>
              <a:off x="1577923" y="4406255"/>
              <a:ext cx="173479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a:solidFill>
                    <a:srgbClr val="0078D7"/>
                  </a:solidFill>
                  <a:latin typeface="+mj-lt"/>
                </a:rPr>
                <a:t>Service Principals</a:t>
              </a:r>
            </a:p>
          </p:txBody>
        </p:sp>
      </p:grpSp>
      <p:pic>
        <p:nvPicPr>
          <p:cNvPr id="74" name="Picture 73">
            <a:extLst>
              <a:ext uri="{FF2B5EF4-FFF2-40B4-BE49-F238E27FC236}">
                <a16:creationId xmlns:a16="http://schemas.microsoft.com/office/drawing/2014/main" id="{29D9FAE6-6279-4AEA-B2CF-90E82574080B}"/>
              </a:ext>
            </a:extLst>
          </p:cNvPr>
          <p:cNvPicPr>
            <a:picLocks noChangeAspect="1"/>
          </p:cNvPicPr>
          <p:nvPr/>
        </p:nvPicPr>
        <p:blipFill>
          <a:blip r:embed="rId3" cstate="screen">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2178833" y="2671059"/>
            <a:ext cx="257643" cy="329087"/>
          </a:xfrm>
          <a:prstGeom prst="rect">
            <a:avLst/>
          </a:prstGeom>
        </p:spPr>
      </p:pic>
    </p:spTree>
    <p:extLst>
      <p:ext uri="{BB962C8B-B14F-4D97-AF65-F5344CB8AC3E}">
        <p14:creationId xmlns:p14="http://schemas.microsoft.com/office/powerpoint/2010/main" val="36128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500"/>
                                        <p:tgtEl>
                                          <p:spTgt spid="74"/>
                                        </p:tgtEl>
                                      </p:cBhvr>
                                    </p:animEffect>
                                  </p:childTnLst>
                                </p:cTn>
                              </p:par>
                            </p:childTnLst>
                          </p:cTn>
                        </p:par>
                        <p:par>
                          <p:cTn id="46" fill="hold">
                            <p:stCondLst>
                              <p:cond delay="500"/>
                            </p:stCondLst>
                            <p:childTnLst>
                              <p:par>
                                <p:cTn id="47" presetID="42" presetClass="path" presetSubtype="0" accel="50000" decel="50000" fill="hold" nodeType="afterEffect">
                                  <p:stCondLst>
                                    <p:cond delay="0"/>
                                  </p:stCondLst>
                                  <p:childTnLst>
                                    <p:animMotion origin="layout" path="M 1.53178E-8 -5.76487E-7 L 0.13658 0.16001 " pathEditMode="relative" rAng="0" ptsTypes="AA">
                                      <p:cBhvr>
                                        <p:cTn id="48" dur="2400" fill="hold"/>
                                        <p:tgtEl>
                                          <p:spTgt spid="74"/>
                                        </p:tgtEl>
                                        <p:attrNameLst>
                                          <p:attrName>ppt_x</p:attrName>
                                          <p:attrName>ppt_y</p:attrName>
                                        </p:attrNameLst>
                                      </p:cBhvr>
                                      <p:rCtr x="6829" y="7989"/>
                                    </p:animMotion>
                                  </p:childTnLst>
                                </p:cTn>
                              </p:par>
                              <p:par>
                                <p:cTn id="49" presetID="6" presetClass="emph" presetSubtype="0" fill="hold" nodeType="withEffect">
                                  <p:stCondLst>
                                    <p:cond delay="0"/>
                                  </p:stCondLst>
                                  <p:childTnLst>
                                    <p:animScale>
                                      <p:cBhvr>
                                        <p:cTn id="50" dur="2000" fill="hold"/>
                                        <p:tgtEl>
                                          <p:spTgt spid="7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directories </a:t>
            </a:r>
          </a:p>
        </p:txBody>
      </p:sp>
      <p:sp>
        <p:nvSpPr>
          <p:cNvPr id="5" name="Rectangle 4"/>
          <p:cNvSpPr/>
          <p:nvPr/>
        </p:nvSpPr>
        <p:spPr bwMode="auto">
          <a:xfrm>
            <a:off x="2099443" y="2176871"/>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Subscription 01</a:t>
            </a:r>
          </a:p>
        </p:txBody>
      </p:sp>
      <p:sp>
        <p:nvSpPr>
          <p:cNvPr id="6" name="Rectangle 5"/>
          <p:cNvSpPr/>
          <p:nvPr/>
        </p:nvSpPr>
        <p:spPr bwMode="auto">
          <a:xfrm>
            <a:off x="3909210" y="3675160"/>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2 </a:t>
            </a:r>
          </a:p>
        </p:txBody>
      </p:sp>
      <p:sp>
        <p:nvSpPr>
          <p:cNvPr id="7" name="Rectangle 6"/>
          <p:cNvSpPr/>
          <p:nvPr/>
        </p:nvSpPr>
        <p:spPr bwMode="auto">
          <a:xfrm>
            <a:off x="3909210" y="2532306"/>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1</a:t>
            </a:r>
          </a:p>
        </p:txBody>
      </p:sp>
      <p:sp>
        <p:nvSpPr>
          <p:cNvPr id="8" name="Rectangle 7"/>
          <p:cNvSpPr/>
          <p:nvPr/>
        </p:nvSpPr>
        <p:spPr bwMode="auto">
          <a:xfrm>
            <a:off x="5837285" y="3294209"/>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9" name="Rectangle 8"/>
          <p:cNvSpPr/>
          <p:nvPr/>
        </p:nvSpPr>
        <p:spPr bwMode="auto">
          <a:xfrm>
            <a:off x="5837286" y="2913257"/>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0" name="Rectangle 9"/>
          <p:cNvSpPr/>
          <p:nvPr/>
        </p:nvSpPr>
        <p:spPr bwMode="auto">
          <a:xfrm>
            <a:off x="5837285" y="4437063"/>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11" name="Rectangle 10"/>
          <p:cNvSpPr/>
          <p:nvPr/>
        </p:nvSpPr>
        <p:spPr bwMode="auto">
          <a:xfrm>
            <a:off x="5837286" y="405611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12" name="Elbow Connector 11"/>
          <p:cNvCxnSpPr>
            <a:stCxn id="5" idx="2"/>
            <a:endCxn id="7" idx="1"/>
          </p:cNvCxnSpPr>
          <p:nvPr/>
        </p:nvCxnSpPr>
        <p:spPr>
          <a:xfrm rot="16200000" flipH="1">
            <a:off x="3602860" y="2340241"/>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6" idx="1"/>
          </p:cNvCxnSpPr>
          <p:nvPr/>
        </p:nvCxnSpPr>
        <p:spPr>
          <a:xfrm rot="16200000" flipH="1">
            <a:off x="3031433" y="2911669"/>
            <a:ext cx="1384003"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2"/>
            <a:endCxn id="9" idx="1"/>
          </p:cNvCxnSpPr>
          <p:nvPr/>
        </p:nvCxnSpPr>
        <p:spPr>
          <a:xfrm rot="16200000" flipH="1">
            <a:off x="5520864" y="2711121"/>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8" idx="1"/>
          </p:cNvCxnSpPr>
          <p:nvPr/>
        </p:nvCxnSpPr>
        <p:spPr>
          <a:xfrm rot="16200000" flipH="1">
            <a:off x="5330390" y="2901598"/>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1" idx="1"/>
          </p:cNvCxnSpPr>
          <p:nvPr/>
        </p:nvCxnSpPr>
        <p:spPr>
          <a:xfrm rot="16200000" flipH="1">
            <a:off x="5520864" y="3853975"/>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2"/>
            <a:endCxn id="10" idx="1"/>
          </p:cNvCxnSpPr>
          <p:nvPr/>
        </p:nvCxnSpPr>
        <p:spPr>
          <a:xfrm rot="16200000" flipH="1">
            <a:off x="5330390" y="4044452"/>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5"/>
          <p:cNvSpPr txBox="1">
            <a:spLocks/>
          </p:cNvSpPr>
          <p:nvPr/>
        </p:nvSpPr>
        <p:spPr>
          <a:xfrm>
            <a:off x="4992632" y="1592507"/>
            <a:ext cx="2444651" cy="4555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endParaRPr lang="en-US" sz="2000"/>
          </a:p>
        </p:txBody>
      </p:sp>
      <p:sp>
        <p:nvSpPr>
          <p:cNvPr id="20" name="Rectangle 19"/>
          <p:cNvSpPr/>
          <p:nvPr/>
        </p:nvSpPr>
        <p:spPr bwMode="auto">
          <a:xfrm>
            <a:off x="2122763" y="4818014"/>
            <a:ext cx="2876430" cy="228571"/>
          </a:xfrm>
          <a:prstGeom prst="rect">
            <a:avLst/>
          </a:prstGeom>
          <a:solidFill>
            <a:srgbClr val="0078D7"/>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dirty="0">
                <a:gradFill>
                  <a:gsLst>
                    <a:gs pos="0">
                      <a:srgbClr val="FFFFFF"/>
                    </a:gs>
                    <a:gs pos="100000">
                      <a:srgbClr val="FFFFFF"/>
                    </a:gs>
                  </a:gsLst>
                  <a:lin ang="5400000" scaled="0"/>
                </a:gradFill>
              </a:rPr>
              <a:t>Subscription 02</a:t>
            </a:r>
          </a:p>
        </p:txBody>
      </p:sp>
      <p:sp>
        <p:nvSpPr>
          <p:cNvPr id="21" name="Rectangle 20"/>
          <p:cNvSpPr/>
          <p:nvPr/>
        </p:nvSpPr>
        <p:spPr bwMode="auto">
          <a:xfrm>
            <a:off x="3932530" y="5173449"/>
            <a:ext cx="3123801" cy="228571"/>
          </a:xfrm>
          <a:prstGeom prst="rect">
            <a:avLst/>
          </a:prstGeom>
          <a:solidFill>
            <a:srgbClr val="00B0F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solidFill>
                  <a:schemeClr val="bg1"/>
                </a:solidFill>
              </a:rPr>
              <a:t>Resource Group A</a:t>
            </a:r>
          </a:p>
        </p:txBody>
      </p:sp>
      <p:sp>
        <p:nvSpPr>
          <p:cNvPr id="22" name="Rectangle 21"/>
          <p:cNvSpPr/>
          <p:nvPr/>
        </p:nvSpPr>
        <p:spPr bwMode="auto">
          <a:xfrm>
            <a:off x="5860605" y="5935352"/>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sp>
        <p:nvSpPr>
          <p:cNvPr id="23" name="Rectangle 22"/>
          <p:cNvSpPr/>
          <p:nvPr/>
        </p:nvSpPr>
        <p:spPr bwMode="auto">
          <a:xfrm>
            <a:off x="5860606" y="5554400"/>
            <a:ext cx="2643340" cy="228571"/>
          </a:xfrm>
          <a:prstGeom prst="rect">
            <a:avLst/>
          </a:prstGeom>
          <a:solidFill>
            <a:srgbClr val="505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r>
              <a:rPr lang="en-US" sz="1200">
                <a:gradFill>
                  <a:gsLst>
                    <a:gs pos="0">
                      <a:srgbClr val="FFFFFF"/>
                    </a:gs>
                    <a:gs pos="100000">
                      <a:srgbClr val="FFFFFF"/>
                    </a:gs>
                  </a:gsLst>
                  <a:lin ang="5400000" scaled="0"/>
                </a:gradFill>
              </a:rPr>
              <a:t>Resource</a:t>
            </a:r>
          </a:p>
        </p:txBody>
      </p:sp>
      <p:cxnSp>
        <p:nvCxnSpPr>
          <p:cNvPr id="24" name="Elbow Connector 23"/>
          <p:cNvCxnSpPr>
            <a:stCxn id="20" idx="2"/>
            <a:endCxn id="21" idx="1"/>
          </p:cNvCxnSpPr>
          <p:nvPr/>
        </p:nvCxnSpPr>
        <p:spPr>
          <a:xfrm rot="16200000" flipH="1">
            <a:off x="3626180" y="4981384"/>
            <a:ext cx="241149" cy="37155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2"/>
            <a:endCxn id="23" idx="1"/>
          </p:cNvCxnSpPr>
          <p:nvPr/>
        </p:nvCxnSpPr>
        <p:spPr>
          <a:xfrm rot="16200000" flipH="1">
            <a:off x="5544184" y="5352264"/>
            <a:ext cx="266666" cy="36617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1" idx="2"/>
            <a:endCxn id="22" idx="1"/>
          </p:cNvCxnSpPr>
          <p:nvPr/>
        </p:nvCxnSpPr>
        <p:spPr>
          <a:xfrm rot="16200000" flipH="1">
            <a:off x="5353710" y="5542741"/>
            <a:ext cx="647617" cy="36617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Isosceles Triangle 26"/>
          <p:cNvSpPr/>
          <p:nvPr/>
        </p:nvSpPr>
        <p:spPr bwMode="auto">
          <a:xfrm>
            <a:off x="580158" y="1247288"/>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8" name="TextBox 27"/>
          <p:cNvSpPr txBox="1"/>
          <p:nvPr/>
        </p:nvSpPr>
        <p:spPr>
          <a:xfrm>
            <a:off x="222290" y="1476549"/>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dirty="0" err="1">
                <a:solidFill>
                  <a:schemeClr val="bg1"/>
                </a:solidFill>
              </a:rPr>
              <a:t>Litware</a:t>
            </a:r>
            <a:r>
              <a:rPr lang="en-US" sz="1200" b="1" dirty="0">
                <a:solidFill>
                  <a:schemeClr val="bg1"/>
                </a:solidFill>
              </a:rPr>
              <a:t> </a:t>
            </a:r>
          </a:p>
          <a:p>
            <a:pPr algn="ctr">
              <a:lnSpc>
                <a:spcPct val="90000"/>
              </a:lnSpc>
              <a:spcAft>
                <a:spcPts val="600"/>
              </a:spcAft>
            </a:pPr>
            <a:r>
              <a:rPr lang="en-US" sz="1200" b="1" dirty="0">
                <a:solidFill>
                  <a:schemeClr val="bg1"/>
                </a:solidFill>
              </a:rPr>
              <a:t>Azure AD</a:t>
            </a:r>
          </a:p>
        </p:txBody>
      </p:sp>
      <p:cxnSp>
        <p:nvCxnSpPr>
          <p:cNvPr id="30" name="Elbow Connector 29"/>
          <p:cNvCxnSpPr>
            <a:cxnSpLocks/>
            <a:stCxn id="28" idx="2"/>
          </p:cNvCxnSpPr>
          <p:nvPr/>
        </p:nvCxnSpPr>
        <p:spPr>
          <a:xfrm rot="16200000" flipH="1">
            <a:off x="1492799" y="1746641"/>
            <a:ext cx="118859" cy="988213"/>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33" idx="2"/>
            <a:endCxn id="20" idx="1"/>
          </p:cNvCxnSpPr>
          <p:nvPr/>
        </p:nvCxnSpPr>
        <p:spPr>
          <a:xfrm rot="16200000" flipH="1">
            <a:off x="1148399" y="3957936"/>
            <a:ext cx="785066" cy="1163662"/>
          </a:xfrm>
          <a:prstGeom prst="bentConnector2">
            <a:avLst/>
          </a:prstGeom>
          <a:ln>
            <a:solidFill>
              <a:srgbClr val="002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 Placeholder 5"/>
          <p:cNvSpPr txBox="1">
            <a:spLocks/>
          </p:cNvSpPr>
          <p:nvPr/>
        </p:nvSpPr>
        <p:spPr>
          <a:xfrm>
            <a:off x="8846801" y="1213141"/>
            <a:ext cx="3414414" cy="525554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ClrTx/>
              <a:buNone/>
            </a:pPr>
            <a:r>
              <a:rPr lang="en-US" sz="2800" dirty="0">
                <a:solidFill>
                  <a:srgbClr val="0078D7"/>
                </a:solidFill>
              </a:rPr>
              <a:t>Usage</a:t>
            </a:r>
          </a:p>
          <a:p>
            <a:pPr marL="371438" lvl="1" indent="-342866">
              <a:lnSpc>
                <a:spcPct val="100000"/>
              </a:lnSpc>
              <a:buClrTx/>
              <a:buFont typeface="Arial" panose="020B0604020202020204" pitchFamily="34" charset="0"/>
              <a:buChar char="•"/>
            </a:pPr>
            <a:r>
              <a:rPr lang="en-US" sz="1800" dirty="0">
                <a:solidFill>
                  <a:schemeClr val="tx1"/>
                </a:solidFill>
                <a:latin typeface="+mj-lt"/>
              </a:rPr>
              <a:t>CSPs environment</a:t>
            </a:r>
          </a:p>
          <a:p>
            <a:pPr marL="371438" lvl="1" indent="-342866">
              <a:lnSpc>
                <a:spcPct val="100000"/>
              </a:lnSpc>
              <a:buClrTx/>
              <a:buFont typeface="Arial" panose="020B0604020202020204" pitchFamily="34" charset="0"/>
              <a:buChar char="•"/>
            </a:pPr>
            <a:r>
              <a:rPr lang="en-US" sz="1800" dirty="0">
                <a:solidFill>
                  <a:schemeClr val="tx1"/>
                </a:solidFill>
                <a:latin typeface="+mj-lt"/>
              </a:rPr>
              <a:t>Each customer use their AAD</a:t>
            </a:r>
          </a:p>
          <a:p>
            <a:pPr marL="371438" lvl="1" indent="-342866">
              <a:lnSpc>
                <a:spcPct val="100000"/>
              </a:lnSpc>
              <a:buClrTx/>
              <a:buFont typeface="Arial" panose="020B0604020202020204" pitchFamily="34" charset="0"/>
              <a:buChar char="•"/>
            </a:pPr>
            <a:r>
              <a:rPr lang="en-US" sz="1800" dirty="0">
                <a:solidFill>
                  <a:schemeClr val="tx1"/>
                </a:solidFill>
                <a:latin typeface="+mj-lt"/>
              </a:rPr>
              <a:t>One subscription can have resources only from one AAD</a:t>
            </a:r>
          </a:p>
          <a:p>
            <a:pPr marL="0" indent="0">
              <a:lnSpc>
                <a:spcPct val="100000"/>
              </a:lnSpc>
              <a:buClrTx/>
              <a:buNone/>
            </a:pPr>
            <a:endParaRPr lang="en-US" sz="2800" dirty="0">
              <a:solidFill>
                <a:srgbClr val="0078D7"/>
              </a:solidFill>
            </a:endParaRPr>
          </a:p>
        </p:txBody>
      </p:sp>
      <p:sp>
        <p:nvSpPr>
          <p:cNvPr id="32" name="Isosceles Triangle 31">
            <a:extLst>
              <a:ext uri="{FF2B5EF4-FFF2-40B4-BE49-F238E27FC236}">
                <a16:creationId xmlns:a16="http://schemas.microsoft.com/office/drawing/2014/main" id="{3E8EE4FC-8F5F-4675-98BE-B539696B0A17}"/>
              </a:ext>
            </a:extLst>
          </p:cNvPr>
          <p:cNvSpPr/>
          <p:nvPr/>
        </p:nvSpPr>
        <p:spPr bwMode="auto">
          <a:xfrm>
            <a:off x="481137" y="3213203"/>
            <a:ext cx="989879" cy="789782"/>
          </a:xfrm>
          <a:prstGeom prst="triangle">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algn="ctr" defTabSz="932379"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33" name="TextBox 32">
            <a:extLst>
              <a:ext uri="{FF2B5EF4-FFF2-40B4-BE49-F238E27FC236}">
                <a16:creationId xmlns:a16="http://schemas.microsoft.com/office/drawing/2014/main" id="{A4A9EB01-D01C-4B65-B0D1-890BF9066C42}"/>
              </a:ext>
            </a:extLst>
          </p:cNvPr>
          <p:cNvSpPr txBox="1"/>
          <p:nvPr/>
        </p:nvSpPr>
        <p:spPr>
          <a:xfrm>
            <a:off x="123269" y="3442464"/>
            <a:ext cx="1671663" cy="704770"/>
          </a:xfrm>
          <a:prstGeom prst="rect">
            <a:avLst/>
          </a:prstGeom>
          <a:noFill/>
        </p:spPr>
        <p:txBody>
          <a:bodyPr wrap="square" lIns="182857" tIns="146285" rIns="182857" bIns="146285" rtlCol="0">
            <a:spAutoFit/>
          </a:bodyPr>
          <a:lstStyle/>
          <a:p>
            <a:pPr algn="ctr">
              <a:lnSpc>
                <a:spcPct val="90000"/>
              </a:lnSpc>
              <a:spcAft>
                <a:spcPts val="600"/>
              </a:spcAft>
            </a:pPr>
            <a:r>
              <a:rPr lang="en-US" sz="1200" b="1" dirty="0">
                <a:solidFill>
                  <a:schemeClr val="bg1"/>
                </a:solidFill>
              </a:rPr>
              <a:t>Contoso </a:t>
            </a:r>
          </a:p>
          <a:p>
            <a:pPr algn="ctr">
              <a:lnSpc>
                <a:spcPct val="90000"/>
              </a:lnSpc>
              <a:spcAft>
                <a:spcPts val="600"/>
              </a:spcAft>
            </a:pPr>
            <a:r>
              <a:rPr lang="en-US" sz="1200" b="1" dirty="0">
                <a:solidFill>
                  <a:schemeClr val="bg1"/>
                </a:solidFill>
              </a:rPr>
              <a:t>Azure AD</a:t>
            </a:r>
          </a:p>
        </p:txBody>
      </p:sp>
    </p:spTree>
    <p:extLst>
      <p:ext uri="{BB962C8B-B14F-4D97-AF65-F5344CB8AC3E}">
        <p14:creationId xmlns:p14="http://schemas.microsoft.com/office/powerpoint/2010/main" val="65907310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Azure Stack Hub multi-tenancy</a:t>
            </a:r>
          </a:p>
        </p:txBody>
      </p:sp>
      <p:sp>
        <p:nvSpPr>
          <p:cNvPr id="5" name="Content Placeholder 2"/>
          <p:cNvSpPr txBox="1">
            <a:spLocks/>
          </p:cNvSpPr>
          <p:nvPr/>
        </p:nvSpPr>
        <p:spPr>
          <a:xfrm>
            <a:off x="370328" y="1275286"/>
            <a:ext cx="10441107" cy="553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20000"/>
              </a:spcBef>
              <a:buSzPct val="90000"/>
              <a:buNone/>
              <a:defRPr/>
            </a:pPr>
            <a:r>
              <a:rPr lang="en-US" sz="2800" dirty="0">
                <a:solidFill>
                  <a:srgbClr val="0078D7"/>
                </a:solidFill>
                <a:latin typeface="+mj-lt"/>
              </a:rPr>
              <a:t>Enable multi-tenancy</a:t>
            </a:r>
          </a:p>
          <a:p>
            <a:pPr defTabSz="932742">
              <a:lnSpc>
                <a:spcPct val="100000"/>
              </a:lnSpc>
              <a:spcBef>
                <a:spcPct val="20000"/>
              </a:spcBef>
              <a:buSzPct val="90000"/>
              <a:defRPr/>
            </a:pPr>
            <a:r>
              <a:rPr lang="en-US" sz="2800" dirty="0">
                <a:solidFill>
                  <a:srgbClr val="0078D7"/>
                </a:solidFill>
                <a:latin typeface="+mj-lt"/>
              </a:rPr>
              <a:t>Configure Azure Stack Hub directory</a:t>
            </a:r>
          </a:p>
          <a:p>
            <a:pPr lvl="1" defTabSz="932742">
              <a:lnSpc>
                <a:spcPct val="100000"/>
              </a:lnSpc>
              <a:spcBef>
                <a:spcPct val="20000"/>
              </a:spcBef>
              <a:buSzPct val="90000"/>
              <a:defRPr/>
            </a:pPr>
            <a:r>
              <a:rPr lang="en-US" sz="2400" dirty="0">
                <a:solidFill>
                  <a:srgbClr val="0078D7"/>
                </a:solidFill>
                <a:latin typeface="+mj-lt"/>
              </a:rPr>
              <a:t>Configure Azure Stack Hub to allow sign-ins from </a:t>
            </a:r>
            <a:r>
              <a:rPr lang="en-US" sz="2400" dirty="0" err="1">
                <a:solidFill>
                  <a:srgbClr val="0078D7"/>
                </a:solidFill>
                <a:latin typeface="+mj-lt"/>
              </a:rPr>
              <a:t>Fabrikam</a:t>
            </a:r>
            <a:r>
              <a:rPr lang="en-US" sz="2400" dirty="0">
                <a:solidFill>
                  <a:srgbClr val="0078D7"/>
                </a:solidFill>
                <a:latin typeface="+mj-lt"/>
              </a:rPr>
              <a:t> Azure AD directory tenants.</a:t>
            </a:r>
          </a:p>
          <a:p>
            <a:pPr lvl="2" defTabSz="932742">
              <a:lnSpc>
                <a:spcPct val="100000"/>
              </a:lnSpc>
              <a:spcBef>
                <a:spcPct val="20000"/>
              </a:spcBef>
              <a:buSzPct val="90000"/>
              <a:defRPr/>
            </a:pPr>
            <a:r>
              <a:rPr lang="en-US" sz="2000" dirty="0">
                <a:solidFill>
                  <a:srgbClr val="0078D7"/>
                </a:solidFill>
                <a:latin typeface="+mj-lt"/>
              </a:rPr>
              <a:t>https://docs.microsoft.com/en-us/azure/azure-stack/azure-stack-enable-multitenancy#configure-azure-stack-directory</a:t>
            </a:r>
          </a:p>
          <a:p>
            <a:pPr defTabSz="932742">
              <a:lnSpc>
                <a:spcPct val="100000"/>
              </a:lnSpc>
              <a:spcBef>
                <a:spcPct val="20000"/>
              </a:spcBef>
              <a:buSzPct val="90000"/>
              <a:defRPr/>
            </a:pPr>
            <a:r>
              <a:rPr lang="en-US" sz="2800" dirty="0">
                <a:solidFill>
                  <a:srgbClr val="0078D7"/>
                </a:solidFill>
                <a:latin typeface="+mj-lt"/>
              </a:rPr>
              <a:t>Configure guest directory</a:t>
            </a:r>
          </a:p>
          <a:p>
            <a:pPr lvl="1" defTabSz="932742">
              <a:lnSpc>
                <a:spcPct val="100000"/>
              </a:lnSpc>
              <a:spcBef>
                <a:spcPct val="20000"/>
              </a:spcBef>
              <a:buSzPct val="90000"/>
              <a:defRPr/>
            </a:pPr>
            <a:r>
              <a:rPr lang="en-US" sz="2400" dirty="0">
                <a:solidFill>
                  <a:srgbClr val="0078D7"/>
                </a:solidFill>
                <a:latin typeface="+mj-lt"/>
              </a:rPr>
              <a:t>Registering Azure Stack Hub with the guest directory</a:t>
            </a:r>
          </a:p>
          <a:p>
            <a:pPr lvl="2" defTabSz="932742">
              <a:lnSpc>
                <a:spcPct val="100000"/>
              </a:lnSpc>
              <a:spcBef>
                <a:spcPct val="20000"/>
              </a:spcBef>
              <a:buSzPct val="90000"/>
              <a:defRPr/>
            </a:pPr>
            <a:r>
              <a:rPr lang="en-US" sz="2000" dirty="0">
                <a:solidFill>
                  <a:srgbClr val="0078D7"/>
                </a:solidFill>
                <a:latin typeface="+mj-lt"/>
              </a:rPr>
              <a:t>https://docs.microsoft.com/en-us/azure/azure-stack/azure-stack-enable-multitenancy#registering-azure-stack-with-the-guest-directory</a:t>
            </a:r>
            <a:endParaRPr lang="en-US" sz="1200" dirty="0">
              <a:solidFill>
                <a:schemeClr val="tx1"/>
              </a:solidFill>
              <a:latin typeface="Segoe UI Light"/>
              <a:ea typeface="Segoe UI" pitchFamily="34" charset="0"/>
              <a:cs typeface="Segoe UI" pitchFamily="34" charset="0"/>
            </a:endParaRP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3430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EAD1242-B9CC-49F4-98B0-1CB6DB9F844E}"/>
              </a:ext>
            </a:extLst>
          </p:cNvPr>
          <p:cNvPicPr>
            <a:picLocks noChangeAspect="1"/>
          </p:cNvPicPr>
          <p:nvPr/>
        </p:nvPicPr>
        <p:blipFill>
          <a:blip r:embed="rId3">
            <a:alphaModFix amt="20000"/>
            <a:extLst>
              <a:ext uri="{837473B0-CC2E-450A-ABE3-18F120FF3D39}">
                <a1611:picAttrSrcUrl xmlns:a1611="http://schemas.microsoft.com/office/drawing/2016/11/main" r:id="rId4"/>
              </a:ext>
            </a:extLst>
          </a:blip>
          <a:stretch>
            <a:fillRect/>
          </a:stretch>
        </p:blipFill>
        <p:spPr>
          <a:xfrm>
            <a:off x="5729323" y="661023"/>
            <a:ext cx="6912620" cy="6514334"/>
          </a:xfrm>
          <a:prstGeom prst="rect">
            <a:avLst/>
          </a:prstGeom>
        </p:spPr>
      </p:pic>
      <p:sp>
        <p:nvSpPr>
          <p:cNvPr id="2" name="Title 1"/>
          <p:cNvSpPr>
            <a:spLocks noGrp="1"/>
          </p:cNvSpPr>
          <p:nvPr>
            <p:ph type="title"/>
          </p:nvPr>
        </p:nvSpPr>
        <p:spPr/>
        <p:txBody>
          <a:bodyPr/>
          <a:lstStyle/>
          <a:p>
            <a:r>
              <a:rPr lang="en-US" dirty="0">
                <a:solidFill>
                  <a:schemeClr val="tx1"/>
                </a:solidFill>
              </a:rPr>
              <a:t>Azure Stack Hub multi-tenancy - Important</a:t>
            </a:r>
          </a:p>
        </p:txBody>
      </p:sp>
      <p:sp>
        <p:nvSpPr>
          <p:cNvPr id="5" name="Content Placeholder 2"/>
          <p:cNvSpPr txBox="1">
            <a:spLocks/>
          </p:cNvSpPr>
          <p:nvPr/>
        </p:nvSpPr>
        <p:spPr>
          <a:xfrm>
            <a:off x="370329" y="1275286"/>
            <a:ext cx="6995672" cy="553115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0078D7"/>
                </a:solidFill>
                <a:latin typeface="+mj-lt"/>
              </a:rPr>
              <a:t>If Azure Stack Hub administrator installs new services or updates in the future, customer may need to run the multi-tenancy enabling script again</a:t>
            </a:r>
          </a:p>
          <a:p>
            <a:pPr marL="0" indent="0">
              <a:buNone/>
            </a:pPr>
            <a:endParaRPr lang="en-US" sz="2800" b="1" dirty="0">
              <a:solidFill>
                <a:srgbClr val="0078D7"/>
              </a:solidFill>
              <a:latin typeface="+mj-lt"/>
            </a:endParaRPr>
          </a:p>
          <a:p>
            <a:pPr marL="0" indent="0">
              <a:buNone/>
            </a:pPr>
            <a:r>
              <a:rPr lang="en-US" sz="2800" b="1" dirty="0">
                <a:solidFill>
                  <a:srgbClr val="0078D7"/>
                </a:solidFill>
                <a:latin typeface="+mj-lt"/>
              </a:rPr>
              <a:t>Run this script again at any time to check the status of the Azure Stack Hub multi-tenancy configuration </a:t>
            </a:r>
            <a:r>
              <a:rPr lang="en-US" b="1" dirty="0"/>
              <a:t>applications in your directory.</a:t>
            </a:r>
          </a:p>
        </p:txBody>
      </p:sp>
      <p:sp>
        <p:nvSpPr>
          <p:cNvPr id="6" name="Content Placeholder 2"/>
          <p:cNvSpPr txBox="1">
            <a:spLocks/>
          </p:cNvSpPr>
          <p:nvPr/>
        </p:nvSpPr>
        <p:spPr>
          <a:xfrm>
            <a:off x="6149229" y="1212849"/>
            <a:ext cx="5727316" cy="4774135"/>
          </a:xfrm>
          <a:prstGeom prst="rect">
            <a:avLst/>
          </a:prstGeom>
        </p:spPr>
        <p:txBody>
          <a:bodyPr vert="horz" lIns="186497" tIns="149198" rIns="186497" bIns="149198" rtlCol="0">
            <a:noAutofit/>
          </a:bodyPr>
          <a:lstStyle>
            <a:lvl1pPr marL="0" indent="0" algn="l" defTabSz="896157" rtl="0" eaLnBrk="1" latinLnBrk="0" hangingPunct="1">
              <a:spcBef>
                <a:spcPct val="20000"/>
              </a:spcBef>
              <a:buFont typeface="Arial" pitchFamily="34" charset="0"/>
              <a:buNone/>
              <a:defRPr sz="3529" kern="1200">
                <a:solidFill>
                  <a:schemeClr val="bg1"/>
                </a:solidFill>
                <a:latin typeface="+mj-lt"/>
                <a:ea typeface="+mn-ea"/>
                <a:cs typeface="+mn-cs"/>
              </a:defRPr>
            </a:lvl1pPr>
            <a:lvl2pPr marL="0" indent="0" algn="l" defTabSz="896157" rtl="0" eaLnBrk="1" latinLnBrk="0" hangingPunct="1">
              <a:spcBef>
                <a:spcPct val="20000"/>
              </a:spcBef>
              <a:buFont typeface="Arial" pitchFamily="34" charset="0"/>
              <a:buNone/>
              <a:defRPr sz="2745" kern="1200">
                <a:solidFill>
                  <a:schemeClr val="bg1"/>
                </a:solidFill>
                <a:latin typeface="+mn-lt"/>
                <a:ea typeface="+mn-ea"/>
                <a:cs typeface="+mn-cs"/>
              </a:defRPr>
            </a:lvl2pPr>
            <a:lvl3pPr marL="448077" indent="-224039" algn="l" defTabSz="896157" rtl="0" eaLnBrk="1" latinLnBrk="0" hangingPunct="1">
              <a:spcBef>
                <a:spcPct val="20000"/>
              </a:spcBef>
              <a:buFont typeface="Arial" pitchFamily="34" charset="0"/>
              <a:buChar char="•"/>
              <a:defRPr sz="2353" kern="1200">
                <a:solidFill>
                  <a:schemeClr val="bg1"/>
                </a:solidFill>
                <a:latin typeface="+mn-lt"/>
                <a:ea typeface="+mn-ea"/>
                <a:cs typeface="+mn-cs"/>
              </a:defRPr>
            </a:lvl3pPr>
            <a:lvl4pPr marL="725016" indent="-276938" algn="l" defTabSz="896157" rtl="0" eaLnBrk="1" latinLnBrk="0" hangingPunct="1">
              <a:spcBef>
                <a:spcPct val="20000"/>
              </a:spcBef>
              <a:buFont typeface="Arial" pitchFamily="34" charset="0"/>
              <a:buChar char="–"/>
              <a:defRPr sz="1961" kern="1200">
                <a:solidFill>
                  <a:schemeClr val="bg1"/>
                </a:solidFill>
                <a:latin typeface="+mn-lt"/>
                <a:ea typeface="+mn-ea"/>
                <a:cs typeface="+mn-cs"/>
              </a:defRPr>
            </a:lvl4pPr>
            <a:lvl5pPr marL="1012845" indent="-287828" algn="l" defTabSz="896157" rtl="0" eaLnBrk="1" latinLnBrk="0" hangingPunct="1">
              <a:spcBef>
                <a:spcPct val="20000"/>
              </a:spcBef>
              <a:buFont typeface="Arial" pitchFamily="34" charset="0"/>
              <a:buChar char="»"/>
              <a:defRPr sz="1765" kern="1200">
                <a:solidFill>
                  <a:schemeClr val="bg1"/>
                </a:solidFill>
                <a:latin typeface="+mn-lt"/>
                <a:ea typeface="+mn-ea"/>
                <a:cs typeface="+mn-cs"/>
              </a:defRPr>
            </a:lvl5pPr>
            <a:lvl6pPr marL="2464431"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509"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588"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665" indent="-224039" algn="l" defTabSz="89615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71438" lvl="1" indent="-342866" defTabSz="932742">
              <a:buSzPct val="90000"/>
              <a:buFont typeface="Arial" panose="020B0604020202020204" pitchFamily="34" charset="0"/>
              <a:buChar char="•"/>
              <a:defRPr/>
            </a:pPr>
            <a:endParaRPr lang="en-US" sz="1800" dirty="0">
              <a:solidFill>
                <a:schemeClr val="tx1"/>
              </a:solidFill>
              <a:latin typeface="+mj-lt"/>
            </a:endParaRPr>
          </a:p>
          <a:p>
            <a:pPr lvl="1" defTabSz="896067">
              <a:defRPr/>
            </a:pPr>
            <a:endParaRPr lang="en-US" sz="2800" dirty="0">
              <a:solidFill>
                <a:schemeClr val="tx1"/>
              </a:solidFill>
              <a:latin typeface="Segoe UI Light"/>
              <a:ea typeface="Segoe UI" pitchFamily="34" charset="0"/>
              <a:cs typeface="Segoe UI" pitchFamily="34" charset="0"/>
            </a:endParaRPr>
          </a:p>
        </p:txBody>
      </p:sp>
    </p:spTree>
    <p:extLst>
      <p:ext uri="{BB962C8B-B14F-4D97-AF65-F5344CB8AC3E}">
        <p14:creationId xmlns:p14="http://schemas.microsoft.com/office/powerpoint/2010/main" val="115180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2906331"/>
            <a:ext cx="10056812" cy="1181862"/>
          </a:xfrm>
        </p:spPr>
        <p:txBody>
          <a:bodyPr/>
          <a:lstStyle/>
          <a:p>
            <a:r>
              <a:rPr lang="en-US" dirty="0"/>
              <a:t>Questions?</a:t>
            </a:r>
          </a:p>
        </p:txBody>
      </p:sp>
    </p:spTree>
    <p:extLst>
      <p:ext uri="{BB962C8B-B14F-4D97-AF65-F5344CB8AC3E}">
        <p14:creationId xmlns:p14="http://schemas.microsoft.com/office/powerpoint/2010/main" val="378659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cs typeface="Segoe UI" pitchFamily="34" charset="0"/>
            </a:endParaRPr>
          </a:p>
        </p:txBody>
      </p:sp>
      <p:sp>
        <p:nvSpPr>
          <p:cNvPr id="2" name="Title 1"/>
          <p:cNvSpPr>
            <a:spLocks noGrp="1"/>
          </p:cNvSpPr>
          <p:nvPr>
            <p:ph type="title"/>
          </p:nvPr>
        </p:nvSpPr>
        <p:spPr/>
        <p:txBody>
          <a:bodyPr/>
          <a:lstStyle/>
          <a:p>
            <a:r>
              <a:rPr lang="en-US"/>
              <a:t>Users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mj-lt"/>
              <a:cs typeface="Segoe UI" pitchFamily="34" charset="0"/>
            </a:endParaRPr>
          </a:p>
        </p:txBody>
      </p:sp>
      <p:grpSp>
        <p:nvGrpSpPr>
          <p:cNvPr id="65" name="Group 64">
            <a:extLst>
              <a:ext uri="{FF2B5EF4-FFF2-40B4-BE49-F238E27FC236}">
                <a16:creationId xmlns:a16="http://schemas.microsoft.com/office/drawing/2014/main" id="{2E17F974-AD2F-46CF-8E12-6D916B930C1F}"/>
              </a:ext>
            </a:extLst>
          </p:cNvPr>
          <p:cNvGrpSpPr/>
          <p:nvPr/>
        </p:nvGrpSpPr>
        <p:grpSpPr>
          <a:xfrm>
            <a:off x="2789237" y="2594857"/>
            <a:ext cx="2414633" cy="2555088"/>
            <a:chOff x="2789237" y="2430463"/>
            <a:chExt cx="713912" cy="770113"/>
          </a:xfrm>
        </p:grpSpPr>
        <p:pic>
          <p:nvPicPr>
            <p:cNvPr id="9" name="Picture 8">
              <a:extLst>
                <a:ext uri="{FF2B5EF4-FFF2-40B4-BE49-F238E27FC236}">
                  <a16:creationId xmlns:a16="http://schemas.microsoft.com/office/drawing/2014/main" id="{3002E1D4-10DB-41AD-9CDC-49F7FCD63D3C}"/>
                </a:ext>
              </a:extLst>
            </p:cNvPr>
            <p:cNvPicPr>
              <a:picLocks noChangeAspect="1"/>
            </p:cNvPicPr>
            <p:nvPr/>
          </p:nvPicPr>
          <p:blipFill>
            <a:blip r:embed="rId3">
              <a:duotone>
                <a:schemeClr val="accent2">
                  <a:shade val="45000"/>
                  <a:satMod val="135000"/>
                </a:schemeClr>
                <a:prstClr val="white"/>
              </a:duotone>
            </a:blip>
            <a:stretch>
              <a:fillRect/>
            </a:stretch>
          </p:blipFill>
          <p:spPr>
            <a:xfrm>
              <a:off x="2789237" y="2430463"/>
              <a:ext cx="586853" cy="749588"/>
            </a:xfrm>
            <a:prstGeom prst="rect">
              <a:avLst/>
            </a:prstGeom>
          </p:spPr>
        </p:pic>
        <p:pic>
          <p:nvPicPr>
            <p:cNvPr id="62" name="Picture 61">
              <a:extLst>
                <a:ext uri="{FF2B5EF4-FFF2-40B4-BE49-F238E27FC236}">
                  <a16:creationId xmlns:a16="http://schemas.microsoft.com/office/drawing/2014/main" id="{4007F4A5-7309-42DD-ADF1-9667BF75FC0C}"/>
                </a:ext>
              </a:extLst>
            </p:cNvPr>
            <p:cNvPicPr>
              <a:picLocks noChangeAspect="1"/>
            </p:cNvPicPr>
            <p:nvPr/>
          </p:nvPicPr>
          <p:blipFill>
            <a:blip r:embed="rId3">
              <a:duotone>
                <a:schemeClr val="accent2">
                  <a:shade val="45000"/>
                  <a:satMod val="135000"/>
                </a:schemeClr>
                <a:prstClr val="white"/>
              </a:duotone>
            </a:blip>
            <a:stretch>
              <a:fillRect/>
            </a:stretch>
          </p:blipFill>
          <p:spPr>
            <a:xfrm>
              <a:off x="2916296" y="2450988"/>
              <a:ext cx="586853" cy="749588"/>
            </a:xfrm>
            <a:prstGeom prst="rect">
              <a:avLst/>
            </a:prstGeom>
          </p:spPr>
        </p:pic>
      </p:grpSp>
      <p:sp>
        <p:nvSpPr>
          <p:cNvPr id="3" name="TextBox 2">
            <a:extLst>
              <a:ext uri="{FF2B5EF4-FFF2-40B4-BE49-F238E27FC236}">
                <a16:creationId xmlns:a16="http://schemas.microsoft.com/office/drawing/2014/main" id="{60EA18A4-C989-42A4-ABBA-FCDD3ECA8239}"/>
              </a:ext>
            </a:extLst>
          </p:cNvPr>
          <p:cNvSpPr txBox="1"/>
          <p:nvPr/>
        </p:nvSpPr>
        <p:spPr>
          <a:xfrm>
            <a:off x="2927909"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pic>
        <p:nvPicPr>
          <p:cNvPr id="82" name="Picture 81">
            <a:extLst>
              <a:ext uri="{FF2B5EF4-FFF2-40B4-BE49-F238E27FC236}">
                <a16:creationId xmlns:a16="http://schemas.microsoft.com/office/drawing/2014/main" id="{8ACA2A67-3918-49F3-8802-189BBE0BEB66}"/>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10972" y="3368386"/>
            <a:ext cx="963151" cy="1206790"/>
          </a:xfrm>
          <a:prstGeom prst="rect">
            <a:avLst/>
          </a:prstGeom>
        </p:spPr>
      </p:pic>
      <p:pic>
        <p:nvPicPr>
          <p:cNvPr id="73" name="Picture 72">
            <a:extLst>
              <a:ext uri="{FF2B5EF4-FFF2-40B4-BE49-F238E27FC236}">
                <a16:creationId xmlns:a16="http://schemas.microsoft.com/office/drawing/2014/main" id="{9457295F-55C2-4808-9EAB-4490BE0D0BD1}"/>
              </a:ext>
            </a:extLst>
          </p:cNvPr>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10973" y="3368386"/>
            <a:ext cx="963151" cy="1206790"/>
          </a:xfrm>
          <a:prstGeom prst="rect">
            <a:avLst/>
          </a:prstGeom>
        </p:spPr>
      </p:pic>
      <p:pic>
        <p:nvPicPr>
          <p:cNvPr id="81" name="Picture 80">
            <a:extLst>
              <a:ext uri="{FF2B5EF4-FFF2-40B4-BE49-F238E27FC236}">
                <a16:creationId xmlns:a16="http://schemas.microsoft.com/office/drawing/2014/main" id="{CCE11839-6257-4769-8A11-33409BD1D4A2}"/>
              </a:ext>
            </a:extLst>
          </p:cNvPr>
          <p:cNvPicPr>
            <a:picLocks noChangeAspect="1"/>
          </p:cNvPicPr>
          <p:nvPr/>
        </p:nvPicPr>
        <p:blipFill>
          <a:blip r:embed="rId3" cstate="screen">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3810973" y="3368386"/>
            <a:ext cx="963151" cy="1206790"/>
          </a:xfrm>
          <a:prstGeom prst="rect">
            <a:avLst/>
          </a:prstGeom>
        </p:spPr>
      </p:pic>
      <p:pic>
        <p:nvPicPr>
          <p:cNvPr id="75" name="Picture 74">
            <a:extLst>
              <a:ext uri="{FF2B5EF4-FFF2-40B4-BE49-F238E27FC236}">
                <a16:creationId xmlns:a16="http://schemas.microsoft.com/office/drawing/2014/main" id="{0BA18B76-7223-41D5-A071-CFECC99CE449}"/>
              </a:ext>
            </a:extLst>
          </p:cNvPr>
          <p:cNvPicPr>
            <a:picLocks noChangeAspect="1"/>
          </p:cNvPicPr>
          <p:nvPr/>
        </p:nvPicPr>
        <p:blipFill>
          <a:blip r:embed="rId3">
            <a:duotone>
              <a:schemeClr val="accent2">
                <a:shade val="45000"/>
                <a:satMod val="135000"/>
              </a:schemeClr>
              <a:prstClr val="white"/>
            </a:duotone>
          </a:blip>
          <a:stretch>
            <a:fillRect/>
          </a:stretch>
        </p:blipFill>
        <p:spPr>
          <a:xfrm>
            <a:off x="3526275" y="2816700"/>
            <a:ext cx="1984887" cy="2486990"/>
          </a:xfrm>
          <a:prstGeom prst="rect">
            <a:avLst/>
          </a:prstGeom>
        </p:spPr>
      </p:pic>
      <p:sp>
        <p:nvSpPr>
          <p:cNvPr id="79" name="TextBox 78">
            <a:extLst>
              <a:ext uri="{FF2B5EF4-FFF2-40B4-BE49-F238E27FC236}">
                <a16:creationId xmlns:a16="http://schemas.microsoft.com/office/drawing/2014/main" id="{EB49B27F-CC0A-4965-8E8A-FAA2CBE6E78B}"/>
              </a:ext>
            </a:extLst>
          </p:cNvPr>
          <p:cNvSpPr txBox="1"/>
          <p:nvPr/>
        </p:nvSpPr>
        <p:spPr>
          <a:xfrm>
            <a:off x="7440544"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Guest Directory Tenant</a:t>
            </a:r>
          </a:p>
        </p:txBody>
      </p:sp>
      <p:cxnSp>
        <p:nvCxnSpPr>
          <p:cNvPr id="5" name="Straight Arrow Connector 4">
            <a:extLst>
              <a:ext uri="{FF2B5EF4-FFF2-40B4-BE49-F238E27FC236}">
                <a16:creationId xmlns:a16="http://schemas.microsoft.com/office/drawing/2014/main" id="{985A1220-8C57-4658-ADB1-07C48A3E74E9}"/>
              </a:ext>
            </a:extLst>
          </p:cNvPr>
          <p:cNvCxnSpPr>
            <a:cxnSpLocks/>
          </p:cNvCxnSpPr>
          <p:nvPr/>
        </p:nvCxnSpPr>
        <p:spPr>
          <a:xfrm>
            <a:off x="4999037" y="3874235"/>
            <a:ext cx="2971800" cy="0"/>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E3239BE-B304-4CDE-93E7-644F5296D464}"/>
              </a:ext>
            </a:extLst>
          </p:cNvPr>
          <p:cNvSpPr txBox="1"/>
          <p:nvPr/>
        </p:nvSpPr>
        <p:spPr>
          <a:xfrm>
            <a:off x="5601090" y="3417035"/>
            <a:ext cx="1836347" cy="627864"/>
          </a:xfrm>
          <a:prstGeom prst="rect">
            <a:avLst/>
          </a:prstGeom>
          <a:noFill/>
        </p:spPr>
        <p:txBody>
          <a:bodyPr wrap="square" lIns="182880" tIns="146304" rIns="182880" bIns="146304" rtlCol="0">
            <a:spAutoFit/>
          </a:bodyPr>
          <a:lstStyle/>
          <a:p>
            <a:pPr>
              <a:lnSpc>
                <a:spcPct val="90000"/>
              </a:lnSpc>
              <a:spcAft>
                <a:spcPts val="600"/>
              </a:spcAft>
            </a:pPr>
            <a:r>
              <a:rPr lang="en-US" sz="2400">
                <a:solidFill>
                  <a:srgbClr val="0078D7"/>
                </a:solidFill>
                <a:latin typeface="+mj-lt"/>
              </a:rPr>
              <a:t>invited to</a:t>
            </a:r>
          </a:p>
        </p:txBody>
      </p:sp>
      <p:sp>
        <p:nvSpPr>
          <p:cNvPr id="16" name="TextBox 15">
            <a:extLst>
              <a:ext uri="{FF2B5EF4-FFF2-40B4-BE49-F238E27FC236}">
                <a16:creationId xmlns:a16="http://schemas.microsoft.com/office/drawing/2014/main" id="{E7FF9AD4-DD6A-4F31-A913-5DADD18C51E6}"/>
              </a:ext>
            </a:extLst>
          </p:cNvPr>
          <p:cNvSpPr txBox="1"/>
          <p:nvPr/>
        </p:nvSpPr>
        <p:spPr>
          <a:xfrm>
            <a:off x="7970837" y="4375572"/>
            <a:ext cx="1752600" cy="517065"/>
          </a:xfrm>
          <a:prstGeom prst="rect">
            <a:avLst/>
          </a:prstGeom>
          <a:noFill/>
        </p:spPr>
        <p:txBody>
          <a:bodyPr wrap="square" lIns="182880" tIns="146304" rIns="182880" bIns="146304" rtlCol="0">
            <a:spAutoFit/>
          </a:bodyPr>
          <a:lstStyle/>
          <a:p>
            <a:pPr>
              <a:lnSpc>
                <a:spcPct val="90000"/>
              </a:lnSpc>
              <a:spcAft>
                <a:spcPts val="600"/>
              </a:spcAft>
            </a:pPr>
            <a:r>
              <a:rPr lang="en-US" sz="1600">
                <a:solidFill>
                  <a:srgbClr val="0078D7"/>
                </a:solidFill>
                <a:latin typeface="+mj-lt"/>
              </a:rPr>
              <a:t>Guest user</a:t>
            </a:r>
          </a:p>
        </p:txBody>
      </p:sp>
    </p:spTree>
    <p:extLst>
      <p:ext uri="{BB962C8B-B14F-4D97-AF65-F5344CB8AC3E}">
        <p14:creationId xmlns:p14="http://schemas.microsoft.com/office/powerpoint/2010/main" val="1247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1500" fill="hold"/>
                                        <p:tgtEl>
                                          <p:spTgt spid="65"/>
                                        </p:tgtEl>
                                      </p:cBhvr>
                                      <p:by x="50000" y="50000"/>
                                    </p:animScale>
                                  </p:childTnLst>
                                </p:cTn>
                              </p:par>
                              <p:par>
                                <p:cTn id="7" presetID="6" presetClass="emph" presetSubtype="0" fill="hold" nodeType="withEffect">
                                  <p:stCondLst>
                                    <p:cond delay="0"/>
                                  </p:stCondLst>
                                  <p:childTnLst>
                                    <p:animScale>
                                      <p:cBhvr>
                                        <p:cTn id="8" dur="1500" fill="hold"/>
                                        <p:tgtEl>
                                          <p:spTgt spid="75"/>
                                        </p:tgtEl>
                                      </p:cBhvr>
                                      <p:by x="50000" y="50000"/>
                                    </p:animScale>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500"/>
                                        <p:tgtEl>
                                          <p:spTgt spid="6"/>
                                        </p:tgtEl>
                                      </p:cBhvr>
                                    </p:animEffect>
                                  </p:childTnLst>
                                </p:cTn>
                              </p:par>
                              <p:par>
                                <p:cTn id="12" presetID="10" presetClass="entr" presetSubtype="0" fill="hold" nodeType="withEffect">
                                  <p:stCondLst>
                                    <p:cond delay="100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500"/>
                                        <p:tgtEl>
                                          <p:spTgt spid="73"/>
                                        </p:tgtEl>
                                      </p:cBhvr>
                                    </p:animEffect>
                                  </p:childTnLst>
                                </p:cTn>
                              </p:par>
                              <p:par>
                                <p:cTn id="15" presetID="10" presetClass="entr" presetSubtype="0" fill="hold" nodeType="withEffect">
                                  <p:stCondLst>
                                    <p:cond delay="100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fade">
                                      <p:cBhvr>
                                        <p:cTn id="27" dur="1000"/>
                                        <p:tgtEl>
                                          <p:spTgt spid="78"/>
                                        </p:tgtEl>
                                      </p:cBhvr>
                                    </p:animEffect>
                                  </p:childTnLst>
                                </p:cTn>
                              </p:par>
                              <p:par>
                                <p:cTn id="28" presetID="42" presetClass="path" presetSubtype="0" accel="50000" decel="50000" fill="hold" nodeType="withEffect">
                                  <p:stCondLst>
                                    <p:cond delay="0"/>
                                  </p:stCondLst>
                                  <p:childTnLst>
                                    <p:animMotion origin="layout" path="M 3.64309E-6 3.44984E-7 L 0.34478 -0.00272 " pathEditMode="relative" rAng="0" ptsTypes="AA">
                                      <p:cBhvr>
                                        <p:cTn id="29" dur="2000" fill="hold"/>
                                        <p:tgtEl>
                                          <p:spTgt spid="73"/>
                                        </p:tgtEl>
                                        <p:attrNameLst>
                                          <p:attrName>ppt_x</p:attrName>
                                          <p:attrName>ppt_y</p:attrName>
                                        </p:attrNameLst>
                                      </p:cBhvr>
                                      <p:rCtr x="17233" y="-136"/>
                                    </p:animMotion>
                                  </p:childTnLst>
                                </p:cTn>
                              </p:par>
                              <p:par>
                                <p:cTn id="30" presetID="10" presetClass="exit" presetSubtype="0" fill="hold" nodeType="withEffect">
                                  <p:stCondLst>
                                    <p:cond delay="1000"/>
                                  </p:stCondLst>
                                  <p:childTnLst>
                                    <p:animEffect transition="out" filter="fade">
                                      <p:cBhvr>
                                        <p:cTn id="31" dur="500"/>
                                        <p:tgtEl>
                                          <p:spTgt spid="73"/>
                                        </p:tgtEl>
                                      </p:cBhvr>
                                    </p:animEffect>
                                    <p:set>
                                      <p:cBhvr>
                                        <p:cTn id="32" dur="1" fill="hold">
                                          <p:stCondLst>
                                            <p:cond delay="499"/>
                                          </p:stCondLst>
                                        </p:cTn>
                                        <p:tgtEl>
                                          <p:spTgt spid="73"/>
                                        </p:tgtEl>
                                        <p:attrNameLst>
                                          <p:attrName>style.visibility</p:attrName>
                                        </p:attrNameLst>
                                      </p:cBhvr>
                                      <p:to>
                                        <p:strVal val="hidden"/>
                                      </p:to>
                                    </p:set>
                                  </p:childTnLst>
                                </p:cTn>
                              </p:par>
                              <p:par>
                                <p:cTn id="33" presetID="10" presetClass="entr" presetSubtype="0" fill="hold" nodeType="withEffect">
                                  <p:stCondLst>
                                    <p:cond delay="100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42" presetClass="path" presetSubtype="0" accel="50000" decel="50000" fill="hold" nodeType="withEffect">
                                  <p:stCondLst>
                                    <p:cond delay="0"/>
                                  </p:stCondLst>
                                  <p:childTnLst>
                                    <p:animMotion origin="layout" path="M 3.64309E-6 3.44984E-7 L 0.34478 -0.00272 " pathEditMode="relative" rAng="0" ptsTypes="AA">
                                      <p:cBhvr>
                                        <p:cTn id="37" dur="2000" fill="hold"/>
                                        <p:tgtEl>
                                          <p:spTgt spid="81"/>
                                        </p:tgtEl>
                                        <p:attrNameLst>
                                          <p:attrName>ppt_x</p:attrName>
                                          <p:attrName>ppt_y</p:attrName>
                                        </p:attrNameLst>
                                      </p:cBhvr>
                                      <p:rCtr x="17233" y="-136"/>
                                    </p:animMotion>
                                  </p:childTnLst>
                                </p:cTn>
                              </p:par>
                              <p:par>
                                <p:cTn id="38" presetID="1" presetClass="entr" presetSubtype="0" fill="hold" nodeType="withEffect">
                                  <p:stCondLst>
                                    <p:cond delay="175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1750"/>
                                  </p:stCondLst>
                                  <p:childTnLst>
                                    <p:set>
                                      <p:cBhvr>
                                        <p:cTn id="41" dur="1" fill="hold">
                                          <p:stCondLst>
                                            <p:cond delay="0"/>
                                          </p:stCondLst>
                                        </p:cTn>
                                        <p:tgtEl>
                                          <p:spTgt spid="15"/>
                                        </p:tgtEl>
                                        <p:attrNameLst>
                                          <p:attrName>style.visibility</p:attrName>
                                        </p:attrNameLst>
                                      </p:cBhvr>
                                      <p:to>
                                        <p:strVal val="visible"/>
                                      </p:to>
                                    </p:set>
                                  </p:childTnLst>
                                </p:cTn>
                              </p:par>
                              <p:par>
                                <p:cTn id="42" presetID="10" presetClass="entr" presetSubtype="0" fill="hold" grpId="0"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6" grpId="0" animBg="1"/>
      <p:bldP spid="3" grpId="0"/>
      <p:bldP spid="79" grpId="0" uiExpand="1"/>
      <p:bldP spid="15" grpId="0" uiExpand="1"/>
      <p:bldP spid="16" grpId="0" uiExpan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61096"/>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2" name="Title 1"/>
          <p:cNvSpPr>
            <a:spLocks noGrp="1"/>
          </p:cNvSpPr>
          <p:nvPr>
            <p:ph type="title"/>
          </p:nvPr>
        </p:nvSpPr>
        <p:spPr/>
        <p:txBody>
          <a:bodyPr/>
          <a:lstStyle/>
          <a:p>
            <a:r>
              <a:rPr lang="en-US"/>
              <a:t>Applications</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61096"/>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3" name="TextBox 2">
            <a:extLst>
              <a:ext uri="{FF2B5EF4-FFF2-40B4-BE49-F238E27FC236}">
                <a16:creationId xmlns:a16="http://schemas.microsoft.com/office/drawing/2014/main" id="{60EA18A4-C989-42A4-ABBA-FCDD3ECA8239}"/>
              </a:ext>
            </a:extLst>
          </p:cNvPr>
          <p:cNvSpPr txBox="1"/>
          <p:nvPr/>
        </p:nvSpPr>
        <p:spPr>
          <a:xfrm>
            <a:off x="2927909" y="4961397"/>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sp>
        <p:nvSpPr>
          <p:cNvPr id="79" name="TextBox 78">
            <a:extLst>
              <a:ext uri="{FF2B5EF4-FFF2-40B4-BE49-F238E27FC236}">
                <a16:creationId xmlns:a16="http://schemas.microsoft.com/office/drawing/2014/main" id="{EB49B27F-CC0A-4965-8E8A-FAA2CBE6E78B}"/>
              </a:ext>
            </a:extLst>
          </p:cNvPr>
          <p:cNvSpPr txBox="1"/>
          <p:nvPr/>
        </p:nvSpPr>
        <p:spPr>
          <a:xfrm>
            <a:off x="7440544" y="4961397"/>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Other Directory Tenants</a:t>
            </a:r>
          </a:p>
        </p:txBody>
      </p:sp>
      <p:sp>
        <p:nvSpPr>
          <p:cNvPr id="20" name="Flowchart: Multidocument 19">
            <a:extLst>
              <a:ext uri="{FF2B5EF4-FFF2-40B4-BE49-F238E27FC236}">
                <a16:creationId xmlns:a16="http://schemas.microsoft.com/office/drawing/2014/main" id="{0017FB2C-A2E7-42F7-869B-A6F7E71E9FF8}"/>
              </a:ext>
            </a:extLst>
          </p:cNvPr>
          <p:cNvSpPr/>
          <p:nvPr/>
        </p:nvSpPr>
        <p:spPr bwMode="auto">
          <a:xfrm>
            <a:off x="3678975" y="3053442"/>
            <a:ext cx="887524" cy="786765"/>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4" name="Picture 13"/>
          <p:cNvPicPr>
            <a:picLocks noChangeAspect="1"/>
          </p:cNvPicPr>
          <p:nvPr/>
        </p:nvPicPr>
        <p:blipFill>
          <a:blip r:embed="rId3" cstate="screen">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017837" y="4318622"/>
            <a:ext cx="586853" cy="749588"/>
          </a:xfrm>
          <a:prstGeom prst="rect">
            <a:avLst/>
          </a:prstGeom>
        </p:spPr>
      </p:pic>
      <p:sp>
        <p:nvSpPr>
          <p:cNvPr id="17" name="Flowchart: Multidocument 16"/>
          <p:cNvSpPr/>
          <p:nvPr/>
        </p:nvSpPr>
        <p:spPr bwMode="auto">
          <a:xfrm>
            <a:off x="8174775" y="2947556"/>
            <a:ext cx="887524" cy="786765"/>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18" name="Picture 17"/>
          <p:cNvPicPr>
            <a:picLocks noChangeAspect="1"/>
          </p:cNvPicPr>
          <p:nvPr/>
        </p:nvPicPr>
        <p:blipFill>
          <a:blip r:embed="rId3" cstate="screen">
            <a:duotone>
              <a:prstClr val="black"/>
              <a:srgbClr val="7030A0">
                <a:tint val="45000"/>
                <a:satMod val="400000"/>
              </a:srgbClr>
            </a:duotone>
            <a:extLst>
              <a:ext uri="{28A0092B-C50C-407E-A947-70E740481C1C}">
                <a14:useLocalDpi xmlns:a14="http://schemas.microsoft.com/office/drawing/2010/main"/>
              </a:ext>
            </a:extLst>
          </a:blip>
          <a:stretch>
            <a:fillRect/>
          </a:stretch>
        </p:blipFill>
        <p:spPr>
          <a:xfrm>
            <a:off x="8351837" y="4070025"/>
            <a:ext cx="586853" cy="749588"/>
          </a:xfrm>
          <a:prstGeom prst="rect">
            <a:avLst/>
          </a:prstGeom>
          <a:noFill/>
        </p:spPr>
      </p:pic>
      <p:cxnSp>
        <p:nvCxnSpPr>
          <p:cNvPr id="19" name="Straight Arrow Connector 18"/>
          <p:cNvCxnSpPr>
            <a:cxnSpLocks/>
          </p:cNvCxnSpPr>
          <p:nvPr/>
        </p:nvCxnSpPr>
        <p:spPr>
          <a:xfrm flipV="1">
            <a:off x="3526575" y="3871968"/>
            <a:ext cx="481862" cy="613627"/>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flipH="1" flipV="1">
            <a:off x="4618037" y="3446824"/>
            <a:ext cx="3624161" cy="1133296"/>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H="1" flipV="1">
            <a:off x="4566499" y="3363995"/>
            <a:ext cx="3498638" cy="88882"/>
          </a:xfrm>
          <a:prstGeom prst="straightConnector1">
            <a:avLst/>
          </a:prstGeom>
          <a:ln w="381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49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animEffect transition="in" filter="fade">
                                      <p:cBhvr>
                                        <p:cTn id="26" dur="500"/>
                                        <p:tgtEl>
                                          <p:spTgt spid="7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20"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sosceles Triangle 77">
            <a:extLst>
              <a:ext uri="{FF2B5EF4-FFF2-40B4-BE49-F238E27FC236}">
                <a16:creationId xmlns:a16="http://schemas.microsoft.com/office/drawing/2014/main" id="{D53CDB05-2A2C-44B3-91D9-4FBDAAEFFECD}"/>
              </a:ext>
            </a:extLst>
          </p:cNvPr>
          <p:cNvSpPr/>
          <p:nvPr/>
        </p:nvSpPr>
        <p:spPr bwMode="auto">
          <a:xfrm>
            <a:off x="66754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2" name="Title 1"/>
          <p:cNvSpPr>
            <a:spLocks noGrp="1"/>
          </p:cNvSpPr>
          <p:nvPr>
            <p:ph type="title"/>
          </p:nvPr>
        </p:nvSpPr>
        <p:spPr/>
        <p:txBody>
          <a:bodyPr/>
          <a:lstStyle/>
          <a:p>
            <a:r>
              <a:rPr lang="en-US" dirty="0"/>
              <a:t>Service Principals (SP)</a:t>
            </a:r>
          </a:p>
        </p:txBody>
      </p:sp>
      <p:sp>
        <p:nvSpPr>
          <p:cNvPr id="6" name="Isosceles Triangle 5">
            <a:extLst>
              <a:ext uri="{FF2B5EF4-FFF2-40B4-BE49-F238E27FC236}">
                <a16:creationId xmlns:a16="http://schemas.microsoft.com/office/drawing/2014/main" id="{E079351E-7F24-4B84-A87A-375C7D722A08}"/>
              </a:ext>
            </a:extLst>
          </p:cNvPr>
          <p:cNvSpPr/>
          <p:nvPr/>
        </p:nvSpPr>
        <p:spPr bwMode="auto">
          <a:xfrm>
            <a:off x="2179637" y="2049462"/>
            <a:ext cx="3886200" cy="3346450"/>
          </a:xfrm>
          <a:prstGeom prst="triangle">
            <a:avLst/>
          </a:prstGeom>
          <a:noFill/>
          <a:ln>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rgbClr val="0078D7"/>
              </a:solidFill>
              <a:latin typeface="+mj-lt"/>
              <a:cs typeface="Segoe UI" pitchFamily="34" charset="0"/>
            </a:endParaRPr>
          </a:p>
        </p:txBody>
      </p:sp>
      <p:sp>
        <p:nvSpPr>
          <p:cNvPr id="3" name="TextBox 2">
            <a:extLst>
              <a:ext uri="{FF2B5EF4-FFF2-40B4-BE49-F238E27FC236}">
                <a16:creationId xmlns:a16="http://schemas.microsoft.com/office/drawing/2014/main" id="{60EA18A4-C989-42A4-ABBA-FCDD3ECA8239}"/>
              </a:ext>
            </a:extLst>
          </p:cNvPr>
          <p:cNvSpPr txBox="1"/>
          <p:nvPr/>
        </p:nvSpPr>
        <p:spPr>
          <a:xfrm>
            <a:off x="2927909"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Home Directory Tenant</a:t>
            </a:r>
          </a:p>
        </p:txBody>
      </p:sp>
      <p:sp>
        <p:nvSpPr>
          <p:cNvPr id="79" name="TextBox 78">
            <a:extLst>
              <a:ext uri="{FF2B5EF4-FFF2-40B4-BE49-F238E27FC236}">
                <a16:creationId xmlns:a16="http://schemas.microsoft.com/office/drawing/2014/main" id="{EB49B27F-CC0A-4965-8E8A-FAA2CBE6E78B}"/>
              </a:ext>
            </a:extLst>
          </p:cNvPr>
          <p:cNvSpPr txBox="1"/>
          <p:nvPr/>
        </p:nvSpPr>
        <p:spPr>
          <a:xfrm>
            <a:off x="7440544" y="4949763"/>
            <a:ext cx="2567033"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a:solidFill>
                  <a:srgbClr val="0078D7"/>
                </a:solidFill>
                <a:latin typeface="+mj-lt"/>
              </a:rPr>
              <a:t>Other Directory Tenants</a:t>
            </a:r>
          </a:p>
        </p:txBody>
      </p:sp>
      <p:sp>
        <p:nvSpPr>
          <p:cNvPr id="20" name="Flowchart: Multidocument 19">
            <a:extLst>
              <a:ext uri="{FF2B5EF4-FFF2-40B4-BE49-F238E27FC236}">
                <a16:creationId xmlns:a16="http://schemas.microsoft.com/office/drawing/2014/main" id="{0017FB2C-A2E7-42F7-869B-A6F7E71E9FF8}"/>
              </a:ext>
            </a:extLst>
          </p:cNvPr>
          <p:cNvSpPr/>
          <p:nvPr/>
        </p:nvSpPr>
        <p:spPr bwMode="auto">
          <a:xfrm>
            <a:off x="3678975" y="3041808"/>
            <a:ext cx="887524" cy="786765"/>
          </a:xfrm>
          <a:prstGeom prst="flowChartMultidocument">
            <a:avLst/>
          </a:prstGeom>
          <a:solidFill>
            <a:srgbClr val="00B0F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grpSp>
        <p:nvGrpSpPr>
          <p:cNvPr id="23" name="Group 22"/>
          <p:cNvGrpSpPr/>
          <p:nvPr/>
        </p:nvGrpSpPr>
        <p:grpSpPr>
          <a:xfrm>
            <a:off x="2927909" y="4264705"/>
            <a:ext cx="925787" cy="832757"/>
            <a:chOff x="2836959" y="3937144"/>
            <a:chExt cx="666832" cy="599824"/>
          </a:xfrm>
        </p:grpSpPr>
        <p:sp>
          <p:nvSpPr>
            <p:cNvPr id="25" name="Flowchart: Multidocument 24"/>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26" name="Picture 2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cxnSp>
        <p:nvCxnSpPr>
          <p:cNvPr id="27" name="Straight Arrow Connector 26"/>
          <p:cNvCxnSpPr>
            <a:cxnSpLocks/>
          </p:cNvCxnSpPr>
          <p:nvPr/>
        </p:nvCxnSpPr>
        <p:spPr>
          <a:xfrm flipH="1">
            <a:off x="3450375" y="3892472"/>
            <a:ext cx="228600" cy="278290"/>
          </a:xfrm>
          <a:prstGeom prst="straightConnector1">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4618037" y="3389345"/>
            <a:ext cx="3657600" cy="0"/>
          </a:xfrm>
          <a:prstGeom prst="straightConnector1">
            <a:avLst/>
          </a:prstGeom>
          <a:ln w="38100">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8339171" y="3075358"/>
            <a:ext cx="719644" cy="647329"/>
            <a:chOff x="2836959" y="3937144"/>
            <a:chExt cx="666832" cy="599824"/>
          </a:xfrm>
        </p:grpSpPr>
        <p:sp>
          <p:nvSpPr>
            <p:cNvPr id="31" name="Flowchart: Multidocument 30"/>
            <p:cNvSpPr/>
            <p:nvPr/>
          </p:nvSpPr>
          <p:spPr bwMode="auto">
            <a:xfrm>
              <a:off x="2836959" y="3937144"/>
              <a:ext cx="666832" cy="568772"/>
            </a:xfrm>
            <a:prstGeom prst="flowChartMultidocument">
              <a:avLst/>
            </a:prstGeom>
            <a:solidFill>
              <a:srgbClr val="7030A0"/>
            </a:solidFill>
            <a:ln>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a:solidFill>
                  <a:srgbClr val="0078D7"/>
                </a:solidFill>
                <a:latin typeface="+mj-lt"/>
              </a:endParaRPr>
            </a:p>
          </p:txBody>
        </p:sp>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44272" y="4010981"/>
              <a:ext cx="525987" cy="525987"/>
            </a:xfrm>
            <a:prstGeom prst="rect">
              <a:avLst/>
            </a:prstGeom>
          </p:spPr>
        </p:pic>
      </p:grpSp>
    </p:spTree>
    <p:extLst>
      <p:ext uri="{BB962C8B-B14F-4D97-AF65-F5344CB8AC3E}">
        <p14:creationId xmlns:p14="http://schemas.microsoft.com/office/powerpoint/2010/main" val="142624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Consent to applications</a:t>
            </a:r>
          </a:p>
        </p:txBody>
      </p:sp>
      <p:sp>
        <p:nvSpPr>
          <p:cNvPr id="4" name="Text Placeholder 3"/>
          <p:cNvSpPr>
            <a:spLocks noGrp="1"/>
          </p:cNvSpPr>
          <p:nvPr>
            <p:ph type="body" sz="quarter" idx="10"/>
          </p:nvPr>
        </p:nvSpPr>
        <p:spPr>
          <a:xfrm>
            <a:off x="274639" y="1212850"/>
            <a:ext cx="6728046" cy="3508653"/>
          </a:xfrm>
        </p:spPr>
        <p:txBody>
          <a:bodyPr/>
          <a:lstStyle/>
          <a:p>
            <a:pPr>
              <a:lnSpc>
                <a:spcPct val="100000"/>
              </a:lnSpc>
            </a:pPr>
            <a:r>
              <a:rPr lang="en-US" dirty="0"/>
              <a:t>Consent is of two basic kinds</a:t>
            </a:r>
          </a:p>
          <a:p>
            <a:pPr marL="285750" lvl="1" indent="-285750">
              <a:lnSpc>
                <a:spcPct val="100000"/>
              </a:lnSpc>
              <a:buFont typeface="Arial" panose="020B0604020202020204" pitchFamily="34" charset="0"/>
              <a:buChar char="•"/>
            </a:pPr>
            <a:r>
              <a:rPr lang="en-US" b="1" dirty="0"/>
              <a:t>User-level consent </a:t>
            </a:r>
            <a:r>
              <a:rPr lang="en-US" dirty="0"/>
              <a:t>– applicable only to the current user</a:t>
            </a:r>
          </a:p>
          <a:p>
            <a:pPr marL="285750" lvl="1" indent="-285750">
              <a:lnSpc>
                <a:spcPct val="100000"/>
              </a:lnSpc>
              <a:buFont typeface="Arial" panose="020B0604020202020204" pitchFamily="34" charset="0"/>
              <a:buChar char="•"/>
            </a:pPr>
            <a:r>
              <a:rPr lang="en-US" b="1" dirty="0"/>
              <a:t>Admin-level consent </a:t>
            </a:r>
            <a:r>
              <a:rPr lang="en-US" dirty="0"/>
              <a:t>– applicable to the entire directory</a:t>
            </a:r>
          </a:p>
          <a:p>
            <a:pPr>
              <a:lnSpc>
                <a:spcPct val="100000"/>
              </a:lnSpc>
            </a:pPr>
            <a:endParaRPr lang="en-US" dirty="0"/>
          </a:p>
          <a:p>
            <a:pPr>
              <a:lnSpc>
                <a:spcPct val="100000"/>
              </a:lnSpc>
            </a:pPr>
            <a:r>
              <a:rPr lang="en-US" dirty="0"/>
              <a:t>Azure Stack Hub has been configured to require an Administrator’s consent when connecting to a directory</a:t>
            </a:r>
          </a:p>
          <a:p>
            <a:pPr marL="285750" lvl="1" indent="-285750">
              <a:lnSpc>
                <a:spcPct val="100000"/>
              </a:lnSpc>
              <a:buFont typeface="Arial" panose="020B0604020202020204" pitchFamily="34" charset="0"/>
              <a:buChar char="•"/>
            </a:pPr>
            <a:r>
              <a:rPr lang="en-US" dirty="0"/>
              <a:t>Because we need permissions to be able to read directory data</a:t>
            </a: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12714" y="295274"/>
            <a:ext cx="4351489" cy="6381844"/>
          </a:xfrm>
          <a:prstGeom prst="rect">
            <a:avLst/>
          </a:prstGeom>
          <a:ln w="3175">
            <a:solidFill>
              <a:schemeClr val="tx1"/>
            </a:solidFill>
          </a:ln>
          <a:effectLst/>
        </p:spPr>
      </p:pic>
    </p:spTree>
    <p:extLst>
      <p:ext uri="{BB962C8B-B14F-4D97-AF65-F5344CB8AC3E}">
        <p14:creationId xmlns:p14="http://schemas.microsoft.com/office/powerpoint/2010/main" val="382428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DB19-01F2-4292-9932-4F0D70045797}"/>
              </a:ext>
            </a:extLst>
          </p:cNvPr>
          <p:cNvSpPr>
            <a:spLocks noGrp="1"/>
          </p:cNvSpPr>
          <p:nvPr>
            <p:ph type="title"/>
          </p:nvPr>
        </p:nvSpPr>
        <p:spPr/>
        <p:txBody>
          <a:bodyPr/>
          <a:lstStyle/>
          <a:p>
            <a:r>
              <a:rPr lang="en-US"/>
              <a:t>Protocols </a:t>
            </a:r>
          </a:p>
        </p:txBody>
      </p:sp>
      <p:sp>
        <p:nvSpPr>
          <p:cNvPr id="3" name="Text Placeholder 3">
            <a:extLst>
              <a:ext uri="{FF2B5EF4-FFF2-40B4-BE49-F238E27FC236}">
                <a16:creationId xmlns:a16="http://schemas.microsoft.com/office/drawing/2014/main" id="{21CB04D4-BCA3-4A17-AE4E-F5B3CC9389EB}"/>
              </a:ext>
            </a:extLst>
          </p:cNvPr>
          <p:cNvSpPr txBox="1">
            <a:spLocks/>
          </p:cNvSpPr>
          <p:nvPr/>
        </p:nvSpPr>
        <p:spPr>
          <a:xfrm>
            <a:off x="272273" y="1212848"/>
            <a:ext cx="11094066" cy="5488893"/>
          </a:xfrm>
          <a:prstGeom prst="rect">
            <a:avLst/>
          </a:prstGeom>
        </p:spPr>
        <p:txBody>
          <a:bodyPr anchor="t"/>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buNone/>
            </a:pPr>
            <a:r>
              <a:rPr lang="en-US" sz="2800" dirty="0">
                <a:solidFill>
                  <a:srgbClr val="0078D7"/>
                </a:solidFill>
              </a:rPr>
              <a:t>OAuth 2.0</a:t>
            </a:r>
          </a:p>
          <a:p>
            <a:pPr marL="349250" lvl="1" indent="-349250">
              <a:lnSpc>
                <a:spcPct val="100000"/>
              </a:lnSpc>
              <a:buFont typeface="Arial" panose="020B0604020202020204" pitchFamily="34" charset="0"/>
              <a:buChar char="•"/>
            </a:pPr>
            <a:r>
              <a:rPr lang="en-US" sz="1800" dirty="0">
                <a:solidFill>
                  <a:schemeClr val="tx1"/>
                </a:solidFill>
                <a:latin typeface="+mj-lt"/>
              </a:rPr>
              <a:t>Authorizes access to Web Applications and </a:t>
            </a:r>
            <a:r>
              <a:rPr lang="en-US" sz="1800" dirty="0" err="1">
                <a:solidFill>
                  <a:schemeClr val="tx1"/>
                </a:solidFill>
                <a:latin typeface="+mj-lt"/>
              </a:rPr>
              <a:t>WebAPIs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Registering the application gives Application ID and enables it to receive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hlinkClick r:id="rId3"/>
              </a:rPr>
              <a:t>Read more</a:t>
            </a:r>
            <a:endParaRPr lang="en-US" sz="1800" dirty="0">
              <a:solidFill>
                <a:schemeClr val="tx1"/>
              </a:solidFill>
              <a:latin typeface="+mj-lt"/>
              <a:cs typeface="Segoe UI Light"/>
            </a:endParaRPr>
          </a:p>
          <a:p>
            <a:pPr marL="0" indent="0">
              <a:lnSpc>
                <a:spcPct val="100000"/>
              </a:lnSpc>
              <a:buNone/>
            </a:pPr>
            <a:r>
              <a:rPr lang="en-US" sz="2800" dirty="0">
                <a:solidFill>
                  <a:srgbClr val="0078D7"/>
                </a:solidFill>
              </a:rPr>
              <a:t>OpenID Connect*</a:t>
            </a:r>
          </a:p>
          <a:p>
            <a:pPr marL="349250" lvl="1" indent="-349250">
              <a:lnSpc>
                <a:spcPct val="100000"/>
              </a:lnSpc>
              <a:buFont typeface="Arial" panose="020B0604020202020204" pitchFamily="34" charset="0"/>
              <a:buChar char="•"/>
            </a:pPr>
            <a:r>
              <a:rPr lang="en-US" sz="1800" dirty="0">
                <a:solidFill>
                  <a:schemeClr val="tx1"/>
                </a:solidFill>
                <a:latin typeface="+mj-lt"/>
              </a:rPr>
              <a:t>Simple identity layer built on top of the OAuth 2.0 protocol</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Defines mechanisms to obtain and use access tokens to access protected resources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Implements authentication as an extension to the OAuth 2.0 authorization process</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Format is JSON  </a:t>
            </a:r>
            <a:r>
              <a:rPr lang="en-US" sz="1800" dirty="0">
                <a:solidFill>
                  <a:schemeClr val="tx1"/>
                </a:solidFill>
                <a:latin typeface="+mj-lt"/>
                <a:hlinkClick r:id="" action="ppaction://noaction"/>
              </a:rPr>
              <a:t>Read more</a:t>
            </a:r>
            <a:endParaRPr lang="en-US" sz="1800" dirty="0">
              <a:solidFill>
                <a:schemeClr val="tx1"/>
              </a:solidFill>
              <a:latin typeface="+mj-lt"/>
              <a:cs typeface="Segoe UI Light"/>
              <a:hlinkClick r:id="" action="ppaction://noaction"/>
            </a:endParaRPr>
          </a:p>
          <a:p>
            <a:pPr marL="0" indent="0">
              <a:lnSpc>
                <a:spcPct val="100000"/>
              </a:lnSpc>
              <a:buNone/>
            </a:pPr>
            <a:r>
              <a:rPr lang="en-US" sz="2800" dirty="0">
                <a:solidFill>
                  <a:srgbClr val="0078D7"/>
                </a:solidFill>
              </a:rPr>
              <a:t>SAML 2.0</a:t>
            </a:r>
          </a:p>
          <a:p>
            <a:pPr marL="349250" lvl="1" indent="-349250">
              <a:lnSpc>
                <a:spcPct val="100000"/>
              </a:lnSpc>
              <a:buFont typeface="Arial" panose="020B0604020202020204" pitchFamily="34" charset="0"/>
              <a:buChar char="•"/>
            </a:pPr>
            <a:r>
              <a:rPr lang="en-US" sz="1800" dirty="0">
                <a:solidFill>
                  <a:schemeClr val="tx1"/>
                </a:solidFill>
                <a:latin typeface="+mj-lt"/>
              </a:rPr>
              <a:t>Azure AD uses the SAML 2.0 protocol to provide SSO Experience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rPr>
              <a:t>SAML profiles of Azure AD explain how assertions, protocols and bindings are used </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r>
              <a:rPr lang="en-US" sz="1800" dirty="0">
                <a:solidFill>
                  <a:schemeClr val="tx1"/>
                </a:solidFill>
                <a:latin typeface="+mj-lt"/>
                <a:hlinkClick r:id="rId4"/>
              </a:rPr>
              <a:t>Read more</a:t>
            </a:r>
            <a:endParaRPr lang="en-US" sz="1800" dirty="0">
              <a:solidFill>
                <a:schemeClr val="tx1"/>
              </a:solidFill>
              <a:latin typeface="+mj-lt"/>
              <a:cs typeface="Segoe UI Light"/>
            </a:endParaRPr>
          </a:p>
          <a:p>
            <a:pPr marL="349250" lvl="1" indent="-349250">
              <a:lnSpc>
                <a:spcPct val="100000"/>
              </a:lnSpc>
              <a:buFont typeface="Arial" panose="020B0604020202020204" pitchFamily="34" charset="0"/>
              <a:buChar char="•"/>
            </a:pPr>
            <a:endParaRPr lang="en-US" sz="1800" dirty="0">
              <a:solidFill>
                <a:schemeClr val="tx1"/>
              </a:solidFill>
              <a:latin typeface="+mj-lt"/>
              <a:cs typeface="Segoe UI Light"/>
            </a:endParaRPr>
          </a:p>
          <a:p>
            <a:pPr marL="0" lvl="1" indent="0">
              <a:lnSpc>
                <a:spcPct val="100000"/>
              </a:lnSpc>
              <a:buNone/>
            </a:pPr>
            <a:r>
              <a:rPr lang="en-US" sz="1800" dirty="0">
                <a:solidFill>
                  <a:schemeClr val="tx1"/>
                </a:solidFill>
                <a:latin typeface="+mj-lt"/>
              </a:rPr>
              <a:t>*Azure Stack Hub uses only OpenID connect protocol</a:t>
            </a:r>
            <a:endParaRPr lang="en-US" sz="1800" dirty="0">
              <a:solidFill>
                <a:schemeClr val="tx1"/>
              </a:solidFill>
              <a:latin typeface="+mj-lt"/>
              <a:cs typeface="Segoe UI Light"/>
            </a:endParaRPr>
          </a:p>
          <a:p>
            <a:pPr marL="228600" lvl="1" indent="0">
              <a:lnSpc>
                <a:spcPct val="100000"/>
              </a:lnSpc>
              <a:buNone/>
            </a:pPr>
            <a:endParaRPr lang="en-US" sz="2000" dirty="0"/>
          </a:p>
        </p:txBody>
      </p:sp>
    </p:spTree>
    <p:extLst>
      <p:ext uri="{BB962C8B-B14F-4D97-AF65-F5344CB8AC3E}">
        <p14:creationId xmlns:p14="http://schemas.microsoft.com/office/powerpoint/2010/main" val="2966041167"/>
      </p:ext>
    </p:extLst>
  </p:cSld>
  <p:clrMapOvr>
    <a:masterClrMapping/>
  </p:clrMapOvr>
  <p:transition>
    <p:fade/>
  </p:transition>
</p:sld>
</file>

<file path=ppt/theme/theme1.xml><?xml version="1.0" encoding="utf-8"?>
<a:theme xmlns:a="http://schemas.openxmlformats.org/drawingml/2006/main" name="6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2.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3145</Words>
  <Application>Microsoft Office PowerPoint</Application>
  <PresentationFormat>Custom</PresentationFormat>
  <Paragraphs>524</Paragraphs>
  <Slides>44</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44</vt:i4>
      </vt:variant>
    </vt:vector>
  </HeadingPairs>
  <TitlesOfParts>
    <vt:vector size="54" baseType="lpstr">
      <vt:lpstr>Arial</vt:lpstr>
      <vt:lpstr>Calibri</vt:lpstr>
      <vt:lpstr>Consolas</vt:lpstr>
      <vt:lpstr>Segoe Pro Semibold</vt:lpstr>
      <vt:lpstr>Segoe UI</vt:lpstr>
      <vt:lpstr>Segoe UI Light</vt:lpstr>
      <vt:lpstr>Segoe UI Semilight</vt:lpstr>
      <vt:lpstr>Wingdings</vt:lpstr>
      <vt:lpstr>6_WHITE TEMPLATE</vt:lpstr>
      <vt:lpstr>1_WHITE TEMPLATE</vt:lpstr>
      <vt:lpstr>Foundational components of Microsoft Azure Stack Hub</vt:lpstr>
      <vt:lpstr>Agenda</vt:lpstr>
      <vt:lpstr>Identity Terminology and Background</vt:lpstr>
      <vt:lpstr>Directory tenants</vt:lpstr>
      <vt:lpstr>Users</vt:lpstr>
      <vt:lpstr>Applications</vt:lpstr>
      <vt:lpstr>Service Principals (SP)</vt:lpstr>
      <vt:lpstr>Consent to applications</vt:lpstr>
      <vt:lpstr>Protocols </vt:lpstr>
      <vt:lpstr>Token types </vt:lpstr>
      <vt:lpstr>Azure Active Directory (AAD) Architecture</vt:lpstr>
      <vt:lpstr>AD FS architecture</vt:lpstr>
      <vt:lpstr>Azure Identity Model</vt:lpstr>
      <vt:lpstr>Azure (Stack) Identity at different layers</vt:lpstr>
      <vt:lpstr>Portal authentication flow</vt:lpstr>
      <vt:lpstr>Portal Login with Multiple Azure AD tenants</vt:lpstr>
      <vt:lpstr>Without any particular tenant identifier</vt:lpstr>
      <vt:lpstr>With a particular tenant identifier</vt:lpstr>
      <vt:lpstr>The bottom line</vt:lpstr>
      <vt:lpstr>Azure Stack Hub Identity Fundamentals</vt:lpstr>
      <vt:lpstr>Azure Stack Hub identity fundamentals</vt:lpstr>
      <vt:lpstr>Azure Stack Hub identity fundamentals</vt:lpstr>
      <vt:lpstr>Azure Stack Hub with AAD – Single-tenanted</vt:lpstr>
      <vt:lpstr>Azure Stack Hub with AAD – Multi-tenanted</vt:lpstr>
      <vt:lpstr>Azure Stack Hub with AD FS</vt:lpstr>
      <vt:lpstr>Azure Stack Hub with AD FS</vt:lpstr>
      <vt:lpstr>AD Graph</vt:lpstr>
      <vt:lpstr>Azure Resource Manager Role-Based Access Control (RBAC)</vt:lpstr>
      <vt:lpstr>Role-based access control</vt:lpstr>
      <vt:lpstr>Role-based access control</vt:lpstr>
      <vt:lpstr>Role-based access control</vt:lpstr>
      <vt:lpstr>Two key concepts</vt:lpstr>
      <vt:lpstr>Built-in roles</vt:lpstr>
      <vt:lpstr>Least privilege</vt:lpstr>
      <vt:lpstr>Custom roles - configuration</vt:lpstr>
      <vt:lpstr>Custom roles – Example of JSON file</vt:lpstr>
      <vt:lpstr>Multi-Tenancy</vt:lpstr>
      <vt:lpstr>Azure Stack Hub multi-tenancy</vt:lpstr>
      <vt:lpstr>One directory</vt:lpstr>
      <vt:lpstr>Multiple directories </vt:lpstr>
      <vt:lpstr>Azure Stack Hub multi-tenancy</vt:lpstr>
      <vt:lpstr>Azure Stack Hub multi-tenancy - Important</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2020-03-05T18:43:49Z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mabrigg@microsoft.com</vt:lpwstr>
  </property>
  <property fmtid="{D5CDD505-2E9C-101B-9397-08002B2CF9AE}" pid="5" name="MSIP_Label_f42aa342-8706-4288-bd11-ebb85995028c_SetDate">
    <vt:lpwstr>2019-12-20T20:58:28.3346727Z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cf906425-e4a4-4a2f-a90b-7e3ef81d1faf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