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66" r:id="rId1"/>
    <p:sldMasterId id="2147484606" r:id="rId2"/>
    <p:sldMasterId id="2147484229" r:id="rId3"/>
  </p:sldMasterIdLst>
  <p:notesMasterIdLst>
    <p:notesMasterId r:id="rId47"/>
  </p:notesMasterIdLst>
  <p:handoutMasterIdLst>
    <p:handoutMasterId r:id="rId48"/>
  </p:handoutMasterIdLst>
  <p:sldIdLst>
    <p:sldId id="1489" r:id="rId4"/>
    <p:sldId id="1550" r:id="rId5"/>
    <p:sldId id="1553" r:id="rId6"/>
    <p:sldId id="1648" r:id="rId7"/>
    <p:sldId id="1654" r:id="rId8"/>
    <p:sldId id="1651" r:id="rId9"/>
    <p:sldId id="1652" r:id="rId10"/>
    <p:sldId id="1621" r:id="rId11"/>
    <p:sldId id="1653" r:id="rId12"/>
    <p:sldId id="1649" r:id="rId13"/>
    <p:sldId id="1659" r:id="rId14"/>
    <p:sldId id="1660" r:id="rId15"/>
    <p:sldId id="1600" r:id="rId16"/>
    <p:sldId id="1590" r:id="rId17"/>
    <p:sldId id="1609" r:id="rId18"/>
    <p:sldId id="1591" r:id="rId19"/>
    <p:sldId id="1592" r:id="rId20"/>
    <p:sldId id="1617" r:id="rId21"/>
    <p:sldId id="1620" r:id="rId22"/>
    <p:sldId id="1596" r:id="rId23"/>
    <p:sldId id="1595" r:id="rId24"/>
    <p:sldId id="1584" r:id="rId25"/>
    <p:sldId id="1669" r:id="rId26"/>
    <p:sldId id="1667" r:id="rId27"/>
    <p:sldId id="1597" r:id="rId28"/>
    <p:sldId id="1627" r:id="rId29"/>
    <p:sldId id="1606" r:id="rId30"/>
    <p:sldId id="1628" r:id="rId31"/>
    <p:sldId id="1554" r:id="rId32"/>
    <p:sldId id="1532" r:id="rId33"/>
    <p:sldId id="1555" r:id="rId34"/>
    <p:sldId id="1599" r:id="rId35"/>
    <p:sldId id="1605" r:id="rId36"/>
    <p:sldId id="1568" r:id="rId37"/>
    <p:sldId id="1569" r:id="rId38"/>
    <p:sldId id="1570" r:id="rId39"/>
    <p:sldId id="1571" r:id="rId40"/>
    <p:sldId id="1572" r:id="rId41"/>
    <p:sldId id="1573" r:id="rId42"/>
    <p:sldId id="1574" r:id="rId43"/>
    <p:sldId id="1578" r:id="rId44"/>
    <p:sldId id="1579" r:id="rId45"/>
    <p:sldId id="1623" r:id="rId46"/>
  </p:sldIdLst>
  <p:sldSz cx="12436475" cy="6994525"/>
  <p:notesSz cx="6858000" cy="18669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9DB779-C8EB-45BA-9622-7345F119B738}">
          <p14:sldIdLst>
            <p14:sldId id="1489"/>
            <p14:sldId id="1550"/>
          </p14:sldIdLst>
        </p14:section>
        <p14:section name="SQL and MySQL Resource Provider concepts and overview" id="{BE4B46B7-92EA-402E-88FF-347E5CDB9A10}">
          <p14:sldIdLst>
            <p14:sldId id="1553"/>
            <p14:sldId id="1648"/>
            <p14:sldId id="1654"/>
            <p14:sldId id="1651"/>
            <p14:sldId id="1652"/>
            <p14:sldId id="1621"/>
            <p14:sldId id="1653"/>
            <p14:sldId id="1649"/>
            <p14:sldId id="1659"/>
            <p14:sldId id="1660"/>
          </p14:sldIdLst>
        </p14:section>
        <p14:section name="Architectural Overview" id="{F83EF705-5AB0-47A1-B6A3-ADC21C381F7D}">
          <p14:sldIdLst>
            <p14:sldId id="1600"/>
            <p14:sldId id="1590"/>
            <p14:sldId id="1609"/>
            <p14:sldId id="1591"/>
            <p14:sldId id="1592"/>
          </p14:sldIdLst>
        </p14:section>
        <p14:section name="Deployment overview" id="{CC9DACE7-832C-496C-B0CF-A1CD867CB589}">
          <p14:sldIdLst>
            <p14:sldId id="1617"/>
            <p14:sldId id="1620"/>
            <p14:sldId id="1596"/>
            <p14:sldId id="1595"/>
            <p14:sldId id="1584"/>
            <p14:sldId id="1669"/>
            <p14:sldId id="1667"/>
            <p14:sldId id="1597"/>
          </p14:sldIdLst>
        </p14:section>
        <p14:section name="Maintenance" id="{0CF410CA-68C9-4CF5-B2AF-D6475E6E378E}">
          <p14:sldIdLst>
            <p14:sldId id="1627"/>
            <p14:sldId id="1606"/>
            <p14:sldId id="1628"/>
            <p14:sldId id="1554"/>
            <p14:sldId id="1532"/>
            <p14:sldId id="1555"/>
            <p14:sldId id="1599"/>
            <p14:sldId id="1605"/>
            <p14:sldId id="1568"/>
            <p14:sldId id="1569"/>
            <p14:sldId id="1570"/>
            <p14:sldId id="1571"/>
            <p14:sldId id="1572"/>
            <p14:sldId id="1573"/>
            <p14:sldId id="1574"/>
            <p14:sldId id="1578"/>
            <p14:sldId id="1579"/>
            <p14:sldId id="16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505050"/>
    <a:srgbClr val="0078D7"/>
    <a:srgbClr val="FFB900"/>
    <a:srgbClr val="FFFFFF"/>
    <a:srgbClr val="000000"/>
    <a:srgbClr val="FF8C00"/>
    <a:srgbClr val="D83B01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E91B6-927E-419C-9722-BE2DD61595C3}" v="1" dt="2020-03-05T18:51:27.80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0321" autoAdjust="0"/>
  </p:normalViewPr>
  <p:slideViewPr>
    <p:cSldViewPr>
      <p:cViewPr varScale="1">
        <p:scale>
          <a:sx n="91" d="100"/>
          <a:sy n="91" d="100"/>
        </p:scale>
        <p:origin x="7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376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3/5/2020 1:51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3/5/2020 1:47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3/5/2020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1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4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97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4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6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76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84204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42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47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7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2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97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85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7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9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3/5/2020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9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3/5/2020 1:49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89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3/5/2020 1:49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63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6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1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98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6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25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0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0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9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3/5/2020 1:49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3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3/5/2020 1:49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2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5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4274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332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53102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24379611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472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83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93703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19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6784311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rgbClr val="505050"/>
                </a:solidFill>
              </a:defRPr>
            </a:lvl1pPr>
            <a:lvl2pPr marL="228600" indent="0">
              <a:buNone/>
              <a:defRPr>
                <a:solidFill>
                  <a:srgbClr val="505050"/>
                </a:solidFill>
              </a:defRPr>
            </a:lvl2pPr>
            <a:lvl3pPr marL="457200" indent="0">
              <a:buNone/>
              <a:defRPr>
                <a:solidFill>
                  <a:srgbClr val="505050"/>
                </a:solidFill>
              </a:defRPr>
            </a:lvl3pPr>
            <a:lvl4pPr marL="685800" indent="0">
              <a:buNone/>
              <a:defRPr>
                <a:solidFill>
                  <a:srgbClr val="505050"/>
                </a:solidFill>
              </a:defRPr>
            </a:lvl4pPr>
            <a:lvl5pPr marL="91440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31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9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56" r:id="rId4"/>
    <p:sldLayoutId id="2147484658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240" r:id="rId2"/>
    <p:sldLayoutId id="2147484241" r:id="rId3"/>
    <p:sldLayoutId id="2147484247" r:id="rId4"/>
    <p:sldLayoutId id="2147484263" r:id="rId5"/>
    <p:sldLayoutId id="2147484517" r:id="rId6"/>
    <p:sldLayoutId id="2147484657" r:id="rId7"/>
    <p:sldLayoutId id="2147484659" r:id="rId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get/Downloads/Connector-Net/mysql-connector-net-6.9.9.ms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gnu.org/licenses/old-licenses/gpl-2.0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stacksqldeplo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ka.ms/azurestackmysqldeplo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/tree/master/101-sqladapter-add-hosting-serve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zure/AzureStack-QuickStart-Templates/tree/master/101-sqladapter-create-databas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/tree/master/101-sqladapter-create-databas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/tree/master/mysql-standalone-server-window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354262"/>
            <a:ext cx="6476935" cy="1828800"/>
          </a:xfrm>
        </p:spPr>
        <p:txBody>
          <a:bodyPr/>
          <a:lstStyle/>
          <a:p>
            <a:r>
              <a:rPr lang="en-US" sz="4600" dirty="0"/>
              <a:t>Platform as a Service    and Microsoft Azure Stack Hub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837" y="449262"/>
            <a:ext cx="578704" cy="383248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73050" y="4183062"/>
            <a:ext cx="6402388" cy="997196"/>
          </a:xfrm>
          <a:prstGeom prst="rect">
            <a:avLst/>
          </a:prstGeom>
        </p:spPr>
        <p:txBody>
          <a:bodyPr vert="horz" wrap="square" lIns="164592" tIns="109728" rIns="164592" bIns="109728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505050"/>
                </a:solidFill>
              </a:rPr>
              <a:t>SQL Server and MySQL Server Providers in Microsoft Azure Stack 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2D82A-804A-4DDB-AB8D-65FB8FFA1C87}"/>
              </a:ext>
            </a:extLst>
          </p:cNvPr>
          <p:cNvSpPr/>
          <p:nvPr/>
        </p:nvSpPr>
        <p:spPr>
          <a:xfrm>
            <a:off x="366034" y="5071566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Creative Commons Attribution -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ShareAlike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 4.0 International Public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294433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Hosting Server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Any server that has SQL or MySQL running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Must be installed and maintained by the Azure Stack Hub admin or as an externally-managed VM or server via usual methods (ARM / VM deployment)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Hosting Server can be outside of Azure Stack Hub - it requires that tenant resources and hosting servers can connect via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7" y="227014"/>
            <a:ext cx="12039600" cy="754061"/>
          </a:xfrm>
        </p:spPr>
        <p:txBody>
          <a:bodyPr/>
          <a:lstStyle/>
          <a:p>
            <a:r>
              <a:rPr lang="en-US" sz="4400" dirty="0"/>
              <a:t>Concepts and overview – SQL/MySQL hosting servers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E81D63-D7B5-4AD3-A99A-CD93293DE063}"/>
              </a:ext>
            </a:extLst>
          </p:cNvPr>
          <p:cNvGrpSpPr/>
          <p:nvPr/>
        </p:nvGrpSpPr>
        <p:grpSpPr>
          <a:xfrm>
            <a:off x="9190037" y="4335462"/>
            <a:ext cx="2808288" cy="2209800"/>
            <a:chOff x="8656637" y="2125662"/>
            <a:chExt cx="1089663" cy="838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E9F4F3-DCE2-467E-9A1D-6448F9AEF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56637" y="2125662"/>
              <a:ext cx="780290" cy="7802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3CAAF8-2A3E-4EF3-A910-3E8701E2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84527" y="2502089"/>
              <a:ext cx="461773" cy="461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4847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6227845" cy="47489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SKUs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SKUs provide the ability to differentiate capacity to the tenants. Examples: Performance, Availability, Backup, etc.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SKUs are mostly defined by the servers hosting the databases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Admin of Azure Stack Hub can create SKUs as necessary to fit customers and business needs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Caveat: SKUs are available to all 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and overview - SKUs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AC070C5-DB70-49AD-981E-A217E0DB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7" y="1212849"/>
            <a:ext cx="5383464" cy="34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905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6227845" cy="418364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Quota, Plans 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Admin must create plans and offers with quota, create SKUs, and associate a SKU with one or more hosting servers to allow tenants to provision databases.</a:t>
            </a:r>
          </a:p>
          <a:p>
            <a:pPr>
              <a:lnSpc>
                <a:spcPct val="110000"/>
              </a:lnSpc>
            </a:pPr>
            <a:r>
              <a:rPr lang="en-US" sz="2400"/>
              <a:t>Database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Create a SQL Database on a selected SKU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Delete a SQL Database</a:t>
            </a:r>
          </a:p>
          <a:p>
            <a:pPr>
              <a:lnSpc>
                <a:spcPct val="110000"/>
              </a:lnSpc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6" y="114552"/>
            <a:ext cx="11799887" cy="754061"/>
          </a:xfrm>
        </p:spPr>
        <p:txBody>
          <a:bodyPr/>
          <a:lstStyle/>
          <a:p>
            <a:r>
              <a:rPr lang="en-US" sz="4400" dirty="0"/>
              <a:t>Concepts and overview – setting up database access</a:t>
            </a: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E8B5E6F-F37C-4227-91C6-5E75EF272C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703" y="2349069"/>
            <a:ext cx="2141776" cy="3549032"/>
          </a:xfrm>
          <a:prstGeom prst="rect">
            <a:avLst/>
          </a:prstGeom>
        </p:spPr>
      </p:pic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AF7691A-AA0A-496E-BF10-88461275E4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407" y="3794169"/>
            <a:ext cx="3384917" cy="3123307"/>
          </a:xfrm>
          <a:prstGeom prst="rect">
            <a:avLst/>
          </a:prstGeom>
        </p:spPr>
      </p:pic>
      <p:pic>
        <p:nvPicPr>
          <p:cNvPr id="7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C83E308-E069-4F5B-A546-EAF93FE8A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62" y="981075"/>
            <a:ext cx="3062632" cy="19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9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Architectural Overview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75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4A74BC-E163-4B4A-A3E9-51326A9D235D}"/>
              </a:ext>
            </a:extLst>
          </p:cNvPr>
          <p:cNvCxnSpPr>
            <a:cxnSpLocks/>
          </p:cNvCxnSpPr>
          <p:nvPr/>
        </p:nvCxnSpPr>
        <p:spPr>
          <a:xfrm>
            <a:off x="4541837" y="4495321"/>
            <a:ext cx="5943600" cy="544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486564-DDFA-4C4E-86AB-22B5CC24A1A0}"/>
              </a:ext>
            </a:extLst>
          </p:cNvPr>
          <p:cNvSpPr txBox="1"/>
          <p:nvPr/>
        </p:nvSpPr>
        <p:spPr>
          <a:xfrm>
            <a:off x="9092379" y="509401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05050"/>
                </a:solidFill>
              </a:rPr>
              <a:t>Admin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FF2FC-9AC2-455B-B6D3-0A0DDC699256}"/>
              </a:ext>
            </a:extLst>
          </p:cNvPr>
          <p:cNvSpPr txBox="1"/>
          <p:nvPr/>
        </p:nvSpPr>
        <p:spPr>
          <a:xfrm>
            <a:off x="8982783" y="15861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05050"/>
                </a:solidFill>
              </a:rPr>
              <a:t>Tenant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78A61-523C-4368-ADCD-1B7577B2B8E2}"/>
              </a:ext>
            </a:extLst>
          </p:cNvPr>
          <p:cNvSpPr/>
          <p:nvPr/>
        </p:nvSpPr>
        <p:spPr bwMode="auto">
          <a:xfrm rot="16200000">
            <a:off x="-1646125" y="3333865"/>
            <a:ext cx="4800601" cy="550390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8D7"/>
                </a:solidFill>
                <a:latin typeface="+mj-lt"/>
              </a:rPr>
              <a:t>Azure Resource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34670-447E-43FE-9747-DEDBAAE4EB7D}"/>
              </a:ext>
            </a:extLst>
          </p:cNvPr>
          <p:cNvSpPr/>
          <p:nvPr/>
        </p:nvSpPr>
        <p:spPr bwMode="auto">
          <a:xfrm>
            <a:off x="6523037" y="5094017"/>
            <a:ext cx="2533545" cy="276533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SQL Server RP Admin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E79D8-D2C6-46F9-9745-36716DB777D3}"/>
              </a:ext>
            </a:extLst>
          </p:cNvPr>
          <p:cNvSpPr/>
          <p:nvPr/>
        </p:nvSpPr>
        <p:spPr bwMode="auto">
          <a:xfrm>
            <a:off x="6523037" y="5482196"/>
            <a:ext cx="2533545" cy="276533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My SQL Server RP Admin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C99CF9-2569-4CC7-A715-1F5E86A7E824}"/>
              </a:ext>
            </a:extLst>
          </p:cNvPr>
          <p:cNvSpPr/>
          <p:nvPr/>
        </p:nvSpPr>
        <p:spPr bwMode="auto">
          <a:xfrm>
            <a:off x="10687442" y="2633507"/>
            <a:ext cx="473972" cy="38819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5EBEB-B3E4-4D63-9821-891F4804D81E}"/>
              </a:ext>
            </a:extLst>
          </p:cNvPr>
          <p:cNvSpPr txBox="1"/>
          <p:nvPr/>
        </p:nvSpPr>
        <p:spPr>
          <a:xfrm>
            <a:off x="11053227" y="3027346"/>
            <a:ext cx="1421111" cy="439012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Tenant Extensions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2CA646-2152-484E-9BB8-7AB5B8722F0B}"/>
              </a:ext>
            </a:extLst>
          </p:cNvPr>
          <p:cNvSpPr/>
          <p:nvPr/>
        </p:nvSpPr>
        <p:spPr bwMode="auto">
          <a:xfrm>
            <a:off x="10687442" y="3076532"/>
            <a:ext cx="473972" cy="388194"/>
          </a:xfrm>
          <a:prstGeom prst="rect">
            <a:avLst/>
          </a:prstGeom>
          <a:noFill/>
          <a:ln w="12700">
            <a:solidFill>
              <a:srgbClr val="50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EC1CE-0241-4716-91A5-A1907393F98A}"/>
              </a:ext>
            </a:extLst>
          </p:cNvPr>
          <p:cNvSpPr txBox="1"/>
          <p:nvPr/>
        </p:nvSpPr>
        <p:spPr>
          <a:xfrm>
            <a:off x="11053225" y="2577044"/>
            <a:ext cx="1421111" cy="443841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Admin Extensions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182464-069E-4B05-8A5F-3BE5E41E40E3}"/>
              </a:ext>
            </a:extLst>
          </p:cNvPr>
          <p:cNvSpPr txBox="1"/>
          <p:nvPr/>
        </p:nvSpPr>
        <p:spPr>
          <a:xfrm>
            <a:off x="11068683" y="3475556"/>
            <a:ext cx="1616882" cy="439012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Providers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11A002-EE9C-4900-9AE8-FD18DB7A5B0D}"/>
              </a:ext>
            </a:extLst>
          </p:cNvPr>
          <p:cNvSpPr/>
          <p:nvPr/>
        </p:nvSpPr>
        <p:spPr bwMode="auto">
          <a:xfrm>
            <a:off x="10687442" y="3524741"/>
            <a:ext cx="473972" cy="388194"/>
          </a:xfrm>
          <a:prstGeom prst="rect">
            <a:avLst/>
          </a:prstGeom>
          <a:noFill/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3BAB27-425C-4D3F-8C4F-FE6DF0186193}"/>
              </a:ext>
            </a:extLst>
          </p:cNvPr>
          <p:cNvSpPr/>
          <p:nvPr/>
        </p:nvSpPr>
        <p:spPr bwMode="auto">
          <a:xfrm>
            <a:off x="1189261" y="5031144"/>
            <a:ext cx="1996296" cy="4219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SQL Admin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5BB787-69EE-440E-B2D0-AB2CDDD0A2A4}"/>
              </a:ext>
            </a:extLst>
          </p:cNvPr>
          <p:cNvSpPr/>
          <p:nvPr/>
        </p:nvSpPr>
        <p:spPr bwMode="auto">
          <a:xfrm>
            <a:off x="1189261" y="5587426"/>
            <a:ext cx="1996296" cy="4219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MySQL Admin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90F6F4-1269-47C0-BE1A-F6485E2E1103}"/>
              </a:ext>
            </a:extLst>
          </p:cNvPr>
          <p:cNvSpPr/>
          <p:nvPr/>
        </p:nvSpPr>
        <p:spPr bwMode="auto">
          <a:xfrm>
            <a:off x="1189261" y="1232376"/>
            <a:ext cx="1996296" cy="4219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SQL Tenant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E230AA-C774-415A-9643-704AB46517AF}"/>
              </a:ext>
            </a:extLst>
          </p:cNvPr>
          <p:cNvSpPr/>
          <p:nvPr/>
        </p:nvSpPr>
        <p:spPr bwMode="auto">
          <a:xfrm>
            <a:off x="1180854" y="2330540"/>
            <a:ext cx="1996296" cy="4219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MySQL Tenant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5E3BE7-5621-4768-93D0-3E0542D1F234}"/>
              </a:ext>
            </a:extLst>
          </p:cNvPr>
          <p:cNvSpPr/>
          <p:nvPr/>
        </p:nvSpPr>
        <p:spPr bwMode="auto">
          <a:xfrm>
            <a:off x="1180854" y="3435868"/>
            <a:ext cx="1996296" cy="8528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Marketplace Tenant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SQL DB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MySQL DB</a:t>
            </a:r>
          </a:p>
        </p:txBody>
      </p:sp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SQL and MySQL RP logical overview</a:t>
            </a:r>
          </a:p>
        </p:txBody>
      </p:sp>
    </p:spTree>
    <p:extLst>
      <p:ext uri="{BB962C8B-B14F-4D97-AF65-F5344CB8AC3E}">
        <p14:creationId xmlns:p14="http://schemas.microsoft.com/office/powerpoint/2010/main" val="2344533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4" grpId="0" animBg="1"/>
      <p:bldP spid="65" grpId="0" animBg="1"/>
      <p:bldP spid="66" grpId="0" animBg="1"/>
      <p:bldP spid="68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4A74BC-E163-4B4A-A3E9-51326A9D235D}"/>
              </a:ext>
            </a:extLst>
          </p:cNvPr>
          <p:cNvCxnSpPr>
            <a:cxnSpLocks/>
          </p:cNvCxnSpPr>
          <p:nvPr/>
        </p:nvCxnSpPr>
        <p:spPr>
          <a:xfrm>
            <a:off x="4541837" y="4495321"/>
            <a:ext cx="5943600" cy="544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486564-DDFA-4C4E-86AB-22B5CC24A1A0}"/>
              </a:ext>
            </a:extLst>
          </p:cNvPr>
          <p:cNvSpPr txBox="1"/>
          <p:nvPr/>
        </p:nvSpPr>
        <p:spPr>
          <a:xfrm>
            <a:off x="9092379" y="509401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FF2FC-9AC2-455B-B6D3-0A0DDC699256}"/>
              </a:ext>
            </a:extLst>
          </p:cNvPr>
          <p:cNvSpPr txBox="1"/>
          <p:nvPr/>
        </p:nvSpPr>
        <p:spPr>
          <a:xfrm>
            <a:off x="8982783" y="15861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Tenant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78A61-523C-4368-ADCD-1B7577B2B8E2}"/>
              </a:ext>
            </a:extLst>
          </p:cNvPr>
          <p:cNvSpPr/>
          <p:nvPr/>
        </p:nvSpPr>
        <p:spPr bwMode="auto">
          <a:xfrm rot="16200000">
            <a:off x="-1646125" y="3333865"/>
            <a:ext cx="4800601" cy="550390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8D7"/>
                </a:solidFill>
                <a:latin typeface="+mj-lt"/>
              </a:rPr>
              <a:t>Azure Resource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34670-447E-43FE-9747-DEDBAAE4EB7D}"/>
              </a:ext>
            </a:extLst>
          </p:cNvPr>
          <p:cNvSpPr/>
          <p:nvPr/>
        </p:nvSpPr>
        <p:spPr bwMode="auto">
          <a:xfrm>
            <a:off x="6523037" y="5094017"/>
            <a:ext cx="2533545" cy="276533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SQL Server RP Admin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E79D8-D2C6-46F9-9745-36716DB777D3}"/>
              </a:ext>
            </a:extLst>
          </p:cNvPr>
          <p:cNvSpPr/>
          <p:nvPr/>
        </p:nvSpPr>
        <p:spPr bwMode="auto">
          <a:xfrm>
            <a:off x="6523037" y="5482196"/>
            <a:ext cx="2533545" cy="276533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My SQL Server RP Admin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3BAB27-425C-4D3F-8C4F-FE6DF0186193}"/>
              </a:ext>
            </a:extLst>
          </p:cNvPr>
          <p:cNvSpPr/>
          <p:nvPr/>
        </p:nvSpPr>
        <p:spPr bwMode="auto">
          <a:xfrm>
            <a:off x="1189261" y="5013682"/>
            <a:ext cx="1996296" cy="4219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SQL Admin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5BB787-69EE-440E-B2D0-AB2CDDD0A2A4}"/>
              </a:ext>
            </a:extLst>
          </p:cNvPr>
          <p:cNvSpPr/>
          <p:nvPr/>
        </p:nvSpPr>
        <p:spPr bwMode="auto">
          <a:xfrm>
            <a:off x="1189261" y="5587426"/>
            <a:ext cx="1996296" cy="4219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MySQL Admin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90F6F4-1269-47C0-BE1A-F6485E2E1103}"/>
              </a:ext>
            </a:extLst>
          </p:cNvPr>
          <p:cNvSpPr/>
          <p:nvPr/>
        </p:nvSpPr>
        <p:spPr bwMode="auto">
          <a:xfrm>
            <a:off x="1189261" y="1232376"/>
            <a:ext cx="1996296" cy="4219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SQL Tenant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E230AA-C774-415A-9643-704AB46517AF}"/>
              </a:ext>
            </a:extLst>
          </p:cNvPr>
          <p:cNvSpPr/>
          <p:nvPr/>
        </p:nvSpPr>
        <p:spPr bwMode="auto">
          <a:xfrm>
            <a:off x="1180854" y="2330540"/>
            <a:ext cx="1996296" cy="4219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MySQL Tenant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5E3BE7-5621-4768-93D0-3E0542D1F234}"/>
              </a:ext>
            </a:extLst>
          </p:cNvPr>
          <p:cNvSpPr/>
          <p:nvPr/>
        </p:nvSpPr>
        <p:spPr bwMode="auto">
          <a:xfrm>
            <a:off x="1180854" y="3435868"/>
            <a:ext cx="1996296" cy="8528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Marketplace Tenant</a:t>
            </a:r>
          </a:p>
          <a:p>
            <a:pPr lvl="1"/>
            <a:r>
              <a:rPr lang="en-US" dirty="0"/>
              <a:t>SQL DB</a:t>
            </a:r>
          </a:p>
          <a:p>
            <a:pPr lvl="1"/>
            <a:r>
              <a:rPr lang="en-US" dirty="0"/>
              <a:t>MySQL DB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267B4F-99AB-41BD-AE24-B64800C44EFF}"/>
              </a:ext>
            </a:extLst>
          </p:cNvPr>
          <p:cNvGrpSpPr/>
          <p:nvPr/>
        </p:nvGrpSpPr>
        <p:grpSpPr>
          <a:xfrm>
            <a:off x="2027237" y="3887176"/>
            <a:ext cx="1064299" cy="876480"/>
            <a:chOff x="8601592" y="2019300"/>
            <a:chExt cx="1943104" cy="16002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ABC12CB-2B3A-4583-BDDE-7A13EB829992}"/>
                </a:ext>
              </a:extLst>
            </p:cNvPr>
            <p:cNvGrpSpPr/>
            <p:nvPr/>
          </p:nvGrpSpPr>
          <p:grpSpPr>
            <a:xfrm>
              <a:off x="8601592" y="2019300"/>
              <a:ext cx="1485904" cy="1143000"/>
              <a:chOff x="8656637" y="2125662"/>
              <a:chExt cx="1089663" cy="838200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98BA4298-8DE0-45B4-8E98-8C27078B7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56637" y="2125662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C83B6E50-C4C5-45C0-A58B-406D6A364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84527" y="2502089"/>
                <a:ext cx="461773" cy="461773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FD8E2E9-1D4E-46DB-B8AA-D181704AA21F}"/>
                </a:ext>
              </a:extLst>
            </p:cNvPr>
            <p:cNvGrpSpPr/>
            <p:nvPr/>
          </p:nvGrpSpPr>
          <p:grpSpPr>
            <a:xfrm>
              <a:off x="8753992" y="2171700"/>
              <a:ext cx="1485904" cy="1143000"/>
              <a:chOff x="8656637" y="2125662"/>
              <a:chExt cx="1089663" cy="838200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3201B32-A849-4C2E-949E-EBC319E94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56637" y="2125662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749ECC1-C6FD-4AF0-B923-917409C8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84527" y="2502089"/>
                <a:ext cx="461773" cy="461773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7FEB9F7-CA82-4685-9E6B-89CD4A1B3FA3}"/>
                </a:ext>
              </a:extLst>
            </p:cNvPr>
            <p:cNvGrpSpPr/>
            <p:nvPr/>
          </p:nvGrpSpPr>
          <p:grpSpPr>
            <a:xfrm>
              <a:off x="8906392" y="2324100"/>
              <a:ext cx="1485904" cy="1143000"/>
              <a:chOff x="8656637" y="2125662"/>
              <a:chExt cx="1089663" cy="838200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A25C6CB-90B3-4039-BDA2-794EB0992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56637" y="2125662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653B6C46-35DB-4D35-9C89-5618A42BD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84527" y="2502089"/>
                <a:ext cx="461773" cy="461773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8CA6C59-26E4-443C-A3CB-18DAC40225C0}"/>
                </a:ext>
              </a:extLst>
            </p:cNvPr>
            <p:cNvGrpSpPr/>
            <p:nvPr/>
          </p:nvGrpSpPr>
          <p:grpSpPr>
            <a:xfrm>
              <a:off x="9058792" y="2476500"/>
              <a:ext cx="1485904" cy="1143000"/>
              <a:chOff x="8656637" y="2125662"/>
              <a:chExt cx="1089663" cy="838200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1D0BFF8-7110-4784-BB08-B6DF50666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56637" y="2125662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62B40CD1-3165-44C0-AA64-FD7434474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84527" y="2502089"/>
                <a:ext cx="461773" cy="461773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FB53AC-50BA-4C0E-BD23-ADF9AB5C84D1}"/>
              </a:ext>
            </a:extLst>
          </p:cNvPr>
          <p:cNvGrpSpPr/>
          <p:nvPr/>
        </p:nvGrpSpPr>
        <p:grpSpPr>
          <a:xfrm>
            <a:off x="7302854" y="2330540"/>
            <a:ext cx="2193421" cy="1475241"/>
            <a:chOff x="7302854" y="2330540"/>
            <a:chExt cx="2193421" cy="147524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8BEA653-8413-4480-B8A4-EA143220C8B9}"/>
                </a:ext>
              </a:extLst>
            </p:cNvPr>
            <p:cNvGrpSpPr/>
            <p:nvPr/>
          </p:nvGrpSpPr>
          <p:grpSpPr>
            <a:xfrm>
              <a:off x="7742237" y="2330540"/>
              <a:ext cx="1064299" cy="876480"/>
              <a:chOff x="8601592" y="2019300"/>
              <a:chExt cx="1943104" cy="16002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2823434-31D5-4E37-B29B-49EAC7805BBB}"/>
                  </a:ext>
                </a:extLst>
              </p:cNvPr>
              <p:cNvGrpSpPr/>
              <p:nvPr/>
            </p:nvGrpSpPr>
            <p:grpSpPr>
              <a:xfrm>
                <a:off x="8601592" y="2019300"/>
                <a:ext cx="1485904" cy="1143000"/>
                <a:chOff x="8656637" y="2125662"/>
                <a:chExt cx="1089663" cy="838200"/>
              </a:xfrm>
            </p:grpSpPr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D9E73E27-9FC7-47DE-8C31-C9D217A6C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637" y="21256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9CF5D6E5-0818-4F4B-BBFD-72B1BE12E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84527" y="2502089"/>
                  <a:ext cx="461773" cy="461773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0C85B94-ECA4-4E7E-9094-0E08DDEF2782}"/>
                  </a:ext>
                </a:extLst>
              </p:cNvPr>
              <p:cNvGrpSpPr/>
              <p:nvPr/>
            </p:nvGrpSpPr>
            <p:grpSpPr>
              <a:xfrm>
                <a:off x="8753992" y="2171700"/>
                <a:ext cx="1485904" cy="1143000"/>
                <a:chOff x="8656637" y="2125662"/>
                <a:chExt cx="1089663" cy="838200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CD64D125-D789-4288-B499-1C1F982A1B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637" y="21256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CDF24E91-A520-46AA-B3D7-40728E779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84527" y="2502089"/>
                  <a:ext cx="461773" cy="461773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5870670-0D7C-434B-8907-CD611AB4BBAD}"/>
                  </a:ext>
                </a:extLst>
              </p:cNvPr>
              <p:cNvGrpSpPr/>
              <p:nvPr/>
            </p:nvGrpSpPr>
            <p:grpSpPr>
              <a:xfrm>
                <a:off x="8906392" y="2324100"/>
                <a:ext cx="1485904" cy="1143000"/>
                <a:chOff x="8656637" y="2125662"/>
                <a:chExt cx="1089663" cy="838200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7887A9C2-48D0-44F3-AB7D-73C3EC9DE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637" y="21256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A247DCC8-0E03-48D4-AD60-CF977D7A2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84527" y="2502089"/>
                  <a:ext cx="461773" cy="461773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2630559-020A-439E-A133-C2BE0227E264}"/>
                  </a:ext>
                </a:extLst>
              </p:cNvPr>
              <p:cNvGrpSpPr/>
              <p:nvPr/>
            </p:nvGrpSpPr>
            <p:grpSpPr>
              <a:xfrm>
                <a:off x="9058792" y="2476500"/>
                <a:ext cx="1485904" cy="1143000"/>
                <a:chOff x="8656637" y="2125662"/>
                <a:chExt cx="1089663" cy="838200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2922FA87-922D-4BEB-9EB1-9760D7F6A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637" y="21256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24CDD863-5D5C-4273-94E9-0B476FBEF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84527" y="2502089"/>
                  <a:ext cx="461773" cy="461773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AD6AEC-A69A-46AF-827E-A3EB87F51FD8}"/>
                </a:ext>
              </a:extLst>
            </p:cNvPr>
            <p:cNvSpPr txBox="1"/>
            <p:nvPr/>
          </p:nvSpPr>
          <p:spPr>
            <a:xfrm>
              <a:off x="7302854" y="3316416"/>
              <a:ext cx="2193421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AU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Within Azure Stack Hub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D2B34A2-C01B-4046-B0EE-E7791CF5A312}"/>
              </a:ext>
            </a:extLst>
          </p:cNvPr>
          <p:cNvSpPr txBox="1"/>
          <p:nvPr/>
        </p:nvSpPr>
        <p:spPr>
          <a:xfrm>
            <a:off x="1609407" y="4613563"/>
            <a:ext cx="229601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Outside Azure Stack Hub</a:t>
            </a:r>
          </a:p>
        </p:txBody>
      </p:sp>
      <p:sp>
        <p:nvSpPr>
          <p:cNvPr id="62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SQL and MySQL RP logical overview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0687442" y="2633507"/>
            <a:ext cx="473972" cy="38819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053227" y="3027346"/>
            <a:ext cx="1421111" cy="439012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Tenant Extensions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0687442" y="3076532"/>
            <a:ext cx="473972" cy="388194"/>
          </a:xfrm>
          <a:prstGeom prst="rect">
            <a:avLst/>
          </a:prstGeom>
          <a:noFill/>
          <a:ln w="12700">
            <a:solidFill>
              <a:srgbClr val="50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053225" y="2577044"/>
            <a:ext cx="1421111" cy="443841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Admin Extensions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068683" y="3475556"/>
            <a:ext cx="1616882" cy="439012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Providers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10687442" y="3524741"/>
            <a:ext cx="473972" cy="388194"/>
          </a:xfrm>
          <a:prstGeom prst="rect">
            <a:avLst/>
          </a:prstGeom>
          <a:noFill/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0873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" y="1211287"/>
            <a:ext cx="11888787" cy="548481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22860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Manage Hosting Server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Add Hosting Servers associating them with SKUs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Update the max size of the Hosting Server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Remove a Hosting Server (does not delete data)</a:t>
            </a:r>
          </a:p>
          <a:p>
            <a:pPr marL="228600" lvl="1" indent="0"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22860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Quota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Limit the size of a database (SQL only) and number of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800" dirty="0">
                <a:latin typeface="+mj-lt"/>
              </a:rPr>
              <a:t>databases per subscription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Update default quota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Create, read, update, and delete a quota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Read all quotas</a:t>
            </a:r>
          </a:p>
          <a:p>
            <a:pPr lvl="1">
              <a:spcBef>
                <a:spcPts val="672"/>
              </a:spcBef>
              <a:spcAft>
                <a:spcPts val="1200"/>
              </a:spcAft>
            </a:pPr>
            <a:endParaRPr lang="en-US" sz="1300" dirty="0">
              <a:latin typeface="+mj-lt"/>
            </a:endParaRPr>
          </a:p>
        </p:txBody>
      </p:sp>
      <p:pic>
        <p:nvPicPr>
          <p:cNvPr id="9" name="Picture 8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656F73A-324A-4927-A808-4AC7982965B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692" y="4564062"/>
            <a:ext cx="5630156" cy="1805768"/>
          </a:xfrm>
          <a:prstGeom prst="rect">
            <a:avLst/>
          </a:prstGeom>
        </p:spPr>
      </p:pic>
      <p:pic>
        <p:nvPicPr>
          <p:cNvPr id="4" name="Picture 3" descr="A picture containing screenshot, monitor&#10;&#10;Description generated with very high confidence">
            <a:extLst>
              <a:ext uri="{FF2B5EF4-FFF2-40B4-BE49-F238E27FC236}">
                <a16:creationId xmlns:a16="http://schemas.microsoft.com/office/drawing/2014/main" id="{845A6E7B-BC11-4A87-AF58-A70BDF4EBE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692" y="1312082"/>
            <a:ext cx="5630156" cy="3014609"/>
          </a:xfrm>
          <a:prstGeom prst="rect">
            <a:avLst/>
          </a:prstGeom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SQL and MySQL RP admin portal experience</a:t>
            </a:r>
          </a:p>
        </p:txBody>
      </p:sp>
    </p:spTree>
    <p:extLst>
      <p:ext uri="{BB962C8B-B14F-4D97-AF65-F5344CB8AC3E}">
        <p14:creationId xmlns:p14="http://schemas.microsoft.com/office/powerpoint/2010/main" val="2388769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0058335" cy="5484813"/>
          </a:xfrm>
        </p:spPr>
        <p:txBody>
          <a:bodyPr vert="horz" wrap="square" lIns="146304" tIns="91440" rIns="146304" bIns="91440" rtlCol="0" anchor="t">
            <a:normAutofit/>
          </a:bodyPr>
          <a:lstStyle/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Scale out of the RPs is achieved by adding additional hosting servers under the ARM via Portal or ARM Template</a:t>
            </a:r>
            <a:endParaRPr lang="en-US" dirty="0"/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Admin can automate this process utilizing common tools such as ARM, DSC, PowerShell</a:t>
            </a:r>
            <a:endParaRPr lang="en-US" sz="2800" dirty="0">
              <a:cs typeface="Segoe UI Light"/>
            </a:endParaRPr>
          </a:p>
          <a:p>
            <a:pPr marL="575310" lvl="1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/>
                <a:cs typeface="Segoe UI Light"/>
              </a:rPr>
              <a:t>Sample ARM templates are available on </a:t>
            </a:r>
            <a:r>
              <a:rPr lang="en-US" sz="2000" dirty="0" err="1">
                <a:latin typeface="Segoe UI Light"/>
                <a:cs typeface="Segoe UI Light"/>
              </a:rPr>
              <a:t>github</a:t>
            </a:r>
          </a:p>
          <a:p>
            <a:pPr marL="283210" indent="-283210">
              <a:spcAft>
                <a:spcPts val="1200"/>
              </a:spcAft>
            </a:pPr>
            <a:endParaRPr lang="en-US" sz="2800" dirty="0">
              <a:cs typeface="Segoe UI Light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Expand capacity</a:t>
            </a:r>
          </a:p>
        </p:txBody>
      </p:sp>
    </p:spTree>
    <p:extLst>
      <p:ext uri="{BB962C8B-B14F-4D97-AF65-F5344CB8AC3E}">
        <p14:creationId xmlns:p14="http://schemas.microsoft.com/office/powerpoint/2010/main" val="14182032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Deployment Overview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9792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274638" y="1212850"/>
            <a:ext cx="11125197" cy="281307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Download the SQL or MySQL Adapter RP packages</a:t>
            </a:r>
          </a:p>
          <a:p>
            <a:pPr marL="576072" lvl="1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Azure Stack Hub Development Kit (ASDK) installations, use the physical host.</a:t>
            </a:r>
          </a:p>
          <a:p>
            <a:pPr marL="576072" lvl="1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multi-node systems, the host must be a system that can access the Privileged Endpoint.</a:t>
            </a:r>
          </a:p>
          <a:p>
            <a:pPr marL="347472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Run the deployment script</a:t>
            </a:r>
          </a:p>
          <a:p>
            <a:pPr marL="347472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Add database hosting servers to the RP</a:t>
            </a: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1085493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Agenda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599237" y="-1"/>
            <a:ext cx="5837238" cy="6994527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Text Placeholder 5"/>
          <p:cNvSpPr txBox="1">
            <a:spLocks/>
          </p:cNvSpPr>
          <p:nvPr/>
        </p:nvSpPr>
        <p:spPr>
          <a:xfrm>
            <a:off x="274638" y="1212850"/>
            <a:ext cx="5756277" cy="18389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SQL and MySQL RPs</a:t>
            </a:r>
          </a:p>
          <a:p>
            <a:pPr lvl="1" fontAlgn="ctr">
              <a:spcBef>
                <a:spcPts val="672"/>
              </a:spcBef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SQL and MySQL Resource Provider concepts and overview</a:t>
            </a:r>
          </a:p>
          <a:p>
            <a:pPr lvl="1" fontAlgn="ctr">
              <a:spcBef>
                <a:spcPts val="672"/>
              </a:spcBef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Architectural overview</a:t>
            </a:r>
          </a:p>
          <a:p>
            <a:pPr lvl="1" fontAlgn="ctr">
              <a:spcBef>
                <a:spcPts val="672"/>
              </a:spcBef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Deployment overview</a:t>
            </a:r>
          </a:p>
        </p:txBody>
      </p:sp>
    </p:spTree>
    <p:extLst>
      <p:ext uri="{BB962C8B-B14F-4D97-AF65-F5344CB8AC3E}">
        <p14:creationId xmlns:p14="http://schemas.microsoft.com/office/powerpoint/2010/main" val="38879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26592"/>
              </p:ext>
            </p:extLst>
          </p:nvPr>
        </p:nvGraphicFramePr>
        <p:xfrm>
          <a:off x="414014" y="906462"/>
          <a:ext cx="11608444" cy="55168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1272">
                  <a:extLst>
                    <a:ext uri="{9D8B030D-6E8A-4147-A177-3AD203B41FA5}">
                      <a16:colId xmlns:a16="http://schemas.microsoft.com/office/drawing/2014/main" val="800669416"/>
                    </a:ext>
                  </a:extLst>
                </a:gridCol>
                <a:gridCol w="5402749">
                  <a:extLst>
                    <a:ext uri="{9D8B030D-6E8A-4147-A177-3AD203B41FA5}">
                      <a16:colId xmlns:a16="http://schemas.microsoft.com/office/drawing/2014/main" val="3071321049"/>
                    </a:ext>
                  </a:extLst>
                </a:gridCol>
                <a:gridCol w="3724423">
                  <a:extLst>
                    <a:ext uri="{9D8B030D-6E8A-4147-A177-3AD203B41FA5}">
                      <a16:colId xmlns:a16="http://schemas.microsoft.com/office/drawing/2014/main" val="2850355138"/>
                    </a:ext>
                  </a:extLst>
                </a:gridCol>
              </a:tblGrid>
              <a:tr h="33280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Parameter Name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Comment or Default Value</a:t>
                      </a:r>
                    </a:p>
                  </a:txBody>
                  <a:tcPr marL="76200" marR="76200" marT="57150" marB="57150" anchor="b"/>
                </a:tc>
                <a:extLst>
                  <a:ext uri="{0D108BD9-81ED-4DB2-BD59-A6C34878D82A}">
                    <a16:rowId xmlns:a16="http://schemas.microsoft.com/office/drawing/2014/main" val="2982168184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CloudAdminCredential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The credential for the cloud administrator, necessary for accessing the Privileged Endpoint.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334403561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AzCredential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Provide the credentials for the Azure Stack Hub Service Admin account. Use the same credentials as you used for deploying Azure Stack Hub).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361962922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VMLocalCredential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Define the credentials for the local administrator account of the SQL resource provider VM.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016823680"/>
                  </a:ext>
                </a:extLst>
              </a:tr>
              <a:tr h="538756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PrivilegedEndpoint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Provide the IP address or DNS Name of the </a:t>
                      </a:r>
                      <a:r>
                        <a:rPr lang="en-US" sz="1100" dirty="0"/>
                        <a:t>Privileged</a:t>
                      </a:r>
                      <a:r>
                        <a:rPr lang="en-US" sz="1100" dirty="0">
                          <a:effectLst/>
                        </a:rPr>
                        <a:t> Endpoint.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171717918"/>
                  </a:ext>
                </a:extLst>
              </a:tr>
              <a:tr h="576648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effectLst/>
                          <a:latin typeface="segoe-ui_bold"/>
                          <a:ea typeface="+mn-ea"/>
                          <a:cs typeface="+mn-cs"/>
                        </a:rPr>
                        <a:t>AzureEnvironment</a:t>
                      </a:r>
                      <a:endParaRPr lang="en-AU" sz="1100" b="1" kern="1200" dirty="0">
                        <a:solidFill>
                          <a:schemeClr val="tx1"/>
                        </a:solidFill>
                        <a:effectLst/>
                        <a:latin typeface="segoe-ui_bold"/>
                        <a:ea typeface="+mn-ea"/>
                        <a:cs typeface="+mn-cs"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Azure environment of the service admin account which you used for deploying Azure Stack Hub. Required only for Azure AD deployments. Supported environment names are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AzureCloud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AzureUSGovernment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if using a China Azure Active Directory,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AzureChinaCloud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 err="1">
                          <a:effectLst/>
                        </a:rPr>
                        <a:t>AzureCloud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467836412"/>
                  </a:ext>
                </a:extLst>
              </a:tr>
              <a:tr h="576648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DependencyFilesLocalPath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Your certificate PFX file must be placed in this directory as well.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optional</a:t>
                      </a:r>
                      <a:r>
                        <a:rPr lang="en-AU" sz="1100" dirty="0">
                          <a:effectLst/>
                        </a:rPr>
                        <a:t> (</a:t>
                      </a:r>
                      <a:r>
                        <a:rPr lang="en-AU" sz="1100" i="1" dirty="0">
                          <a:effectLst/>
                        </a:rPr>
                        <a:t>mandatory</a:t>
                      </a:r>
                      <a:r>
                        <a:rPr lang="en-AU" sz="1100" dirty="0">
                          <a:effectLst/>
                        </a:rPr>
                        <a:t> for multi-node)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201853992"/>
                  </a:ext>
                </a:extLst>
              </a:tr>
              <a:tr h="354227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DefaultSSLCertificatePassword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The password for the .</a:t>
                      </a:r>
                      <a:r>
                        <a:rPr lang="en-US" sz="1100" dirty="0" err="1">
                          <a:effectLst/>
                        </a:rPr>
                        <a:t>pfx</a:t>
                      </a:r>
                      <a:r>
                        <a:rPr lang="en-US" sz="1100" dirty="0">
                          <a:effectLst/>
                        </a:rPr>
                        <a:t> certificate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340567616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MaxRetryCount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Define how many times you want to retry each operation if there is a failure.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>
                          <a:effectLst/>
                        </a:rPr>
                        <a:t>2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103721747"/>
                  </a:ext>
                </a:extLst>
              </a:tr>
              <a:tr h="582415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RetryDuration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Define the timeout between retries, in seconds.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>
                          <a:effectLst/>
                        </a:rPr>
                        <a:t>120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74180091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>
                          <a:effectLst/>
                          <a:latin typeface="segoe-ui_bold"/>
                        </a:rPr>
                        <a:t>Uninstall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Remove the resource provider and all associated resources (see notes below)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>
                          <a:effectLst/>
                        </a:rPr>
                        <a:t>No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662473864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DebugMode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Prevents automatic cleanup on failure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>
                          <a:effectLst/>
                        </a:rPr>
                        <a:t>No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978896566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73455" y="68262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Deployment options (SQL)</a:t>
            </a:r>
          </a:p>
        </p:txBody>
      </p:sp>
    </p:spTree>
    <p:extLst>
      <p:ext uri="{BB962C8B-B14F-4D97-AF65-F5344CB8AC3E}">
        <p14:creationId xmlns:p14="http://schemas.microsoft.com/office/powerpoint/2010/main" val="26083124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56850"/>
              </p:ext>
            </p:extLst>
          </p:nvPr>
        </p:nvGraphicFramePr>
        <p:xfrm>
          <a:off x="427037" y="1120345"/>
          <a:ext cx="11608445" cy="57171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9559">
                  <a:extLst>
                    <a:ext uri="{9D8B030D-6E8A-4147-A177-3AD203B41FA5}">
                      <a16:colId xmlns:a16="http://schemas.microsoft.com/office/drawing/2014/main" val="800669416"/>
                    </a:ext>
                  </a:extLst>
                </a:gridCol>
                <a:gridCol w="5634463">
                  <a:extLst>
                    <a:ext uri="{9D8B030D-6E8A-4147-A177-3AD203B41FA5}">
                      <a16:colId xmlns:a16="http://schemas.microsoft.com/office/drawing/2014/main" val="3071321049"/>
                    </a:ext>
                  </a:extLst>
                </a:gridCol>
                <a:gridCol w="3724423">
                  <a:extLst>
                    <a:ext uri="{9D8B030D-6E8A-4147-A177-3AD203B41FA5}">
                      <a16:colId xmlns:a16="http://schemas.microsoft.com/office/drawing/2014/main" val="2850355138"/>
                    </a:ext>
                  </a:extLst>
                </a:gridCol>
              </a:tblGrid>
              <a:tr h="33280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Parameter Name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Comment or Default Value</a:t>
                      </a:r>
                    </a:p>
                  </a:txBody>
                  <a:tcPr marL="76200" marR="76200" marT="57150" marB="57150" anchor="b"/>
                </a:tc>
                <a:extLst>
                  <a:ext uri="{0D108BD9-81ED-4DB2-BD59-A6C34878D82A}">
                    <a16:rowId xmlns:a16="http://schemas.microsoft.com/office/drawing/2014/main" val="2982168184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CloudAdminCredential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The credential for the cloud administrator, necessary for accessing the </a:t>
                      </a:r>
                      <a:r>
                        <a:rPr lang="en-US" sz="1200" dirty="0" err="1">
                          <a:effectLst/>
                        </a:rPr>
                        <a:t>Privleged</a:t>
                      </a:r>
                      <a:r>
                        <a:rPr lang="en-US" sz="1200" dirty="0">
                          <a:effectLst/>
                        </a:rPr>
                        <a:t> Endpoint.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334403561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AzCredential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Provide the credentials for the Azure Stack Hub Service Admin account. Use the same credentials as you used for deploying Azure Stack Hub).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361962922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VMLocalCredential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 the credentials for the local administrator account of the MySQL resource provider VM.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016823680"/>
                  </a:ext>
                </a:extLst>
              </a:tr>
              <a:tr h="299128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PrivilegedEndpoint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Provide the IP address or DNS Name of the Privileged Endpoint.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171717918"/>
                  </a:ext>
                </a:extLst>
              </a:tr>
              <a:tr h="576648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effectLst/>
                          <a:latin typeface="segoe-ui_bold"/>
                          <a:ea typeface="+mn-ea"/>
                          <a:cs typeface="+mn-cs"/>
                        </a:rPr>
                        <a:t>AzureEnvironment</a:t>
                      </a:r>
                      <a:endParaRPr lang="en-AU" sz="1200" b="1" kern="1200" dirty="0">
                        <a:solidFill>
                          <a:schemeClr val="tx1"/>
                        </a:solidFill>
                        <a:effectLst/>
                        <a:latin typeface="segoe-ui_bold"/>
                        <a:ea typeface="+mn-ea"/>
                        <a:cs typeface="+mn-cs"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Azure environment of the service admin account which you used for deploying Azure Stack Hub. Required only for Azure AD deployments. Supported environment names are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AzureCloud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AzureUSGovernment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if using a China Azure Active Directory,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AzureChinaCloud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AzureCloud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301941277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DependencyFilesLocalPath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Path to a local share containing </a:t>
                      </a:r>
                      <a:r>
                        <a:rPr lang="en-US" sz="1200" u="none" strike="noStrike" dirty="0">
                          <a:solidFill>
                            <a:srgbClr val="00A4F3"/>
                          </a:solidFill>
                          <a:effectLst/>
                          <a:hlinkClick r:id="rId3"/>
                        </a:rPr>
                        <a:t>mysql-connector-net-6.9.9.msi</a:t>
                      </a:r>
                      <a:r>
                        <a:rPr lang="en-US" sz="1200" dirty="0">
                          <a:effectLst/>
                        </a:rPr>
                        <a:t>. If you provide one, the certificate file must be placed in this directory as well.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optional</a:t>
                      </a:r>
                      <a:r>
                        <a:rPr lang="en-AU" sz="1200" dirty="0">
                          <a:effectLst/>
                        </a:rPr>
                        <a:t> (</a:t>
                      </a:r>
                      <a:r>
                        <a:rPr lang="en-AU" sz="1200" i="1" dirty="0">
                          <a:effectLst/>
                        </a:rPr>
                        <a:t>mandatory</a:t>
                      </a:r>
                      <a:r>
                        <a:rPr lang="en-AU" sz="1200" dirty="0">
                          <a:effectLst/>
                        </a:rPr>
                        <a:t> for multi-node)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201853992"/>
                  </a:ext>
                </a:extLst>
              </a:tr>
              <a:tr h="354227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DefaultSSLCertificatePassword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The password for the .</a:t>
                      </a:r>
                      <a:r>
                        <a:rPr lang="en-US" sz="1200" dirty="0" err="1">
                          <a:effectLst/>
                        </a:rPr>
                        <a:t>pfx</a:t>
                      </a:r>
                      <a:r>
                        <a:rPr lang="en-US" sz="1200" dirty="0">
                          <a:effectLst/>
                        </a:rPr>
                        <a:t> certificate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340567616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MaxRetryCount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 how many times you want to retry each operation if there is a failure.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dirty="0">
                          <a:effectLst/>
                        </a:rPr>
                        <a:t>2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103721747"/>
                  </a:ext>
                </a:extLst>
              </a:tr>
              <a:tr h="330131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RetryDuration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 the timeout between retries, in seconds.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dirty="0">
                          <a:effectLst/>
                        </a:rPr>
                        <a:t>120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74180091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>
                          <a:effectLst/>
                          <a:latin typeface="segoe-ui_bold"/>
                        </a:rPr>
                        <a:t>Uninstall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Remove the resource provider and all associated resources (see notes below)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dirty="0">
                          <a:effectLst/>
                        </a:rPr>
                        <a:t>No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662473864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DebugMode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Prevents automatic cleanup on failure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dirty="0">
                          <a:effectLst/>
                        </a:rPr>
                        <a:t>No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978896566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AcceptLicense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Skips the prompt to accept the GPL License (</a:t>
                      </a:r>
                      <a:r>
                        <a:rPr lang="en-US" sz="1200" u="none" strike="noStrike" dirty="0">
                          <a:solidFill>
                            <a:srgbClr val="00A4F3"/>
                          </a:solidFill>
                          <a:effectLst/>
                          <a:hlinkClick r:id="rId4"/>
                        </a:rPr>
                        <a:t>http://www.gnu.org/licenses/old-licenses/gpl-2.0.html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513349407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Deployment options (MySQL)</a:t>
            </a:r>
          </a:p>
        </p:txBody>
      </p:sp>
    </p:spTree>
    <p:extLst>
      <p:ext uri="{BB962C8B-B14F-4D97-AF65-F5344CB8AC3E}">
        <p14:creationId xmlns:p14="http://schemas.microsoft.com/office/powerpoint/2010/main" val="31395009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Deployment considerations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74638" y="1212850"/>
            <a:ext cx="9829799" cy="563721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Infrastructure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Any version of MySQL can be used for hosting servers: Community, Clustered, Commercial*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Any version of SQL can be utilized – this must be managed by the admin</a:t>
            </a:r>
            <a:endParaRPr lang="en-US" sz="1800" dirty="0">
              <a:latin typeface="+mj-lt"/>
              <a:cs typeface="Segoe UI Light"/>
            </a:endParaRPr>
          </a:p>
          <a:p>
            <a:pPr marL="575310" lvl="2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53535"/>
                </a:solidFill>
                <a:latin typeface="+mj-lt"/>
                <a:cs typeface="Segoe UI Light"/>
              </a:rPr>
              <a:t>SQL Always On support requires SQL Server Enterprise 2016 or later for new SQL features such as automatic seeding</a:t>
            </a:r>
          </a:p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License and costs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Proper licensing of the hosting servers is required and license cost is not included (RP VMs are included though)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VM and storage meters to be taken into consideration</a:t>
            </a:r>
            <a:endParaRPr lang="en-US" sz="1800" dirty="0">
              <a:latin typeface="+mj-l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10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4704493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General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We do not have the same features for Azure Stack Hub databases as we do in public Azure PaaS, for example there is no </a:t>
            </a:r>
            <a:r>
              <a:rPr lang="en-US" sz="2000" dirty="0" err="1"/>
              <a:t>autoscale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en-US" sz="2000" dirty="0"/>
              <a:t>REST API and PowerShell do not match Azure SQL APIs</a:t>
            </a:r>
            <a:endParaRPr lang="en-US" sz="2000" dirty="0">
              <a:cs typeface="Segoe UI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Existing ARM templates for public cloud Azure that use the </a:t>
            </a:r>
            <a:r>
              <a:rPr lang="en-US" sz="2000" dirty="0" err="1"/>
              <a:t>Microsoft.SQL</a:t>
            </a:r>
            <a:r>
              <a:rPr lang="en-US" sz="2000" dirty="0"/>
              <a:t> or </a:t>
            </a:r>
            <a:r>
              <a:rPr lang="en-US" sz="2000" dirty="0" err="1"/>
              <a:t>Microsoft.MySQL</a:t>
            </a:r>
            <a:r>
              <a:rPr lang="en-US" sz="2000" dirty="0"/>
              <a:t> namespaces will need to be modified to</a:t>
            </a:r>
            <a:r>
              <a:rPr lang="zh-CN" altLang="en-US" sz="2000" dirty="0"/>
              <a:t> </a:t>
            </a:r>
            <a:r>
              <a:rPr lang="en-US" dirty="0" err="1"/>
              <a:t>Microsoft.SQLAdapter</a:t>
            </a:r>
            <a:r>
              <a:rPr lang="en-US" dirty="0"/>
              <a:t> </a:t>
            </a:r>
            <a:r>
              <a:rPr lang="en-US" sz="2000" dirty="0"/>
              <a:t>and </a:t>
            </a:r>
            <a:r>
              <a:rPr lang="en-US" dirty="0" err="1"/>
              <a:t>Microsoft.MySQLAdapter</a:t>
            </a:r>
            <a:r>
              <a:rPr lang="en-US" dirty="0"/>
              <a:t> </a:t>
            </a:r>
            <a:r>
              <a:rPr lang="en-US" sz="2000" dirty="0"/>
              <a:t>respectively</a:t>
            </a:r>
            <a:endParaRPr lang="en-US" sz="2000" dirty="0">
              <a:cs typeface="Segoe UI"/>
            </a:endParaRPr>
          </a:p>
          <a:p>
            <a:pPr marL="1143000" lvl="3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Samples available on the </a:t>
            </a:r>
            <a:r>
              <a:rPr lang="en-US" sz="1800" dirty="0">
                <a:hlinkClick r:id="rId3"/>
              </a:rPr>
              <a:t>Azure Stack Hub </a:t>
            </a:r>
            <a:r>
              <a:rPr lang="en-US" sz="1800" dirty="0" err="1">
                <a:hlinkClick r:id="rId3"/>
              </a:rPr>
              <a:t>Github</a:t>
            </a:r>
            <a:r>
              <a:rPr lang="en-US" sz="1800" dirty="0">
                <a:hlinkClick r:id="rId3"/>
              </a:rPr>
              <a:t> </a:t>
            </a:r>
            <a:r>
              <a:rPr lang="en-US" sz="1800" dirty="0" err="1">
                <a:hlinkClick r:id="rId3"/>
              </a:rPr>
              <a:t>Quickstart</a:t>
            </a:r>
            <a:endParaRPr lang="en-US" sz="1800" dirty="0">
              <a:cs typeface="Segoe UI"/>
              <a:hlinkClick r:id="rId3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Performance</a:t>
            </a:r>
            <a:endParaRPr lang="en-US" sz="2400" dirty="0">
              <a:cs typeface="Segoe UI Semibold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No resource governor for SQL</a:t>
            </a:r>
            <a:endParaRPr lang="en-US" sz="2000" dirty="0">
              <a:cs typeface="Segoe UI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Noisy neighbors can compete for database server resources</a:t>
            </a:r>
            <a:endParaRPr lang="en-US" sz="2000" dirty="0">
              <a:cs typeface="Segoe U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1396358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447500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Multi-tenant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All database names must be unique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Database users must be unique (1:1 with databases)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SKUs are available to all Azure Stack Hub users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Maintenance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Does not participate in patches and updates, infra backup, monitoring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Operator must perform backup of RP metadata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Updates will be provided specifically for the RP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2939203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274639" y="1212285"/>
            <a:ext cx="11887200" cy="560768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Ensure you have the original deployment package that you downloaded for this version of the SQL Resource Provider Adapter.</a:t>
            </a:r>
            <a:endParaRPr lang="en-US" dirty="0"/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user databases and login settings must be deleted from the resource provider (this doesn't delete the data). This should be performed by the users themselves.</a:t>
            </a:r>
            <a:endParaRPr lang="en-US" sz="2400" dirty="0">
              <a:cs typeface="Segoe UI Light"/>
            </a:endParaRPr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Tenants must unregister the RP namespace from all their subscriptions</a:t>
            </a:r>
            <a:r>
              <a:rPr lang="en-US" sz="2800" dirty="0"/>
              <a:t> </a:t>
            </a:r>
            <a:endParaRPr lang="en-US" sz="2400" dirty="0">
              <a:cs typeface="Segoe UI Light"/>
            </a:endParaRPr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Administrator must remove the hosting servers from the SQL Resource Provider Adapter</a:t>
            </a:r>
            <a:endParaRPr lang="en-US" sz="2400" dirty="0">
              <a:cs typeface="Segoe UI Light"/>
            </a:endParaRPr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Administrator must delete any plans that reference the SQL Resource Provider Adapter.</a:t>
            </a:r>
            <a:endParaRPr lang="en-US" sz="2400" dirty="0">
              <a:cs typeface="Segoe UI Light"/>
            </a:endParaRPr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Administrator must delete any SKUs and quotas associated to the SQL Resource Provider Adapter.</a:t>
            </a:r>
            <a:endParaRPr lang="en-US" sz="2400" dirty="0">
              <a:cs typeface="Segoe UI Light"/>
            </a:endParaRPr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Rerun the deployment script with the -Uninstall parameter, Azure Resource Manager endpoints, and credentials for the service administrator account.</a:t>
            </a:r>
            <a:endParaRPr lang="en-US" sz="2400" dirty="0">
              <a:cs typeface="Segoe UI Ligh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Removing the SQL or MySQL RP</a:t>
            </a:r>
          </a:p>
        </p:txBody>
      </p:sp>
    </p:spTree>
    <p:extLst>
      <p:ext uri="{BB962C8B-B14F-4D97-AF65-F5344CB8AC3E}">
        <p14:creationId xmlns:p14="http://schemas.microsoft.com/office/powerpoint/2010/main" val="10140453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887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74638" y="1212850"/>
            <a:ext cx="11887200" cy="548481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Patching and updating</a:t>
            </a:r>
          </a:p>
          <a:p>
            <a:endParaRPr lang="en-US" sz="1800" dirty="0"/>
          </a:p>
          <a:p>
            <a:r>
              <a:rPr lang="en-US" sz="1800" dirty="0"/>
              <a:t>The SQL Adapter is not serviced as part of Azure Stack Hub as it is an add-on component, therefore it will be updated with a provided package from Microsoft</a:t>
            </a:r>
            <a:endParaRPr lang="en-US" sz="1000" dirty="0">
              <a:latin typeface="Segoe UI Light"/>
              <a:cs typeface="Segoe UI Light"/>
            </a:endParaRPr>
          </a:p>
          <a:p>
            <a:r>
              <a:rPr lang="en-US" sz="1800" dirty="0">
                <a:latin typeface="Segoe UI Light"/>
                <a:cs typeface="Segoe UI Light"/>
              </a:rPr>
              <a:t>Updates are released corresponding </a:t>
            </a:r>
            <a:r>
              <a:rPr lang="en-US" sz="1800" dirty="0">
                <a:cs typeface="Segoe UI Light"/>
              </a:rPr>
              <a:t>to but not necessarily matching </a:t>
            </a:r>
            <a:r>
              <a:rPr lang="en-US" sz="1800" dirty="0">
                <a:latin typeface="Segoe UI Light"/>
                <a:cs typeface="Segoe UI Light"/>
              </a:rPr>
              <a:t>Azure Stack Hub patch and update schedule; RP must be updated at that time</a:t>
            </a:r>
          </a:p>
          <a:p>
            <a:pPr lvl="1"/>
            <a:endParaRPr lang="en-US" sz="1000" dirty="0">
              <a:latin typeface="Segoe UI Light"/>
              <a:cs typeface="Segoe UI Ligh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Backup/Restore/Disaster Recovery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1800" dirty="0"/>
              <a:t>The SQL Adapter is not backed up as part of Azure Stack Hub BC-DR process, as it is an add-on component. Scripts will be provided to facilitate backup and restore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rgbClr val="0078D7"/>
                </a:solidFill>
              </a:rPr>
              <a:t>Updating SQL credentials</a:t>
            </a: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/>
              <a:t>You are responsible for creating and maintaining system admin accounts on your SQL servers, the credentials must be  updated using the Admin portal.</a:t>
            </a:r>
          </a:p>
        </p:txBody>
      </p:sp>
    </p:spTree>
    <p:extLst>
      <p:ext uri="{BB962C8B-B14F-4D97-AF65-F5344CB8AC3E}">
        <p14:creationId xmlns:p14="http://schemas.microsoft.com/office/powerpoint/2010/main" val="31328501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Helpful resources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74638" y="1212850"/>
            <a:ext cx="11887200" cy="5484812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Please refer to: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SQL RP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3"/>
              </a:rPr>
              <a:t>https://aka.ms/azurestacksqldeploy</a:t>
            </a:r>
            <a:endParaRPr lang="en-US" sz="1800" dirty="0">
              <a:latin typeface="+mj-lt"/>
            </a:endParaRPr>
          </a:p>
          <a:p>
            <a:pPr marL="0" indent="0">
              <a:spcAft>
                <a:spcPts val="1200"/>
              </a:spcAft>
              <a:buNone/>
            </a:pPr>
            <a:br>
              <a:rPr lang="en-US" sz="1800" dirty="0">
                <a:solidFill>
                  <a:srgbClr val="505050"/>
                </a:solidFill>
              </a:rPr>
            </a:br>
            <a:r>
              <a:rPr lang="en-US" sz="2800" dirty="0"/>
              <a:t>MySQL RP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4"/>
              </a:rPr>
              <a:t>https://aka.ms/azurestackmysqldeploy</a:t>
            </a:r>
            <a:endParaRPr lang="en-US" sz="1800" dirty="0">
              <a:latin typeface="+mj-lt"/>
            </a:endParaRP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0505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8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169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74637" y="1909135"/>
            <a:ext cx="9829799" cy="317625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ctr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SQL and MySQL Resource Provider Concepts and Overview</a:t>
            </a:r>
          </a:p>
        </p:txBody>
      </p:sp>
    </p:spTree>
    <p:extLst>
      <p:ext uri="{BB962C8B-B14F-4D97-AF65-F5344CB8AC3E}">
        <p14:creationId xmlns:p14="http://schemas.microsoft.com/office/powerpoint/2010/main" val="34133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3528440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Common issues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734735" cy="548481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672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After a successful RP deployment, sad cloud in portal while loading RP view 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Have to wait for server to finish setting up, this can take some time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Refresh portal</a:t>
            </a:r>
            <a:endParaRPr lang="en-US" sz="1800" dirty="0">
              <a:latin typeface="+mj-lt"/>
              <a:cs typeface="Segoe UI Light"/>
            </a:endParaRPr>
          </a:p>
          <a:p>
            <a:pPr marL="0" indent="0">
              <a:spcBef>
                <a:spcPts val="672"/>
              </a:spcBef>
              <a:spcAft>
                <a:spcPts val="200"/>
              </a:spcAft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spcBef>
                <a:spcPts val="672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SQL RP namespace registration for new tenant subscriptions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For any new tenant subscription, tenant needs to register the SQL RP namespace on the new subscription via PowerShell before attempting to create databases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53535"/>
              </a:solidFill>
            </a:endParaRPr>
          </a:p>
          <a:p>
            <a:pPr marL="0" indent="0">
              <a:spcBef>
                <a:spcPts val="672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Re-adding a SQL RP Hosting Server</a:t>
            </a:r>
            <a:endParaRPr lang="en-US" sz="2800" dirty="0">
              <a:solidFill>
                <a:schemeClr val="tx2"/>
              </a:solidFill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When trying to add a hosting server that was previously added to SQL RP; before attempting to add, make sure that a login called </a:t>
            </a:r>
            <a:r>
              <a:rPr lang="en-US" sz="1800" dirty="0" err="1">
                <a:latin typeface="+mj-lt"/>
              </a:rPr>
              <a:t>SqlResourceProviderLogin</a:t>
            </a:r>
            <a:r>
              <a:rPr lang="en-US" sz="1800" dirty="0">
                <a:latin typeface="+mj-lt"/>
              </a:rPr>
              <a:t> does not exist on the server. If it exists, remove it or rename it before attempting the add the server to SQL RP</a:t>
            </a:r>
            <a:endParaRPr lang="en-US" sz="1800" dirty="0">
              <a:latin typeface="+mj-lt"/>
              <a:cs typeface="Segoe UI Light"/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endParaRPr lang="en-US" sz="2400" dirty="0">
              <a:latin typeface="Segoe UI Light"/>
              <a:cs typeface="Segoe UI Light"/>
            </a:endParaRPr>
          </a:p>
          <a:p>
            <a:pPr lvl="1">
              <a:spcBef>
                <a:spcPts val="672"/>
              </a:spcBef>
              <a:spcAft>
                <a:spcPts val="200"/>
              </a:spcAft>
            </a:pPr>
            <a:endParaRPr lang="en-US" sz="1800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2933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Protecting PaaS Data Stores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46467" y="2772950"/>
            <a:ext cx="7420935" cy="357029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0339" y="3683696"/>
            <a:ext cx="675472" cy="67547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3956" y="3683696"/>
            <a:ext cx="675472" cy="675472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2145882" y="5314666"/>
            <a:ext cx="5523159" cy="527711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</a:rPr>
              <a:t>Azure Infrastructure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304185" y="5035408"/>
            <a:ext cx="736321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131123" y="4467558"/>
            <a:ext cx="2572591" cy="371047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</a:rPr>
              <a:t>IaaS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096450" y="4467176"/>
            <a:ext cx="2572591" cy="371047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</a:rPr>
              <a:t>PaaS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724" y="3656515"/>
            <a:ext cx="675472" cy="67547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669040" y="5060746"/>
            <a:ext cx="1097307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Admin space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5356192" y="2788183"/>
            <a:ext cx="459109" cy="868333"/>
            <a:chOff x="5356070" y="2788082"/>
            <a:chExt cx="459174" cy="86845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6070" y="2788082"/>
              <a:ext cx="459174" cy="459174"/>
            </a:xfrm>
            <a:prstGeom prst="rect">
              <a:avLst/>
            </a:prstGeom>
          </p:spPr>
        </p:pic>
        <p:cxnSp>
          <p:nvCxnSpPr>
            <p:cNvPr id="102" name="Straight Arrow Connector 101"/>
            <p:cNvCxnSpPr>
              <a:endCxn id="101" idx="2"/>
            </p:cNvCxnSpPr>
            <p:nvPr/>
          </p:nvCxnSpPr>
          <p:spPr>
            <a:xfrm flipV="1">
              <a:off x="5581602" y="3247256"/>
              <a:ext cx="4054" cy="40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478379" y="3388292"/>
              <a:ext cx="227276" cy="227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99" dirty="0">
                  <a:solidFill>
                    <a:srgbClr val="0078D7"/>
                  </a:solidFill>
                </a:rPr>
                <a:t>A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7669041" y="4741026"/>
            <a:ext cx="1097307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Tenant space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2832" y="3684462"/>
            <a:ext cx="675472" cy="675472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8256" y="3684462"/>
            <a:ext cx="675472" cy="675472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3680" y="3684462"/>
            <a:ext cx="675472" cy="675472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986480" y="2831672"/>
            <a:ext cx="3017786" cy="1341906"/>
          </a:xfrm>
          <a:prstGeom prst="rect">
            <a:avLst/>
          </a:prstGeom>
          <a:solidFill>
            <a:schemeClr val="bg1">
              <a:alpha val="67059"/>
            </a:schemeClr>
          </a:solidFill>
          <a:ln w="28575">
            <a:solidFill>
              <a:schemeClr val="accent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DB BC/DR is application dependent.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The focus is on building a process to take a consistent backup and perform a consistent restore.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132FC6A-B8A9-4E38-B946-4C535B494659}"/>
              </a:ext>
            </a:extLst>
          </p:cNvPr>
          <p:cNvSpPr/>
          <p:nvPr/>
        </p:nvSpPr>
        <p:spPr>
          <a:xfrm>
            <a:off x="1312122" y="1363662"/>
            <a:ext cx="3188296" cy="1072727"/>
          </a:xfrm>
          <a:prstGeom prst="rect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possible: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Self-service backup/restore of SQL databases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BD6FAAA-4955-45CF-BBC5-4B186BA037C3}"/>
              </a:ext>
            </a:extLst>
          </p:cNvPr>
          <p:cNvSpPr/>
          <p:nvPr/>
        </p:nvSpPr>
        <p:spPr>
          <a:xfrm>
            <a:off x="4723814" y="1364672"/>
            <a:ext cx="3188296" cy="1072727"/>
          </a:xfrm>
          <a:prstGeom prst="rect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Compatible targets:</a:t>
            </a:r>
          </a:p>
          <a:p>
            <a:pPr algn="ctr"/>
            <a:endParaRPr lang="en-AU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 share, storage account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B3152ED-0897-4225-9832-8CA69DEB6B74}"/>
              </a:ext>
            </a:extLst>
          </p:cNvPr>
          <p:cNvSpPr/>
          <p:nvPr/>
        </p:nvSpPr>
        <p:spPr>
          <a:xfrm>
            <a:off x="8135506" y="1362007"/>
            <a:ext cx="3188296" cy="1072727"/>
          </a:xfrm>
          <a:prstGeom prst="rect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 to be utilised:</a:t>
            </a:r>
          </a:p>
          <a:p>
            <a:pPr algn="ctr"/>
            <a:endParaRPr lang="en-AU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 Client, etc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61132"/>
      </p:ext>
    </p:extLst>
  </p:cSld>
  <p:clrMapOvr>
    <a:masterClrMapping/>
  </p:clrMapOvr>
  <p:transition advTm="1987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5" grpId="0" animBg="1"/>
      <p:bldP spid="137" grpId="0" animBg="1"/>
      <p:bldP spid="1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90534" y="1631198"/>
            <a:ext cx="1159663" cy="914400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8D7"/>
                </a:solidFill>
              </a:rPr>
              <a:t>Shell Site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8717" y="3380415"/>
            <a:ext cx="2556987" cy="561426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8D7"/>
                </a:solidFill>
              </a:rPr>
              <a:t>Azure Resource Manager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22186" y="4884381"/>
            <a:ext cx="1100800" cy="9144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Resource Providers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 bwMode="auto">
          <a:xfrm flipH="1">
            <a:off x="5167211" y="2545598"/>
            <a:ext cx="3155" cy="8348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>
            <a:off x="5167211" y="3941841"/>
            <a:ext cx="5375" cy="9425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 bwMode="auto">
          <a:xfrm>
            <a:off x="4173402" y="5964188"/>
            <a:ext cx="1987615" cy="825460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53535"/>
                </a:solidFill>
              </a:rPr>
              <a:t>Deploy </a:t>
            </a:r>
            <a:r>
              <a:rPr lang="en-US" sz="1400" dirty="0" err="1">
                <a:solidFill>
                  <a:srgbClr val="353535"/>
                </a:solidFill>
              </a:rPr>
              <a:t>Sql</a:t>
            </a:r>
            <a:r>
              <a:rPr lang="en-US" sz="1400" dirty="0">
                <a:solidFill>
                  <a:srgbClr val="353535"/>
                </a:solidFill>
              </a:rPr>
              <a:t>/</a:t>
            </a:r>
            <a:r>
              <a:rPr lang="en-US" sz="1400" dirty="0" err="1">
                <a:solidFill>
                  <a:srgbClr val="353535"/>
                </a:solidFill>
              </a:rPr>
              <a:t>MySqlRP</a:t>
            </a:r>
            <a:endParaRPr lang="en-US" sz="1400" dirty="0">
              <a:solidFill>
                <a:srgbClr val="353535"/>
              </a:solidFill>
            </a:endParaRPr>
          </a:p>
        </p:txBody>
      </p:sp>
      <p:cxnSp>
        <p:nvCxnSpPr>
          <p:cNvPr id="32" name="Connector: Elbow 31"/>
          <p:cNvCxnSpPr/>
          <p:nvPr/>
        </p:nvCxnSpPr>
        <p:spPr bwMode="auto">
          <a:xfrm>
            <a:off x="7037634" y="4548312"/>
            <a:ext cx="914400" cy="914400"/>
          </a:xfrm>
          <a:prstGeom prst="bentConnector3">
            <a:avLst/>
          </a:prstGeom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9" name="Group 148"/>
          <p:cNvGrpSpPr/>
          <p:nvPr/>
        </p:nvGrpSpPr>
        <p:grpSpPr>
          <a:xfrm>
            <a:off x="1125811" y="1135062"/>
            <a:ext cx="9926821" cy="4768870"/>
            <a:chOff x="1125811" y="907016"/>
            <a:chExt cx="9926821" cy="476887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370528" y="1308415"/>
              <a:ext cx="2036326" cy="43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505050"/>
                  </a:solidFill>
                  <a:latin typeface="+mj-lt"/>
                </a:rPr>
                <a:t>SqlAdmin</a:t>
              </a:r>
              <a:endParaRPr lang="en-US" sz="1400" dirty="0">
                <a:solidFill>
                  <a:srgbClr val="505050"/>
                </a:solidFill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210344" y="1578441"/>
              <a:ext cx="3768802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err="1">
                  <a:solidFill>
                    <a:srgbClr val="353535"/>
                  </a:solidFill>
                  <a:latin typeface="+mj-lt"/>
                </a:rPr>
                <a:t>SqlTenantExtensionForAdmin</a:t>
              </a:r>
              <a:endParaRPr lang="en-US" sz="1400">
                <a:solidFill>
                  <a:srgbClr val="353535"/>
                </a:solidFill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387587" y="2068616"/>
              <a:ext cx="2036326" cy="46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505050"/>
                  </a:solidFill>
                  <a:latin typeface="+mj-lt"/>
                </a:rPr>
                <a:t>MySqlAdmin</a:t>
              </a:r>
              <a:endParaRPr lang="en-US" sz="1400" dirty="0">
                <a:solidFill>
                  <a:srgbClr val="505050"/>
                </a:solidFill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210344" y="907016"/>
              <a:ext cx="2036326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SqlTenant</a:t>
              </a:r>
              <a:endParaRPr lang="en-US" sz="1400" dirty="0">
                <a:solidFill>
                  <a:srgbClr val="353535"/>
                </a:solidFill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210344" y="2188437"/>
              <a:ext cx="2036326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MySqlTenant</a:t>
              </a:r>
              <a:endParaRPr lang="en-US" sz="1400" dirty="0">
                <a:solidFill>
                  <a:srgbClr val="353535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210344" y="2786882"/>
              <a:ext cx="3829350" cy="42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MySqlTenantExtensionForAdmin</a:t>
              </a:r>
              <a:endParaRPr lang="en-US" sz="1400" dirty="0">
                <a:solidFill>
                  <a:srgbClr val="353535"/>
                </a:solidFill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88859" y="4509260"/>
              <a:ext cx="2584348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chemeClr val="accent3"/>
                  </a:solidFill>
                  <a:latin typeface="+mj-lt"/>
                </a:rPr>
                <a:t>SqlServerRPAdmin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125811" y="5245490"/>
              <a:ext cx="2958362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chemeClr val="accent3"/>
                  </a:solidFill>
                  <a:latin typeface="+mj-lt"/>
                </a:rPr>
                <a:t>MySqlServerRPAdmin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024870" y="4395883"/>
              <a:ext cx="2584348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chemeClr val="accent3"/>
                  </a:solidFill>
                  <a:latin typeface="+mj-lt"/>
                </a:rPr>
                <a:t>SqlServerRP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001416" y="5041046"/>
              <a:ext cx="2584348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chemeClr val="accent3"/>
                  </a:solidFill>
                  <a:latin typeface="+mj-lt"/>
                </a:rPr>
                <a:t>MySqlServerRP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210344" y="3290208"/>
              <a:ext cx="3842288" cy="88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353535"/>
                  </a:solidFill>
                  <a:latin typeface="+mj-lt"/>
                </a:rPr>
                <a:t>Marketplace Tenant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Sql</a:t>
              </a:r>
              <a:r>
                <a:rPr lang="en-US" sz="1400" dirty="0">
                  <a:solidFill>
                    <a:srgbClr val="353535"/>
                  </a:solidFill>
                  <a:latin typeface="+mj-lt"/>
                </a:rPr>
                <a:t> Database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MySql</a:t>
              </a:r>
              <a:r>
                <a:rPr lang="en-US" sz="1400" dirty="0">
                  <a:solidFill>
                    <a:srgbClr val="353535"/>
                  </a:solidFill>
                  <a:latin typeface="+mj-lt"/>
                </a:rPr>
                <a:t> Database</a:t>
              </a:r>
            </a:p>
          </p:txBody>
        </p:sp>
        <p:cxnSp>
          <p:nvCxnSpPr>
            <p:cNvPr id="36" name="Elbow Connector 35"/>
            <p:cNvCxnSpPr>
              <a:stCxn id="14" idx="3"/>
              <a:endCxn id="5" idx="1"/>
            </p:cNvCxnSpPr>
            <p:nvPr/>
          </p:nvCxnSpPr>
          <p:spPr>
            <a:xfrm>
              <a:off x="3406854" y="1523613"/>
              <a:ext cx="1183680" cy="412939"/>
            </a:xfrm>
            <a:prstGeom prst="bent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5" idx="1"/>
              <a:endCxn id="16" idx="3"/>
            </p:cNvCxnSpPr>
            <p:nvPr/>
          </p:nvCxnSpPr>
          <p:spPr>
            <a:xfrm rot="10800000" flipV="1">
              <a:off x="3423914" y="1936552"/>
              <a:ext cx="1166621" cy="363928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7" idx="1"/>
              <a:endCxn id="5" idx="3"/>
            </p:cNvCxnSpPr>
            <p:nvPr/>
          </p:nvCxnSpPr>
          <p:spPr>
            <a:xfrm rot="10800000" flipV="1">
              <a:off x="5750198" y="1122214"/>
              <a:ext cx="1460147" cy="738138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V="1">
              <a:off x="6616998" y="2441832"/>
              <a:ext cx="593346" cy="712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15" idx="1"/>
            </p:cNvCxnSpPr>
            <p:nvPr/>
          </p:nvCxnSpPr>
          <p:spPr>
            <a:xfrm flipV="1">
              <a:off x="6616998" y="1793639"/>
              <a:ext cx="593346" cy="23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0" idx="3"/>
              <a:endCxn id="7" idx="1"/>
            </p:cNvCxnSpPr>
            <p:nvPr/>
          </p:nvCxnSpPr>
          <p:spPr>
            <a:xfrm>
              <a:off x="4073207" y="4724458"/>
              <a:ext cx="548979" cy="465277"/>
            </a:xfrm>
            <a:prstGeom prst="bentConnector3">
              <a:avLst>
                <a:gd name="adj1" fmla="val 48265"/>
              </a:avLst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endCxn id="21" idx="3"/>
            </p:cNvCxnSpPr>
            <p:nvPr/>
          </p:nvCxnSpPr>
          <p:spPr>
            <a:xfrm rot="5400000">
              <a:off x="3985300" y="5112500"/>
              <a:ext cx="447061" cy="249314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7" idx="3"/>
              <a:endCxn id="24" idx="1"/>
            </p:cNvCxnSpPr>
            <p:nvPr/>
          </p:nvCxnSpPr>
          <p:spPr>
            <a:xfrm flipV="1">
              <a:off x="5722986" y="4611081"/>
              <a:ext cx="1301884" cy="502454"/>
            </a:xfrm>
            <a:prstGeom prst="bent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endCxn id="25" idx="1"/>
            </p:cNvCxnSpPr>
            <p:nvPr/>
          </p:nvCxnSpPr>
          <p:spPr>
            <a:xfrm>
              <a:off x="6305179" y="5113535"/>
              <a:ext cx="696237" cy="142709"/>
            </a:xfrm>
            <a:prstGeom prst="bentConnector3">
              <a:avLst>
                <a:gd name="adj1" fmla="val 11694"/>
              </a:avLst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endCxn id="26" idx="1"/>
            </p:cNvCxnSpPr>
            <p:nvPr/>
          </p:nvCxnSpPr>
          <p:spPr>
            <a:xfrm rot="16200000" flipH="1">
              <a:off x="5940775" y="2462093"/>
              <a:ext cx="1945792" cy="593346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 bwMode="auto">
          <a:xfrm>
            <a:off x="10110949" y="4848871"/>
            <a:ext cx="483476" cy="395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4068" y="5251440"/>
            <a:ext cx="1449607" cy="44781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Tenant Extensions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0110949" y="5301612"/>
            <a:ext cx="483476" cy="395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84066" y="4792108"/>
            <a:ext cx="1449607" cy="452741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Admin Extensions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99834" y="5708637"/>
            <a:ext cx="1649304" cy="44781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Providers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0126715" y="5758809"/>
            <a:ext cx="483476" cy="39597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Resource Provider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7011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RP Admin experience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982663"/>
            <a:ext cx="11353735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Separate Admin Portal/ARM/Core Services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78D7"/>
                </a:solidFill>
              </a:rPr>
              <a:t>As an Admin through portal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Quota: </a:t>
            </a:r>
            <a:r>
              <a:rPr lang="en-US" sz="1800" dirty="0"/>
              <a:t>limit the size of a database and number of databases per subscription 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Update default quota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Create, Read, Update and Delete a Quota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all Quotas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SKU: </a:t>
            </a:r>
            <a:r>
              <a:rPr lang="en-US" sz="1800" dirty="0"/>
              <a:t>Define Family, Edition Service Tiers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Create, read, update, and delete a SKU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all SKUs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Hosting Server: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Add one or more hosting servers associating them with SKUs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Update the max size of the hosting Server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Remove a hosting server (does not delete data)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3"/>
              </a:rPr>
              <a:t>https://github.com/Azure/AzureStack-QuickStart-Templates/tree/master/101-sqladapter-add-hosting-server</a:t>
            </a:r>
            <a:endParaRPr lang="en-US" sz="1600" dirty="0">
              <a:latin typeface="+mj-lt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Database: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a SQL database on a selected SKU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and delete a SQL Database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4"/>
              </a:rPr>
              <a:t>https://github.com/Azure/AzureStack-QuickStart-Templates/tree/master/101-sqladapter-create-database</a:t>
            </a:r>
            <a:endParaRPr lang="en-US" sz="1600" dirty="0">
              <a:latin typeface="+mj-lt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Admin must create plans and offers with quota, create SKUs, and associate a SKU with one or more hosting servers to allow tenants to provision databases</a:t>
            </a:r>
          </a:p>
        </p:txBody>
      </p:sp>
    </p:spTree>
    <p:extLst>
      <p:ext uri="{BB962C8B-B14F-4D97-AF65-F5344CB8AC3E}">
        <p14:creationId xmlns:p14="http://schemas.microsoft.com/office/powerpoint/2010/main" val="327641742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RP tenant experience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74702" y="982663"/>
            <a:ext cx="11888787" cy="5943575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78D7"/>
                </a:solidFill>
              </a:rPr>
              <a:t>Separate Tenant Portal/ARM/Core Services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sz="1100" dirty="0">
              <a:solidFill>
                <a:srgbClr val="0078D7"/>
              </a:solidFill>
              <a:latin typeface="+mj-lt"/>
            </a:endParaRP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78D7"/>
                </a:solidFill>
              </a:rPr>
              <a:t>As a tenant through portal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Create databases from a choice of SKUs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Delete database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Read all the databases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Gets database connection strings that are used by applications to connect to the databases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 tenant can get additional capacity through published plan add-ons </a:t>
            </a: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78D7"/>
                </a:solidFill>
              </a:rPr>
              <a:t>Template-based deployments through ARM 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https://github.com/Azure/AzureStack-QuickStart-Templates/tree/master/101-sqladapter-create-database</a:t>
            </a:r>
            <a:endParaRPr lang="en-US" sz="1800" dirty="0"/>
          </a:p>
          <a:p>
            <a:pPr lvl="2">
              <a:spcBef>
                <a:spcPts val="300"/>
              </a:spcBef>
            </a:pPr>
            <a:endParaRPr lang="en-US" sz="1600" dirty="0">
              <a:latin typeface="+mj-lt"/>
            </a:endParaRPr>
          </a:p>
          <a:p>
            <a:pPr marL="457200" lvl="2" indent="0">
              <a:spcBef>
                <a:spcPts val="300"/>
              </a:spcBef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6519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RP Admin experience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982663"/>
            <a:ext cx="11889501" cy="815337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Separate Admin Portal/ARM/Core Services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78D7"/>
                </a:solidFill>
              </a:rPr>
              <a:t>As an Admin through portal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Quota: </a:t>
            </a:r>
            <a:r>
              <a:rPr lang="en-US" sz="1800" dirty="0"/>
              <a:t>limit the number of database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Update default quota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Create, read, update and delete a quota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all Quotas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SKU: </a:t>
            </a:r>
            <a:r>
              <a:rPr lang="en-US" sz="1800" dirty="0"/>
              <a:t>Define Family, Edition Service Tiers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Create, read, update, and delete a SKU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all SKUs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Not implemented yet (coming at GA)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Hosting Server: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Add one or more hosting servers (SKUs are coming)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Update the max size of hosting server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Remove a hosting server (does not delete data)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3"/>
              </a:rPr>
              <a:t>https://github.com/Azure/AzureStack-QuickStart-Templates/tree/master/mysql-standalone-server-windows</a:t>
            </a:r>
            <a:endParaRPr lang="en-US" sz="1600" dirty="0">
              <a:latin typeface="+mj-lt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Database: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a database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and delete database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Admin must create plans and offers with quota, and add at least one hosting server to allow tenants to provision databases</a:t>
            </a:r>
          </a:p>
        </p:txBody>
      </p:sp>
    </p:spTree>
    <p:extLst>
      <p:ext uri="{BB962C8B-B14F-4D97-AF65-F5344CB8AC3E}">
        <p14:creationId xmlns:p14="http://schemas.microsoft.com/office/powerpoint/2010/main" val="214286091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RP tenant experience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982663"/>
            <a:ext cx="11888787" cy="548481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Separate Tenant Portal/ARM/Core Services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0078D7"/>
              </a:solidFill>
              <a:latin typeface="+mj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78D7"/>
                </a:solidFill>
              </a:rPr>
              <a:t>As a tenant through portal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Create, read, and delete a database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Gets database connection strings that are used by applications to connect to the databases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 tenant can get additional capacity through published plan add-ons </a:t>
            </a:r>
          </a:p>
        </p:txBody>
      </p:sp>
    </p:spTree>
    <p:extLst>
      <p:ext uri="{BB962C8B-B14F-4D97-AF65-F5344CB8AC3E}">
        <p14:creationId xmlns:p14="http://schemas.microsoft.com/office/powerpoint/2010/main" val="246165709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Not a replacement for Azure SQL DB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We do not have the features – Not a true PaaS service – not HA, no </a:t>
            </a:r>
            <a:r>
              <a:rPr lang="en-US" sz="1800" dirty="0" err="1"/>
              <a:t>autoscale</a:t>
            </a:r>
            <a:r>
              <a:rPr lang="en-US" sz="1800" dirty="0"/>
              <a:t>, etc.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REST API and PS not complete and undocumented at this time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Existing templates that use the </a:t>
            </a:r>
            <a:r>
              <a:rPr lang="en-US" sz="1800" dirty="0" err="1"/>
              <a:t>Microsoft.SQL</a:t>
            </a:r>
            <a:r>
              <a:rPr lang="en-US" sz="1800" dirty="0"/>
              <a:t> or </a:t>
            </a:r>
            <a:r>
              <a:rPr lang="en-US" sz="1800" dirty="0" err="1"/>
              <a:t>Microsoft.MySQL</a:t>
            </a:r>
            <a:r>
              <a:rPr lang="en-US" sz="1800" dirty="0"/>
              <a:t> namespaces will need to be modified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Performance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No resource governor for SQL at this time, possibly GA or post-GA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Noisy neighbors can compete for database server resources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Monitoring (GA or post-GA)</a:t>
            </a:r>
          </a:p>
          <a:p>
            <a:pPr marL="457200" lvl="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Without proper monitoring, this may require looking into DB server counters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Not really multi-tenant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No Windows </a:t>
            </a:r>
            <a:r>
              <a:rPr lang="en-US" sz="1800" dirty="0" err="1">
                <a:latin typeface="+mj-lt"/>
              </a:rPr>
              <a:t>Auth</a:t>
            </a:r>
            <a:r>
              <a:rPr lang="en-US" sz="1800" dirty="0">
                <a:latin typeface="+mj-lt"/>
              </a:rPr>
              <a:t>, just SQL </a:t>
            </a:r>
            <a:r>
              <a:rPr lang="en-US" sz="1800" dirty="0" err="1">
                <a:latin typeface="+mj-lt"/>
              </a:rPr>
              <a:t>Auth</a:t>
            </a:r>
            <a:endParaRPr lang="en-US" sz="1800" dirty="0">
              <a:latin typeface="+mj-lt"/>
            </a:endParaRP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Database names must be unique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Database users must be unique (1:1 with databases)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Does not participate in PNU, infra backup, monitoring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May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14769279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7171934" cy="3636893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 SQL Server Resource Provider provides ARM access and UI items which can be used to manage SQL server resources (to SQL Server running in IaaS)</a:t>
            </a:r>
          </a:p>
          <a:p>
            <a:r>
              <a:rPr lang="en-US" sz="2000" dirty="0"/>
              <a:t>SQL Server Resource Provider allows ARM templates and the Azure Stack Hub portals to do database CRUD operations:</a:t>
            </a:r>
          </a:p>
          <a:p>
            <a:pPr lvl="2"/>
            <a:r>
              <a:rPr lang="en-US" sz="1800" dirty="0"/>
              <a:t>Create, delete, update, and retrieve databases</a:t>
            </a:r>
          </a:p>
          <a:p>
            <a:pPr lvl="2"/>
            <a:r>
              <a:rPr lang="en-US" sz="1800" dirty="0"/>
              <a:t>Create, delete, update login settings for the databases</a:t>
            </a:r>
          </a:p>
          <a:p>
            <a:pPr lvl="2"/>
            <a:r>
              <a:rPr lang="en-US" sz="1800" dirty="0"/>
              <a:t>Create, validate, delete, update, and retrieve hosting servers</a:t>
            </a:r>
          </a:p>
          <a:p>
            <a:pPr lvl="2"/>
            <a:r>
              <a:rPr lang="en-US" sz="1800" dirty="0"/>
              <a:t>Some usage data available to operators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SQL Server Resource Provider?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19B071-9847-4462-9CDD-03C2D7345228}"/>
              </a:ext>
            </a:extLst>
          </p:cNvPr>
          <p:cNvGraphicFramePr>
            <a:graphicFrameLocks noGrp="1"/>
          </p:cNvGraphicFramePr>
          <p:nvPr/>
        </p:nvGraphicFramePr>
        <p:xfrm>
          <a:off x="7881065" y="1090325"/>
          <a:ext cx="4555410" cy="468485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97973">
                  <a:extLst>
                    <a:ext uri="{9D8B030D-6E8A-4147-A177-3AD203B41FA5}">
                      <a16:colId xmlns:a16="http://schemas.microsoft.com/office/drawing/2014/main" val="4172449617"/>
                    </a:ext>
                  </a:extLst>
                </a:gridCol>
                <a:gridCol w="2657437">
                  <a:extLst>
                    <a:ext uri="{9D8B030D-6E8A-4147-A177-3AD203B41FA5}">
                      <a16:colId xmlns:a16="http://schemas.microsoft.com/office/drawing/2014/main" val="1781635336"/>
                    </a:ext>
                  </a:extLst>
                </a:gridCol>
              </a:tblGrid>
              <a:tr h="291539">
                <a:tc>
                  <a:txBody>
                    <a:bodyPr/>
                    <a:lstStyle/>
                    <a:p>
                      <a:r>
                        <a:rPr lang="en-US" sz="1600" u="none" dirty="0"/>
                        <a:t>Service Category</a:t>
                      </a:r>
                      <a:endParaRPr lang="en-US" sz="1600" b="0" u="none" dirty="0">
                        <a:solidFill>
                          <a:srgbClr val="353535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Data</a:t>
                      </a:r>
                      <a:r>
                        <a:rPr lang="en-US" sz="1600" baseline="0"/>
                        <a:t> and Storage</a:t>
                      </a:r>
                      <a:endParaRPr lang="en-US" sz="1600" b="0">
                        <a:solidFill>
                          <a:srgbClr val="0078D7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98918"/>
                  </a:ext>
                </a:extLst>
              </a:tr>
              <a:tr h="291539">
                <a:tc>
                  <a:txBody>
                    <a:bodyPr/>
                    <a:lstStyle/>
                    <a:p>
                      <a:r>
                        <a:rPr lang="en-US" sz="1600" u="none"/>
                        <a:t>API Version</a:t>
                      </a:r>
                      <a:endParaRPr lang="en-US" sz="1600" b="0" u="none">
                        <a:solidFill>
                          <a:srgbClr val="353535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600" kern="1200" dirty="0"/>
                        <a:t>Unique to Azure Stack Hub</a:t>
                      </a:r>
                      <a:endParaRPr lang="en-US" sz="1600" b="0" kern="1200" dirty="0">
                        <a:solidFill>
                          <a:srgbClr val="0078D7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49615"/>
                  </a:ext>
                </a:extLst>
              </a:tr>
              <a:tr h="267268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u="none">
                        <a:solidFill>
                          <a:srgbClr val="353535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rgbClr val="353535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13943"/>
                  </a:ext>
                </a:extLst>
              </a:tr>
              <a:tr h="272682">
                <a:tc gridSpan="2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/>
                        <a:t>Azure Stack Hub considerations:</a:t>
                      </a:r>
                      <a:endParaRPr lang="en-US" sz="2000" b="0" u="none" dirty="0">
                        <a:solidFill>
                          <a:srgbClr val="0078D7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58504"/>
                  </a:ext>
                </a:extLst>
              </a:tr>
              <a:tr h="3282773">
                <a:tc gridSpan="2">
                  <a:txBody>
                    <a:bodyPr/>
                    <a:lstStyle/>
                    <a:p>
                      <a:pPr marL="285750" indent="-285750" rtl="0" fontAlgn="ctr">
                        <a:spcBef>
                          <a:spcPts val="672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An administrator needs to manage the underlying IaaS Instance of SQL (patching, capacity planning, performance monitoring, etc.)</a:t>
                      </a:r>
                    </a:p>
                    <a:p>
                      <a:pPr marL="285750" marR="0" lvl="0" indent="-285750" algn="l" defTabSz="932742" rtl="0" eaLnBrk="1" fontAlgn="ctr" latinLnBrk="0" hangingPunct="1">
                        <a:lnSpc>
                          <a:spcPct val="100000"/>
                        </a:lnSpc>
                        <a:spcBef>
                          <a:spcPts val="672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Any external SQL Server can be used, including SQL standalone servers, and VMs on Azure Stack Hub or Azure, as long as network connectivity can be achieved</a:t>
                      </a:r>
                    </a:p>
                    <a:p>
                      <a:pPr marL="285750" indent="-285750" rtl="0" fontAlgn="ctr">
                        <a:spcBef>
                          <a:spcPts val="672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No parity with SQL DB on Azure beyond basic CRUD commands</a:t>
                      </a:r>
                    </a:p>
                    <a:p>
                      <a:pPr marL="285750" indent="-285750" rtl="0" fontAlgn="ctr">
                        <a:spcBef>
                          <a:spcPts val="672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Support for </a:t>
                      </a:r>
                      <a:r>
                        <a:rPr lang="en-US" sz="1600" kern="1200" dirty="0" err="1">
                          <a:effectLst/>
                        </a:rPr>
                        <a:t>AlwaysOn</a:t>
                      </a:r>
                      <a:r>
                        <a:rPr lang="en-US" sz="1600" kern="1200" dirty="0">
                          <a:effectLst/>
                        </a:rPr>
                        <a:t> Availability Groups</a:t>
                      </a:r>
                      <a:endParaRPr lang="en-US" sz="1600" dirty="0">
                        <a:solidFill>
                          <a:srgbClr val="353535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994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63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8D7"/>
                </a:solidFill>
              </a:rPr>
              <a:t>Order of operations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Insure you have a Windows Server image (2016) with appropriate .NET runtime</a:t>
            </a:r>
          </a:p>
          <a:p>
            <a:pPr marL="457200" lvl="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Use PowerShell New-Server2016VMImage</a:t>
            </a:r>
          </a:p>
          <a:p>
            <a:pPr marL="457200" lvl="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Use Syndicated Trial Image (coming soon)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Download the SQL or MySQL Adapter RP packages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Run the deployment script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Provision capacity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8D7"/>
                </a:solidFill>
              </a:rPr>
              <a:t>The script will do the following: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If necessary, download a compatible version of Azure PowerShell (we are tracking an issue here)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a wildcard certificate to secure communication between the resource provider and Azure Resource Manager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Download an evaluation build of SQL Server 2014 SP1 from the internet or from a local file share</a:t>
            </a:r>
          </a:p>
          <a:p>
            <a:pPr marL="457200" lvl="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Or MySQL Server (free community edition) and Connector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Upload the certificate and all other artifacts to a storage account on your Azure Stack Hub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Publish gallery package so that you can deploy SQL/MySQL databases through the gallery (Hosting Servers too)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Deploy a VM using the Windows Server image added as a pre-requisite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Register a local DNS record that maps to your resource provider VM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Register your resource provider with the local Azure Resource Manager (*Tenants must register </a:t>
            </a:r>
            <a:r>
              <a:rPr lang="en-US" sz="1600" dirty="0" err="1">
                <a:latin typeface="+mj-lt"/>
              </a:rPr>
              <a:t>SQLAdapter</a:t>
            </a:r>
            <a:r>
              <a:rPr lang="en-US" sz="1600" dirty="0">
                <a:latin typeface="+mj-lt"/>
              </a:rPr>
              <a:t> to deploy databases)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8D7"/>
                </a:solidFill>
              </a:rPr>
              <a:t>Make resources available to tenants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Add Hosting Servers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SKUs, quotas, offers, plans</a:t>
            </a:r>
            <a:endParaRPr lang="en-US" sz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547184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Troubleshooting RP deployment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0837" y="2735262"/>
            <a:ext cx="11888787" cy="88639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ipmo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C:\CloudDeployment\AzureStackDiagnostics\Microsoft.AzureStack.Diagnostics.DataCollection\Microsoft.AzureStack.Diagnostics.DataCollection.psm1 -force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Get-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AzureStackLogs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-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OutputPath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"&lt;Enter output Path&gt;" -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FilterByRole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@('WAS','CRP')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74638" y="1212850"/>
            <a:ext cx="10667999" cy="5637212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Log collection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Collect RP deployment log Ex: Logs/DeploySQLProvider.ps1_20170308-155322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Collect </a:t>
            </a:r>
            <a:r>
              <a:rPr lang="en-US" sz="1800" dirty="0" err="1">
                <a:latin typeface="+mj-lt"/>
              </a:rPr>
              <a:t>AzureStack</a:t>
            </a:r>
            <a:r>
              <a:rPr lang="en-US" sz="1800" dirty="0">
                <a:latin typeface="+mj-lt"/>
              </a:rPr>
              <a:t> Logs for Role: WAS, CRP if requested</a:t>
            </a: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DebugMode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This deployment option does not cleanup the RP VM after a deployment failure, allowing investigation of issues related to the VM (e.g., DSC)</a:t>
            </a:r>
          </a:p>
        </p:txBody>
      </p:sp>
    </p:spTree>
    <p:extLst>
      <p:ext uri="{BB962C8B-B14F-4D97-AF65-F5344CB8AC3E}">
        <p14:creationId xmlns:p14="http://schemas.microsoft.com/office/powerpoint/2010/main" val="125132733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4436"/>
            <a:ext cx="11889564" cy="548481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After a successful RP deployment, sad cloud in portal while loading RP view 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Have to wait for server to finish setting up, this can take some time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Refresh portal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SQL RP namespace registration for new tenant subscriptions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For any new tenant subscription, tenant needs to register the SQL RP namespace on the new subscription via PowerShell before attempting to create databases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Re-adding a SQL RP Hosting Server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When trying to add a hosting server that was previously added to SQL RP; before attempting to add, make sure that a login called </a:t>
            </a:r>
            <a:r>
              <a:rPr lang="en-US" sz="1800" dirty="0" err="1">
                <a:latin typeface="+mj-lt"/>
              </a:rPr>
              <a:t>Sql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ResourceProviderLogin</a:t>
            </a:r>
            <a:r>
              <a:rPr lang="en-US" sz="1800" dirty="0">
                <a:latin typeface="+mj-lt"/>
              </a:rPr>
              <a:t> does not exist on the server. If it exists, remove it or rename it before attempting the add the server to SQL RP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 lvl="1">
              <a:spcBef>
                <a:spcPts val="300"/>
              </a:spcBef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35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cont.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4436"/>
            <a:ext cx="12344398" cy="548481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Conflicting Azure PS modules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May need to manually install modules</a:t>
            </a:r>
          </a:p>
          <a:p>
            <a:pPr marL="576072" lvl="2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Close all open PowerShell windows</a:t>
            </a:r>
          </a:p>
          <a:p>
            <a:pPr marL="576072" lvl="2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Install-Module </a:t>
            </a:r>
            <a:r>
              <a:rPr lang="en-US" sz="1600" dirty="0" err="1">
                <a:latin typeface="+mj-lt"/>
              </a:rPr>
              <a:t>AzureRm</a:t>
            </a:r>
            <a:r>
              <a:rPr lang="en-US" sz="1600" dirty="0">
                <a:latin typeface="+mj-lt"/>
              </a:rPr>
              <a:t> -</a:t>
            </a:r>
            <a:r>
              <a:rPr lang="en-US" sz="1600" dirty="0" err="1">
                <a:latin typeface="+mj-lt"/>
              </a:rPr>
              <a:t>RequiredVersion</a:t>
            </a:r>
            <a:r>
              <a:rPr lang="en-US" sz="1600" dirty="0">
                <a:latin typeface="+mj-lt"/>
              </a:rPr>
              <a:t> ‘1.2.9’ -Force -</a:t>
            </a:r>
            <a:r>
              <a:rPr lang="en-US" sz="1600" dirty="0" err="1">
                <a:latin typeface="+mj-lt"/>
              </a:rPr>
              <a:t>AllowClobber</a:t>
            </a:r>
            <a:endParaRPr lang="en-US" sz="1600" dirty="0">
              <a:latin typeface="+mj-lt"/>
            </a:endParaRPr>
          </a:p>
          <a:p>
            <a:pPr marL="576072" lvl="2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Install-Module </a:t>
            </a:r>
            <a:r>
              <a:rPr lang="en-US" sz="1600" dirty="0" err="1">
                <a:latin typeface="+mj-lt"/>
              </a:rPr>
              <a:t>AzureStack</a:t>
            </a:r>
            <a:r>
              <a:rPr lang="en-US" sz="1600" dirty="0">
                <a:latin typeface="+mj-lt"/>
              </a:rPr>
              <a:t> -</a:t>
            </a:r>
            <a:r>
              <a:rPr lang="en-US" sz="1600" dirty="0" err="1">
                <a:latin typeface="+mj-lt"/>
              </a:rPr>
              <a:t>RequiredVersion</a:t>
            </a:r>
            <a:r>
              <a:rPr lang="en-US" sz="1600" dirty="0">
                <a:latin typeface="+mj-lt"/>
              </a:rPr>
              <a:t> ‘1.2.9’ -Force –</a:t>
            </a:r>
            <a:r>
              <a:rPr lang="en-US" sz="1600" dirty="0" err="1">
                <a:latin typeface="+mj-lt"/>
              </a:rPr>
              <a:t>AllowClobber</a:t>
            </a:r>
            <a:endParaRPr lang="en-US" sz="1600" dirty="0">
              <a:latin typeface="+mj-lt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Spurious failure messages when it really succeeds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Reties usually work, get past “Conflict” message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Can’t register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Still investigating, this looks like an inability to get correct status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We give up after 20 minutes and retry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 lvl="1">
              <a:spcBef>
                <a:spcPts val="300"/>
              </a:spcBef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8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7171934" cy="3636893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 MySQL Server Resource Provider provides ARM access and UI items which can be used to manage MySQL server resources (to MySQL running in IaaS)</a:t>
            </a:r>
          </a:p>
          <a:p>
            <a:r>
              <a:rPr lang="en-US" sz="2000" dirty="0"/>
              <a:t>MySQL Server Resource Provider allows ARM templates and the Azure Stack Hub portals to do database CRUD operations:</a:t>
            </a:r>
          </a:p>
          <a:p>
            <a:pPr lvl="2"/>
            <a:r>
              <a:rPr lang="en-US" sz="1800" dirty="0"/>
              <a:t>Create, delete, update, and retrieve databases</a:t>
            </a:r>
          </a:p>
          <a:p>
            <a:pPr lvl="2"/>
            <a:r>
              <a:rPr lang="en-US" sz="1800" dirty="0"/>
              <a:t>Create, delete, update login settings for the databases</a:t>
            </a:r>
          </a:p>
          <a:p>
            <a:pPr lvl="2"/>
            <a:r>
              <a:rPr lang="en-US" sz="1800" dirty="0"/>
              <a:t>Create, validate, delete, update, and retrieve hosting servers</a:t>
            </a:r>
          </a:p>
          <a:p>
            <a:pPr lvl="2"/>
            <a:r>
              <a:rPr lang="en-US" sz="1800" dirty="0"/>
              <a:t>Some usage data available to operators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MySQL Server Resource Provider?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87AF1F-A51D-4A20-8C46-DBAEC8F9DB26}"/>
              </a:ext>
            </a:extLst>
          </p:cNvPr>
          <p:cNvGraphicFramePr>
            <a:graphicFrameLocks noGrp="1"/>
          </p:cNvGraphicFramePr>
          <p:nvPr/>
        </p:nvGraphicFramePr>
        <p:xfrm>
          <a:off x="7749412" y="1142882"/>
          <a:ext cx="4555410" cy="391225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97973">
                  <a:extLst>
                    <a:ext uri="{9D8B030D-6E8A-4147-A177-3AD203B41FA5}">
                      <a16:colId xmlns:a16="http://schemas.microsoft.com/office/drawing/2014/main" val="2519851574"/>
                    </a:ext>
                  </a:extLst>
                </a:gridCol>
                <a:gridCol w="2657437">
                  <a:extLst>
                    <a:ext uri="{9D8B030D-6E8A-4147-A177-3AD203B41FA5}">
                      <a16:colId xmlns:a16="http://schemas.microsoft.com/office/drawing/2014/main" val="2555156715"/>
                    </a:ext>
                  </a:extLst>
                </a:gridCol>
              </a:tblGrid>
              <a:tr h="31629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algn="l" defTabSz="932742" rtl="0" eaLnBrk="1" latinLnBrk="0" hangingPunct="1"/>
                      <a:r>
                        <a:rPr lang="en-US" sz="16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Category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algn="l" defTabSz="932742" rtl="0" eaLnBrk="1" latinLnBrk="0" hangingPunct="1"/>
                      <a:r>
                        <a:rPr lang="en-US" sz="1600" b="1" u="non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and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1415"/>
                  </a:ext>
                </a:extLst>
              </a:tr>
              <a:tr h="31629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600" u="none"/>
                        <a:t>API Version</a:t>
                      </a:r>
                      <a:endParaRPr lang="en-US" sz="1600" b="0" i="0" u="none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lvl="0" algn="l" defTabSz="932742" eaLnBrk="1" latinLnBrk="0" hangingPunct="1">
                        <a:buNone/>
                      </a:pPr>
                      <a:r>
                        <a:rPr lang="en-US" sz="1600" u="none" strike="noStrike" kern="1200" noProof="0" dirty="0"/>
                        <a:t>Unique to Azure Stack Hub</a:t>
                      </a:r>
                      <a:endParaRPr lang="en-US" sz="1600" b="0" i="0" u="none" strike="noStrike" kern="1200" noProof="0" dirty="0">
                        <a:solidFill>
                          <a:srgbClr val="0078D7"/>
                        </a:solidFill>
                        <a:latin typeface="Segoe UI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19412"/>
                  </a:ext>
                </a:extLst>
              </a:tr>
              <a:tr h="31629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endParaRPr lang="en-US" sz="16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70655"/>
                  </a:ext>
                </a:extLst>
              </a:tr>
              <a:tr h="373807">
                <a:tc gridSpan="2"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/>
                        <a:t>Azure Stack Hub considerations:</a:t>
                      </a:r>
                      <a:endParaRPr lang="en-US" sz="2000" b="0" i="0" u="none" dirty="0">
                        <a:solidFill>
                          <a:srgbClr val="0078D7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68130"/>
                  </a:ext>
                </a:extLst>
              </a:tr>
              <a:tr h="2510176">
                <a:tc gridSpan="2"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285750" indent="-285750" rtl="0" fontAlgn="ctr">
                        <a:spcBef>
                          <a:spcPts val="672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An Admin needs to manage the underlying IaaS Instance (same as SQL Server)</a:t>
                      </a:r>
                    </a:p>
                    <a:p>
                      <a:pPr marL="285750" indent="-285750" rtl="0" fontAlgn="ctr">
                        <a:spcBef>
                          <a:spcPts val="672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No parity with new Azure MySQL beyond basic CRUD commands</a:t>
                      </a:r>
                    </a:p>
                    <a:p>
                      <a:pPr marL="285750" indent="-285750" rtl="0" fontAlgn="ctr">
                        <a:spcBef>
                          <a:spcPts val="672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Multiple MySQL versions are supported including Community Editions, clustered versions, and licensed software</a:t>
                      </a:r>
                    </a:p>
                    <a:p>
                      <a:pPr marL="285750" lvl="0" indent="-285750" rtl="0" fontAlgn="ctr">
                        <a:spcBef>
                          <a:spcPts val="672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Validation of MySQL clones is pending</a:t>
                      </a:r>
                      <a:endParaRPr lang="en-US" sz="1600" dirty="0">
                        <a:solidFill>
                          <a:srgbClr val="353535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41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798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425135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Provides access to a managed SQL Server or MySQL farm through the Azure Stack Hub portal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Addresses common server farm hosting requirements including self-service access, automated     provisioning, and configuration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Accessible on Azure Stack Hub and can be composed from other workloads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Provides a unified experience for consumers of compute resources on your Azure Stack Hub environment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Provides flexibility of service choice – OS and SQL/MySQL version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the SQL or MySQL Resource Provider?</a:t>
            </a:r>
          </a:p>
        </p:txBody>
      </p:sp>
    </p:spTree>
    <p:extLst>
      <p:ext uri="{BB962C8B-B14F-4D97-AF65-F5344CB8AC3E}">
        <p14:creationId xmlns:p14="http://schemas.microsoft.com/office/powerpoint/2010/main" val="24187427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353013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Provides DBaaS-like experience to tenants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It looks like PaaS to the tenant, but it’s managed as a database running on an IaaS VM 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Service Providers are able to build business solutions with SQL running locally on or ‘beside’ Azure Stack Hub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Ability to use any version of SQL or MySQL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Add capacity as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</a:t>
            </a:r>
          </a:p>
        </p:txBody>
      </p:sp>
    </p:spTree>
    <p:extLst>
      <p:ext uri="{BB962C8B-B14F-4D97-AF65-F5344CB8AC3E}">
        <p14:creationId xmlns:p14="http://schemas.microsoft.com/office/powerpoint/2010/main" val="4960781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SQL or MySQL Resource Provider?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5264" y="1762125"/>
            <a:ext cx="11048999" cy="539333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78D7"/>
                </a:solidFill>
              </a:rPr>
              <a:t>Provides access to a managed SQL Server or MySQL farm through the Azure Stack Hub portal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Addresses common server farm hosting requirements including self-service access, automated     provisioning, and configuration</a:t>
            </a:r>
            <a:endParaRPr lang="en-US" sz="1800" dirty="0">
              <a:latin typeface="+mj-lt"/>
              <a:cs typeface="Segoe UI Light"/>
            </a:endParaRPr>
          </a:p>
          <a:p>
            <a:pPr lvl="1">
              <a:spcBef>
                <a:spcPts val="672"/>
              </a:spcBef>
              <a:spcAft>
                <a:spcPts val="1200"/>
              </a:spcAft>
            </a:pPr>
            <a:endParaRPr lang="en-US" sz="1800" dirty="0">
              <a:latin typeface="+mj-lt"/>
            </a:endParaRPr>
          </a:p>
          <a:p>
            <a:pPr>
              <a:spcBef>
                <a:spcPts val="672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78D7"/>
                </a:solidFill>
              </a:rPr>
              <a:t>Accessible on Azure Stack Hub and can be composed from other workloads</a:t>
            </a:r>
            <a:endParaRPr lang="en-US" sz="1800" dirty="0">
              <a:latin typeface="+mj-l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Provides a unified experience for consumers of compute resources on your Azure Stack Hub environment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Provides flexibility of service choice – OS to SQL/MySQL version</a:t>
            </a:r>
            <a:endParaRPr lang="en-US" sz="1800" dirty="0">
              <a:latin typeface="+mj-lt"/>
              <a:cs typeface="Segoe UI Light"/>
            </a:endParaRPr>
          </a:p>
          <a:p>
            <a:pPr lvl="1">
              <a:spcBef>
                <a:spcPts val="672"/>
              </a:spcBef>
              <a:spcAft>
                <a:spcPts val="1200"/>
              </a:spcAft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665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7266936" cy="506920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The SQL and MySQL RPs are adaptors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Provide DB provisioning capabilities to tenants using </a:t>
            </a:r>
            <a:r>
              <a:rPr lang="en-US" sz="2000"/>
              <a:t>the Portal or API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en-US" sz="2000" dirty="0"/>
              <a:t>Provides ARM access to a SQL or MySQL instance defined by the administrator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Resource Provider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A process running inside a VM that hosts the REST endpoints to provision database objects via the ARM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The RP is not in the data path, it is just involved in CRUD activities against the database instances, so a single RP can host many database servers without constricting access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and overview – How the RP works</a:t>
            </a:r>
          </a:p>
        </p:txBody>
      </p:sp>
      <p:pic>
        <p:nvPicPr>
          <p:cNvPr id="4" name="Picture 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E424B525-C039-47B9-A1D4-B16A4F45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349" y="981076"/>
            <a:ext cx="2902646" cy="1625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301BE-85FD-4747-8566-874CDA9727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2279" y="5097462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538A1-B733-4D08-9015-57D2D0DF09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4442" y="5097462"/>
            <a:ext cx="780290" cy="7802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B60629-0511-4ABB-9EF4-A72E4A4D68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0014732" y="5487607"/>
            <a:ext cx="94754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072707-5B39-4C08-977B-37450687568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4442" y="3129791"/>
            <a:ext cx="1143321" cy="1143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302B1-DC41-43E4-A59C-BB2CD91F2A9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7308" y="2996353"/>
            <a:ext cx="500909" cy="5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61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C620A773-8EDA-4F63-B19F-165144BCFB99}"/>
    </a:ext>
  </a:extLst>
</a:theme>
</file>

<file path=ppt/theme/theme2.xml><?xml version="1.0" encoding="utf-8"?>
<a:theme xmlns:a="http://schemas.openxmlformats.org/drawingml/2006/main" name="3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sson Template Advanced Services Delivery" id="{C1C2A24F-D109-42E5-AC15-AA5D2EC769D9}" vid="{DB32FE43-934C-40BD-B03E-F7F2E05B8611}"/>
    </a:ext>
  </a:extLst>
</a:theme>
</file>

<file path=ppt/theme/theme3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16-9_Business_BLUE_2017_13</Template>
  <TotalTime>0</TotalTime>
  <Words>4400</Words>
  <Application>Microsoft Office PowerPoint</Application>
  <PresentationFormat>Custom</PresentationFormat>
  <Paragraphs>561</Paragraphs>
  <Slides>43</Slides>
  <Notes>43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Consolas</vt:lpstr>
      <vt:lpstr>Segoe UI</vt:lpstr>
      <vt:lpstr>Segoe UI Light</vt:lpstr>
      <vt:lpstr>Segoe UI Semilight</vt:lpstr>
      <vt:lpstr>segoe-ui_bold</vt:lpstr>
      <vt:lpstr>segoe-ui_semibold</vt:lpstr>
      <vt:lpstr>Wingdings</vt:lpstr>
      <vt:lpstr>1_LIGHT GRAY TEMPLATE</vt:lpstr>
      <vt:lpstr>3_WHITE TEMPLATE</vt:lpstr>
      <vt:lpstr>WHITE TEMPLATE</vt:lpstr>
      <vt:lpstr>Platform as a Service    and Microsoft Azure Stack Hub</vt:lpstr>
      <vt:lpstr>Agenda</vt:lpstr>
      <vt:lpstr>PowerPoint Presentation</vt:lpstr>
      <vt:lpstr>What is the SQL Server Resource Provider?</vt:lpstr>
      <vt:lpstr>What is the MySQL Server Resource Provider?</vt:lpstr>
      <vt:lpstr>Why use the SQL or MySQL Resource Provider?</vt:lpstr>
      <vt:lpstr>Key benefits</vt:lpstr>
      <vt:lpstr>Why use the SQL or MySQL Resource Provider?</vt:lpstr>
      <vt:lpstr>Concepts and overview – How the RP works</vt:lpstr>
      <vt:lpstr>Concepts and overview – SQL/MySQL hosting servers</vt:lpstr>
      <vt:lpstr>Concepts and overview - SKUs</vt:lpstr>
      <vt:lpstr>Concepts and overview – setting up database access</vt:lpstr>
      <vt:lpstr>Architectural Overview</vt:lpstr>
      <vt:lpstr>SQL and MySQL RP logical overview</vt:lpstr>
      <vt:lpstr>SQL and MySQL RP logical overview</vt:lpstr>
      <vt:lpstr>SQL and MySQL RP admin portal experience</vt:lpstr>
      <vt:lpstr>Expand capacity</vt:lpstr>
      <vt:lpstr>Deployment Overview</vt:lpstr>
      <vt:lpstr>Installation</vt:lpstr>
      <vt:lpstr>Deployment options (SQL)</vt:lpstr>
      <vt:lpstr>Deployment options (MySQL)</vt:lpstr>
      <vt:lpstr>Deployment considerations</vt:lpstr>
      <vt:lpstr>Deployment considerations</vt:lpstr>
      <vt:lpstr>Deployment considerations</vt:lpstr>
      <vt:lpstr>Removing the SQL or MySQL RP</vt:lpstr>
      <vt:lpstr>Maintenance</vt:lpstr>
      <vt:lpstr>Maintenance</vt:lpstr>
      <vt:lpstr>Helpful resources</vt:lpstr>
      <vt:lpstr>Questions?</vt:lpstr>
      <vt:lpstr>PowerPoint Presentation</vt:lpstr>
      <vt:lpstr>Appendix</vt:lpstr>
      <vt:lpstr>Common issues</vt:lpstr>
      <vt:lpstr>Protecting PaaS Data Stores</vt:lpstr>
      <vt:lpstr>PowerPoint Presentation</vt:lpstr>
      <vt:lpstr>SQL RP Admin experience</vt:lpstr>
      <vt:lpstr>SQL RP tenant experience</vt:lpstr>
      <vt:lpstr>MySQL RP Admin experience</vt:lpstr>
      <vt:lpstr>MySQL RP tenant experience</vt:lpstr>
      <vt:lpstr>Limitations</vt:lpstr>
      <vt:lpstr>Installation</vt:lpstr>
      <vt:lpstr>PowerPoint Presentation</vt:lpstr>
      <vt:lpstr>Common issues</vt:lpstr>
      <vt:lpstr>Common Issues cont.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2019-12-20T21:26:14Z</dcterms:created>
  <dcterms:modified xsi:type="dcterms:W3CDTF">2020-03-05T18:51:33Z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2019-12-20T21:26:23.6765682Z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7d1f588f-f5ed-4411-af6a-f3701218520f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