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heme/themeOverride2.xml" ContentType="application/vnd.openxmlformats-officedocument.themeOverr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heme/themeOverride3.xml" ContentType="application/vnd.openxmlformats-officedocument.themeOverr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heme/themeOverride4.xml" ContentType="application/vnd.openxmlformats-officedocument.themeOverr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heme/themeOverride5.xml" ContentType="application/vnd.openxmlformats-officedocument.themeOverr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heme/themeOverride6.xml" ContentType="application/vnd.openxmlformats-officedocument.themeOverride+xml"/>
  <Override PartName="/ppt/notesSlides/notesSlide27.xml" ContentType="application/vnd.openxmlformats-officedocument.presentationml.notesSlide+xml"/>
  <Override PartName="/ppt/theme/themeOverride7.xml" ContentType="application/vnd.openxmlformats-officedocument.themeOverr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1"/>
    <p:sldMasterId id="2147484495" r:id="rId2"/>
    <p:sldMasterId id="2147484524" r:id="rId3"/>
  </p:sldMasterIdLst>
  <p:notesMasterIdLst>
    <p:notesMasterId r:id="rId33"/>
  </p:notesMasterIdLst>
  <p:handoutMasterIdLst>
    <p:handoutMasterId r:id="rId34"/>
  </p:handoutMasterIdLst>
  <p:sldIdLst>
    <p:sldId id="1489" r:id="rId4"/>
    <p:sldId id="1562" r:id="rId5"/>
    <p:sldId id="1640" r:id="rId6"/>
    <p:sldId id="1642" r:id="rId7"/>
    <p:sldId id="1643" r:id="rId8"/>
    <p:sldId id="1623" r:id="rId9"/>
    <p:sldId id="1648" r:id="rId10"/>
    <p:sldId id="1647" r:id="rId11"/>
    <p:sldId id="1612" r:id="rId12"/>
    <p:sldId id="1671" r:id="rId13"/>
    <p:sldId id="1622" r:id="rId14"/>
    <p:sldId id="1660" r:id="rId15"/>
    <p:sldId id="1672" r:id="rId16"/>
    <p:sldId id="1673" r:id="rId17"/>
    <p:sldId id="1667" r:id="rId18"/>
    <p:sldId id="1627" r:id="rId19"/>
    <p:sldId id="1669" r:id="rId20"/>
    <p:sldId id="1674" r:id="rId21"/>
    <p:sldId id="1626" r:id="rId22"/>
    <p:sldId id="1653" r:id="rId23"/>
    <p:sldId id="1675" r:id="rId24"/>
    <p:sldId id="1676" r:id="rId25"/>
    <p:sldId id="1651" r:id="rId26"/>
    <p:sldId id="1664" r:id="rId27"/>
    <p:sldId id="1665" r:id="rId28"/>
    <p:sldId id="1678" r:id="rId29"/>
    <p:sldId id="1554" r:id="rId30"/>
    <p:sldId id="1532" r:id="rId31"/>
    <p:sldId id="1555" r:id="rId32"/>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structions" id="{A0252C9D-1D6B-42F9-BA63-F39DC4D8B635}">
          <p14:sldIdLst>
            <p14:sldId id="1489"/>
          </p14:sldIdLst>
        </p14:section>
        <p14:section name="Agenda" id="{A073DAE3-B461-442F-A3D3-6642BD875E45}">
          <p14:sldIdLst>
            <p14:sldId id="1562"/>
          </p14:sldIdLst>
        </p14:section>
        <p14:section name="Usage Pipeline" id="{632C6C6E-2E54-445B-B4EE-9B88C35497B1}">
          <p14:sldIdLst>
            <p14:sldId id="1640"/>
            <p14:sldId id="1642"/>
            <p14:sldId id="1643"/>
            <p14:sldId id="1623"/>
            <p14:sldId id="1648"/>
            <p14:sldId id="1647"/>
            <p14:sldId id="1612"/>
            <p14:sldId id="1671"/>
            <p14:sldId id="1622"/>
            <p14:sldId id="1660"/>
            <p14:sldId id="1672"/>
            <p14:sldId id="1673"/>
            <p14:sldId id="1667"/>
            <p14:sldId id="1627"/>
            <p14:sldId id="1669"/>
            <p14:sldId id="1674"/>
            <p14:sldId id="1626"/>
            <p14:sldId id="1653"/>
            <p14:sldId id="1675"/>
            <p14:sldId id="1676"/>
            <p14:sldId id="1651"/>
            <p14:sldId id="1664"/>
            <p14:sldId id="1665"/>
            <p14:sldId id="1678"/>
          </p14:sldIdLst>
        </p14:section>
        <p14:section name="Conclusion" id="{7EBF7387-3079-4248-89A0-0AA300D33B53}">
          <p14:sldIdLst>
            <p14:sldId id="1554"/>
            <p14:sldId id="1532"/>
          </p14:sldIdLst>
        </p14:section>
        <p14:section name="Appendix" id="{F2953DCD-F1FB-4CBA-95C0-10FCF6895157}">
          <p14:sldIdLst>
            <p14:sldId id="1555"/>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6" name="Author" initials="A" lastIdx="0" clrIdx="6"/>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0000"/>
    <a:srgbClr val="353535"/>
    <a:srgbClr val="0078D7"/>
    <a:srgbClr val="FF8C00"/>
    <a:srgbClr val="D83B01"/>
    <a:srgbClr val="FFB900"/>
    <a:srgbClr val="107C10"/>
    <a:srgbClr val="FF5050"/>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F2C05CE-37E2-47E7-BED7-EE8309CAF24E}" v="1" dt="2020-03-05T18:50:12.78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4" d="100"/>
          <a:sy n="94" d="100"/>
        </p:scale>
        <p:origin x="33" y="384"/>
      </p:cViewPr>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tableStyles" Target="tableStyles.xml"/><Relationship Id="rId21" Type="http://schemas.openxmlformats.org/officeDocument/2006/relationships/slide" Target="slides/slide18.xml"/><Relationship Id="rId34" Type="http://schemas.openxmlformats.org/officeDocument/2006/relationships/handoutMaster" Target="handoutMasters/handout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commentAuthors" Target="commentAuthors.xml"/><Relationship Id="rId8" Type="http://schemas.openxmlformats.org/officeDocument/2006/relationships/slide" Target="slides/slide5.xml"/><Relationship Id="rId3" Type="http://schemas.openxmlformats.org/officeDocument/2006/relationships/slideMaster" Target="slideMasters/slideMaster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D0CB2F-F0BF-435A-A27A-2EC15087F634}" type="datetime8">
              <a:rPr lang="en-US" smtClean="0">
                <a:latin typeface="Segoe UI" pitchFamily="34" charset="0"/>
              </a:rPr>
              <a:t>3/5/2020 1:50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2"/>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18B56EA-E28F-4F92-9F16-7A6F2501B303}" type="datetime8">
              <a:rPr lang="en-US" smtClean="0"/>
              <a:t>3/5/2020 1:48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6" name="Date Placeholder 5"/>
          <p:cNvSpPr>
            <a:spLocks noGrp="1"/>
          </p:cNvSpPr>
          <p:nvPr>
            <p:ph type="dt" idx="12"/>
          </p:nvPr>
        </p:nvSpPr>
        <p:spPr/>
        <p:txBody>
          <a:bodyPr/>
          <a:lstStyle/>
          <a:p>
            <a:fld id="{56C2EDE2-D073-4F7E-A469-E134256712C5}" type="datetime8">
              <a:rPr lang="en-US" smtClean="0"/>
              <a:t>3/5/2020 1:48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
        <p:nvSpPr>
          <p:cNvPr id="5" name="Footer Placeholder 4"/>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17437859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3/5/2020 1:49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36978787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3/5/2020 1:49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a:p>
        </p:txBody>
      </p:sp>
    </p:spTree>
    <p:extLst>
      <p:ext uri="{BB962C8B-B14F-4D97-AF65-F5344CB8AC3E}">
        <p14:creationId xmlns:p14="http://schemas.microsoft.com/office/powerpoint/2010/main" val="31273613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3/5/2020 1:49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a:p>
        </p:txBody>
      </p:sp>
    </p:spTree>
    <p:extLst>
      <p:ext uri="{BB962C8B-B14F-4D97-AF65-F5344CB8AC3E}">
        <p14:creationId xmlns:p14="http://schemas.microsoft.com/office/powerpoint/2010/main" val="24825289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3/5/2020 1:49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6100760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3/5/2020 1:49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4102784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3/5/2020 1:49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a:p>
        </p:txBody>
      </p:sp>
    </p:spTree>
    <p:extLst>
      <p:ext uri="{BB962C8B-B14F-4D97-AF65-F5344CB8AC3E}">
        <p14:creationId xmlns:p14="http://schemas.microsoft.com/office/powerpoint/2010/main" val="22360535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3/5/2020 1:49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a:p>
        </p:txBody>
      </p:sp>
    </p:spTree>
    <p:extLst>
      <p:ext uri="{BB962C8B-B14F-4D97-AF65-F5344CB8AC3E}">
        <p14:creationId xmlns:p14="http://schemas.microsoft.com/office/powerpoint/2010/main" val="32359504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3/5/2020 1:49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6059652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3/5/2020 1:49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5466446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3/5/2020 1:49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a:p>
        </p:txBody>
      </p:sp>
    </p:spTree>
    <p:extLst>
      <p:ext uri="{BB962C8B-B14F-4D97-AF65-F5344CB8AC3E}">
        <p14:creationId xmlns:p14="http://schemas.microsoft.com/office/powerpoint/2010/main" val="26800827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2CB5568C-11AE-48B7-9B16-C02677ED33D1}"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3/5/2020 1:48 PM</a:t>
            </a:fld>
            <a:endParaRPr kumimoji="0" lang="en-US" sz="1800" b="0" i="0" u="none" strike="noStrike" kern="0" cap="none" spc="0" normalizeH="0" baseline="0" noProof="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a:t>
            </a:fld>
            <a:endParaRPr kumimoji="0" lang="en-US" sz="1800" b="0" i="0" u="none" strike="noStrike" kern="0" cap="none" spc="0" normalizeH="0" baseline="0" noProof="0">
              <a:ln>
                <a:noFill/>
              </a:ln>
              <a:solidFill>
                <a:sysClr val="windowText" lastClr="000000"/>
              </a:solidFill>
              <a:effectLst/>
              <a:uLnTx/>
              <a:uFillTx/>
            </a:endParaRPr>
          </a:p>
        </p:txBody>
      </p:sp>
      <p:sp>
        <p:nvSpPr>
          <p:cNvPr id="8" name="Footer Placeholder 7"/>
          <p:cNvSpPr>
            <a:spLocks noGrp="1"/>
          </p:cNvSpPr>
          <p:nvPr>
            <p:ph type="ftr" sz="quarter" idx="14"/>
          </p:nvPr>
        </p:nvSpPr>
        <p:spPr/>
        <p:txBody>
          <a:bodyPr/>
          <a:lstStyle/>
          <a:p>
            <a:pPr marL="398463"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schemeClr val="tx1"/>
                    </a:gs>
                    <a:gs pos="100000">
                      <a:schemeClr val="tx1"/>
                    </a:gs>
                  </a:gsLst>
                  <a:lin ang="5400000" scaled="0"/>
                </a:gradFill>
                <a:effectLst/>
                <a:uLnTx/>
                <a:uFillTx/>
                <a:latin typeface="Segoe UI" pitchFamily="34" charset="0"/>
                <a:ea typeface="Segoe UI" pitchFamily="34" charset="0"/>
                <a:cs typeface="Segoe UI" pitchFamily="34" charset="0"/>
              </a:rPr>
              <a:t>© Microsoft Corporation. All rights reserved. </a:t>
            </a:r>
          </a:p>
        </p:txBody>
      </p:sp>
    </p:spTree>
    <p:extLst>
      <p:ext uri="{BB962C8B-B14F-4D97-AF65-F5344CB8AC3E}">
        <p14:creationId xmlns:p14="http://schemas.microsoft.com/office/powerpoint/2010/main" val="15528147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398463"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1B0BD91-A332-4638-9D55-E1550E13BA6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3/5/2020 1:49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8416743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398463"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1B0BD91-A332-4638-9D55-E1550E13BA6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3/5/2020 1:49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6315565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398463"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1B0BD91-A332-4638-9D55-E1550E13BA6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3/5/2020 1:49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1913632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3/5/2020 1:49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a:p>
        </p:txBody>
      </p:sp>
    </p:spTree>
    <p:extLst>
      <p:ext uri="{BB962C8B-B14F-4D97-AF65-F5344CB8AC3E}">
        <p14:creationId xmlns:p14="http://schemas.microsoft.com/office/powerpoint/2010/main" val="25732478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10" name="Date Placeholder 9"/>
          <p:cNvSpPr>
            <a:spLocks noGrp="1"/>
          </p:cNvSpPr>
          <p:nvPr>
            <p:ph type="dt"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108602D-D426-4C00-B215-BFA18C07642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3/5/2020 1:49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4" name="Footer Placeholder 3"/>
          <p:cNvSpPr>
            <a:spLocks noGrp="1"/>
          </p:cNvSpPr>
          <p:nvPr>
            <p:ph type="ftr" sz="quarter" idx="1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71476272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398463"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1B0BD91-A332-4638-9D55-E1550E13BA6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3/5/2020 1:49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3992050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3/5/2020 1:49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a:p>
        </p:txBody>
      </p:sp>
    </p:spTree>
    <p:extLst>
      <p:ext uri="{BB962C8B-B14F-4D97-AF65-F5344CB8AC3E}">
        <p14:creationId xmlns:p14="http://schemas.microsoft.com/office/powerpoint/2010/main" val="377446835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FD545570-6992-4320-BEFC-9262493433EC}" type="datetime8">
              <a:rPr lang="en-US" smtClean="0"/>
              <a:t>3/5/2020 1:49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a:p>
        </p:txBody>
      </p:sp>
    </p:spTree>
    <p:extLst>
      <p:ext uri="{BB962C8B-B14F-4D97-AF65-F5344CB8AC3E}">
        <p14:creationId xmlns:p14="http://schemas.microsoft.com/office/powerpoint/2010/main" val="196379217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a:solidFill>
                <a:prstClr val="black"/>
              </a:solidFill>
            </a:endParaRPr>
          </a:p>
        </p:txBody>
      </p:sp>
      <p:sp>
        <p:nvSpPr>
          <p:cNvPr id="5" name="Date Placeholder 4"/>
          <p:cNvSpPr>
            <a:spLocks noGrp="1"/>
          </p:cNvSpPr>
          <p:nvPr>
            <p:ph type="dt" idx="11"/>
          </p:nvPr>
        </p:nvSpPr>
        <p:spPr/>
        <p:txBody>
          <a:bodyPr/>
          <a:lstStyle/>
          <a:p>
            <a:fld id="{E2F5416D-752F-4A27-A7A5-0CB5FC0CFE2E}" type="datetime8">
              <a:rPr lang="en-US" smtClean="0">
                <a:solidFill>
                  <a:prstClr val="black"/>
                </a:solidFill>
              </a:rPr>
              <a:t>3/5/2020 1:49 PM</a:t>
            </a:fld>
            <a:endParaRPr lang="en-US">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28</a:t>
            </a:fld>
            <a:endParaRPr lang="en-US">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18551071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3/5/2020 1:49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29</a:t>
            </a:fld>
            <a:endParaRPr lang="en-US"/>
          </a:p>
        </p:txBody>
      </p:sp>
    </p:spTree>
    <p:extLst>
      <p:ext uri="{BB962C8B-B14F-4D97-AF65-F5344CB8AC3E}">
        <p14:creationId xmlns:p14="http://schemas.microsoft.com/office/powerpoint/2010/main" val="34080360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3/5/2020 1:48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36517713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3/5/2020 1:48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a:p>
        </p:txBody>
      </p:sp>
    </p:spTree>
    <p:extLst>
      <p:ext uri="{BB962C8B-B14F-4D97-AF65-F5344CB8AC3E}">
        <p14:creationId xmlns:p14="http://schemas.microsoft.com/office/powerpoint/2010/main" val="3048381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3/5/2020 1:48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35087490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3/5/2020 1:48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a:p>
        </p:txBody>
      </p:sp>
    </p:spTree>
    <p:extLst>
      <p:ext uri="{BB962C8B-B14F-4D97-AF65-F5344CB8AC3E}">
        <p14:creationId xmlns:p14="http://schemas.microsoft.com/office/powerpoint/2010/main" val="33242132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3/5/2020 1:48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8211074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3/5/2020 1:48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15565390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3/5/2020 1:49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85473381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with photo and tile">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12436475" cy="6995517"/>
          </a:xfrm>
          <a:prstGeom prst="rect">
            <a:avLst/>
          </a:prstGeom>
        </p:spPr>
      </p:pic>
      <p:pic>
        <p:nvPicPr>
          <p:cNvPr id="10" name="MS logo gray - EMF"/>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460688" y="479425"/>
            <a:ext cx="1451843" cy="310896"/>
          </a:xfrm>
          <a:prstGeom prst="rect">
            <a:avLst/>
          </a:prstGeom>
        </p:spPr>
      </p:pic>
      <p:sp>
        <p:nvSpPr>
          <p:cNvPr id="4" name="Rectangle 3"/>
          <p:cNvSpPr/>
          <p:nvPr userDrawn="1"/>
        </p:nvSpPr>
        <p:spPr bwMode="auto">
          <a:xfrm>
            <a:off x="274702" y="2119177"/>
            <a:ext cx="6400800" cy="3657600"/>
          </a:xfrm>
          <a:prstGeom prst="rect">
            <a:avLst/>
          </a:prstGeom>
          <a:solidFill>
            <a:srgbClr val="FFFFFF">
              <a:alpha val="68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702" y="2119177"/>
            <a:ext cx="6400736" cy="1828800"/>
          </a:xfrm>
          <a:noFill/>
        </p:spPr>
        <p:txBody>
          <a:bodyPr lIns="146304" tIns="91440" rIns="146304" bIns="91440" anchor="t" anchorCtr="0"/>
          <a:lstStyle>
            <a:lvl1pPr>
              <a:defRPr sz="4800" spc="-100" baseline="0">
                <a:gradFill>
                  <a:gsLst>
                    <a:gs pos="18471">
                      <a:srgbClr val="353535"/>
                    </a:gs>
                    <a:gs pos="46000">
                      <a:srgbClr val="353535"/>
                    </a:gs>
                  </a:gsLst>
                  <a:lin ang="5400000" scaled="0"/>
                </a:gradFill>
              </a:defRPr>
            </a:lvl1pPr>
          </a:lstStyle>
          <a:p>
            <a:r>
              <a:rPr lang="en-US"/>
              <a:t>Presentation title</a:t>
            </a:r>
          </a:p>
        </p:txBody>
      </p:sp>
      <p:sp>
        <p:nvSpPr>
          <p:cNvPr id="3" name="Text Placeholder 2"/>
          <p:cNvSpPr>
            <a:spLocks noGrp="1"/>
          </p:cNvSpPr>
          <p:nvPr>
            <p:ph type="body" sz="quarter" idx="14" hasCustomPrompt="1"/>
          </p:nvPr>
        </p:nvSpPr>
        <p:spPr bwMode="auto">
          <a:xfrm>
            <a:off x="273050" y="3954462"/>
            <a:ext cx="6402388" cy="664797"/>
          </a:xfrm>
        </p:spPr>
        <p:txBody>
          <a:bodyPr wrap="square" lIns="164592" tIns="109728" rIns="164592" bIns="109728">
            <a:spAutoFit/>
          </a:bodyPr>
          <a:lstStyle>
            <a:lvl1pPr marL="0" indent="0">
              <a:spcBef>
                <a:spcPts val="0"/>
              </a:spcBef>
              <a:buNone/>
              <a:defRPr sz="3200">
                <a:gradFill>
                  <a:gsLst>
                    <a:gs pos="18471">
                      <a:srgbClr val="353535"/>
                    </a:gs>
                    <a:gs pos="46000">
                      <a:srgbClr val="353535"/>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4090115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6840671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257440629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ection Title Accent Color 1">
    <p:bg>
      <p:bgPr>
        <a:solidFill>
          <a:srgbClr val="35353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7" y="2906331"/>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126175340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losing logo slide">
    <p:bg>
      <p:bgPr>
        <a:solidFill>
          <a:srgbClr val="353535"/>
        </a:soli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bwMode="black">
          <a:xfrm>
            <a:off x="457200" y="479425"/>
            <a:ext cx="1483418" cy="310896"/>
          </a:xfrm>
          <a:prstGeom prst="rect">
            <a:avLst/>
          </a:prstGeom>
        </p:spPr>
      </p:pic>
      <p:pic>
        <p:nvPicPr>
          <p:cNvPr id="5" name="Picture 4">
            <a:extLst>
              <a:ext uri="{FF2B5EF4-FFF2-40B4-BE49-F238E27FC236}">
                <a16:creationId xmlns:a16="http://schemas.microsoft.com/office/drawing/2014/main" id="{8A3C8C28-20DF-4FBE-9BC4-EAC3D31FE2CB}"/>
              </a:ext>
            </a:extLst>
          </p:cNvPr>
          <p:cNvPicPr>
            <a:picLocks noChangeAspect="1"/>
          </p:cNvPicPr>
          <p:nvPr userDrawn="1"/>
        </p:nvPicPr>
        <p:blipFill>
          <a:blip r:embed="rId2"/>
          <a:stretch>
            <a:fillRect/>
          </a:stretch>
        </p:blipFill>
        <p:spPr bwMode="black">
          <a:xfrm>
            <a:off x="457200" y="479425"/>
            <a:ext cx="1483418" cy="310896"/>
          </a:xfrm>
          <a:prstGeom prst="rect">
            <a:avLst/>
          </a:prstGeom>
        </p:spPr>
      </p:pic>
    </p:spTree>
    <p:extLst>
      <p:ext uri="{BB962C8B-B14F-4D97-AF65-F5344CB8AC3E}">
        <p14:creationId xmlns:p14="http://schemas.microsoft.com/office/powerpoint/2010/main" val="171316930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77"/>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a:t>Video title</a:t>
            </a:r>
          </a:p>
        </p:txBody>
      </p:sp>
    </p:spTree>
    <p:extLst>
      <p:ext uri="{BB962C8B-B14F-4D97-AF65-F5344CB8AC3E}">
        <p14:creationId xmlns:p14="http://schemas.microsoft.com/office/powerpoint/2010/main" val="83209352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8" y="1212850"/>
            <a:ext cx="11888787" cy="2308324"/>
          </a:xfrm>
        </p:spPr>
        <p:txBody>
          <a:bodyPr>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274702" y="1211287"/>
            <a:ext cx="11888787" cy="54848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03268474"/>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4655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8460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81456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5099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29962453"/>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13533295"/>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Interior4_Title_Only">
    <p:spTree>
      <p:nvGrpSpPr>
        <p:cNvPr id="1" name=""/>
        <p:cNvGrpSpPr/>
        <p:nvPr/>
      </p:nvGrpSpPr>
      <p:grpSpPr>
        <a:xfrm>
          <a:off x="0" y="0"/>
          <a:ext cx="0" cy="0"/>
          <a:chOff x="0" y="0"/>
          <a:chExt cx="0" cy="0"/>
        </a:xfrm>
      </p:grpSpPr>
      <p:sp>
        <p:nvSpPr>
          <p:cNvPr id="12" name="Rectangle 11"/>
          <p:cNvSpPr>
            <a:spLocks/>
          </p:cNvSpPr>
          <p:nvPr userDrawn="1"/>
        </p:nvSpPr>
        <p:spPr>
          <a:xfrm>
            <a:off x="0" y="0"/>
            <a:ext cx="12436475" cy="1243471"/>
          </a:xfrm>
          <a:prstGeom prst="rect">
            <a:avLst/>
          </a:prstGeom>
          <a:solidFill>
            <a:srgbClr val="0072C6"/>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defTabSz="621508">
              <a:defRPr/>
            </a:pPr>
            <a:endParaRPr lang="en-US" sz="2448">
              <a:solidFill>
                <a:srgbClr val="FFFFFF"/>
              </a:solidFill>
            </a:endParaRPr>
          </a:p>
        </p:txBody>
      </p:sp>
      <p:sp>
        <p:nvSpPr>
          <p:cNvPr id="9" name="Title 1"/>
          <p:cNvSpPr>
            <a:spLocks noGrp="1" noChangeAspect="1"/>
          </p:cNvSpPr>
          <p:nvPr>
            <p:ph type="title"/>
          </p:nvPr>
        </p:nvSpPr>
        <p:spPr>
          <a:xfrm>
            <a:off x="141811" y="-1"/>
            <a:ext cx="11178721" cy="1236019"/>
          </a:xfrm>
          <a:prstGeom prst="rect">
            <a:avLst/>
          </a:prstGeom>
        </p:spPr>
        <p:txBody>
          <a:bodyPr lIns="91440" tIns="91440" bIns="91440" anchor="ctr"/>
          <a:lstStyle>
            <a:lvl1pPr algn="l">
              <a:defRPr sz="4080">
                <a:solidFill>
                  <a:srgbClr val="FFFFFF"/>
                </a:solidFill>
                <a:latin typeface="Segoe UI Light"/>
                <a:cs typeface="Segoe UI Light"/>
              </a:defRPr>
            </a:lvl1pPr>
          </a:lstStyle>
          <a:p>
            <a:r>
              <a:rPr lang="en-US"/>
              <a:t>Click to edit Master title style</a:t>
            </a:r>
          </a:p>
        </p:txBody>
      </p:sp>
    </p:spTree>
    <p:extLst>
      <p:ext uri="{BB962C8B-B14F-4D97-AF65-F5344CB8AC3E}">
        <p14:creationId xmlns:p14="http://schemas.microsoft.com/office/powerpoint/2010/main" val="12591046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2.xml"/><Relationship Id="rId1"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5" Type="http://schemas.openxmlformats.org/officeDocument/2006/relationships/image" Target="../media/image1.emf"/><Relationship Id="rId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Picture 4"/>
          <p:cNvPicPr>
            <a:picLocks noChangeAspect="1"/>
          </p:cNvPicPr>
          <p:nvPr userDrawn="1"/>
        </p:nvPicPr>
        <p:blipFill>
          <a:blip r:embed="rId12" cstate="screen">
            <a:extLst>
              <a:ext uri="{28A0092B-C50C-407E-A947-70E740481C1C}">
                <a14:useLocalDpi xmlns:a14="http://schemas.microsoft.com/office/drawing/2010/main"/>
              </a:ext>
            </a:extLst>
          </a:blip>
          <a:stretch>
            <a:fillRect/>
          </a:stretch>
        </p:blipFill>
        <p:spPr>
          <a:xfrm rot="5400000">
            <a:off x="9371795" y="3072299"/>
            <a:ext cx="6995160" cy="849926"/>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473" r:id="rId1"/>
    <p:sldLayoutId id="2147484240" r:id="rId2"/>
    <p:sldLayoutId id="2147484241" r:id="rId3"/>
    <p:sldLayoutId id="2147484247" r:id="rId4"/>
    <p:sldLayoutId id="2147484256" r:id="rId5"/>
    <p:sldLayoutId id="2147484260" r:id="rId6"/>
    <p:sldLayoutId id="2147484263" r:id="rId7"/>
    <p:sldLayoutId id="2147484517" r:id="rId8"/>
    <p:sldLayoutId id="2147484522" r:id="rId9"/>
    <p:sldLayoutId id="2147484523" r:id="rId10"/>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Picture 4"/>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rot="5400000">
            <a:off x="9371795" y="3072299"/>
            <a:ext cx="6995160" cy="849926"/>
          </a:xfrm>
          <a:prstGeom prst="rect">
            <a:avLst/>
          </a:prstGeom>
        </p:spPr>
      </p:pic>
    </p:spTree>
    <p:extLst>
      <p:ext uri="{BB962C8B-B14F-4D97-AF65-F5344CB8AC3E}">
        <p14:creationId xmlns:p14="http://schemas.microsoft.com/office/powerpoint/2010/main" val="2005544715"/>
      </p:ext>
    </p:extLst>
  </p:cSld>
  <p:clrMap bg1="dk1" tx1="lt1" bg2="dk2" tx2="lt2" accent1="accent1" accent2="accent2" accent3="accent3" accent4="accent4" accent5="accent5" accent6="accent6" hlink="hlink" folHlink="folHlink"/>
  <p:sldLayoutIdLst>
    <p:sldLayoutId id="2147484507" r:id="rId1"/>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Picture 4">
            <a:extLst>
              <a:ext uri="{FF2B5EF4-FFF2-40B4-BE49-F238E27FC236}">
                <a16:creationId xmlns:a16="http://schemas.microsoft.com/office/drawing/2014/main" id="{0DEA0556-6D4E-4E20-A61C-44F500EDCB2E}"/>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rot="5400000">
            <a:off x="9371795" y="3072299"/>
            <a:ext cx="6995160" cy="849926"/>
          </a:xfrm>
          <a:prstGeom prst="rect">
            <a:avLst/>
          </a:prstGeom>
        </p:spPr>
      </p:pic>
    </p:spTree>
    <p:extLst>
      <p:ext uri="{BB962C8B-B14F-4D97-AF65-F5344CB8AC3E}">
        <p14:creationId xmlns:p14="http://schemas.microsoft.com/office/powerpoint/2010/main" val="2584289333"/>
      </p:ext>
    </p:extLst>
  </p:cSld>
  <p:clrMap bg1="lt1" tx1="dk1" bg2="lt2" tx2="dk2" accent1="accent1" accent2="accent2" accent3="accent3" accent4="accent4" accent5="accent5" accent6="accent6" hlink="hlink" folHlink="folHlink"/>
  <p:sldLayoutIdLst>
    <p:sldLayoutId id="2147484527" r:id="rId1"/>
    <p:sldLayoutId id="2147484528" r:id="rId2"/>
    <p:sldLayoutId id="2147484531" r:id="rId3"/>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creativecommons.org/licenses/by-sa/4.0/legalcode"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2.xml"/><Relationship Id="rId1" Type="http://schemas.openxmlformats.org/officeDocument/2006/relationships/themeOverride" Target="../theme/themeOverride4.xml"/></Relationships>
</file>

<file path=ppt/slides/_rels/slide1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2.xml"/><Relationship Id="rId1" Type="http://schemas.openxmlformats.org/officeDocument/2006/relationships/slideLayout" Target="../slideLayouts/slideLayout9.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hyperlink" Target="https://openclipart.org/detail/83881/tag-icon"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8.xml"/><Relationship Id="rId1" Type="http://schemas.openxmlformats.org/officeDocument/2006/relationships/themeOverride" Target="../theme/themeOverride5.xml"/><Relationship Id="rId5" Type="http://schemas.openxmlformats.org/officeDocument/2006/relationships/hyperlink" Target="https://en.wikipedia.org/wiki/File:Magnifying_glass_icon_mgx2.svg" TargetMode="Externa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hyperlink" Target="https://docs.microsoft.com/en-us/azure/azure-stack/azure-stack-usage-reporting" TargetMode="External"/><Relationship Id="rId2" Type="http://schemas.openxmlformats.org/officeDocument/2006/relationships/notesSlide" Target="../notesSlides/notesSlide17.xml"/><Relationship Id="rId1" Type="http://schemas.openxmlformats.org/officeDocument/2006/relationships/slideLayout" Target="../slideLayouts/slideLayout8.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hyperlink" Target="https://docs.microsoft.com/en-us/azure/azure-stack/azure-stack-usage-reporting" TargetMode="External"/><Relationship Id="rId2" Type="http://schemas.openxmlformats.org/officeDocument/2006/relationships/notesSlide" Target="../notesSlides/notesSlide18.xml"/><Relationship Id="rId1" Type="http://schemas.openxmlformats.org/officeDocument/2006/relationships/slideLayout" Target="../slideLayouts/slideLayout8.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8" Type="http://schemas.openxmlformats.org/officeDocument/2006/relationships/image" Target="../media/image6.emf"/><Relationship Id="rId3" Type="http://schemas.openxmlformats.org/officeDocument/2006/relationships/image" Target="../media/image14.png"/><Relationship Id="rId7"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10.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hyperlink" Target="https://docs.microsoft.com/en-us/azure-stack/operator/azure-stack-usage-related-faq?view=azs-1908" TargetMode="External"/><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hyperlink" Target="https://github.com/Azure/AzureStack-Tools" TargetMode="External"/><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hyperlink" Target="https://exivity.com/azure-stack" TargetMode="External"/><Relationship Id="rId2" Type="http://schemas.openxmlformats.org/officeDocument/2006/relationships/notesSlide" Target="../notesSlides/notesSlide26.xml"/><Relationship Id="rId1" Type="http://schemas.openxmlformats.org/officeDocument/2006/relationships/slideLayout" Target="../slideLayouts/slideLayout3.xml"/><Relationship Id="rId5" Type="http://schemas.openxmlformats.org/officeDocument/2006/relationships/hyperlink" Target="https://www.cloudyn.com/platforms/platformsazure/" TargetMode="External"/><Relationship Id="rId4" Type="http://schemas.openxmlformats.org/officeDocument/2006/relationships/hyperlink" Target="http://www.cloudassert.com/Solutions/Azure-Stack" TargetMode="Externa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4.xml"/><Relationship Id="rId1" Type="http://schemas.openxmlformats.org/officeDocument/2006/relationships/themeOverride" Target="../theme/themeOverride6.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3.xml"/><Relationship Id="rId1" Type="http://schemas.openxmlformats.org/officeDocument/2006/relationships/themeOverride" Target="../theme/themeOverride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2.xml"/><Relationship Id="rId1" Type="http://schemas.openxmlformats.org/officeDocument/2006/relationships/themeOverride" Target="../theme/themeOverride1.xml"/></Relationships>
</file>

<file path=ppt/slides/_rels/slide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4.xml"/><Relationship Id="rId1" Type="http://schemas.openxmlformats.org/officeDocument/2006/relationships/slideLayout" Target="../slideLayouts/slideLayout9.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5.xml"/><Relationship Id="rId1" Type="http://schemas.openxmlformats.org/officeDocument/2006/relationships/slideLayout" Target="../slideLayouts/slideLayout9.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2.xml"/><Relationship Id="rId1" Type="http://schemas.openxmlformats.org/officeDocument/2006/relationships/themeOverride" Target="../theme/themeOverride2.xml"/></Relationships>
</file>

<file path=ppt/slides/_rels/slide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7.xml"/><Relationship Id="rId1" Type="http://schemas.openxmlformats.org/officeDocument/2006/relationships/slideLayout" Target="../slideLayouts/slideLayout9.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themeOverride" Target="../theme/themeOverride3.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Microsoft Azure Stack Hub Billing, Licensing and Support</a:t>
            </a:r>
          </a:p>
        </p:txBody>
      </p:sp>
      <p:sp>
        <p:nvSpPr>
          <p:cNvPr id="3" name="Text Placeholder 2"/>
          <p:cNvSpPr>
            <a:spLocks noGrp="1"/>
          </p:cNvSpPr>
          <p:nvPr>
            <p:ph type="body" sz="quarter" idx="14"/>
          </p:nvPr>
        </p:nvSpPr>
        <p:spPr>
          <a:xfrm>
            <a:off x="274702" y="4216562"/>
            <a:ext cx="6402388" cy="609398"/>
          </a:xfrm>
        </p:spPr>
        <p:txBody>
          <a:bodyPr>
            <a:spAutoFit/>
          </a:bodyPr>
          <a:lstStyle/>
          <a:p>
            <a:pPr lvl="0"/>
            <a:r>
              <a:rPr lang="en-US" sz="2800"/>
              <a:t>Azure Consistent Billing</a:t>
            </a:r>
            <a:endParaRPr lang="en-US" sz="2800">
              <a:latin typeface="+mn-lt"/>
            </a:endParaRPr>
          </a:p>
        </p:txBody>
      </p:sp>
      <p:pic>
        <p:nvPicPr>
          <p:cNvPr id="11" name="Picture 10"/>
          <p:cNvPicPr>
            <a:picLocks noChangeAspect="1"/>
          </p:cNvPicPr>
          <p:nvPr/>
        </p:nvPicPr>
        <p:blipFill>
          <a:blip r:embed="rId3" cstate="screen">
            <a:duotone>
              <a:schemeClr val="accent5">
                <a:shade val="45000"/>
                <a:satMod val="135000"/>
              </a:schemeClr>
              <a:prstClr val="white"/>
            </a:duotone>
            <a:extLst>
              <a:ext uri="{28A0092B-C50C-407E-A947-70E740481C1C}">
                <a14:useLocalDpi xmlns:a14="http://schemas.microsoft.com/office/drawing/2010/main"/>
              </a:ext>
            </a:extLst>
          </a:blip>
          <a:stretch>
            <a:fillRect/>
          </a:stretch>
        </p:blipFill>
        <p:spPr>
          <a:xfrm>
            <a:off x="2255837" y="449262"/>
            <a:ext cx="578704" cy="383248"/>
          </a:xfrm>
          <a:prstGeom prst="rect">
            <a:avLst/>
          </a:prstGeom>
        </p:spPr>
      </p:pic>
      <p:sp>
        <p:nvSpPr>
          <p:cNvPr id="5" name="Rectangle 4">
            <a:extLst>
              <a:ext uri="{FF2B5EF4-FFF2-40B4-BE49-F238E27FC236}">
                <a16:creationId xmlns:a16="http://schemas.microsoft.com/office/drawing/2014/main" id="{A742D82A-804A-4DDB-AB8D-65FB8FFA1C87}"/>
              </a:ext>
            </a:extLst>
          </p:cNvPr>
          <p:cNvSpPr/>
          <p:nvPr/>
        </p:nvSpPr>
        <p:spPr>
          <a:xfrm>
            <a:off x="316028" y="5094545"/>
            <a:ext cx="6216419" cy="646331"/>
          </a:xfrm>
          <a:prstGeom prst="rect">
            <a:avLst/>
          </a:prstGeom>
        </p:spPr>
        <p:txBody>
          <a:bodyPr wrap="square">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r>
              <a:rPr lang="en-US" dirty="0">
                <a:latin typeface="Calibri" panose="020F0502020204030204" pitchFamily="34" charset="0"/>
                <a:ea typeface="Calibri" panose="020F0502020204030204" pitchFamily="34" charset="0"/>
              </a:rPr>
              <a:t>This work is licensed under a </a:t>
            </a:r>
            <a:r>
              <a:rPr lang="en-US" u="sng" dirty="0">
                <a:solidFill>
                  <a:srgbClr val="0563C1"/>
                </a:solidFill>
                <a:latin typeface="Calibri" panose="020F0502020204030204" pitchFamily="34" charset="0"/>
                <a:ea typeface="Calibri" panose="020F0502020204030204" pitchFamily="34" charset="0"/>
                <a:hlinkClick r:id="rId4"/>
              </a:rPr>
              <a:t>Creative Commons Attribution - </a:t>
            </a:r>
            <a:r>
              <a:rPr lang="en-US" u="sng" dirty="0" err="1">
                <a:solidFill>
                  <a:srgbClr val="0563C1"/>
                </a:solidFill>
                <a:latin typeface="Calibri" panose="020F0502020204030204" pitchFamily="34" charset="0"/>
                <a:ea typeface="Calibri" panose="020F0502020204030204" pitchFamily="34" charset="0"/>
                <a:hlinkClick r:id="rId4"/>
              </a:rPr>
              <a:t>ShareAlike</a:t>
            </a:r>
            <a:r>
              <a:rPr lang="en-US" u="sng" dirty="0">
                <a:solidFill>
                  <a:srgbClr val="0563C1"/>
                </a:solidFill>
                <a:latin typeface="Calibri" panose="020F0502020204030204" pitchFamily="34" charset="0"/>
                <a:ea typeface="Calibri" panose="020F0502020204030204" pitchFamily="34" charset="0"/>
                <a:hlinkClick r:id="rId4"/>
              </a:rPr>
              <a:t> 4.0 International Public License</a:t>
            </a:r>
            <a:endParaRPr lang="en-CA" dirty="0"/>
          </a:p>
        </p:txBody>
      </p:sp>
    </p:spTree>
    <p:extLst>
      <p:ext uri="{BB962C8B-B14F-4D97-AF65-F5344CB8AC3E}">
        <p14:creationId xmlns:p14="http://schemas.microsoft.com/office/powerpoint/2010/main" val="1140389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78D7"/>
                </a:solidFill>
              </a:rPr>
              <a:t>Setting up Billing</a:t>
            </a:r>
          </a:p>
        </p:txBody>
      </p:sp>
      <p:sp>
        <p:nvSpPr>
          <p:cNvPr id="3" name="Text Placeholder 2"/>
          <p:cNvSpPr>
            <a:spLocks noGrp="1"/>
          </p:cNvSpPr>
          <p:nvPr>
            <p:ph type="body" sz="quarter" idx="10"/>
          </p:nvPr>
        </p:nvSpPr>
        <p:spPr>
          <a:xfrm>
            <a:off x="274638" y="1212849"/>
            <a:ext cx="11887200" cy="4339650"/>
          </a:xfrm>
        </p:spPr>
        <p:txBody>
          <a:bodyPr/>
          <a:lstStyle/>
          <a:p>
            <a:r>
              <a:rPr lang="en-US" dirty="0"/>
              <a:t>Pre-requisites (for </a:t>
            </a:r>
            <a:r>
              <a:rPr lang="en-US" dirty="0" err="1"/>
              <a:t>multinode</a:t>
            </a:r>
            <a:r>
              <a:rPr lang="en-US" dirty="0"/>
              <a:t>):</a:t>
            </a:r>
          </a:p>
          <a:p>
            <a:pPr marL="342900" lvl="1" indent="-342900">
              <a:buFont typeface="Arial" panose="020B0604020202020204" pitchFamily="34" charset="0"/>
              <a:buChar char="•"/>
            </a:pPr>
            <a:r>
              <a:rPr lang="en-US" sz="2400" dirty="0"/>
              <a:t>Azure subscription connected to EA or CSP agreement</a:t>
            </a:r>
          </a:p>
          <a:p>
            <a:pPr marL="342900" lvl="1" indent="-342900">
              <a:buFont typeface="Arial" panose="020B0604020202020204" pitchFamily="34" charset="0"/>
              <a:buChar char="•"/>
            </a:pPr>
            <a:r>
              <a:rPr lang="en-US" sz="2400" dirty="0"/>
              <a:t>Recommendation: have a subscription for each Azure Stack Hub</a:t>
            </a:r>
          </a:p>
          <a:p>
            <a:pPr marL="342900" lvl="1" indent="-342900">
              <a:buFont typeface="Arial" panose="020B0604020202020204" pitchFamily="34" charset="0"/>
              <a:buChar char="•"/>
            </a:pPr>
            <a:endParaRPr lang="en-US" sz="2400" dirty="0"/>
          </a:p>
          <a:p>
            <a:r>
              <a:rPr lang="en-US" dirty="0"/>
              <a:t>Register Azure Stack Hub</a:t>
            </a:r>
          </a:p>
          <a:p>
            <a:r>
              <a:rPr lang="en-US" sz="2400" dirty="0"/>
              <a:t>Registration:</a:t>
            </a:r>
          </a:p>
          <a:p>
            <a:pPr marL="342900" indent="-342900">
              <a:buFont typeface="Arial" panose="020B0604020202020204" pitchFamily="34" charset="0"/>
              <a:buChar char="•"/>
            </a:pPr>
            <a:r>
              <a:rPr lang="en-US" sz="2400" dirty="0"/>
              <a:t>Connects Azure Stack Hub to Azure commerce, </a:t>
            </a:r>
          </a:p>
          <a:p>
            <a:pPr marL="342900" indent="-342900">
              <a:buFont typeface="Arial" panose="020B0604020202020204" pitchFamily="34" charset="0"/>
              <a:buChar char="•"/>
            </a:pPr>
            <a:r>
              <a:rPr lang="en-US" sz="2400" dirty="0"/>
              <a:t>Identifies Azure subscription used for billing </a:t>
            </a:r>
          </a:p>
          <a:p>
            <a:r>
              <a:rPr lang="pl-PL" dirty="0"/>
              <a:t> </a:t>
            </a:r>
            <a:endParaRPr lang="en-US" dirty="0"/>
          </a:p>
        </p:txBody>
      </p:sp>
      <p:sp>
        <p:nvSpPr>
          <p:cNvPr id="5" name="Rectangle 4"/>
          <p:cNvSpPr/>
          <p:nvPr/>
        </p:nvSpPr>
        <p:spPr>
          <a:xfrm>
            <a:off x="272273" y="4997816"/>
            <a:ext cx="10972800" cy="1323439"/>
          </a:xfrm>
          <a:prstGeom prst="rect">
            <a:avLst/>
          </a:prstGeom>
        </p:spPr>
        <p:txBody>
          <a:bodyPr wrap="square">
            <a:spAutoFit/>
          </a:bodyPr>
          <a:lstStyle/>
          <a:p>
            <a:r>
              <a:rPr lang="en-US" sz="2000" dirty="0">
                <a:solidFill>
                  <a:srgbClr val="0000FF"/>
                </a:solidFill>
                <a:latin typeface="Consolas" panose="020B0609020204030204" pitchFamily="49" charset="0"/>
              </a:rPr>
              <a:t>Add-</a:t>
            </a:r>
            <a:r>
              <a:rPr lang="en-US" sz="2000" dirty="0" err="1">
                <a:solidFill>
                  <a:srgbClr val="0000FF"/>
                </a:solidFill>
                <a:latin typeface="Consolas" panose="020B0609020204030204" pitchFamily="49" charset="0"/>
              </a:rPr>
              <a:t>AzsRegistration</a:t>
            </a:r>
            <a:r>
              <a:rPr lang="en-US" sz="2000" dirty="0">
                <a:solidFill>
                  <a:srgbClr val="0000FF"/>
                </a:solidFill>
                <a:latin typeface="Consolas" panose="020B0609020204030204" pitchFamily="49" charset="0"/>
              </a:rPr>
              <a:t> -</a:t>
            </a:r>
            <a:r>
              <a:rPr lang="en-US" sz="2000" dirty="0" err="1">
                <a:solidFill>
                  <a:srgbClr val="0000FF"/>
                </a:solidFill>
                <a:latin typeface="Consolas" panose="020B0609020204030204" pitchFamily="49" charset="0"/>
              </a:rPr>
              <a:t>CloudAdminCredential</a:t>
            </a:r>
            <a:r>
              <a:rPr lang="en-US" sz="2000" dirty="0">
                <a:solidFill>
                  <a:srgbClr val="0000FF"/>
                </a:solidFill>
                <a:latin typeface="Consolas" panose="020B0609020204030204" pitchFamily="49" charset="0"/>
              </a:rPr>
              <a:t> $</a:t>
            </a:r>
            <a:r>
              <a:rPr lang="en-US" sz="2000" dirty="0" err="1">
                <a:solidFill>
                  <a:srgbClr val="0000FF"/>
                </a:solidFill>
                <a:latin typeface="Consolas" panose="020B0609020204030204" pitchFamily="49" charset="0"/>
              </a:rPr>
              <a:t>cloudAdminCredential</a:t>
            </a:r>
            <a:r>
              <a:rPr lang="en-US" sz="2000" dirty="0">
                <a:solidFill>
                  <a:srgbClr val="0000FF"/>
                </a:solidFill>
                <a:latin typeface="Consolas" panose="020B0609020204030204" pitchFamily="49" charset="0"/>
              </a:rPr>
              <a:t> -</a:t>
            </a:r>
            <a:r>
              <a:rPr lang="en-US" sz="2000" dirty="0" err="1">
                <a:solidFill>
                  <a:srgbClr val="0000FF"/>
                </a:solidFill>
                <a:latin typeface="Consolas" panose="020B0609020204030204" pitchFamily="49" charset="0"/>
              </a:rPr>
              <a:t>AzureDirectoryTenantName</a:t>
            </a:r>
            <a:r>
              <a:rPr lang="en-US" sz="2000" dirty="0">
                <a:solidFill>
                  <a:srgbClr val="0000FF"/>
                </a:solidFill>
                <a:latin typeface="Consolas" panose="020B0609020204030204" pitchFamily="49" charset="0"/>
              </a:rPr>
              <a:t> $</a:t>
            </a:r>
            <a:r>
              <a:rPr lang="en-US" sz="2000" dirty="0" err="1">
                <a:solidFill>
                  <a:srgbClr val="0000FF"/>
                </a:solidFill>
                <a:latin typeface="Consolas" panose="020B0609020204030204" pitchFamily="49" charset="0"/>
              </a:rPr>
              <a:t>azureDirectoryTenantName</a:t>
            </a:r>
            <a:r>
              <a:rPr lang="en-US" sz="2000" dirty="0">
                <a:solidFill>
                  <a:srgbClr val="0000FF"/>
                </a:solidFill>
                <a:latin typeface="Consolas" panose="020B0609020204030204" pitchFamily="49" charset="0"/>
              </a:rPr>
              <a:t>  -</a:t>
            </a:r>
            <a:r>
              <a:rPr lang="en-US" sz="2000" dirty="0" err="1">
                <a:solidFill>
                  <a:srgbClr val="0000FF"/>
                </a:solidFill>
                <a:latin typeface="Consolas" panose="020B0609020204030204" pitchFamily="49" charset="0"/>
              </a:rPr>
              <a:t>AzureSubscriptionId</a:t>
            </a:r>
            <a:r>
              <a:rPr lang="en-US" sz="2000" dirty="0">
                <a:solidFill>
                  <a:srgbClr val="0000FF"/>
                </a:solidFill>
                <a:latin typeface="Consolas" panose="020B0609020204030204" pitchFamily="49" charset="0"/>
              </a:rPr>
              <a:t> $</a:t>
            </a:r>
            <a:r>
              <a:rPr lang="en-US" sz="2000" dirty="0" err="1">
                <a:solidFill>
                  <a:srgbClr val="0000FF"/>
                </a:solidFill>
                <a:latin typeface="Consolas" panose="020B0609020204030204" pitchFamily="49" charset="0"/>
              </a:rPr>
              <a:t>azureSubscriptionId</a:t>
            </a:r>
            <a:r>
              <a:rPr lang="en-US" sz="2000" dirty="0">
                <a:solidFill>
                  <a:srgbClr val="0000FF"/>
                </a:solidFill>
                <a:latin typeface="Consolas" panose="020B0609020204030204" pitchFamily="49" charset="0"/>
              </a:rPr>
              <a:t> -</a:t>
            </a:r>
            <a:r>
              <a:rPr lang="en-US" sz="2000" dirty="0" err="1">
                <a:solidFill>
                  <a:srgbClr val="0000FF"/>
                </a:solidFill>
                <a:latin typeface="Consolas" panose="020B0609020204030204" pitchFamily="49" charset="0"/>
              </a:rPr>
              <a:t>PrivilegedEndpoint</a:t>
            </a:r>
            <a:r>
              <a:rPr lang="en-US" sz="2000" dirty="0">
                <a:solidFill>
                  <a:srgbClr val="0000FF"/>
                </a:solidFill>
                <a:latin typeface="Consolas" panose="020B0609020204030204" pitchFamily="49" charset="0"/>
              </a:rPr>
              <a:t> $</a:t>
            </a:r>
            <a:r>
              <a:rPr lang="en-US" sz="2000" dirty="0" err="1">
                <a:solidFill>
                  <a:srgbClr val="0000FF"/>
                </a:solidFill>
                <a:latin typeface="Consolas" panose="020B0609020204030204" pitchFamily="49" charset="0"/>
              </a:rPr>
              <a:t>privilegedEndpoint</a:t>
            </a:r>
            <a:r>
              <a:rPr lang="en-US" sz="2000" dirty="0">
                <a:solidFill>
                  <a:srgbClr val="0000FF"/>
                </a:solidFill>
                <a:latin typeface="Consolas" panose="020B0609020204030204" pitchFamily="49" charset="0"/>
              </a:rPr>
              <a:t> -</a:t>
            </a:r>
            <a:r>
              <a:rPr lang="en-US" sz="2000" dirty="0" err="1">
                <a:solidFill>
                  <a:srgbClr val="0000FF"/>
                </a:solidFill>
                <a:latin typeface="Consolas" panose="020B0609020204030204" pitchFamily="49" charset="0"/>
              </a:rPr>
              <a:t>BillingModel</a:t>
            </a:r>
            <a:r>
              <a:rPr lang="en-US" sz="2000" dirty="0">
                <a:solidFill>
                  <a:srgbClr val="0000FF"/>
                </a:solidFill>
                <a:latin typeface="Consolas" panose="020B0609020204030204" pitchFamily="49" charset="0"/>
              </a:rPr>
              <a:t> PayAsYouUse</a:t>
            </a:r>
            <a:r>
              <a:rPr lang="en-US" sz="2000" baseline="30000" dirty="0">
                <a:solidFill>
                  <a:srgbClr val="0000FF"/>
                </a:solidFill>
                <a:latin typeface="Consolas" panose="020B0609020204030204" pitchFamily="49" charset="0"/>
              </a:rPr>
              <a:t>1</a:t>
            </a:r>
            <a:endParaRPr lang="en-US" sz="2000" baseline="30000" dirty="0">
              <a:solidFill>
                <a:srgbClr val="8A2BE2"/>
              </a:solidFill>
              <a:latin typeface="Consolas" panose="020B0609020204030204" pitchFamily="49" charset="0"/>
            </a:endParaRPr>
          </a:p>
        </p:txBody>
      </p:sp>
      <p:sp>
        <p:nvSpPr>
          <p:cNvPr id="6" name="Text Placeholder 2">
            <a:extLst>
              <a:ext uri="{FF2B5EF4-FFF2-40B4-BE49-F238E27FC236}">
                <a16:creationId xmlns:a16="http://schemas.microsoft.com/office/drawing/2014/main" id="{6A2DC390-FA9E-4851-AAC5-039AD36F9918}"/>
              </a:ext>
            </a:extLst>
          </p:cNvPr>
          <p:cNvSpPr txBox="1">
            <a:spLocks/>
          </p:cNvSpPr>
          <p:nvPr/>
        </p:nvSpPr>
        <p:spPr>
          <a:xfrm>
            <a:off x="272273" y="6393201"/>
            <a:ext cx="11887200" cy="461665"/>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3600" kern="1200" spc="0" baseline="0">
                <a:gradFill>
                  <a:gsLst>
                    <a:gs pos="1250">
                      <a:schemeClr val="tx1"/>
                    </a:gs>
                    <a:gs pos="100000">
                      <a:schemeClr val="tx1"/>
                    </a:gs>
                  </a:gsLst>
                  <a:lin ang="5400000" scaled="0"/>
                </a:gradFill>
                <a:latin typeface="+mj-lt"/>
                <a:ea typeface="+mn-ea"/>
                <a:cs typeface="+mn-cs"/>
              </a:defRPr>
            </a:lvl1pPr>
            <a:lvl2pPr marL="2286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b="1" baseline="30000" dirty="0"/>
              <a:t>1 </a:t>
            </a:r>
            <a:r>
              <a:rPr lang="en-US" sz="2000" b="1" dirty="0"/>
              <a:t>This registration command will be run as part of the OEM deployment process</a:t>
            </a:r>
          </a:p>
        </p:txBody>
      </p:sp>
    </p:spTree>
    <p:extLst>
      <p:ext uri="{BB962C8B-B14F-4D97-AF65-F5344CB8AC3E}">
        <p14:creationId xmlns:p14="http://schemas.microsoft.com/office/powerpoint/2010/main" val="4011019125"/>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353535"/>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638" y="2125662"/>
            <a:ext cx="11887200" cy="2012859"/>
          </a:xfrm>
        </p:spPr>
        <p:txBody>
          <a:bodyPr/>
          <a:lstStyle/>
          <a:p>
            <a:r>
              <a:rPr lang="en-US" dirty="0"/>
              <a:t>Billing for Consumption: </a:t>
            </a:r>
            <a:br>
              <a:rPr lang="en-US" dirty="0"/>
            </a:br>
            <a:r>
              <a:rPr lang="en-US" sz="6000" dirty="0"/>
              <a:t>Special considerations for CSPs</a:t>
            </a:r>
            <a:endParaRPr lang="en-US" dirty="0"/>
          </a:p>
        </p:txBody>
      </p:sp>
    </p:spTree>
    <p:extLst>
      <p:ext uri="{BB962C8B-B14F-4D97-AF65-F5344CB8AC3E}">
        <p14:creationId xmlns:p14="http://schemas.microsoft.com/office/powerpoint/2010/main" val="3498227921"/>
      </p:ext>
    </p:extLst>
  </p:cSld>
  <p:clrMapOvr>
    <a:overrideClrMapping bg1="dk1" tx1="lt1" bg2="dk2" tx2="lt2" accent1="accent1" accent2="accent2" accent3="accent3" accent4="accent4" accent5="accent5" accent6="accent6" hlink="hlink" folHlink="folHlink"/>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800" dirty="0"/>
              <a:t>Azure Stack Hub usage pipeline (for CSPs)</a:t>
            </a:r>
          </a:p>
        </p:txBody>
      </p:sp>
      <p:pic>
        <p:nvPicPr>
          <p:cNvPr id="4" name="User"/>
          <p:cNvPicPr>
            <a:picLocks noChangeAspect="1"/>
          </p:cNvPicPr>
          <p:nvPr/>
        </p:nvPicPr>
        <p:blipFill>
          <a:blip r:embed="rId3"/>
          <a:stretch>
            <a:fillRect/>
          </a:stretch>
        </p:blipFill>
        <p:spPr>
          <a:xfrm>
            <a:off x="10104437" y="2085056"/>
            <a:ext cx="1371585" cy="4188895"/>
          </a:xfrm>
          <a:prstGeom prst="rect">
            <a:avLst/>
          </a:prstGeom>
        </p:spPr>
      </p:pic>
      <p:grpSp>
        <p:nvGrpSpPr>
          <p:cNvPr id="36" name="Offers"/>
          <p:cNvGrpSpPr/>
          <p:nvPr/>
        </p:nvGrpSpPr>
        <p:grpSpPr>
          <a:xfrm>
            <a:off x="7893725" y="1355323"/>
            <a:ext cx="2896512" cy="770339"/>
            <a:chOff x="7021790" y="1355323"/>
            <a:chExt cx="2896512" cy="770339"/>
          </a:xfrm>
        </p:grpSpPr>
        <p:sp>
          <p:nvSpPr>
            <p:cNvPr id="35" name="Offer"/>
            <p:cNvSpPr/>
            <p:nvPr/>
          </p:nvSpPr>
          <p:spPr bwMode="auto">
            <a:xfrm>
              <a:off x="7021790" y="1355323"/>
              <a:ext cx="2697147" cy="609600"/>
            </a:xfrm>
            <a:prstGeom prst="round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9BD2FF">
                    <a:lumMod val="75000"/>
                  </a:srgbClr>
                </a:solidFill>
                <a:effectLst/>
                <a:uLnTx/>
                <a:uFillTx/>
                <a:latin typeface="Segoe UI"/>
                <a:ea typeface="Segoe UI" pitchFamily="34" charset="0"/>
                <a:cs typeface="Segoe UI" pitchFamily="34" charset="0"/>
              </a:endParaRPr>
            </a:p>
          </p:txBody>
        </p:sp>
        <p:sp>
          <p:nvSpPr>
            <p:cNvPr id="34" name="Offer"/>
            <p:cNvSpPr/>
            <p:nvPr/>
          </p:nvSpPr>
          <p:spPr bwMode="auto">
            <a:xfrm>
              <a:off x="7132637" y="1433664"/>
              <a:ext cx="2697147" cy="609600"/>
            </a:xfrm>
            <a:prstGeom prst="round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9BD2FF">
                    <a:lumMod val="75000"/>
                  </a:srgbClr>
                </a:solidFill>
                <a:effectLst/>
                <a:uLnTx/>
                <a:uFillTx/>
                <a:latin typeface="Segoe UI"/>
                <a:ea typeface="Segoe UI" pitchFamily="34" charset="0"/>
                <a:cs typeface="Segoe UI" pitchFamily="34" charset="0"/>
              </a:endParaRPr>
            </a:p>
          </p:txBody>
        </p:sp>
        <p:sp>
          <p:nvSpPr>
            <p:cNvPr id="5" name="Offer - Pay as you Go"/>
            <p:cNvSpPr/>
            <p:nvPr/>
          </p:nvSpPr>
          <p:spPr bwMode="auto">
            <a:xfrm>
              <a:off x="7221155" y="1516062"/>
              <a:ext cx="2697147" cy="609600"/>
            </a:xfrm>
            <a:prstGeom prst="round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a:ln>
                    <a:noFill/>
                  </a:ln>
                  <a:solidFill>
                    <a:srgbClr val="9BD2FF">
                      <a:lumMod val="75000"/>
                    </a:srgbClr>
                  </a:solidFill>
                  <a:effectLst/>
                  <a:uLnTx/>
                  <a:uFillTx/>
                  <a:latin typeface="Segoe UI"/>
                  <a:ea typeface="Segoe UI" pitchFamily="34" charset="0"/>
                  <a:cs typeface="Segoe UI" pitchFamily="34" charset="0"/>
                </a:rPr>
                <a:t>Contoso Offer</a:t>
              </a:r>
            </a:p>
          </p:txBody>
        </p:sp>
      </p:grpSp>
      <p:grpSp>
        <p:nvGrpSpPr>
          <p:cNvPr id="2" name="Group 1">
            <a:extLst>
              <a:ext uri="{FF2B5EF4-FFF2-40B4-BE49-F238E27FC236}">
                <a16:creationId xmlns:a16="http://schemas.microsoft.com/office/drawing/2014/main" id="{DC8E3463-D2B5-4B02-B593-31259DD7CB51}"/>
              </a:ext>
            </a:extLst>
          </p:cNvPr>
          <p:cNvGrpSpPr/>
          <p:nvPr/>
        </p:nvGrpSpPr>
        <p:grpSpPr>
          <a:xfrm>
            <a:off x="6542611" y="4687741"/>
            <a:ext cx="3866626" cy="2141481"/>
            <a:chOff x="5645790" y="4687741"/>
            <a:chExt cx="3866626" cy="2141481"/>
          </a:xfrm>
        </p:grpSpPr>
        <p:sp>
          <p:nvSpPr>
            <p:cNvPr id="10" name="Cloud 1"/>
            <p:cNvSpPr>
              <a:spLocks noChangeAspect="1"/>
            </p:cNvSpPr>
            <p:nvPr/>
          </p:nvSpPr>
          <p:spPr bwMode="auto">
            <a:xfrm>
              <a:off x="5645790" y="4687741"/>
              <a:ext cx="3866626" cy="2141481"/>
            </a:xfrm>
            <a:custGeom>
              <a:avLst/>
              <a:gdLst>
                <a:gd name="T0" fmla="*/ 1662 w 2136"/>
                <a:gd name="T1" fmla="*/ 1181 h 1181"/>
                <a:gd name="T2" fmla="*/ 239 w 2136"/>
                <a:gd name="T3" fmla="*/ 1181 h 1181"/>
                <a:gd name="T4" fmla="*/ 0 w 2136"/>
                <a:gd name="T5" fmla="*/ 937 h 1181"/>
                <a:gd name="T6" fmla="*/ 181 w 2136"/>
                <a:gd name="T7" fmla="*/ 706 h 1181"/>
                <a:gd name="T8" fmla="*/ 462 w 2136"/>
                <a:gd name="T9" fmla="*/ 487 h 1181"/>
                <a:gd name="T10" fmla="*/ 974 w 2136"/>
                <a:gd name="T11" fmla="*/ 0 h 1181"/>
                <a:gd name="T12" fmla="*/ 1440 w 2136"/>
                <a:gd name="T13" fmla="*/ 294 h 1181"/>
                <a:gd name="T14" fmla="*/ 1662 w 2136"/>
                <a:gd name="T15" fmla="*/ 235 h 1181"/>
                <a:gd name="T16" fmla="*/ 2136 w 2136"/>
                <a:gd name="T17" fmla="*/ 710 h 1181"/>
                <a:gd name="T18" fmla="*/ 1662 w 2136"/>
                <a:gd name="T19" fmla="*/ 1181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36" h="1181">
                  <a:moveTo>
                    <a:pt x="1662" y="1181"/>
                  </a:moveTo>
                  <a:cubicBezTo>
                    <a:pt x="239" y="1181"/>
                    <a:pt x="239" y="1181"/>
                    <a:pt x="239" y="1181"/>
                  </a:cubicBezTo>
                  <a:cubicBezTo>
                    <a:pt x="109" y="1181"/>
                    <a:pt x="0" y="1071"/>
                    <a:pt x="0" y="937"/>
                  </a:cubicBezTo>
                  <a:cubicBezTo>
                    <a:pt x="0" y="823"/>
                    <a:pt x="76" y="731"/>
                    <a:pt x="181" y="706"/>
                  </a:cubicBezTo>
                  <a:cubicBezTo>
                    <a:pt x="231" y="588"/>
                    <a:pt x="336" y="504"/>
                    <a:pt x="462" y="487"/>
                  </a:cubicBezTo>
                  <a:cubicBezTo>
                    <a:pt x="474" y="218"/>
                    <a:pt x="701" y="0"/>
                    <a:pt x="974" y="0"/>
                  </a:cubicBezTo>
                  <a:cubicBezTo>
                    <a:pt x="1175" y="0"/>
                    <a:pt x="1356" y="118"/>
                    <a:pt x="1440" y="294"/>
                  </a:cubicBezTo>
                  <a:cubicBezTo>
                    <a:pt x="1507" y="256"/>
                    <a:pt x="1582" y="235"/>
                    <a:pt x="1662" y="235"/>
                  </a:cubicBezTo>
                  <a:cubicBezTo>
                    <a:pt x="1922" y="235"/>
                    <a:pt x="2136" y="449"/>
                    <a:pt x="2136" y="710"/>
                  </a:cubicBezTo>
                  <a:cubicBezTo>
                    <a:pt x="2136" y="966"/>
                    <a:pt x="1922" y="1181"/>
                    <a:pt x="1662" y="1181"/>
                  </a:cubicBezTo>
                  <a:close/>
                </a:path>
              </a:pathLst>
            </a:custGeom>
            <a:solidFill>
              <a:schemeClr val="bg2"/>
            </a:solidFill>
            <a:ln w="12700">
              <a:solidFill>
                <a:schemeClr val="tx1"/>
              </a:solidFill>
            </a:ln>
          </p:spPr>
          <p:txBody>
            <a:bodyPr vert="horz" wrap="square" lIns="87880" tIns="43940" rIns="87880" bIns="43940" numCol="1" anchor="t" anchorCtr="0" compatLnSpc="1">
              <a:prstTxWarp prst="textNoShape">
                <a:avLst/>
              </a:prstTxWarp>
            </a:bodyPr>
            <a:lstStyle/>
            <a:p>
              <a:pPr marL="0" marR="0" lvl="0" indent="0" algn="l" defTabSz="896354"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505050"/>
                </a:solidFill>
                <a:effectLst/>
                <a:uLnTx/>
                <a:uFillTx/>
                <a:latin typeface="Segoe UI"/>
                <a:ea typeface="+mn-ea"/>
                <a:cs typeface="+mn-cs"/>
              </a:endParaRPr>
            </a:p>
          </p:txBody>
        </p:sp>
        <p:pic>
          <p:nvPicPr>
            <p:cNvPr id="7" name="Resource - Virtual Machine"/>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8013392" y="5826658"/>
              <a:ext cx="902568" cy="909620"/>
            </a:xfrm>
            <a:prstGeom prst="rect">
              <a:avLst/>
            </a:prstGeom>
          </p:spPr>
        </p:pic>
        <p:pic>
          <p:nvPicPr>
            <p:cNvPr id="8" name="Resource - Storage"/>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7066377" y="4925449"/>
              <a:ext cx="1025452" cy="1033463"/>
            </a:xfrm>
            <a:prstGeom prst="rect">
              <a:avLst/>
            </a:prstGeom>
          </p:spPr>
        </p:pic>
        <p:pic>
          <p:nvPicPr>
            <p:cNvPr id="9" name="Resoruce - Web"/>
            <p:cNvPicPr>
              <a:picLocks noChangeAspect="1"/>
            </p:cNvPicPr>
            <p:nvPr/>
          </p:nvPicPr>
          <p:blipFill>
            <a:blip r:embed="rId6">
              <a:extLst>
                <a:ext uri="{28A0092B-C50C-407E-A947-70E740481C1C}">
                  <a14:useLocalDpi xmlns:a14="http://schemas.microsoft.com/office/drawing/2010/main"/>
                </a:ext>
              </a:extLst>
            </a:blip>
            <a:stretch>
              <a:fillRect/>
            </a:stretch>
          </p:blipFill>
          <p:spPr>
            <a:xfrm>
              <a:off x="6329788" y="5779767"/>
              <a:ext cx="939999" cy="947343"/>
            </a:xfrm>
            <a:prstGeom prst="rect">
              <a:avLst/>
            </a:prstGeom>
          </p:spPr>
        </p:pic>
      </p:grpSp>
      <p:sp>
        <p:nvSpPr>
          <p:cNvPr id="13" name="TextBox 12"/>
          <p:cNvSpPr txBox="1"/>
          <p:nvPr/>
        </p:nvSpPr>
        <p:spPr>
          <a:xfrm>
            <a:off x="274636" y="1439862"/>
            <a:ext cx="7818454" cy="5053691"/>
          </a:xfrm>
          <a:prstGeom prst="rect">
            <a:avLst/>
          </a:prstGeom>
          <a:noFill/>
        </p:spPr>
        <p:txBody>
          <a:bodyPr wrap="square" lIns="182880" tIns="146304" rIns="182880" bIns="146304" rtlCol="0">
            <a:spAutoFit/>
          </a:bodyPr>
          <a:lstStyle/>
          <a:p>
            <a:pPr marL="457200" marR="0" lvl="0" indent="-457200" algn="l" defTabSz="932742" rtl="0" eaLnBrk="1" fontAlgn="auto" latinLnBrk="0" hangingPunct="1">
              <a:lnSpc>
                <a:spcPct val="90000"/>
              </a:lnSpc>
              <a:spcBef>
                <a:spcPts val="0"/>
              </a:spcBef>
              <a:spcAft>
                <a:spcPts val="600"/>
              </a:spcAft>
              <a:buClrTx/>
              <a:buSzTx/>
              <a:buFont typeface="+mj-lt"/>
              <a:buAutoNum type="arabicPeriod"/>
              <a:tabLst/>
              <a:defRPr/>
            </a:pPr>
            <a:r>
              <a:rPr kumimoji="0" lang="en-US" sz="2400"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a:ea typeface="+mn-ea"/>
                <a:cs typeface="+mn-cs"/>
              </a:rPr>
              <a:t>CSP Partner creates CSP</a:t>
            </a:r>
            <a:r>
              <a:rPr kumimoji="0" lang="en-US" sz="2400" b="0" i="0" u="none" strike="noStrike" kern="1200" cap="none" spc="0" normalizeH="0" noProof="0" dirty="0">
                <a:ln>
                  <a:noFill/>
                </a:ln>
                <a:gradFill>
                  <a:gsLst>
                    <a:gs pos="2917">
                      <a:srgbClr val="505050"/>
                    </a:gs>
                    <a:gs pos="30000">
                      <a:srgbClr val="505050"/>
                    </a:gs>
                  </a:gsLst>
                  <a:lin ang="5400000" scaled="0"/>
                </a:gradFill>
                <a:effectLst/>
                <a:uLnTx/>
                <a:uFillTx/>
                <a:latin typeface="Segoe UI"/>
                <a:ea typeface="+mn-ea"/>
                <a:cs typeface="+mn-cs"/>
              </a:rPr>
              <a:t> </a:t>
            </a:r>
            <a:r>
              <a:rPr kumimoji="0" lang="en-US" sz="2400"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a:ea typeface="+mn-ea"/>
                <a:cs typeface="+mn-cs"/>
              </a:rPr>
              <a:t>subscription</a:t>
            </a:r>
            <a:r>
              <a:rPr kumimoji="0" lang="en-US" sz="2400" b="0" i="0" u="none" strike="noStrike" kern="1200" cap="none" spc="0" normalizeH="0" noProof="0" dirty="0">
                <a:ln>
                  <a:noFill/>
                </a:ln>
                <a:gradFill>
                  <a:gsLst>
                    <a:gs pos="2917">
                      <a:srgbClr val="505050"/>
                    </a:gs>
                    <a:gs pos="30000">
                      <a:srgbClr val="505050"/>
                    </a:gs>
                  </a:gsLst>
                  <a:lin ang="5400000" scaled="0"/>
                </a:gradFill>
                <a:effectLst/>
                <a:uLnTx/>
                <a:uFillTx/>
                <a:latin typeface="Segoe UI"/>
                <a:ea typeface="+mn-ea"/>
                <a:cs typeface="+mn-cs"/>
              </a:rPr>
              <a:t> for tenant</a:t>
            </a:r>
            <a:endParaRPr kumimoji="0" lang="en-US" sz="2400"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a:ea typeface="+mn-ea"/>
              <a:cs typeface="+mn-cs"/>
            </a:endParaRPr>
          </a:p>
          <a:p>
            <a:pPr marL="923571" lvl="1" indent="-457200">
              <a:lnSpc>
                <a:spcPct val="90000"/>
              </a:lnSpc>
              <a:spcAft>
                <a:spcPts val="600"/>
              </a:spcAft>
              <a:buFont typeface="Arial" panose="020B0604020202020204" pitchFamily="34" charset="0"/>
              <a:buChar char="•"/>
              <a:defRPr/>
            </a:pPr>
            <a:r>
              <a:rPr lang="en-US" sz="2400" dirty="0">
                <a:gradFill>
                  <a:gsLst>
                    <a:gs pos="2917">
                      <a:srgbClr val="505050"/>
                    </a:gs>
                    <a:gs pos="30000">
                      <a:srgbClr val="505050"/>
                    </a:gs>
                  </a:gsLst>
                  <a:lin ang="5400000" scaled="0"/>
                </a:gradFill>
                <a:latin typeface="Segoe UI"/>
              </a:rPr>
              <a:t>Standard Partner Center process</a:t>
            </a:r>
          </a:p>
          <a:p>
            <a:pPr marL="457200" indent="-457200">
              <a:lnSpc>
                <a:spcPct val="90000"/>
              </a:lnSpc>
              <a:spcAft>
                <a:spcPts val="600"/>
              </a:spcAft>
              <a:buFont typeface="+mj-lt"/>
              <a:buAutoNum type="arabicPeriod"/>
              <a:defRPr/>
            </a:pPr>
            <a:r>
              <a:rPr kumimoji="0" lang="en-US" sz="2400"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a:ea typeface="+mn-ea"/>
                <a:cs typeface="+mn-cs"/>
              </a:rPr>
              <a:t>CSP Partner</a:t>
            </a:r>
            <a:r>
              <a:rPr kumimoji="0" lang="en-US" sz="2400" b="0" i="0" u="none" strike="noStrike" kern="1200" cap="none" spc="0" normalizeH="0" noProof="0" dirty="0">
                <a:ln>
                  <a:noFill/>
                </a:ln>
                <a:gradFill>
                  <a:gsLst>
                    <a:gs pos="2917">
                      <a:srgbClr val="505050"/>
                    </a:gs>
                    <a:gs pos="30000">
                      <a:srgbClr val="505050"/>
                    </a:gs>
                  </a:gsLst>
                  <a:lin ang="5400000" scaled="0"/>
                </a:gradFill>
                <a:effectLst/>
                <a:uLnTx/>
                <a:uFillTx/>
                <a:latin typeface="Segoe UI"/>
                <a:ea typeface="+mn-ea"/>
                <a:cs typeface="+mn-cs"/>
              </a:rPr>
              <a:t> onboards tenant to Azure Stack Hub</a:t>
            </a:r>
            <a:endParaRPr kumimoji="0" lang="en-US" sz="2400"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a:ea typeface="+mn-ea"/>
              <a:cs typeface="+mn-cs"/>
            </a:endParaRPr>
          </a:p>
          <a:p>
            <a:pPr marL="457200" marR="0" lvl="0" indent="-457200" algn="l" defTabSz="932742" rtl="0" eaLnBrk="1" fontAlgn="auto" latinLnBrk="0" hangingPunct="1">
              <a:lnSpc>
                <a:spcPct val="90000"/>
              </a:lnSpc>
              <a:spcBef>
                <a:spcPts val="0"/>
              </a:spcBef>
              <a:spcAft>
                <a:spcPts val="600"/>
              </a:spcAft>
              <a:buClrTx/>
              <a:buSzTx/>
              <a:buFont typeface="+mj-lt"/>
              <a:buAutoNum type="arabicPeriod"/>
              <a:tabLst/>
              <a:defRPr/>
            </a:pPr>
            <a:r>
              <a:rPr kumimoji="0" lang="en-US" sz="2400"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a:ea typeface="+mn-ea"/>
                <a:cs typeface="+mn-cs"/>
              </a:rPr>
              <a:t>Tenant obtains </a:t>
            </a:r>
            <a:r>
              <a:rPr kumimoji="0" lang="en-US" sz="2400" b="0" i="0" u="none" strike="noStrike" kern="1200" cap="none" spc="0" normalizeH="0" baseline="0" noProof="0" dirty="0" err="1">
                <a:ln>
                  <a:noFill/>
                </a:ln>
                <a:gradFill>
                  <a:gsLst>
                    <a:gs pos="2917">
                      <a:srgbClr val="505050"/>
                    </a:gs>
                    <a:gs pos="30000">
                      <a:srgbClr val="505050"/>
                    </a:gs>
                  </a:gsLst>
                  <a:lin ang="5400000" scaled="0"/>
                </a:gradFill>
                <a:effectLst/>
                <a:uLnTx/>
                <a:uFillTx/>
                <a:latin typeface="Segoe UI"/>
                <a:ea typeface="+mn-ea"/>
                <a:cs typeface="+mn-cs"/>
              </a:rPr>
              <a:t>loca</a:t>
            </a:r>
            <a:r>
              <a:rPr lang="en-US" sz="2400" dirty="0">
                <a:gradFill>
                  <a:gsLst>
                    <a:gs pos="2917">
                      <a:srgbClr val="505050"/>
                    </a:gs>
                    <a:gs pos="30000">
                      <a:srgbClr val="505050"/>
                    </a:gs>
                  </a:gsLst>
                  <a:lin ang="5400000" scaled="0"/>
                </a:gradFill>
                <a:latin typeface="Segoe UI"/>
              </a:rPr>
              <a:t>l subscription</a:t>
            </a:r>
          </a:p>
          <a:p>
            <a:pPr marL="457200" marR="0" lvl="0" indent="-457200" algn="l" defTabSz="932742" rtl="0" eaLnBrk="1" fontAlgn="auto" latinLnBrk="0" hangingPunct="1">
              <a:lnSpc>
                <a:spcPct val="90000"/>
              </a:lnSpc>
              <a:spcBef>
                <a:spcPts val="0"/>
              </a:spcBef>
              <a:spcAft>
                <a:spcPts val="600"/>
              </a:spcAft>
              <a:buClrTx/>
              <a:buSzTx/>
              <a:buFont typeface="+mj-lt"/>
              <a:buAutoNum type="arabicPeriod"/>
              <a:tabLst/>
              <a:defRPr/>
            </a:pPr>
            <a:r>
              <a:rPr kumimoji="0" lang="en-US" sz="2400"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a:ea typeface="+mn-ea"/>
                <a:cs typeface="+mn-cs"/>
              </a:rPr>
              <a:t>CSP partner add tenant subscription to registration</a:t>
            </a:r>
          </a:p>
          <a:p>
            <a:pPr marL="457200" marR="0" lvl="0" indent="-457200" algn="l" defTabSz="932742" rtl="0" eaLnBrk="1" fontAlgn="auto" latinLnBrk="0" hangingPunct="1">
              <a:lnSpc>
                <a:spcPct val="90000"/>
              </a:lnSpc>
              <a:spcBef>
                <a:spcPts val="0"/>
              </a:spcBef>
              <a:spcAft>
                <a:spcPts val="600"/>
              </a:spcAft>
              <a:buClrTx/>
              <a:buSzTx/>
              <a:buFont typeface="+mj-lt"/>
              <a:buAutoNum type="arabicPeriod"/>
              <a:tabLst/>
              <a:defRPr/>
            </a:pPr>
            <a:r>
              <a:rPr kumimoji="0" lang="en-US" sz="2400"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a:ea typeface="+mn-ea"/>
                <a:cs typeface="+mn-cs"/>
              </a:rPr>
              <a:t>Tenant uses Azure Stack Hub resources</a:t>
            </a:r>
          </a:p>
          <a:p>
            <a:pPr marL="809271" lvl="1" indent="-342900">
              <a:lnSpc>
                <a:spcPct val="90000"/>
              </a:lnSpc>
              <a:spcAft>
                <a:spcPts val="600"/>
              </a:spcAft>
              <a:buFont typeface="Arial" panose="020B0604020202020204" pitchFamily="34" charset="0"/>
              <a:buChar char="•"/>
              <a:defRPr/>
            </a:pPr>
            <a:r>
              <a:rPr kumimoji="0" lang="en-US" sz="2400"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a:ea typeface="+mn-ea"/>
                <a:cs typeface="+mn-cs"/>
              </a:rPr>
              <a:t>Meters are emitted with local Subscription ID</a:t>
            </a:r>
          </a:p>
          <a:p>
            <a:pPr marL="457200" lvl="0" indent="-457200">
              <a:lnSpc>
                <a:spcPct val="90000"/>
              </a:lnSpc>
              <a:spcAft>
                <a:spcPts val="600"/>
              </a:spcAft>
              <a:buFont typeface="+mj-lt"/>
              <a:buAutoNum type="arabicPeriod"/>
              <a:defRPr/>
            </a:pPr>
            <a:r>
              <a:rPr lang="en-US" sz="2400" dirty="0">
                <a:gradFill>
                  <a:gsLst>
                    <a:gs pos="2917">
                      <a:srgbClr val="505050"/>
                    </a:gs>
                    <a:gs pos="30000">
                      <a:srgbClr val="505050"/>
                    </a:gs>
                  </a:gsLst>
                  <a:lin ang="5400000" scaled="0"/>
                </a:gradFill>
                <a:latin typeface="Segoe UI"/>
              </a:rPr>
              <a:t>Azure Stack Hub forwards usage meters to Azure</a:t>
            </a:r>
          </a:p>
          <a:p>
            <a:pPr marL="923571" lvl="1" indent="-457200">
              <a:lnSpc>
                <a:spcPct val="90000"/>
              </a:lnSpc>
              <a:spcAft>
                <a:spcPts val="600"/>
              </a:spcAft>
              <a:buFont typeface="Arial" panose="020B0604020202020204" pitchFamily="34" charset="0"/>
              <a:buChar char="•"/>
              <a:defRPr/>
            </a:pPr>
            <a:r>
              <a:rPr lang="en-US" sz="2400" dirty="0">
                <a:gradFill>
                  <a:gsLst>
                    <a:gs pos="2917">
                      <a:srgbClr val="505050"/>
                    </a:gs>
                    <a:gs pos="30000">
                      <a:srgbClr val="505050"/>
                    </a:gs>
                  </a:gsLst>
                  <a:lin ang="5400000" scaled="0"/>
                </a:gradFill>
                <a:latin typeface="Segoe UI"/>
              </a:rPr>
              <a:t>Local subscription replaced with CSP subscription for each tenant</a:t>
            </a:r>
          </a:p>
          <a:p>
            <a:pPr marL="457200" indent="-457200">
              <a:lnSpc>
                <a:spcPct val="90000"/>
              </a:lnSpc>
              <a:spcAft>
                <a:spcPts val="600"/>
              </a:spcAft>
              <a:buFont typeface="+mj-lt"/>
              <a:buAutoNum type="arabicPeriod"/>
              <a:defRPr/>
            </a:pPr>
            <a:r>
              <a:rPr lang="en-US" sz="2400" dirty="0">
                <a:gradFill>
                  <a:gsLst>
                    <a:gs pos="2917">
                      <a:srgbClr val="505050"/>
                    </a:gs>
                    <a:gs pos="30000">
                      <a:srgbClr val="505050"/>
                    </a:gs>
                  </a:gsLst>
                  <a:lin ang="5400000" scaled="0"/>
                </a:gradFill>
                <a:latin typeface="Segoe UI"/>
              </a:rPr>
              <a:t>Azure commerce bills CSP, with detail per tenant</a:t>
            </a:r>
          </a:p>
          <a:p>
            <a:pPr marL="457200" marR="0" lvl="0" indent="-457200" algn="l" defTabSz="932742" rtl="0" eaLnBrk="1" fontAlgn="auto" latinLnBrk="0" hangingPunct="1">
              <a:lnSpc>
                <a:spcPct val="90000"/>
              </a:lnSpc>
              <a:spcBef>
                <a:spcPts val="0"/>
              </a:spcBef>
              <a:spcAft>
                <a:spcPts val="600"/>
              </a:spcAft>
              <a:buClrTx/>
              <a:buSzTx/>
              <a:buFont typeface="+mj-lt"/>
              <a:buAutoNum type="arabicPeriod"/>
              <a:tabLst/>
              <a:defRPr/>
            </a:pPr>
            <a:r>
              <a:rPr lang="en-US" sz="2400" dirty="0">
                <a:gradFill>
                  <a:gsLst>
                    <a:gs pos="2917">
                      <a:srgbClr val="505050"/>
                    </a:gs>
                    <a:gs pos="30000">
                      <a:srgbClr val="505050"/>
                    </a:gs>
                  </a:gsLst>
                  <a:lin ang="5400000" scaled="0"/>
                </a:gradFill>
                <a:latin typeface="Segoe UI"/>
              </a:rPr>
              <a:t>(Optional) CSP processes detail for tenant billing</a:t>
            </a:r>
            <a:endParaRPr kumimoji="0" lang="en-US" sz="2400" b="0" i="0" u="none" strike="noStrike" kern="1200" cap="none" spc="0" normalizeH="0" noProof="0" dirty="0">
              <a:ln>
                <a:noFill/>
              </a:ln>
              <a:gradFill>
                <a:gsLst>
                  <a:gs pos="2917">
                    <a:srgbClr val="505050"/>
                  </a:gs>
                  <a:gs pos="30000">
                    <a:srgbClr val="505050"/>
                  </a:gs>
                </a:gsLst>
                <a:lin ang="5400000" scaled="0"/>
              </a:gradFill>
              <a:effectLst/>
              <a:uLnTx/>
              <a:uFillTx/>
              <a:latin typeface="Segoe UI"/>
              <a:ea typeface="+mn-ea"/>
              <a:cs typeface="+mn-cs"/>
            </a:endParaRPr>
          </a:p>
        </p:txBody>
      </p:sp>
      <p:sp>
        <p:nvSpPr>
          <p:cNvPr id="20" name="Subscription"/>
          <p:cNvSpPr/>
          <p:nvPr/>
        </p:nvSpPr>
        <p:spPr>
          <a:xfrm>
            <a:off x="1639453" y="6496277"/>
            <a:ext cx="3158237" cy="461665"/>
          </a:xfrm>
          <a:prstGeom prst="rect">
            <a:avLst/>
          </a:prstGeom>
        </p:spPr>
        <p:txBody>
          <a:bodyPr wrap="none">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505050"/>
                </a:solidFill>
                <a:effectLst/>
                <a:uLnTx/>
                <a:uFillTx/>
                <a:latin typeface="Segoe UI"/>
                <a:ea typeface="+mn-ea"/>
                <a:cs typeface="+mn-cs"/>
              </a:rPr>
              <a:t>2AFD8568-8192-4EE6-8883-04A31650D016</a:t>
            </a:r>
          </a:p>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05050"/>
              </a:solidFill>
              <a:effectLst/>
              <a:uLnTx/>
              <a:uFillTx/>
              <a:latin typeface="Segoe UI"/>
              <a:ea typeface="+mn-ea"/>
              <a:cs typeface="+mn-cs"/>
            </a:endParaRPr>
          </a:p>
        </p:txBody>
      </p:sp>
      <p:grpSp>
        <p:nvGrpSpPr>
          <p:cNvPr id="33" name="Bill"/>
          <p:cNvGrpSpPr/>
          <p:nvPr/>
        </p:nvGrpSpPr>
        <p:grpSpPr>
          <a:xfrm>
            <a:off x="8120145" y="3222065"/>
            <a:ext cx="1143000" cy="1528582"/>
            <a:chOff x="202805" y="4688982"/>
            <a:chExt cx="1143000" cy="1528582"/>
          </a:xfrm>
        </p:grpSpPr>
        <p:sp>
          <p:nvSpPr>
            <p:cNvPr id="24" name="Flowchart: Internal Storage 23"/>
            <p:cNvSpPr/>
            <p:nvPr/>
          </p:nvSpPr>
          <p:spPr bwMode="auto">
            <a:xfrm>
              <a:off x="202805" y="4820747"/>
              <a:ext cx="1143000" cy="1257361"/>
            </a:xfrm>
            <a:prstGeom prst="flowChartInternalStorage">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26" name="Straight Connector 25"/>
            <p:cNvCxnSpPr/>
            <p:nvPr/>
          </p:nvCxnSpPr>
          <p:spPr>
            <a:xfrm>
              <a:off x="436562" y="5084762"/>
              <a:ext cx="538188"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1092711" y="4852575"/>
              <a:ext cx="228600" cy="1364989"/>
            </a:xfrm>
            <a:prstGeom prst="rect">
              <a:avLst/>
            </a:prstGeom>
            <a:noFill/>
          </p:spPr>
          <p:txBody>
            <a:bodyPr wrap="squar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100" b="0" i="0" u="none" strike="noStrike" kern="1200" cap="none" spc="0" normalizeH="0" baseline="0" noProof="0">
                  <a:ln>
                    <a:noFill/>
                  </a:ln>
                  <a:gradFill>
                    <a:gsLst>
                      <a:gs pos="2917">
                        <a:srgbClr val="505050"/>
                      </a:gs>
                      <a:gs pos="30000">
                        <a:srgbClr val="505050"/>
                      </a:gs>
                    </a:gsLst>
                    <a:lin ang="5400000" scaled="0"/>
                  </a:gradFill>
                  <a:effectLst/>
                  <a:uLnTx/>
                  <a:uFillTx/>
                  <a:latin typeface="Segoe UI"/>
                  <a:ea typeface="+mn-ea"/>
                  <a:cs typeface="+mn-cs"/>
                </a:rPr>
                <a:t>$</a:t>
              </a:r>
            </a:p>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100" b="0" i="0" u="none" strike="noStrike" kern="1200" cap="none" spc="0" normalizeH="0" baseline="0" noProof="0">
                  <a:ln>
                    <a:noFill/>
                  </a:ln>
                  <a:gradFill>
                    <a:gsLst>
                      <a:gs pos="2917">
                        <a:srgbClr val="505050"/>
                      </a:gs>
                      <a:gs pos="30000">
                        <a:srgbClr val="505050"/>
                      </a:gs>
                    </a:gsLst>
                    <a:lin ang="5400000" scaled="0"/>
                  </a:gradFill>
                  <a:effectLst/>
                  <a:uLnTx/>
                  <a:uFillTx/>
                  <a:latin typeface="Segoe UI"/>
                  <a:ea typeface="+mn-ea"/>
                  <a:cs typeface="+mn-cs"/>
                </a:rPr>
                <a:t>$</a:t>
              </a:r>
            </a:p>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100" b="0" i="0" u="none" strike="noStrike" kern="1200" cap="none" spc="0" normalizeH="0" baseline="0" noProof="0">
                  <a:ln>
                    <a:noFill/>
                  </a:ln>
                  <a:gradFill>
                    <a:gsLst>
                      <a:gs pos="2917">
                        <a:srgbClr val="505050"/>
                      </a:gs>
                      <a:gs pos="30000">
                        <a:srgbClr val="505050"/>
                      </a:gs>
                    </a:gsLst>
                    <a:lin ang="5400000" scaled="0"/>
                  </a:gradFill>
                  <a:effectLst/>
                  <a:uLnTx/>
                  <a:uFillTx/>
                  <a:latin typeface="Segoe UI"/>
                  <a:ea typeface="+mn-ea"/>
                  <a:cs typeface="+mn-cs"/>
                </a:rPr>
                <a:t>$</a:t>
              </a:r>
            </a:p>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100" b="0" i="0" u="none" strike="noStrike" kern="1200" cap="none" spc="0" normalizeH="0" baseline="0" noProof="0">
                  <a:ln>
                    <a:noFill/>
                  </a:ln>
                  <a:gradFill>
                    <a:gsLst>
                      <a:gs pos="2917">
                        <a:srgbClr val="505050"/>
                      </a:gs>
                      <a:gs pos="30000">
                        <a:srgbClr val="505050"/>
                      </a:gs>
                    </a:gsLst>
                    <a:lin ang="5400000" scaled="0"/>
                  </a:gradFill>
                  <a:effectLst/>
                  <a:uLnTx/>
                  <a:uFillTx/>
                  <a:latin typeface="Segoe UI"/>
                  <a:ea typeface="+mn-ea"/>
                  <a:cs typeface="+mn-cs"/>
                </a:rPr>
                <a:t>$</a:t>
              </a:r>
            </a:p>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100" b="0" i="0" u="none" strike="noStrike" kern="1200" cap="none" spc="0" normalizeH="0" baseline="0" noProof="0">
                  <a:ln>
                    <a:noFill/>
                  </a:ln>
                  <a:gradFill>
                    <a:gsLst>
                      <a:gs pos="2917">
                        <a:srgbClr val="505050"/>
                      </a:gs>
                      <a:gs pos="30000">
                        <a:srgbClr val="505050"/>
                      </a:gs>
                    </a:gsLst>
                    <a:lin ang="5400000" scaled="0"/>
                  </a:gradFill>
                  <a:effectLst/>
                  <a:uLnTx/>
                  <a:uFillTx/>
                  <a:latin typeface="Segoe UI"/>
                  <a:ea typeface="+mn-ea"/>
                  <a:cs typeface="+mn-cs"/>
                </a:rPr>
                <a:t>$</a:t>
              </a:r>
            </a:p>
          </p:txBody>
        </p:sp>
        <p:cxnSp>
          <p:nvCxnSpPr>
            <p:cNvPr id="28" name="Straight Connector 27"/>
            <p:cNvCxnSpPr/>
            <p:nvPr/>
          </p:nvCxnSpPr>
          <p:spPr>
            <a:xfrm>
              <a:off x="436562" y="5294312"/>
              <a:ext cx="538188"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436562" y="5535069"/>
              <a:ext cx="538188"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436562" y="5761037"/>
              <a:ext cx="538188"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436562" y="5986462"/>
              <a:ext cx="538188"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481402" y="4688982"/>
              <a:ext cx="568104" cy="461665"/>
            </a:xfrm>
            <a:prstGeom prst="rect">
              <a:avLst/>
            </a:prstGeom>
            <a:noFill/>
          </p:spPr>
          <p:txBody>
            <a:bodyPr wrap="non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100" b="0" i="0" u="none" strike="noStrike" kern="1200" cap="none" spc="0" normalizeH="0" baseline="0" noProof="0">
                  <a:ln>
                    <a:noFill/>
                  </a:ln>
                  <a:gradFill>
                    <a:gsLst>
                      <a:gs pos="2917">
                        <a:srgbClr val="505050"/>
                      </a:gs>
                      <a:gs pos="30000">
                        <a:srgbClr val="505050"/>
                      </a:gs>
                    </a:gsLst>
                    <a:lin ang="5400000" scaled="0"/>
                  </a:gradFill>
                  <a:effectLst/>
                  <a:uLnTx/>
                  <a:uFillTx/>
                  <a:latin typeface="Segoe UI"/>
                  <a:ea typeface="+mn-ea"/>
                  <a:cs typeface="+mn-cs"/>
                </a:rPr>
                <a:t>Bill</a:t>
              </a:r>
            </a:p>
          </p:txBody>
        </p:sp>
      </p:grpSp>
    </p:spTree>
    <p:extLst>
      <p:ext uri="{BB962C8B-B14F-4D97-AF65-F5344CB8AC3E}">
        <p14:creationId xmlns:p14="http://schemas.microsoft.com/office/powerpoint/2010/main" val="3518175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500"/>
                                        <p:tgtEl>
                                          <p:spTgt spid="1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3">
                                            <p:txEl>
                                              <p:pRg st="1" end="1"/>
                                            </p:txEl>
                                          </p:spTgt>
                                        </p:tgtEl>
                                        <p:attrNameLst>
                                          <p:attrName>style.visibility</p:attrName>
                                        </p:attrNameLst>
                                      </p:cBhvr>
                                      <p:to>
                                        <p:strVal val="visible"/>
                                      </p:to>
                                    </p:set>
                                    <p:animEffect transition="in" filter="fade">
                                      <p:cBhvr>
                                        <p:cTn id="10" dur="500"/>
                                        <p:tgtEl>
                                          <p:spTgt spid="1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3">
                                            <p:txEl>
                                              <p:pRg st="2" end="2"/>
                                            </p:txEl>
                                          </p:spTgt>
                                        </p:tgtEl>
                                        <p:attrNameLst>
                                          <p:attrName>style.visibility</p:attrName>
                                        </p:attrNameLst>
                                      </p:cBhvr>
                                      <p:to>
                                        <p:strVal val="visible"/>
                                      </p:to>
                                    </p:set>
                                    <p:animEffect transition="in" filter="fade">
                                      <p:cBhvr>
                                        <p:cTn id="13" dur="500"/>
                                        <p:tgtEl>
                                          <p:spTgt spid="1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3">
                                            <p:txEl>
                                              <p:pRg st="3" end="3"/>
                                            </p:txEl>
                                          </p:spTgt>
                                        </p:tgtEl>
                                        <p:attrNameLst>
                                          <p:attrName>style.visibility</p:attrName>
                                        </p:attrNameLst>
                                      </p:cBhvr>
                                      <p:to>
                                        <p:strVal val="visible"/>
                                      </p:to>
                                    </p:set>
                                    <p:animEffect transition="in" filter="fade">
                                      <p:cBhvr>
                                        <p:cTn id="16" dur="500"/>
                                        <p:tgtEl>
                                          <p:spTgt spid="1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13">
                                            <p:txEl>
                                              <p:pRg st="4" end="4"/>
                                            </p:txEl>
                                          </p:spTgt>
                                        </p:tgtEl>
                                        <p:attrNameLst>
                                          <p:attrName>style.visibility</p:attrName>
                                        </p:attrNameLst>
                                      </p:cBhvr>
                                      <p:to>
                                        <p:strVal val="visible"/>
                                      </p:to>
                                    </p:set>
                                    <p:animEffect transition="in" filter="fade">
                                      <p:cBhvr>
                                        <p:cTn id="19" dur="500"/>
                                        <p:tgtEl>
                                          <p:spTgt spid="13">
                                            <p:txEl>
                                              <p:pRg st="4" end="4"/>
                                            </p:txEl>
                                          </p:spTgt>
                                        </p:tgtEl>
                                      </p:cBhvr>
                                    </p:animEffect>
                                  </p:childTnLst>
                                </p:cTn>
                              </p:par>
                            </p:childTnLst>
                          </p:cTn>
                        </p:par>
                        <p:par>
                          <p:cTn id="20" fill="hold">
                            <p:stCondLst>
                              <p:cond delay="500"/>
                            </p:stCondLst>
                            <p:childTnLst>
                              <p:par>
                                <p:cTn id="21" presetID="10" presetClass="entr" presetSubtype="0" fill="hold" nodeType="afterEffect">
                                  <p:stCondLst>
                                    <p:cond delay="0"/>
                                  </p:stCondLst>
                                  <p:childTnLst>
                                    <p:set>
                                      <p:cBhvr>
                                        <p:cTn id="22" dur="1" fill="hold">
                                          <p:stCondLst>
                                            <p:cond delay="0"/>
                                          </p:stCondLst>
                                        </p:cTn>
                                        <p:tgtEl>
                                          <p:spTgt spid="36"/>
                                        </p:tgtEl>
                                        <p:attrNameLst>
                                          <p:attrName>style.visibility</p:attrName>
                                        </p:attrNameLst>
                                      </p:cBhvr>
                                      <p:to>
                                        <p:strVal val="visible"/>
                                      </p:to>
                                    </p:set>
                                    <p:animEffect transition="in" filter="fade">
                                      <p:cBhvr>
                                        <p:cTn id="23" dur="500"/>
                                        <p:tgtEl>
                                          <p:spTgt spid="36"/>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3">
                                            <p:txEl>
                                              <p:pRg st="5" end="5"/>
                                            </p:txEl>
                                          </p:spTgt>
                                        </p:tgtEl>
                                        <p:attrNameLst>
                                          <p:attrName>style.visibility</p:attrName>
                                        </p:attrNameLst>
                                      </p:cBhvr>
                                      <p:to>
                                        <p:strVal val="visible"/>
                                      </p:to>
                                    </p:set>
                                    <p:animEffect transition="in" filter="fade">
                                      <p:cBhvr>
                                        <p:cTn id="28" dur="500"/>
                                        <p:tgtEl>
                                          <p:spTgt spid="1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13">
                                            <p:txEl>
                                              <p:pRg st="6" end="6"/>
                                            </p:txEl>
                                          </p:spTgt>
                                        </p:tgtEl>
                                        <p:attrNameLst>
                                          <p:attrName>style.visibility</p:attrName>
                                        </p:attrNameLst>
                                      </p:cBhvr>
                                      <p:to>
                                        <p:strVal val="visible"/>
                                      </p:to>
                                    </p:set>
                                    <p:animEffect transition="in" filter="fade">
                                      <p:cBhvr>
                                        <p:cTn id="33" dur="500"/>
                                        <p:tgtEl>
                                          <p:spTgt spid="13">
                                            <p:txEl>
                                              <p:pRg st="6" end="6"/>
                                            </p:txEl>
                                          </p:spTgt>
                                        </p:tgtEl>
                                      </p:cBhvr>
                                    </p:animEffect>
                                  </p:childTnLst>
                                </p:cTn>
                              </p:par>
                            </p:childTnLst>
                          </p:cTn>
                        </p:par>
                        <p:par>
                          <p:cTn id="34" fill="hold">
                            <p:stCondLst>
                              <p:cond delay="500"/>
                            </p:stCondLst>
                            <p:childTnLst>
                              <p:par>
                                <p:cTn id="35" presetID="10" presetClass="entr" presetSubtype="0" fill="hold" grpId="0" nodeType="after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fade">
                                      <p:cBhvr>
                                        <p:cTn id="37" dur="500"/>
                                        <p:tgtEl>
                                          <p:spTgt spid="20"/>
                                        </p:tgtEl>
                                      </p:cBhvr>
                                    </p:animEffect>
                                  </p:childTnLst>
                                </p:cTn>
                              </p:par>
                              <p:par>
                                <p:cTn id="38" presetID="10" presetClass="entr" presetSubtype="0" fill="hold" nodeType="withEffect">
                                  <p:stCondLst>
                                    <p:cond delay="0"/>
                                  </p:stCondLst>
                                  <p:childTnLst>
                                    <p:set>
                                      <p:cBhvr>
                                        <p:cTn id="39" dur="1" fill="hold">
                                          <p:stCondLst>
                                            <p:cond delay="0"/>
                                          </p:stCondLst>
                                        </p:cTn>
                                        <p:tgtEl>
                                          <p:spTgt spid="33"/>
                                        </p:tgtEl>
                                        <p:attrNameLst>
                                          <p:attrName>style.visibility</p:attrName>
                                        </p:attrNameLst>
                                      </p:cBhvr>
                                      <p:to>
                                        <p:strVal val="visible"/>
                                      </p:to>
                                    </p:set>
                                    <p:animEffect transition="in" filter="fade">
                                      <p:cBhvr>
                                        <p:cTn id="40" dur="500"/>
                                        <p:tgtEl>
                                          <p:spTgt spid="33"/>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13">
                                            <p:txEl>
                                              <p:pRg st="7" end="7"/>
                                            </p:txEl>
                                          </p:spTgt>
                                        </p:tgtEl>
                                        <p:attrNameLst>
                                          <p:attrName>style.visibility</p:attrName>
                                        </p:attrNameLst>
                                      </p:cBhvr>
                                      <p:to>
                                        <p:strVal val="visible"/>
                                      </p:to>
                                    </p:set>
                                    <p:animEffect transition="in" filter="fade">
                                      <p:cBhvr>
                                        <p:cTn id="45" dur="500"/>
                                        <p:tgtEl>
                                          <p:spTgt spid="13">
                                            <p:txEl>
                                              <p:pRg st="7" end="7"/>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13">
                                            <p:txEl>
                                              <p:pRg st="8" end="8"/>
                                            </p:txEl>
                                          </p:spTgt>
                                        </p:tgtEl>
                                        <p:attrNameLst>
                                          <p:attrName>style.visibility</p:attrName>
                                        </p:attrNameLst>
                                      </p:cBhvr>
                                      <p:to>
                                        <p:strVal val="visible"/>
                                      </p:to>
                                    </p:set>
                                    <p:animEffect transition="in" filter="fade">
                                      <p:cBhvr>
                                        <p:cTn id="50" dur="500"/>
                                        <p:tgtEl>
                                          <p:spTgt spid="13">
                                            <p:txEl>
                                              <p:pRg st="8" end="8"/>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13">
                                            <p:txEl>
                                              <p:pRg st="9" end="9"/>
                                            </p:txEl>
                                          </p:spTgt>
                                        </p:tgtEl>
                                        <p:attrNameLst>
                                          <p:attrName>style.visibility</p:attrName>
                                        </p:attrNameLst>
                                      </p:cBhvr>
                                      <p:to>
                                        <p:strVal val="visible"/>
                                      </p:to>
                                    </p:set>
                                    <p:animEffect transition="in" filter="fade">
                                      <p:cBhvr>
                                        <p:cTn id="55" dur="500"/>
                                        <p:tgtEl>
                                          <p:spTgt spid="13">
                                            <p:txEl>
                                              <p:pRg st="9" end="9"/>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13">
                                            <p:txEl>
                                              <p:pRg st="10" end="10"/>
                                            </p:txEl>
                                          </p:spTgt>
                                        </p:tgtEl>
                                        <p:attrNameLst>
                                          <p:attrName>style.visibility</p:attrName>
                                        </p:attrNameLst>
                                      </p:cBhvr>
                                      <p:to>
                                        <p:strVal val="visible"/>
                                      </p:to>
                                    </p:set>
                                    <p:animEffect transition="in" filter="fade">
                                      <p:cBhvr>
                                        <p:cTn id="60" dur="500"/>
                                        <p:tgtEl>
                                          <p:spTgt spid="13">
                                            <p:txEl>
                                              <p:pRg st="10" end="10"/>
                                            </p:txEl>
                                          </p:spTgt>
                                        </p:tgtEl>
                                      </p:cBhvr>
                                    </p:animEffect>
                                  </p:childTnLst>
                                </p:cTn>
                              </p:par>
                              <p:par>
                                <p:cTn id="61" presetID="43" presetClass="path" presetSubtype="0" accel="50000" decel="50000" fill="hold" nodeType="withEffect">
                                  <p:stCondLst>
                                    <p:cond delay="0"/>
                                  </p:stCondLst>
                                  <p:childTnLst>
                                    <p:animMotion origin="layout" path="M 4.88129E-6 -0.00068 C 0.1159 -0.00068 0.41996 0.0084 0.53638 -0.01884 C 0.65279 -0.04584 0.69836 -0.11235 0.69836 -0.16296 L 0.69836 -0.22605 " pathEditMode="relative" rAng="0" ptsTypes="AAAA">
                                      <p:cBhvr>
                                        <p:cTn id="62" dur="2000" fill="hold"/>
                                        <p:tgtEl>
                                          <p:spTgt spid="33"/>
                                        </p:tgtEl>
                                        <p:attrNameLst>
                                          <p:attrName>ppt_x</p:attrName>
                                          <p:attrName>ppt_y</p:attrName>
                                        </p:attrNameLst>
                                      </p:cBhvr>
                                      <p:rCtr x="34912" y="-1118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48DA78A6-A4A6-4D33-B81D-1838F72D7A9E}"/>
              </a:ext>
            </a:extLst>
          </p:cNvPr>
          <p:cNvPicPr>
            <a:picLocks noChangeAspect="1"/>
          </p:cNvPicPr>
          <p:nvPr/>
        </p:nvPicPr>
        <p:blipFill>
          <a:blip r:embed="rId3">
            <a:alphaModFix amt="35000"/>
            <a:extLst>
              <a:ext uri="{837473B0-CC2E-450A-ABE3-18F120FF3D39}">
                <a1611:picAttrSrcUrl xmlns:a1611="http://schemas.microsoft.com/office/drawing/2016/11/main" r:id="rId4"/>
              </a:ext>
            </a:extLst>
          </a:blip>
          <a:stretch>
            <a:fillRect/>
          </a:stretch>
        </p:blipFill>
        <p:spPr>
          <a:xfrm rot="14536238">
            <a:off x="2639965" y="357560"/>
            <a:ext cx="7076294" cy="7076294"/>
          </a:xfrm>
          <a:prstGeom prst="rect">
            <a:avLst/>
          </a:prstGeom>
        </p:spPr>
      </p:pic>
      <p:sp>
        <p:nvSpPr>
          <p:cNvPr id="2" name="Title 1"/>
          <p:cNvSpPr>
            <a:spLocks noGrp="1"/>
          </p:cNvSpPr>
          <p:nvPr>
            <p:ph type="title"/>
          </p:nvPr>
        </p:nvSpPr>
        <p:spPr/>
        <p:txBody>
          <a:bodyPr/>
          <a:lstStyle/>
          <a:p>
            <a:r>
              <a:rPr lang="en-US" dirty="0">
                <a:solidFill>
                  <a:srgbClr val="0078D7"/>
                </a:solidFill>
              </a:rPr>
              <a:t>For CSPs: Tag your registration for multi-tenant billing</a:t>
            </a:r>
            <a:endParaRPr lang="en-US" baseline="30000" dirty="0">
              <a:solidFill>
                <a:srgbClr val="0078D7"/>
              </a:solidFill>
            </a:endParaRPr>
          </a:p>
        </p:txBody>
      </p:sp>
      <p:sp>
        <p:nvSpPr>
          <p:cNvPr id="3" name="Text Placeholder 2"/>
          <p:cNvSpPr>
            <a:spLocks noGrp="1"/>
          </p:cNvSpPr>
          <p:nvPr>
            <p:ph type="body" sz="quarter" idx="10"/>
          </p:nvPr>
        </p:nvSpPr>
        <p:spPr>
          <a:xfrm>
            <a:off x="272273" y="1825797"/>
            <a:ext cx="11887200" cy="4567404"/>
          </a:xfrm>
        </p:spPr>
        <p:txBody>
          <a:bodyPr/>
          <a:lstStyle/>
          <a:p>
            <a:r>
              <a:rPr lang="en-US" dirty="0"/>
              <a:t>Register your Azure Stack Hub</a:t>
            </a:r>
          </a:p>
          <a:p>
            <a:endParaRPr lang="en-US" dirty="0"/>
          </a:p>
          <a:p>
            <a:r>
              <a:rPr lang="en-US" dirty="0"/>
              <a:t>Send tagging request to AzStCSP@Microsoft.com</a:t>
            </a:r>
          </a:p>
          <a:p>
            <a:pPr marL="342900" lvl="1" indent="-342900">
              <a:buFont typeface="Arial" panose="020B0604020202020204" pitchFamily="34" charset="0"/>
              <a:buChar char="•"/>
            </a:pPr>
            <a:r>
              <a:rPr lang="en-US" sz="2400" dirty="0"/>
              <a:t>Registration name and resource group</a:t>
            </a:r>
          </a:p>
          <a:p>
            <a:pPr marL="342900" lvl="1" indent="-342900">
              <a:buFont typeface="Arial" panose="020B0604020202020204" pitchFamily="34" charset="0"/>
              <a:buChar char="•"/>
            </a:pPr>
            <a:r>
              <a:rPr lang="en-US" sz="2400" dirty="0"/>
              <a:t>Subscription GUID</a:t>
            </a:r>
          </a:p>
          <a:p>
            <a:endParaRPr lang="en-US" dirty="0"/>
          </a:p>
          <a:p>
            <a:r>
              <a:rPr lang="en-US" dirty="0"/>
              <a:t>Microsoft will approve your registration as multi-tenant within the next business day and confirm</a:t>
            </a:r>
          </a:p>
        </p:txBody>
      </p:sp>
    </p:spTree>
    <p:extLst>
      <p:ext uri="{BB962C8B-B14F-4D97-AF65-F5344CB8AC3E}">
        <p14:creationId xmlns:p14="http://schemas.microsoft.com/office/powerpoint/2010/main" val="928912401"/>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78D7"/>
                </a:solidFill>
              </a:rPr>
              <a:t>Add tenants to CSP registration</a:t>
            </a:r>
            <a:endParaRPr lang="en-US" baseline="30000" dirty="0">
              <a:solidFill>
                <a:srgbClr val="0078D7"/>
              </a:solidFill>
            </a:endParaRPr>
          </a:p>
        </p:txBody>
      </p:sp>
      <p:sp>
        <p:nvSpPr>
          <p:cNvPr id="3" name="Text Placeholder 2"/>
          <p:cNvSpPr>
            <a:spLocks noGrp="1"/>
          </p:cNvSpPr>
          <p:nvPr>
            <p:ph type="body" sz="quarter" idx="10"/>
          </p:nvPr>
        </p:nvSpPr>
        <p:spPr>
          <a:xfrm>
            <a:off x="274638" y="1212850"/>
            <a:ext cx="11887200" cy="4579715"/>
          </a:xfrm>
        </p:spPr>
        <p:txBody>
          <a:bodyPr/>
          <a:lstStyle/>
          <a:p>
            <a:pPr>
              <a:lnSpc>
                <a:spcPct val="100000"/>
              </a:lnSpc>
            </a:pPr>
            <a:r>
              <a:rPr lang="en-US" dirty="0"/>
              <a:t>Log into Azure (Login-</a:t>
            </a:r>
            <a:r>
              <a:rPr lang="en-US" dirty="0" err="1"/>
              <a:t>AzureRMAccount</a:t>
            </a:r>
            <a:r>
              <a:rPr lang="en-US" dirty="0"/>
              <a:t>) using the tenant that is used for registration.</a:t>
            </a:r>
          </a:p>
          <a:p>
            <a:pPr>
              <a:lnSpc>
                <a:spcPct val="100000"/>
              </a:lnSpc>
            </a:pPr>
            <a:r>
              <a:rPr lang="en-US" dirty="0"/>
              <a:t>Update the original registration with a PowerShell command or an API call</a:t>
            </a:r>
          </a:p>
          <a:p>
            <a:endParaRPr lang="en-US" sz="2400" dirty="0"/>
          </a:p>
          <a:p>
            <a:pPr>
              <a:lnSpc>
                <a:spcPct val="100000"/>
              </a:lnSpc>
            </a:pPr>
            <a:r>
              <a:rPr lang="en-US" sz="2000" dirty="0">
                <a:solidFill>
                  <a:srgbClr val="0000FF"/>
                </a:solidFill>
                <a:latin typeface="Consolas" panose="020B0609020204030204" pitchFamily="49" charset="0"/>
              </a:rPr>
              <a:t># Add new tenant mapping </a:t>
            </a:r>
          </a:p>
          <a:p>
            <a:pPr>
              <a:lnSpc>
                <a:spcPct val="100000"/>
              </a:lnSpc>
            </a:pPr>
            <a:r>
              <a:rPr lang="en-US" sz="2000" dirty="0">
                <a:solidFill>
                  <a:srgbClr val="0000FF"/>
                </a:solidFill>
                <a:latin typeface="Consolas" panose="020B0609020204030204" pitchFamily="49" charset="0"/>
              </a:rPr>
              <a:t>New-</a:t>
            </a:r>
            <a:r>
              <a:rPr lang="en-US" sz="2000" dirty="0" err="1">
                <a:solidFill>
                  <a:srgbClr val="0000FF"/>
                </a:solidFill>
                <a:latin typeface="Consolas" panose="020B0609020204030204" pitchFamily="49" charset="0"/>
              </a:rPr>
              <a:t>AzureRmResource</a:t>
            </a:r>
            <a:r>
              <a:rPr lang="en-US" sz="2000" dirty="0">
                <a:solidFill>
                  <a:srgbClr val="0000FF"/>
                </a:solidFill>
                <a:latin typeface="Consolas" panose="020B0609020204030204" pitchFamily="49" charset="0"/>
              </a:rPr>
              <a:t> -</a:t>
            </a:r>
            <a:r>
              <a:rPr lang="en-US" sz="2000" dirty="0" err="1">
                <a:solidFill>
                  <a:srgbClr val="0000FF"/>
                </a:solidFill>
                <a:latin typeface="Consolas" panose="020B0609020204030204" pitchFamily="49" charset="0"/>
              </a:rPr>
              <a:t>ResourceId</a:t>
            </a:r>
            <a:r>
              <a:rPr lang="en-US" sz="2000" dirty="0">
                <a:solidFill>
                  <a:srgbClr val="0000FF"/>
                </a:solidFill>
                <a:latin typeface="Consolas" panose="020B0609020204030204" pitchFamily="49" charset="0"/>
              </a:rPr>
              <a:t> "subscriptions/{</a:t>
            </a:r>
            <a:r>
              <a:rPr lang="en-US" sz="2000" dirty="0" err="1">
                <a:solidFill>
                  <a:srgbClr val="0000FF"/>
                </a:solidFill>
                <a:latin typeface="Consolas" panose="020B0609020204030204" pitchFamily="49" charset="0"/>
              </a:rPr>
              <a:t>registrationSubscriptionId</a:t>
            </a:r>
            <a:r>
              <a:rPr lang="en-US" sz="2000" dirty="0">
                <a:solidFill>
                  <a:srgbClr val="0000FF"/>
                </a:solidFill>
                <a:latin typeface="Consolas" panose="020B0609020204030204" pitchFamily="49" charset="0"/>
              </a:rPr>
              <a:t>}/</a:t>
            </a:r>
            <a:r>
              <a:rPr lang="en-US" sz="2000" dirty="0" err="1">
                <a:solidFill>
                  <a:srgbClr val="0000FF"/>
                </a:solidFill>
                <a:latin typeface="Consolas" panose="020B0609020204030204" pitchFamily="49" charset="0"/>
              </a:rPr>
              <a:t>resourceGroups</a:t>
            </a:r>
            <a:r>
              <a:rPr lang="en-US" sz="2000" dirty="0">
                <a:solidFill>
                  <a:srgbClr val="0000FF"/>
                </a:solidFill>
                <a:latin typeface="Consolas" panose="020B0609020204030204" pitchFamily="49" charset="0"/>
              </a:rPr>
              <a:t>/{</a:t>
            </a:r>
            <a:r>
              <a:rPr lang="en-US" sz="2000" dirty="0" err="1">
                <a:solidFill>
                  <a:srgbClr val="0000FF"/>
                </a:solidFill>
                <a:latin typeface="Consolas" panose="020B0609020204030204" pitchFamily="49" charset="0"/>
              </a:rPr>
              <a:t>resourceGroup</a:t>
            </a:r>
            <a:r>
              <a:rPr lang="en-US" sz="2000" dirty="0">
                <a:solidFill>
                  <a:srgbClr val="0000FF"/>
                </a:solidFill>
                <a:latin typeface="Consolas" panose="020B0609020204030204" pitchFamily="49" charset="0"/>
              </a:rPr>
              <a:t>}/providers/</a:t>
            </a:r>
            <a:r>
              <a:rPr lang="en-US" sz="2000" dirty="0" err="1">
                <a:solidFill>
                  <a:srgbClr val="0000FF"/>
                </a:solidFill>
                <a:latin typeface="Consolas" panose="020B0609020204030204" pitchFamily="49" charset="0"/>
              </a:rPr>
              <a:t>Microsoft.AzureStack</a:t>
            </a:r>
            <a:r>
              <a:rPr lang="en-US" sz="2000" dirty="0">
                <a:solidFill>
                  <a:srgbClr val="0000FF"/>
                </a:solidFill>
                <a:latin typeface="Consolas" panose="020B0609020204030204" pitchFamily="49" charset="0"/>
              </a:rPr>
              <a:t>/registrations/{</a:t>
            </a:r>
            <a:r>
              <a:rPr lang="en-US" sz="2000" dirty="0" err="1">
                <a:solidFill>
                  <a:srgbClr val="0000FF"/>
                </a:solidFill>
                <a:latin typeface="Consolas" panose="020B0609020204030204" pitchFamily="49" charset="0"/>
              </a:rPr>
              <a:t>registrationName</a:t>
            </a:r>
            <a:r>
              <a:rPr lang="en-US" sz="2000" dirty="0">
                <a:solidFill>
                  <a:srgbClr val="0000FF"/>
                </a:solidFill>
                <a:latin typeface="Consolas" panose="020B0609020204030204" pitchFamily="49" charset="0"/>
              </a:rPr>
              <a:t>}/</a:t>
            </a:r>
            <a:r>
              <a:rPr lang="en-US" sz="2000" dirty="0" err="1">
                <a:solidFill>
                  <a:srgbClr val="0000FF"/>
                </a:solidFill>
                <a:latin typeface="Consolas" panose="020B0609020204030204" pitchFamily="49" charset="0"/>
              </a:rPr>
              <a:t>customerSubscriptions</a:t>
            </a:r>
            <a:r>
              <a:rPr lang="en-US" sz="2000" dirty="0">
                <a:solidFill>
                  <a:srgbClr val="0000FF"/>
                </a:solidFill>
                <a:latin typeface="Consolas" panose="020B0609020204030204" pitchFamily="49" charset="0"/>
              </a:rPr>
              <a:t>/{</a:t>
            </a:r>
            <a:r>
              <a:rPr lang="en-US" sz="2000" dirty="0" err="1">
                <a:solidFill>
                  <a:srgbClr val="0000FF"/>
                </a:solidFill>
                <a:latin typeface="Consolas" panose="020B0609020204030204" pitchFamily="49" charset="0"/>
              </a:rPr>
              <a:t>customerSubscriptionId</a:t>
            </a:r>
            <a:r>
              <a:rPr lang="en-US" sz="2000" dirty="0">
                <a:solidFill>
                  <a:srgbClr val="0000FF"/>
                </a:solidFill>
                <a:latin typeface="Consolas" panose="020B0609020204030204" pitchFamily="49" charset="0"/>
              </a:rPr>
              <a:t>}" -</a:t>
            </a:r>
            <a:r>
              <a:rPr lang="en-US" sz="2000" dirty="0" err="1">
                <a:solidFill>
                  <a:srgbClr val="0000FF"/>
                </a:solidFill>
                <a:latin typeface="Consolas" panose="020B0609020204030204" pitchFamily="49" charset="0"/>
              </a:rPr>
              <a:t>ApiVersion</a:t>
            </a:r>
            <a:r>
              <a:rPr lang="en-US" sz="2000" dirty="0">
                <a:solidFill>
                  <a:srgbClr val="0000FF"/>
                </a:solidFill>
                <a:latin typeface="Consolas" panose="020B0609020204030204" pitchFamily="49" charset="0"/>
              </a:rPr>
              <a:t> 2017-06-01 –Properties ""</a:t>
            </a:r>
          </a:p>
        </p:txBody>
      </p:sp>
      <p:sp>
        <p:nvSpPr>
          <p:cNvPr id="4" name="TextBox 3">
            <a:extLst>
              <a:ext uri="{FF2B5EF4-FFF2-40B4-BE49-F238E27FC236}">
                <a16:creationId xmlns:a16="http://schemas.microsoft.com/office/drawing/2014/main" id="{DD6803FF-7BAD-44E0-94D3-F062A02CEF5F}"/>
              </a:ext>
            </a:extLst>
          </p:cNvPr>
          <p:cNvSpPr txBox="1"/>
          <p:nvPr/>
        </p:nvSpPr>
        <p:spPr>
          <a:xfrm>
            <a:off x="342900" y="5792565"/>
            <a:ext cx="11887200" cy="1292662"/>
          </a:xfrm>
          <a:prstGeom prst="rect">
            <a:avLst/>
          </a:prstGeom>
          <a:noFill/>
        </p:spPr>
        <p:txBody>
          <a:bodyPr wrap="squar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rPr>
              <a:t>*We can also move registration between Resource Groups (for all customers) and between subscriptions (for CSPs). When moving between subscriptions, both subscriptions must belong to same partner ID, and all tenant mappings are kept intact. </a:t>
            </a:r>
          </a:p>
        </p:txBody>
      </p:sp>
    </p:spTree>
    <p:extLst>
      <p:ext uri="{BB962C8B-B14F-4D97-AF65-F5344CB8AC3E}">
        <p14:creationId xmlns:p14="http://schemas.microsoft.com/office/powerpoint/2010/main" val="3218552692"/>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57273E9-B21E-4486-8B87-70AC11082C71}"/>
              </a:ext>
            </a:extLst>
          </p:cNvPr>
          <p:cNvSpPr>
            <a:spLocks noGrp="1"/>
          </p:cNvSpPr>
          <p:nvPr>
            <p:ph type="title"/>
          </p:nvPr>
        </p:nvSpPr>
        <p:spPr>
          <a:xfrm>
            <a:off x="274638" y="2125662"/>
            <a:ext cx="11887200" cy="2179058"/>
          </a:xfrm>
        </p:spPr>
        <p:txBody>
          <a:bodyPr/>
          <a:lstStyle/>
          <a:p>
            <a:r>
              <a:rPr lang="en-US" dirty="0"/>
              <a:t>Viewing and Reporting On Usage Data</a:t>
            </a:r>
          </a:p>
        </p:txBody>
      </p:sp>
    </p:spTree>
    <p:extLst>
      <p:ext uri="{BB962C8B-B14F-4D97-AF65-F5344CB8AC3E}">
        <p14:creationId xmlns:p14="http://schemas.microsoft.com/office/powerpoint/2010/main" val="1015250135"/>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Getting usage data from Azure</a:t>
            </a:r>
          </a:p>
        </p:txBody>
      </p:sp>
      <p:sp>
        <p:nvSpPr>
          <p:cNvPr id="6" name="Text Placeholder 5"/>
          <p:cNvSpPr>
            <a:spLocks noGrp="1"/>
          </p:cNvSpPr>
          <p:nvPr>
            <p:ph type="body" sz="quarter" idx="10"/>
          </p:nvPr>
        </p:nvSpPr>
        <p:spPr>
          <a:xfrm>
            <a:off x="274638" y="1212850"/>
            <a:ext cx="11887200" cy="3111621"/>
          </a:xfrm>
        </p:spPr>
        <p:txBody>
          <a:bodyPr/>
          <a:lstStyle/>
          <a:p>
            <a:r>
              <a:rPr lang="en-US" dirty="0"/>
              <a:t>Portals (Account portal, Partner Center)</a:t>
            </a:r>
            <a:br>
              <a:rPr lang="en-US" sz="1200" dirty="0"/>
            </a:br>
            <a:r>
              <a:rPr lang="en-US" sz="1200" dirty="0"/>
              <a:t> </a:t>
            </a:r>
            <a:endParaRPr lang="en-US" dirty="0"/>
          </a:p>
          <a:p>
            <a:r>
              <a:rPr lang="en-US" dirty="0"/>
              <a:t>Azure reconciliation files</a:t>
            </a:r>
          </a:p>
          <a:p>
            <a:r>
              <a:rPr lang="en-US" dirty="0"/>
              <a:t>Azure and Azure Stack Hub</a:t>
            </a:r>
            <a:r>
              <a:rPr lang="en-US" sz="4800" dirty="0"/>
              <a:t> usag</a:t>
            </a:r>
            <a:r>
              <a:rPr lang="en-US" dirty="0"/>
              <a:t>e APIs</a:t>
            </a:r>
          </a:p>
          <a:p>
            <a:r>
              <a:rPr lang="en-US" dirty="0" err="1"/>
              <a:t>Powershell</a:t>
            </a:r>
            <a:r>
              <a:rPr lang="en-US" dirty="0"/>
              <a:t> usage </a:t>
            </a:r>
            <a:r>
              <a:rPr lang="en-US" sz="4800" dirty="0"/>
              <a:t>script</a:t>
            </a:r>
            <a:endParaRPr lang="en-US" dirty="0"/>
          </a:p>
        </p:txBody>
      </p:sp>
      <p:pic>
        <p:nvPicPr>
          <p:cNvPr id="3" name="Picture 2">
            <a:extLst>
              <a:ext uri="{FF2B5EF4-FFF2-40B4-BE49-F238E27FC236}">
                <a16:creationId xmlns:a16="http://schemas.microsoft.com/office/drawing/2014/main" id="{9B590AB4-210C-4D0F-96F0-D2C04415D1B3}"/>
              </a:ext>
            </a:extLst>
          </p:cNvPr>
          <p:cNvPicPr>
            <a:picLocks noChangeAspect="1"/>
          </p:cNvPicPr>
          <p:nvPr/>
        </p:nvPicPr>
        <p:blipFill>
          <a:blip r:embed="rId4">
            <a:alphaModFix amt="70000"/>
            <a:extLst>
              <a:ext uri="{837473B0-CC2E-450A-ABE3-18F120FF3D39}">
                <a1611:picAttrSrcUrl xmlns:a1611="http://schemas.microsoft.com/office/drawing/2016/11/main" r:id="rId5"/>
              </a:ext>
            </a:extLst>
          </a:blip>
          <a:stretch>
            <a:fillRect/>
          </a:stretch>
        </p:blipFill>
        <p:spPr>
          <a:xfrm rot="15497299">
            <a:off x="3838872" y="1744405"/>
            <a:ext cx="5838825" cy="5715000"/>
          </a:xfrm>
          <a:prstGeom prst="rect">
            <a:avLst/>
          </a:prstGeom>
        </p:spPr>
      </p:pic>
    </p:spTree>
    <p:extLst>
      <p:ext uri="{BB962C8B-B14F-4D97-AF65-F5344CB8AC3E}">
        <p14:creationId xmlns:p14="http://schemas.microsoft.com/office/powerpoint/2010/main" val="2519099153"/>
      </p:ext>
    </p:extLst>
  </p:cSld>
  <p:clrMapOvr>
    <a:overrideClrMapping bg1="lt1" tx1="dk1" bg2="lt2" tx2="dk2" accent1="accent1" accent2="accent2" accent3="accent3" accent4="accent4" accent5="accent5" accent6="accent6" hlink="hlink" folHlink="folHlink"/>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7E567-374F-482E-8869-F66DB9A3F84E}"/>
              </a:ext>
            </a:extLst>
          </p:cNvPr>
          <p:cNvSpPr>
            <a:spLocks noGrp="1"/>
          </p:cNvSpPr>
          <p:nvPr>
            <p:ph type="title"/>
          </p:nvPr>
        </p:nvSpPr>
        <p:spPr/>
        <p:txBody>
          <a:bodyPr/>
          <a:lstStyle/>
          <a:p>
            <a:r>
              <a:rPr lang="en-US" dirty="0"/>
              <a:t>Billing information sources</a:t>
            </a:r>
          </a:p>
        </p:txBody>
      </p:sp>
      <p:sp>
        <p:nvSpPr>
          <p:cNvPr id="4" name="TextBox 3">
            <a:extLst>
              <a:ext uri="{FF2B5EF4-FFF2-40B4-BE49-F238E27FC236}">
                <a16:creationId xmlns:a16="http://schemas.microsoft.com/office/drawing/2014/main" id="{07D960D6-D688-423A-93EE-DA17DC63003B}"/>
              </a:ext>
            </a:extLst>
          </p:cNvPr>
          <p:cNvSpPr txBox="1"/>
          <p:nvPr/>
        </p:nvSpPr>
        <p:spPr>
          <a:xfrm>
            <a:off x="274639" y="6473299"/>
            <a:ext cx="11880443" cy="627864"/>
          </a:xfrm>
          <a:prstGeom prst="rect">
            <a:avLst/>
          </a:prstGeom>
          <a:noFill/>
        </p:spPr>
        <p:txBody>
          <a:bodyPr wrap="squar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a:ln>
                  <a:noFill/>
                </a:ln>
                <a:solidFill>
                  <a:srgbClr val="353535"/>
                </a:solidFill>
                <a:effectLst/>
                <a:uLnTx/>
                <a:uFillTx/>
                <a:latin typeface="Segoe UI Semilight"/>
                <a:ea typeface="+mn-ea"/>
                <a:cs typeface="+mn-cs"/>
                <a:hlinkClick r:id="rId3"/>
              </a:rPr>
              <a:t>https://docs.microsoft.com/en-us/azure/azure-stack/azure-stack-usage-reporting</a:t>
            </a:r>
            <a:r>
              <a:rPr kumimoji="0" lang="en-US" sz="2400" b="0" i="0" u="none" strike="noStrike" kern="1200" cap="none" spc="0" normalizeH="0" baseline="0" noProof="0">
                <a:ln>
                  <a:noFill/>
                </a:ln>
                <a:solidFill>
                  <a:srgbClr val="353535"/>
                </a:solidFill>
                <a:effectLst/>
                <a:uLnTx/>
                <a:uFillTx/>
                <a:latin typeface="Segoe UI Semilight"/>
                <a:ea typeface="+mn-ea"/>
                <a:cs typeface="+mn-cs"/>
              </a:rPr>
              <a:t> </a:t>
            </a:r>
          </a:p>
        </p:txBody>
      </p:sp>
      <p:pic>
        <p:nvPicPr>
          <p:cNvPr id="5" name="Picture 4" descr="A screenshot of a social media post&#10;&#10;Description automatically generated">
            <a:extLst>
              <a:ext uri="{FF2B5EF4-FFF2-40B4-BE49-F238E27FC236}">
                <a16:creationId xmlns:a16="http://schemas.microsoft.com/office/drawing/2014/main" id="{194C4692-455C-4164-9552-465171504D05}"/>
              </a:ext>
            </a:extLst>
          </p:cNvPr>
          <p:cNvPicPr>
            <a:picLocks noChangeAspect="1"/>
          </p:cNvPicPr>
          <p:nvPr/>
        </p:nvPicPr>
        <p:blipFill>
          <a:blip r:embed="rId4"/>
          <a:stretch>
            <a:fillRect/>
          </a:stretch>
        </p:blipFill>
        <p:spPr>
          <a:xfrm>
            <a:off x="4206550" y="2921794"/>
            <a:ext cx="8099924" cy="3551505"/>
          </a:xfrm>
          <a:prstGeom prst="rect">
            <a:avLst/>
          </a:prstGeom>
        </p:spPr>
      </p:pic>
      <p:sp>
        <p:nvSpPr>
          <p:cNvPr id="6" name="TextBox 5">
            <a:extLst>
              <a:ext uri="{FF2B5EF4-FFF2-40B4-BE49-F238E27FC236}">
                <a16:creationId xmlns:a16="http://schemas.microsoft.com/office/drawing/2014/main" id="{6A006DB3-CF96-4EA1-BB2C-D64625D88D9A}"/>
              </a:ext>
            </a:extLst>
          </p:cNvPr>
          <p:cNvSpPr txBox="1"/>
          <p:nvPr/>
        </p:nvSpPr>
        <p:spPr>
          <a:xfrm>
            <a:off x="416909" y="1212849"/>
            <a:ext cx="11113103" cy="2443746"/>
          </a:xfrm>
          <a:prstGeom prst="rect">
            <a:avLst/>
          </a:prstGeom>
          <a:noFill/>
        </p:spPr>
        <p:txBody>
          <a:bodyPr wrap="square" lIns="182880" tIns="146304" rIns="182880" bIns="146304" rtlCol="0">
            <a:spAutoFit/>
          </a:bodyPr>
          <a:lstStyle/>
          <a:p>
            <a:pPr marL="342900"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CSPs use the familiar consumption and invoices processes in </a:t>
            </a:r>
            <a:r>
              <a:rPr lang="en-US" sz="2400" i="1" dirty="0">
                <a:gradFill>
                  <a:gsLst>
                    <a:gs pos="2917">
                      <a:schemeClr val="tx1"/>
                    </a:gs>
                    <a:gs pos="30000">
                      <a:schemeClr val="tx1"/>
                    </a:gs>
                  </a:gsLst>
                  <a:lin ang="5400000" scaled="0"/>
                </a:gradFill>
              </a:rPr>
              <a:t>Partner Center </a:t>
            </a:r>
            <a:r>
              <a:rPr lang="en-US" sz="2400" dirty="0">
                <a:gradFill>
                  <a:gsLst>
                    <a:gs pos="2917">
                      <a:schemeClr val="tx1"/>
                    </a:gs>
                    <a:gs pos="30000">
                      <a:schemeClr val="tx1"/>
                    </a:gs>
                  </a:gsLst>
                  <a:lin ang="5400000" scaled="0"/>
                </a:gradFill>
              </a:rPr>
              <a:t>(example below)</a:t>
            </a:r>
          </a:p>
          <a:p>
            <a:pPr marL="342900"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Enterprises see Azure Stack Hub consumption in their </a:t>
            </a:r>
            <a:r>
              <a:rPr lang="en-US" sz="2400" i="1" dirty="0">
                <a:gradFill>
                  <a:gsLst>
                    <a:gs pos="2917">
                      <a:schemeClr val="tx1"/>
                    </a:gs>
                    <a:gs pos="30000">
                      <a:schemeClr val="tx1"/>
                    </a:gs>
                  </a:gsLst>
                  <a:lin ang="5400000" scaled="0"/>
                </a:gradFill>
              </a:rPr>
              <a:t>EA Portal</a:t>
            </a:r>
            <a:r>
              <a:rPr lang="en-US" sz="2400" dirty="0">
                <a:gradFill>
                  <a:gsLst>
                    <a:gs pos="2917">
                      <a:schemeClr val="tx1"/>
                    </a:gs>
                    <a:gs pos="30000">
                      <a:schemeClr val="tx1"/>
                    </a:gs>
                  </a:gsLst>
                  <a:lin ang="5400000" scaled="0"/>
                </a:gradFill>
              </a:rPr>
              <a:t> for Azure</a:t>
            </a:r>
          </a:p>
          <a:p>
            <a:pPr marL="342900"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If you registered Azure Stack Hub with a pay-as-you-go subscription, you can see consumption in your </a:t>
            </a:r>
            <a:br>
              <a:rPr lang="en-US" sz="2400" dirty="0">
                <a:gradFill>
                  <a:gsLst>
                    <a:gs pos="2917">
                      <a:schemeClr val="tx1"/>
                    </a:gs>
                    <a:gs pos="30000">
                      <a:schemeClr val="tx1"/>
                    </a:gs>
                  </a:gsLst>
                  <a:lin ang="5400000" scaled="0"/>
                </a:gradFill>
              </a:rPr>
            </a:br>
            <a:r>
              <a:rPr lang="en-US" sz="2400" i="1" dirty="0">
                <a:gradFill>
                  <a:gsLst>
                    <a:gs pos="2917">
                      <a:schemeClr val="tx1"/>
                    </a:gs>
                    <a:gs pos="30000">
                      <a:schemeClr val="tx1"/>
                    </a:gs>
                  </a:gsLst>
                  <a:lin ang="5400000" scaled="0"/>
                </a:gradFill>
              </a:rPr>
              <a:t>Azure Account Center</a:t>
            </a:r>
            <a:endParaRPr lang="en-US" sz="24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480475999"/>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7E567-374F-482E-8869-F66DB9A3F84E}"/>
              </a:ext>
            </a:extLst>
          </p:cNvPr>
          <p:cNvSpPr>
            <a:spLocks noGrp="1"/>
          </p:cNvSpPr>
          <p:nvPr>
            <p:ph type="title"/>
          </p:nvPr>
        </p:nvSpPr>
        <p:spPr/>
        <p:txBody>
          <a:bodyPr/>
          <a:lstStyle/>
          <a:p>
            <a:r>
              <a:rPr lang="en-US"/>
              <a:t>Partner Center - CSP subscriptions</a:t>
            </a:r>
          </a:p>
        </p:txBody>
      </p:sp>
      <p:sp>
        <p:nvSpPr>
          <p:cNvPr id="4" name="TextBox 3">
            <a:extLst>
              <a:ext uri="{FF2B5EF4-FFF2-40B4-BE49-F238E27FC236}">
                <a16:creationId xmlns:a16="http://schemas.microsoft.com/office/drawing/2014/main" id="{07D960D6-D688-423A-93EE-DA17DC63003B}"/>
              </a:ext>
            </a:extLst>
          </p:cNvPr>
          <p:cNvSpPr txBox="1"/>
          <p:nvPr/>
        </p:nvSpPr>
        <p:spPr>
          <a:xfrm>
            <a:off x="274639" y="6473299"/>
            <a:ext cx="11880443" cy="627864"/>
          </a:xfrm>
          <a:prstGeom prst="rect">
            <a:avLst/>
          </a:prstGeom>
          <a:noFill/>
        </p:spPr>
        <p:txBody>
          <a:bodyPr wrap="squar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a:ln>
                  <a:noFill/>
                </a:ln>
                <a:solidFill>
                  <a:srgbClr val="353535"/>
                </a:solidFill>
                <a:effectLst/>
                <a:uLnTx/>
                <a:uFillTx/>
                <a:latin typeface="Segoe UI Semilight"/>
                <a:ea typeface="+mn-ea"/>
                <a:cs typeface="+mn-cs"/>
                <a:hlinkClick r:id="rId3"/>
              </a:rPr>
              <a:t>https://docs.microsoft.com/en-us/azure/azure-stack/azure-stack-usage-reporting</a:t>
            </a:r>
            <a:r>
              <a:rPr kumimoji="0" lang="en-US" sz="2400" b="0" i="0" u="none" strike="noStrike" kern="1200" cap="none" spc="0" normalizeH="0" baseline="0" noProof="0">
                <a:ln>
                  <a:noFill/>
                </a:ln>
                <a:solidFill>
                  <a:srgbClr val="353535"/>
                </a:solidFill>
                <a:effectLst/>
                <a:uLnTx/>
                <a:uFillTx/>
                <a:latin typeface="Segoe UI Semilight"/>
                <a:ea typeface="+mn-ea"/>
                <a:cs typeface="+mn-cs"/>
              </a:rPr>
              <a:t> </a:t>
            </a:r>
          </a:p>
        </p:txBody>
      </p:sp>
      <p:pic>
        <p:nvPicPr>
          <p:cNvPr id="5" name="Picture 4">
            <a:extLst>
              <a:ext uri="{FF2B5EF4-FFF2-40B4-BE49-F238E27FC236}">
                <a16:creationId xmlns:a16="http://schemas.microsoft.com/office/drawing/2014/main" id="{A2890D94-1DAE-4FAC-BCB3-8A6039C8BA52}"/>
              </a:ext>
            </a:extLst>
          </p:cNvPr>
          <p:cNvPicPr>
            <a:picLocks noChangeAspect="1"/>
          </p:cNvPicPr>
          <p:nvPr/>
        </p:nvPicPr>
        <p:blipFill>
          <a:blip r:embed="rId4"/>
          <a:stretch>
            <a:fillRect/>
          </a:stretch>
        </p:blipFill>
        <p:spPr>
          <a:xfrm>
            <a:off x="1621833" y="1091406"/>
            <a:ext cx="9186054" cy="4027731"/>
          </a:xfrm>
          <a:prstGeom prst="rect">
            <a:avLst/>
          </a:prstGeom>
        </p:spPr>
      </p:pic>
      <p:sp>
        <p:nvSpPr>
          <p:cNvPr id="3" name="TextBox 2">
            <a:extLst>
              <a:ext uri="{FF2B5EF4-FFF2-40B4-BE49-F238E27FC236}">
                <a16:creationId xmlns:a16="http://schemas.microsoft.com/office/drawing/2014/main" id="{8BE10B07-99BC-4C07-935F-D33441D4DC93}"/>
              </a:ext>
            </a:extLst>
          </p:cNvPr>
          <p:cNvSpPr txBox="1"/>
          <p:nvPr/>
        </p:nvSpPr>
        <p:spPr>
          <a:xfrm>
            <a:off x="156776" y="5268938"/>
            <a:ext cx="11830050" cy="1292662"/>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The reconciliation file, downloadable from </a:t>
            </a:r>
            <a:r>
              <a:rPr lang="en-US" sz="2400" i="1" dirty="0">
                <a:gradFill>
                  <a:gsLst>
                    <a:gs pos="2917">
                      <a:schemeClr val="tx1"/>
                    </a:gs>
                    <a:gs pos="30000">
                      <a:schemeClr val="tx1"/>
                    </a:gs>
                  </a:gsLst>
                  <a:lin ang="5400000" scaled="0"/>
                </a:gradFill>
              </a:rPr>
              <a:t>Partner Center</a:t>
            </a:r>
            <a:r>
              <a:rPr lang="en-US" sz="2400" dirty="0">
                <a:gradFill>
                  <a:gsLst>
                    <a:gs pos="2917">
                      <a:schemeClr val="tx1"/>
                    </a:gs>
                    <a:gs pos="30000">
                      <a:schemeClr val="tx1"/>
                    </a:gs>
                  </a:gsLst>
                  <a:lin ang="5400000" scaled="0"/>
                </a:gradFill>
              </a:rPr>
              <a:t> has detailed usage data in it. The </a:t>
            </a:r>
            <a:r>
              <a:rPr lang="en-US" sz="2400" i="1" dirty="0" err="1">
                <a:gradFill>
                  <a:gsLst>
                    <a:gs pos="2917">
                      <a:schemeClr val="tx1"/>
                    </a:gs>
                    <a:gs pos="30000">
                      <a:schemeClr val="tx1"/>
                    </a:gs>
                  </a:gsLst>
                  <a:lin ang="5400000" scaled="0"/>
                </a:gradFill>
              </a:rPr>
              <a:t>AdditionalInfo</a:t>
            </a:r>
            <a:r>
              <a:rPr lang="en-US" sz="2400" dirty="0">
                <a:gradFill>
                  <a:gsLst>
                    <a:gs pos="2917">
                      <a:schemeClr val="tx1"/>
                    </a:gs>
                    <a:gs pos="30000">
                      <a:schemeClr val="tx1"/>
                    </a:gs>
                  </a:gsLst>
                  <a:lin ang="5400000" scaled="0"/>
                </a:gradFill>
              </a:rPr>
              <a:t> field has the Azure Stack Hub subscription ID so you can identify the users for each consumed item.</a:t>
            </a:r>
          </a:p>
        </p:txBody>
      </p:sp>
    </p:spTree>
    <p:extLst>
      <p:ext uri="{BB962C8B-B14F-4D97-AF65-F5344CB8AC3E}">
        <p14:creationId xmlns:p14="http://schemas.microsoft.com/office/powerpoint/2010/main" val="2336394020"/>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How can you review usage data?</a:t>
            </a:r>
          </a:p>
        </p:txBody>
      </p:sp>
      <p:sp>
        <p:nvSpPr>
          <p:cNvPr id="5" name="Text Placeholder 4"/>
          <p:cNvSpPr>
            <a:spLocks noGrp="1"/>
          </p:cNvSpPr>
          <p:nvPr>
            <p:ph type="body" sz="quarter" idx="10"/>
          </p:nvPr>
        </p:nvSpPr>
        <p:spPr>
          <a:xfrm>
            <a:off x="6248036" y="1244906"/>
            <a:ext cx="5486399" cy="2025170"/>
          </a:xfrm>
        </p:spPr>
        <p:txBody>
          <a:bodyPr/>
          <a:lstStyle/>
          <a:p>
            <a:r>
              <a:rPr lang="en-US" sz="2800" dirty="0"/>
              <a:t>If you need data from different meters, visibility into usage before billing is available, etc.</a:t>
            </a:r>
          </a:p>
          <a:p>
            <a:pPr lvl="1"/>
            <a:r>
              <a:rPr lang="en-US" sz="2000" dirty="0"/>
              <a:t>Access usage on Azure Stack Hub</a:t>
            </a:r>
          </a:p>
          <a:p>
            <a:pPr marL="297971" lvl="1" indent="0">
              <a:buNone/>
            </a:pPr>
            <a:endParaRPr lang="en-US" sz="2000" dirty="0"/>
          </a:p>
        </p:txBody>
      </p:sp>
      <p:sp>
        <p:nvSpPr>
          <p:cNvPr id="6" name="Text Placeholder 5"/>
          <p:cNvSpPr>
            <a:spLocks noGrp="1"/>
          </p:cNvSpPr>
          <p:nvPr>
            <p:ph type="body" sz="quarter" idx="11"/>
          </p:nvPr>
        </p:nvSpPr>
        <p:spPr>
          <a:xfrm>
            <a:off x="209717" y="1244906"/>
            <a:ext cx="5486399" cy="1637371"/>
          </a:xfrm>
        </p:spPr>
        <p:txBody>
          <a:bodyPr/>
          <a:lstStyle/>
          <a:p>
            <a:r>
              <a:rPr lang="en-US" sz="2800"/>
              <a:t>If you need data as billed by Azure	</a:t>
            </a:r>
          </a:p>
          <a:p>
            <a:pPr lvl="1"/>
            <a:r>
              <a:rPr lang="en-US" sz="2000"/>
              <a:t>Your Azure bill contains the info you need</a:t>
            </a:r>
          </a:p>
          <a:p>
            <a:pPr lvl="1"/>
            <a:r>
              <a:rPr lang="en-US" sz="2000"/>
              <a:t>Use Azure commerce APIs</a:t>
            </a:r>
          </a:p>
        </p:txBody>
      </p:sp>
      <p:grpSp>
        <p:nvGrpSpPr>
          <p:cNvPr id="7" name="Group 6"/>
          <p:cNvGrpSpPr/>
          <p:nvPr/>
        </p:nvGrpSpPr>
        <p:grpSpPr>
          <a:xfrm>
            <a:off x="1858580" y="2791327"/>
            <a:ext cx="7804916" cy="3866195"/>
            <a:chOff x="641252" y="245547"/>
            <a:chExt cx="11520562" cy="6634958"/>
          </a:xfrm>
        </p:grpSpPr>
        <p:sp>
          <p:nvSpPr>
            <p:cNvPr id="8" name="Rectangle 7"/>
            <p:cNvSpPr/>
            <p:nvPr/>
          </p:nvSpPr>
          <p:spPr bwMode="auto">
            <a:xfrm>
              <a:off x="655637" y="5326042"/>
              <a:ext cx="8580087" cy="1554463"/>
            </a:xfrm>
            <a:prstGeom prst="rect">
              <a:avLst/>
            </a:prstGeom>
            <a:solidFill>
              <a:schemeClr val="accent1">
                <a:alpha val="37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b"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rPr>
                <a:t> Azure Stack Hub RPs</a:t>
              </a:r>
            </a:p>
          </p:txBody>
        </p:sp>
        <p:cxnSp>
          <p:nvCxnSpPr>
            <p:cNvPr id="9" name="Straight Arrow Connector 8"/>
            <p:cNvCxnSpPr>
              <a:endCxn id="10" idx="0"/>
            </p:cNvCxnSpPr>
            <p:nvPr/>
          </p:nvCxnSpPr>
          <p:spPr>
            <a:xfrm flipH="1">
              <a:off x="8347998" y="5015577"/>
              <a:ext cx="3839" cy="432372"/>
            </a:xfrm>
            <a:prstGeom prst="straightConnector1">
              <a:avLst/>
            </a:prstGeom>
            <a:ln w="53975">
              <a:solidFill>
                <a:srgbClr val="737373"/>
              </a:solidFill>
              <a:tailEnd type="triangle"/>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7776498" y="5447949"/>
              <a:ext cx="1143000" cy="1066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1" name="Rounded Rectangle 6"/>
            <p:cNvSpPr/>
            <p:nvPr/>
          </p:nvSpPr>
          <p:spPr>
            <a:xfrm>
              <a:off x="655637" y="4411122"/>
              <a:ext cx="86868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FFFFFF"/>
                  </a:solidFill>
                  <a:effectLst/>
                  <a:uLnTx/>
                  <a:uFillTx/>
                  <a:latin typeface="Segoe UI"/>
                  <a:ea typeface="+mn-ea"/>
                  <a:cs typeface="+mn-cs"/>
                </a:rPr>
                <a:t>Usage Service</a:t>
              </a:r>
            </a:p>
          </p:txBody>
        </p:sp>
        <p:sp>
          <p:nvSpPr>
            <p:cNvPr id="12" name="Oval 11"/>
            <p:cNvSpPr/>
            <p:nvPr/>
          </p:nvSpPr>
          <p:spPr>
            <a:xfrm>
              <a:off x="1036637" y="5439822"/>
              <a:ext cx="1143000" cy="1066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pic>
          <p:nvPicPr>
            <p:cNvPr id="13" name="Picture 12"/>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265237" y="5706522"/>
              <a:ext cx="636330" cy="641302"/>
            </a:xfrm>
            <a:prstGeom prst="rect">
              <a:avLst/>
            </a:prstGeom>
          </p:spPr>
        </p:pic>
        <p:sp>
          <p:nvSpPr>
            <p:cNvPr id="14" name="Oval 13"/>
            <p:cNvSpPr/>
            <p:nvPr/>
          </p:nvSpPr>
          <p:spPr>
            <a:xfrm>
              <a:off x="2378750" y="5439822"/>
              <a:ext cx="1143000" cy="1066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5" name="Oval 14"/>
            <p:cNvSpPr/>
            <p:nvPr/>
          </p:nvSpPr>
          <p:spPr>
            <a:xfrm>
              <a:off x="3720863" y="5439822"/>
              <a:ext cx="1143000" cy="1066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6" name="Oval 15"/>
            <p:cNvSpPr/>
            <p:nvPr/>
          </p:nvSpPr>
          <p:spPr>
            <a:xfrm>
              <a:off x="5062976" y="5439822"/>
              <a:ext cx="1143000" cy="1066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7" name="Oval 16"/>
            <p:cNvSpPr/>
            <p:nvPr/>
          </p:nvSpPr>
          <p:spPr>
            <a:xfrm>
              <a:off x="6405089" y="5439822"/>
              <a:ext cx="1143000" cy="1066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8" name="TextBox 17"/>
            <p:cNvSpPr txBox="1"/>
            <p:nvPr/>
          </p:nvSpPr>
          <p:spPr>
            <a:xfrm>
              <a:off x="7798580" y="5006691"/>
              <a:ext cx="698179" cy="830998"/>
            </a:xfrm>
            <a:prstGeom prst="rect">
              <a:avLst/>
            </a:prstGeom>
            <a:noFill/>
          </p:spPr>
          <p:txBody>
            <a:bodyPr wrap="square" rtlCol="0">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4800" b="1" i="0" u="none" strike="noStrike" kern="1200" cap="none" spc="0" normalizeH="0" baseline="0" noProof="0">
                  <a:ln>
                    <a:noFill/>
                  </a:ln>
                  <a:solidFill>
                    <a:srgbClr val="FFFFFF"/>
                  </a:solidFill>
                  <a:effectLst/>
                  <a:uLnTx/>
                  <a:uFillTx/>
                  <a:latin typeface="Segoe UI"/>
                  <a:ea typeface="+mn-ea"/>
                  <a:cs typeface="+mn-cs"/>
                </a:rPr>
                <a:t>…</a:t>
              </a:r>
            </a:p>
          </p:txBody>
        </p:sp>
        <p:pic>
          <p:nvPicPr>
            <p:cNvPr id="19" name="Picture 18"/>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571649" y="5574343"/>
              <a:ext cx="784183" cy="790311"/>
            </a:xfrm>
            <a:prstGeom prst="rect">
              <a:avLst/>
            </a:prstGeom>
          </p:spPr>
        </p:pic>
        <p:pic>
          <p:nvPicPr>
            <p:cNvPr id="20" name="Picture 19"/>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3997262" y="5641511"/>
              <a:ext cx="654010" cy="659117"/>
            </a:xfrm>
            <a:prstGeom prst="rect">
              <a:avLst/>
            </a:prstGeom>
          </p:spPr>
        </p:pic>
        <p:pic>
          <p:nvPicPr>
            <p:cNvPr id="21" name="Picture 20"/>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5405106" y="5663185"/>
              <a:ext cx="641742" cy="646756"/>
            </a:xfrm>
            <a:prstGeom prst="rect">
              <a:avLst/>
            </a:prstGeom>
          </p:spPr>
        </p:pic>
        <p:pic>
          <p:nvPicPr>
            <p:cNvPr id="22" name="Picture 21"/>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6693217" y="5658724"/>
              <a:ext cx="700457" cy="705930"/>
            </a:xfrm>
            <a:prstGeom prst="rect">
              <a:avLst/>
            </a:prstGeom>
          </p:spPr>
        </p:pic>
        <p:cxnSp>
          <p:nvCxnSpPr>
            <p:cNvPr id="23" name="Straight Arrow Connector 22"/>
            <p:cNvCxnSpPr>
              <a:cxnSpLocks/>
            </p:cNvCxnSpPr>
            <p:nvPr/>
          </p:nvCxnSpPr>
          <p:spPr>
            <a:xfrm>
              <a:off x="1636121" y="5018359"/>
              <a:ext cx="0" cy="421463"/>
            </a:xfrm>
            <a:prstGeom prst="straightConnector1">
              <a:avLst/>
            </a:prstGeom>
            <a:ln w="53975">
              <a:solidFill>
                <a:srgbClr val="737373"/>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cxnSpLocks/>
            </p:cNvCxnSpPr>
            <p:nvPr/>
          </p:nvCxnSpPr>
          <p:spPr>
            <a:xfrm>
              <a:off x="2974862" y="5037408"/>
              <a:ext cx="3373" cy="402414"/>
            </a:xfrm>
            <a:prstGeom prst="straightConnector1">
              <a:avLst/>
            </a:prstGeom>
            <a:ln w="53975">
              <a:solidFill>
                <a:srgbClr val="737373"/>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cxnSpLocks/>
            </p:cNvCxnSpPr>
            <p:nvPr/>
          </p:nvCxnSpPr>
          <p:spPr>
            <a:xfrm>
              <a:off x="4315756" y="5037408"/>
              <a:ext cx="4591" cy="402414"/>
            </a:xfrm>
            <a:prstGeom prst="straightConnector1">
              <a:avLst/>
            </a:prstGeom>
            <a:ln w="53975">
              <a:solidFill>
                <a:srgbClr val="737373"/>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cxnSpLocks/>
            </p:cNvCxnSpPr>
            <p:nvPr/>
          </p:nvCxnSpPr>
          <p:spPr>
            <a:xfrm>
              <a:off x="5657869" y="5018359"/>
              <a:ext cx="4591" cy="421463"/>
            </a:xfrm>
            <a:prstGeom prst="straightConnector1">
              <a:avLst/>
            </a:prstGeom>
            <a:ln w="53975">
              <a:solidFill>
                <a:srgbClr val="737373"/>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cxnSpLocks/>
            </p:cNvCxnSpPr>
            <p:nvPr/>
          </p:nvCxnSpPr>
          <p:spPr>
            <a:xfrm>
              <a:off x="6999981" y="5015577"/>
              <a:ext cx="4592" cy="424245"/>
            </a:xfrm>
            <a:prstGeom prst="straightConnector1">
              <a:avLst/>
            </a:prstGeom>
            <a:ln w="53975">
              <a:solidFill>
                <a:srgbClr val="737373"/>
              </a:solidFill>
              <a:tailEnd type="triangle"/>
            </a:ln>
          </p:spPr>
          <p:style>
            <a:lnRef idx="1">
              <a:schemeClr val="accent1"/>
            </a:lnRef>
            <a:fillRef idx="0">
              <a:schemeClr val="accent1"/>
            </a:fillRef>
            <a:effectRef idx="0">
              <a:schemeClr val="accent1"/>
            </a:effectRef>
            <a:fontRef idx="minor">
              <a:schemeClr val="tx1"/>
            </a:fontRef>
          </p:style>
        </p:cxnSp>
        <p:sp>
          <p:nvSpPr>
            <p:cNvPr id="28" name="Flowchart: Magnetic Disk 27"/>
            <p:cNvSpPr/>
            <p:nvPr/>
          </p:nvSpPr>
          <p:spPr bwMode="auto">
            <a:xfrm>
              <a:off x="10790229" y="4055273"/>
              <a:ext cx="1371585" cy="1321298"/>
            </a:xfrm>
            <a:prstGeom prst="flowChartMagneticDisk">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Usage </a:t>
              </a:r>
            </a:p>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DB</a:t>
              </a:r>
            </a:p>
          </p:txBody>
        </p:sp>
        <p:sp>
          <p:nvSpPr>
            <p:cNvPr id="29" name="Rounded Rectangle 24"/>
            <p:cNvSpPr/>
            <p:nvPr/>
          </p:nvSpPr>
          <p:spPr>
            <a:xfrm>
              <a:off x="641252" y="3193104"/>
              <a:ext cx="86868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FFFFFF"/>
                  </a:solidFill>
                  <a:effectLst/>
                  <a:uLnTx/>
                  <a:uFillTx/>
                  <a:latin typeface="Segoe UI"/>
                  <a:ea typeface="+mn-ea"/>
                  <a:cs typeface="+mn-cs"/>
                </a:rPr>
                <a:t>Usage Bridge</a:t>
              </a:r>
            </a:p>
          </p:txBody>
        </p:sp>
        <p:cxnSp>
          <p:nvCxnSpPr>
            <p:cNvPr id="30" name="Straight Arrow Connector 29"/>
            <p:cNvCxnSpPr>
              <a:stCxn id="11" idx="3"/>
              <a:endCxn id="28" idx="2"/>
            </p:cNvCxnSpPr>
            <p:nvPr/>
          </p:nvCxnSpPr>
          <p:spPr>
            <a:xfrm>
              <a:off x="9342437" y="4715922"/>
              <a:ext cx="1447792" cy="0"/>
            </a:xfrm>
            <a:prstGeom prst="straightConnector1">
              <a:avLst/>
            </a:prstGeom>
            <a:ln w="53975">
              <a:solidFill>
                <a:srgbClr val="737373"/>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1" name="Elbow Connector 26"/>
            <p:cNvCxnSpPr>
              <a:stCxn id="29" idx="3"/>
              <a:endCxn id="28" idx="1"/>
            </p:cNvCxnSpPr>
            <p:nvPr/>
          </p:nvCxnSpPr>
          <p:spPr>
            <a:xfrm>
              <a:off x="9328052" y="3497904"/>
              <a:ext cx="2147970" cy="557369"/>
            </a:xfrm>
            <a:prstGeom prst="bentConnector2">
              <a:avLst/>
            </a:prstGeom>
            <a:ln w="53975">
              <a:solidFill>
                <a:srgbClr val="737373"/>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2" name="Cloud Callout 27"/>
            <p:cNvSpPr/>
            <p:nvPr/>
          </p:nvSpPr>
          <p:spPr bwMode="auto">
            <a:xfrm>
              <a:off x="1141528" y="245547"/>
              <a:ext cx="7206470" cy="2668896"/>
            </a:xfrm>
            <a:prstGeom prst="cloudCallout">
              <a:avLst>
                <a:gd name="adj1" fmla="val -19191"/>
                <a:gd name="adj2" fmla="val 26735"/>
              </a:avLst>
            </a:prstGeom>
            <a:solidFill>
              <a:schemeClr val="accent1">
                <a:lumMod val="40000"/>
                <a:lumOff val="6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t"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3200" b="1"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mn-cs"/>
                </a:rPr>
                <a:t>Azure</a:t>
              </a:r>
              <a:endParaRPr kumimoji="0" lang="en-US" sz="2000" b="1"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mn-cs"/>
              </a:endParaRPr>
            </a:p>
          </p:txBody>
        </p:sp>
        <p:sp>
          <p:nvSpPr>
            <p:cNvPr id="33" name="Rounded Rectangle 28"/>
            <p:cNvSpPr/>
            <p:nvPr/>
          </p:nvSpPr>
          <p:spPr>
            <a:xfrm>
              <a:off x="1829165" y="1364966"/>
              <a:ext cx="2007767"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FFFFFF"/>
                  </a:solidFill>
                  <a:effectLst/>
                  <a:uLnTx/>
                  <a:uFillTx/>
                  <a:latin typeface="Segoe UI"/>
                  <a:ea typeface="+mn-ea"/>
                  <a:cs typeface="+mn-cs"/>
                </a:rPr>
                <a:t>Usage Gateway</a:t>
              </a:r>
            </a:p>
          </p:txBody>
        </p:sp>
        <p:cxnSp>
          <p:nvCxnSpPr>
            <p:cNvPr id="34" name="Elbow Connector 29"/>
            <p:cNvCxnSpPr>
              <a:stCxn id="29" idx="0"/>
              <a:endCxn id="33" idx="2"/>
            </p:cNvCxnSpPr>
            <p:nvPr/>
          </p:nvCxnSpPr>
          <p:spPr>
            <a:xfrm rot="16200000" flipV="1">
              <a:off x="3299582" y="1508033"/>
              <a:ext cx="1218538" cy="2151603"/>
            </a:xfrm>
            <a:prstGeom prst="bentConnector3">
              <a:avLst>
                <a:gd name="adj1" fmla="val 50000"/>
              </a:avLst>
            </a:prstGeom>
            <a:ln w="53975">
              <a:solidFill>
                <a:srgbClr val="737373"/>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5" name="Rounded Rectangle 30"/>
            <p:cNvSpPr/>
            <p:nvPr/>
          </p:nvSpPr>
          <p:spPr>
            <a:xfrm>
              <a:off x="4759104" y="1349892"/>
              <a:ext cx="2007767"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FFFFFF"/>
                  </a:solidFill>
                  <a:effectLst/>
                  <a:uLnTx/>
                  <a:uFillTx/>
                  <a:latin typeface="Segoe UI"/>
                  <a:ea typeface="+mn-ea"/>
                  <a:cs typeface="+mn-cs"/>
                </a:rPr>
                <a:t>Commerce</a:t>
              </a:r>
            </a:p>
          </p:txBody>
        </p:sp>
        <p:pic>
          <p:nvPicPr>
            <p:cNvPr id="36" name="User"/>
            <p:cNvPicPr>
              <a:picLocks noChangeAspect="1"/>
            </p:cNvPicPr>
            <p:nvPr/>
          </p:nvPicPr>
          <p:blipFill>
            <a:blip r:embed="rId8"/>
            <a:stretch>
              <a:fillRect/>
            </a:stretch>
          </p:blipFill>
          <p:spPr>
            <a:xfrm>
              <a:off x="10698748" y="393076"/>
              <a:ext cx="777274" cy="2373837"/>
            </a:xfrm>
            <a:prstGeom prst="rect">
              <a:avLst/>
            </a:prstGeom>
          </p:spPr>
        </p:pic>
        <p:cxnSp>
          <p:nvCxnSpPr>
            <p:cNvPr id="37" name="Straight Arrow Connector 36"/>
            <p:cNvCxnSpPr>
              <a:stCxn id="35" idx="3"/>
              <a:endCxn id="39" idx="1"/>
            </p:cNvCxnSpPr>
            <p:nvPr/>
          </p:nvCxnSpPr>
          <p:spPr>
            <a:xfrm>
              <a:off x="6766871" y="1654692"/>
              <a:ext cx="2093327" cy="0"/>
            </a:xfrm>
            <a:prstGeom prst="straightConnector1">
              <a:avLst/>
            </a:prstGeom>
            <a:ln w="53975">
              <a:solidFill>
                <a:srgbClr val="737373"/>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33" idx="3"/>
              <a:endCxn id="35" idx="1"/>
            </p:cNvCxnSpPr>
            <p:nvPr/>
          </p:nvCxnSpPr>
          <p:spPr>
            <a:xfrm flipV="1">
              <a:off x="3836932" y="1654692"/>
              <a:ext cx="922172" cy="15074"/>
            </a:xfrm>
            <a:prstGeom prst="straightConnector1">
              <a:avLst/>
            </a:prstGeom>
            <a:ln w="53975">
              <a:solidFill>
                <a:srgbClr val="737373"/>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9" name="Flowchart: Punched Tape 38"/>
            <p:cNvSpPr/>
            <p:nvPr/>
          </p:nvSpPr>
          <p:spPr bwMode="auto">
            <a:xfrm>
              <a:off x="8860198" y="1164418"/>
              <a:ext cx="1112325" cy="980547"/>
            </a:xfrm>
            <a:prstGeom prst="flowChartPunchedTap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1" i="0" u="none" strike="noStrike" kern="1200" cap="none" spc="0" normalizeH="0" baseline="0" noProof="0">
                  <a:ln>
                    <a:solidFill>
                      <a:sysClr val="windowText" lastClr="000000"/>
                    </a:solidFill>
                  </a:ln>
                  <a:gradFill>
                    <a:gsLst>
                      <a:gs pos="0">
                        <a:srgbClr val="FFFFFF"/>
                      </a:gs>
                      <a:gs pos="100000">
                        <a:srgbClr val="FFFFFF"/>
                      </a:gs>
                    </a:gsLst>
                    <a:lin ang="5400000" scaled="0"/>
                  </a:gradFill>
                  <a:effectLst/>
                  <a:uLnTx/>
                  <a:uFillTx/>
                  <a:latin typeface="Segoe UI Semilight"/>
                  <a:ea typeface="+mn-ea"/>
                  <a:cs typeface="+mn-cs"/>
                </a:rPr>
                <a:t>$</a:t>
              </a:r>
              <a:endParaRPr kumimoji="0" lang="en-US" sz="2000" b="1" i="0" u="none" strike="noStrike" kern="1200" cap="none" spc="0" normalizeH="0" baseline="0" noProof="0">
                <a:ln>
                  <a:solidFill>
                    <a:sysClr val="windowText" lastClr="000000"/>
                  </a:solidFill>
                </a:ln>
                <a:gradFill>
                  <a:gsLst>
                    <a:gs pos="0">
                      <a:srgbClr val="FFFFFF"/>
                    </a:gs>
                    <a:gs pos="100000">
                      <a:srgbClr val="FFFFFF"/>
                    </a:gs>
                  </a:gsLst>
                  <a:lin ang="5400000" scaled="0"/>
                </a:gradFill>
                <a:effectLst/>
                <a:uLnTx/>
                <a:uFillTx/>
                <a:latin typeface="Segoe UI Semilight"/>
                <a:ea typeface="+mn-ea"/>
                <a:cs typeface="+mn-cs"/>
              </a:endParaRPr>
            </a:p>
          </p:txBody>
        </p:sp>
        <p:sp>
          <p:nvSpPr>
            <p:cNvPr id="40" name="Oval 39"/>
            <p:cNvSpPr/>
            <p:nvPr/>
          </p:nvSpPr>
          <p:spPr bwMode="auto">
            <a:xfrm>
              <a:off x="9601480" y="4558217"/>
              <a:ext cx="362055" cy="357985"/>
            </a:xfrm>
            <a:prstGeom prst="ellipse">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a:ln>
                    <a:noFill/>
                  </a:ln>
                  <a:solidFill>
                    <a:srgbClr val="0078D7"/>
                  </a:solidFill>
                  <a:effectLst/>
                  <a:uLnTx/>
                  <a:uFillTx/>
                  <a:latin typeface="Segoe UI Semilight"/>
                  <a:ea typeface="+mn-ea"/>
                  <a:cs typeface="+mn-cs"/>
                </a:rPr>
                <a:t>1</a:t>
              </a:r>
            </a:p>
          </p:txBody>
        </p:sp>
        <p:sp>
          <p:nvSpPr>
            <p:cNvPr id="41" name="Oval 40"/>
            <p:cNvSpPr/>
            <p:nvPr/>
          </p:nvSpPr>
          <p:spPr bwMode="auto">
            <a:xfrm>
              <a:off x="9867891" y="3318911"/>
              <a:ext cx="362055" cy="357985"/>
            </a:xfrm>
            <a:prstGeom prst="ellipse">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a:ln>
                    <a:noFill/>
                  </a:ln>
                  <a:solidFill>
                    <a:srgbClr val="0078D7"/>
                  </a:solidFill>
                  <a:effectLst/>
                  <a:uLnTx/>
                  <a:uFillTx/>
                  <a:latin typeface="Segoe UI Semilight"/>
                  <a:ea typeface="+mn-ea"/>
                  <a:cs typeface="+mn-cs"/>
                </a:rPr>
                <a:t>2</a:t>
              </a:r>
            </a:p>
          </p:txBody>
        </p:sp>
        <p:sp>
          <p:nvSpPr>
            <p:cNvPr id="42" name="Oval 41"/>
            <p:cNvSpPr/>
            <p:nvPr/>
          </p:nvSpPr>
          <p:spPr bwMode="auto">
            <a:xfrm>
              <a:off x="4003129" y="2408928"/>
              <a:ext cx="362055" cy="357985"/>
            </a:xfrm>
            <a:prstGeom prst="ellipse">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a:ln>
                    <a:noFill/>
                  </a:ln>
                  <a:solidFill>
                    <a:srgbClr val="0078D7"/>
                  </a:solidFill>
                  <a:effectLst/>
                  <a:uLnTx/>
                  <a:uFillTx/>
                  <a:latin typeface="Segoe UI Semilight"/>
                  <a:ea typeface="+mn-ea"/>
                  <a:cs typeface="+mn-cs"/>
                </a:rPr>
                <a:t>3</a:t>
              </a:r>
            </a:p>
          </p:txBody>
        </p:sp>
        <p:sp>
          <p:nvSpPr>
            <p:cNvPr id="43" name="Oval 42"/>
            <p:cNvSpPr/>
            <p:nvPr/>
          </p:nvSpPr>
          <p:spPr bwMode="auto">
            <a:xfrm>
              <a:off x="4027402" y="1493375"/>
              <a:ext cx="362055" cy="357985"/>
            </a:xfrm>
            <a:prstGeom prst="ellipse">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a:ln>
                    <a:noFill/>
                  </a:ln>
                  <a:solidFill>
                    <a:srgbClr val="0078D7"/>
                  </a:solidFill>
                  <a:effectLst/>
                  <a:uLnTx/>
                  <a:uFillTx/>
                  <a:latin typeface="Segoe UI Semilight"/>
                  <a:ea typeface="+mn-ea"/>
                  <a:cs typeface="+mn-cs"/>
                </a:rPr>
                <a:t>4</a:t>
              </a:r>
            </a:p>
          </p:txBody>
        </p:sp>
        <p:sp>
          <p:nvSpPr>
            <p:cNvPr id="44" name="Oval 43"/>
            <p:cNvSpPr/>
            <p:nvPr/>
          </p:nvSpPr>
          <p:spPr bwMode="auto">
            <a:xfrm>
              <a:off x="7451479" y="1483236"/>
              <a:ext cx="362055" cy="357985"/>
            </a:xfrm>
            <a:prstGeom prst="ellipse">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a:ln>
                    <a:noFill/>
                  </a:ln>
                  <a:solidFill>
                    <a:srgbClr val="0078D7"/>
                  </a:solidFill>
                  <a:effectLst/>
                  <a:uLnTx/>
                  <a:uFillTx/>
                  <a:latin typeface="Segoe UI Semilight"/>
                  <a:ea typeface="+mn-ea"/>
                  <a:cs typeface="+mn-cs"/>
                </a:rPr>
                <a:t>5</a:t>
              </a:r>
            </a:p>
          </p:txBody>
        </p:sp>
      </p:grpSp>
    </p:spTree>
    <p:extLst>
      <p:ext uri="{BB962C8B-B14F-4D97-AF65-F5344CB8AC3E}">
        <p14:creationId xmlns:p14="http://schemas.microsoft.com/office/powerpoint/2010/main" val="246883105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Agenda</a:t>
            </a:r>
          </a:p>
        </p:txBody>
      </p:sp>
      <p:sp>
        <p:nvSpPr>
          <p:cNvPr id="6" name="Text Placeholder 5"/>
          <p:cNvSpPr>
            <a:spLocks noGrp="1"/>
          </p:cNvSpPr>
          <p:nvPr>
            <p:ph type="body" sz="quarter" idx="10"/>
          </p:nvPr>
        </p:nvSpPr>
        <p:spPr>
          <a:xfrm>
            <a:off x="274639" y="1212850"/>
            <a:ext cx="6282108" cy="2622256"/>
          </a:xfrm>
        </p:spPr>
        <p:txBody>
          <a:bodyPr/>
          <a:lstStyle/>
          <a:p>
            <a:pPr lvl="1"/>
            <a:r>
              <a:rPr lang="pl-PL" sz="2400" dirty="0">
                <a:solidFill>
                  <a:srgbClr val="0078D7"/>
                </a:solidFill>
                <a:latin typeface="+mj-lt"/>
              </a:rPr>
              <a:t>Metering and Cost</a:t>
            </a:r>
            <a:endParaRPr lang="en-US" sz="2400" dirty="0">
              <a:solidFill>
                <a:srgbClr val="0078D7"/>
              </a:solidFill>
              <a:latin typeface="+mj-lt"/>
            </a:endParaRPr>
          </a:p>
          <a:p>
            <a:pPr lvl="1" fontAlgn="ctr"/>
            <a:r>
              <a:rPr lang="en-US" dirty="0">
                <a:solidFill>
                  <a:schemeClr val="tx1"/>
                </a:solidFill>
                <a:latin typeface="Segoe UI Light" pitchFamily="34" charset="0"/>
              </a:rPr>
              <a:t>Azure vs. Azure Stack Hub</a:t>
            </a:r>
            <a:endParaRPr lang="pl-PL" dirty="0">
              <a:solidFill>
                <a:schemeClr val="tx1"/>
              </a:solidFill>
              <a:latin typeface="Segoe UI Light" pitchFamily="34" charset="0"/>
            </a:endParaRPr>
          </a:p>
          <a:p>
            <a:pPr lvl="1"/>
            <a:endParaRPr lang="en-US" sz="2400" dirty="0">
              <a:solidFill>
                <a:srgbClr val="0078D7"/>
              </a:solidFill>
              <a:latin typeface="+mj-lt"/>
            </a:endParaRPr>
          </a:p>
          <a:p>
            <a:r>
              <a:rPr lang="en-US" sz="2400" dirty="0">
                <a:solidFill>
                  <a:srgbClr val="0078D7"/>
                </a:solidFill>
              </a:rPr>
              <a:t>Billing Model and Billing</a:t>
            </a:r>
          </a:p>
          <a:p>
            <a:pPr lvl="1" fontAlgn="ctr"/>
            <a:r>
              <a:rPr lang="en-US" dirty="0">
                <a:solidFill>
                  <a:schemeClr val="tx1"/>
                </a:solidFill>
                <a:latin typeface="Segoe UI Light" pitchFamily="34" charset="0"/>
              </a:rPr>
              <a:t>Consumption vs. Capacity Models</a:t>
            </a:r>
          </a:p>
          <a:p>
            <a:pPr lvl="1"/>
            <a:br>
              <a:rPr lang="en-US" dirty="0"/>
            </a:br>
            <a:endParaRPr lang="en-US" dirty="0"/>
          </a:p>
        </p:txBody>
      </p:sp>
      <p:grpSp>
        <p:nvGrpSpPr>
          <p:cNvPr id="2" name="Group 1"/>
          <p:cNvGrpSpPr>
            <a:grpSpLocks noChangeAspect="1"/>
          </p:cNvGrpSpPr>
          <p:nvPr/>
        </p:nvGrpSpPr>
        <p:grpSpPr>
          <a:xfrm>
            <a:off x="6599237" y="-1"/>
            <a:ext cx="5837238" cy="6994527"/>
            <a:chOff x="10600283" y="0"/>
            <a:chExt cx="1836192" cy="2200235"/>
          </a:xfrm>
        </p:grpSpPr>
        <p:sp>
          <p:nvSpPr>
            <p:cNvPr id="115" name="Rectangle 114"/>
            <p:cNvSpPr>
              <a:spLocks noChangeArrowheads="1"/>
            </p:cNvSpPr>
            <p:nvPr/>
          </p:nvSpPr>
          <p:spPr bwMode="auto">
            <a:xfrm>
              <a:off x="10600283" y="0"/>
              <a:ext cx="1836192" cy="2200235"/>
            </a:xfrm>
            <a:prstGeom prst="rect">
              <a:avLst/>
            </a:prstGeom>
            <a:solidFill>
              <a:srgbClr val="409A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grpSp>
          <p:nvGrpSpPr>
            <p:cNvPr id="116" name="Group 115"/>
            <p:cNvGrpSpPr/>
            <p:nvPr/>
          </p:nvGrpSpPr>
          <p:grpSpPr>
            <a:xfrm>
              <a:off x="10807460" y="256989"/>
              <a:ext cx="1466948" cy="1848765"/>
              <a:chOff x="4140201" y="4521200"/>
              <a:chExt cx="1393825" cy="1884363"/>
            </a:xfrm>
          </p:grpSpPr>
          <p:sp>
            <p:nvSpPr>
              <p:cNvPr id="117" name="Freeform 116"/>
              <p:cNvSpPr>
                <a:spLocks/>
              </p:cNvSpPr>
              <p:nvPr/>
            </p:nvSpPr>
            <p:spPr bwMode="auto">
              <a:xfrm>
                <a:off x="4397376" y="4587875"/>
                <a:ext cx="790575" cy="1206500"/>
              </a:xfrm>
              <a:custGeom>
                <a:avLst/>
                <a:gdLst>
                  <a:gd name="T0" fmla="*/ 261 w 261"/>
                  <a:gd name="T1" fmla="*/ 73 h 400"/>
                  <a:gd name="T2" fmla="*/ 242 w 261"/>
                  <a:gd name="T3" fmla="*/ 53 h 400"/>
                  <a:gd name="T4" fmla="*/ 223 w 261"/>
                  <a:gd name="T5" fmla="*/ 73 h 400"/>
                  <a:gd name="T6" fmla="*/ 223 w 261"/>
                  <a:gd name="T7" fmla="*/ 175 h 400"/>
                  <a:gd name="T8" fmla="*/ 218 w 261"/>
                  <a:gd name="T9" fmla="*/ 179 h 400"/>
                  <a:gd name="T10" fmla="*/ 218 w 261"/>
                  <a:gd name="T11" fmla="*/ 179 h 400"/>
                  <a:gd name="T12" fmla="*/ 214 w 261"/>
                  <a:gd name="T13" fmla="*/ 175 h 400"/>
                  <a:gd name="T14" fmla="*/ 214 w 261"/>
                  <a:gd name="T15" fmla="*/ 53 h 400"/>
                  <a:gd name="T16" fmla="*/ 196 w 261"/>
                  <a:gd name="T17" fmla="*/ 33 h 400"/>
                  <a:gd name="T18" fmla="*/ 175 w 261"/>
                  <a:gd name="T19" fmla="*/ 52 h 400"/>
                  <a:gd name="T20" fmla="*/ 175 w 261"/>
                  <a:gd name="T21" fmla="*/ 163 h 400"/>
                  <a:gd name="T22" fmla="*/ 171 w 261"/>
                  <a:gd name="T23" fmla="*/ 168 h 400"/>
                  <a:gd name="T24" fmla="*/ 171 w 261"/>
                  <a:gd name="T25" fmla="*/ 168 h 400"/>
                  <a:gd name="T26" fmla="*/ 166 w 261"/>
                  <a:gd name="T27" fmla="*/ 163 h 400"/>
                  <a:gd name="T28" fmla="*/ 166 w 261"/>
                  <a:gd name="T29" fmla="*/ 20 h 400"/>
                  <a:gd name="T30" fmla="*/ 146 w 261"/>
                  <a:gd name="T31" fmla="*/ 1 h 400"/>
                  <a:gd name="T32" fmla="*/ 128 w 261"/>
                  <a:gd name="T33" fmla="*/ 20 h 400"/>
                  <a:gd name="T34" fmla="*/ 128 w 261"/>
                  <a:gd name="T35" fmla="*/ 152 h 400"/>
                  <a:gd name="T36" fmla="*/ 123 w 261"/>
                  <a:gd name="T37" fmla="*/ 157 h 400"/>
                  <a:gd name="T38" fmla="*/ 123 w 261"/>
                  <a:gd name="T39" fmla="*/ 157 h 400"/>
                  <a:gd name="T40" fmla="*/ 118 w 261"/>
                  <a:gd name="T41" fmla="*/ 152 h 400"/>
                  <a:gd name="T42" fmla="*/ 118 w 261"/>
                  <a:gd name="T43" fmla="*/ 102 h 400"/>
                  <a:gd name="T44" fmla="*/ 118 w 261"/>
                  <a:gd name="T45" fmla="*/ 42 h 400"/>
                  <a:gd name="T46" fmla="*/ 96 w 261"/>
                  <a:gd name="T47" fmla="*/ 23 h 400"/>
                  <a:gd name="T48" fmla="*/ 80 w 261"/>
                  <a:gd name="T49" fmla="*/ 43 h 400"/>
                  <a:gd name="T50" fmla="*/ 80 w 261"/>
                  <a:gd name="T51" fmla="*/ 179 h 400"/>
                  <a:gd name="T52" fmla="*/ 80 w 261"/>
                  <a:gd name="T53" fmla="*/ 180 h 400"/>
                  <a:gd name="T54" fmla="*/ 80 w 261"/>
                  <a:gd name="T55" fmla="*/ 226 h 400"/>
                  <a:gd name="T56" fmla="*/ 38 w 261"/>
                  <a:gd name="T57" fmla="*/ 144 h 400"/>
                  <a:gd name="T58" fmla="*/ 12 w 261"/>
                  <a:gd name="T59" fmla="*/ 138 h 400"/>
                  <a:gd name="T60" fmla="*/ 6 w 261"/>
                  <a:gd name="T61" fmla="*/ 164 h 400"/>
                  <a:gd name="T62" fmla="*/ 55 w 261"/>
                  <a:gd name="T63" fmla="*/ 267 h 400"/>
                  <a:gd name="T64" fmla="*/ 105 w 261"/>
                  <a:gd name="T65" fmla="*/ 337 h 400"/>
                  <a:gd name="T66" fmla="*/ 105 w 261"/>
                  <a:gd name="T67" fmla="*/ 400 h 400"/>
                  <a:gd name="T68" fmla="*/ 245 w 261"/>
                  <a:gd name="T69" fmla="*/ 400 h 400"/>
                  <a:gd name="T70" fmla="*/ 245 w 261"/>
                  <a:gd name="T71" fmla="*/ 339 h 400"/>
                  <a:gd name="T72" fmla="*/ 261 w 261"/>
                  <a:gd name="T73" fmla="*/ 268 h 400"/>
                  <a:gd name="T74" fmla="*/ 261 w 261"/>
                  <a:gd name="T75" fmla="*/ 73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61" h="400">
                    <a:moveTo>
                      <a:pt x="261" y="73"/>
                    </a:moveTo>
                    <a:cubicBezTo>
                      <a:pt x="261" y="62"/>
                      <a:pt x="252" y="53"/>
                      <a:pt x="242" y="53"/>
                    </a:cubicBezTo>
                    <a:cubicBezTo>
                      <a:pt x="231" y="54"/>
                      <a:pt x="223" y="62"/>
                      <a:pt x="223" y="73"/>
                    </a:cubicBezTo>
                    <a:cubicBezTo>
                      <a:pt x="223" y="175"/>
                      <a:pt x="223" y="175"/>
                      <a:pt x="223" y="175"/>
                    </a:cubicBezTo>
                    <a:cubicBezTo>
                      <a:pt x="223" y="177"/>
                      <a:pt x="221" y="179"/>
                      <a:pt x="218" y="179"/>
                    </a:cubicBezTo>
                    <a:cubicBezTo>
                      <a:pt x="218" y="179"/>
                      <a:pt x="218" y="179"/>
                      <a:pt x="218" y="179"/>
                    </a:cubicBezTo>
                    <a:cubicBezTo>
                      <a:pt x="216" y="179"/>
                      <a:pt x="214" y="177"/>
                      <a:pt x="214" y="175"/>
                    </a:cubicBezTo>
                    <a:cubicBezTo>
                      <a:pt x="214" y="53"/>
                      <a:pt x="214" y="53"/>
                      <a:pt x="214" y="53"/>
                    </a:cubicBezTo>
                    <a:cubicBezTo>
                      <a:pt x="214" y="43"/>
                      <a:pt x="206" y="34"/>
                      <a:pt x="196" y="33"/>
                    </a:cubicBezTo>
                    <a:cubicBezTo>
                      <a:pt x="185" y="32"/>
                      <a:pt x="175" y="41"/>
                      <a:pt x="175" y="52"/>
                    </a:cubicBezTo>
                    <a:cubicBezTo>
                      <a:pt x="175" y="163"/>
                      <a:pt x="175" y="163"/>
                      <a:pt x="175" y="163"/>
                    </a:cubicBezTo>
                    <a:cubicBezTo>
                      <a:pt x="175" y="166"/>
                      <a:pt x="173" y="168"/>
                      <a:pt x="171" y="168"/>
                    </a:cubicBezTo>
                    <a:cubicBezTo>
                      <a:pt x="171" y="168"/>
                      <a:pt x="171" y="168"/>
                      <a:pt x="171" y="168"/>
                    </a:cubicBezTo>
                    <a:cubicBezTo>
                      <a:pt x="168" y="168"/>
                      <a:pt x="166" y="166"/>
                      <a:pt x="166" y="163"/>
                    </a:cubicBezTo>
                    <a:cubicBezTo>
                      <a:pt x="166" y="20"/>
                      <a:pt x="166" y="20"/>
                      <a:pt x="166" y="20"/>
                    </a:cubicBezTo>
                    <a:cubicBezTo>
                      <a:pt x="166" y="10"/>
                      <a:pt x="157" y="0"/>
                      <a:pt x="146" y="1"/>
                    </a:cubicBezTo>
                    <a:cubicBezTo>
                      <a:pt x="136" y="1"/>
                      <a:pt x="128" y="9"/>
                      <a:pt x="128" y="20"/>
                    </a:cubicBezTo>
                    <a:cubicBezTo>
                      <a:pt x="128" y="152"/>
                      <a:pt x="128" y="152"/>
                      <a:pt x="128" y="152"/>
                    </a:cubicBezTo>
                    <a:cubicBezTo>
                      <a:pt x="128" y="155"/>
                      <a:pt x="126" y="157"/>
                      <a:pt x="123" y="157"/>
                    </a:cubicBezTo>
                    <a:cubicBezTo>
                      <a:pt x="123" y="157"/>
                      <a:pt x="123" y="157"/>
                      <a:pt x="123" y="157"/>
                    </a:cubicBezTo>
                    <a:cubicBezTo>
                      <a:pt x="120" y="157"/>
                      <a:pt x="118" y="155"/>
                      <a:pt x="118" y="152"/>
                    </a:cubicBezTo>
                    <a:cubicBezTo>
                      <a:pt x="118" y="102"/>
                      <a:pt x="118" y="102"/>
                      <a:pt x="118" y="102"/>
                    </a:cubicBezTo>
                    <a:cubicBezTo>
                      <a:pt x="118" y="42"/>
                      <a:pt x="118" y="42"/>
                      <a:pt x="118" y="42"/>
                    </a:cubicBezTo>
                    <a:cubicBezTo>
                      <a:pt x="118" y="30"/>
                      <a:pt x="108" y="21"/>
                      <a:pt x="96" y="23"/>
                    </a:cubicBezTo>
                    <a:cubicBezTo>
                      <a:pt x="87" y="25"/>
                      <a:pt x="80" y="33"/>
                      <a:pt x="80" y="43"/>
                    </a:cubicBezTo>
                    <a:cubicBezTo>
                      <a:pt x="80" y="179"/>
                      <a:pt x="80" y="179"/>
                      <a:pt x="80" y="179"/>
                    </a:cubicBezTo>
                    <a:cubicBezTo>
                      <a:pt x="80" y="180"/>
                      <a:pt x="80" y="180"/>
                      <a:pt x="80" y="180"/>
                    </a:cubicBezTo>
                    <a:cubicBezTo>
                      <a:pt x="80" y="226"/>
                      <a:pt x="80" y="226"/>
                      <a:pt x="80" y="226"/>
                    </a:cubicBezTo>
                    <a:cubicBezTo>
                      <a:pt x="38" y="144"/>
                      <a:pt x="38" y="144"/>
                      <a:pt x="38" y="144"/>
                    </a:cubicBezTo>
                    <a:cubicBezTo>
                      <a:pt x="32" y="135"/>
                      <a:pt x="21" y="132"/>
                      <a:pt x="12" y="138"/>
                    </a:cubicBezTo>
                    <a:cubicBezTo>
                      <a:pt x="3" y="144"/>
                      <a:pt x="0" y="156"/>
                      <a:pt x="6" y="164"/>
                    </a:cubicBezTo>
                    <a:cubicBezTo>
                      <a:pt x="55" y="267"/>
                      <a:pt x="55" y="267"/>
                      <a:pt x="55" y="267"/>
                    </a:cubicBezTo>
                    <a:cubicBezTo>
                      <a:pt x="105" y="337"/>
                      <a:pt x="105" y="337"/>
                      <a:pt x="105" y="337"/>
                    </a:cubicBezTo>
                    <a:cubicBezTo>
                      <a:pt x="105" y="400"/>
                      <a:pt x="105" y="400"/>
                      <a:pt x="105" y="400"/>
                    </a:cubicBezTo>
                    <a:cubicBezTo>
                      <a:pt x="245" y="400"/>
                      <a:pt x="245" y="400"/>
                      <a:pt x="245" y="400"/>
                    </a:cubicBezTo>
                    <a:cubicBezTo>
                      <a:pt x="245" y="339"/>
                      <a:pt x="245" y="339"/>
                      <a:pt x="245" y="339"/>
                    </a:cubicBezTo>
                    <a:cubicBezTo>
                      <a:pt x="261" y="268"/>
                      <a:pt x="261" y="268"/>
                      <a:pt x="261" y="268"/>
                    </a:cubicBezTo>
                    <a:lnTo>
                      <a:pt x="261" y="73"/>
                    </a:lnTo>
                    <a:close/>
                  </a:path>
                </a:pathLst>
              </a:custGeom>
              <a:solidFill>
                <a:srgbClr val="613D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18" name="Freeform 117"/>
              <p:cNvSpPr>
                <a:spLocks noEditPoints="1"/>
              </p:cNvSpPr>
              <p:nvPr/>
            </p:nvSpPr>
            <p:spPr bwMode="auto">
              <a:xfrm>
                <a:off x="4437063" y="5532438"/>
                <a:ext cx="363538" cy="161925"/>
              </a:xfrm>
              <a:custGeom>
                <a:avLst/>
                <a:gdLst>
                  <a:gd name="T0" fmla="*/ 23 w 120"/>
                  <a:gd name="T1" fmla="*/ 27 h 54"/>
                  <a:gd name="T2" fmla="*/ 16 w 120"/>
                  <a:gd name="T3" fmla="*/ 35 h 54"/>
                  <a:gd name="T4" fmla="*/ 9 w 120"/>
                  <a:gd name="T5" fmla="*/ 27 h 54"/>
                  <a:gd name="T6" fmla="*/ 16 w 120"/>
                  <a:gd name="T7" fmla="*/ 19 h 54"/>
                  <a:gd name="T8" fmla="*/ 23 w 120"/>
                  <a:gd name="T9" fmla="*/ 27 h 54"/>
                  <a:gd name="T10" fmla="*/ 0 w 120"/>
                  <a:gd name="T11" fmla="*/ 27 h 54"/>
                  <a:gd name="T12" fmla="*/ 11 w 120"/>
                  <a:gd name="T13" fmla="*/ 49 h 54"/>
                  <a:gd name="T14" fmla="*/ 27 w 120"/>
                  <a:gd name="T15" fmla="*/ 54 h 54"/>
                  <a:gd name="T16" fmla="*/ 52 w 120"/>
                  <a:gd name="T17" fmla="*/ 37 h 54"/>
                  <a:gd name="T18" fmla="*/ 61 w 120"/>
                  <a:gd name="T19" fmla="*/ 37 h 54"/>
                  <a:gd name="T20" fmla="*/ 61 w 120"/>
                  <a:gd name="T21" fmla="*/ 32 h 54"/>
                  <a:gd name="T22" fmla="*/ 67 w 120"/>
                  <a:gd name="T23" fmla="*/ 36 h 54"/>
                  <a:gd name="T24" fmla="*/ 73 w 120"/>
                  <a:gd name="T25" fmla="*/ 31 h 54"/>
                  <a:gd name="T26" fmla="*/ 79 w 120"/>
                  <a:gd name="T27" fmla="*/ 36 h 54"/>
                  <a:gd name="T28" fmla="*/ 85 w 120"/>
                  <a:gd name="T29" fmla="*/ 31 h 54"/>
                  <a:gd name="T30" fmla="*/ 90 w 120"/>
                  <a:gd name="T31" fmla="*/ 36 h 54"/>
                  <a:gd name="T32" fmla="*/ 101 w 120"/>
                  <a:gd name="T33" fmla="*/ 30 h 54"/>
                  <a:gd name="T34" fmla="*/ 105 w 120"/>
                  <a:gd name="T35" fmla="*/ 35 h 54"/>
                  <a:gd name="T36" fmla="*/ 110 w 120"/>
                  <a:gd name="T37" fmla="*/ 35 h 54"/>
                  <a:gd name="T38" fmla="*/ 120 w 120"/>
                  <a:gd name="T39" fmla="*/ 20 h 54"/>
                  <a:gd name="T40" fmla="*/ 120 w 120"/>
                  <a:gd name="T41" fmla="*/ 16 h 54"/>
                  <a:gd name="T42" fmla="*/ 52 w 120"/>
                  <a:gd name="T43" fmla="*/ 16 h 54"/>
                  <a:gd name="T44" fmla="*/ 50 w 120"/>
                  <a:gd name="T45" fmla="*/ 13 h 54"/>
                  <a:gd name="T46" fmla="*/ 27 w 120"/>
                  <a:gd name="T47" fmla="*/ 0 h 54"/>
                  <a:gd name="T48" fmla="*/ 0 w 120"/>
                  <a:gd name="T49" fmla="*/ 27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0" h="54">
                    <a:moveTo>
                      <a:pt x="23" y="27"/>
                    </a:moveTo>
                    <a:cubicBezTo>
                      <a:pt x="23" y="31"/>
                      <a:pt x="20" y="35"/>
                      <a:pt x="16" y="35"/>
                    </a:cubicBezTo>
                    <a:cubicBezTo>
                      <a:pt x="12" y="35"/>
                      <a:pt x="9" y="31"/>
                      <a:pt x="9" y="27"/>
                    </a:cubicBezTo>
                    <a:cubicBezTo>
                      <a:pt x="9" y="23"/>
                      <a:pt x="12" y="19"/>
                      <a:pt x="16" y="19"/>
                    </a:cubicBezTo>
                    <a:cubicBezTo>
                      <a:pt x="20" y="19"/>
                      <a:pt x="23" y="23"/>
                      <a:pt x="23" y="27"/>
                    </a:cubicBezTo>
                    <a:moveTo>
                      <a:pt x="0" y="27"/>
                    </a:moveTo>
                    <a:cubicBezTo>
                      <a:pt x="0" y="36"/>
                      <a:pt x="5" y="44"/>
                      <a:pt x="11" y="49"/>
                    </a:cubicBezTo>
                    <a:cubicBezTo>
                      <a:pt x="16" y="52"/>
                      <a:pt x="21" y="54"/>
                      <a:pt x="27" y="54"/>
                    </a:cubicBezTo>
                    <a:cubicBezTo>
                      <a:pt x="38" y="54"/>
                      <a:pt x="48" y="47"/>
                      <a:pt x="52" y="37"/>
                    </a:cubicBezTo>
                    <a:cubicBezTo>
                      <a:pt x="61" y="37"/>
                      <a:pt x="61" y="37"/>
                      <a:pt x="61" y="37"/>
                    </a:cubicBezTo>
                    <a:cubicBezTo>
                      <a:pt x="61" y="32"/>
                      <a:pt x="61" y="32"/>
                      <a:pt x="61" y="32"/>
                    </a:cubicBezTo>
                    <a:cubicBezTo>
                      <a:pt x="67" y="36"/>
                      <a:pt x="67" y="36"/>
                      <a:pt x="67" y="36"/>
                    </a:cubicBezTo>
                    <a:cubicBezTo>
                      <a:pt x="73" y="31"/>
                      <a:pt x="73" y="31"/>
                      <a:pt x="73" y="31"/>
                    </a:cubicBezTo>
                    <a:cubicBezTo>
                      <a:pt x="79" y="36"/>
                      <a:pt x="79" y="36"/>
                      <a:pt x="79" y="36"/>
                    </a:cubicBezTo>
                    <a:cubicBezTo>
                      <a:pt x="85" y="31"/>
                      <a:pt x="85" y="31"/>
                      <a:pt x="85" y="31"/>
                    </a:cubicBezTo>
                    <a:cubicBezTo>
                      <a:pt x="90" y="36"/>
                      <a:pt x="90" y="36"/>
                      <a:pt x="90" y="36"/>
                    </a:cubicBezTo>
                    <a:cubicBezTo>
                      <a:pt x="101" y="30"/>
                      <a:pt x="101" y="30"/>
                      <a:pt x="101" y="30"/>
                    </a:cubicBezTo>
                    <a:cubicBezTo>
                      <a:pt x="105" y="35"/>
                      <a:pt x="105" y="35"/>
                      <a:pt x="105" y="35"/>
                    </a:cubicBezTo>
                    <a:cubicBezTo>
                      <a:pt x="110" y="35"/>
                      <a:pt x="110" y="35"/>
                      <a:pt x="110" y="35"/>
                    </a:cubicBezTo>
                    <a:cubicBezTo>
                      <a:pt x="120" y="20"/>
                      <a:pt x="120" y="20"/>
                      <a:pt x="120" y="20"/>
                    </a:cubicBezTo>
                    <a:cubicBezTo>
                      <a:pt x="120" y="16"/>
                      <a:pt x="120" y="16"/>
                      <a:pt x="120" y="16"/>
                    </a:cubicBezTo>
                    <a:cubicBezTo>
                      <a:pt x="52" y="16"/>
                      <a:pt x="52" y="16"/>
                      <a:pt x="52" y="16"/>
                    </a:cubicBezTo>
                    <a:cubicBezTo>
                      <a:pt x="51" y="15"/>
                      <a:pt x="51" y="14"/>
                      <a:pt x="50" y="13"/>
                    </a:cubicBezTo>
                    <a:cubicBezTo>
                      <a:pt x="45" y="5"/>
                      <a:pt x="37" y="0"/>
                      <a:pt x="27" y="0"/>
                    </a:cubicBezTo>
                    <a:cubicBezTo>
                      <a:pt x="12" y="0"/>
                      <a:pt x="0" y="12"/>
                      <a:pt x="0" y="27"/>
                    </a:cubicBezTo>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19" name="Rectangle 118"/>
              <p:cNvSpPr>
                <a:spLocks noChangeArrowheads="1"/>
              </p:cNvSpPr>
              <p:nvPr/>
            </p:nvSpPr>
            <p:spPr bwMode="auto">
              <a:xfrm>
                <a:off x="5237163" y="4967288"/>
                <a:ext cx="254000" cy="254000"/>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20" name="Freeform 119"/>
              <p:cNvSpPr>
                <a:spLocks noEditPoints="1"/>
              </p:cNvSpPr>
              <p:nvPr/>
            </p:nvSpPr>
            <p:spPr bwMode="auto">
              <a:xfrm>
                <a:off x="5330826" y="5013325"/>
                <a:ext cx="66675" cy="66675"/>
              </a:xfrm>
              <a:custGeom>
                <a:avLst/>
                <a:gdLst>
                  <a:gd name="T0" fmla="*/ 11 w 22"/>
                  <a:gd name="T1" fmla="*/ 22 h 22"/>
                  <a:gd name="T2" fmla="*/ 0 w 22"/>
                  <a:gd name="T3" fmla="*/ 11 h 22"/>
                  <a:gd name="T4" fmla="*/ 11 w 22"/>
                  <a:gd name="T5" fmla="*/ 0 h 22"/>
                  <a:gd name="T6" fmla="*/ 22 w 22"/>
                  <a:gd name="T7" fmla="*/ 11 h 22"/>
                  <a:gd name="T8" fmla="*/ 11 w 22"/>
                  <a:gd name="T9" fmla="*/ 22 h 22"/>
                  <a:gd name="T10" fmla="*/ 11 w 22"/>
                  <a:gd name="T11" fmla="*/ 4 h 22"/>
                  <a:gd name="T12" fmla="*/ 4 w 22"/>
                  <a:gd name="T13" fmla="*/ 11 h 22"/>
                  <a:gd name="T14" fmla="*/ 11 w 22"/>
                  <a:gd name="T15" fmla="*/ 18 h 22"/>
                  <a:gd name="T16" fmla="*/ 18 w 22"/>
                  <a:gd name="T17" fmla="*/ 11 h 22"/>
                  <a:gd name="T18" fmla="*/ 11 w 22"/>
                  <a:gd name="T19"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22">
                    <a:moveTo>
                      <a:pt x="11" y="22"/>
                    </a:moveTo>
                    <a:cubicBezTo>
                      <a:pt x="5" y="22"/>
                      <a:pt x="0" y="17"/>
                      <a:pt x="0" y="11"/>
                    </a:cubicBezTo>
                    <a:cubicBezTo>
                      <a:pt x="0" y="5"/>
                      <a:pt x="5" y="0"/>
                      <a:pt x="11" y="0"/>
                    </a:cubicBezTo>
                    <a:cubicBezTo>
                      <a:pt x="17" y="0"/>
                      <a:pt x="22" y="5"/>
                      <a:pt x="22" y="11"/>
                    </a:cubicBezTo>
                    <a:cubicBezTo>
                      <a:pt x="22" y="17"/>
                      <a:pt x="17" y="22"/>
                      <a:pt x="11" y="22"/>
                    </a:cubicBezTo>
                    <a:moveTo>
                      <a:pt x="11" y="4"/>
                    </a:moveTo>
                    <a:cubicBezTo>
                      <a:pt x="7" y="4"/>
                      <a:pt x="4" y="7"/>
                      <a:pt x="4" y="11"/>
                    </a:cubicBezTo>
                    <a:cubicBezTo>
                      <a:pt x="4" y="15"/>
                      <a:pt x="7" y="18"/>
                      <a:pt x="11" y="18"/>
                    </a:cubicBezTo>
                    <a:cubicBezTo>
                      <a:pt x="15" y="18"/>
                      <a:pt x="18" y="15"/>
                      <a:pt x="18" y="11"/>
                    </a:cubicBezTo>
                    <a:cubicBezTo>
                      <a:pt x="18" y="7"/>
                      <a:pt x="15" y="4"/>
                      <a:pt x="11"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21" name="Freeform 120"/>
              <p:cNvSpPr>
                <a:spLocks/>
              </p:cNvSpPr>
              <p:nvPr/>
            </p:nvSpPr>
            <p:spPr bwMode="auto">
              <a:xfrm>
                <a:off x="5318126" y="5067300"/>
                <a:ext cx="88900" cy="42863"/>
              </a:xfrm>
              <a:custGeom>
                <a:avLst/>
                <a:gdLst>
                  <a:gd name="T0" fmla="*/ 29 w 29"/>
                  <a:gd name="T1" fmla="*/ 14 h 14"/>
                  <a:gd name="T2" fmla="*/ 25 w 29"/>
                  <a:gd name="T3" fmla="*/ 14 h 14"/>
                  <a:gd name="T4" fmla="*/ 15 w 29"/>
                  <a:gd name="T5" fmla="*/ 4 h 14"/>
                  <a:gd name="T6" fmla="*/ 4 w 29"/>
                  <a:gd name="T7" fmla="*/ 14 h 14"/>
                  <a:gd name="T8" fmla="*/ 0 w 29"/>
                  <a:gd name="T9" fmla="*/ 14 h 14"/>
                  <a:gd name="T10" fmla="*/ 15 w 29"/>
                  <a:gd name="T11" fmla="*/ 0 h 14"/>
                  <a:gd name="T12" fmla="*/ 29 w 29"/>
                  <a:gd name="T13" fmla="*/ 14 h 14"/>
                </a:gdLst>
                <a:ahLst/>
                <a:cxnLst>
                  <a:cxn ang="0">
                    <a:pos x="T0" y="T1"/>
                  </a:cxn>
                  <a:cxn ang="0">
                    <a:pos x="T2" y="T3"/>
                  </a:cxn>
                  <a:cxn ang="0">
                    <a:pos x="T4" y="T5"/>
                  </a:cxn>
                  <a:cxn ang="0">
                    <a:pos x="T6" y="T7"/>
                  </a:cxn>
                  <a:cxn ang="0">
                    <a:pos x="T8" y="T9"/>
                  </a:cxn>
                  <a:cxn ang="0">
                    <a:pos x="T10" y="T11"/>
                  </a:cxn>
                  <a:cxn ang="0">
                    <a:pos x="T12" y="T13"/>
                  </a:cxn>
                </a:cxnLst>
                <a:rect l="0" t="0" r="r" b="b"/>
                <a:pathLst>
                  <a:path w="29" h="14">
                    <a:moveTo>
                      <a:pt x="29" y="14"/>
                    </a:moveTo>
                    <a:cubicBezTo>
                      <a:pt x="25" y="14"/>
                      <a:pt x="25" y="14"/>
                      <a:pt x="25" y="14"/>
                    </a:cubicBezTo>
                    <a:cubicBezTo>
                      <a:pt x="25" y="8"/>
                      <a:pt x="21" y="4"/>
                      <a:pt x="15" y="4"/>
                    </a:cubicBezTo>
                    <a:cubicBezTo>
                      <a:pt x="9" y="4"/>
                      <a:pt x="4" y="8"/>
                      <a:pt x="4" y="14"/>
                    </a:cubicBezTo>
                    <a:cubicBezTo>
                      <a:pt x="0" y="14"/>
                      <a:pt x="0" y="14"/>
                      <a:pt x="0" y="14"/>
                    </a:cubicBezTo>
                    <a:cubicBezTo>
                      <a:pt x="0" y="6"/>
                      <a:pt x="7" y="0"/>
                      <a:pt x="15" y="0"/>
                    </a:cubicBezTo>
                    <a:cubicBezTo>
                      <a:pt x="23" y="0"/>
                      <a:pt x="29" y="6"/>
                      <a:pt x="29" y="1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22" name="Freeform 121"/>
              <p:cNvSpPr>
                <a:spLocks noEditPoints="1"/>
              </p:cNvSpPr>
              <p:nvPr/>
            </p:nvSpPr>
            <p:spPr bwMode="auto">
              <a:xfrm>
                <a:off x="5267326" y="5080000"/>
                <a:ext cx="63500" cy="61913"/>
              </a:xfrm>
              <a:custGeom>
                <a:avLst/>
                <a:gdLst>
                  <a:gd name="T0" fmla="*/ 11 w 21"/>
                  <a:gd name="T1" fmla="*/ 21 h 21"/>
                  <a:gd name="T2" fmla="*/ 0 w 21"/>
                  <a:gd name="T3" fmla="*/ 10 h 21"/>
                  <a:gd name="T4" fmla="*/ 11 w 21"/>
                  <a:gd name="T5" fmla="*/ 0 h 21"/>
                  <a:gd name="T6" fmla="*/ 21 w 21"/>
                  <a:gd name="T7" fmla="*/ 10 h 21"/>
                  <a:gd name="T8" fmla="*/ 11 w 21"/>
                  <a:gd name="T9" fmla="*/ 21 h 21"/>
                  <a:gd name="T10" fmla="*/ 11 w 21"/>
                  <a:gd name="T11" fmla="*/ 3 h 21"/>
                  <a:gd name="T12" fmla="*/ 4 w 21"/>
                  <a:gd name="T13" fmla="*/ 10 h 21"/>
                  <a:gd name="T14" fmla="*/ 11 w 21"/>
                  <a:gd name="T15" fmla="*/ 17 h 21"/>
                  <a:gd name="T16" fmla="*/ 17 w 21"/>
                  <a:gd name="T17" fmla="*/ 10 h 21"/>
                  <a:gd name="T18" fmla="*/ 11 w 21"/>
                  <a:gd name="T19"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21">
                    <a:moveTo>
                      <a:pt x="11" y="21"/>
                    </a:moveTo>
                    <a:cubicBezTo>
                      <a:pt x="5" y="21"/>
                      <a:pt x="0" y="16"/>
                      <a:pt x="0" y="10"/>
                    </a:cubicBezTo>
                    <a:cubicBezTo>
                      <a:pt x="0" y="4"/>
                      <a:pt x="5" y="0"/>
                      <a:pt x="11" y="0"/>
                    </a:cubicBezTo>
                    <a:cubicBezTo>
                      <a:pt x="16" y="0"/>
                      <a:pt x="21" y="4"/>
                      <a:pt x="21" y="10"/>
                    </a:cubicBezTo>
                    <a:cubicBezTo>
                      <a:pt x="21" y="16"/>
                      <a:pt x="16" y="21"/>
                      <a:pt x="11" y="21"/>
                    </a:cubicBezTo>
                    <a:moveTo>
                      <a:pt x="11" y="3"/>
                    </a:moveTo>
                    <a:cubicBezTo>
                      <a:pt x="7" y="3"/>
                      <a:pt x="4" y="6"/>
                      <a:pt x="4" y="10"/>
                    </a:cubicBezTo>
                    <a:cubicBezTo>
                      <a:pt x="4" y="14"/>
                      <a:pt x="7" y="17"/>
                      <a:pt x="11" y="17"/>
                    </a:cubicBezTo>
                    <a:cubicBezTo>
                      <a:pt x="14" y="17"/>
                      <a:pt x="17" y="14"/>
                      <a:pt x="17" y="10"/>
                    </a:cubicBezTo>
                    <a:cubicBezTo>
                      <a:pt x="17" y="6"/>
                      <a:pt x="14" y="3"/>
                      <a:pt x="11"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23" name="Freeform 122"/>
              <p:cNvSpPr>
                <a:spLocks/>
              </p:cNvSpPr>
              <p:nvPr/>
            </p:nvSpPr>
            <p:spPr bwMode="auto">
              <a:xfrm>
                <a:off x="5254626" y="5130800"/>
                <a:ext cx="88900" cy="44450"/>
              </a:xfrm>
              <a:custGeom>
                <a:avLst/>
                <a:gdLst>
                  <a:gd name="T0" fmla="*/ 29 w 29"/>
                  <a:gd name="T1" fmla="*/ 15 h 15"/>
                  <a:gd name="T2" fmla="*/ 25 w 29"/>
                  <a:gd name="T3" fmla="*/ 15 h 15"/>
                  <a:gd name="T4" fmla="*/ 15 w 29"/>
                  <a:gd name="T5" fmla="*/ 4 h 15"/>
                  <a:gd name="T6" fmla="*/ 4 w 29"/>
                  <a:gd name="T7" fmla="*/ 15 h 15"/>
                  <a:gd name="T8" fmla="*/ 0 w 29"/>
                  <a:gd name="T9" fmla="*/ 15 h 15"/>
                  <a:gd name="T10" fmla="*/ 15 w 29"/>
                  <a:gd name="T11" fmla="*/ 0 h 15"/>
                  <a:gd name="T12" fmla="*/ 29 w 29"/>
                  <a:gd name="T13" fmla="*/ 15 h 15"/>
                </a:gdLst>
                <a:ahLst/>
                <a:cxnLst>
                  <a:cxn ang="0">
                    <a:pos x="T0" y="T1"/>
                  </a:cxn>
                  <a:cxn ang="0">
                    <a:pos x="T2" y="T3"/>
                  </a:cxn>
                  <a:cxn ang="0">
                    <a:pos x="T4" y="T5"/>
                  </a:cxn>
                  <a:cxn ang="0">
                    <a:pos x="T6" y="T7"/>
                  </a:cxn>
                  <a:cxn ang="0">
                    <a:pos x="T8" y="T9"/>
                  </a:cxn>
                  <a:cxn ang="0">
                    <a:pos x="T10" y="T11"/>
                  </a:cxn>
                  <a:cxn ang="0">
                    <a:pos x="T12" y="T13"/>
                  </a:cxn>
                </a:cxnLst>
                <a:rect l="0" t="0" r="r" b="b"/>
                <a:pathLst>
                  <a:path w="29" h="15">
                    <a:moveTo>
                      <a:pt x="29" y="15"/>
                    </a:moveTo>
                    <a:cubicBezTo>
                      <a:pt x="25" y="15"/>
                      <a:pt x="25" y="15"/>
                      <a:pt x="25" y="15"/>
                    </a:cubicBezTo>
                    <a:cubicBezTo>
                      <a:pt x="25" y="9"/>
                      <a:pt x="20" y="4"/>
                      <a:pt x="15" y="4"/>
                    </a:cubicBezTo>
                    <a:cubicBezTo>
                      <a:pt x="9" y="4"/>
                      <a:pt x="4" y="9"/>
                      <a:pt x="4" y="15"/>
                    </a:cubicBezTo>
                    <a:cubicBezTo>
                      <a:pt x="0" y="15"/>
                      <a:pt x="0" y="15"/>
                      <a:pt x="0" y="15"/>
                    </a:cubicBezTo>
                    <a:cubicBezTo>
                      <a:pt x="0" y="7"/>
                      <a:pt x="7" y="0"/>
                      <a:pt x="15" y="0"/>
                    </a:cubicBezTo>
                    <a:cubicBezTo>
                      <a:pt x="22" y="0"/>
                      <a:pt x="29" y="7"/>
                      <a:pt x="29" y="1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24" name="Freeform 123"/>
              <p:cNvSpPr>
                <a:spLocks noEditPoints="1"/>
              </p:cNvSpPr>
              <p:nvPr/>
            </p:nvSpPr>
            <p:spPr bwMode="auto">
              <a:xfrm>
                <a:off x="5394326" y="5080000"/>
                <a:ext cx="66675" cy="61913"/>
              </a:xfrm>
              <a:custGeom>
                <a:avLst/>
                <a:gdLst>
                  <a:gd name="T0" fmla="*/ 11 w 22"/>
                  <a:gd name="T1" fmla="*/ 21 h 21"/>
                  <a:gd name="T2" fmla="*/ 0 w 22"/>
                  <a:gd name="T3" fmla="*/ 10 h 21"/>
                  <a:gd name="T4" fmla="*/ 11 w 22"/>
                  <a:gd name="T5" fmla="*/ 0 h 21"/>
                  <a:gd name="T6" fmla="*/ 22 w 22"/>
                  <a:gd name="T7" fmla="*/ 10 h 21"/>
                  <a:gd name="T8" fmla="*/ 11 w 22"/>
                  <a:gd name="T9" fmla="*/ 21 h 21"/>
                  <a:gd name="T10" fmla="*/ 11 w 22"/>
                  <a:gd name="T11" fmla="*/ 3 h 21"/>
                  <a:gd name="T12" fmla="*/ 4 w 22"/>
                  <a:gd name="T13" fmla="*/ 10 h 21"/>
                  <a:gd name="T14" fmla="*/ 11 w 22"/>
                  <a:gd name="T15" fmla="*/ 17 h 21"/>
                  <a:gd name="T16" fmla="*/ 18 w 22"/>
                  <a:gd name="T17" fmla="*/ 10 h 21"/>
                  <a:gd name="T18" fmla="*/ 11 w 22"/>
                  <a:gd name="T19"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21">
                    <a:moveTo>
                      <a:pt x="11" y="21"/>
                    </a:moveTo>
                    <a:cubicBezTo>
                      <a:pt x="5" y="21"/>
                      <a:pt x="0" y="16"/>
                      <a:pt x="0" y="10"/>
                    </a:cubicBezTo>
                    <a:cubicBezTo>
                      <a:pt x="0" y="4"/>
                      <a:pt x="5" y="0"/>
                      <a:pt x="11" y="0"/>
                    </a:cubicBezTo>
                    <a:cubicBezTo>
                      <a:pt x="17" y="0"/>
                      <a:pt x="22" y="4"/>
                      <a:pt x="22" y="10"/>
                    </a:cubicBezTo>
                    <a:cubicBezTo>
                      <a:pt x="22" y="16"/>
                      <a:pt x="17" y="21"/>
                      <a:pt x="11" y="21"/>
                    </a:cubicBezTo>
                    <a:moveTo>
                      <a:pt x="11" y="3"/>
                    </a:moveTo>
                    <a:cubicBezTo>
                      <a:pt x="7" y="3"/>
                      <a:pt x="4" y="6"/>
                      <a:pt x="4" y="10"/>
                    </a:cubicBezTo>
                    <a:cubicBezTo>
                      <a:pt x="4" y="14"/>
                      <a:pt x="7" y="17"/>
                      <a:pt x="11" y="17"/>
                    </a:cubicBezTo>
                    <a:cubicBezTo>
                      <a:pt x="15" y="17"/>
                      <a:pt x="18" y="14"/>
                      <a:pt x="18" y="10"/>
                    </a:cubicBezTo>
                    <a:cubicBezTo>
                      <a:pt x="18" y="6"/>
                      <a:pt x="15" y="3"/>
                      <a:pt x="11"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25" name="Freeform 124"/>
              <p:cNvSpPr>
                <a:spLocks/>
              </p:cNvSpPr>
              <p:nvPr/>
            </p:nvSpPr>
            <p:spPr bwMode="auto">
              <a:xfrm>
                <a:off x="5384801" y="5130800"/>
                <a:ext cx="85725" cy="44450"/>
              </a:xfrm>
              <a:custGeom>
                <a:avLst/>
                <a:gdLst>
                  <a:gd name="T0" fmla="*/ 28 w 28"/>
                  <a:gd name="T1" fmla="*/ 15 h 15"/>
                  <a:gd name="T2" fmla="*/ 25 w 28"/>
                  <a:gd name="T3" fmla="*/ 15 h 15"/>
                  <a:gd name="T4" fmla="*/ 14 w 28"/>
                  <a:gd name="T5" fmla="*/ 4 h 15"/>
                  <a:gd name="T6" fmla="*/ 4 w 28"/>
                  <a:gd name="T7" fmla="*/ 15 h 15"/>
                  <a:gd name="T8" fmla="*/ 0 w 28"/>
                  <a:gd name="T9" fmla="*/ 15 h 15"/>
                  <a:gd name="T10" fmla="*/ 14 w 28"/>
                  <a:gd name="T11" fmla="*/ 0 h 15"/>
                  <a:gd name="T12" fmla="*/ 28 w 28"/>
                  <a:gd name="T13" fmla="*/ 15 h 15"/>
                </a:gdLst>
                <a:ahLst/>
                <a:cxnLst>
                  <a:cxn ang="0">
                    <a:pos x="T0" y="T1"/>
                  </a:cxn>
                  <a:cxn ang="0">
                    <a:pos x="T2" y="T3"/>
                  </a:cxn>
                  <a:cxn ang="0">
                    <a:pos x="T4" y="T5"/>
                  </a:cxn>
                  <a:cxn ang="0">
                    <a:pos x="T6" y="T7"/>
                  </a:cxn>
                  <a:cxn ang="0">
                    <a:pos x="T8" y="T9"/>
                  </a:cxn>
                  <a:cxn ang="0">
                    <a:pos x="T10" y="T11"/>
                  </a:cxn>
                  <a:cxn ang="0">
                    <a:pos x="T12" y="T13"/>
                  </a:cxn>
                </a:cxnLst>
                <a:rect l="0" t="0" r="r" b="b"/>
                <a:pathLst>
                  <a:path w="28" h="15">
                    <a:moveTo>
                      <a:pt x="28" y="15"/>
                    </a:moveTo>
                    <a:cubicBezTo>
                      <a:pt x="25" y="15"/>
                      <a:pt x="25" y="15"/>
                      <a:pt x="25" y="15"/>
                    </a:cubicBezTo>
                    <a:cubicBezTo>
                      <a:pt x="25" y="9"/>
                      <a:pt x="20" y="4"/>
                      <a:pt x="14" y="4"/>
                    </a:cubicBezTo>
                    <a:cubicBezTo>
                      <a:pt x="8" y="4"/>
                      <a:pt x="4" y="9"/>
                      <a:pt x="4" y="15"/>
                    </a:cubicBezTo>
                    <a:cubicBezTo>
                      <a:pt x="0" y="15"/>
                      <a:pt x="0" y="15"/>
                      <a:pt x="0" y="15"/>
                    </a:cubicBezTo>
                    <a:cubicBezTo>
                      <a:pt x="0" y="7"/>
                      <a:pt x="6" y="0"/>
                      <a:pt x="14" y="0"/>
                    </a:cubicBezTo>
                    <a:cubicBezTo>
                      <a:pt x="22" y="0"/>
                      <a:pt x="28" y="7"/>
                      <a:pt x="28" y="1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26" name="Freeform 125"/>
              <p:cNvSpPr>
                <a:spLocks/>
              </p:cNvSpPr>
              <p:nvPr/>
            </p:nvSpPr>
            <p:spPr bwMode="auto">
              <a:xfrm>
                <a:off x="4948238" y="4521200"/>
                <a:ext cx="325438" cy="193675"/>
              </a:xfrm>
              <a:custGeom>
                <a:avLst/>
                <a:gdLst>
                  <a:gd name="T0" fmla="*/ 11 w 107"/>
                  <a:gd name="T1" fmla="*/ 32 h 64"/>
                  <a:gd name="T2" fmla="*/ 29 w 107"/>
                  <a:gd name="T3" fmla="*/ 18 h 64"/>
                  <a:gd name="T4" fmla="*/ 47 w 107"/>
                  <a:gd name="T5" fmla="*/ 0 h 64"/>
                  <a:gd name="T6" fmla="*/ 63 w 107"/>
                  <a:gd name="T7" fmla="*/ 9 h 64"/>
                  <a:gd name="T8" fmla="*/ 69 w 107"/>
                  <a:gd name="T9" fmla="*/ 8 h 64"/>
                  <a:gd name="T10" fmla="*/ 86 w 107"/>
                  <a:gd name="T11" fmla="*/ 25 h 64"/>
                  <a:gd name="T12" fmla="*/ 88 w 107"/>
                  <a:gd name="T13" fmla="*/ 25 h 64"/>
                  <a:gd name="T14" fmla="*/ 107 w 107"/>
                  <a:gd name="T15" fmla="*/ 45 h 64"/>
                  <a:gd name="T16" fmla="*/ 88 w 107"/>
                  <a:gd name="T17" fmla="*/ 64 h 64"/>
                  <a:gd name="T18" fmla="*/ 17 w 107"/>
                  <a:gd name="T19" fmla="*/ 64 h 64"/>
                  <a:gd name="T20" fmla="*/ 0 w 107"/>
                  <a:gd name="T21" fmla="*/ 47 h 64"/>
                  <a:gd name="T22" fmla="*/ 11 w 107"/>
                  <a:gd name="T23" fmla="*/ 3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7" h="64">
                    <a:moveTo>
                      <a:pt x="11" y="32"/>
                    </a:moveTo>
                    <a:cubicBezTo>
                      <a:pt x="13" y="24"/>
                      <a:pt x="20" y="18"/>
                      <a:pt x="29" y="18"/>
                    </a:cubicBezTo>
                    <a:cubicBezTo>
                      <a:pt x="29" y="8"/>
                      <a:pt x="37" y="0"/>
                      <a:pt x="47" y="0"/>
                    </a:cubicBezTo>
                    <a:cubicBezTo>
                      <a:pt x="54" y="0"/>
                      <a:pt x="60" y="3"/>
                      <a:pt x="63" y="9"/>
                    </a:cubicBezTo>
                    <a:cubicBezTo>
                      <a:pt x="65" y="9"/>
                      <a:pt x="66" y="8"/>
                      <a:pt x="69" y="8"/>
                    </a:cubicBezTo>
                    <a:cubicBezTo>
                      <a:pt x="78" y="8"/>
                      <a:pt x="86" y="16"/>
                      <a:pt x="86" y="25"/>
                    </a:cubicBezTo>
                    <a:cubicBezTo>
                      <a:pt x="88" y="25"/>
                      <a:pt x="88" y="25"/>
                      <a:pt x="88" y="25"/>
                    </a:cubicBezTo>
                    <a:cubicBezTo>
                      <a:pt x="99" y="25"/>
                      <a:pt x="107" y="34"/>
                      <a:pt x="107" y="45"/>
                    </a:cubicBezTo>
                    <a:cubicBezTo>
                      <a:pt x="107" y="56"/>
                      <a:pt x="99" y="64"/>
                      <a:pt x="88" y="64"/>
                    </a:cubicBezTo>
                    <a:cubicBezTo>
                      <a:pt x="17" y="64"/>
                      <a:pt x="17" y="64"/>
                      <a:pt x="17" y="64"/>
                    </a:cubicBezTo>
                    <a:cubicBezTo>
                      <a:pt x="8" y="64"/>
                      <a:pt x="0" y="57"/>
                      <a:pt x="0" y="47"/>
                    </a:cubicBezTo>
                    <a:cubicBezTo>
                      <a:pt x="0" y="40"/>
                      <a:pt x="5" y="34"/>
                      <a:pt x="11" y="3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27" name="Freeform 126"/>
              <p:cNvSpPr>
                <a:spLocks/>
              </p:cNvSpPr>
              <p:nvPr/>
            </p:nvSpPr>
            <p:spPr bwMode="auto">
              <a:xfrm>
                <a:off x="4348163" y="4768850"/>
                <a:ext cx="139700" cy="134938"/>
              </a:xfrm>
              <a:custGeom>
                <a:avLst/>
                <a:gdLst>
                  <a:gd name="T0" fmla="*/ 11 w 46"/>
                  <a:gd name="T1" fmla="*/ 43 h 45"/>
                  <a:gd name="T2" fmla="*/ 46 w 46"/>
                  <a:gd name="T3" fmla="*/ 8 h 45"/>
                  <a:gd name="T4" fmla="*/ 38 w 46"/>
                  <a:gd name="T5" fmla="*/ 0 h 45"/>
                  <a:gd name="T6" fmla="*/ 2 w 46"/>
                  <a:gd name="T7" fmla="*/ 35 h 45"/>
                  <a:gd name="T8" fmla="*/ 2 w 46"/>
                  <a:gd name="T9" fmla="*/ 43 h 45"/>
                  <a:gd name="T10" fmla="*/ 11 w 46"/>
                  <a:gd name="T11" fmla="*/ 43 h 45"/>
                </a:gdLst>
                <a:ahLst/>
                <a:cxnLst>
                  <a:cxn ang="0">
                    <a:pos x="T0" y="T1"/>
                  </a:cxn>
                  <a:cxn ang="0">
                    <a:pos x="T2" y="T3"/>
                  </a:cxn>
                  <a:cxn ang="0">
                    <a:pos x="T4" y="T5"/>
                  </a:cxn>
                  <a:cxn ang="0">
                    <a:pos x="T6" y="T7"/>
                  </a:cxn>
                  <a:cxn ang="0">
                    <a:pos x="T8" y="T9"/>
                  </a:cxn>
                  <a:cxn ang="0">
                    <a:pos x="T10" y="T11"/>
                  </a:cxn>
                </a:cxnLst>
                <a:rect l="0" t="0" r="r" b="b"/>
                <a:pathLst>
                  <a:path w="46" h="45">
                    <a:moveTo>
                      <a:pt x="11" y="43"/>
                    </a:moveTo>
                    <a:cubicBezTo>
                      <a:pt x="46" y="8"/>
                      <a:pt x="46" y="8"/>
                      <a:pt x="46" y="8"/>
                    </a:cubicBezTo>
                    <a:cubicBezTo>
                      <a:pt x="38" y="0"/>
                      <a:pt x="38" y="0"/>
                      <a:pt x="38" y="0"/>
                    </a:cubicBezTo>
                    <a:cubicBezTo>
                      <a:pt x="2" y="35"/>
                      <a:pt x="2" y="35"/>
                      <a:pt x="2" y="35"/>
                    </a:cubicBezTo>
                    <a:cubicBezTo>
                      <a:pt x="0" y="37"/>
                      <a:pt x="0" y="41"/>
                      <a:pt x="2" y="43"/>
                    </a:cubicBezTo>
                    <a:cubicBezTo>
                      <a:pt x="4" y="45"/>
                      <a:pt x="8" y="45"/>
                      <a:pt x="11" y="43"/>
                    </a:cubicBezTo>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28" name="Freeform 127"/>
              <p:cNvSpPr>
                <a:spLocks/>
              </p:cNvSpPr>
              <p:nvPr/>
            </p:nvSpPr>
            <p:spPr bwMode="auto">
              <a:xfrm>
                <a:off x="5130801" y="5459413"/>
                <a:ext cx="212725" cy="211138"/>
              </a:xfrm>
              <a:custGeom>
                <a:avLst/>
                <a:gdLst>
                  <a:gd name="T0" fmla="*/ 62 w 70"/>
                  <a:gd name="T1" fmla="*/ 0 h 70"/>
                  <a:gd name="T2" fmla="*/ 9 w 70"/>
                  <a:gd name="T3" fmla="*/ 0 h 70"/>
                  <a:gd name="T4" fmla="*/ 0 w 70"/>
                  <a:gd name="T5" fmla="*/ 9 h 70"/>
                  <a:gd name="T6" fmla="*/ 0 w 70"/>
                  <a:gd name="T7" fmla="*/ 45 h 70"/>
                  <a:gd name="T8" fmla="*/ 9 w 70"/>
                  <a:gd name="T9" fmla="*/ 55 h 70"/>
                  <a:gd name="T10" fmla="*/ 19 w 70"/>
                  <a:gd name="T11" fmla="*/ 55 h 70"/>
                  <a:gd name="T12" fmla="*/ 19 w 70"/>
                  <a:gd name="T13" fmla="*/ 70 h 70"/>
                  <a:gd name="T14" fmla="*/ 34 w 70"/>
                  <a:gd name="T15" fmla="*/ 55 h 70"/>
                  <a:gd name="T16" fmla="*/ 62 w 70"/>
                  <a:gd name="T17" fmla="*/ 55 h 70"/>
                  <a:gd name="T18" fmla="*/ 70 w 70"/>
                  <a:gd name="T19" fmla="*/ 45 h 70"/>
                  <a:gd name="T20" fmla="*/ 70 w 70"/>
                  <a:gd name="T21" fmla="*/ 9 h 70"/>
                  <a:gd name="T22" fmla="*/ 62 w 70"/>
                  <a:gd name="T23"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0" h="70">
                    <a:moveTo>
                      <a:pt x="62" y="0"/>
                    </a:moveTo>
                    <a:cubicBezTo>
                      <a:pt x="9" y="0"/>
                      <a:pt x="9" y="0"/>
                      <a:pt x="9" y="0"/>
                    </a:cubicBezTo>
                    <a:cubicBezTo>
                      <a:pt x="4" y="0"/>
                      <a:pt x="0" y="4"/>
                      <a:pt x="0" y="9"/>
                    </a:cubicBezTo>
                    <a:cubicBezTo>
                      <a:pt x="0" y="45"/>
                      <a:pt x="0" y="45"/>
                      <a:pt x="0" y="45"/>
                    </a:cubicBezTo>
                    <a:cubicBezTo>
                      <a:pt x="0" y="50"/>
                      <a:pt x="4" y="55"/>
                      <a:pt x="9" y="55"/>
                    </a:cubicBezTo>
                    <a:cubicBezTo>
                      <a:pt x="19" y="55"/>
                      <a:pt x="19" y="55"/>
                      <a:pt x="19" y="55"/>
                    </a:cubicBezTo>
                    <a:cubicBezTo>
                      <a:pt x="19" y="70"/>
                      <a:pt x="19" y="70"/>
                      <a:pt x="19" y="70"/>
                    </a:cubicBezTo>
                    <a:cubicBezTo>
                      <a:pt x="34" y="55"/>
                      <a:pt x="34" y="55"/>
                      <a:pt x="34" y="55"/>
                    </a:cubicBezTo>
                    <a:cubicBezTo>
                      <a:pt x="62" y="55"/>
                      <a:pt x="62" y="55"/>
                      <a:pt x="62" y="55"/>
                    </a:cubicBezTo>
                    <a:cubicBezTo>
                      <a:pt x="67" y="55"/>
                      <a:pt x="70" y="50"/>
                      <a:pt x="70" y="45"/>
                    </a:cubicBezTo>
                    <a:cubicBezTo>
                      <a:pt x="70" y="9"/>
                      <a:pt x="70" y="9"/>
                      <a:pt x="70" y="9"/>
                    </a:cubicBezTo>
                    <a:cubicBezTo>
                      <a:pt x="70" y="4"/>
                      <a:pt x="67" y="0"/>
                      <a:pt x="62" y="0"/>
                    </a:cubicBezTo>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29" name="Freeform 128"/>
              <p:cNvSpPr>
                <a:spLocks/>
              </p:cNvSpPr>
              <p:nvPr/>
            </p:nvSpPr>
            <p:spPr bwMode="auto">
              <a:xfrm>
                <a:off x="5311776" y="5546725"/>
                <a:ext cx="222250" cy="211138"/>
              </a:xfrm>
              <a:custGeom>
                <a:avLst/>
                <a:gdLst>
                  <a:gd name="T0" fmla="*/ 62 w 73"/>
                  <a:gd name="T1" fmla="*/ 0 h 70"/>
                  <a:gd name="T2" fmla="*/ 15 w 73"/>
                  <a:gd name="T3" fmla="*/ 0 h 70"/>
                  <a:gd name="T4" fmla="*/ 15 w 73"/>
                  <a:gd name="T5" fmla="*/ 20 h 70"/>
                  <a:gd name="T6" fmla="*/ 2 w 73"/>
                  <a:gd name="T7" fmla="*/ 32 h 70"/>
                  <a:gd name="T8" fmla="*/ 0 w 73"/>
                  <a:gd name="T9" fmla="*/ 32 h 70"/>
                  <a:gd name="T10" fmla="*/ 0 w 73"/>
                  <a:gd name="T11" fmla="*/ 45 h 70"/>
                  <a:gd name="T12" fmla="*/ 9 w 73"/>
                  <a:gd name="T13" fmla="*/ 53 h 70"/>
                  <a:gd name="T14" fmla="*/ 37 w 73"/>
                  <a:gd name="T15" fmla="*/ 53 h 70"/>
                  <a:gd name="T16" fmla="*/ 53 w 73"/>
                  <a:gd name="T17" fmla="*/ 70 h 70"/>
                  <a:gd name="T18" fmla="*/ 53 w 73"/>
                  <a:gd name="T19" fmla="*/ 53 h 70"/>
                  <a:gd name="T20" fmla="*/ 62 w 73"/>
                  <a:gd name="T21" fmla="*/ 53 h 70"/>
                  <a:gd name="T22" fmla="*/ 73 w 73"/>
                  <a:gd name="T23" fmla="*/ 45 h 70"/>
                  <a:gd name="T24" fmla="*/ 73 w 73"/>
                  <a:gd name="T25" fmla="*/ 9 h 70"/>
                  <a:gd name="T26" fmla="*/ 62 w 73"/>
                  <a:gd name="T2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3" h="70">
                    <a:moveTo>
                      <a:pt x="62" y="0"/>
                    </a:moveTo>
                    <a:cubicBezTo>
                      <a:pt x="15" y="0"/>
                      <a:pt x="15" y="0"/>
                      <a:pt x="15" y="0"/>
                    </a:cubicBezTo>
                    <a:cubicBezTo>
                      <a:pt x="15" y="20"/>
                      <a:pt x="15" y="20"/>
                      <a:pt x="15" y="20"/>
                    </a:cubicBezTo>
                    <a:cubicBezTo>
                      <a:pt x="15" y="27"/>
                      <a:pt x="9" y="32"/>
                      <a:pt x="2" y="32"/>
                    </a:cubicBezTo>
                    <a:cubicBezTo>
                      <a:pt x="0" y="32"/>
                      <a:pt x="0" y="32"/>
                      <a:pt x="0" y="32"/>
                    </a:cubicBezTo>
                    <a:cubicBezTo>
                      <a:pt x="0" y="45"/>
                      <a:pt x="0" y="45"/>
                      <a:pt x="0" y="45"/>
                    </a:cubicBezTo>
                    <a:cubicBezTo>
                      <a:pt x="0" y="50"/>
                      <a:pt x="4" y="53"/>
                      <a:pt x="9" y="53"/>
                    </a:cubicBezTo>
                    <a:cubicBezTo>
                      <a:pt x="37" y="53"/>
                      <a:pt x="37" y="53"/>
                      <a:pt x="37" y="53"/>
                    </a:cubicBezTo>
                    <a:cubicBezTo>
                      <a:pt x="53" y="70"/>
                      <a:pt x="53" y="70"/>
                      <a:pt x="53" y="70"/>
                    </a:cubicBezTo>
                    <a:cubicBezTo>
                      <a:pt x="53" y="53"/>
                      <a:pt x="53" y="53"/>
                      <a:pt x="53" y="53"/>
                    </a:cubicBezTo>
                    <a:cubicBezTo>
                      <a:pt x="62" y="53"/>
                      <a:pt x="62" y="53"/>
                      <a:pt x="62" y="53"/>
                    </a:cubicBezTo>
                    <a:cubicBezTo>
                      <a:pt x="67" y="53"/>
                      <a:pt x="73" y="50"/>
                      <a:pt x="73" y="45"/>
                    </a:cubicBezTo>
                    <a:cubicBezTo>
                      <a:pt x="73" y="9"/>
                      <a:pt x="73" y="9"/>
                      <a:pt x="73" y="9"/>
                    </a:cubicBezTo>
                    <a:cubicBezTo>
                      <a:pt x="73" y="4"/>
                      <a:pt x="67" y="0"/>
                      <a:pt x="6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30" name="Freeform 129"/>
              <p:cNvSpPr>
                <a:spLocks/>
              </p:cNvSpPr>
              <p:nvPr/>
            </p:nvSpPr>
            <p:spPr bwMode="auto">
              <a:xfrm>
                <a:off x="4140201" y="5081588"/>
                <a:ext cx="347663" cy="236538"/>
              </a:xfrm>
              <a:custGeom>
                <a:avLst/>
                <a:gdLst>
                  <a:gd name="T0" fmla="*/ 115 w 115"/>
                  <a:gd name="T1" fmla="*/ 73 h 78"/>
                  <a:gd name="T2" fmla="*/ 110 w 115"/>
                  <a:gd name="T3" fmla="*/ 78 h 78"/>
                  <a:gd name="T4" fmla="*/ 5 w 115"/>
                  <a:gd name="T5" fmla="*/ 78 h 78"/>
                  <a:gd name="T6" fmla="*/ 0 w 115"/>
                  <a:gd name="T7" fmla="*/ 73 h 78"/>
                  <a:gd name="T8" fmla="*/ 0 w 115"/>
                  <a:gd name="T9" fmla="*/ 6 h 78"/>
                  <a:gd name="T10" fmla="*/ 5 w 115"/>
                  <a:gd name="T11" fmla="*/ 0 h 78"/>
                  <a:gd name="T12" fmla="*/ 110 w 115"/>
                  <a:gd name="T13" fmla="*/ 0 h 78"/>
                  <a:gd name="T14" fmla="*/ 115 w 115"/>
                  <a:gd name="T15" fmla="*/ 6 h 78"/>
                  <a:gd name="T16" fmla="*/ 115 w 115"/>
                  <a:gd name="T17" fmla="*/ 73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5" h="78">
                    <a:moveTo>
                      <a:pt x="115" y="73"/>
                    </a:moveTo>
                    <a:cubicBezTo>
                      <a:pt x="115" y="76"/>
                      <a:pt x="113" y="78"/>
                      <a:pt x="110" y="78"/>
                    </a:cubicBezTo>
                    <a:cubicBezTo>
                      <a:pt x="5" y="78"/>
                      <a:pt x="5" y="78"/>
                      <a:pt x="5" y="78"/>
                    </a:cubicBezTo>
                    <a:cubicBezTo>
                      <a:pt x="2" y="78"/>
                      <a:pt x="0" y="76"/>
                      <a:pt x="0" y="73"/>
                    </a:cubicBezTo>
                    <a:cubicBezTo>
                      <a:pt x="0" y="6"/>
                      <a:pt x="0" y="6"/>
                      <a:pt x="0" y="6"/>
                    </a:cubicBezTo>
                    <a:cubicBezTo>
                      <a:pt x="0" y="3"/>
                      <a:pt x="2" y="0"/>
                      <a:pt x="5" y="0"/>
                    </a:cubicBezTo>
                    <a:cubicBezTo>
                      <a:pt x="110" y="0"/>
                      <a:pt x="110" y="0"/>
                      <a:pt x="110" y="0"/>
                    </a:cubicBezTo>
                    <a:cubicBezTo>
                      <a:pt x="113" y="0"/>
                      <a:pt x="115" y="3"/>
                      <a:pt x="115" y="6"/>
                    </a:cubicBezTo>
                    <a:lnTo>
                      <a:pt x="115" y="73"/>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31" name="Rectangle 130"/>
              <p:cNvSpPr>
                <a:spLocks noChangeArrowheads="1"/>
              </p:cNvSpPr>
              <p:nvPr/>
            </p:nvSpPr>
            <p:spPr bwMode="auto">
              <a:xfrm>
                <a:off x="4160838" y="5103813"/>
                <a:ext cx="303213" cy="192088"/>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32" name="Freeform 131"/>
              <p:cNvSpPr>
                <a:spLocks/>
              </p:cNvSpPr>
              <p:nvPr/>
            </p:nvSpPr>
            <p:spPr bwMode="auto">
              <a:xfrm>
                <a:off x="4176713" y="5141913"/>
                <a:ext cx="266700" cy="127000"/>
              </a:xfrm>
              <a:custGeom>
                <a:avLst/>
                <a:gdLst>
                  <a:gd name="T0" fmla="*/ 0 w 168"/>
                  <a:gd name="T1" fmla="*/ 80 h 80"/>
                  <a:gd name="T2" fmla="*/ 24 w 168"/>
                  <a:gd name="T3" fmla="*/ 65 h 80"/>
                  <a:gd name="T4" fmla="*/ 40 w 168"/>
                  <a:gd name="T5" fmla="*/ 76 h 80"/>
                  <a:gd name="T6" fmla="*/ 66 w 168"/>
                  <a:gd name="T7" fmla="*/ 38 h 80"/>
                  <a:gd name="T8" fmla="*/ 84 w 168"/>
                  <a:gd name="T9" fmla="*/ 48 h 80"/>
                  <a:gd name="T10" fmla="*/ 133 w 168"/>
                  <a:gd name="T11" fmla="*/ 10 h 80"/>
                  <a:gd name="T12" fmla="*/ 150 w 168"/>
                  <a:gd name="T13" fmla="*/ 18 h 80"/>
                  <a:gd name="T14" fmla="*/ 168 w 168"/>
                  <a:gd name="T15" fmla="*/ 0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8" h="80">
                    <a:moveTo>
                      <a:pt x="0" y="80"/>
                    </a:moveTo>
                    <a:lnTo>
                      <a:pt x="24" y="65"/>
                    </a:lnTo>
                    <a:lnTo>
                      <a:pt x="40" y="76"/>
                    </a:lnTo>
                    <a:lnTo>
                      <a:pt x="66" y="38"/>
                    </a:lnTo>
                    <a:lnTo>
                      <a:pt x="84" y="48"/>
                    </a:lnTo>
                    <a:lnTo>
                      <a:pt x="133" y="10"/>
                    </a:lnTo>
                    <a:lnTo>
                      <a:pt x="150" y="18"/>
                    </a:lnTo>
                    <a:lnTo>
                      <a:pt x="168" y="0"/>
                    </a:lnTo>
                  </a:path>
                </a:pathLst>
              </a:custGeom>
              <a:noFill/>
              <a:ln w="7938"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33" name="Rectangle 132"/>
              <p:cNvSpPr>
                <a:spLocks noChangeArrowheads="1"/>
              </p:cNvSpPr>
              <p:nvPr/>
            </p:nvSpPr>
            <p:spPr bwMode="auto">
              <a:xfrm>
                <a:off x="4679951" y="5794375"/>
                <a:ext cx="496888" cy="171450"/>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34" name="Rectangle 133"/>
              <p:cNvSpPr>
                <a:spLocks noChangeArrowheads="1"/>
              </p:cNvSpPr>
              <p:nvPr/>
            </p:nvSpPr>
            <p:spPr bwMode="auto">
              <a:xfrm>
                <a:off x="4667251" y="5908675"/>
                <a:ext cx="520700" cy="496888"/>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35" name="Oval 134"/>
              <p:cNvSpPr>
                <a:spLocks noChangeArrowheads="1"/>
              </p:cNvSpPr>
              <p:nvPr/>
            </p:nvSpPr>
            <p:spPr bwMode="auto">
              <a:xfrm>
                <a:off x="5106988" y="5995988"/>
                <a:ext cx="50800" cy="53975"/>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36" name="Oval 135"/>
              <p:cNvSpPr>
                <a:spLocks noChangeArrowheads="1"/>
              </p:cNvSpPr>
              <p:nvPr/>
            </p:nvSpPr>
            <p:spPr bwMode="auto">
              <a:xfrm>
                <a:off x="5106988" y="6069013"/>
                <a:ext cx="50800" cy="50800"/>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37" name="Oval 136"/>
              <p:cNvSpPr>
                <a:spLocks noChangeArrowheads="1"/>
              </p:cNvSpPr>
              <p:nvPr/>
            </p:nvSpPr>
            <p:spPr bwMode="auto">
              <a:xfrm>
                <a:off x="5106988" y="6140450"/>
                <a:ext cx="50800" cy="55563"/>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38" name="Oval 137"/>
              <p:cNvSpPr>
                <a:spLocks noChangeArrowheads="1"/>
              </p:cNvSpPr>
              <p:nvPr/>
            </p:nvSpPr>
            <p:spPr bwMode="auto">
              <a:xfrm>
                <a:off x="4457701" y="4597400"/>
                <a:ext cx="219075" cy="207963"/>
              </a:xfrm>
              <a:prstGeom prst="ellipse">
                <a:avLst/>
              </a:prstGeom>
              <a:solidFill>
                <a:srgbClr val="70B3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39" name="Freeform 138"/>
              <p:cNvSpPr>
                <a:spLocks/>
              </p:cNvSpPr>
              <p:nvPr/>
            </p:nvSpPr>
            <p:spPr bwMode="auto">
              <a:xfrm>
                <a:off x="4457701" y="4608513"/>
                <a:ext cx="193675" cy="196850"/>
              </a:xfrm>
              <a:custGeom>
                <a:avLst/>
                <a:gdLst>
                  <a:gd name="T0" fmla="*/ 63 w 64"/>
                  <a:gd name="T1" fmla="*/ 52 h 65"/>
                  <a:gd name="T2" fmla="*/ 18 w 64"/>
                  <a:gd name="T3" fmla="*/ 10 h 65"/>
                  <a:gd name="T4" fmla="*/ 19 w 64"/>
                  <a:gd name="T5" fmla="*/ 0 h 65"/>
                  <a:gd name="T6" fmla="*/ 0 w 64"/>
                  <a:gd name="T7" fmla="*/ 30 h 65"/>
                  <a:gd name="T8" fmla="*/ 36 w 64"/>
                  <a:gd name="T9" fmla="*/ 65 h 65"/>
                  <a:gd name="T10" fmla="*/ 64 w 64"/>
                  <a:gd name="T11" fmla="*/ 52 h 65"/>
                  <a:gd name="T12" fmla="*/ 63 w 64"/>
                  <a:gd name="T13" fmla="*/ 52 h 65"/>
                </a:gdLst>
                <a:ahLst/>
                <a:cxnLst>
                  <a:cxn ang="0">
                    <a:pos x="T0" y="T1"/>
                  </a:cxn>
                  <a:cxn ang="0">
                    <a:pos x="T2" y="T3"/>
                  </a:cxn>
                  <a:cxn ang="0">
                    <a:pos x="T4" y="T5"/>
                  </a:cxn>
                  <a:cxn ang="0">
                    <a:pos x="T6" y="T7"/>
                  </a:cxn>
                  <a:cxn ang="0">
                    <a:pos x="T8" y="T9"/>
                  </a:cxn>
                  <a:cxn ang="0">
                    <a:pos x="T10" y="T11"/>
                  </a:cxn>
                  <a:cxn ang="0">
                    <a:pos x="T12" y="T13"/>
                  </a:cxn>
                </a:cxnLst>
                <a:rect l="0" t="0" r="r" b="b"/>
                <a:pathLst>
                  <a:path w="64" h="65">
                    <a:moveTo>
                      <a:pt x="63" y="52"/>
                    </a:moveTo>
                    <a:cubicBezTo>
                      <a:pt x="38" y="52"/>
                      <a:pt x="18" y="33"/>
                      <a:pt x="18" y="10"/>
                    </a:cubicBezTo>
                    <a:cubicBezTo>
                      <a:pt x="18" y="6"/>
                      <a:pt x="18" y="3"/>
                      <a:pt x="19" y="0"/>
                    </a:cubicBezTo>
                    <a:cubicBezTo>
                      <a:pt x="8" y="6"/>
                      <a:pt x="0" y="17"/>
                      <a:pt x="0" y="30"/>
                    </a:cubicBezTo>
                    <a:cubicBezTo>
                      <a:pt x="0" y="49"/>
                      <a:pt x="16" y="65"/>
                      <a:pt x="36" y="65"/>
                    </a:cubicBezTo>
                    <a:cubicBezTo>
                      <a:pt x="47" y="65"/>
                      <a:pt x="57" y="60"/>
                      <a:pt x="64" y="52"/>
                    </a:cubicBezTo>
                    <a:lnTo>
                      <a:pt x="63" y="52"/>
                    </a:lnTo>
                    <a:close/>
                  </a:path>
                </a:pathLst>
              </a:custGeom>
              <a:solidFill>
                <a:srgbClr val="A0CD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40" name="Rectangle 139"/>
              <p:cNvSpPr>
                <a:spLocks noChangeArrowheads="1"/>
              </p:cNvSpPr>
              <p:nvPr/>
            </p:nvSpPr>
            <p:spPr bwMode="auto">
              <a:xfrm>
                <a:off x="4484688" y="4629150"/>
                <a:ext cx="42863" cy="123825"/>
              </a:xfrm>
              <a:prstGeom prst="rect">
                <a:avLst/>
              </a:prstGeom>
              <a:solidFill>
                <a:srgbClr val="BAD80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41" name="Rectangle 140"/>
              <p:cNvSpPr>
                <a:spLocks noChangeArrowheads="1"/>
              </p:cNvSpPr>
              <p:nvPr/>
            </p:nvSpPr>
            <p:spPr bwMode="auto">
              <a:xfrm>
                <a:off x="4484688" y="4629150"/>
                <a:ext cx="42863" cy="12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42" name="Rectangle 141"/>
              <p:cNvSpPr>
                <a:spLocks noChangeArrowheads="1"/>
              </p:cNvSpPr>
              <p:nvPr/>
            </p:nvSpPr>
            <p:spPr bwMode="auto">
              <a:xfrm>
                <a:off x="4533901" y="4657725"/>
                <a:ext cx="39688" cy="95250"/>
              </a:xfrm>
              <a:prstGeom prst="rect">
                <a:avLst/>
              </a:prstGeom>
              <a:solidFill>
                <a:srgbClr val="0082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43" name="Rectangle 142"/>
              <p:cNvSpPr>
                <a:spLocks noChangeArrowheads="1"/>
              </p:cNvSpPr>
              <p:nvPr/>
            </p:nvSpPr>
            <p:spPr bwMode="auto">
              <a:xfrm>
                <a:off x="4533901" y="4657725"/>
                <a:ext cx="39688" cy="9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44" name="Rectangle 143"/>
              <p:cNvSpPr>
                <a:spLocks noChangeArrowheads="1"/>
              </p:cNvSpPr>
              <p:nvPr/>
            </p:nvSpPr>
            <p:spPr bwMode="auto">
              <a:xfrm>
                <a:off x="4579938" y="4684713"/>
                <a:ext cx="38100" cy="68263"/>
              </a:xfrm>
              <a:prstGeom prst="rect">
                <a:avLst/>
              </a:prstGeom>
              <a:solidFill>
                <a:srgbClr val="BAD80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45" name="Rectangle 144"/>
              <p:cNvSpPr>
                <a:spLocks noChangeArrowheads="1"/>
              </p:cNvSpPr>
              <p:nvPr/>
            </p:nvSpPr>
            <p:spPr bwMode="auto">
              <a:xfrm>
                <a:off x="4579938" y="4684713"/>
                <a:ext cx="38100" cy="68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46" name="Freeform 145"/>
              <p:cNvSpPr>
                <a:spLocks/>
              </p:cNvSpPr>
              <p:nvPr/>
            </p:nvSpPr>
            <p:spPr bwMode="auto">
              <a:xfrm>
                <a:off x="4513263" y="4629150"/>
                <a:ext cx="14288" cy="63500"/>
              </a:xfrm>
              <a:custGeom>
                <a:avLst/>
                <a:gdLst>
                  <a:gd name="T0" fmla="*/ 5 w 5"/>
                  <a:gd name="T1" fmla="*/ 0 h 21"/>
                  <a:gd name="T2" fmla="*/ 0 w 5"/>
                  <a:gd name="T3" fmla="*/ 0 h 21"/>
                  <a:gd name="T4" fmla="*/ 0 w 5"/>
                  <a:gd name="T5" fmla="*/ 2 h 21"/>
                  <a:gd name="T6" fmla="*/ 5 w 5"/>
                  <a:gd name="T7" fmla="*/ 21 h 21"/>
                  <a:gd name="T8" fmla="*/ 5 w 5"/>
                  <a:gd name="T9" fmla="*/ 0 h 21"/>
                </a:gdLst>
                <a:ahLst/>
                <a:cxnLst>
                  <a:cxn ang="0">
                    <a:pos x="T0" y="T1"/>
                  </a:cxn>
                  <a:cxn ang="0">
                    <a:pos x="T2" y="T3"/>
                  </a:cxn>
                  <a:cxn ang="0">
                    <a:pos x="T4" y="T5"/>
                  </a:cxn>
                  <a:cxn ang="0">
                    <a:pos x="T6" y="T7"/>
                  </a:cxn>
                  <a:cxn ang="0">
                    <a:pos x="T8" y="T9"/>
                  </a:cxn>
                </a:cxnLst>
                <a:rect l="0" t="0" r="r" b="b"/>
                <a:pathLst>
                  <a:path w="5" h="21">
                    <a:moveTo>
                      <a:pt x="5" y="0"/>
                    </a:moveTo>
                    <a:cubicBezTo>
                      <a:pt x="0" y="0"/>
                      <a:pt x="0" y="0"/>
                      <a:pt x="0" y="0"/>
                    </a:cubicBezTo>
                    <a:cubicBezTo>
                      <a:pt x="0" y="1"/>
                      <a:pt x="0" y="2"/>
                      <a:pt x="0" y="2"/>
                    </a:cubicBezTo>
                    <a:cubicBezTo>
                      <a:pt x="0" y="9"/>
                      <a:pt x="2" y="16"/>
                      <a:pt x="5" y="21"/>
                    </a:cubicBezTo>
                    <a:cubicBezTo>
                      <a:pt x="5" y="0"/>
                      <a:pt x="5" y="0"/>
                      <a:pt x="5" y="0"/>
                    </a:cubicBezTo>
                  </a:path>
                </a:pathLst>
              </a:custGeom>
              <a:solidFill>
                <a:srgbClr val="409A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47" name="Freeform 146"/>
              <p:cNvSpPr>
                <a:spLocks/>
              </p:cNvSpPr>
              <p:nvPr/>
            </p:nvSpPr>
            <p:spPr bwMode="auto">
              <a:xfrm>
                <a:off x="4533901" y="4657725"/>
                <a:ext cx="39688" cy="87313"/>
              </a:xfrm>
              <a:custGeom>
                <a:avLst/>
                <a:gdLst>
                  <a:gd name="T0" fmla="*/ 13 w 13"/>
                  <a:gd name="T1" fmla="*/ 0 h 29"/>
                  <a:gd name="T2" fmla="*/ 0 w 13"/>
                  <a:gd name="T3" fmla="*/ 0 h 29"/>
                  <a:gd name="T4" fmla="*/ 0 w 13"/>
                  <a:gd name="T5" fmla="*/ 16 h 29"/>
                  <a:gd name="T6" fmla="*/ 13 w 13"/>
                  <a:gd name="T7" fmla="*/ 29 h 29"/>
                  <a:gd name="T8" fmla="*/ 13 w 13"/>
                  <a:gd name="T9" fmla="*/ 0 h 29"/>
                </a:gdLst>
                <a:ahLst/>
                <a:cxnLst>
                  <a:cxn ang="0">
                    <a:pos x="T0" y="T1"/>
                  </a:cxn>
                  <a:cxn ang="0">
                    <a:pos x="T2" y="T3"/>
                  </a:cxn>
                  <a:cxn ang="0">
                    <a:pos x="T4" y="T5"/>
                  </a:cxn>
                  <a:cxn ang="0">
                    <a:pos x="T6" y="T7"/>
                  </a:cxn>
                  <a:cxn ang="0">
                    <a:pos x="T8" y="T9"/>
                  </a:cxn>
                </a:cxnLst>
                <a:rect l="0" t="0" r="r" b="b"/>
                <a:pathLst>
                  <a:path w="13" h="29">
                    <a:moveTo>
                      <a:pt x="13" y="0"/>
                    </a:moveTo>
                    <a:cubicBezTo>
                      <a:pt x="0" y="0"/>
                      <a:pt x="0" y="0"/>
                      <a:pt x="0" y="0"/>
                    </a:cubicBezTo>
                    <a:cubicBezTo>
                      <a:pt x="0" y="16"/>
                      <a:pt x="0" y="16"/>
                      <a:pt x="0" y="16"/>
                    </a:cubicBezTo>
                    <a:cubicBezTo>
                      <a:pt x="3" y="21"/>
                      <a:pt x="8" y="26"/>
                      <a:pt x="13" y="29"/>
                    </a:cubicBezTo>
                    <a:cubicBezTo>
                      <a:pt x="13" y="0"/>
                      <a:pt x="13" y="0"/>
                      <a:pt x="13" y="0"/>
                    </a:cubicBezTo>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48" name="Freeform 147"/>
              <p:cNvSpPr>
                <a:spLocks/>
              </p:cNvSpPr>
              <p:nvPr/>
            </p:nvSpPr>
            <p:spPr bwMode="auto">
              <a:xfrm>
                <a:off x="4579938" y="4684713"/>
                <a:ext cx="38100" cy="68263"/>
              </a:xfrm>
              <a:custGeom>
                <a:avLst/>
                <a:gdLst>
                  <a:gd name="T0" fmla="*/ 13 w 13"/>
                  <a:gd name="T1" fmla="*/ 0 h 23"/>
                  <a:gd name="T2" fmla="*/ 0 w 13"/>
                  <a:gd name="T3" fmla="*/ 0 h 23"/>
                  <a:gd name="T4" fmla="*/ 0 w 13"/>
                  <a:gd name="T5" fmla="*/ 21 h 23"/>
                  <a:gd name="T6" fmla="*/ 3 w 13"/>
                  <a:gd name="T7" fmla="*/ 23 h 23"/>
                  <a:gd name="T8" fmla="*/ 13 w 13"/>
                  <a:gd name="T9" fmla="*/ 23 h 23"/>
                  <a:gd name="T10" fmla="*/ 13 w 13"/>
                  <a:gd name="T11" fmla="*/ 0 h 23"/>
                </a:gdLst>
                <a:ahLst/>
                <a:cxnLst>
                  <a:cxn ang="0">
                    <a:pos x="T0" y="T1"/>
                  </a:cxn>
                  <a:cxn ang="0">
                    <a:pos x="T2" y="T3"/>
                  </a:cxn>
                  <a:cxn ang="0">
                    <a:pos x="T4" y="T5"/>
                  </a:cxn>
                  <a:cxn ang="0">
                    <a:pos x="T6" y="T7"/>
                  </a:cxn>
                  <a:cxn ang="0">
                    <a:pos x="T8" y="T9"/>
                  </a:cxn>
                  <a:cxn ang="0">
                    <a:pos x="T10" y="T11"/>
                  </a:cxn>
                </a:cxnLst>
                <a:rect l="0" t="0" r="r" b="b"/>
                <a:pathLst>
                  <a:path w="13" h="23">
                    <a:moveTo>
                      <a:pt x="13" y="0"/>
                    </a:moveTo>
                    <a:cubicBezTo>
                      <a:pt x="0" y="0"/>
                      <a:pt x="0" y="0"/>
                      <a:pt x="0" y="0"/>
                    </a:cubicBezTo>
                    <a:cubicBezTo>
                      <a:pt x="0" y="21"/>
                      <a:pt x="0" y="21"/>
                      <a:pt x="0" y="21"/>
                    </a:cubicBezTo>
                    <a:cubicBezTo>
                      <a:pt x="1" y="22"/>
                      <a:pt x="2" y="22"/>
                      <a:pt x="3" y="23"/>
                    </a:cubicBezTo>
                    <a:cubicBezTo>
                      <a:pt x="13" y="23"/>
                      <a:pt x="13" y="23"/>
                      <a:pt x="13" y="23"/>
                    </a:cubicBezTo>
                    <a:cubicBezTo>
                      <a:pt x="13" y="0"/>
                      <a:pt x="13" y="0"/>
                      <a:pt x="13" y="0"/>
                    </a:cubicBezTo>
                  </a:path>
                </a:pathLst>
              </a:custGeom>
              <a:solidFill>
                <a:srgbClr val="409A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49" name="Freeform 148"/>
              <p:cNvSpPr>
                <a:spLocks/>
              </p:cNvSpPr>
              <p:nvPr/>
            </p:nvSpPr>
            <p:spPr bwMode="auto">
              <a:xfrm>
                <a:off x="4484688" y="4629150"/>
                <a:ext cx="3175" cy="6350"/>
              </a:xfrm>
              <a:custGeom>
                <a:avLst/>
                <a:gdLst>
                  <a:gd name="T0" fmla="*/ 1 w 1"/>
                  <a:gd name="T1" fmla="*/ 0 h 2"/>
                  <a:gd name="T2" fmla="*/ 0 w 1"/>
                  <a:gd name="T3" fmla="*/ 0 h 2"/>
                  <a:gd name="T4" fmla="*/ 0 w 1"/>
                  <a:gd name="T5" fmla="*/ 2 h 2"/>
                  <a:gd name="T6" fmla="*/ 1 w 1"/>
                  <a:gd name="T7" fmla="*/ 0 h 2"/>
                </a:gdLst>
                <a:ahLst/>
                <a:cxnLst>
                  <a:cxn ang="0">
                    <a:pos x="T0" y="T1"/>
                  </a:cxn>
                  <a:cxn ang="0">
                    <a:pos x="T2" y="T3"/>
                  </a:cxn>
                  <a:cxn ang="0">
                    <a:pos x="T4" y="T5"/>
                  </a:cxn>
                  <a:cxn ang="0">
                    <a:pos x="T6" y="T7"/>
                  </a:cxn>
                </a:cxnLst>
                <a:rect l="0" t="0" r="r" b="b"/>
                <a:pathLst>
                  <a:path w="1" h="2">
                    <a:moveTo>
                      <a:pt x="1" y="0"/>
                    </a:moveTo>
                    <a:cubicBezTo>
                      <a:pt x="0" y="0"/>
                      <a:pt x="0" y="0"/>
                      <a:pt x="0" y="0"/>
                    </a:cubicBezTo>
                    <a:cubicBezTo>
                      <a:pt x="0" y="2"/>
                      <a:pt x="0" y="2"/>
                      <a:pt x="0" y="2"/>
                    </a:cubicBezTo>
                    <a:cubicBezTo>
                      <a:pt x="0" y="2"/>
                      <a:pt x="1" y="1"/>
                      <a:pt x="1" y="0"/>
                    </a:cubicBezTo>
                  </a:path>
                </a:pathLst>
              </a:custGeom>
              <a:solidFill>
                <a:srgbClr val="81BC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50" name="Freeform 149"/>
              <p:cNvSpPr>
                <a:spLocks/>
              </p:cNvSpPr>
              <p:nvPr/>
            </p:nvSpPr>
            <p:spPr bwMode="auto">
              <a:xfrm>
                <a:off x="4484688" y="4629150"/>
                <a:ext cx="42863" cy="123825"/>
              </a:xfrm>
              <a:custGeom>
                <a:avLst/>
                <a:gdLst>
                  <a:gd name="T0" fmla="*/ 9 w 14"/>
                  <a:gd name="T1" fmla="*/ 0 h 41"/>
                  <a:gd name="T2" fmla="*/ 1 w 14"/>
                  <a:gd name="T3" fmla="*/ 0 h 41"/>
                  <a:gd name="T4" fmla="*/ 0 w 14"/>
                  <a:gd name="T5" fmla="*/ 2 h 41"/>
                  <a:gd name="T6" fmla="*/ 0 w 14"/>
                  <a:gd name="T7" fmla="*/ 41 h 41"/>
                  <a:gd name="T8" fmla="*/ 14 w 14"/>
                  <a:gd name="T9" fmla="*/ 41 h 41"/>
                  <a:gd name="T10" fmla="*/ 14 w 14"/>
                  <a:gd name="T11" fmla="*/ 21 h 41"/>
                  <a:gd name="T12" fmla="*/ 9 w 14"/>
                  <a:gd name="T13" fmla="*/ 2 h 41"/>
                  <a:gd name="T14" fmla="*/ 9 w 14"/>
                  <a:gd name="T15" fmla="*/ 0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41">
                    <a:moveTo>
                      <a:pt x="9" y="0"/>
                    </a:moveTo>
                    <a:cubicBezTo>
                      <a:pt x="1" y="0"/>
                      <a:pt x="1" y="0"/>
                      <a:pt x="1" y="0"/>
                    </a:cubicBezTo>
                    <a:cubicBezTo>
                      <a:pt x="1" y="1"/>
                      <a:pt x="0" y="2"/>
                      <a:pt x="0" y="2"/>
                    </a:cubicBezTo>
                    <a:cubicBezTo>
                      <a:pt x="0" y="41"/>
                      <a:pt x="0" y="41"/>
                      <a:pt x="0" y="41"/>
                    </a:cubicBezTo>
                    <a:cubicBezTo>
                      <a:pt x="14" y="41"/>
                      <a:pt x="14" y="41"/>
                      <a:pt x="14" y="41"/>
                    </a:cubicBezTo>
                    <a:cubicBezTo>
                      <a:pt x="14" y="21"/>
                      <a:pt x="14" y="21"/>
                      <a:pt x="14" y="21"/>
                    </a:cubicBezTo>
                    <a:cubicBezTo>
                      <a:pt x="11" y="16"/>
                      <a:pt x="9" y="9"/>
                      <a:pt x="9" y="2"/>
                    </a:cubicBezTo>
                    <a:cubicBezTo>
                      <a:pt x="9" y="2"/>
                      <a:pt x="9" y="1"/>
                      <a:pt x="9" y="0"/>
                    </a:cubicBezTo>
                  </a:path>
                </a:pathLst>
              </a:custGeom>
              <a:solidFill>
                <a:srgbClr val="81BC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51" name="Freeform 150"/>
              <p:cNvSpPr>
                <a:spLocks/>
              </p:cNvSpPr>
              <p:nvPr/>
            </p:nvSpPr>
            <p:spPr bwMode="auto">
              <a:xfrm>
                <a:off x="4533901" y="4705350"/>
                <a:ext cx="39688" cy="47625"/>
              </a:xfrm>
              <a:custGeom>
                <a:avLst/>
                <a:gdLst>
                  <a:gd name="T0" fmla="*/ 0 w 13"/>
                  <a:gd name="T1" fmla="*/ 0 h 16"/>
                  <a:gd name="T2" fmla="*/ 0 w 13"/>
                  <a:gd name="T3" fmla="*/ 16 h 16"/>
                  <a:gd name="T4" fmla="*/ 13 w 13"/>
                  <a:gd name="T5" fmla="*/ 16 h 16"/>
                  <a:gd name="T6" fmla="*/ 13 w 13"/>
                  <a:gd name="T7" fmla="*/ 13 h 16"/>
                  <a:gd name="T8" fmla="*/ 0 w 13"/>
                  <a:gd name="T9" fmla="*/ 0 h 16"/>
                </a:gdLst>
                <a:ahLst/>
                <a:cxnLst>
                  <a:cxn ang="0">
                    <a:pos x="T0" y="T1"/>
                  </a:cxn>
                  <a:cxn ang="0">
                    <a:pos x="T2" y="T3"/>
                  </a:cxn>
                  <a:cxn ang="0">
                    <a:pos x="T4" y="T5"/>
                  </a:cxn>
                  <a:cxn ang="0">
                    <a:pos x="T6" y="T7"/>
                  </a:cxn>
                  <a:cxn ang="0">
                    <a:pos x="T8" y="T9"/>
                  </a:cxn>
                </a:cxnLst>
                <a:rect l="0" t="0" r="r" b="b"/>
                <a:pathLst>
                  <a:path w="13" h="16">
                    <a:moveTo>
                      <a:pt x="0" y="0"/>
                    </a:moveTo>
                    <a:cubicBezTo>
                      <a:pt x="0" y="16"/>
                      <a:pt x="0" y="16"/>
                      <a:pt x="0" y="16"/>
                    </a:cubicBezTo>
                    <a:cubicBezTo>
                      <a:pt x="13" y="16"/>
                      <a:pt x="13" y="16"/>
                      <a:pt x="13" y="16"/>
                    </a:cubicBezTo>
                    <a:cubicBezTo>
                      <a:pt x="13" y="13"/>
                      <a:pt x="13" y="13"/>
                      <a:pt x="13" y="13"/>
                    </a:cubicBezTo>
                    <a:cubicBezTo>
                      <a:pt x="8" y="10"/>
                      <a:pt x="3" y="5"/>
                      <a:pt x="0" y="0"/>
                    </a:cubicBezTo>
                  </a:path>
                </a:pathLst>
              </a:custGeom>
              <a:solidFill>
                <a:srgbClr val="57A6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52" name="Freeform 151"/>
              <p:cNvSpPr>
                <a:spLocks/>
              </p:cNvSpPr>
              <p:nvPr/>
            </p:nvSpPr>
            <p:spPr bwMode="auto">
              <a:xfrm>
                <a:off x="4579938" y="4748213"/>
                <a:ext cx="7938" cy="4763"/>
              </a:xfrm>
              <a:custGeom>
                <a:avLst/>
                <a:gdLst>
                  <a:gd name="T0" fmla="*/ 0 w 3"/>
                  <a:gd name="T1" fmla="*/ 0 h 2"/>
                  <a:gd name="T2" fmla="*/ 0 w 3"/>
                  <a:gd name="T3" fmla="*/ 2 h 2"/>
                  <a:gd name="T4" fmla="*/ 3 w 3"/>
                  <a:gd name="T5" fmla="*/ 2 h 2"/>
                  <a:gd name="T6" fmla="*/ 0 w 3"/>
                  <a:gd name="T7" fmla="*/ 0 h 2"/>
                </a:gdLst>
                <a:ahLst/>
                <a:cxnLst>
                  <a:cxn ang="0">
                    <a:pos x="T0" y="T1"/>
                  </a:cxn>
                  <a:cxn ang="0">
                    <a:pos x="T2" y="T3"/>
                  </a:cxn>
                  <a:cxn ang="0">
                    <a:pos x="T4" y="T5"/>
                  </a:cxn>
                  <a:cxn ang="0">
                    <a:pos x="T6" y="T7"/>
                  </a:cxn>
                </a:cxnLst>
                <a:rect l="0" t="0" r="r" b="b"/>
                <a:pathLst>
                  <a:path w="3" h="2">
                    <a:moveTo>
                      <a:pt x="0" y="0"/>
                    </a:moveTo>
                    <a:cubicBezTo>
                      <a:pt x="0" y="2"/>
                      <a:pt x="0" y="2"/>
                      <a:pt x="0" y="2"/>
                    </a:cubicBezTo>
                    <a:cubicBezTo>
                      <a:pt x="3" y="2"/>
                      <a:pt x="3" y="2"/>
                      <a:pt x="3" y="2"/>
                    </a:cubicBezTo>
                    <a:cubicBezTo>
                      <a:pt x="2" y="1"/>
                      <a:pt x="1" y="1"/>
                      <a:pt x="0" y="0"/>
                    </a:cubicBezTo>
                  </a:path>
                </a:pathLst>
              </a:custGeom>
              <a:solidFill>
                <a:srgbClr val="81BC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53" name="Freeform 152"/>
              <p:cNvSpPr>
                <a:spLocks noEditPoints="1"/>
              </p:cNvSpPr>
              <p:nvPr/>
            </p:nvSpPr>
            <p:spPr bwMode="auto">
              <a:xfrm>
                <a:off x="4437063" y="4575175"/>
                <a:ext cx="260350" cy="250825"/>
              </a:xfrm>
              <a:custGeom>
                <a:avLst/>
                <a:gdLst>
                  <a:gd name="T0" fmla="*/ 43 w 86"/>
                  <a:gd name="T1" fmla="*/ 0 h 83"/>
                  <a:gd name="T2" fmla="*/ 86 w 86"/>
                  <a:gd name="T3" fmla="*/ 41 h 83"/>
                  <a:gd name="T4" fmla="*/ 43 w 86"/>
                  <a:gd name="T5" fmla="*/ 83 h 83"/>
                  <a:gd name="T6" fmla="*/ 0 w 86"/>
                  <a:gd name="T7" fmla="*/ 41 h 83"/>
                  <a:gd name="T8" fmla="*/ 43 w 86"/>
                  <a:gd name="T9" fmla="*/ 0 h 83"/>
                  <a:gd name="T10" fmla="*/ 7 w 86"/>
                  <a:gd name="T11" fmla="*/ 41 h 83"/>
                  <a:gd name="T12" fmla="*/ 43 w 86"/>
                  <a:gd name="T13" fmla="*/ 76 h 83"/>
                  <a:gd name="T14" fmla="*/ 79 w 86"/>
                  <a:gd name="T15" fmla="*/ 41 h 83"/>
                  <a:gd name="T16" fmla="*/ 43 w 86"/>
                  <a:gd name="T17" fmla="*/ 7 h 83"/>
                  <a:gd name="T18" fmla="*/ 7 w 86"/>
                  <a:gd name="T19" fmla="*/ 4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83">
                    <a:moveTo>
                      <a:pt x="43" y="0"/>
                    </a:moveTo>
                    <a:cubicBezTo>
                      <a:pt x="67" y="0"/>
                      <a:pt x="86" y="19"/>
                      <a:pt x="86" y="41"/>
                    </a:cubicBezTo>
                    <a:cubicBezTo>
                      <a:pt x="86" y="64"/>
                      <a:pt x="67" y="83"/>
                      <a:pt x="43" y="83"/>
                    </a:cubicBezTo>
                    <a:cubicBezTo>
                      <a:pt x="19" y="83"/>
                      <a:pt x="0" y="64"/>
                      <a:pt x="0" y="41"/>
                    </a:cubicBezTo>
                    <a:cubicBezTo>
                      <a:pt x="0" y="19"/>
                      <a:pt x="19" y="0"/>
                      <a:pt x="43" y="0"/>
                    </a:cubicBezTo>
                    <a:moveTo>
                      <a:pt x="7" y="41"/>
                    </a:moveTo>
                    <a:cubicBezTo>
                      <a:pt x="7" y="60"/>
                      <a:pt x="23" y="76"/>
                      <a:pt x="43" y="76"/>
                    </a:cubicBezTo>
                    <a:cubicBezTo>
                      <a:pt x="63" y="76"/>
                      <a:pt x="79" y="60"/>
                      <a:pt x="79" y="41"/>
                    </a:cubicBezTo>
                    <a:cubicBezTo>
                      <a:pt x="79" y="22"/>
                      <a:pt x="63" y="7"/>
                      <a:pt x="43" y="7"/>
                    </a:cubicBezTo>
                    <a:cubicBezTo>
                      <a:pt x="23" y="7"/>
                      <a:pt x="7" y="22"/>
                      <a:pt x="7" y="41"/>
                    </a:cubicBezTo>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54" name="Freeform 153"/>
              <p:cNvSpPr>
                <a:spLocks/>
              </p:cNvSpPr>
              <p:nvPr/>
            </p:nvSpPr>
            <p:spPr bwMode="auto">
              <a:xfrm>
                <a:off x="4640263" y="4665663"/>
                <a:ext cx="36513" cy="112713"/>
              </a:xfrm>
              <a:custGeom>
                <a:avLst/>
                <a:gdLst>
                  <a:gd name="T0" fmla="*/ 0 w 12"/>
                  <a:gd name="T1" fmla="*/ 37 h 37"/>
                  <a:gd name="T2" fmla="*/ 0 w 12"/>
                  <a:gd name="T3" fmla="*/ 17 h 37"/>
                  <a:gd name="T4" fmla="*/ 10 w 12"/>
                  <a:gd name="T5" fmla="*/ 0 h 37"/>
                  <a:gd name="T6" fmla="*/ 12 w 12"/>
                  <a:gd name="T7" fmla="*/ 11 h 37"/>
                  <a:gd name="T8" fmla="*/ 0 w 12"/>
                  <a:gd name="T9" fmla="*/ 37 h 37"/>
                </a:gdLst>
                <a:ahLst/>
                <a:cxnLst>
                  <a:cxn ang="0">
                    <a:pos x="T0" y="T1"/>
                  </a:cxn>
                  <a:cxn ang="0">
                    <a:pos x="T2" y="T3"/>
                  </a:cxn>
                  <a:cxn ang="0">
                    <a:pos x="T4" y="T5"/>
                  </a:cxn>
                  <a:cxn ang="0">
                    <a:pos x="T6" y="T7"/>
                  </a:cxn>
                  <a:cxn ang="0">
                    <a:pos x="T8" y="T9"/>
                  </a:cxn>
                </a:cxnLst>
                <a:rect l="0" t="0" r="r" b="b"/>
                <a:pathLst>
                  <a:path w="12" h="37">
                    <a:moveTo>
                      <a:pt x="0" y="37"/>
                    </a:moveTo>
                    <a:cubicBezTo>
                      <a:pt x="0" y="17"/>
                      <a:pt x="0" y="17"/>
                      <a:pt x="0" y="17"/>
                    </a:cubicBezTo>
                    <a:cubicBezTo>
                      <a:pt x="0" y="10"/>
                      <a:pt x="4" y="3"/>
                      <a:pt x="10" y="0"/>
                    </a:cubicBezTo>
                    <a:cubicBezTo>
                      <a:pt x="11" y="3"/>
                      <a:pt x="12" y="7"/>
                      <a:pt x="12" y="11"/>
                    </a:cubicBezTo>
                    <a:cubicBezTo>
                      <a:pt x="12" y="21"/>
                      <a:pt x="7" y="31"/>
                      <a:pt x="0" y="37"/>
                    </a:cubicBezTo>
                    <a:close/>
                  </a:path>
                </a:pathLst>
              </a:custGeom>
              <a:solidFill>
                <a:srgbClr val="977F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55" name="Rectangle 154"/>
              <p:cNvSpPr>
                <a:spLocks noChangeArrowheads="1"/>
              </p:cNvSpPr>
              <p:nvPr/>
            </p:nvSpPr>
            <p:spPr bwMode="auto">
              <a:xfrm>
                <a:off x="4624388" y="4714875"/>
                <a:ext cx="36513" cy="38100"/>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grpSp>
      </p:grpSp>
    </p:spTree>
    <p:extLst>
      <p:ext uri="{BB962C8B-B14F-4D97-AF65-F5344CB8AC3E}">
        <p14:creationId xmlns:p14="http://schemas.microsoft.com/office/powerpoint/2010/main" val="571125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4083" y="103092"/>
            <a:ext cx="11889564" cy="917575"/>
          </a:xfrm>
        </p:spPr>
        <p:txBody>
          <a:bodyPr>
            <a:noAutofit/>
          </a:bodyPr>
          <a:lstStyle/>
          <a:p>
            <a:r>
              <a:rPr lang="en-US" sz="4000" dirty="0"/>
              <a:t>What data is available? Azure commerce meter examples</a:t>
            </a:r>
          </a:p>
        </p:txBody>
      </p:sp>
      <p:grpSp>
        <p:nvGrpSpPr>
          <p:cNvPr id="7" name="Group 258"/>
          <p:cNvGrpSpPr>
            <a:grpSpLocks noChangeAspect="1"/>
          </p:cNvGrpSpPr>
          <p:nvPr/>
        </p:nvGrpSpPr>
        <p:grpSpPr bwMode="auto">
          <a:xfrm>
            <a:off x="10899442" y="298823"/>
            <a:ext cx="1537033" cy="6248065"/>
            <a:chOff x="1593" y="1801"/>
            <a:chExt cx="612" cy="2112"/>
          </a:xfrm>
        </p:grpSpPr>
        <p:sp>
          <p:nvSpPr>
            <p:cNvPr id="8" name="AutoShape 257"/>
            <p:cNvSpPr>
              <a:spLocks noChangeAspect="1" noChangeArrowheads="1" noTextEdit="1"/>
            </p:cNvSpPr>
            <p:nvPr/>
          </p:nvSpPr>
          <p:spPr bwMode="auto">
            <a:xfrm>
              <a:off x="1595" y="1801"/>
              <a:ext cx="610" cy="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Segoe UI"/>
                <a:ea typeface="+mn-ea"/>
                <a:cs typeface="+mn-cs"/>
              </a:endParaRPr>
            </a:p>
          </p:txBody>
        </p:sp>
        <p:sp>
          <p:nvSpPr>
            <p:cNvPr id="9" name="Rectangle 260"/>
            <p:cNvSpPr>
              <a:spLocks noChangeArrowheads="1"/>
            </p:cNvSpPr>
            <p:nvPr/>
          </p:nvSpPr>
          <p:spPr bwMode="auto">
            <a:xfrm>
              <a:off x="1691" y="2452"/>
              <a:ext cx="203" cy="20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Segoe UI"/>
                <a:ea typeface="+mn-ea"/>
                <a:cs typeface="+mn-cs"/>
              </a:endParaRPr>
            </a:p>
          </p:txBody>
        </p:sp>
        <p:sp>
          <p:nvSpPr>
            <p:cNvPr id="10" name="Rectangle 261"/>
            <p:cNvSpPr>
              <a:spLocks noChangeArrowheads="1"/>
            </p:cNvSpPr>
            <p:nvPr/>
          </p:nvSpPr>
          <p:spPr bwMode="auto">
            <a:xfrm>
              <a:off x="1593" y="3100"/>
              <a:ext cx="204" cy="20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Segoe UI"/>
                <a:ea typeface="+mn-ea"/>
                <a:cs typeface="+mn-cs"/>
              </a:endParaRPr>
            </a:p>
          </p:txBody>
        </p:sp>
        <p:sp>
          <p:nvSpPr>
            <p:cNvPr id="11" name="Rectangle 262"/>
            <p:cNvSpPr>
              <a:spLocks noChangeArrowheads="1"/>
            </p:cNvSpPr>
            <p:nvPr/>
          </p:nvSpPr>
          <p:spPr bwMode="auto">
            <a:xfrm>
              <a:off x="1868" y="3342"/>
              <a:ext cx="204" cy="20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Segoe UI"/>
                <a:ea typeface="+mn-ea"/>
                <a:cs typeface="+mn-cs"/>
              </a:endParaRPr>
            </a:p>
          </p:txBody>
        </p:sp>
        <p:sp>
          <p:nvSpPr>
            <p:cNvPr id="12" name="Rectangle 263"/>
            <p:cNvSpPr>
              <a:spLocks noChangeArrowheads="1"/>
            </p:cNvSpPr>
            <p:nvPr/>
          </p:nvSpPr>
          <p:spPr bwMode="auto">
            <a:xfrm>
              <a:off x="1653" y="2819"/>
              <a:ext cx="354" cy="354"/>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Segoe UI"/>
                <a:ea typeface="+mn-ea"/>
                <a:cs typeface="+mn-cs"/>
              </a:endParaRPr>
            </a:p>
          </p:txBody>
        </p:sp>
        <p:sp>
          <p:nvSpPr>
            <p:cNvPr id="13" name="Freeform 264"/>
            <p:cNvSpPr>
              <a:spLocks/>
            </p:cNvSpPr>
            <p:nvPr/>
          </p:nvSpPr>
          <p:spPr bwMode="auto">
            <a:xfrm>
              <a:off x="1715" y="2883"/>
              <a:ext cx="25" cy="59"/>
            </a:xfrm>
            <a:custGeom>
              <a:avLst/>
              <a:gdLst>
                <a:gd name="T0" fmla="*/ 15 w 15"/>
                <a:gd name="T1" fmla="*/ 0 h 35"/>
                <a:gd name="T2" fmla="*/ 15 w 15"/>
                <a:gd name="T3" fmla="*/ 35 h 35"/>
                <a:gd name="T4" fmla="*/ 7 w 15"/>
                <a:gd name="T5" fmla="*/ 35 h 35"/>
                <a:gd name="T6" fmla="*/ 7 w 15"/>
                <a:gd name="T7" fmla="*/ 8 h 35"/>
                <a:gd name="T8" fmla="*/ 6 w 15"/>
                <a:gd name="T9" fmla="*/ 9 h 35"/>
                <a:gd name="T10" fmla="*/ 4 w 15"/>
                <a:gd name="T11" fmla="*/ 10 h 35"/>
                <a:gd name="T12" fmla="*/ 2 w 15"/>
                <a:gd name="T13" fmla="*/ 11 h 35"/>
                <a:gd name="T14" fmla="*/ 0 w 15"/>
                <a:gd name="T15" fmla="*/ 11 h 35"/>
                <a:gd name="T16" fmla="*/ 0 w 15"/>
                <a:gd name="T17" fmla="*/ 5 h 35"/>
                <a:gd name="T18" fmla="*/ 5 w 15"/>
                <a:gd name="T19" fmla="*/ 3 h 35"/>
                <a:gd name="T20" fmla="*/ 10 w 15"/>
                <a:gd name="T21" fmla="*/ 0 h 35"/>
                <a:gd name="T22" fmla="*/ 15 w 15"/>
                <a:gd name="T2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35">
                  <a:moveTo>
                    <a:pt x="15" y="0"/>
                  </a:moveTo>
                  <a:cubicBezTo>
                    <a:pt x="15" y="35"/>
                    <a:pt x="15" y="35"/>
                    <a:pt x="15" y="35"/>
                  </a:cubicBezTo>
                  <a:cubicBezTo>
                    <a:pt x="7" y="35"/>
                    <a:pt x="7" y="35"/>
                    <a:pt x="7" y="35"/>
                  </a:cubicBezTo>
                  <a:cubicBezTo>
                    <a:pt x="7" y="8"/>
                    <a:pt x="7" y="8"/>
                    <a:pt x="7" y="8"/>
                  </a:cubicBezTo>
                  <a:cubicBezTo>
                    <a:pt x="7" y="9"/>
                    <a:pt x="6" y="9"/>
                    <a:pt x="6" y="9"/>
                  </a:cubicBezTo>
                  <a:cubicBezTo>
                    <a:pt x="5" y="10"/>
                    <a:pt x="5" y="10"/>
                    <a:pt x="4" y="10"/>
                  </a:cubicBezTo>
                  <a:cubicBezTo>
                    <a:pt x="3" y="10"/>
                    <a:pt x="3" y="11"/>
                    <a:pt x="2" y="11"/>
                  </a:cubicBezTo>
                  <a:cubicBezTo>
                    <a:pt x="1" y="11"/>
                    <a:pt x="1" y="11"/>
                    <a:pt x="0" y="11"/>
                  </a:cubicBezTo>
                  <a:cubicBezTo>
                    <a:pt x="0" y="5"/>
                    <a:pt x="0" y="5"/>
                    <a:pt x="0" y="5"/>
                  </a:cubicBezTo>
                  <a:cubicBezTo>
                    <a:pt x="2" y="4"/>
                    <a:pt x="4" y="4"/>
                    <a:pt x="5" y="3"/>
                  </a:cubicBezTo>
                  <a:cubicBezTo>
                    <a:pt x="7" y="2"/>
                    <a:pt x="9" y="1"/>
                    <a:pt x="10" y="0"/>
                  </a:cubicBezTo>
                  <a:lnTo>
                    <a:pt x="15"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Segoe UI"/>
                <a:ea typeface="+mn-ea"/>
                <a:cs typeface="+mn-cs"/>
              </a:endParaRPr>
            </a:p>
          </p:txBody>
        </p:sp>
        <p:sp>
          <p:nvSpPr>
            <p:cNvPr id="14" name="Freeform 265"/>
            <p:cNvSpPr>
              <a:spLocks noEditPoints="1"/>
            </p:cNvSpPr>
            <p:nvPr/>
          </p:nvSpPr>
          <p:spPr bwMode="auto">
            <a:xfrm>
              <a:off x="1761" y="2883"/>
              <a:ext cx="41" cy="59"/>
            </a:xfrm>
            <a:custGeom>
              <a:avLst/>
              <a:gdLst>
                <a:gd name="T0" fmla="*/ 12 w 24"/>
                <a:gd name="T1" fmla="*/ 35 h 35"/>
                <a:gd name="T2" fmla="*/ 0 w 24"/>
                <a:gd name="T3" fmla="*/ 18 h 35"/>
                <a:gd name="T4" fmla="*/ 3 w 24"/>
                <a:gd name="T5" fmla="*/ 5 h 35"/>
                <a:gd name="T6" fmla="*/ 13 w 24"/>
                <a:gd name="T7" fmla="*/ 0 h 35"/>
                <a:gd name="T8" fmla="*/ 24 w 24"/>
                <a:gd name="T9" fmla="*/ 17 h 35"/>
                <a:gd name="T10" fmla="*/ 21 w 24"/>
                <a:gd name="T11" fmla="*/ 31 h 35"/>
                <a:gd name="T12" fmla="*/ 12 w 24"/>
                <a:gd name="T13" fmla="*/ 35 h 35"/>
                <a:gd name="T14" fmla="*/ 12 w 24"/>
                <a:gd name="T15" fmla="*/ 6 h 35"/>
                <a:gd name="T16" fmla="*/ 7 w 24"/>
                <a:gd name="T17" fmla="*/ 18 h 35"/>
                <a:gd name="T18" fmla="*/ 12 w 24"/>
                <a:gd name="T19" fmla="*/ 29 h 35"/>
                <a:gd name="T20" fmla="*/ 17 w 24"/>
                <a:gd name="T21" fmla="*/ 18 h 35"/>
                <a:gd name="T22" fmla="*/ 12 w 24"/>
                <a:gd name="T23" fmla="*/ 6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5">
                  <a:moveTo>
                    <a:pt x="12" y="35"/>
                  </a:moveTo>
                  <a:cubicBezTo>
                    <a:pt x="4" y="35"/>
                    <a:pt x="0" y="30"/>
                    <a:pt x="0" y="18"/>
                  </a:cubicBezTo>
                  <a:cubicBezTo>
                    <a:pt x="0" y="12"/>
                    <a:pt x="1" y="8"/>
                    <a:pt x="3" y="5"/>
                  </a:cubicBezTo>
                  <a:cubicBezTo>
                    <a:pt x="5" y="1"/>
                    <a:pt x="8" y="0"/>
                    <a:pt x="13" y="0"/>
                  </a:cubicBezTo>
                  <a:cubicBezTo>
                    <a:pt x="20" y="0"/>
                    <a:pt x="24" y="6"/>
                    <a:pt x="24" y="17"/>
                  </a:cubicBezTo>
                  <a:cubicBezTo>
                    <a:pt x="24" y="23"/>
                    <a:pt x="23" y="28"/>
                    <a:pt x="21" y="31"/>
                  </a:cubicBezTo>
                  <a:cubicBezTo>
                    <a:pt x="19" y="34"/>
                    <a:pt x="16" y="35"/>
                    <a:pt x="12" y="35"/>
                  </a:cubicBezTo>
                  <a:close/>
                  <a:moveTo>
                    <a:pt x="12" y="6"/>
                  </a:moveTo>
                  <a:cubicBezTo>
                    <a:pt x="9" y="6"/>
                    <a:pt x="7" y="10"/>
                    <a:pt x="7" y="18"/>
                  </a:cubicBezTo>
                  <a:cubicBezTo>
                    <a:pt x="7" y="26"/>
                    <a:pt x="9" y="29"/>
                    <a:pt x="12" y="29"/>
                  </a:cubicBezTo>
                  <a:cubicBezTo>
                    <a:pt x="15" y="29"/>
                    <a:pt x="17" y="26"/>
                    <a:pt x="17" y="18"/>
                  </a:cubicBezTo>
                  <a:cubicBezTo>
                    <a:pt x="17" y="10"/>
                    <a:pt x="15" y="6"/>
                    <a:pt x="12" y="6"/>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Segoe UI"/>
                <a:ea typeface="+mn-ea"/>
                <a:cs typeface="+mn-cs"/>
              </a:endParaRPr>
            </a:p>
          </p:txBody>
        </p:sp>
        <p:sp>
          <p:nvSpPr>
            <p:cNvPr id="15" name="Freeform 266"/>
            <p:cNvSpPr>
              <a:spLocks/>
            </p:cNvSpPr>
            <p:nvPr/>
          </p:nvSpPr>
          <p:spPr bwMode="auto">
            <a:xfrm>
              <a:off x="1814" y="2883"/>
              <a:ext cx="25" cy="59"/>
            </a:xfrm>
            <a:custGeom>
              <a:avLst/>
              <a:gdLst>
                <a:gd name="T0" fmla="*/ 15 w 15"/>
                <a:gd name="T1" fmla="*/ 0 h 35"/>
                <a:gd name="T2" fmla="*/ 15 w 15"/>
                <a:gd name="T3" fmla="*/ 35 h 35"/>
                <a:gd name="T4" fmla="*/ 7 w 15"/>
                <a:gd name="T5" fmla="*/ 35 h 35"/>
                <a:gd name="T6" fmla="*/ 7 w 15"/>
                <a:gd name="T7" fmla="*/ 8 h 35"/>
                <a:gd name="T8" fmla="*/ 6 w 15"/>
                <a:gd name="T9" fmla="*/ 9 h 35"/>
                <a:gd name="T10" fmla="*/ 4 w 15"/>
                <a:gd name="T11" fmla="*/ 10 h 35"/>
                <a:gd name="T12" fmla="*/ 2 w 15"/>
                <a:gd name="T13" fmla="*/ 11 h 35"/>
                <a:gd name="T14" fmla="*/ 0 w 15"/>
                <a:gd name="T15" fmla="*/ 11 h 35"/>
                <a:gd name="T16" fmla="*/ 0 w 15"/>
                <a:gd name="T17" fmla="*/ 5 h 35"/>
                <a:gd name="T18" fmla="*/ 6 w 15"/>
                <a:gd name="T19" fmla="*/ 3 h 35"/>
                <a:gd name="T20" fmla="*/ 10 w 15"/>
                <a:gd name="T21" fmla="*/ 0 h 35"/>
                <a:gd name="T22" fmla="*/ 15 w 15"/>
                <a:gd name="T2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35">
                  <a:moveTo>
                    <a:pt x="15" y="0"/>
                  </a:moveTo>
                  <a:cubicBezTo>
                    <a:pt x="15" y="35"/>
                    <a:pt x="15" y="35"/>
                    <a:pt x="15" y="35"/>
                  </a:cubicBezTo>
                  <a:cubicBezTo>
                    <a:pt x="7" y="35"/>
                    <a:pt x="7" y="35"/>
                    <a:pt x="7" y="35"/>
                  </a:cubicBezTo>
                  <a:cubicBezTo>
                    <a:pt x="7" y="8"/>
                    <a:pt x="7" y="8"/>
                    <a:pt x="7" y="8"/>
                  </a:cubicBezTo>
                  <a:cubicBezTo>
                    <a:pt x="7" y="9"/>
                    <a:pt x="6" y="9"/>
                    <a:pt x="6" y="9"/>
                  </a:cubicBezTo>
                  <a:cubicBezTo>
                    <a:pt x="5" y="10"/>
                    <a:pt x="5" y="10"/>
                    <a:pt x="4" y="10"/>
                  </a:cubicBezTo>
                  <a:cubicBezTo>
                    <a:pt x="4" y="10"/>
                    <a:pt x="3" y="11"/>
                    <a:pt x="2" y="11"/>
                  </a:cubicBezTo>
                  <a:cubicBezTo>
                    <a:pt x="1" y="11"/>
                    <a:pt x="1" y="11"/>
                    <a:pt x="0" y="11"/>
                  </a:cubicBezTo>
                  <a:cubicBezTo>
                    <a:pt x="0" y="5"/>
                    <a:pt x="0" y="5"/>
                    <a:pt x="0" y="5"/>
                  </a:cubicBezTo>
                  <a:cubicBezTo>
                    <a:pt x="2" y="4"/>
                    <a:pt x="4" y="4"/>
                    <a:pt x="6" y="3"/>
                  </a:cubicBezTo>
                  <a:cubicBezTo>
                    <a:pt x="7" y="2"/>
                    <a:pt x="9" y="1"/>
                    <a:pt x="10" y="0"/>
                  </a:cubicBezTo>
                  <a:lnTo>
                    <a:pt x="15"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Segoe UI"/>
                <a:ea typeface="+mn-ea"/>
                <a:cs typeface="+mn-cs"/>
              </a:endParaRPr>
            </a:p>
          </p:txBody>
        </p:sp>
        <p:sp>
          <p:nvSpPr>
            <p:cNvPr id="16" name="Freeform 267"/>
            <p:cNvSpPr>
              <a:spLocks noEditPoints="1"/>
            </p:cNvSpPr>
            <p:nvPr/>
          </p:nvSpPr>
          <p:spPr bwMode="auto">
            <a:xfrm>
              <a:off x="1709" y="2966"/>
              <a:ext cx="41" cy="60"/>
            </a:xfrm>
            <a:custGeom>
              <a:avLst/>
              <a:gdLst>
                <a:gd name="T0" fmla="*/ 12 w 24"/>
                <a:gd name="T1" fmla="*/ 35 h 35"/>
                <a:gd name="T2" fmla="*/ 0 w 24"/>
                <a:gd name="T3" fmla="*/ 18 h 35"/>
                <a:gd name="T4" fmla="*/ 3 w 24"/>
                <a:gd name="T5" fmla="*/ 4 h 35"/>
                <a:gd name="T6" fmla="*/ 12 w 24"/>
                <a:gd name="T7" fmla="*/ 0 h 35"/>
                <a:gd name="T8" fmla="*/ 24 w 24"/>
                <a:gd name="T9" fmla="*/ 17 h 35"/>
                <a:gd name="T10" fmla="*/ 21 w 24"/>
                <a:gd name="T11" fmla="*/ 30 h 35"/>
                <a:gd name="T12" fmla="*/ 12 w 24"/>
                <a:gd name="T13" fmla="*/ 35 h 35"/>
                <a:gd name="T14" fmla="*/ 12 w 24"/>
                <a:gd name="T15" fmla="*/ 5 h 35"/>
                <a:gd name="T16" fmla="*/ 7 w 24"/>
                <a:gd name="T17" fmla="*/ 18 h 35"/>
                <a:gd name="T18" fmla="*/ 12 w 24"/>
                <a:gd name="T19" fmla="*/ 29 h 35"/>
                <a:gd name="T20" fmla="*/ 17 w 24"/>
                <a:gd name="T21" fmla="*/ 17 h 35"/>
                <a:gd name="T22" fmla="*/ 12 w 24"/>
                <a:gd name="T23" fmla="*/ 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5">
                  <a:moveTo>
                    <a:pt x="12" y="35"/>
                  </a:moveTo>
                  <a:cubicBezTo>
                    <a:pt x="4" y="35"/>
                    <a:pt x="0" y="29"/>
                    <a:pt x="0" y="18"/>
                  </a:cubicBezTo>
                  <a:cubicBezTo>
                    <a:pt x="0" y="12"/>
                    <a:pt x="1" y="7"/>
                    <a:pt x="3" y="4"/>
                  </a:cubicBezTo>
                  <a:cubicBezTo>
                    <a:pt x="5" y="1"/>
                    <a:pt x="8" y="0"/>
                    <a:pt x="12" y="0"/>
                  </a:cubicBezTo>
                  <a:cubicBezTo>
                    <a:pt x="20" y="0"/>
                    <a:pt x="24" y="5"/>
                    <a:pt x="24" y="17"/>
                  </a:cubicBezTo>
                  <a:cubicBezTo>
                    <a:pt x="24" y="23"/>
                    <a:pt x="23" y="27"/>
                    <a:pt x="21" y="30"/>
                  </a:cubicBezTo>
                  <a:cubicBezTo>
                    <a:pt x="19" y="33"/>
                    <a:pt x="16" y="35"/>
                    <a:pt x="12" y="35"/>
                  </a:cubicBezTo>
                  <a:close/>
                  <a:moveTo>
                    <a:pt x="12" y="5"/>
                  </a:moveTo>
                  <a:cubicBezTo>
                    <a:pt x="9" y="5"/>
                    <a:pt x="7" y="10"/>
                    <a:pt x="7" y="18"/>
                  </a:cubicBezTo>
                  <a:cubicBezTo>
                    <a:pt x="7" y="25"/>
                    <a:pt x="9" y="29"/>
                    <a:pt x="12" y="29"/>
                  </a:cubicBezTo>
                  <a:cubicBezTo>
                    <a:pt x="15" y="29"/>
                    <a:pt x="17" y="25"/>
                    <a:pt x="17" y="17"/>
                  </a:cubicBezTo>
                  <a:cubicBezTo>
                    <a:pt x="17" y="9"/>
                    <a:pt x="15" y="5"/>
                    <a:pt x="12" y="5"/>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Segoe UI"/>
                <a:ea typeface="+mn-ea"/>
                <a:cs typeface="+mn-cs"/>
              </a:endParaRPr>
            </a:p>
          </p:txBody>
        </p:sp>
        <p:sp>
          <p:nvSpPr>
            <p:cNvPr id="17" name="Freeform 268"/>
            <p:cNvSpPr>
              <a:spLocks/>
            </p:cNvSpPr>
            <p:nvPr/>
          </p:nvSpPr>
          <p:spPr bwMode="auto">
            <a:xfrm>
              <a:off x="1766" y="2965"/>
              <a:ext cx="25" cy="59"/>
            </a:xfrm>
            <a:custGeom>
              <a:avLst/>
              <a:gdLst>
                <a:gd name="T0" fmla="*/ 15 w 15"/>
                <a:gd name="T1" fmla="*/ 0 h 35"/>
                <a:gd name="T2" fmla="*/ 15 w 15"/>
                <a:gd name="T3" fmla="*/ 35 h 35"/>
                <a:gd name="T4" fmla="*/ 7 w 15"/>
                <a:gd name="T5" fmla="*/ 35 h 35"/>
                <a:gd name="T6" fmla="*/ 7 w 15"/>
                <a:gd name="T7" fmla="*/ 9 h 35"/>
                <a:gd name="T8" fmla="*/ 6 w 15"/>
                <a:gd name="T9" fmla="*/ 10 h 35"/>
                <a:gd name="T10" fmla="*/ 4 w 15"/>
                <a:gd name="T11" fmla="*/ 11 h 35"/>
                <a:gd name="T12" fmla="*/ 2 w 15"/>
                <a:gd name="T13" fmla="*/ 12 h 35"/>
                <a:gd name="T14" fmla="*/ 0 w 15"/>
                <a:gd name="T15" fmla="*/ 12 h 35"/>
                <a:gd name="T16" fmla="*/ 0 w 15"/>
                <a:gd name="T17" fmla="*/ 6 h 35"/>
                <a:gd name="T18" fmla="*/ 6 w 15"/>
                <a:gd name="T19" fmla="*/ 3 h 35"/>
                <a:gd name="T20" fmla="*/ 10 w 15"/>
                <a:gd name="T21" fmla="*/ 0 h 35"/>
                <a:gd name="T22" fmla="*/ 15 w 15"/>
                <a:gd name="T2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35">
                  <a:moveTo>
                    <a:pt x="15" y="0"/>
                  </a:moveTo>
                  <a:cubicBezTo>
                    <a:pt x="15" y="35"/>
                    <a:pt x="15" y="35"/>
                    <a:pt x="15" y="35"/>
                  </a:cubicBezTo>
                  <a:cubicBezTo>
                    <a:pt x="7" y="35"/>
                    <a:pt x="7" y="35"/>
                    <a:pt x="7" y="35"/>
                  </a:cubicBezTo>
                  <a:cubicBezTo>
                    <a:pt x="7" y="9"/>
                    <a:pt x="7" y="9"/>
                    <a:pt x="7" y="9"/>
                  </a:cubicBezTo>
                  <a:cubicBezTo>
                    <a:pt x="7" y="9"/>
                    <a:pt x="6" y="10"/>
                    <a:pt x="6" y="10"/>
                  </a:cubicBezTo>
                  <a:cubicBezTo>
                    <a:pt x="5" y="10"/>
                    <a:pt x="5" y="11"/>
                    <a:pt x="4" y="11"/>
                  </a:cubicBezTo>
                  <a:cubicBezTo>
                    <a:pt x="3" y="11"/>
                    <a:pt x="3" y="11"/>
                    <a:pt x="2" y="12"/>
                  </a:cubicBezTo>
                  <a:cubicBezTo>
                    <a:pt x="1" y="12"/>
                    <a:pt x="1" y="12"/>
                    <a:pt x="0" y="12"/>
                  </a:cubicBezTo>
                  <a:cubicBezTo>
                    <a:pt x="0" y="6"/>
                    <a:pt x="0" y="6"/>
                    <a:pt x="0" y="6"/>
                  </a:cubicBezTo>
                  <a:cubicBezTo>
                    <a:pt x="2" y="5"/>
                    <a:pt x="4" y="4"/>
                    <a:pt x="6" y="3"/>
                  </a:cubicBezTo>
                  <a:cubicBezTo>
                    <a:pt x="7" y="3"/>
                    <a:pt x="9" y="2"/>
                    <a:pt x="10" y="0"/>
                  </a:cubicBezTo>
                  <a:lnTo>
                    <a:pt x="15"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Segoe UI"/>
                <a:ea typeface="+mn-ea"/>
                <a:cs typeface="+mn-cs"/>
              </a:endParaRPr>
            </a:p>
          </p:txBody>
        </p:sp>
        <p:sp>
          <p:nvSpPr>
            <p:cNvPr id="18" name="Freeform 269"/>
            <p:cNvSpPr>
              <a:spLocks noEditPoints="1"/>
            </p:cNvSpPr>
            <p:nvPr/>
          </p:nvSpPr>
          <p:spPr bwMode="auto">
            <a:xfrm>
              <a:off x="1809" y="2966"/>
              <a:ext cx="41" cy="60"/>
            </a:xfrm>
            <a:custGeom>
              <a:avLst/>
              <a:gdLst>
                <a:gd name="T0" fmla="*/ 12 w 24"/>
                <a:gd name="T1" fmla="*/ 35 h 35"/>
                <a:gd name="T2" fmla="*/ 0 w 24"/>
                <a:gd name="T3" fmla="*/ 18 h 35"/>
                <a:gd name="T4" fmla="*/ 3 w 24"/>
                <a:gd name="T5" fmla="*/ 4 h 35"/>
                <a:gd name="T6" fmla="*/ 13 w 24"/>
                <a:gd name="T7" fmla="*/ 0 h 35"/>
                <a:gd name="T8" fmla="*/ 24 w 24"/>
                <a:gd name="T9" fmla="*/ 17 h 35"/>
                <a:gd name="T10" fmla="*/ 21 w 24"/>
                <a:gd name="T11" fmla="*/ 30 h 35"/>
                <a:gd name="T12" fmla="*/ 12 w 24"/>
                <a:gd name="T13" fmla="*/ 35 h 35"/>
                <a:gd name="T14" fmla="*/ 12 w 24"/>
                <a:gd name="T15" fmla="*/ 5 h 35"/>
                <a:gd name="T16" fmla="*/ 7 w 24"/>
                <a:gd name="T17" fmla="*/ 18 h 35"/>
                <a:gd name="T18" fmla="*/ 12 w 24"/>
                <a:gd name="T19" fmla="*/ 29 h 35"/>
                <a:gd name="T20" fmla="*/ 17 w 24"/>
                <a:gd name="T21" fmla="*/ 17 h 35"/>
                <a:gd name="T22" fmla="*/ 12 w 24"/>
                <a:gd name="T23" fmla="*/ 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5">
                  <a:moveTo>
                    <a:pt x="12" y="35"/>
                  </a:moveTo>
                  <a:cubicBezTo>
                    <a:pt x="4" y="35"/>
                    <a:pt x="0" y="29"/>
                    <a:pt x="0" y="18"/>
                  </a:cubicBezTo>
                  <a:cubicBezTo>
                    <a:pt x="0" y="12"/>
                    <a:pt x="1" y="7"/>
                    <a:pt x="3" y="4"/>
                  </a:cubicBezTo>
                  <a:cubicBezTo>
                    <a:pt x="5" y="1"/>
                    <a:pt x="8" y="0"/>
                    <a:pt x="13" y="0"/>
                  </a:cubicBezTo>
                  <a:cubicBezTo>
                    <a:pt x="21" y="0"/>
                    <a:pt x="24" y="5"/>
                    <a:pt x="24" y="17"/>
                  </a:cubicBezTo>
                  <a:cubicBezTo>
                    <a:pt x="24" y="23"/>
                    <a:pt x="23" y="27"/>
                    <a:pt x="21" y="30"/>
                  </a:cubicBezTo>
                  <a:cubicBezTo>
                    <a:pt x="19" y="33"/>
                    <a:pt x="16" y="35"/>
                    <a:pt x="12" y="35"/>
                  </a:cubicBezTo>
                  <a:close/>
                  <a:moveTo>
                    <a:pt x="12" y="5"/>
                  </a:moveTo>
                  <a:cubicBezTo>
                    <a:pt x="9" y="5"/>
                    <a:pt x="7" y="10"/>
                    <a:pt x="7" y="18"/>
                  </a:cubicBezTo>
                  <a:cubicBezTo>
                    <a:pt x="7" y="25"/>
                    <a:pt x="9" y="29"/>
                    <a:pt x="12" y="29"/>
                  </a:cubicBezTo>
                  <a:cubicBezTo>
                    <a:pt x="15" y="29"/>
                    <a:pt x="17" y="25"/>
                    <a:pt x="17" y="17"/>
                  </a:cubicBezTo>
                  <a:cubicBezTo>
                    <a:pt x="17" y="9"/>
                    <a:pt x="15" y="5"/>
                    <a:pt x="12" y="5"/>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Segoe UI"/>
                <a:ea typeface="+mn-ea"/>
                <a:cs typeface="+mn-cs"/>
              </a:endParaRPr>
            </a:p>
          </p:txBody>
        </p:sp>
        <p:sp>
          <p:nvSpPr>
            <p:cNvPr id="19" name="Freeform 270"/>
            <p:cNvSpPr>
              <a:spLocks noEditPoints="1"/>
            </p:cNvSpPr>
            <p:nvPr/>
          </p:nvSpPr>
          <p:spPr bwMode="auto">
            <a:xfrm>
              <a:off x="1709" y="3048"/>
              <a:ext cx="41" cy="62"/>
            </a:xfrm>
            <a:custGeom>
              <a:avLst/>
              <a:gdLst>
                <a:gd name="T0" fmla="*/ 12 w 24"/>
                <a:gd name="T1" fmla="*/ 36 h 36"/>
                <a:gd name="T2" fmla="*/ 0 w 24"/>
                <a:gd name="T3" fmla="*/ 19 h 36"/>
                <a:gd name="T4" fmla="*/ 3 w 24"/>
                <a:gd name="T5" fmla="*/ 5 h 36"/>
                <a:gd name="T6" fmla="*/ 12 w 24"/>
                <a:gd name="T7" fmla="*/ 0 h 36"/>
                <a:gd name="T8" fmla="*/ 24 w 24"/>
                <a:gd name="T9" fmla="*/ 18 h 36"/>
                <a:gd name="T10" fmla="*/ 21 w 24"/>
                <a:gd name="T11" fmla="*/ 31 h 36"/>
                <a:gd name="T12" fmla="*/ 12 w 24"/>
                <a:gd name="T13" fmla="*/ 36 h 36"/>
                <a:gd name="T14" fmla="*/ 12 w 24"/>
                <a:gd name="T15" fmla="*/ 6 h 36"/>
                <a:gd name="T16" fmla="*/ 7 w 24"/>
                <a:gd name="T17" fmla="*/ 18 h 36"/>
                <a:gd name="T18" fmla="*/ 12 w 24"/>
                <a:gd name="T19" fmla="*/ 30 h 36"/>
                <a:gd name="T20" fmla="*/ 17 w 24"/>
                <a:gd name="T21" fmla="*/ 18 h 36"/>
                <a:gd name="T22" fmla="*/ 12 w 24"/>
                <a:gd name="T23" fmla="*/ 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6">
                  <a:moveTo>
                    <a:pt x="12" y="36"/>
                  </a:moveTo>
                  <a:cubicBezTo>
                    <a:pt x="4" y="36"/>
                    <a:pt x="0" y="30"/>
                    <a:pt x="0" y="19"/>
                  </a:cubicBezTo>
                  <a:cubicBezTo>
                    <a:pt x="0" y="13"/>
                    <a:pt x="1" y="8"/>
                    <a:pt x="3" y="5"/>
                  </a:cubicBezTo>
                  <a:cubicBezTo>
                    <a:pt x="5" y="2"/>
                    <a:pt x="8" y="0"/>
                    <a:pt x="12" y="0"/>
                  </a:cubicBezTo>
                  <a:cubicBezTo>
                    <a:pt x="20" y="0"/>
                    <a:pt x="24" y="6"/>
                    <a:pt x="24" y="18"/>
                  </a:cubicBezTo>
                  <a:cubicBezTo>
                    <a:pt x="24" y="24"/>
                    <a:pt x="23" y="28"/>
                    <a:pt x="21" y="31"/>
                  </a:cubicBezTo>
                  <a:cubicBezTo>
                    <a:pt x="19" y="34"/>
                    <a:pt x="16" y="36"/>
                    <a:pt x="12" y="36"/>
                  </a:cubicBezTo>
                  <a:close/>
                  <a:moveTo>
                    <a:pt x="12" y="6"/>
                  </a:moveTo>
                  <a:cubicBezTo>
                    <a:pt x="9" y="6"/>
                    <a:pt x="7" y="10"/>
                    <a:pt x="7" y="18"/>
                  </a:cubicBezTo>
                  <a:cubicBezTo>
                    <a:pt x="7" y="26"/>
                    <a:pt x="9" y="30"/>
                    <a:pt x="12" y="30"/>
                  </a:cubicBezTo>
                  <a:cubicBezTo>
                    <a:pt x="15" y="30"/>
                    <a:pt x="17" y="26"/>
                    <a:pt x="17" y="18"/>
                  </a:cubicBezTo>
                  <a:cubicBezTo>
                    <a:pt x="17" y="10"/>
                    <a:pt x="15" y="6"/>
                    <a:pt x="12" y="6"/>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Segoe UI"/>
                <a:ea typeface="+mn-ea"/>
                <a:cs typeface="+mn-cs"/>
              </a:endParaRPr>
            </a:p>
          </p:txBody>
        </p:sp>
        <p:sp>
          <p:nvSpPr>
            <p:cNvPr id="20" name="Freeform 271"/>
            <p:cNvSpPr>
              <a:spLocks noEditPoints="1"/>
            </p:cNvSpPr>
            <p:nvPr/>
          </p:nvSpPr>
          <p:spPr bwMode="auto">
            <a:xfrm>
              <a:off x="1761" y="3048"/>
              <a:ext cx="41" cy="62"/>
            </a:xfrm>
            <a:custGeom>
              <a:avLst/>
              <a:gdLst>
                <a:gd name="T0" fmla="*/ 12 w 24"/>
                <a:gd name="T1" fmla="*/ 36 h 36"/>
                <a:gd name="T2" fmla="*/ 0 w 24"/>
                <a:gd name="T3" fmla="*/ 19 h 36"/>
                <a:gd name="T4" fmla="*/ 3 w 24"/>
                <a:gd name="T5" fmla="*/ 5 h 36"/>
                <a:gd name="T6" fmla="*/ 13 w 24"/>
                <a:gd name="T7" fmla="*/ 0 h 36"/>
                <a:gd name="T8" fmla="*/ 24 w 24"/>
                <a:gd name="T9" fmla="*/ 18 h 36"/>
                <a:gd name="T10" fmla="*/ 21 w 24"/>
                <a:gd name="T11" fmla="*/ 31 h 36"/>
                <a:gd name="T12" fmla="*/ 12 w 24"/>
                <a:gd name="T13" fmla="*/ 36 h 36"/>
                <a:gd name="T14" fmla="*/ 12 w 24"/>
                <a:gd name="T15" fmla="*/ 6 h 36"/>
                <a:gd name="T16" fmla="*/ 7 w 24"/>
                <a:gd name="T17" fmla="*/ 18 h 36"/>
                <a:gd name="T18" fmla="*/ 12 w 24"/>
                <a:gd name="T19" fmla="*/ 30 h 36"/>
                <a:gd name="T20" fmla="*/ 17 w 24"/>
                <a:gd name="T21" fmla="*/ 18 h 36"/>
                <a:gd name="T22" fmla="*/ 12 w 24"/>
                <a:gd name="T23" fmla="*/ 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6">
                  <a:moveTo>
                    <a:pt x="12" y="36"/>
                  </a:moveTo>
                  <a:cubicBezTo>
                    <a:pt x="4" y="36"/>
                    <a:pt x="0" y="30"/>
                    <a:pt x="0" y="19"/>
                  </a:cubicBezTo>
                  <a:cubicBezTo>
                    <a:pt x="0" y="13"/>
                    <a:pt x="1" y="8"/>
                    <a:pt x="3" y="5"/>
                  </a:cubicBezTo>
                  <a:cubicBezTo>
                    <a:pt x="5" y="2"/>
                    <a:pt x="8" y="0"/>
                    <a:pt x="13" y="0"/>
                  </a:cubicBezTo>
                  <a:cubicBezTo>
                    <a:pt x="20" y="0"/>
                    <a:pt x="24" y="6"/>
                    <a:pt x="24" y="18"/>
                  </a:cubicBezTo>
                  <a:cubicBezTo>
                    <a:pt x="24" y="24"/>
                    <a:pt x="23" y="28"/>
                    <a:pt x="21" y="31"/>
                  </a:cubicBezTo>
                  <a:cubicBezTo>
                    <a:pt x="19" y="34"/>
                    <a:pt x="16" y="36"/>
                    <a:pt x="12" y="36"/>
                  </a:cubicBezTo>
                  <a:close/>
                  <a:moveTo>
                    <a:pt x="12" y="6"/>
                  </a:moveTo>
                  <a:cubicBezTo>
                    <a:pt x="9" y="6"/>
                    <a:pt x="7" y="10"/>
                    <a:pt x="7" y="18"/>
                  </a:cubicBezTo>
                  <a:cubicBezTo>
                    <a:pt x="7" y="26"/>
                    <a:pt x="9" y="30"/>
                    <a:pt x="12" y="30"/>
                  </a:cubicBezTo>
                  <a:cubicBezTo>
                    <a:pt x="15" y="30"/>
                    <a:pt x="17" y="26"/>
                    <a:pt x="17" y="18"/>
                  </a:cubicBezTo>
                  <a:cubicBezTo>
                    <a:pt x="17" y="10"/>
                    <a:pt x="15" y="6"/>
                    <a:pt x="12" y="6"/>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Segoe UI"/>
                <a:ea typeface="+mn-ea"/>
                <a:cs typeface="+mn-cs"/>
              </a:endParaRPr>
            </a:p>
          </p:txBody>
        </p:sp>
        <p:sp>
          <p:nvSpPr>
            <p:cNvPr id="21" name="Freeform 272"/>
            <p:cNvSpPr>
              <a:spLocks/>
            </p:cNvSpPr>
            <p:nvPr/>
          </p:nvSpPr>
          <p:spPr bwMode="auto">
            <a:xfrm>
              <a:off x="1814" y="3048"/>
              <a:ext cx="25" cy="60"/>
            </a:xfrm>
            <a:custGeom>
              <a:avLst/>
              <a:gdLst>
                <a:gd name="T0" fmla="*/ 15 w 15"/>
                <a:gd name="T1" fmla="*/ 0 h 35"/>
                <a:gd name="T2" fmla="*/ 15 w 15"/>
                <a:gd name="T3" fmla="*/ 35 h 35"/>
                <a:gd name="T4" fmla="*/ 7 w 15"/>
                <a:gd name="T5" fmla="*/ 35 h 35"/>
                <a:gd name="T6" fmla="*/ 7 w 15"/>
                <a:gd name="T7" fmla="*/ 9 h 35"/>
                <a:gd name="T8" fmla="*/ 6 w 15"/>
                <a:gd name="T9" fmla="*/ 10 h 35"/>
                <a:gd name="T10" fmla="*/ 4 w 15"/>
                <a:gd name="T11" fmla="*/ 11 h 35"/>
                <a:gd name="T12" fmla="*/ 2 w 15"/>
                <a:gd name="T13" fmla="*/ 11 h 35"/>
                <a:gd name="T14" fmla="*/ 0 w 15"/>
                <a:gd name="T15" fmla="*/ 12 h 35"/>
                <a:gd name="T16" fmla="*/ 0 w 15"/>
                <a:gd name="T17" fmla="*/ 5 h 35"/>
                <a:gd name="T18" fmla="*/ 6 w 15"/>
                <a:gd name="T19" fmla="*/ 3 h 35"/>
                <a:gd name="T20" fmla="*/ 10 w 15"/>
                <a:gd name="T21" fmla="*/ 0 h 35"/>
                <a:gd name="T22" fmla="*/ 15 w 15"/>
                <a:gd name="T2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35">
                  <a:moveTo>
                    <a:pt x="15" y="0"/>
                  </a:moveTo>
                  <a:cubicBezTo>
                    <a:pt x="15" y="35"/>
                    <a:pt x="15" y="35"/>
                    <a:pt x="15" y="35"/>
                  </a:cubicBezTo>
                  <a:cubicBezTo>
                    <a:pt x="7" y="35"/>
                    <a:pt x="7" y="35"/>
                    <a:pt x="7" y="35"/>
                  </a:cubicBezTo>
                  <a:cubicBezTo>
                    <a:pt x="7" y="9"/>
                    <a:pt x="7" y="9"/>
                    <a:pt x="7" y="9"/>
                  </a:cubicBezTo>
                  <a:cubicBezTo>
                    <a:pt x="7" y="9"/>
                    <a:pt x="6" y="9"/>
                    <a:pt x="6" y="10"/>
                  </a:cubicBezTo>
                  <a:cubicBezTo>
                    <a:pt x="5" y="10"/>
                    <a:pt x="5" y="10"/>
                    <a:pt x="4" y="11"/>
                  </a:cubicBezTo>
                  <a:cubicBezTo>
                    <a:pt x="4" y="11"/>
                    <a:pt x="3" y="11"/>
                    <a:pt x="2" y="11"/>
                  </a:cubicBezTo>
                  <a:cubicBezTo>
                    <a:pt x="1" y="11"/>
                    <a:pt x="1" y="12"/>
                    <a:pt x="0" y="12"/>
                  </a:cubicBezTo>
                  <a:cubicBezTo>
                    <a:pt x="0" y="5"/>
                    <a:pt x="0" y="5"/>
                    <a:pt x="0" y="5"/>
                  </a:cubicBezTo>
                  <a:cubicBezTo>
                    <a:pt x="2" y="5"/>
                    <a:pt x="4" y="4"/>
                    <a:pt x="6" y="3"/>
                  </a:cubicBezTo>
                  <a:cubicBezTo>
                    <a:pt x="7" y="2"/>
                    <a:pt x="9" y="1"/>
                    <a:pt x="10" y="0"/>
                  </a:cubicBezTo>
                  <a:lnTo>
                    <a:pt x="15"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Segoe UI"/>
                <a:ea typeface="+mn-ea"/>
                <a:cs typeface="+mn-cs"/>
              </a:endParaRPr>
            </a:p>
          </p:txBody>
        </p:sp>
        <p:sp>
          <p:nvSpPr>
            <p:cNvPr id="22" name="Freeform 273"/>
            <p:cNvSpPr>
              <a:spLocks/>
            </p:cNvSpPr>
            <p:nvPr/>
          </p:nvSpPr>
          <p:spPr bwMode="auto">
            <a:xfrm>
              <a:off x="1915" y="2883"/>
              <a:ext cx="25" cy="59"/>
            </a:xfrm>
            <a:custGeom>
              <a:avLst/>
              <a:gdLst>
                <a:gd name="T0" fmla="*/ 15 w 15"/>
                <a:gd name="T1" fmla="*/ 0 h 35"/>
                <a:gd name="T2" fmla="*/ 15 w 15"/>
                <a:gd name="T3" fmla="*/ 35 h 35"/>
                <a:gd name="T4" fmla="*/ 7 w 15"/>
                <a:gd name="T5" fmla="*/ 35 h 35"/>
                <a:gd name="T6" fmla="*/ 7 w 15"/>
                <a:gd name="T7" fmla="*/ 8 h 35"/>
                <a:gd name="T8" fmla="*/ 6 w 15"/>
                <a:gd name="T9" fmla="*/ 9 h 35"/>
                <a:gd name="T10" fmla="*/ 4 w 15"/>
                <a:gd name="T11" fmla="*/ 10 h 35"/>
                <a:gd name="T12" fmla="*/ 2 w 15"/>
                <a:gd name="T13" fmla="*/ 11 h 35"/>
                <a:gd name="T14" fmla="*/ 0 w 15"/>
                <a:gd name="T15" fmla="*/ 11 h 35"/>
                <a:gd name="T16" fmla="*/ 0 w 15"/>
                <a:gd name="T17" fmla="*/ 5 h 35"/>
                <a:gd name="T18" fmla="*/ 6 w 15"/>
                <a:gd name="T19" fmla="*/ 3 h 35"/>
                <a:gd name="T20" fmla="*/ 10 w 15"/>
                <a:gd name="T21" fmla="*/ 0 h 35"/>
                <a:gd name="T22" fmla="*/ 15 w 15"/>
                <a:gd name="T2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35">
                  <a:moveTo>
                    <a:pt x="15" y="0"/>
                  </a:moveTo>
                  <a:cubicBezTo>
                    <a:pt x="15" y="35"/>
                    <a:pt x="15" y="35"/>
                    <a:pt x="15" y="35"/>
                  </a:cubicBezTo>
                  <a:cubicBezTo>
                    <a:pt x="7" y="35"/>
                    <a:pt x="7" y="35"/>
                    <a:pt x="7" y="35"/>
                  </a:cubicBezTo>
                  <a:cubicBezTo>
                    <a:pt x="7" y="8"/>
                    <a:pt x="7" y="8"/>
                    <a:pt x="7" y="8"/>
                  </a:cubicBezTo>
                  <a:cubicBezTo>
                    <a:pt x="7" y="9"/>
                    <a:pt x="7" y="9"/>
                    <a:pt x="6" y="9"/>
                  </a:cubicBezTo>
                  <a:cubicBezTo>
                    <a:pt x="5" y="10"/>
                    <a:pt x="5" y="10"/>
                    <a:pt x="4" y="10"/>
                  </a:cubicBezTo>
                  <a:cubicBezTo>
                    <a:pt x="4" y="10"/>
                    <a:pt x="3" y="11"/>
                    <a:pt x="2" y="11"/>
                  </a:cubicBezTo>
                  <a:cubicBezTo>
                    <a:pt x="2" y="11"/>
                    <a:pt x="1" y="11"/>
                    <a:pt x="0" y="11"/>
                  </a:cubicBezTo>
                  <a:cubicBezTo>
                    <a:pt x="0" y="5"/>
                    <a:pt x="0" y="5"/>
                    <a:pt x="0" y="5"/>
                  </a:cubicBezTo>
                  <a:cubicBezTo>
                    <a:pt x="2" y="4"/>
                    <a:pt x="4" y="4"/>
                    <a:pt x="6" y="3"/>
                  </a:cubicBezTo>
                  <a:cubicBezTo>
                    <a:pt x="7" y="2"/>
                    <a:pt x="9" y="1"/>
                    <a:pt x="10" y="0"/>
                  </a:cubicBezTo>
                  <a:lnTo>
                    <a:pt x="15"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Segoe UI"/>
                <a:ea typeface="+mn-ea"/>
                <a:cs typeface="+mn-cs"/>
              </a:endParaRPr>
            </a:p>
          </p:txBody>
        </p:sp>
        <p:sp>
          <p:nvSpPr>
            <p:cNvPr id="23" name="Freeform 274"/>
            <p:cNvSpPr>
              <a:spLocks noEditPoints="1"/>
            </p:cNvSpPr>
            <p:nvPr/>
          </p:nvSpPr>
          <p:spPr bwMode="auto">
            <a:xfrm>
              <a:off x="1909" y="2966"/>
              <a:ext cx="43" cy="60"/>
            </a:xfrm>
            <a:custGeom>
              <a:avLst/>
              <a:gdLst>
                <a:gd name="T0" fmla="*/ 12 w 25"/>
                <a:gd name="T1" fmla="*/ 35 h 35"/>
                <a:gd name="T2" fmla="*/ 0 w 25"/>
                <a:gd name="T3" fmla="*/ 18 h 35"/>
                <a:gd name="T4" fmla="*/ 3 w 25"/>
                <a:gd name="T5" fmla="*/ 4 h 35"/>
                <a:gd name="T6" fmla="*/ 13 w 25"/>
                <a:gd name="T7" fmla="*/ 0 h 35"/>
                <a:gd name="T8" fmla="*/ 25 w 25"/>
                <a:gd name="T9" fmla="*/ 17 h 35"/>
                <a:gd name="T10" fmla="*/ 21 w 25"/>
                <a:gd name="T11" fmla="*/ 30 h 35"/>
                <a:gd name="T12" fmla="*/ 12 w 25"/>
                <a:gd name="T13" fmla="*/ 35 h 35"/>
                <a:gd name="T14" fmla="*/ 12 w 25"/>
                <a:gd name="T15" fmla="*/ 5 h 35"/>
                <a:gd name="T16" fmla="*/ 7 w 25"/>
                <a:gd name="T17" fmla="*/ 18 h 35"/>
                <a:gd name="T18" fmla="*/ 12 w 25"/>
                <a:gd name="T19" fmla="*/ 29 h 35"/>
                <a:gd name="T20" fmla="*/ 17 w 25"/>
                <a:gd name="T21" fmla="*/ 17 h 35"/>
                <a:gd name="T22" fmla="*/ 12 w 25"/>
                <a:gd name="T23" fmla="*/ 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 h="35">
                  <a:moveTo>
                    <a:pt x="12" y="35"/>
                  </a:moveTo>
                  <a:cubicBezTo>
                    <a:pt x="4" y="35"/>
                    <a:pt x="0" y="29"/>
                    <a:pt x="0" y="18"/>
                  </a:cubicBezTo>
                  <a:cubicBezTo>
                    <a:pt x="0" y="12"/>
                    <a:pt x="1" y="7"/>
                    <a:pt x="3" y="4"/>
                  </a:cubicBezTo>
                  <a:cubicBezTo>
                    <a:pt x="5" y="1"/>
                    <a:pt x="8" y="0"/>
                    <a:pt x="13" y="0"/>
                  </a:cubicBezTo>
                  <a:cubicBezTo>
                    <a:pt x="21" y="0"/>
                    <a:pt x="25" y="5"/>
                    <a:pt x="25" y="17"/>
                  </a:cubicBezTo>
                  <a:cubicBezTo>
                    <a:pt x="25" y="23"/>
                    <a:pt x="23" y="27"/>
                    <a:pt x="21" y="30"/>
                  </a:cubicBezTo>
                  <a:cubicBezTo>
                    <a:pt x="19" y="33"/>
                    <a:pt x="16" y="35"/>
                    <a:pt x="12" y="35"/>
                  </a:cubicBezTo>
                  <a:close/>
                  <a:moveTo>
                    <a:pt x="12" y="5"/>
                  </a:moveTo>
                  <a:cubicBezTo>
                    <a:pt x="9" y="5"/>
                    <a:pt x="7" y="10"/>
                    <a:pt x="7" y="18"/>
                  </a:cubicBezTo>
                  <a:cubicBezTo>
                    <a:pt x="7" y="25"/>
                    <a:pt x="9" y="29"/>
                    <a:pt x="12" y="29"/>
                  </a:cubicBezTo>
                  <a:cubicBezTo>
                    <a:pt x="15" y="29"/>
                    <a:pt x="17" y="25"/>
                    <a:pt x="17" y="17"/>
                  </a:cubicBezTo>
                  <a:cubicBezTo>
                    <a:pt x="17" y="9"/>
                    <a:pt x="15" y="5"/>
                    <a:pt x="12" y="5"/>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Segoe UI"/>
                <a:ea typeface="+mn-ea"/>
                <a:cs typeface="+mn-cs"/>
              </a:endParaRPr>
            </a:p>
          </p:txBody>
        </p:sp>
        <p:sp>
          <p:nvSpPr>
            <p:cNvPr id="24" name="Freeform 275"/>
            <p:cNvSpPr>
              <a:spLocks noEditPoints="1"/>
            </p:cNvSpPr>
            <p:nvPr/>
          </p:nvSpPr>
          <p:spPr bwMode="auto">
            <a:xfrm>
              <a:off x="1909" y="3048"/>
              <a:ext cx="43" cy="62"/>
            </a:xfrm>
            <a:custGeom>
              <a:avLst/>
              <a:gdLst>
                <a:gd name="T0" fmla="*/ 12 w 25"/>
                <a:gd name="T1" fmla="*/ 36 h 36"/>
                <a:gd name="T2" fmla="*/ 0 w 25"/>
                <a:gd name="T3" fmla="*/ 19 h 36"/>
                <a:gd name="T4" fmla="*/ 3 w 25"/>
                <a:gd name="T5" fmla="*/ 5 h 36"/>
                <a:gd name="T6" fmla="*/ 13 w 25"/>
                <a:gd name="T7" fmla="*/ 0 h 36"/>
                <a:gd name="T8" fmla="*/ 25 w 25"/>
                <a:gd name="T9" fmla="*/ 18 h 36"/>
                <a:gd name="T10" fmla="*/ 21 w 25"/>
                <a:gd name="T11" fmla="*/ 31 h 36"/>
                <a:gd name="T12" fmla="*/ 12 w 25"/>
                <a:gd name="T13" fmla="*/ 36 h 36"/>
                <a:gd name="T14" fmla="*/ 12 w 25"/>
                <a:gd name="T15" fmla="*/ 6 h 36"/>
                <a:gd name="T16" fmla="*/ 7 w 25"/>
                <a:gd name="T17" fmla="*/ 18 h 36"/>
                <a:gd name="T18" fmla="*/ 12 w 25"/>
                <a:gd name="T19" fmla="*/ 30 h 36"/>
                <a:gd name="T20" fmla="*/ 17 w 25"/>
                <a:gd name="T21" fmla="*/ 18 h 36"/>
                <a:gd name="T22" fmla="*/ 12 w 25"/>
                <a:gd name="T23" fmla="*/ 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 h="36">
                  <a:moveTo>
                    <a:pt x="12" y="36"/>
                  </a:moveTo>
                  <a:cubicBezTo>
                    <a:pt x="4" y="36"/>
                    <a:pt x="0" y="30"/>
                    <a:pt x="0" y="19"/>
                  </a:cubicBezTo>
                  <a:cubicBezTo>
                    <a:pt x="0" y="13"/>
                    <a:pt x="1" y="8"/>
                    <a:pt x="3" y="5"/>
                  </a:cubicBezTo>
                  <a:cubicBezTo>
                    <a:pt x="5" y="2"/>
                    <a:pt x="8" y="0"/>
                    <a:pt x="13" y="0"/>
                  </a:cubicBezTo>
                  <a:cubicBezTo>
                    <a:pt x="21" y="0"/>
                    <a:pt x="25" y="6"/>
                    <a:pt x="25" y="18"/>
                  </a:cubicBezTo>
                  <a:cubicBezTo>
                    <a:pt x="25" y="24"/>
                    <a:pt x="23" y="28"/>
                    <a:pt x="21" y="31"/>
                  </a:cubicBezTo>
                  <a:cubicBezTo>
                    <a:pt x="19" y="34"/>
                    <a:pt x="16" y="36"/>
                    <a:pt x="12" y="36"/>
                  </a:cubicBezTo>
                  <a:close/>
                  <a:moveTo>
                    <a:pt x="12" y="6"/>
                  </a:moveTo>
                  <a:cubicBezTo>
                    <a:pt x="9" y="6"/>
                    <a:pt x="7" y="10"/>
                    <a:pt x="7" y="18"/>
                  </a:cubicBezTo>
                  <a:cubicBezTo>
                    <a:pt x="7" y="26"/>
                    <a:pt x="9" y="30"/>
                    <a:pt x="12" y="30"/>
                  </a:cubicBezTo>
                  <a:cubicBezTo>
                    <a:pt x="15" y="30"/>
                    <a:pt x="17" y="26"/>
                    <a:pt x="17" y="18"/>
                  </a:cubicBezTo>
                  <a:cubicBezTo>
                    <a:pt x="17" y="10"/>
                    <a:pt x="15" y="6"/>
                    <a:pt x="12" y="6"/>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Segoe UI"/>
                <a:ea typeface="+mn-ea"/>
                <a:cs typeface="+mn-cs"/>
              </a:endParaRPr>
            </a:p>
          </p:txBody>
        </p:sp>
        <p:sp>
          <p:nvSpPr>
            <p:cNvPr id="25" name="Freeform 276"/>
            <p:cNvSpPr>
              <a:spLocks noEditPoints="1"/>
            </p:cNvSpPr>
            <p:nvPr/>
          </p:nvSpPr>
          <p:spPr bwMode="auto">
            <a:xfrm>
              <a:off x="1858" y="2883"/>
              <a:ext cx="41" cy="59"/>
            </a:xfrm>
            <a:custGeom>
              <a:avLst/>
              <a:gdLst>
                <a:gd name="T0" fmla="*/ 12 w 24"/>
                <a:gd name="T1" fmla="*/ 35 h 35"/>
                <a:gd name="T2" fmla="*/ 0 w 24"/>
                <a:gd name="T3" fmla="*/ 18 h 35"/>
                <a:gd name="T4" fmla="*/ 3 w 24"/>
                <a:gd name="T5" fmla="*/ 5 h 35"/>
                <a:gd name="T6" fmla="*/ 13 w 24"/>
                <a:gd name="T7" fmla="*/ 0 h 35"/>
                <a:gd name="T8" fmla="*/ 24 w 24"/>
                <a:gd name="T9" fmla="*/ 17 h 35"/>
                <a:gd name="T10" fmla="*/ 21 w 24"/>
                <a:gd name="T11" fmla="*/ 31 h 35"/>
                <a:gd name="T12" fmla="*/ 12 w 24"/>
                <a:gd name="T13" fmla="*/ 35 h 35"/>
                <a:gd name="T14" fmla="*/ 12 w 24"/>
                <a:gd name="T15" fmla="*/ 6 h 35"/>
                <a:gd name="T16" fmla="*/ 7 w 24"/>
                <a:gd name="T17" fmla="*/ 18 h 35"/>
                <a:gd name="T18" fmla="*/ 12 w 24"/>
                <a:gd name="T19" fmla="*/ 29 h 35"/>
                <a:gd name="T20" fmla="*/ 17 w 24"/>
                <a:gd name="T21" fmla="*/ 18 h 35"/>
                <a:gd name="T22" fmla="*/ 12 w 24"/>
                <a:gd name="T23" fmla="*/ 6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5">
                  <a:moveTo>
                    <a:pt x="12" y="35"/>
                  </a:moveTo>
                  <a:cubicBezTo>
                    <a:pt x="4" y="35"/>
                    <a:pt x="0" y="30"/>
                    <a:pt x="0" y="18"/>
                  </a:cubicBezTo>
                  <a:cubicBezTo>
                    <a:pt x="0" y="12"/>
                    <a:pt x="1" y="8"/>
                    <a:pt x="3" y="5"/>
                  </a:cubicBezTo>
                  <a:cubicBezTo>
                    <a:pt x="5" y="1"/>
                    <a:pt x="8" y="0"/>
                    <a:pt x="13" y="0"/>
                  </a:cubicBezTo>
                  <a:cubicBezTo>
                    <a:pt x="20" y="0"/>
                    <a:pt x="24" y="6"/>
                    <a:pt x="24" y="17"/>
                  </a:cubicBezTo>
                  <a:cubicBezTo>
                    <a:pt x="24" y="23"/>
                    <a:pt x="23" y="28"/>
                    <a:pt x="21" y="31"/>
                  </a:cubicBezTo>
                  <a:cubicBezTo>
                    <a:pt x="19" y="34"/>
                    <a:pt x="16" y="35"/>
                    <a:pt x="12" y="35"/>
                  </a:cubicBezTo>
                  <a:close/>
                  <a:moveTo>
                    <a:pt x="12" y="6"/>
                  </a:moveTo>
                  <a:cubicBezTo>
                    <a:pt x="9" y="6"/>
                    <a:pt x="7" y="10"/>
                    <a:pt x="7" y="18"/>
                  </a:cubicBezTo>
                  <a:cubicBezTo>
                    <a:pt x="7" y="26"/>
                    <a:pt x="9" y="29"/>
                    <a:pt x="12" y="29"/>
                  </a:cubicBezTo>
                  <a:cubicBezTo>
                    <a:pt x="15" y="29"/>
                    <a:pt x="17" y="26"/>
                    <a:pt x="17" y="18"/>
                  </a:cubicBezTo>
                  <a:cubicBezTo>
                    <a:pt x="17" y="10"/>
                    <a:pt x="15" y="6"/>
                    <a:pt x="12" y="6"/>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Segoe UI"/>
                <a:ea typeface="+mn-ea"/>
                <a:cs typeface="+mn-cs"/>
              </a:endParaRPr>
            </a:p>
          </p:txBody>
        </p:sp>
        <p:sp>
          <p:nvSpPr>
            <p:cNvPr id="26" name="Freeform 277"/>
            <p:cNvSpPr>
              <a:spLocks/>
            </p:cNvSpPr>
            <p:nvPr/>
          </p:nvSpPr>
          <p:spPr bwMode="auto">
            <a:xfrm>
              <a:off x="1863" y="2965"/>
              <a:ext cx="26" cy="59"/>
            </a:xfrm>
            <a:custGeom>
              <a:avLst/>
              <a:gdLst>
                <a:gd name="T0" fmla="*/ 15 w 15"/>
                <a:gd name="T1" fmla="*/ 0 h 35"/>
                <a:gd name="T2" fmla="*/ 15 w 15"/>
                <a:gd name="T3" fmla="*/ 35 h 35"/>
                <a:gd name="T4" fmla="*/ 7 w 15"/>
                <a:gd name="T5" fmla="*/ 35 h 35"/>
                <a:gd name="T6" fmla="*/ 7 w 15"/>
                <a:gd name="T7" fmla="*/ 9 h 35"/>
                <a:gd name="T8" fmla="*/ 6 w 15"/>
                <a:gd name="T9" fmla="*/ 10 h 35"/>
                <a:gd name="T10" fmla="*/ 4 w 15"/>
                <a:gd name="T11" fmla="*/ 11 h 35"/>
                <a:gd name="T12" fmla="*/ 2 w 15"/>
                <a:gd name="T13" fmla="*/ 12 h 35"/>
                <a:gd name="T14" fmla="*/ 0 w 15"/>
                <a:gd name="T15" fmla="*/ 12 h 35"/>
                <a:gd name="T16" fmla="*/ 0 w 15"/>
                <a:gd name="T17" fmla="*/ 6 h 35"/>
                <a:gd name="T18" fmla="*/ 6 w 15"/>
                <a:gd name="T19" fmla="*/ 3 h 35"/>
                <a:gd name="T20" fmla="*/ 10 w 15"/>
                <a:gd name="T21" fmla="*/ 0 h 35"/>
                <a:gd name="T22" fmla="*/ 15 w 15"/>
                <a:gd name="T2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35">
                  <a:moveTo>
                    <a:pt x="15" y="0"/>
                  </a:moveTo>
                  <a:cubicBezTo>
                    <a:pt x="15" y="35"/>
                    <a:pt x="15" y="35"/>
                    <a:pt x="15" y="35"/>
                  </a:cubicBezTo>
                  <a:cubicBezTo>
                    <a:pt x="7" y="35"/>
                    <a:pt x="7" y="35"/>
                    <a:pt x="7" y="35"/>
                  </a:cubicBezTo>
                  <a:cubicBezTo>
                    <a:pt x="7" y="9"/>
                    <a:pt x="7" y="9"/>
                    <a:pt x="7" y="9"/>
                  </a:cubicBezTo>
                  <a:cubicBezTo>
                    <a:pt x="7" y="9"/>
                    <a:pt x="6" y="10"/>
                    <a:pt x="6" y="10"/>
                  </a:cubicBezTo>
                  <a:cubicBezTo>
                    <a:pt x="5" y="10"/>
                    <a:pt x="5" y="11"/>
                    <a:pt x="4" y="11"/>
                  </a:cubicBezTo>
                  <a:cubicBezTo>
                    <a:pt x="3" y="11"/>
                    <a:pt x="3" y="11"/>
                    <a:pt x="2" y="12"/>
                  </a:cubicBezTo>
                  <a:cubicBezTo>
                    <a:pt x="1" y="12"/>
                    <a:pt x="1" y="12"/>
                    <a:pt x="0" y="12"/>
                  </a:cubicBezTo>
                  <a:cubicBezTo>
                    <a:pt x="0" y="6"/>
                    <a:pt x="0" y="6"/>
                    <a:pt x="0" y="6"/>
                  </a:cubicBezTo>
                  <a:cubicBezTo>
                    <a:pt x="2" y="5"/>
                    <a:pt x="4" y="4"/>
                    <a:pt x="6" y="3"/>
                  </a:cubicBezTo>
                  <a:cubicBezTo>
                    <a:pt x="7" y="3"/>
                    <a:pt x="9" y="2"/>
                    <a:pt x="10" y="0"/>
                  </a:cubicBezTo>
                  <a:lnTo>
                    <a:pt x="15"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Segoe UI"/>
                <a:ea typeface="+mn-ea"/>
                <a:cs typeface="+mn-cs"/>
              </a:endParaRPr>
            </a:p>
          </p:txBody>
        </p:sp>
        <p:sp>
          <p:nvSpPr>
            <p:cNvPr id="27" name="Freeform 278"/>
            <p:cNvSpPr>
              <a:spLocks noEditPoints="1"/>
            </p:cNvSpPr>
            <p:nvPr/>
          </p:nvSpPr>
          <p:spPr bwMode="auto">
            <a:xfrm>
              <a:off x="1858" y="3048"/>
              <a:ext cx="41" cy="62"/>
            </a:xfrm>
            <a:custGeom>
              <a:avLst/>
              <a:gdLst>
                <a:gd name="T0" fmla="*/ 12 w 24"/>
                <a:gd name="T1" fmla="*/ 36 h 36"/>
                <a:gd name="T2" fmla="*/ 0 w 24"/>
                <a:gd name="T3" fmla="*/ 19 h 36"/>
                <a:gd name="T4" fmla="*/ 3 w 24"/>
                <a:gd name="T5" fmla="*/ 5 h 36"/>
                <a:gd name="T6" fmla="*/ 13 w 24"/>
                <a:gd name="T7" fmla="*/ 0 h 36"/>
                <a:gd name="T8" fmla="*/ 24 w 24"/>
                <a:gd name="T9" fmla="*/ 18 h 36"/>
                <a:gd name="T10" fmla="*/ 21 w 24"/>
                <a:gd name="T11" fmla="*/ 31 h 36"/>
                <a:gd name="T12" fmla="*/ 12 w 24"/>
                <a:gd name="T13" fmla="*/ 36 h 36"/>
                <a:gd name="T14" fmla="*/ 12 w 24"/>
                <a:gd name="T15" fmla="*/ 6 h 36"/>
                <a:gd name="T16" fmla="*/ 7 w 24"/>
                <a:gd name="T17" fmla="*/ 18 h 36"/>
                <a:gd name="T18" fmla="*/ 12 w 24"/>
                <a:gd name="T19" fmla="*/ 30 h 36"/>
                <a:gd name="T20" fmla="*/ 17 w 24"/>
                <a:gd name="T21" fmla="*/ 18 h 36"/>
                <a:gd name="T22" fmla="*/ 12 w 24"/>
                <a:gd name="T23" fmla="*/ 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6">
                  <a:moveTo>
                    <a:pt x="12" y="36"/>
                  </a:moveTo>
                  <a:cubicBezTo>
                    <a:pt x="4" y="36"/>
                    <a:pt x="0" y="30"/>
                    <a:pt x="0" y="19"/>
                  </a:cubicBezTo>
                  <a:cubicBezTo>
                    <a:pt x="0" y="13"/>
                    <a:pt x="1" y="8"/>
                    <a:pt x="3" y="5"/>
                  </a:cubicBezTo>
                  <a:cubicBezTo>
                    <a:pt x="5" y="2"/>
                    <a:pt x="8" y="0"/>
                    <a:pt x="13" y="0"/>
                  </a:cubicBezTo>
                  <a:cubicBezTo>
                    <a:pt x="20" y="0"/>
                    <a:pt x="24" y="6"/>
                    <a:pt x="24" y="18"/>
                  </a:cubicBezTo>
                  <a:cubicBezTo>
                    <a:pt x="24" y="24"/>
                    <a:pt x="23" y="28"/>
                    <a:pt x="21" y="31"/>
                  </a:cubicBezTo>
                  <a:cubicBezTo>
                    <a:pt x="19" y="34"/>
                    <a:pt x="16" y="36"/>
                    <a:pt x="12" y="36"/>
                  </a:cubicBezTo>
                  <a:close/>
                  <a:moveTo>
                    <a:pt x="12" y="6"/>
                  </a:moveTo>
                  <a:cubicBezTo>
                    <a:pt x="9" y="6"/>
                    <a:pt x="7" y="10"/>
                    <a:pt x="7" y="18"/>
                  </a:cubicBezTo>
                  <a:cubicBezTo>
                    <a:pt x="7" y="26"/>
                    <a:pt x="9" y="30"/>
                    <a:pt x="12" y="30"/>
                  </a:cubicBezTo>
                  <a:cubicBezTo>
                    <a:pt x="15" y="30"/>
                    <a:pt x="17" y="26"/>
                    <a:pt x="17" y="18"/>
                  </a:cubicBezTo>
                  <a:cubicBezTo>
                    <a:pt x="17" y="10"/>
                    <a:pt x="15" y="6"/>
                    <a:pt x="12" y="6"/>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Segoe UI"/>
                <a:ea typeface="+mn-ea"/>
                <a:cs typeface="+mn-cs"/>
              </a:endParaRPr>
            </a:p>
          </p:txBody>
        </p:sp>
        <p:sp>
          <p:nvSpPr>
            <p:cNvPr id="28" name="Rectangle 279"/>
            <p:cNvSpPr>
              <a:spLocks noChangeArrowheads="1"/>
            </p:cNvSpPr>
            <p:nvPr/>
          </p:nvSpPr>
          <p:spPr bwMode="auto">
            <a:xfrm>
              <a:off x="1617" y="2091"/>
              <a:ext cx="492" cy="493"/>
            </a:xfrm>
            <a:prstGeom prst="rect">
              <a:avLst/>
            </a:prstGeom>
            <a:solidFill>
              <a:srgbClr val="EB3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Segoe UI"/>
                <a:ea typeface="+mn-ea"/>
                <a:cs typeface="+mn-cs"/>
              </a:endParaRPr>
            </a:p>
          </p:txBody>
        </p:sp>
        <p:sp>
          <p:nvSpPr>
            <p:cNvPr id="29" name="Freeform 280"/>
            <p:cNvSpPr>
              <a:spLocks/>
            </p:cNvSpPr>
            <p:nvPr/>
          </p:nvSpPr>
          <p:spPr bwMode="auto">
            <a:xfrm>
              <a:off x="1703" y="2179"/>
              <a:ext cx="36" cy="83"/>
            </a:xfrm>
            <a:custGeom>
              <a:avLst/>
              <a:gdLst>
                <a:gd name="T0" fmla="*/ 21 w 21"/>
                <a:gd name="T1" fmla="*/ 0 h 49"/>
                <a:gd name="T2" fmla="*/ 21 w 21"/>
                <a:gd name="T3" fmla="*/ 49 h 49"/>
                <a:gd name="T4" fmla="*/ 11 w 21"/>
                <a:gd name="T5" fmla="*/ 49 h 49"/>
                <a:gd name="T6" fmla="*/ 11 w 21"/>
                <a:gd name="T7" fmla="*/ 12 h 49"/>
                <a:gd name="T8" fmla="*/ 8 w 21"/>
                <a:gd name="T9" fmla="*/ 13 h 49"/>
                <a:gd name="T10" fmla="*/ 6 w 21"/>
                <a:gd name="T11" fmla="*/ 15 h 49"/>
                <a:gd name="T12" fmla="*/ 3 w 21"/>
                <a:gd name="T13" fmla="*/ 16 h 49"/>
                <a:gd name="T14" fmla="*/ 0 w 21"/>
                <a:gd name="T15" fmla="*/ 16 h 49"/>
                <a:gd name="T16" fmla="*/ 0 w 21"/>
                <a:gd name="T17" fmla="*/ 7 h 49"/>
                <a:gd name="T18" fmla="*/ 8 w 21"/>
                <a:gd name="T19" fmla="*/ 4 h 49"/>
                <a:gd name="T20" fmla="*/ 15 w 21"/>
                <a:gd name="T21" fmla="*/ 0 h 49"/>
                <a:gd name="T22" fmla="*/ 21 w 21"/>
                <a:gd name="T23"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49">
                  <a:moveTo>
                    <a:pt x="21" y="0"/>
                  </a:moveTo>
                  <a:cubicBezTo>
                    <a:pt x="21" y="49"/>
                    <a:pt x="21" y="49"/>
                    <a:pt x="21" y="49"/>
                  </a:cubicBezTo>
                  <a:cubicBezTo>
                    <a:pt x="11" y="49"/>
                    <a:pt x="11" y="49"/>
                    <a:pt x="11" y="49"/>
                  </a:cubicBezTo>
                  <a:cubicBezTo>
                    <a:pt x="11" y="12"/>
                    <a:pt x="11" y="12"/>
                    <a:pt x="11" y="12"/>
                  </a:cubicBezTo>
                  <a:cubicBezTo>
                    <a:pt x="10" y="12"/>
                    <a:pt x="9" y="13"/>
                    <a:pt x="8" y="13"/>
                  </a:cubicBezTo>
                  <a:cubicBezTo>
                    <a:pt x="8" y="14"/>
                    <a:pt x="7" y="14"/>
                    <a:pt x="6" y="15"/>
                  </a:cubicBezTo>
                  <a:cubicBezTo>
                    <a:pt x="5" y="15"/>
                    <a:pt x="4" y="15"/>
                    <a:pt x="3" y="16"/>
                  </a:cubicBezTo>
                  <a:cubicBezTo>
                    <a:pt x="2" y="16"/>
                    <a:pt x="1" y="16"/>
                    <a:pt x="0" y="16"/>
                  </a:cubicBezTo>
                  <a:cubicBezTo>
                    <a:pt x="0" y="7"/>
                    <a:pt x="0" y="7"/>
                    <a:pt x="0" y="7"/>
                  </a:cubicBezTo>
                  <a:cubicBezTo>
                    <a:pt x="3" y="6"/>
                    <a:pt x="6" y="5"/>
                    <a:pt x="8" y="4"/>
                  </a:cubicBezTo>
                  <a:cubicBezTo>
                    <a:pt x="11" y="3"/>
                    <a:pt x="13" y="2"/>
                    <a:pt x="15" y="0"/>
                  </a:cubicBezTo>
                  <a:lnTo>
                    <a:pt x="21"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Segoe UI"/>
                <a:ea typeface="+mn-ea"/>
                <a:cs typeface="+mn-cs"/>
              </a:endParaRPr>
            </a:p>
          </p:txBody>
        </p:sp>
        <p:sp>
          <p:nvSpPr>
            <p:cNvPr id="30" name="Freeform 281"/>
            <p:cNvSpPr>
              <a:spLocks noEditPoints="1"/>
            </p:cNvSpPr>
            <p:nvPr/>
          </p:nvSpPr>
          <p:spPr bwMode="auto">
            <a:xfrm>
              <a:off x="1768" y="2179"/>
              <a:ext cx="58" cy="83"/>
            </a:xfrm>
            <a:custGeom>
              <a:avLst/>
              <a:gdLst>
                <a:gd name="T0" fmla="*/ 17 w 34"/>
                <a:gd name="T1" fmla="*/ 49 h 49"/>
                <a:gd name="T2" fmla="*/ 0 w 34"/>
                <a:gd name="T3" fmla="*/ 26 h 49"/>
                <a:gd name="T4" fmla="*/ 4 w 34"/>
                <a:gd name="T5" fmla="*/ 7 h 49"/>
                <a:gd name="T6" fmla="*/ 17 w 34"/>
                <a:gd name="T7" fmla="*/ 0 h 49"/>
                <a:gd name="T8" fmla="*/ 34 w 34"/>
                <a:gd name="T9" fmla="*/ 25 h 49"/>
                <a:gd name="T10" fmla="*/ 29 w 34"/>
                <a:gd name="T11" fmla="*/ 43 h 49"/>
                <a:gd name="T12" fmla="*/ 17 w 34"/>
                <a:gd name="T13" fmla="*/ 49 h 49"/>
                <a:gd name="T14" fmla="*/ 17 w 34"/>
                <a:gd name="T15" fmla="*/ 8 h 49"/>
                <a:gd name="T16" fmla="*/ 10 w 34"/>
                <a:gd name="T17" fmla="*/ 25 h 49"/>
                <a:gd name="T18" fmla="*/ 17 w 34"/>
                <a:gd name="T19" fmla="*/ 41 h 49"/>
                <a:gd name="T20" fmla="*/ 23 w 34"/>
                <a:gd name="T21" fmla="*/ 25 h 49"/>
                <a:gd name="T22" fmla="*/ 17 w 34"/>
                <a:gd name="T23" fmla="*/ 8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49">
                  <a:moveTo>
                    <a:pt x="17" y="49"/>
                  </a:moveTo>
                  <a:cubicBezTo>
                    <a:pt x="5" y="49"/>
                    <a:pt x="0" y="42"/>
                    <a:pt x="0" y="26"/>
                  </a:cubicBezTo>
                  <a:cubicBezTo>
                    <a:pt x="0" y="17"/>
                    <a:pt x="1" y="11"/>
                    <a:pt x="4" y="7"/>
                  </a:cubicBezTo>
                  <a:cubicBezTo>
                    <a:pt x="7" y="3"/>
                    <a:pt x="12" y="0"/>
                    <a:pt x="17" y="0"/>
                  </a:cubicBezTo>
                  <a:cubicBezTo>
                    <a:pt x="28" y="0"/>
                    <a:pt x="34" y="8"/>
                    <a:pt x="34" y="25"/>
                  </a:cubicBezTo>
                  <a:cubicBezTo>
                    <a:pt x="34" y="33"/>
                    <a:pt x="32" y="39"/>
                    <a:pt x="29" y="43"/>
                  </a:cubicBezTo>
                  <a:cubicBezTo>
                    <a:pt x="26" y="47"/>
                    <a:pt x="22" y="49"/>
                    <a:pt x="17" y="49"/>
                  </a:cubicBezTo>
                  <a:close/>
                  <a:moveTo>
                    <a:pt x="17" y="8"/>
                  </a:moveTo>
                  <a:cubicBezTo>
                    <a:pt x="12" y="8"/>
                    <a:pt x="10" y="14"/>
                    <a:pt x="10" y="25"/>
                  </a:cubicBezTo>
                  <a:cubicBezTo>
                    <a:pt x="10" y="36"/>
                    <a:pt x="12" y="41"/>
                    <a:pt x="17" y="41"/>
                  </a:cubicBezTo>
                  <a:cubicBezTo>
                    <a:pt x="21" y="41"/>
                    <a:pt x="23" y="36"/>
                    <a:pt x="23" y="25"/>
                  </a:cubicBezTo>
                  <a:cubicBezTo>
                    <a:pt x="23" y="14"/>
                    <a:pt x="21" y="8"/>
                    <a:pt x="17" y="8"/>
                  </a:cubicBez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Segoe UI"/>
                <a:ea typeface="+mn-ea"/>
                <a:cs typeface="+mn-cs"/>
              </a:endParaRPr>
            </a:p>
          </p:txBody>
        </p:sp>
        <p:sp>
          <p:nvSpPr>
            <p:cNvPr id="31" name="Freeform 282"/>
            <p:cNvSpPr>
              <a:spLocks/>
            </p:cNvSpPr>
            <p:nvPr/>
          </p:nvSpPr>
          <p:spPr bwMode="auto">
            <a:xfrm>
              <a:off x="1841" y="2179"/>
              <a:ext cx="36" cy="83"/>
            </a:xfrm>
            <a:custGeom>
              <a:avLst/>
              <a:gdLst>
                <a:gd name="T0" fmla="*/ 21 w 21"/>
                <a:gd name="T1" fmla="*/ 0 h 49"/>
                <a:gd name="T2" fmla="*/ 21 w 21"/>
                <a:gd name="T3" fmla="*/ 49 h 49"/>
                <a:gd name="T4" fmla="*/ 10 w 21"/>
                <a:gd name="T5" fmla="*/ 49 h 49"/>
                <a:gd name="T6" fmla="*/ 10 w 21"/>
                <a:gd name="T7" fmla="*/ 12 h 49"/>
                <a:gd name="T8" fmla="*/ 8 w 21"/>
                <a:gd name="T9" fmla="*/ 13 h 49"/>
                <a:gd name="T10" fmla="*/ 6 w 21"/>
                <a:gd name="T11" fmla="*/ 15 h 49"/>
                <a:gd name="T12" fmla="*/ 3 w 21"/>
                <a:gd name="T13" fmla="*/ 16 h 49"/>
                <a:gd name="T14" fmla="*/ 0 w 21"/>
                <a:gd name="T15" fmla="*/ 16 h 49"/>
                <a:gd name="T16" fmla="*/ 0 w 21"/>
                <a:gd name="T17" fmla="*/ 7 h 49"/>
                <a:gd name="T18" fmla="*/ 8 w 21"/>
                <a:gd name="T19" fmla="*/ 4 h 49"/>
                <a:gd name="T20" fmla="*/ 14 w 21"/>
                <a:gd name="T21" fmla="*/ 0 h 49"/>
                <a:gd name="T22" fmla="*/ 21 w 21"/>
                <a:gd name="T23"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49">
                  <a:moveTo>
                    <a:pt x="21" y="0"/>
                  </a:moveTo>
                  <a:cubicBezTo>
                    <a:pt x="21" y="49"/>
                    <a:pt x="21" y="49"/>
                    <a:pt x="21" y="49"/>
                  </a:cubicBezTo>
                  <a:cubicBezTo>
                    <a:pt x="10" y="49"/>
                    <a:pt x="10" y="49"/>
                    <a:pt x="10" y="49"/>
                  </a:cubicBezTo>
                  <a:cubicBezTo>
                    <a:pt x="10" y="12"/>
                    <a:pt x="10" y="12"/>
                    <a:pt x="10" y="12"/>
                  </a:cubicBezTo>
                  <a:cubicBezTo>
                    <a:pt x="10" y="12"/>
                    <a:pt x="9" y="13"/>
                    <a:pt x="8" y="13"/>
                  </a:cubicBezTo>
                  <a:cubicBezTo>
                    <a:pt x="8" y="14"/>
                    <a:pt x="7" y="14"/>
                    <a:pt x="6" y="15"/>
                  </a:cubicBezTo>
                  <a:cubicBezTo>
                    <a:pt x="5" y="15"/>
                    <a:pt x="4" y="15"/>
                    <a:pt x="3" y="16"/>
                  </a:cubicBezTo>
                  <a:cubicBezTo>
                    <a:pt x="2" y="16"/>
                    <a:pt x="1" y="16"/>
                    <a:pt x="0" y="16"/>
                  </a:cubicBezTo>
                  <a:cubicBezTo>
                    <a:pt x="0" y="7"/>
                    <a:pt x="0" y="7"/>
                    <a:pt x="0" y="7"/>
                  </a:cubicBezTo>
                  <a:cubicBezTo>
                    <a:pt x="3" y="6"/>
                    <a:pt x="6" y="5"/>
                    <a:pt x="8" y="4"/>
                  </a:cubicBezTo>
                  <a:cubicBezTo>
                    <a:pt x="10" y="3"/>
                    <a:pt x="12" y="2"/>
                    <a:pt x="14" y="0"/>
                  </a:cubicBezTo>
                  <a:lnTo>
                    <a:pt x="21"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Segoe UI"/>
                <a:ea typeface="+mn-ea"/>
                <a:cs typeface="+mn-cs"/>
              </a:endParaRPr>
            </a:p>
          </p:txBody>
        </p:sp>
        <p:sp>
          <p:nvSpPr>
            <p:cNvPr id="32" name="Freeform 283"/>
            <p:cNvSpPr>
              <a:spLocks noEditPoints="1"/>
            </p:cNvSpPr>
            <p:nvPr/>
          </p:nvSpPr>
          <p:spPr bwMode="auto">
            <a:xfrm>
              <a:off x="1696" y="2295"/>
              <a:ext cx="58" cy="84"/>
            </a:xfrm>
            <a:custGeom>
              <a:avLst/>
              <a:gdLst>
                <a:gd name="T0" fmla="*/ 17 w 34"/>
                <a:gd name="T1" fmla="*/ 49 h 49"/>
                <a:gd name="T2" fmla="*/ 0 w 34"/>
                <a:gd name="T3" fmla="*/ 25 h 49"/>
                <a:gd name="T4" fmla="*/ 4 w 34"/>
                <a:gd name="T5" fmla="*/ 7 h 49"/>
                <a:gd name="T6" fmla="*/ 18 w 34"/>
                <a:gd name="T7" fmla="*/ 0 h 49"/>
                <a:gd name="T8" fmla="*/ 34 w 34"/>
                <a:gd name="T9" fmla="*/ 24 h 49"/>
                <a:gd name="T10" fmla="*/ 30 w 34"/>
                <a:gd name="T11" fmla="*/ 43 h 49"/>
                <a:gd name="T12" fmla="*/ 17 w 34"/>
                <a:gd name="T13" fmla="*/ 49 h 49"/>
                <a:gd name="T14" fmla="*/ 17 w 34"/>
                <a:gd name="T15" fmla="*/ 8 h 49"/>
                <a:gd name="T16" fmla="*/ 10 w 34"/>
                <a:gd name="T17" fmla="*/ 25 h 49"/>
                <a:gd name="T18" fmla="*/ 17 w 34"/>
                <a:gd name="T19" fmla="*/ 41 h 49"/>
                <a:gd name="T20" fmla="*/ 23 w 34"/>
                <a:gd name="T21" fmla="*/ 25 h 49"/>
                <a:gd name="T22" fmla="*/ 17 w 34"/>
                <a:gd name="T23" fmla="*/ 8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49">
                  <a:moveTo>
                    <a:pt x="17" y="49"/>
                  </a:moveTo>
                  <a:cubicBezTo>
                    <a:pt x="5" y="49"/>
                    <a:pt x="0" y="41"/>
                    <a:pt x="0" y="25"/>
                  </a:cubicBezTo>
                  <a:cubicBezTo>
                    <a:pt x="0" y="17"/>
                    <a:pt x="1" y="11"/>
                    <a:pt x="4" y="7"/>
                  </a:cubicBezTo>
                  <a:cubicBezTo>
                    <a:pt x="7" y="2"/>
                    <a:pt x="12" y="0"/>
                    <a:pt x="18" y="0"/>
                  </a:cubicBezTo>
                  <a:cubicBezTo>
                    <a:pt x="29" y="0"/>
                    <a:pt x="34" y="8"/>
                    <a:pt x="34" y="24"/>
                  </a:cubicBezTo>
                  <a:cubicBezTo>
                    <a:pt x="34" y="32"/>
                    <a:pt x="33" y="39"/>
                    <a:pt x="30" y="43"/>
                  </a:cubicBezTo>
                  <a:cubicBezTo>
                    <a:pt x="27" y="47"/>
                    <a:pt x="22" y="49"/>
                    <a:pt x="17" y="49"/>
                  </a:cubicBezTo>
                  <a:close/>
                  <a:moveTo>
                    <a:pt x="17" y="8"/>
                  </a:moveTo>
                  <a:cubicBezTo>
                    <a:pt x="13" y="8"/>
                    <a:pt x="10" y="14"/>
                    <a:pt x="10" y="25"/>
                  </a:cubicBezTo>
                  <a:cubicBezTo>
                    <a:pt x="10" y="36"/>
                    <a:pt x="13" y="41"/>
                    <a:pt x="17" y="41"/>
                  </a:cubicBezTo>
                  <a:cubicBezTo>
                    <a:pt x="21" y="41"/>
                    <a:pt x="23" y="36"/>
                    <a:pt x="23" y="25"/>
                  </a:cubicBezTo>
                  <a:cubicBezTo>
                    <a:pt x="23" y="14"/>
                    <a:pt x="21" y="8"/>
                    <a:pt x="17" y="8"/>
                  </a:cubicBez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Segoe UI"/>
                <a:ea typeface="+mn-ea"/>
                <a:cs typeface="+mn-cs"/>
              </a:endParaRPr>
            </a:p>
          </p:txBody>
        </p:sp>
        <p:sp>
          <p:nvSpPr>
            <p:cNvPr id="33" name="Freeform 284"/>
            <p:cNvSpPr>
              <a:spLocks/>
            </p:cNvSpPr>
            <p:nvPr/>
          </p:nvSpPr>
          <p:spPr bwMode="auto">
            <a:xfrm>
              <a:off x="1774" y="2295"/>
              <a:ext cx="36" cy="82"/>
            </a:xfrm>
            <a:custGeom>
              <a:avLst/>
              <a:gdLst>
                <a:gd name="T0" fmla="*/ 21 w 21"/>
                <a:gd name="T1" fmla="*/ 0 h 48"/>
                <a:gd name="T2" fmla="*/ 21 w 21"/>
                <a:gd name="T3" fmla="*/ 48 h 48"/>
                <a:gd name="T4" fmla="*/ 10 w 21"/>
                <a:gd name="T5" fmla="*/ 48 h 48"/>
                <a:gd name="T6" fmla="*/ 10 w 21"/>
                <a:gd name="T7" fmla="*/ 12 h 48"/>
                <a:gd name="T8" fmla="*/ 8 w 21"/>
                <a:gd name="T9" fmla="*/ 13 h 48"/>
                <a:gd name="T10" fmla="*/ 6 w 21"/>
                <a:gd name="T11" fmla="*/ 14 h 48"/>
                <a:gd name="T12" fmla="*/ 3 w 21"/>
                <a:gd name="T13" fmla="*/ 15 h 48"/>
                <a:gd name="T14" fmla="*/ 0 w 21"/>
                <a:gd name="T15" fmla="*/ 16 h 48"/>
                <a:gd name="T16" fmla="*/ 0 w 21"/>
                <a:gd name="T17" fmla="*/ 7 h 48"/>
                <a:gd name="T18" fmla="*/ 8 w 21"/>
                <a:gd name="T19" fmla="*/ 4 h 48"/>
                <a:gd name="T20" fmla="*/ 14 w 21"/>
                <a:gd name="T21" fmla="*/ 0 h 48"/>
                <a:gd name="T22" fmla="*/ 21 w 21"/>
                <a:gd name="T23"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48">
                  <a:moveTo>
                    <a:pt x="21" y="0"/>
                  </a:moveTo>
                  <a:cubicBezTo>
                    <a:pt x="21" y="48"/>
                    <a:pt x="21" y="48"/>
                    <a:pt x="21" y="48"/>
                  </a:cubicBezTo>
                  <a:cubicBezTo>
                    <a:pt x="10" y="48"/>
                    <a:pt x="10" y="48"/>
                    <a:pt x="10" y="48"/>
                  </a:cubicBezTo>
                  <a:cubicBezTo>
                    <a:pt x="10" y="12"/>
                    <a:pt x="10" y="12"/>
                    <a:pt x="10" y="12"/>
                  </a:cubicBezTo>
                  <a:cubicBezTo>
                    <a:pt x="10" y="12"/>
                    <a:pt x="9" y="13"/>
                    <a:pt x="8" y="13"/>
                  </a:cubicBezTo>
                  <a:cubicBezTo>
                    <a:pt x="8" y="14"/>
                    <a:pt x="7" y="14"/>
                    <a:pt x="6" y="14"/>
                  </a:cubicBezTo>
                  <a:cubicBezTo>
                    <a:pt x="5" y="15"/>
                    <a:pt x="4" y="15"/>
                    <a:pt x="3" y="15"/>
                  </a:cubicBezTo>
                  <a:cubicBezTo>
                    <a:pt x="2" y="16"/>
                    <a:pt x="1" y="16"/>
                    <a:pt x="0" y="16"/>
                  </a:cubicBezTo>
                  <a:cubicBezTo>
                    <a:pt x="0" y="7"/>
                    <a:pt x="0" y="7"/>
                    <a:pt x="0" y="7"/>
                  </a:cubicBezTo>
                  <a:cubicBezTo>
                    <a:pt x="3" y="6"/>
                    <a:pt x="6" y="5"/>
                    <a:pt x="8" y="4"/>
                  </a:cubicBezTo>
                  <a:cubicBezTo>
                    <a:pt x="10" y="3"/>
                    <a:pt x="13" y="1"/>
                    <a:pt x="14" y="0"/>
                  </a:cubicBezTo>
                  <a:lnTo>
                    <a:pt x="21"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Segoe UI"/>
                <a:ea typeface="+mn-ea"/>
                <a:cs typeface="+mn-cs"/>
              </a:endParaRPr>
            </a:p>
          </p:txBody>
        </p:sp>
        <p:sp>
          <p:nvSpPr>
            <p:cNvPr id="34" name="Freeform 285"/>
            <p:cNvSpPr>
              <a:spLocks noEditPoints="1"/>
            </p:cNvSpPr>
            <p:nvPr/>
          </p:nvSpPr>
          <p:spPr bwMode="auto">
            <a:xfrm>
              <a:off x="1834" y="2295"/>
              <a:ext cx="58" cy="84"/>
            </a:xfrm>
            <a:custGeom>
              <a:avLst/>
              <a:gdLst>
                <a:gd name="T0" fmla="*/ 16 w 34"/>
                <a:gd name="T1" fmla="*/ 49 h 49"/>
                <a:gd name="T2" fmla="*/ 0 w 34"/>
                <a:gd name="T3" fmla="*/ 25 h 49"/>
                <a:gd name="T4" fmla="*/ 4 w 34"/>
                <a:gd name="T5" fmla="*/ 7 h 49"/>
                <a:gd name="T6" fmla="*/ 17 w 34"/>
                <a:gd name="T7" fmla="*/ 0 h 49"/>
                <a:gd name="T8" fmla="*/ 34 w 34"/>
                <a:gd name="T9" fmla="*/ 24 h 49"/>
                <a:gd name="T10" fmla="*/ 29 w 34"/>
                <a:gd name="T11" fmla="*/ 43 h 49"/>
                <a:gd name="T12" fmla="*/ 16 w 34"/>
                <a:gd name="T13" fmla="*/ 49 h 49"/>
                <a:gd name="T14" fmla="*/ 17 w 34"/>
                <a:gd name="T15" fmla="*/ 8 h 49"/>
                <a:gd name="T16" fmla="*/ 10 w 34"/>
                <a:gd name="T17" fmla="*/ 25 h 49"/>
                <a:gd name="T18" fmla="*/ 17 w 34"/>
                <a:gd name="T19" fmla="*/ 41 h 49"/>
                <a:gd name="T20" fmla="*/ 23 w 34"/>
                <a:gd name="T21" fmla="*/ 25 h 49"/>
                <a:gd name="T22" fmla="*/ 17 w 34"/>
                <a:gd name="T23" fmla="*/ 8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49">
                  <a:moveTo>
                    <a:pt x="16" y="49"/>
                  </a:moveTo>
                  <a:cubicBezTo>
                    <a:pt x="5" y="49"/>
                    <a:pt x="0" y="41"/>
                    <a:pt x="0" y="25"/>
                  </a:cubicBezTo>
                  <a:cubicBezTo>
                    <a:pt x="0" y="17"/>
                    <a:pt x="1" y="11"/>
                    <a:pt x="4" y="7"/>
                  </a:cubicBezTo>
                  <a:cubicBezTo>
                    <a:pt x="7" y="2"/>
                    <a:pt x="12" y="0"/>
                    <a:pt x="17" y="0"/>
                  </a:cubicBezTo>
                  <a:cubicBezTo>
                    <a:pt x="28" y="0"/>
                    <a:pt x="34" y="8"/>
                    <a:pt x="34" y="24"/>
                  </a:cubicBezTo>
                  <a:cubicBezTo>
                    <a:pt x="34" y="32"/>
                    <a:pt x="32" y="39"/>
                    <a:pt x="29" y="43"/>
                  </a:cubicBezTo>
                  <a:cubicBezTo>
                    <a:pt x="26" y="47"/>
                    <a:pt x="22" y="49"/>
                    <a:pt x="16" y="49"/>
                  </a:cubicBezTo>
                  <a:close/>
                  <a:moveTo>
                    <a:pt x="17" y="8"/>
                  </a:moveTo>
                  <a:cubicBezTo>
                    <a:pt x="12" y="8"/>
                    <a:pt x="10" y="14"/>
                    <a:pt x="10" y="25"/>
                  </a:cubicBezTo>
                  <a:cubicBezTo>
                    <a:pt x="10" y="36"/>
                    <a:pt x="12" y="41"/>
                    <a:pt x="17" y="41"/>
                  </a:cubicBezTo>
                  <a:cubicBezTo>
                    <a:pt x="21" y="41"/>
                    <a:pt x="23" y="36"/>
                    <a:pt x="23" y="25"/>
                  </a:cubicBezTo>
                  <a:cubicBezTo>
                    <a:pt x="23" y="14"/>
                    <a:pt x="21" y="8"/>
                    <a:pt x="17" y="8"/>
                  </a:cubicBez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Segoe UI"/>
                <a:ea typeface="+mn-ea"/>
                <a:cs typeface="+mn-cs"/>
              </a:endParaRPr>
            </a:p>
          </p:txBody>
        </p:sp>
        <p:sp>
          <p:nvSpPr>
            <p:cNvPr id="35" name="Freeform 286"/>
            <p:cNvSpPr>
              <a:spLocks noEditPoints="1"/>
            </p:cNvSpPr>
            <p:nvPr/>
          </p:nvSpPr>
          <p:spPr bwMode="auto">
            <a:xfrm>
              <a:off x="1696" y="2411"/>
              <a:ext cx="58" cy="84"/>
            </a:xfrm>
            <a:custGeom>
              <a:avLst/>
              <a:gdLst>
                <a:gd name="T0" fmla="*/ 17 w 34"/>
                <a:gd name="T1" fmla="*/ 49 h 49"/>
                <a:gd name="T2" fmla="*/ 0 w 34"/>
                <a:gd name="T3" fmla="*/ 25 h 49"/>
                <a:gd name="T4" fmla="*/ 4 w 34"/>
                <a:gd name="T5" fmla="*/ 6 h 49"/>
                <a:gd name="T6" fmla="*/ 18 w 34"/>
                <a:gd name="T7" fmla="*/ 0 h 49"/>
                <a:gd name="T8" fmla="*/ 34 w 34"/>
                <a:gd name="T9" fmla="*/ 24 h 49"/>
                <a:gd name="T10" fmla="*/ 30 w 34"/>
                <a:gd name="T11" fmla="*/ 42 h 49"/>
                <a:gd name="T12" fmla="*/ 17 w 34"/>
                <a:gd name="T13" fmla="*/ 49 h 49"/>
                <a:gd name="T14" fmla="*/ 17 w 34"/>
                <a:gd name="T15" fmla="*/ 8 h 49"/>
                <a:gd name="T16" fmla="*/ 10 w 34"/>
                <a:gd name="T17" fmla="*/ 25 h 49"/>
                <a:gd name="T18" fmla="*/ 17 w 34"/>
                <a:gd name="T19" fmla="*/ 41 h 49"/>
                <a:gd name="T20" fmla="*/ 23 w 34"/>
                <a:gd name="T21" fmla="*/ 24 h 49"/>
                <a:gd name="T22" fmla="*/ 17 w 34"/>
                <a:gd name="T23" fmla="*/ 8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49">
                  <a:moveTo>
                    <a:pt x="17" y="49"/>
                  </a:moveTo>
                  <a:cubicBezTo>
                    <a:pt x="5" y="49"/>
                    <a:pt x="0" y="41"/>
                    <a:pt x="0" y="25"/>
                  </a:cubicBezTo>
                  <a:cubicBezTo>
                    <a:pt x="0" y="17"/>
                    <a:pt x="1" y="11"/>
                    <a:pt x="4" y="6"/>
                  </a:cubicBezTo>
                  <a:cubicBezTo>
                    <a:pt x="7" y="2"/>
                    <a:pt x="12" y="0"/>
                    <a:pt x="18" y="0"/>
                  </a:cubicBezTo>
                  <a:cubicBezTo>
                    <a:pt x="29" y="0"/>
                    <a:pt x="34" y="8"/>
                    <a:pt x="34" y="24"/>
                  </a:cubicBezTo>
                  <a:cubicBezTo>
                    <a:pt x="34" y="32"/>
                    <a:pt x="33" y="38"/>
                    <a:pt x="30" y="42"/>
                  </a:cubicBezTo>
                  <a:cubicBezTo>
                    <a:pt x="27" y="47"/>
                    <a:pt x="22" y="49"/>
                    <a:pt x="17" y="49"/>
                  </a:cubicBezTo>
                  <a:close/>
                  <a:moveTo>
                    <a:pt x="17" y="8"/>
                  </a:moveTo>
                  <a:cubicBezTo>
                    <a:pt x="13" y="8"/>
                    <a:pt x="10" y="14"/>
                    <a:pt x="10" y="25"/>
                  </a:cubicBezTo>
                  <a:cubicBezTo>
                    <a:pt x="10" y="36"/>
                    <a:pt x="13" y="41"/>
                    <a:pt x="17" y="41"/>
                  </a:cubicBezTo>
                  <a:cubicBezTo>
                    <a:pt x="21" y="41"/>
                    <a:pt x="23" y="35"/>
                    <a:pt x="23" y="24"/>
                  </a:cubicBezTo>
                  <a:cubicBezTo>
                    <a:pt x="23" y="13"/>
                    <a:pt x="21" y="8"/>
                    <a:pt x="17" y="8"/>
                  </a:cubicBez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Segoe UI"/>
                <a:ea typeface="+mn-ea"/>
                <a:cs typeface="+mn-cs"/>
              </a:endParaRPr>
            </a:p>
          </p:txBody>
        </p:sp>
        <p:sp>
          <p:nvSpPr>
            <p:cNvPr id="36" name="Freeform 287"/>
            <p:cNvSpPr>
              <a:spLocks noEditPoints="1"/>
            </p:cNvSpPr>
            <p:nvPr/>
          </p:nvSpPr>
          <p:spPr bwMode="auto">
            <a:xfrm>
              <a:off x="1768" y="2411"/>
              <a:ext cx="58" cy="84"/>
            </a:xfrm>
            <a:custGeom>
              <a:avLst/>
              <a:gdLst>
                <a:gd name="T0" fmla="*/ 17 w 34"/>
                <a:gd name="T1" fmla="*/ 49 h 49"/>
                <a:gd name="T2" fmla="*/ 0 w 34"/>
                <a:gd name="T3" fmla="*/ 25 h 49"/>
                <a:gd name="T4" fmla="*/ 4 w 34"/>
                <a:gd name="T5" fmla="*/ 6 h 49"/>
                <a:gd name="T6" fmla="*/ 17 w 34"/>
                <a:gd name="T7" fmla="*/ 0 h 49"/>
                <a:gd name="T8" fmla="*/ 34 w 34"/>
                <a:gd name="T9" fmla="*/ 24 h 49"/>
                <a:gd name="T10" fmla="*/ 29 w 34"/>
                <a:gd name="T11" fmla="*/ 42 h 49"/>
                <a:gd name="T12" fmla="*/ 17 w 34"/>
                <a:gd name="T13" fmla="*/ 49 h 49"/>
                <a:gd name="T14" fmla="*/ 17 w 34"/>
                <a:gd name="T15" fmla="*/ 8 h 49"/>
                <a:gd name="T16" fmla="*/ 10 w 34"/>
                <a:gd name="T17" fmla="*/ 25 h 49"/>
                <a:gd name="T18" fmla="*/ 17 w 34"/>
                <a:gd name="T19" fmla="*/ 41 h 49"/>
                <a:gd name="T20" fmla="*/ 23 w 34"/>
                <a:gd name="T21" fmla="*/ 24 h 49"/>
                <a:gd name="T22" fmla="*/ 17 w 34"/>
                <a:gd name="T23" fmla="*/ 8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49">
                  <a:moveTo>
                    <a:pt x="17" y="49"/>
                  </a:moveTo>
                  <a:cubicBezTo>
                    <a:pt x="5" y="49"/>
                    <a:pt x="0" y="41"/>
                    <a:pt x="0" y="25"/>
                  </a:cubicBezTo>
                  <a:cubicBezTo>
                    <a:pt x="0" y="17"/>
                    <a:pt x="1" y="11"/>
                    <a:pt x="4" y="6"/>
                  </a:cubicBezTo>
                  <a:cubicBezTo>
                    <a:pt x="7" y="2"/>
                    <a:pt x="12" y="0"/>
                    <a:pt x="17" y="0"/>
                  </a:cubicBezTo>
                  <a:cubicBezTo>
                    <a:pt x="28" y="0"/>
                    <a:pt x="34" y="8"/>
                    <a:pt x="34" y="24"/>
                  </a:cubicBezTo>
                  <a:cubicBezTo>
                    <a:pt x="34" y="32"/>
                    <a:pt x="32" y="38"/>
                    <a:pt x="29" y="42"/>
                  </a:cubicBezTo>
                  <a:cubicBezTo>
                    <a:pt x="26" y="47"/>
                    <a:pt x="22" y="49"/>
                    <a:pt x="17" y="49"/>
                  </a:cubicBezTo>
                  <a:close/>
                  <a:moveTo>
                    <a:pt x="17" y="8"/>
                  </a:moveTo>
                  <a:cubicBezTo>
                    <a:pt x="12" y="8"/>
                    <a:pt x="10" y="14"/>
                    <a:pt x="10" y="25"/>
                  </a:cubicBezTo>
                  <a:cubicBezTo>
                    <a:pt x="10" y="36"/>
                    <a:pt x="12" y="41"/>
                    <a:pt x="17" y="41"/>
                  </a:cubicBezTo>
                  <a:cubicBezTo>
                    <a:pt x="21" y="41"/>
                    <a:pt x="23" y="35"/>
                    <a:pt x="23" y="24"/>
                  </a:cubicBezTo>
                  <a:cubicBezTo>
                    <a:pt x="23" y="13"/>
                    <a:pt x="21" y="8"/>
                    <a:pt x="17" y="8"/>
                  </a:cubicBez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Segoe UI"/>
                <a:ea typeface="+mn-ea"/>
                <a:cs typeface="+mn-cs"/>
              </a:endParaRPr>
            </a:p>
          </p:txBody>
        </p:sp>
        <p:sp>
          <p:nvSpPr>
            <p:cNvPr id="37" name="Freeform 288"/>
            <p:cNvSpPr>
              <a:spLocks/>
            </p:cNvSpPr>
            <p:nvPr/>
          </p:nvSpPr>
          <p:spPr bwMode="auto">
            <a:xfrm>
              <a:off x="1841" y="2411"/>
              <a:ext cx="36" cy="82"/>
            </a:xfrm>
            <a:custGeom>
              <a:avLst/>
              <a:gdLst>
                <a:gd name="T0" fmla="*/ 21 w 21"/>
                <a:gd name="T1" fmla="*/ 0 h 48"/>
                <a:gd name="T2" fmla="*/ 21 w 21"/>
                <a:gd name="T3" fmla="*/ 48 h 48"/>
                <a:gd name="T4" fmla="*/ 10 w 21"/>
                <a:gd name="T5" fmla="*/ 48 h 48"/>
                <a:gd name="T6" fmla="*/ 10 w 21"/>
                <a:gd name="T7" fmla="*/ 11 h 48"/>
                <a:gd name="T8" fmla="*/ 8 w 21"/>
                <a:gd name="T9" fmla="*/ 13 h 48"/>
                <a:gd name="T10" fmla="*/ 6 w 21"/>
                <a:gd name="T11" fmla="*/ 14 h 48"/>
                <a:gd name="T12" fmla="*/ 3 w 21"/>
                <a:gd name="T13" fmla="*/ 15 h 48"/>
                <a:gd name="T14" fmla="*/ 0 w 21"/>
                <a:gd name="T15" fmla="*/ 16 h 48"/>
                <a:gd name="T16" fmla="*/ 0 w 21"/>
                <a:gd name="T17" fmla="*/ 7 h 48"/>
                <a:gd name="T18" fmla="*/ 8 w 21"/>
                <a:gd name="T19" fmla="*/ 4 h 48"/>
                <a:gd name="T20" fmla="*/ 14 w 21"/>
                <a:gd name="T21" fmla="*/ 0 h 48"/>
                <a:gd name="T22" fmla="*/ 21 w 21"/>
                <a:gd name="T23"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48">
                  <a:moveTo>
                    <a:pt x="21" y="0"/>
                  </a:moveTo>
                  <a:cubicBezTo>
                    <a:pt x="21" y="48"/>
                    <a:pt x="21" y="48"/>
                    <a:pt x="21" y="48"/>
                  </a:cubicBezTo>
                  <a:cubicBezTo>
                    <a:pt x="10" y="48"/>
                    <a:pt x="10" y="48"/>
                    <a:pt x="10" y="48"/>
                  </a:cubicBezTo>
                  <a:cubicBezTo>
                    <a:pt x="10" y="11"/>
                    <a:pt x="10" y="11"/>
                    <a:pt x="10" y="11"/>
                  </a:cubicBezTo>
                  <a:cubicBezTo>
                    <a:pt x="10" y="12"/>
                    <a:pt x="9" y="12"/>
                    <a:pt x="8" y="13"/>
                  </a:cubicBezTo>
                  <a:cubicBezTo>
                    <a:pt x="8" y="13"/>
                    <a:pt x="7" y="14"/>
                    <a:pt x="6" y="14"/>
                  </a:cubicBezTo>
                  <a:cubicBezTo>
                    <a:pt x="5" y="14"/>
                    <a:pt x="4" y="15"/>
                    <a:pt x="3" y="15"/>
                  </a:cubicBezTo>
                  <a:cubicBezTo>
                    <a:pt x="2" y="15"/>
                    <a:pt x="1" y="15"/>
                    <a:pt x="0" y="16"/>
                  </a:cubicBezTo>
                  <a:cubicBezTo>
                    <a:pt x="0" y="7"/>
                    <a:pt x="0" y="7"/>
                    <a:pt x="0" y="7"/>
                  </a:cubicBezTo>
                  <a:cubicBezTo>
                    <a:pt x="3" y="6"/>
                    <a:pt x="6" y="5"/>
                    <a:pt x="8" y="4"/>
                  </a:cubicBezTo>
                  <a:cubicBezTo>
                    <a:pt x="10" y="2"/>
                    <a:pt x="12" y="1"/>
                    <a:pt x="14" y="0"/>
                  </a:cubicBezTo>
                  <a:lnTo>
                    <a:pt x="21"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Segoe UI"/>
                <a:ea typeface="+mn-ea"/>
                <a:cs typeface="+mn-cs"/>
              </a:endParaRPr>
            </a:p>
          </p:txBody>
        </p:sp>
        <p:sp>
          <p:nvSpPr>
            <p:cNvPr id="38" name="Freeform 289"/>
            <p:cNvSpPr>
              <a:spLocks/>
            </p:cNvSpPr>
            <p:nvPr/>
          </p:nvSpPr>
          <p:spPr bwMode="auto">
            <a:xfrm>
              <a:off x="1981" y="2179"/>
              <a:ext cx="36" cy="83"/>
            </a:xfrm>
            <a:custGeom>
              <a:avLst/>
              <a:gdLst>
                <a:gd name="T0" fmla="*/ 21 w 21"/>
                <a:gd name="T1" fmla="*/ 0 h 49"/>
                <a:gd name="T2" fmla="*/ 21 w 21"/>
                <a:gd name="T3" fmla="*/ 49 h 49"/>
                <a:gd name="T4" fmla="*/ 10 w 21"/>
                <a:gd name="T5" fmla="*/ 49 h 49"/>
                <a:gd name="T6" fmla="*/ 10 w 21"/>
                <a:gd name="T7" fmla="*/ 12 h 49"/>
                <a:gd name="T8" fmla="*/ 8 w 21"/>
                <a:gd name="T9" fmla="*/ 13 h 49"/>
                <a:gd name="T10" fmla="*/ 6 w 21"/>
                <a:gd name="T11" fmla="*/ 15 h 49"/>
                <a:gd name="T12" fmla="*/ 3 w 21"/>
                <a:gd name="T13" fmla="*/ 16 h 49"/>
                <a:gd name="T14" fmla="*/ 0 w 21"/>
                <a:gd name="T15" fmla="*/ 16 h 49"/>
                <a:gd name="T16" fmla="*/ 0 w 21"/>
                <a:gd name="T17" fmla="*/ 7 h 49"/>
                <a:gd name="T18" fmla="*/ 8 w 21"/>
                <a:gd name="T19" fmla="*/ 4 h 49"/>
                <a:gd name="T20" fmla="*/ 15 w 21"/>
                <a:gd name="T21" fmla="*/ 0 h 49"/>
                <a:gd name="T22" fmla="*/ 21 w 21"/>
                <a:gd name="T23"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49">
                  <a:moveTo>
                    <a:pt x="21" y="0"/>
                  </a:moveTo>
                  <a:cubicBezTo>
                    <a:pt x="21" y="49"/>
                    <a:pt x="21" y="49"/>
                    <a:pt x="21" y="49"/>
                  </a:cubicBezTo>
                  <a:cubicBezTo>
                    <a:pt x="10" y="49"/>
                    <a:pt x="10" y="49"/>
                    <a:pt x="10" y="49"/>
                  </a:cubicBezTo>
                  <a:cubicBezTo>
                    <a:pt x="10" y="12"/>
                    <a:pt x="10" y="12"/>
                    <a:pt x="10" y="12"/>
                  </a:cubicBezTo>
                  <a:cubicBezTo>
                    <a:pt x="10" y="12"/>
                    <a:pt x="9" y="13"/>
                    <a:pt x="8" y="13"/>
                  </a:cubicBezTo>
                  <a:cubicBezTo>
                    <a:pt x="8" y="14"/>
                    <a:pt x="7" y="14"/>
                    <a:pt x="6" y="15"/>
                  </a:cubicBezTo>
                  <a:cubicBezTo>
                    <a:pt x="5" y="15"/>
                    <a:pt x="4" y="15"/>
                    <a:pt x="3" y="16"/>
                  </a:cubicBezTo>
                  <a:cubicBezTo>
                    <a:pt x="2" y="16"/>
                    <a:pt x="1" y="16"/>
                    <a:pt x="0" y="16"/>
                  </a:cubicBezTo>
                  <a:cubicBezTo>
                    <a:pt x="0" y="7"/>
                    <a:pt x="0" y="7"/>
                    <a:pt x="0" y="7"/>
                  </a:cubicBezTo>
                  <a:cubicBezTo>
                    <a:pt x="3" y="6"/>
                    <a:pt x="6" y="5"/>
                    <a:pt x="8" y="4"/>
                  </a:cubicBezTo>
                  <a:cubicBezTo>
                    <a:pt x="10" y="3"/>
                    <a:pt x="13" y="2"/>
                    <a:pt x="15" y="0"/>
                  </a:cubicBezTo>
                  <a:lnTo>
                    <a:pt x="21"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Segoe UI"/>
                <a:ea typeface="+mn-ea"/>
                <a:cs typeface="+mn-cs"/>
              </a:endParaRPr>
            </a:p>
          </p:txBody>
        </p:sp>
        <p:sp>
          <p:nvSpPr>
            <p:cNvPr id="39" name="Freeform 290"/>
            <p:cNvSpPr>
              <a:spLocks noEditPoints="1"/>
            </p:cNvSpPr>
            <p:nvPr/>
          </p:nvSpPr>
          <p:spPr bwMode="auto">
            <a:xfrm>
              <a:off x="1974" y="2295"/>
              <a:ext cx="58" cy="84"/>
            </a:xfrm>
            <a:custGeom>
              <a:avLst/>
              <a:gdLst>
                <a:gd name="T0" fmla="*/ 17 w 34"/>
                <a:gd name="T1" fmla="*/ 49 h 49"/>
                <a:gd name="T2" fmla="*/ 0 w 34"/>
                <a:gd name="T3" fmla="*/ 25 h 49"/>
                <a:gd name="T4" fmla="*/ 4 w 34"/>
                <a:gd name="T5" fmla="*/ 7 h 49"/>
                <a:gd name="T6" fmla="*/ 17 w 34"/>
                <a:gd name="T7" fmla="*/ 0 h 49"/>
                <a:gd name="T8" fmla="*/ 34 w 34"/>
                <a:gd name="T9" fmla="*/ 24 h 49"/>
                <a:gd name="T10" fmla="*/ 29 w 34"/>
                <a:gd name="T11" fmla="*/ 43 h 49"/>
                <a:gd name="T12" fmla="*/ 17 w 34"/>
                <a:gd name="T13" fmla="*/ 49 h 49"/>
                <a:gd name="T14" fmla="*/ 17 w 34"/>
                <a:gd name="T15" fmla="*/ 8 h 49"/>
                <a:gd name="T16" fmla="*/ 10 w 34"/>
                <a:gd name="T17" fmla="*/ 25 h 49"/>
                <a:gd name="T18" fmla="*/ 17 w 34"/>
                <a:gd name="T19" fmla="*/ 41 h 49"/>
                <a:gd name="T20" fmla="*/ 23 w 34"/>
                <a:gd name="T21" fmla="*/ 25 h 49"/>
                <a:gd name="T22" fmla="*/ 17 w 34"/>
                <a:gd name="T23" fmla="*/ 8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49">
                  <a:moveTo>
                    <a:pt x="17" y="49"/>
                  </a:moveTo>
                  <a:cubicBezTo>
                    <a:pt x="5" y="49"/>
                    <a:pt x="0" y="41"/>
                    <a:pt x="0" y="25"/>
                  </a:cubicBezTo>
                  <a:cubicBezTo>
                    <a:pt x="0" y="17"/>
                    <a:pt x="1" y="11"/>
                    <a:pt x="4" y="7"/>
                  </a:cubicBezTo>
                  <a:cubicBezTo>
                    <a:pt x="7" y="2"/>
                    <a:pt x="12" y="0"/>
                    <a:pt x="17" y="0"/>
                  </a:cubicBezTo>
                  <a:cubicBezTo>
                    <a:pt x="28" y="0"/>
                    <a:pt x="34" y="8"/>
                    <a:pt x="34" y="24"/>
                  </a:cubicBezTo>
                  <a:cubicBezTo>
                    <a:pt x="34" y="32"/>
                    <a:pt x="32" y="39"/>
                    <a:pt x="29" y="43"/>
                  </a:cubicBezTo>
                  <a:cubicBezTo>
                    <a:pt x="26" y="47"/>
                    <a:pt x="22" y="49"/>
                    <a:pt x="17" y="49"/>
                  </a:cubicBezTo>
                  <a:close/>
                  <a:moveTo>
                    <a:pt x="17" y="8"/>
                  </a:moveTo>
                  <a:cubicBezTo>
                    <a:pt x="12" y="8"/>
                    <a:pt x="10" y="14"/>
                    <a:pt x="10" y="25"/>
                  </a:cubicBezTo>
                  <a:cubicBezTo>
                    <a:pt x="10" y="36"/>
                    <a:pt x="12" y="41"/>
                    <a:pt x="17" y="41"/>
                  </a:cubicBezTo>
                  <a:cubicBezTo>
                    <a:pt x="21" y="41"/>
                    <a:pt x="23" y="36"/>
                    <a:pt x="23" y="25"/>
                  </a:cubicBezTo>
                  <a:cubicBezTo>
                    <a:pt x="23" y="14"/>
                    <a:pt x="21" y="8"/>
                    <a:pt x="17" y="8"/>
                  </a:cubicBez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Segoe UI"/>
                <a:ea typeface="+mn-ea"/>
                <a:cs typeface="+mn-cs"/>
              </a:endParaRPr>
            </a:p>
          </p:txBody>
        </p:sp>
        <p:sp>
          <p:nvSpPr>
            <p:cNvPr id="40" name="Freeform 291"/>
            <p:cNvSpPr>
              <a:spLocks noEditPoints="1"/>
            </p:cNvSpPr>
            <p:nvPr/>
          </p:nvSpPr>
          <p:spPr bwMode="auto">
            <a:xfrm>
              <a:off x="1974" y="2411"/>
              <a:ext cx="58" cy="84"/>
            </a:xfrm>
            <a:custGeom>
              <a:avLst/>
              <a:gdLst>
                <a:gd name="T0" fmla="*/ 17 w 34"/>
                <a:gd name="T1" fmla="*/ 49 h 49"/>
                <a:gd name="T2" fmla="*/ 0 w 34"/>
                <a:gd name="T3" fmla="*/ 25 h 49"/>
                <a:gd name="T4" fmla="*/ 4 w 34"/>
                <a:gd name="T5" fmla="*/ 6 h 49"/>
                <a:gd name="T6" fmla="*/ 17 w 34"/>
                <a:gd name="T7" fmla="*/ 0 h 49"/>
                <a:gd name="T8" fmla="*/ 34 w 34"/>
                <a:gd name="T9" fmla="*/ 24 h 49"/>
                <a:gd name="T10" fmla="*/ 29 w 34"/>
                <a:gd name="T11" fmla="*/ 42 h 49"/>
                <a:gd name="T12" fmla="*/ 17 w 34"/>
                <a:gd name="T13" fmla="*/ 49 h 49"/>
                <a:gd name="T14" fmla="*/ 17 w 34"/>
                <a:gd name="T15" fmla="*/ 8 h 49"/>
                <a:gd name="T16" fmla="*/ 10 w 34"/>
                <a:gd name="T17" fmla="*/ 25 h 49"/>
                <a:gd name="T18" fmla="*/ 17 w 34"/>
                <a:gd name="T19" fmla="*/ 41 h 49"/>
                <a:gd name="T20" fmla="*/ 23 w 34"/>
                <a:gd name="T21" fmla="*/ 24 h 49"/>
                <a:gd name="T22" fmla="*/ 17 w 34"/>
                <a:gd name="T23" fmla="*/ 8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49">
                  <a:moveTo>
                    <a:pt x="17" y="49"/>
                  </a:moveTo>
                  <a:cubicBezTo>
                    <a:pt x="5" y="49"/>
                    <a:pt x="0" y="41"/>
                    <a:pt x="0" y="25"/>
                  </a:cubicBezTo>
                  <a:cubicBezTo>
                    <a:pt x="0" y="17"/>
                    <a:pt x="1" y="11"/>
                    <a:pt x="4" y="6"/>
                  </a:cubicBezTo>
                  <a:cubicBezTo>
                    <a:pt x="7" y="2"/>
                    <a:pt x="12" y="0"/>
                    <a:pt x="17" y="0"/>
                  </a:cubicBezTo>
                  <a:cubicBezTo>
                    <a:pt x="28" y="0"/>
                    <a:pt x="34" y="8"/>
                    <a:pt x="34" y="24"/>
                  </a:cubicBezTo>
                  <a:cubicBezTo>
                    <a:pt x="34" y="32"/>
                    <a:pt x="32" y="38"/>
                    <a:pt x="29" y="42"/>
                  </a:cubicBezTo>
                  <a:cubicBezTo>
                    <a:pt x="26" y="47"/>
                    <a:pt x="22" y="49"/>
                    <a:pt x="17" y="49"/>
                  </a:cubicBezTo>
                  <a:close/>
                  <a:moveTo>
                    <a:pt x="17" y="8"/>
                  </a:moveTo>
                  <a:cubicBezTo>
                    <a:pt x="12" y="8"/>
                    <a:pt x="10" y="14"/>
                    <a:pt x="10" y="25"/>
                  </a:cubicBezTo>
                  <a:cubicBezTo>
                    <a:pt x="10" y="36"/>
                    <a:pt x="12" y="41"/>
                    <a:pt x="17" y="41"/>
                  </a:cubicBezTo>
                  <a:cubicBezTo>
                    <a:pt x="21" y="41"/>
                    <a:pt x="23" y="35"/>
                    <a:pt x="23" y="24"/>
                  </a:cubicBezTo>
                  <a:cubicBezTo>
                    <a:pt x="23" y="13"/>
                    <a:pt x="21" y="8"/>
                    <a:pt x="17" y="8"/>
                  </a:cubicBez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Segoe UI"/>
                <a:ea typeface="+mn-ea"/>
                <a:cs typeface="+mn-cs"/>
              </a:endParaRPr>
            </a:p>
          </p:txBody>
        </p:sp>
        <p:sp>
          <p:nvSpPr>
            <p:cNvPr id="41" name="Freeform 292"/>
            <p:cNvSpPr>
              <a:spLocks noEditPoints="1"/>
            </p:cNvSpPr>
            <p:nvPr/>
          </p:nvSpPr>
          <p:spPr bwMode="auto">
            <a:xfrm>
              <a:off x="1903" y="2179"/>
              <a:ext cx="58" cy="83"/>
            </a:xfrm>
            <a:custGeom>
              <a:avLst/>
              <a:gdLst>
                <a:gd name="T0" fmla="*/ 17 w 34"/>
                <a:gd name="T1" fmla="*/ 49 h 49"/>
                <a:gd name="T2" fmla="*/ 0 w 34"/>
                <a:gd name="T3" fmla="*/ 26 h 49"/>
                <a:gd name="T4" fmla="*/ 4 w 34"/>
                <a:gd name="T5" fmla="*/ 7 h 49"/>
                <a:gd name="T6" fmla="*/ 18 w 34"/>
                <a:gd name="T7" fmla="*/ 0 h 49"/>
                <a:gd name="T8" fmla="*/ 34 w 34"/>
                <a:gd name="T9" fmla="*/ 25 h 49"/>
                <a:gd name="T10" fmla="*/ 30 w 34"/>
                <a:gd name="T11" fmla="*/ 43 h 49"/>
                <a:gd name="T12" fmla="*/ 17 w 34"/>
                <a:gd name="T13" fmla="*/ 49 h 49"/>
                <a:gd name="T14" fmla="*/ 17 w 34"/>
                <a:gd name="T15" fmla="*/ 8 h 49"/>
                <a:gd name="T16" fmla="*/ 10 w 34"/>
                <a:gd name="T17" fmla="*/ 25 h 49"/>
                <a:gd name="T18" fmla="*/ 17 w 34"/>
                <a:gd name="T19" fmla="*/ 41 h 49"/>
                <a:gd name="T20" fmla="*/ 23 w 34"/>
                <a:gd name="T21" fmla="*/ 25 h 49"/>
                <a:gd name="T22" fmla="*/ 17 w 34"/>
                <a:gd name="T23" fmla="*/ 8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49">
                  <a:moveTo>
                    <a:pt x="17" y="49"/>
                  </a:moveTo>
                  <a:cubicBezTo>
                    <a:pt x="5" y="49"/>
                    <a:pt x="0" y="42"/>
                    <a:pt x="0" y="26"/>
                  </a:cubicBezTo>
                  <a:cubicBezTo>
                    <a:pt x="0" y="17"/>
                    <a:pt x="1" y="11"/>
                    <a:pt x="4" y="7"/>
                  </a:cubicBezTo>
                  <a:cubicBezTo>
                    <a:pt x="7" y="3"/>
                    <a:pt x="12" y="0"/>
                    <a:pt x="18" y="0"/>
                  </a:cubicBezTo>
                  <a:cubicBezTo>
                    <a:pt x="29" y="0"/>
                    <a:pt x="34" y="8"/>
                    <a:pt x="34" y="25"/>
                  </a:cubicBezTo>
                  <a:cubicBezTo>
                    <a:pt x="34" y="33"/>
                    <a:pt x="33" y="39"/>
                    <a:pt x="30" y="43"/>
                  </a:cubicBezTo>
                  <a:cubicBezTo>
                    <a:pt x="27" y="47"/>
                    <a:pt x="22" y="49"/>
                    <a:pt x="17" y="49"/>
                  </a:cubicBezTo>
                  <a:close/>
                  <a:moveTo>
                    <a:pt x="17" y="8"/>
                  </a:moveTo>
                  <a:cubicBezTo>
                    <a:pt x="13" y="8"/>
                    <a:pt x="10" y="14"/>
                    <a:pt x="10" y="25"/>
                  </a:cubicBezTo>
                  <a:cubicBezTo>
                    <a:pt x="10" y="36"/>
                    <a:pt x="13" y="41"/>
                    <a:pt x="17" y="41"/>
                  </a:cubicBezTo>
                  <a:cubicBezTo>
                    <a:pt x="21" y="41"/>
                    <a:pt x="23" y="36"/>
                    <a:pt x="23" y="25"/>
                  </a:cubicBezTo>
                  <a:cubicBezTo>
                    <a:pt x="23" y="14"/>
                    <a:pt x="21" y="8"/>
                    <a:pt x="17" y="8"/>
                  </a:cubicBez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Segoe UI"/>
                <a:ea typeface="+mn-ea"/>
                <a:cs typeface="+mn-cs"/>
              </a:endParaRPr>
            </a:p>
          </p:txBody>
        </p:sp>
        <p:sp>
          <p:nvSpPr>
            <p:cNvPr id="42" name="Freeform 293"/>
            <p:cNvSpPr>
              <a:spLocks/>
            </p:cNvSpPr>
            <p:nvPr/>
          </p:nvSpPr>
          <p:spPr bwMode="auto">
            <a:xfrm>
              <a:off x="1909" y="2295"/>
              <a:ext cx="36" cy="82"/>
            </a:xfrm>
            <a:custGeom>
              <a:avLst/>
              <a:gdLst>
                <a:gd name="T0" fmla="*/ 21 w 21"/>
                <a:gd name="T1" fmla="*/ 0 h 48"/>
                <a:gd name="T2" fmla="*/ 21 w 21"/>
                <a:gd name="T3" fmla="*/ 48 h 48"/>
                <a:gd name="T4" fmla="*/ 11 w 21"/>
                <a:gd name="T5" fmla="*/ 48 h 48"/>
                <a:gd name="T6" fmla="*/ 11 w 21"/>
                <a:gd name="T7" fmla="*/ 12 h 48"/>
                <a:gd name="T8" fmla="*/ 9 w 21"/>
                <a:gd name="T9" fmla="*/ 13 h 48"/>
                <a:gd name="T10" fmla="*/ 6 w 21"/>
                <a:gd name="T11" fmla="*/ 14 h 48"/>
                <a:gd name="T12" fmla="*/ 3 w 21"/>
                <a:gd name="T13" fmla="*/ 15 h 48"/>
                <a:gd name="T14" fmla="*/ 0 w 21"/>
                <a:gd name="T15" fmla="*/ 16 h 48"/>
                <a:gd name="T16" fmla="*/ 0 w 21"/>
                <a:gd name="T17" fmla="*/ 7 h 48"/>
                <a:gd name="T18" fmla="*/ 8 w 21"/>
                <a:gd name="T19" fmla="*/ 4 h 48"/>
                <a:gd name="T20" fmla="*/ 15 w 21"/>
                <a:gd name="T21" fmla="*/ 0 h 48"/>
                <a:gd name="T22" fmla="*/ 21 w 21"/>
                <a:gd name="T23"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48">
                  <a:moveTo>
                    <a:pt x="21" y="0"/>
                  </a:moveTo>
                  <a:cubicBezTo>
                    <a:pt x="21" y="48"/>
                    <a:pt x="21" y="48"/>
                    <a:pt x="21" y="48"/>
                  </a:cubicBezTo>
                  <a:cubicBezTo>
                    <a:pt x="11" y="48"/>
                    <a:pt x="11" y="48"/>
                    <a:pt x="11" y="48"/>
                  </a:cubicBezTo>
                  <a:cubicBezTo>
                    <a:pt x="11" y="12"/>
                    <a:pt x="11" y="12"/>
                    <a:pt x="11" y="12"/>
                  </a:cubicBezTo>
                  <a:cubicBezTo>
                    <a:pt x="10" y="12"/>
                    <a:pt x="9" y="13"/>
                    <a:pt x="9" y="13"/>
                  </a:cubicBezTo>
                  <a:cubicBezTo>
                    <a:pt x="8" y="14"/>
                    <a:pt x="7" y="14"/>
                    <a:pt x="6" y="14"/>
                  </a:cubicBezTo>
                  <a:cubicBezTo>
                    <a:pt x="5" y="15"/>
                    <a:pt x="4" y="15"/>
                    <a:pt x="3" y="15"/>
                  </a:cubicBezTo>
                  <a:cubicBezTo>
                    <a:pt x="2" y="16"/>
                    <a:pt x="1" y="16"/>
                    <a:pt x="0" y="16"/>
                  </a:cubicBezTo>
                  <a:cubicBezTo>
                    <a:pt x="0" y="7"/>
                    <a:pt x="0" y="7"/>
                    <a:pt x="0" y="7"/>
                  </a:cubicBezTo>
                  <a:cubicBezTo>
                    <a:pt x="3" y="6"/>
                    <a:pt x="6" y="5"/>
                    <a:pt x="8" y="4"/>
                  </a:cubicBezTo>
                  <a:cubicBezTo>
                    <a:pt x="11" y="3"/>
                    <a:pt x="13" y="1"/>
                    <a:pt x="15" y="0"/>
                  </a:cubicBezTo>
                  <a:lnTo>
                    <a:pt x="21"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Segoe UI"/>
                <a:ea typeface="+mn-ea"/>
                <a:cs typeface="+mn-cs"/>
              </a:endParaRPr>
            </a:p>
          </p:txBody>
        </p:sp>
        <p:sp>
          <p:nvSpPr>
            <p:cNvPr id="43" name="Freeform 294"/>
            <p:cNvSpPr>
              <a:spLocks noEditPoints="1"/>
            </p:cNvSpPr>
            <p:nvPr/>
          </p:nvSpPr>
          <p:spPr bwMode="auto">
            <a:xfrm>
              <a:off x="1903" y="2411"/>
              <a:ext cx="58" cy="84"/>
            </a:xfrm>
            <a:custGeom>
              <a:avLst/>
              <a:gdLst>
                <a:gd name="T0" fmla="*/ 17 w 34"/>
                <a:gd name="T1" fmla="*/ 49 h 49"/>
                <a:gd name="T2" fmla="*/ 0 w 34"/>
                <a:gd name="T3" fmla="*/ 25 h 49"/>
                <a:gd name="T4" fmla="*/ 4 w 34"/>
                <a:gd name="T5" fmla="*/ 6 h 49"/>
                <a:gd name="T6" fmla="*/ 18 w 34"/>
                <a:gd name="T7" fmla="*/ 0 h 49"/>
                <a:gd name="T8" fmla="*/ 34 w 34"/>
                <a:gd name="T9" fmla="*/ 24 h 49"/>
                <a:gd name="T10" fmla="*/ 30 w 34"/>
                <a:gd name="T11" fmla="*/ 42 h 49"/>
                <a:gd name="T12" fmla="*/ 17 w 34"/>
                <a:gd name="T13" fmla="*/ 49 h 49"/>
                <a:gd name="T14" fmla="*/ 17 w 34"/>
                <a:gd name="T15" fmla="*/ 8 h 49"/>
                <a:gd name="T16" fmla="*/ 10 w 34"/>
                <a:gd name="T17" fmla="*/ 25 h 49"/>
                <a:gd name="T18" fmla="*/ 17 w 34"/>
                <a:gd name="T19" fmla="*/ 41 h 49"/>
                <a:gd name="T20" fmla="*/ 23 w 34"/>
                <a:gd name="T21" fmla="*/ 24 h 49"/>
                <a:gd name="T22" fmla="*/ 17 w 34"/>
                <a:gd name="T23" fmla="*/ 8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49">
                  <a:moveTo>
                    <a:pt x="17" y="49"/>
                  </a:moveTo>
                  <a:cubicBezTo>
                    <a:pt x="5" y="49"/>
                    <a:pt x="0" y="41"/>
                    <a:pt x="0" y="25"/>
                  </a:cubicBezTo>
                  <a:cubicBezTo>
                    <a:pt x="0" y="17"/>
                    <a:pt x="1" y="11"/>
                    <a:pt x="4" y="6"/>
                  </a:cubicBezTo>
                  <a:cubicBezTo>
                    <a:pt x="7" y="2"/>
                    <a:pt x="12" y="0"/>
                    <a:pt x="18" y="0"/>
                  </a:cubicBezTo>
                  <a:cubicBezTo>
                    <a:pt x="29" y="0"/>
                    <a:pt x="34" y="8"/>
                    <a:pt x="34" y="24"/>
                  </a:cubicBezTo>
                  <a:cubicBezTo>
                    <a:pt x="34" y="32"/>
                    <a:pt x="33" y="38"/>
                    <a:pt x="30" y="42"/>
                  </a:cubicBezTo>
                  <a:cubicBezTo>
                    <a:pt x="27" y="47"/>
                    <a:pt x="22" y="49"/>
                    <a:pt x="17" y="49"/>
                  </a:cubicBezTo>
                  <a:close/>
                  <a:moveTo>
                    <a:pt x="17" y="8"/>
                  </a:moveTo>
                  <a:cubicBezTo>
                    <a:pt x="13" y="8"/>
                    <a:pt x="10" y="14"/>
                    <a:pt x="10" y="25"/>
                  </a:cubicBezTo>
                  <a:cubicBezTo>
                    <a:pt x="10" y="36"/>
                    <a:pt x="13" y="41"/>
                    <a:pt x="17" y="41"/>
                  </a:cubicBezTo>
                  <a:cubicBezTo>
                    <a:pt x="21" y="41"/>
                    <a:pt x="23" y="35"/>
                    <a:pt x="23" y="24"/>
                  </a:cubicBezTo>
                  <a:cubicBezTo>
                    <a:pt x="23" y="13"/>
                    <a:pt x="21" y="8"/>
                    <a:pt x="17" y="8"/>
                  </a:cubicBez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Segoe UI"/>
                <a:ea typeface="+mn-ea"/>
                <a:cs typeface="+mn-cs"/>
              </a:endParaRPr>
            </a:p>
          </p:txBody>
        </p:sp>
        <p:sp>
          <p:nvSpPr>
            <p:cNvPr id="44" name="Rectangle 295"/>
            <p:cNvSpPr>
              <a:spLocks noChangeArrowheads="1"/>
            </p:cNvSpPr>
            <p:nvPr/>
          </p:nvSpPr>
          <p:spPr bwMode="auto">
            <a:xfrm>
              <a:off x="1932" y="3226"/>
              <a:ext cx="218" cy="219"/>
            </a:xfrm>
            <a:prstGeom prst="rect">
              <a:avLst/>
            </a:prstGeom>
            <a:solidFill>
              <a:srgbClr val="009E4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Segoe UI"/>
                <a:ea typeface="+mn-ea"/>
                <a:cs typeface="+mn-cs"/>
              </a:endParaRPr>
            </a:p>
          </p:txBody>
        </p:sp>
        <p:sp>
          <p:nvSpPr>
            <p:cNvPr id="45" name="Freeform 296"/>
            <p:cNvSpPr>
              <a:spLocks/>
            </p:cNvSpPr>
            <p:nvPr/>
          </p:nvSpPr>
          <p:spPr bwMode="auto">
            <a:xfrm>
              <a:off x="1971" y="3265"/>
              <a:ext cx="15" cy="36"/>
            </a:xfrm>
            <a:custGeom>
              <a:avLst/>
              <a:gdLst>
                <a:gd name="T0" fmla="*/ 9 w 9"/>
                <a:gd name="T1" fmla="*/ 0 h 21"/>
                <a:gd name="T2" fmla="*/ 9 w 9"/>
                <a:gd name="T3" fmla="*/ 21 h 21"/>
                <a:gd name="T4" fmla="*/ 4 w 9"/>
                <a:gd name="T5" fmla="*/ 21 h 21"/>
                <a:gd name="T6" fmla="*/ 4 w 9"/>
                <a:gd name="T7" fmla="*/ 5 h 21"/>
                <a:gd name="T8" fmla="*/ 3 w 9"/>
                <a:gd name="T9" fmla="*/ 6 h 21"/>
                <a:gd name="T10" fmla="*/ 2 w 9"/>
                <a:gd name="T11" fmla="*/ 6 h 21"/>
                <a:gd name="T12" fmla="*/ 1 w 9"/>
                <a:gd name="T13" fmla="*/ 7 h 21"/>
                <a:gd name="T14" fmla="*/ 0 w 9"/>
                <a:gd name="T15" fmla="*/ 7 h 21"/>
                <a:gd name="T16" fmla="*/ 0 w 9"/>
                <a:gd name="T17" fmla="*/ 3 h 21"/>
                <a:gd name="T18" fmla="*/ 3 w 9"/>
                <a:gd name="T19" fmla="*/ 2 h 21"/>
                <a:gd name="T20" fmla="*/ 6 w 9"/>
                <a:gd name="T21" fmla="*/ 0 h 21"/>
                <a:gd name="T22" fmla="*/ 9 w 9"/>
                <a:gd name="T23"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21">
                  <a:moveTo>
                    <a:pt x="9" y="0"/>
                  </a:moveTo>
                  <a:cubicBezTo>
                    <a:pt x="9" y="21"/>
                    <a:pt x="9" y="21"/>
                    <a:pt x="9" y="21"/>
                  </a:cubicBezTo>
                  <a:cubicBezTo>
                    <a:pt x="4" y="21"/>
                    <a:pt x="4" y="21"/>
                    <a:pt x="4" y="21"/>
                  </a:cubicBezTo>
                  <a:cubicBezTo>
                    <a:pt x="4" y="5"/>
                    <a:pt x="4" y="5"/>
                    <a:pt x="4" y="5"/>
                  </a:cubicBezTo>
                  <a:cubicBezTo>
                    <a:pt x="4" y="5"/>
                    <a:pt x="4" y="6"/>
                    <a:pt x="3" y="6"/>
                  </a:cubicBezTo>
                  <a:cubicBezTo>
                    <a:pt x="3" y="6"/>
                    <a:pt x="3" y="6"/>
                    <a:pt x="2" y="6"/>
                  </a:cubicBezTo>
                  <a:cubicBezTo>
                    <a:pt x="2" y="6"/>
                    <a:pt x="1" y="7"/>
                    <a:pt x="1" y="7"/>
                  </a:cubicBezTo>
                  <a:cubicBezTo>
                    <a:pt x="1" y="7"/>
                    <a:pt x="0" y="7"/>
                    <a:pt x="0" y="7"/>
                  </a:cubicBezTo>
                  <a:cubicBezTo>
                    <a:pt x="0" y="3"/>
                    <a:pt x="0" y="3"/>
                    <a:pt x="0" y="3"/>
                  </a:cubicBezTo>
                  <a:cubicBezTo>
                    <a:pt x="1" y="3"/>
                    <a:pt x="2" y="2"/>
                    <a:pt x="3" y="2"/>
                  </a:cubicBezTo>
                  <a:cubicBezTo>
                    <a:pt x="4" y="1"/>
                    <a:pt x="5" y="1"/>
                    <a:pt x="6" y="0"/>
                  </a:cubicBezTo>
                  <a:lnTo>
                    <a:pt x="9"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Segoe UI"/>
                <a:ea typeface="+mn-ea"/>
                <a:cs typeface="+mn-cs"/>
              </a:endParaRPr>
            </a:p>
          </p:txBody>
        </p:sp>
        <p:sp>
          <p:nvSpPr>
            <p:cNvPr id="46" name="Freeform 297"/>
            <p:cNvSpPr>
              <a:spLocks noEditPoints="1"/>
            </p:cNvSpPr>
            <p:nvPr/>
          </p:nvSpPr>
          <p:spPr bwMode="auto">
            <a:xfrm>
              <a:off x="1998" y="3265"/>
              <a:ext cx="26" cy="38"/>
            </a:xfrm>
            <a:custGeom>
              <a:avLst/>
              <a:gdLst>
                <a:gd name="T0" fmla="*/ 8 w 15"/>
                <a:gd name="T1" fmla="*/ 22 h 22"/>
                <a:gd name="T2" fmla="*/ 0 w 15"/>
                <a:gd name="T3" fmla="*/ 11 h 22"/>
                <a:gd name="T4" fmla="*/ 2 w 15"/>
                <a:gd name="T5" fmla="*/ 3 h 22"/>
                <a:gd name="T6" fmla="*/ 8 w 15"/>
                <a:gd name="T7" fmla="*/ 0 h 22"/>
                <a:gd name="T8" fmla="*/ 15 w 15"/>
                <a:gd name="T9" fmla="*/ 11 h 22"/>
                <a:gd name="T10" fmla="*/ 13 w 15"/>
                <a:gd name="T11" fmla="*/ 19 h 22"/>
                <a:gd name="T12" fmla="*/ 8 w 15"/>
                <a:gd name="T13" fmla="*/ 22 h 22"/>
                <a:gd name="T14" fmla="*/ 8 w 15"/>
                <a:gd name="T15" fmla="*/ 4 h 22"/>
                <a:gd name="T16" fmla="*/ 5 w 15"/>
                <a:gd name="T17" fmla="*/ 11 h 22"/>
                <a:gd name="T18" fmla="*/ 8 w 15"/>
                <a:gd name="T19" fmla="*/ 18 h 22"/>
                <a:gd name="T20" fmla="*/ 11 w 15"/>
                <a:gd name="T21" fmla="*/ 11 h 22"/>
                <a:gd name="T22" fmla="*/ 8 w 15"/>
                <a:gd name="T23"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2">
                  <a:moveTo>
                    <a:pt x="8" y="22"/>
                  </a:moveTo>
                  <a:cubicBezTo>
                    <a:pt x="3" y="22"/>
                    <a:pt x="0" y="18"/>
                    <a:pt x="0" y="11"/>
                  </a:cubicBezTo>
                  <a:cubicBezTo>
                    <a:pt x="0" y="8"/>
                    <a:pt x="1" y="5"/>
                    <a:pt x="2" y="3"/>
                  </a:cubicBezTo>
                  <a:cubicBezTo>
                    <a:pt x="4" y="1"/>
                    <a:pt x="6" y="0"/>
                    <a:pt x="8" y="0"/>
                  </a:cubicBezTo>
                  <a:cubicBezTo>
                    <a:pt x="13" y="0"/>
                    <a:pt x="15" y="4"/>
                    <a:pt x="15" y="11"/>
                  </a:cubicBezTo>
                  <a:cubicBezTo>
                    <a:pt x="15" y="14"/>
                    <a:pt x="15" y="17"/>
                    <a:pt x="13" y="19"/>
                  </a:cubicBezTo>
                  <a:cubicBezTo>
                    <a:pt x="12" y="21"/>
                    <a:pt x="10" y="22"/>
                    <a:pt x="8" y="22"/>
                  </a:cubicBezTo>
                  <a:close/>
                  <a:moveTo>
                    <a:pt x="8" y="4"/>
                  </a:moveTo>
                  <a:cubicBezTo>
                    <a:pt x="6" y="4"/>
                    <a:pt x="5" y="6"/>
                    <a:pt x="5" y="11"/>
                  </a:cubicBezTo>
                  <a:cubicBezTo>
                    <a:pt x="5" y="16"/>
                    <a:pt x="6" y="18"/>
                    <a:pt x="8" y="18"/>
                  </a:cubicBezTo>
                  <a:cubicBezTo>
                    <a:pt x="10" y="18"/>
                    <a:pt x="11" y="16"/>
                    <a:pt x="11" y="11"/>
                  </a:cubicBezTo>
                  <a:cubicBezTo>
                    <a:pt x="11" y="6"/>
                    <a:pt x="10" y="4"/>
                    <a:pt x="8" y="4"/>
                  </a:cubicBez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Segoe UI"/>
                <a:ea typeface="+mn-ea"/>
                <a:cs typeface="+mn-cs"/>
              </a:endParaRPr>
            </a:p>
          </p:txBody>
        </p:sp>
        <p:sp>
          <p:nvSpPr>
            <p:cNvPr id="47" name="Freeform 298"/>
            <p:cNvSpPr>
              <a:spLocks/>
            </p:cNvSpPr>
            <p:nvPr/>
          </p:nvSpPr>
          <p:spPr bwMode="auto">
            <a:xfrm>
              <a:off x="2032" y="3265"/>
              <a:ext cx="16" cy="36"/>
            </a:xfrm>
            <a:custGeom>
              <a:avLst/>
              <a:gdLst>
                <a:gd name="T0" fmla="*/ 9 w 9"/>
                <a:gd name="T1" fmla="*/ 0 h 21"/>
                <a:gd name="T2" fmla="*/ 9 w 9"/>
                <a:gd name="T3" fmla="*/ 21 h 21"/>
                <a:gd name="T4" fmla="*/ 4 w 9"/>
                <a:gd name="T5" fmla="*/ 21 h 21"/>
                <a:gd name="T6" fmla="*/ 4 w 9"/>
                <a:gd name="T7" fmla="*/ 5 h 21"/>
                <a:gd name="T8" fmla="*/ 3 w 9"/>
                <a:gd name="T9" fmla="*/ 6 h 21"/>
                <a:gd name="T10" fmla="*/ 2 w 9"/>
                <a:gd name="T11" fmla="*/ 6 h 21"/>
                <a:gd name="T12" fmla="*/ 1 w 9"/>
                <a:gd name="T13" fmla="*/ 7 h 21"/>
                <a:gd name="T14" fmla="*/ 0 w 9"/>
                <a:gd name="T15" fmla="*/ 7 h 21"/>
                <a:gd name="T16" fmla="*/ 0 w 9"/>
                <a:gd name="T17" fmla="*/ 3 h 21"/>
                <a:gd name="T18" fmla="*/ 3 w 9"/>
                <a:gd name="T19" fmla="*/ 2 h 21"/>
                <a:gd name="T20" fmla="*/ 6 w 9"/>
                <a:gd name="T21" fmla="*/ 0 h 21"/>
                <a:gd name="T22" fmla="*/ 9 w 9"/>
                <a:gd name="T23"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21">
                  <a:moveTo>
                    <a:pt x="9" y="0"/>
                  </a:moveTo>
                  <a:cubicBezTo>
                    <a:pt x="9" y="21"/>
                    <a:pt x="9" y="21"/>
                    <a:pt x="9" y="21"/>
                  </a:cubicBezTo>
                  <a:cubicBezTo>
                    <a:pt x="4" y="21"/>
                    <a:pt x="4" y="21"/>
                    <a:pt x="4" y="21"/>
                  </a:cubicBezTo>
                  <a:cubicBezTo>
                    <a:pt x="4" y="5"/>
                    <a:pt x="4" y="5"/>
                    <a:pt x="4" y="5"/>
                  </a:cubicBezTo>
                  <a:cubicBezTo>
                    <a:pt x="4" y="5"/>
                    <a:pt x="4" y="6"/>
                    <a:pt x="3" y="6"/>
                  </a:cubicBezTo>
                  <a:cubicBezTo>
                    <a:pt x="3" y="6"/>
                    <a:pt x="2" y="6"/>
                    <a:pt x="2" y="6"/>
                  </a:cubicBezTo>
                  <a:cubicBezTo>
                    <a:pt x="2" y="6"/>
                    <a:pt x="1" y="7"/>
                    <a:pt x="1" y="7"/>
                  </a:cubicBezTo>
                  <a:cubicBezTo>
                    <a:pt x="0" y="7"/>
                    <a:pt x="0" y="7"/>
                    <a:pt x="0" y="7"/>
                  </a:cubicBezTo>
                  <a:cubicBezTo>
                    <a:pt x="0" y="3"/>
                    <a:pt x="0" y="3"/>
                    <a:pt x="0" y="3"/>
                  </a:cubicBezTo>
                  <a:cubicBezTo>
                    <a:pt x="1" y="3"/>
                    <a:pt x="2" y="2"/>
                    <a:pt x="3" y="2"/>
                  </a:cubicBezTo>
                  <a:cubicBezTo>
                    <a:pt x="4" y="1"/>
                    <a:pt x="5" y="1"/>
                    <a:pt x="6" y="0"/>
                  </a:cubicBezTo>
                  <a:lnTo>
                    <a:pt x="9"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Segoe UI"/>
                <a:ea typeface="+mn-ea"/>
                <a:cs typeface="+mn-cs"/>
              </a:endParaRPr>
            </a:p>
          </p:txBody>
        </p:sp>
        <p:sp>
          <p:nvSpPr>
            <p:cNvPr id="48" name="Freeform 299"/>
            <p:cNvSpPr>
              <a:spLocks noEditPoints="1"/>
            </p:cNvSpPr>
            <p:nvPr/>
          </p:nvSpPr>
          <p:spPr bwMode="auto">
            <a:xfrm>
              <a:off x="1968" y="3317"/>
              <a:ext cx="25" cy="37"/>
            </a:xfrm>
            <a:custGeom>
              <a:avLst/>
              <a:gdLst>
                <a:gd name="T0" fmla="*/ 7 w 15"/>
                <a:gd name="T1" fmla="*/ 22 h 22"/>
                <a:gd name="T2" fmla="*/ 0 w 15"/>
                <a:gd name="T3" fmla="*/ 11 h 22"/>
                <a:gd name="T4" fmla="*/ 2 w 15"/>
                <a:gd name="T5" fmla="*/ 3 h 22"/>
                <a:gd name="T6" fmla="*/ 8 w 15"/>
                <a:gd name="T7" fmla="*/ 0 h 22"/>
                <a:gd name="T8" fmla="*/ 15 w 15"/>
                <a:gd name="T9" fmla="*/ 11 h 22"/>
                <a:gd name="T10" fmla="*/ 13 w 15"/>
                <a:gd name="T11" fmla="*/ 19 h 22"/>
                <a:gd name="T12" fmla="*/ 7 w 15"/>
                <a:gd name="T13" fmla="*/ 22 h 22"/>
                <a:gd name="T14" fmla="*/ 7 w 15"/>
                <a:gd name="T15" fmla="*/ 4 h 22"/>
                <a:gd name="T16" fmla="*/ 4 w 15"/>
                <a:gd name="T17" fmla="*/ 11 h 22"/>
                <a:gd name="T18" fmla="*/ 7 w 15"/>
                <a:gd name="T19" fmla="*/ 18 h 22"/>
                <a:gd name="T20" fmla="*/ 10 w 15"/>
                <a:gd name="T21" fmla="*/ 11 h 22"/>
                <a:gd name="T22" fmla="*/ 7 w 15"/>
                <a:gd name="T23"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2">
                  <a:moveTo>
                    <a:pt x="7" y="22"/>
                  </a:moveTo>
                  <a:cubicBezTo>
                    <a:pt x="2" y="22"/>
                    <a:pt x="0" y="18"/>
                    <a:pt x="0" y="11"/>
                  </a:cubicBezTo>
                  <a:cubicBezTo>
                    <a:pt x="0" y="8"/>
                    <a:pt x="0" y="5"/>
                    <a:pt x="2" y="3"/>
                  </a:cubicBezTo>
                  <a:cubicBezTo>
                    <a:pt x="3" y="1"/>
                    <a:pt x="5" y="0"/>
                    <a:pt x="8" y="0"/>
                  </a:cubicBezTo>
                  <a:cubicBezTo>
                    <a:pt x="12" y="0"/>
                    <a:pt x="15" y="4"/>
                    <a:pt x="15" y="11"/>
                  </a:cubicBezTo>
                  <a:cubicBezTo>
                    <a:pt x="15" y="14"/>
                    <a:pt x="14" y="17"/>
                    <a:pt x="13" y="19"/>
                  </a:cubicBezTo>
                  <a:cubicBezTo>
                    <a:pt x="12" y="21"/>
                    <a:pt x="10" y="22"/>
                    <a:pt x="7" y="22"/>
                  </a:cubicBezTo>
                  <a:close/>
                  <a:moveTo>
                    <a:pt x="7" y="4"/>
                  </a:moveTo>
                  <a:cubicBezTo>
                    <a:pt x="5" y="4"/>
                    <a:pt x="4" y="6"/>
                    <a:pt x="4" y="11"/>
                  </a:cubicBezTo>
                  <a:cubicBezTo>
                    <a:pt x="4" y="16"/>
                    <a:pt x="5" y="18"/>
                    <a:pt x="7" y="18"/>
                  </a:cubicBezTo>
                  <a:cubicBezTo>
                    <a:pt x="9" y="18"/>
                    <a:pt x="10" y="16"/>
                    <a:pt x="10" y="11"/>
                  </a:cubicBezTo>
                  <a:cubicBezTo>
                    <a:pt x="10" y="6"/>
                    <a:pt x="9" y="4"/>
                    <a:pt x="7" y="4"/>
                  </a:cubicBez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Segoe UI"/>
                <a:ea typeface="+mn-ea"/>
                <a:cs typeface="+mn-cs"/>
              </a:endParaRPr>
            </a:p>
          </p:txBody>
        </p:sp>
        <p:sp>
          <p:nvSpPr>
            <p:cNvPr id="49" name="Freeform 300"/>
            <p:cNvSpPr>
              <a:spLocks/>
            </p:cNvSpPr>
            <p:nvPr/>
          </p:nvSpPr>
          <p:spPr bwMode="auto">
            <a:xfrm>
              <a:off x="2002" y="3317"/>
              <a:ext cx="15" cy="37"/>
            </a:xfrm>
            <a:custGeom>
              <a:avLst/>
              <a:gdLst>
                <a:gd name="T0" fmla="*/ 9 w 9"/>
                <a:gd name="T1" fmla="*/ 0 h 22"/>
                <a:gd name="T2" fmla="*/ 9 w 9"/>
                <a:gd name="T3" fmla="*/ 22 h 22"/>
                <a:gd name="T4" fmla="*/ 5 w 9"/>
                <a:gd name="T5" fmla="*/ 22 h 22"/>
                <a:gd name="T6" fmla="*/ 5 w 9"/>
                <a:gd name="T7" fmla="*/ 5 h 22"/>
                <a:gd name="T8" fmla="*/ 4 w 9"/>
                <a:gd name="T9" fmla="*/ 6 h 22"/>
                <a:gd name="T10" fmla="*/ 3 w 9"/>
                <a:gd name="T11" fmla="*/ 6 h 22"/>
                <a:gd name="T12" fmla="*/ 2 w 9"/>
                <a:gd name="T13" fmla="*/ 7 h 22"/>
                <a:gd name="T14" fmla="*/ 0 w 9"/>
                <a:gd name="T15" fmla="*/ 7 h 22"/>
                <a:gd name="T16" fmla="*/ 0 w 9"/>
                <a:gd name="T17" fmla="*/ 3 h 22"/>
                <a:gd name="T18" fmla="*/ 4 w 9"/>
                <a:gd name="T19" fmla="*/ 2 h 22"/>
                <a:gd name="T20" fmla="*/ 7 w 9"/>
                <a:gd name="T21" fmla="*/ 0 h 22"/>
                <a:gd name="T22" fmla="*/ 9 w 9"/>
                <a:gd name="T23"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22">
                  <a:moveTo>
                    <a:pt x="9" y="0"/>
                  </a:moveTo>
                  <a:cubicBezTo>
                    <a:pt x="9" y="22"/>
                    <a:pt x="9" y="22"/>
                    <a:pt x="9" y="22"/>
                  </a:cubicBezTo>
                  <a:cubicBezTo>
                    <a:pt x="5" y="22"/>
                    <a:pt x="5" y="22"/>
                    <a:pt x="5" y="22"/>
                  </a:cubicBezTo>
                  <a:cubicBezTo>
                    <a:pt x="5" y="5"/>
                    <a:pt x="5" y="5"/>
                    <a:pt x="5" y="5"/>
                  </a:cubicBezTo>
                  <a:cubicBezTo>
                    <a:pt x="5" y="5"/>
                    <a:pt x="4" y="6"/>
                    <a:pt x="4" y="6"/>
                  </a:cubicBezTo>
                  <a:cubicBezTo>
                    <a:pt x="4" y="6"/>
                    <a:pt x="3" y="6"/>
                    <a:pt x="3" y="6"/>
                  </a:cubicBezTo>
                  <a:cubicBezTo>
                    <a:pt x="2" y="7"/>
                    <a:pt x="2" y="7"/>
                    <a:pt x="2" y="7"/>
                  </a:cubicBezTo>
                  <a:cubicBezTo>
                    <a:pt x="1" y="7"/>
                    <a:pt x="1" y="7"/>
                    <a:pt x="0" y="7"/>
                  </a:cubicBezTo>
                  <a:cubicBezTo>
                    <a:pt x="0" y="3"/>
                    <a:pt x="0" y="3"/>
                    <a:pt x="0" y="3"/>
                  </a:cubicBezTo>
                  <a:cubicBezTo>
                    <a:pt x="2" y="3"/>
                    <a:pt x="3" y="2"/>
                    <a:pt x="4" y="2"/>
                  </a:cubicBezTo>
                  <a:cubicBezTo>
                    <a:pt x="5" y="1"/>
                    <a:pt x="6" y="1"/>
                    <a:pt x="7" y="0"/>
                  </a:cubicBezTo>
                  <a:lnTo>
                    <a:pt x="9"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Segoe UI"/>
                <a:ea typeface="+mn-ea"/>
                <a:cs typeface="+mn-cs"/>
              </a:endParaRPr>
            </a:p>
          </p:txBody>
        </p:sp>
        <p:sp>
          <p:nvSpPr>
            <p:cNvPr id="50" name="Freeform 301"/>
            <p:cNvSpPr>
              <a:spLocks noEditPoints="1"/>
            </p:cNvSpPr>
            <p:nvPr/>
          </p:nvSpPr>
          <p:spPr bwMode="auto">
            <a:xfrm>
              <a:off x="2029" y="3317"/>
              <a:ext cx="26" cy="37"/>
            </a:xfrm>
            <a:custGeom>
              <a:avLst/>
              <a:gdLst>
                <a:gd name="T0" fmla="*/ 7 w 15"/>
                <a:gd name="T1" fmla="*/ 22 h 22"/>
                <a:gd name="T2" fmla="*/ 0 w 15"/>
                <a:gd name="T3" fmla="*/ 11 h 22"/>
                <a:gd name="T4" fmla="*/ 2 w 15"/>
                <a:gd name="T5" fmla="*/ 3 h 22"/>
                <a:gd name="T6" fmla="*/ 7 w 15"/>
                <a:gd name="T7" fmla="*/ 0 h 22"/>
                <a:gd name="T8" fmla="*/ 15 w 15"/>
                <a:gd name="T9" fmla="*/ 11 h 22"/>
                <a:gd name="T10" fmla="*/ 13 w 15"/>
                <a:gd name="T11" fmla="*/ 19 h 22"/>
                <a:gd name="T12" fmla="*/ 7 w 15"/>
                <a:gd name="T13" fmla="*/ 22 h 22"/>
                <a:gd name="T14" fmla="*/ 7 w 15"/>
                <a:gd name="T15" fmla="*/ 4 h 22"/>
                <a:gd name="T16" fmla="*/ 4 w 15"/>
                <a:gd name="T17" fmla="*/ 11 h 22"/>
                <a:gd name="T18" fmla="*/ 7 w 15"/>
                <a:gd name="T19" fmla="*/ 18 h 22"/>
                <a:gd name="T20" fmla="*/ 10 w 15"/>
                <a:gd name="T21" fmla="*/ 11 h 22"/>
                <a:gd name="T22" fmla="*/ 7 w 15"/>
                <a:gd name="T23"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2">
                  <a:moveTo>
                    <a:pt x="7" y="22"/>
                  </a:moveTo>
                  <a:cubicBezTo>
                    <a:pt x="2" y="22"/>
                    <a:pt x="0" y="18"/>
                    <a:pt x="0" y="11"/>
                  </a:cubicBezTo>
                  <a:cubicBezTo>
                    <a:pt x="0" y="8"/>
                    <a:pt x="0" y="5"/>
                    <a:pt x="2" y="3"/>
                  </a:cubicBezTo>
                  <a:cubicBezTo>
                    <a:pt x="3" y="1"/>
                    <a:pt x="5" y="0"/>
                    <a:pt x="7" y="0"/>
                  </a:cubicBezTo>
                  <a:cubicBezTo>
                    <a:pt x="12" y="0"/>
                    <a:pt x="15" y="4"/>
                    <a:pt x="15" y="11"/>
                  </a:cubicBezTo>
                  <a:cubicBezTo>
                    <a:pt x="15" y="14"/>
                    <a:pt x="14" y="17"/>
                    <a:pt x="13" y="19"/>
                  </a:cubicBezTo>
                  <a:cubicBezTo>
                    <a:pt x="11" y="21"/>
                    <a:pt x="10" y="22"/>
                    <a:pt x="7" y="22"/>
                  </a:cubicBezTo>
                  <a:close/>
                  <a:moveTo>
                    <a:pt x="7" y="4"/>
                  </a:moveTo>
                  <a:cubicBezTo>
                    <a:pt x="5" y="4"/>
                    <a:pt x="4" y="6"/>
                    <a:pt x="4" y="11"/>
                  </a:cubicBezTo>
                  <a:cubicBezTo>
                    <a:pt x="4" y="16"/>
                    <a:pt x="5" y="18"/>
                    <a:pt x="7" y="18"/>
                  </a:cubicBezTo>
                  <a:cubicBezTo>
                    <a:pt x="9" y="18"/>
                    <a:pt x="10" y="16"/>
                    <a:pt x="10" y="11"/>
                  </a:cubicBezTo>
                  <a:cubicBezTo>
                    <a:pt x="10" y="6"/>
                    <a:pt x="9" y="4"/>
                    <a:pt x="7" y="4"/>
                  </a:cubicBez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Segoe UI"/>
                <a:ea typeface="+mn-ea"/>
                <a:cs typeface="+mn-cs"/>
              </a:endParaRPr>
            </a:p>
          </p:txBody>
        </p:sp>
        <p:sp>
          <p:nvSpPr>
            <p:cNvPr id="51" name="Freeform 302"/>
            <p:cNvSpPr>
              <a:spLocks noEditPoints="1"/>
            </p:cNvSpPr>
            <p:nvPr/>
          </p:nvSpPr>
          <p:spPr bwMode="auto">
            <a:xfrm>
              <a:off x="1968" y="3368"/>
              <a:ext cx="25" cy="37"/>
            </a:xfrm>
            <a:custGeom>
              <a:avLst/>
              <a:gdLst>
                <a:gd name="T0" fmla="*/ 7 w 15"/>
                <a:gd name="T1" fmla="*/ 22 h 22"/>
                <a:gd name="T2" fmla="*/ 0 w 15"/>
                <a:gd name="T3" fmla="*/ 11 h 22"/>
                <a:gd name="T4" fmla="*/ 2 w 15"/>
                <a:gd name="T5" fmla="*/ 3 h 22"/>
                <a:gd name="T6" fmla="*/ 8 w 15"/>
                <a:gd name="T7" fmla="*/ 0 h 22"/>
                <a:gd name="T8" fmla="*/ 15 w 15"/>
                <a:gd name="T9" fmla="*/ 11 h 22"/>
                <a:gd name="T10" fmla="*/ 13 w 15"/>
                <a:gd name="T11" fmla="*/ 19 h 22"/>
                <a:gd name="T12" fmla="*/ 7 w 15"/>
                <a:gd name="T13" fmla="*/ 22 h 22"/>
                <a:gd name="T14" fmla="*/ 7 w 15"/>
                <a:gd name="T15" fmla="*/ 4 h 22"/>
                <a:gd name="T16" fmla="*/ 4 w 15"/>
                <a:gd name="T17" fmla="*/ 11 h 22"/>
                <a:gd name="T18" fmla="*/ 7 w 15"/>
                <a:gd name="T19" fmla="*/ 18 h 22"/>
                <a:gd name="T20" fmla="*/ 10 w 15"/>
                <a:gd name="T21" fmla="*/ 11 h 22"/>
                <a:gd name="T22" fmla="*/ 7 w 15"/>
                <a:gd name="T23"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2">
                  <a:moveTo>
                    <a:pt x="7" y="22"/>
                  </a:moveTo>
                  <a:cubicBezTo>
                    <a:pt x="2" y="22"/>
                    <a:pt x="0" y="18"/>
                    <a:pt x="0" y="11"/>
                  </a:cubicBezTo>
                  <a:cubicBezTo>
                    <a:pt x="0" y="8"/>
                    <a:pt x="0" y="5"/>
                    <a:pt x="2" y="3"/>
                  </a:cubicBezTo>
                  <a:cubicBezTo>
                    <a:pt x="3" y="1"/>
                    <a:pt x="5" y="0"/>
                    <a:pt x="8" y="0"/>
                  </a:cubicBezTo>
                  <a:cubicBezTo>
                    <a:pt x="12" y="0"/>
                    <a:pt x="15" y="4"/>
                    <a:pt x="15" y="11"/>
                  </a:cubicBezTo>
                  <a:cubicBezTo>
                    <a:pt x="15" y="14"/>
                    <a:pt x="14" y="17"/>
                    <a:pt x="13" y="19"/>
                  </a:cubicBezTo>
                  <a:cubicBezTo>
                    <a:pt x="12" y="21"/>
                    <a:pt x="10" y="22"/>
                    <a:pt x="7" y="22"/>
                  </a:cubicBezTo>
                  <a:close/>
                  <a:moveTo>
                    <a:pt x="7" y="4"/>
                  </a:moveTo>
                  <a:cubicBezTo>
                    <a:pt x="5" y="4"/>
                    <a:pt x="4" y="6"/>
                    <a:pt x="4" y="11"/>
                  </a:cubicBezTo>
                  <a:cubicBezTo>
                    <a:pt x="4" y="16"/>
                    <a:pt x="5" y="18"/>
                    <a:pt x="7" y="18"/>
                  </a:cubicBezTo>
                  <a:cubicBezTo>
                    <a:pt x="9" y="18"/>
                    <a:pt x="10" y="16"/>
                    <a:pt x="10" y="11"/>
                  </a:cubicBezTo>
                  <a:cubicBezTo>
                    <a:pt x="10" y="6"/>
                    <a:pt x="9" y="4"/>
                    <a:pt x="7" y="4"/>
                  </a:cubicBez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Segoe UI"/>
                <a:ea typeface="+mn-ea"/>
                <a:cs typeface="+mn-cs"/>
              </a:endParaRPr>
            </a:p>
          </p:txBody>
        </p:sp>
        <p:sp>
          <p:nvSpPr>
            <p:cNvPr id="52" name="Freeform 303"/>
            <p:cNvSpPr>
              <a:spLocks noEditPoints="1"/>
            </p:cNvSpPr>
            <p:nvPr/>
          </p:nvSpPr>
          <p:spPr bwMode="auto">
            <a:xfrm>
              <a:off x="1998" y="3368"/>
              <a:ext cx="26" cy="37"/>
            </a:xfrm>
            <a:custGeom>
              <a:avLst/>
              <a:gdLst>
                <a:gd name="T0" fmla="*/ 8 w 15"/>
                <a:gd name="T1" fmla="*/ 22 h 22"/>
                <a:gd name="T2" fmla="*/ 0 w 15"/>
                <a:gd name="T3" fmla="*/ 11 h 22"/>
                <a:gd name="T4" fmla="*/ 2 w 15"/>
                <a:gd name="T5" fmla="*/ 3 h 22"/>
                <a:gd name="T6" fmla="*/ 8 w 15"/>
                <a:gd name="T7" fmla="*/ 0 h 22"/>
                <a:gd name="T8" fmla="*/ 15 w 15"/>
                <a:gd name="T9" fmla="*/ 11 h 22"/>
                <a:gd name="T10" fmla="*/ 13 w 15"/>
                <a:gd name="T11" fmla="*/ 19 h 22"/>
                <a:gd name="T12" fmla="*/ 8 w 15"/>
                <a:gd name="T13" fmla="*/ 22 h 22"/>
                <a:gd name="T14" fmla="*/ 8 w 15"/>
                <a:gd name="T15" fmla="*/ 4 h 22"/>
                <a:gd name="T16" fmla="*/ 5 w 15"/>
                <a:gd name="T17" fmla="*/ 11 h 22"/>
                <a:gd name="T18" fmla="*/ 8 w 15"/>
                <a:gd name="T19" fmla="*/ 18 h 22"/>
                <a:gd name="T20" fmla="*/ 11 w 15"/>
                <a:gd name="T21" fmla="*/ 11 h 22"/>
                <a:gd name="T22" fmla="*/ 8 w 15"/>
                <a:gd name="T23"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2">
                  <a:moveTo>
                    <a:pt x="8" y="22"/>
                  </a:moveTo>
                  <a:cubicBezTo>
                    <a:pt x="3" y="22"/>
                    <a:pt x="0" y="18"/>
                    <a:pt x="0" y="11"/>
                  </a:cubicBezTo>
                  <a:cubicBezTo>
                    <a:pt x="0" y="8"/>
                    <a:pt x="1" y="5"/>
                    <a:pt x="2" y="3"/>
                  </a:cubicBezTo>
                  <a:cubicBezTo>
                    <a:pt x="4" y="1"/>
                    <a:pt x="6" y="0"/>
                    <a:pt x="8" y="0"/>
                  </a:cubicBezTo>
                  <a:cubicBezTo>
                    <a:pt x="13" y="0"/>
                    <a:pt x="15" y="4"/>
                    <a:pt x="15" y="11"/>
                  </a:cubicBezTo>
                  <a:cubicBezTo>
                    <a:pt x="15" y="14"/>
                    <a:pt x="15" y="17"/>
                    <a:pt x="13" y="19"/>
                  </a:cubicBezTo>
                  <a:cubicBezTo>
                    <a:pt x="12" y="21"/>
                    <a:pt x="10" y="22"/>
                    <a:pt x="8" y="22"/>
                  </a:cubicBezTo>
                  <a:close/>
                  <a:moveTo>
                    <a:pt x="8" y="4"/>
                  </a:moveTo>
                  <a:cubicBezTo>
                    <a:pt x="6" y="4"/>
                    <a:pt x="5" y="6"/>
                    <a:pt x="5" y="11"/>
                  </a:cubicBezTo>
                  <a:cubicBezTo>
                    <a:pt x="5" y="16"/>
                    <a:pt x="6" y="18"/>
                    <a:pt x="8" y="18"/>
                  </a:cubicBezTo>
                  <a:cubicBezTo>
                    <a:pt x="10" y="18"/>
                    <a:pt x="11" y="16"/>
                    <a:pt x="11" y="11"/>
                  </a:cubicBezTo>
                  <a:cubicBezTo>
                    <a:pt x="11" y="6"/>
                    <a:pt x="10" y="4"/>
                    <a:pt x="8" y="4"/>
                  </a:cubicBez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Segoe UI"/>
                <a:ea typeface="+mn-ea"/>
                <a:cs typeface="+mn-cs"/>
              </a:endParaRPr>
            </a:p>
          </p:txBody>
        </p:sp>
        <p:sp>
          <p:nvSpPr>
            <p:cNvPr id="53" name="Freeform 304"/>
            <p:cNvSpPr>
              <a:spLocks/>
            </p:cNvSpPr>
            <p:nvPr/>
          </p:nvSpPr>
          <p:spPr bwMode="auto">
            <a:xfrm>
              <a:off x="2032" y="3368"/>
              <a:ext cx="16" cy="37"/>
            </a:xfrm>
            <a:custGeom>
              <a:avLst/>
              <a:gdLst>
                <a:gd name="T0" fmla="*/ 9 w 9"/>
                <a:gd name="T1" fmla="*/ 0 h 22"/>
                <a:gd name="T2" fmla="*/ 9 w 9"/>
                <a:gd name="T3" fmla="*/ 22 h 22"/>
                <a:gd name="T4" fmla="*/ 4 w 9"/>
                <a:gd name="T5" fmla="*/ 22 h 22"/>
                <a:gd name="T6" fmla="*/ 4 w 9"/>
                <a:gd name="T7" fmla="*/ 5 h 22"/>
                <a:gd name="T8" fmla="*/ 3 w 9"/>
                <a:gd name="T9" fmla="*/ 6 h 22"/>
                <a:gd name="T10" fmla="*/ 2 w 9"/>
                <a:gd name="T11" fmla="*/ 6 h 22"/>
                <a:gd name="T12" fmla="*/ 1 w 9"/>
                <a:gd name="T13" fmla="*/ 7 h 22"/>
                <a:gd name="T14" fmla="*/ 0 w 9"/>
                <a:gd name="T15" fmla="*/ 7 h 22"/>
                <a:gd name="T16" fmla="*/ 0 w 9"/>
                <a:gd name="T17" fmla="*/ 3 h 22"/>
                <a:gd name="T18" fmla="*/ 3 w 9"/>
                <a:gd name="T19" fmla="*/ 2 h 22"/>
                <a:gd name="T20" fmla="*/ 6 w 9"/>
                <a:gd name="T21" fmla="*/ 0 h 22"/>
                <a:gd name="T22" fmla="*/ 9 w 9"/>
                <a:gd name="T23"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22">
                  <a:moveTo>
                    <a:pt x="9" y="0"/>
                  </a:moveTo>
                  <a:cubicBezTo>
                    <a:pt x="9" y="22"/>
                    <a:pt x="9" y="22"/>
                    <a:pt x="9" y="22"/>
                  </a:cubicBezTo>
                  <a:cubicBezTo>
                    <a:pt x="4" y="22"/>
                    <a:pt x="4" y="22"/>
                    <a:pt x="4" y="22"/>
                  </a:cubicBezTo>
                  <a:cubicBezTo>
                    <a:pt x="4" y="5"/>
                    <a:pt x="4" y="5"/>
                    <a:pt x="4" y="5"/>
                  </a:cubicBezTo>
                  <a:cubicBezTo>
                    <a:pt x="4" y="6"/>
                    <a:pt x="4" y="6"/>
                    <a:pt x="3" y="6"/>
                  </a:cubicBezTo>
                  <a:cubicBezTo>
                    <a:pt x="3" y="6"/>
                    <a:pt x="2" y="6"/>
                    <a:pt x="2" y="6"/>
                  </a:cubicBezTo>
                  <a:cubicBezTo>
                    <a:pt x="2" y="7"/>
                    <a:pt x="1" y="7"/>
                    <a:pt x="1" y="7"/>
                  </a:cubicBezTo>
                  <a:cubicBezTo>
                    <a:pt x="0" y="7"/>
                    <a:pt x="0" y="7"/>
                    <a:pt x="0" y="7"/>
                  </a:cubicBezTo>
                  <a:cubicBezTo>
                    <a:pt x="0" y="3"/>
                    <a:pt x="0" y="3"/>
                    <a:pt x="0" y="3"/>
                  </a:cubicBezTo>
                  <a:cubicBezTo>
                    <a:pt x="1" y="3"/>
                    <a:pt x="2" y="2"/>
                    <a:pt x="3" y="2"/>
                  </a:cubicBezTo>
                  <a:cubicBezTo>
                    <a:pt x="4" y="1"/>
                    <a:pt x="5" y="1"/>
                    <a:pt x="6" y="0"/>
                  </a:cubicBezTo>
                  <a:lnTo>
                    <a:pt x="9"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Segoe UI"/>
                <a:ea typeface="+mn-ea"/>
                <a:cs typeface="+mn-cs"/>
              </a:endParaRPr>
            </a:p>
          </p:txBody>
        </p:sp>
        <p:sp>
          <p:nvSpPr>
            <p:cNvPr id="54" name="Freeform 305"/>
            <p:cNvSpPr>
              <a:spLocks/>
            </p:cNvSpPr>
            <p:nvPr/>
          </p:nvSpPr>
          <p:spPr bwMode="auto">
            <a:xfrm>
              <a:off x="2094" y="3265"/>
              <a:ext cx="15" cy="36"/>
            </a:xfrm>
            <a:custGeom>
              <a:avLst/>
              <a:gdLst>
                <a:gd name="T0" fmla="*/ 9 w 9"/>
                <a:gd name="T1" fmla="*/ 0 h 21"/>
                <a:gd name="T2" fmla="*/ 9 w 9"/>
                <a:gd name="T3" fmla="*/ 21 h 21"/>
                <a:gd name="T4" fmla="*/ 5 w 9"/>
                <a:gd name="T5" fmla="*/ 21 h 21"/>
                <a:gd name="T6" fmla="*/ 5 w 9"/>
                <a:gd name="T7" fmla="*/ 5 h 21"/>
                <a:gd name="T8" fmla="*/ 4 w 9"/>
                <a:gd name="T9" fmla="*/ 6 h 21"/>
                <a:gd name="T10" fmla="*/ 3 w 9"/>
                <a:gd name="T11" fmla="*/ 6 h 21"/>
                <a:gd name="T12" fmla="*/ 1 w 9"/>
                <a:gd name="T13" fmla="*/ 7 h 21"/>
                <a:gd name="T14" fmla="*/ 0 w 9"/>
                <a:gd name="T15" fmla="*/ 7 h 21"/>
                <a:gd name="T16" fmla="*/ 0 w 9"/>
                <a:gd name="T17" fmla="*/ 3 h 21"/>
                <a:gd name="T18" fmla="*/ 3 w 9"/>
                <a:gd name="T19" fmla="*/ 2 h 21"/>
                <a:gd name="T20" fmla="*/ 6 w 9"/>
                <a:gd name="T21" fmla="*/ 0 h 21"/>
                <a:gd name="T22" fmla="*/ 9 w 9"/>
                <a:gd name="T23"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21">
                  <a:moveTo>
                    <a:pt x="9" y="0"/>
                  </a:moveTo>
                  <a:cubicBezTo>
                    <a:pt x="9" y="21"/>
                    <a:pt x="9" y="21"/>
                    <a:pt x="9" y="21"/>
                  </a:cubicBezTo>
                  <a:cubicBezTo>
                    <a:pt x="5" y="21"/>
                    <a:pt x="5" y="21"/>
                    <a:pt x="5" y="21"/>
                  </a:cubicBezTo>
                  <a:cubicBezTo>
                    <a:pt x="5" y="5"/>
                    <a:pt x="5" y="5"/>
                    <a:pt x="5" y="5"/>
                  </a:cubicBezTo>
                  <a:cubicBezTo>
                    <a:pt x="4" y="5"/>
                    <a:pt x="4" y="6"/>
                    <a:pt x="4" y="6"/>
                  </a:cubicBezTo>
                  <a:cubicBezTo>
                    <a:pt x="3" y="6"/>
                    <a:pt x="3" y="6"/>
                    <a:pt x="3" y="6"/>
                  </a:cubicBezTo>
                  <a:cubicBezTo>
                    <a:pt x="2" y="6"/>
                    <a:pt x="2" y="7"/>
                    <a:pt x="1" y="7"/>
                  </a:cubicBezTo>
                  <a:cubicBezTo>
                    <a:pt x="1" y="7"/>
                    <a:pt x="0" y="7"/>
                    <a:pt x="0" y="7"/>
                  </a:cubicBezTo>
                  <a:cubicBezTo>
                    <a:pt x="0" y="3"/>
                    <a:pt x="0" y="3"/>
                    <a:pt x="0" y="3"/>
                  </a:cubicBezTo>
                  <a:cubicBezTo>
                    <a:pt x="1" y="3"/>
                    <a:pt x="2" y="2"/>
                    <a:pt x="3" y="2"/>
                  </a:cubicBezTo>
                  <a:cubicBezTo>
                    <a:pt x="5" y="1"/>
                    <a:pt x="6" y="1"/>
                    <a:pt x="6" y="0"/>
                  </a:cubicBezTo>
                  <a:lnTo>
                    <a:pt x="9"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Segoe UI"/>
                <a:ea typeface="+mn-ea"/>
                <a:cs typeface="+mn-cs"/>
              </a:endParaRPr>
            </a:p>
          </p:txBody>
        </p:sp>
        <p:sp>
          <p:nvSpPr>
            <p:cNvPr id="55" name="Freeform 306"/>
            <p:cNvSpPr>
              <a:spLocks noEditPoints="1"/>
            </p:cNvSpPr>
            <p:nvPr/>
          </p:nvSpPr>
          <p:spPr bwMode="auto">
            <a:xfrm>
              <a:off x="2091" y="3317"/>
              <a:ext cx="25" cy="37"/>
            </a:xfrm>
            <a:custGeom>
              <a:avLst/>
              <a:gdLst>
                <a:gd name="T0" fmla="*/ 7 w 15"/>
                <a:gd name="T1" fmla="*/ 22 h 22"/>
                <a:gd name="T2" fmla="*/ 0 w 15"/>
                <a:gd name="T3" fmla="*/ 11 h 22"/>
                <a:gd name="T4" fmla="*/ 2 w 15"/>
                <a:gd name="T5" fmla="*/ 3 h 22"/>
                <a:gd name="T6" fmla="*/ 8 w 15"/>
                <a:gd name="T7" fmla="*/ 0 h 22"/>
                <a:gd name="T8" fmla="*/ 15 w 15"/>
                <a:gd name="T9" fmla="*/ 11 h 22"/>
                <a:gd name="T10" fmla="*/ 13 w 15"/>
                <a:gd name="T11" fmla="*/ 19 h 22"/>
                <a:gd name="T12" fmla="*/ 7 w 15"/>
                <a:gd name="T13" fmla="*/ 22 h 22"/>
                <a:gd name="T14" fmla="*/ 8 w 15"/>
                <a:gd name="T15" fmla="*/ 4 h 22"/>
                <a:gd name="T16" fmla="*/ 5 w 15"/>
                <a:gd name="T17" fmla="*/ 11 h 22"/>
                <a:gd name="T18" fmla="*/ 8 w 15"/>
                <a:gd name="T19" fmla="*/ 18 h 22"/>
                <a:gd name="T20" fmla="*/ 11 w 15"/>
                <a:gd name="T21" fmla="*/ 11 h 22"/>
                <a:gd name="T22" fmla="*/ 8 w 15"/>
                <a:gd name="T23"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2">
                  <a:moveTo>
                    <a:pt x="7" y="22"/>
                  </a:moveTo>
                  <a:cubicBezTo>
                    <a:pt x="2" y="22"/>
                    <a:pt x="0" y="18"/>
                    <a:pt x="0" y="11"/>
                  </a:cubicBezTo>
                  <a:cubicBezTo>
                    <a:pt x="0" y="8"/>
                    <a:pt x="1" y="5"/>
                    <a:pt x="2" y="3"/>
                  </a:cubicBezTo>
                  <a:cubicBezTo>
                    <a:pt x="3" y="1"/>
                    <a:pt x="5" y="0"/>
                    <a:pt x="8" y="0"/>
                  </a:cubicBezTo>
                  <a:cubicBezTo>
                    <a:pt x="13" y="0"/>
                    <a:pt x="15" y="4"/>
                    <a:pt x="15" y="11"/>
                  </a:cubicBezTo>
                  <a:cubicBezTo>
                    <a:pt x="15" y="14"/>
                    <a:pt x="15" y="17"/>
                    <a:pt x="13" y="19"/>
                  </a:cubicBezTo>
                  <a:cubicBezTo>
                    <a:pt x="12" y="21"/>
                    <a:pt x="10" y="22"/>
                    <a:pt x="7" y="22"/>
                  </a:cubicBezTo>
                  <a:close/>
                  <a:moveTo>
                    <a:pt x="8" y="4"/>
                  </a:moveTo>
                  <a:cubicBezTo>
                    <a:pt x="6" y="4"/>
                    <a:pt x="5" y="6"/>
                    <a:pt x="5" y="11"/>
                  </a:cubicBezTo>
                  <a:cubicBezTo>
                    <a:pt x="5" y="16"/>
                    <a:pt x="6" y="18"/>
                    <a:pt x="8" y="18"/>
                  </a:cubicBezTo>
                  <a:cubicBezTo>
                    <a:pt x="10" y="18"/>
                    <a:pt x="11" y="16"/>
                    <a:pt x="11" y="11"/>
                  </a:cubicBezTo>
                  <a:cubicBezTo>
                    <a:pt x="11" y="6"/>
                    <a:pt x="10" y="4"/>
                    <a:pt x="8" y="4"/>
                  </a:cubicBez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Segoe UI"/>
                <a:ea typeface="+mn-ea"/>
                <a:cs typeface="+mn-cs"/>
              </a:endParaRPr>
            </a:p>
          </p:txBody>
        </p:sp>
        <p:sp>
          <p:nvSpPr>
            <p:cNvPr id="56" name="Freeform 307"/>
            <p:cNvSpPr>
              <a:spLocks noEditPoints="1"/>
            </p:cNvSpPr>
            <p:nvPr/>
          </p:nvSpPr>
          <p:spPr bwMode="auto">
            <a:xfrm>
              <a:off x="2091" y="3368"/>
              <a:ext cx="25" cy="37"/>
            </a:xfrm>
            <a:custGeom>
              <a:avLst/>
              <a:gdLst>
                <a:gd name="T0" fmla="*/ 7 w 15"/>
                <a:gd name="T1" fmla="*/ 22 h 22"/>
                <a:gd name="T2" fmla="*/ 0 w 15"/>
                <a:gd name="T3" fmla="*/ 11 h 22"/>
                <a:gd name="T4" fmla="*/ 2 w 15"/>
                <a:gd name="T5" fmla="*/ 3 h 22"/>
                <a:gd name="T6" fmla="*/ 8 w 15"/>
                <a:gd name="T7" fmla="*/ 0 h 22"/>
                <a:gd name="T8" fmla="*/ 15 w 15"/>
                <a:gd name="T9" fmla="*/ 11 h 22"/>
                <a:gd name="T10" fmla="*/ 13 w 15"/>
                <a:gd name="T11" fmla="*/ 19 h 22"/>
                <a:gd name="T12" fmla="*/ 7 w 15"/>
                <a:gd name="T13" fmla="*/ 22 h 22"/>
                <a:gd name="T14" fmla="*/ 8 w 15"/>
                <a:gd name="T15" fmla="*/ 4 h 22"/>
                <a:gd name="T16" fmla="*/ 5 w 15"/>
                <a:gd name="T17" fmla="*/ 11 h 22"/>
                <a:gd name="T18" fmla="*/ 8 w 15"/>
                <a:gd name="T19" fmla="*/ 18 h 22"/>
                <a:gd name="T20" fmla="*/ 11 w 15"/>
                <a:gd name="T21" fmla="*/ 11 h 22"/>
                <a:gd name="T22" fmla="*/ 8 w 15"/>
                <a:gd name="T23"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2">
                  <a:moveTo>
                    <a:pt x="7" y="22"/>
                  </a:moveTo>
                  <a:cubicBezTo>
                    <a:pt x="2" y="22"/>
                    <a:pt x="0" y="18"/>
                    <a:pt x="0" y="11"/>
                  </a:cubicBezTo>
                  <a:cubicBezTo>
                    <a:pt x="0" y="8"/>
                    <a:pt x="1" y="5"/>
                    <a:pt x="2" y="3"/>
                  </a:cubicBezTo>
                  <a:cubicBezTo>
                    <a:pt x="3" y="1"/>
                    <a:pt x="5" y="0"/>
                    <a:pt x="8" y="0"/>
                  </a:cubicBezTo>
                  <a:cubicBezTo>
                    <a:pt x="13" y="0"/>
                    <a:pt x="15" y="4"/>
                    <a:pt x="15" y="11"/>
                  </a:cubicBezTo>
                  <a:cubicBezTo>
                    <a:pt x="15" y="14"/>
                    <a:pt x="15" y="17"/>
                    <a:pt x="13" y="19"/>
                  </a:cubicBezTo>
                  <a:cubicBezTo>
                    <a:pt x="12" y="21"/>
                    <a:pt x="10" y="22"/>
                    <a:pt x="7" y="22"/>
                  </a:cubicBezTo>
                  <a:close/>
                  <a:moveTo>
                    <a:pt x="8" y="4"/>
                  </a:moveTo>
                  <a:cubicBezTo>
                    <a:pt x="6" y="4"/>
                    <a:pt x="5" y="6"/>
                    <a:pt x="5" y="11"/>
                  </a:cubicBezTo>
                  <a:cubicBezTo>
                    <a:pt x="5" y="16"/>
                    <a:pt x="6" y="18"/>
                    <a:pt x="8" y="18"/>
                  </a:cubicBezTo>
                  <a:cubicBezTo>
                    <a:pt x="10" y="18"/>
                    <a:pt x="11" y="16"/>
                    <a:pt x="11" y="11"/>
                  </a:cubicBezTo>
                  <a:cubicBezTo>
                    <a:pt x="11" y="6"/>
                    <a:pt x="10" y="4"/>
                    <a:pt x="8" y="4"/>
                  </a:cubicBez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Segoe UI"/>
                <a:ea typeface="+mn-ea"/>
                <a:cs typeface="+mn-cs"/>
              </a:endParaRPr>
            </a:p>
          </p:txBody>
        </p:sp>
        <p:sp>
          <p:nvSpPr>
            <p:cNvPr id="57" name="Freeform 308"/>
            <p:cNvSpPr>
              <a:spLocks noEditPoints="1"/>
            </p:cNvSpPr>
            <p:nvPr/>
          </p:nvSpPr>
          <p:spPr bwMode="auto">
            <a:xfrm>
              <a:off x="2058" y="3265"/>
              <a:ext cx="27" cy="38"/>
            </a:xfrm>
            <a:custGeom>
              <a:avLst/>
              <a:gdLst>
                <a:gd name="T0" fmla="*/ 8 w 16"/>
                <a:gd name="T1" fmla="*/ 22 h 22"/>
                <a:gd name="T2" fmla="*/ 0 w 16"/>
                <a:gd name="T3" fmla="*/ 11 h 22"/>
                <a:gd name="T4" fmla="*/ 2 w 16"/>
                <a:gd name="T5" fmla="*/ 3 h 22"/>
                <a:gd name="T6" fmla="*/ 8 w 16"/>
                <a:gd name="T7" fmla="*/ 0 h 22"/>
                <a:gd name="T8" fmla="*/ 16 w 16"/>
                <a:gd name="T9" fmla="*/ 11 h 22"/>
                <a:gd name="T10" fmla="*/ 14 w 16"/>
                <a:gd name="T11" fmla="*/ 19 h 22"/>
                <a:gd name="T12" fmla="*/ 8 w 16"/>
                <a:gd name="T13" fmla="*/ 22 h 22"/>
                <a:gd name="T14" fmla="*/ 8 w 16"/>
                <a:gd name="T15" fmla="*/ 4 h 22"/>
                <a:gd name="T16" fmla="*/ 5 w 16"/>
                <a:gd name="T17" fmla="*/ 11 h 22"/>
                <a:gd name="T18" fmla="*/ 8 w 16"/>
                <a:gd name="T19" fmla="*/ 18 h 22"/>
                <a:gd name="T20" fmla="*/ 11 w 16"/>
                <a:gd name="T21" fmla="*/ 11 h 22"/>
                <a:gd name="T22" fmla="*/ 8 w 16"/>
                <a:gd name="T23"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 h="22">
                  <a:moveTo>
                    <a:pt x="8" y="22"/>
                  </a:moveTo>
                  <a:cubicBezTo>
                    <a:pt x="3" y="22"/>
                    <a:pt x="0" y="18"/>
                    <a:pt x="0" y="11"/>
                  </a:cubicBezTo>
                  <a:cubicBezTo>
                    <a:pt x="0" y="8"/>
                    <a:pt x="1" y="5"/>
                    <a:pt x="2" y="3"/>
                  </a:cubicBezTo>
                  <a:cubicBezTo>
                    <a:pt x="4" y="1"/>
                    <a:pt x="6" y="0"/>
                    <a:pt x="8" y="0"/>
                  </a:cubicBezTo>
                  <a:cubicBezTo>
                    <a:pt x="13" y="0"/>
                    <a:pt x="16" y="4"/>
                    <a:pt x="16" y="11"/>
                  </a:cubicBezTo>
                  <a:cubicBezTo>
                    <a:pt x="16" y="14"/>
                    <a:pt x="15" y="17"/>
                    <a:pt x="14" y="19"/>
                  </a:cubicBezTo>
                  <a:cubicBezTo>
                    <a:pt x="12" y="21"/>
                    <a:pt x="10" y="22"/>
                    <a:pt x="8" y="22"/>
                  </a:cubicBezTo>
                  <a:close/>
                  <a:moveTo>
                    <a:pt x="8" y="4"/>
                  </a:moveTo>
                  <a:cubicBezTo>
                    <a:pt x="6" y="4"/>
                    <a:pt x="5" y="6"/>
                    <a:pt x="5" y="11"/>
                  </a:cubicBezTo>
                  <a:cubicBezTo>
                    <a:pt x="5" y="16"/>
                    <a:pt x="6" y="18"/>
                    <a:pt x="8" y="18"/>
                  </a:cubicBezTo>
                  <a:cubicBezTo>
                    <a:pt x="10" y="18"/>
                    <a:pt x="11" y="16"/>
                    <a:pt x="11" y="11"/>
                  </a:cubicBezTo>
                  <a:cubicBezTo>
                    <a:pt x="11" y="6"/>
                    <a:pt x="10" y="4"/>
                    <a:pt x="8" y="4"/>
                  </a:cubicBez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Segoe UI"/>
                <a:ea typeface="+mn-ea"/>
                <a:cs typeface="+mn-cs"/>
              </a:endParaRPr>
            </a:p>
          </p:txBody>
        </p:sp>
        <p:sp>
          <p:nvSpPr>
            <p:cNvPr id="58" name="Freeform 309"/>
            <p:cNvSpPr>
              <a:spLocks/>
            </p:cNvSpPr>
            <p:nvPr/>
          </p:nvSpPr>
          <p:spPr bwMode="auto">
            <a:xfrm>
              <a:off x="2062" y="3317"/>
              <a:ext cx="17" cy="37"/>
            </a:xfrm>
            <a:custGeom>
              <a:avLst/>
              <a:gdLst>
                <a:gd name="T0" fmla="*/ 10 w 10"/>
                <a:gd name="T1" fmla="*/ 0 h 22"/>
                <a:gd name="T2" fmla="*/ 10 w 10"/>
                <a:gd name="T3" fmla="*/ 22 h 22"/>
                <a:gd name="T4" fmla="*/ 5 w 10"/>
                <a:gd name="T5" fmla="*/ 22 h 22"/>
                <a:gd name="T6" fmla="*/ 5 w 10"/>
                <a:gd name="T7" fmla="*/ 5 h 22"/>
                <a:gd name="T8" fmla="*/ 4 w 10"/>
                <a:gd name="T9" fmla="*/ 6 h 22"/>
                <a:gd name="T10" fmla="*/ 3 w 10"/>
                <a:gd name="T11" fmla="*/ 6 h 22"/>
                <a:gd name="T12" fmla="*/ 2 w 10"/>
                <a:gd name="T13" fmla="*/ 7 h 22"/>
                <a:gd name="T14" fmla="*/ 0 w 10"/>
                <a:gd name="T15" fmla="*/ 7 h 22"/>
                <a:gd name="T16" fmla="*/ 0 w 10"/>
                <a:gd name="T17" fmla="*/ 3 h 22"/>
                <a:gd name="T18" fmla="*/ 4 w 10"/>
                <a:gd name="T19" fmla="*/ 2 h 22"/>
                <a:gd name="T20" fmla="*/ 7 w 10"/>
                <a:gd name="T21" fmla="*/ 0 h 22"/>
                <a:gd name="T22" fmla="*/ 10 w 10"/>
                <a:gd name="T23"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 h="22">
                  <a:moveTo>
                    <a:pt x="10" y="0"/>
                  </a:moveTo>
                  <a:cubicBezTo>
                    <a:pt x="10" y="22"/>
                    <a:pt x="10" y="22"/>
                    <a:pt x="10" y="22"/>
                  </a:cubicBezTo>
                  <a:cubicBezTo>
                    <a:pt x="5" y="22"/>
                    <a:pt x="5" y="22"/>
                    <a:pt x="5" y="22"/>
                  </a:cubicBezTo>
                  <a:cubicBezTo>
                    <a:pt x="5" y="5"/>
                    <a:pt x="5" y="5"/>
                    <a:pt x="5" y="5"/>
                  </a:cubicBezTo>
                  <a:cubicBezTo>
                    <a:pt x="5" y="5"/>
                    <a:pt x="4" y="6"/>
                    <a:pt x="4" y="6"/>
                  </a:cubicBezTo>
                  <a:cubicBezTo>
                    <a:pt x="4" y="6"/>
                    <a:pt x="3" y="6"/>
                    <a:pt x="3" y="6"/>
                  </a:cubicBezTo>
                  <a:cubicBezTo>
                    <a:pt x="3" y="7"/>
                    <a:pt x="2" y="7"/>
                    <a:pt x="2" y="7"/>
                  </a:cubicBezTo>
                  <a:cubicBezTo>
                    <a:pt x="1" y="7"/>
                    <a:pt x="1" y="7"/>
                    <a:pt x="0" y="7"/>
                  </a:cubicBezTo>
                  <a:cubicBezTo>
                    <a:pt x="0" y="3"/>
                    <a:pt x="0" y="3"/>
                    <a:pt x="0" y="3"/>
                  </a:cubicBezTo>
                  <a:cubicBezTo>
                    <a:pt x="2" y="3"/>
                    <a:pt x="3" y="2"/>
                    <a:pt x="4" y="2"/>
                  </a:cubicBezTo>
                  <a:cubicBezTo>
                    <a:pt x="5" y="1"/>
                    <a:pt x="6" y="1"/>
                    <a:pt x="7" y="0"/>
                  </a:cubicBezTo>
                  <a:lnTo>
                    <a:pt x="10"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Segoe UI"/>
                <a:ea typeface="+mn-ea"/>
                <a:cs typeface="+mn-cs"/>
              </a:endParaRPr>
            </a:p>
          </p:txBody>
        </p:sp>
        <p:sp>
          <p:nvSpPr>
            <p:cNvPr id="59" name="Freeform 310"/>
            <p:cNvSpPr>
              <a:spLocks noEditPoints="1"/>
            </p:cNvSpPr>
            <p:nvPr/>
          </p:nvSpPr>
          <p:spPr bwMode="auto">
            <a:xfrm>
              <a:off x="2058" y="3368"/>
              <a:ext cx="27" cy="37"/>
            </a:xfrm>
            <a:custGeom>
              <a:avLst/>
              <a:gdLst>
                <a:gd name="T0" fmla="*/ 8 w 16"/>
                <a:gd name="T1" fmla="*/ 22 h 22"/>
                <a:gd name="T2" fmla="*/ 0 w 16"/>
                <a:gd name="T3" fmla="*/ 11 h 22"/>
                <a:gd name="T4" fmla="*/ 2 w 16"/>
                <a:gd name="T5" fmla="*/ 3 h 22"/>
                <a:gd name="T6" fmla="*/ 8 w 16"/>
                <a:gd name="T7" fmla="*/ 0 h 22"/>
                <a:gd name="T8" fmla="*/ 16 w 16"/>
                <a:gd name="T9" fmla="*/ 11 h 22"/>
                <a:gd name="T10" fmla="*/ 14 w 16"/>
                <a:gd name="T11" fmla="*/ 19 h 22"/>
                <a:gd name="T12" fmla="*/ 8 w 16"/>
                <a:gd name="T13" fmla="*/ 22 h 22"/>
                <a:gd name="T14" fmla="*/ 8 w 16"/>
                <a:gd name="T15" fmla="*/ 4 h 22"/>
                <a:gd name="T16" fmla="*/ 5 w 16"/>
                <a:gd name="T17" fmla="*/ 11 h 22"/>
                <a:gd name="T18" fmla="*/ 8 w 16"/>
                <a:gd name="T19" fmla="*/ 18 h 22"/>
                <a:gd name="T20" fmla="*/ 11 w 16"/>
                <a:gd name="T21" fmla="*/ 11 h 22"/>
                <a:gd name="T22" fmla="*/ 8 w 16"/>
                <a:gd name="T23"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 h="22">
                  <a:moveTo>
                    <a:pt x="8" y="22"/>
                  </a:moveTo>
                  <a:cubicBezTo>
                    <a:pt x="3" y="22"/>
                    <a:pt x="0" y="18"/>
                    <a:pt x="0" y="11"/>
                  </a:cubicBezTo>
                  <a:cubicBezTo>
                    <a:pt x="0" y="8"/>
                    <a:pt x="1" y="5"/>
                    <a:pt x="2" y="3"/>
                  </a:cubicBezTo>
                  <a:cubicBezTo>
                    <a:pt x="4" y="1"/>
                    <a:pt x="6" y="0"/>
                    <a:pt x="8" y="0"/>
                  </a:cubicBezTo>
                  <a:cubicBezTo>
                    <a:pt x="13" y="0"/>
                    <a:pt x="16" y="4"/>
                    <a:pt x="16" y="11"/>
                  </a:cubicBezTo>
                  <a:cubicBezTo>
                    <a:pt x="16" y="14"/>
                    <a:pt x="15" y="17"/>
                    <a:pt x="14" y="19"/>
                  </a:cubicBezTo>
                  <a:cubicBezTo>
                    <a:pt x="12" y="21"/>
                    <a:pt x="10" y="22"/>
                    <a:pt x="8" y="22"/>
                  </a:cubicBezTo>
                  <a:close/>
                  <a:moveTo>
                    <a:pt x="8" y="4"/>
                  </a:moveTo>
                  <a:cubicBezTo>
                    <a:pt x="6" y="4"/>
                    <a:pt x="5" y="6"/>
                    <a:pt x="5" y="11"/>
                  </a:cubicBezTo>
                  <a:cubicBezTo>
                    <a:pt x="5" y="16"/>
                    <a:pt x="6" y="18"/>
                    <a:pt x="8" y="18"/>
                  </a:cubicBezTo>
                  <a:cubicBezTo>
                    <a:pt x="10" y="18"/>
                    <a:pt x="11" y="16"/>
                    <a:pt x="11" y="11"/>
                  </a:cubicBezTo>
                  <a:cubicBezTo>
                    <a:pt x="11" y="6"/>
                    <a:pt x="10" y="4"/>
                    <a:pt x="8" y="4"/>
                  </a:cubicBez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Segoe UI"/>
                <a:ea typeface="+mn-ea"/>
                <a:cs typeface="+mn-cs"/>
              </a:endParaRPr>
            </a:p>
          </p:txBody>
        </p:sp>
        <p:sp>
          <p:nvSpPr>
            <p:cNvPr id="60" name="Rectangle 311"/>
            <p:cNvSpPr>
              <a:spLocks noChangeArrowheads="1"/>
            </p:cNvSpPr>
            <p:nvPr/>
          </p:nvSpPr>
          <p:spPr bwMode="auto">
            <a:xfrm>
              <a:off x="1848" y="2613"/>
              <a:ext cx="319" cy="319"/>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Segoe UI"/>
                <a:ea typeface="+mn-ea"/>
                <a:cs typeface="+mn-cs"/>
              </a:endParaRPr>
            </a:p>
          </p:txBody>
        </p:sp>
        <p:sp>
          <p:nvSpPr>
            <p:cNvPr id="61" name="Freeform 312"/>
            <p:cNvSpPr>
              <a:spLocks/>
            </p:cNvSpPr>
            <p:nvPr/>
          </p:nvSpPr>
          <p:spPr bwMode="auto">
            <a:xfrm>
              <a:off x="1904" y="2671"/>
              <a:ext cx="23" cy="53"/>
            </a:xfrm>
            <a:custGeom>
              <a:avLst/>
              <a:gdLst>
                <a:gd name="T0" fmla="*/ 13 w 13"/>
                <a:gd name="T1" fmla="*/ 0 h 31"/>
                <a:gd name="T2" fmla="*/ 13 w 13"/>
                <a:gd name="T3" fmla="*/ 31 h 31"/>
                <a:gd name="T4" fmla="*/ 6 w 13"/>
                <a:gd name="T5" fmla="*/ 31 h 31"/>
                <a:gd name="T6" fmla="*/ 6 w 13"/>
                <a:gd name="T7" fmla="*/ 7 h 31"/>
                <a:gd name="T8" fmla="*/ 5 w 13"/>
                <a:gd name="T9" fmla="*/ 8 h 31"/>
                <a:gd name="T10" fmla="*/ 3 w 13"/>
                <a:gd name="T11" fmla="*/ 9 h 31"/>
                <a:gd name="T12" fmla="*/ 2 w 13"/>
                <a:gd name="T13" fmla="*/ 10 h 31"/>
                <a:gd name="T14" fmla="*/ 0 w 13"/>
                <a:gd name="T15" fmla="*/ 10 h 31"/>
                <a:gd name="T16" fmla="*/ 0 w 13"/>
                <a:gd name="T17" fmla="*/ 4 h 31"/>
                <a:gd name="T18" fmla="*/ 5 w 13"/>
                <a:gd name="T19" fmla="*/ 2 h 31"/>
                <a:gd name="T20" fmla="*/ 9 w 13"/>
                <a:gd name="T21" fmla="*/ 0 h 31"/>
                <a:gd name="T22" fmla="*/ 13 w 13"/>
                <a:gd name="T23"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31">
                  <a:moveTo>
                    <a:pt x="13" y="0"/>
                  </a:moveTo>
                  <a:cubicBezTo>
                    <a:pt x="13" y="31"/>
                    <a:pt x="13" y="31"/>
                    <a:pt x="13" y="31"/>
                  </a:cubicBezTo>
                  <a:cubicBezTo>
                    <a:pt x="6" y="31"/>
                    <a:pt x="6" y="31"/>
                    <a:pt x="6" y="31"/>
                  </a:cubicBezTo>
                  <a:cubicBezTo>
                    <a:pt x="6" y="7"/>
                    <a:pt x="6" y="7"/>
                    <a:pt x="6" y="7"/>
                  </a:cubicBezTo>
                  <a:cubicBezTo>
                    <a:pt x="6" y="8"/>
                    <a:pt x="6" y="8"/>
                    <a:pt x="5" y="8"/>
                  </a:cubicBezTo>
                  <a:cubicBezTo>
                    <a:pt x="5" y="8"/>
                    <a:pt x="4" y="9"/>
                    <a:pt x="3" y="9"/>
                  </a:cubicBezTo>
                  <a:cubicBezTo>
                    <a:pt x="3" y="9"/>
                    <a:pt x="2" y="9"/>
                    <a:pt x="2" y="10"/>
                  </a:cubicBezTo>
                  <a:cubicBezTo>
                    <a:pt x="1" y="10"/>
                    <a:pt x="0" y="10"/>
                    <a:pt x="0" y="10"/>
                  </a:cubicBezTo>
                  <a:cubicBezTo>
                    <a:pt x="0" y="4"/>
                    <a:pt x="0" y="4"/>
                    <a:pt x="0" y="4"/>
                  </a:cubicBezTo>
                  <a:cubicBezTo>
                    <a:pt x="2" y="4"/>
                    <a:pt x="3" y="3"/>
                    <a:pt x="5" y="2"/>
                  </a:cubicBezTo>
                  <a:cubicBezTo>
                    <a:pt x="6" y="1"/>
                    <a:pt x="8" y="1"/>
                    <a:pt x="9" y="0"/>
                  </a:cubicBezTo>
                  <a:lnTo>
                    <a:pt x="13"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Segoe UI"/>
                <a:ea typeface="+mn-ea"/>
                <a:cs typeface="+mn-cs"/>
              </a:endParaRPr>
            </a:p>
          </p:txBody>
        </p:sp>
        <p:sp>
          <p:nvSpPr>
            <p:cNvPr id="62" name="Freeform 313"/>
            <p:cNvSpPr>
              <a:spLocks noEditPoints="1"/>
            </p:cNvSpPr>
            <p:nvPr/>
          </p:nvSpPr>
          <p:spPr bwMode="auto">
            <a:xfrm>
              <a:off x="1945" y="2671"/>
              <a:ext cx="38" cy="54"/>
            </a:xfrm>
            <a:custGeom>
              <a:avLst/>
              <a:gdLst>
                <a:gd name="T0" fmla="*/ 11 w 22"/>
                <a:gd name="T1" fmla="*/ 32 h 32"/>
                <a:gd name="T2" fmla="*/ 0 w 22"/>
                <a:gd name="T3" fmla="*/ 16 h 32"/>
                <a:gd name="T4" fmla="*/ 3 w 22"/>
                <a:gd name="T5" fmla="*/ 4 h 32"/>
                <a:gd name="T6" fmla="*/ 11 w 22"/>
                <a:gd name="T7" fmla="*/ 0 h 32"/>
                <a:gd name="T8" fmla="*/ 22 w 22"/>
                <a:gd name="T9" fmla="*/ 15 h 32"/>
                <a:gd name="T10" fmla="*/ 19 w 22"/>
                <a:gd name="T11" fmla="*/ 27 h 32"/>
                <a:gd name="T12" fmla="*/ 11 w 22"/>
                <a:gd name="T13" fmla="*/ 32 h 32"/>
                <a:gd name="T14" fmla="*/ 11 w 22"/>
                <a:gd name="T15" fmla="*/ 5 h 32"/>
                <a:gd name="T16" fmla="*/ 7 w 22"/>
                <a:gd name="T17" fmla="*/ 16 h 32"/>
                <a:gd name="T18" fmla="*/ 11 w 22"/>
                <a:gd name="T19" fmla="*/ 26 h 32"/>
                <a:gd name="T20" fmla="*/ 15 w 22"/>
                <a:gd name="T21" fmla="*/ 16 h 32"/>
                <a:gd name="T22" fmla="*/ 11 w 22"/>
                <a:gd name="T2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2">
                  <a:moveTo>
                    <a:pt x="11" y="32"/>
                  </a:moveTo>
                  <a:cubicBezTo>
                    <a:pt x="4" y="32"/>
                    <a:pt x="0" y="26"/>
                    <a:pt x="0" y="16"/>
                  </a:cubicBezTo>
                  <a:cubicBezTo>
                    <a:pt x="0" y="11"/>
                    <a:pt x="1" y="7"/>
                    <a:pt x="3" y="4"/>
                  </a:cubicBezTo>
                  <a:cubicBezTo>
                    <a:pt x="5" y="1"/>
                    <a:pt x="8" y="0"/>
                    <a:pt x="11" y="0"/>
                  </a:cubicBezTo>
                  <a:cubicBezTo>
                    <a:pt x="19" y="0"/>
                    <a:pt x="22" y="5"/>
                    <a:pt x="22" y="15"/>
                  </a:cubicBezTo>
                  <a:cubicBezTo>
                    <a:pt x="22" y="21"/>
                    <a:pt x="21" y="25"/>
                    <a:pt x="19" y="27"/>
                  </a:cubicBezTo>
                  <a:cubicBezTo>
                    <a:pt x="17" y="30"/>
                    <a:pt x="14" y="32"/>
                    <a:pt x="11" y="32"/>
                  </a:cubicBezTo>
                  <a:close/>
                  <a:moveTo>
                    <a:pt x="11" y="5"/>
                  </a:moveTo>
                  <a:cubicBezTo>
                    <a:pt x="8" y="5"/>
                    <a:pt x="7" y="9"/>
                    <a:pt x="7" y="16"/>
                  </a:cubicBezTo>
                  <a:cubicBezTo>
                    <a:pt x="7" y="23"/>
                    <a:pt x="8" y="26"/>
                    <a:pt x="11" y="26"/>
                  </a:cubicBezTo>
                  <a:cubicBezTo>
                    <a:pt x="14" y="26"/>
                    <a:pt x="15" y="23"/>
                    <a:pt x="15" y="16"/>
                  </a:cubicBezTo>
                  <a:cubicBezTo>
                    <a:pt x="15" y="9"/>
                    <a:pt x="14" y="5"/>
                    <a:pt x="11" y="5"/>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Segoe UI"/>
                <a:ea typeface="+mn-ea"/>
                <a:cs typeface="+mn-cs"/>
              </a:endParaRPr>
            </a:p>
          </p:txBody>
        </p:sp>
        <p:sp>
          <p:nvSpPr>
            <p:cNvPr id="63" name="Freeform 314"/>
            <p:cNvSpPr>
              <a:spLocks/>
            </p:cNvSpPr>
            <p:nvPr/>
          </p:nvSpPr>
          <p:spPr bwMode="auto">
            <a:xfrm>
              <a:off x="1993" y="2671"/>
              <a:ext cx="22" cy="53"/>
            </a:xfrm>
            <a:custGeom>
              <a:avLst/>
              <a:gdLst>
                <a:gd name="T0" fmla="*/ 13 w 13"/>
                <a:gd name="T1" fmla="*/ 0 h 31"/>
                <a:gd name="T2" fmla="*/ 13 w 13"/>
                <a:gd name="T3" fmla="*/ 31 h 31"/>
                <a:gd name="T4" fmla="*/ 7 w 13"/>
                <a:gd name="T5" fmla="*/ 31 h 31"/>
                <a:gd name="T6" fmla="*/ 7 w 13"/>
                <a:gd name="T7" fmla="*/ 7 h 31"/>
                <a:gd name="T8" fmla="*/ 5 w 13"/>
                <a:gd name="T9" fmla="*/ 8 h 31"/>
                <a:gd name="T10" fmla="*/ 4 w 13"/>
                <a:gd name="T11" fmla="*/ 9 h 31"/>
                <a:gd name="T12" fmla="*/ 2 w 13"/>
                <a:gd name="T13" fmla="*/ 10 h 31"/>
                <a:gd name="T14" fmla="*/ 0 w 13"/>
                <a:gd name="T15" fmla="*/ 10 h 31"/>
                <a:gd name="T16" fmla="*/ 0 w 13"/>
                <a:gd name="T17" fmla="*/ 4 h 31"/>
                <a:gd name="T18" fmla="*/ 5 w 13"/>
                <a:gd name="T19" fmla="*/ 2 h 31"/>
                <a:gd name="T20" fmla="*/ 9 w 13"/>
                <a:gd name="T21" fmla="*/ 0 h 31"/>
                <a:gd name="T22" fmla="*/ 13 w 13"/>
                <a:gd name="T23"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31">
                  <a:moveTo>
                    <a:pt x="13" y="0"/>
                  </a:moveTo>
                  <a:cubicBezTo>
                    <a:pt x="13" y="31"/>
                    <a:pt x="13" y="31"/>
                    <a:pt x="13" y="31"/>
                  </a:cubicBezTo>
                  <a:cubicBezTo>
                    <a:pt x="7" y="31"/>
                    <a:pt x="7" y="31"/>
                    <a:pt x="7" y="31"/>
                  </a:cubicBezTo>
                  <a:cubicBezTo>
                    <a:pt x="7" y="7"/>
                    <a:pt x="7" y="7"/>
                    <a:pt x="7" y="7"/>
                  </a:cubicBezTo>
                  <a:cubicBezTo>
                    <a:pt x="6" y="8"/>
                    <a:pt x="6" y="8"/>
                    <a:pt x="5" y="8"/>
                  </a:cubicBezTo>
                  <a:cubicBezTo>
                    <a:pt x="5" y="8"/>
                    <a:pt x="4" y="9"/>
                    <a:pt x="4" y="9"/>
                  </a:cubicBezTo>
                  <a:cubicBezTo>
                    <a:pt x="3" y="9"/>
                    <a:pt x="3" y="9"/>
                    <a:pt x="2" y="10"/>
                  </a:cubicBezTo>
                  <a:cubicBezTo>
                    <a:pt x="1" y="10"/>
                    <a:pt x="1" y="10"/>
                    <a:pt x="0" y="10"/>
                  </a:cubicBezTo>
                  <a:cubicBezTo>
                    <a:pt x="0" y="4"/>
                    <a:pt x="0" y="4"/>
                    <a:pt x="0" y="4"/>
                  </a:cubicBezTo>
                  <a:cubicBezTo>
                    <a:pt x="2" y="4"/>
                    <a:pt x="4" y="3"/>
                    <a:pt x="5" y="2"/>
                  </a:cubicBezTo>
                  <a:cubicBezTo>
                    <a:pt x="7" y="1"/>
                    <a:pt x="8" y="1"/>
                    <a:pt x="9" y="0"/>
                  </a:cubicBezTo>
                  <a:lnTo>
                    <a:pt x="13"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Segoe UI"/>
                <a:ea typeface="+mn-ea"/>
                <a:cs typeface="+mn-cs"/>
              </a:endParaRPr>
            </a:p>
          </p:txBody>
        </p:sp>
        <p:sp>
          <p:nvSpPr>
            <p:cNvPr id="64" name="Freeform 315"/>
            <p:cNvSpPr>
              <a:spLocks noEditPoints="1"/>
            </p:cNvSpPr>
            <p:nvPr/>
          </p:nvSpPr>
          <p:spPr bwMode="auto">
            <a:xfrm>
              <a:off x="1899" y="2746"/>
              <a:ext cx="38" cy="53"/>
            </a:xfrm>
            <a:custGeom>
              <a:avLst/>
              <a:gdLst>
                <a:gd name="T0" fmla="*/ 11 w 22"/>
                <a:gd name="T1" fmla="*/ 31 h 31"/>
                <a:gd name="T2" fmla="*/ 0 w 22"/>
                <a:gd name="T3" fmla="*/ 16 h 31"/>
                <a:gd name="T4" fmla="*/ 3 w 22"/>
                <a:gd name="T5" fmla="*/ 4 h 31"/>
                <a:gd name="T6" fmla="*/ 11 w 22"/>
                <a:gd name="T7" fmla="*/ 0 h 31"/>
                <a:gd name="T8" fmla="*/ 22 w 22"/>
                <a:gd name="T9" fmla="*/ 15 h 31"/>
                <a:gd name="T10" fmla="*/ 19 w 22"/>
                <a:gd name="T11" fmla="*/ 27 h 31"/>
                <a:gd name="T12" fmla="*/ 11 w 22"/>
                <a:gd name="T13" fmla="*/ 31 h 31"/>
                <a:gd name="T14" fmla="*/ 11 w 22"/>
                <a:gd name="T15" fmla="*/ 5 h 31"/>
                <a:gd name="T16" fmla="*/ 7 w 22"/>
                <a:gd name="T17" fmla="*/ 16 h 31"/>
                <a:gd name="T18" fmla="*/ 11 w 22"/>
                <a:gd name="T19" fmla="*/ 26 h 31"/>
                <a:gd name="T20" fmla="*/ 15 w 22"/>
                <a:gd name="T21" fmla="*/ 15 h 31"/>
                <a:gd name="T22" fmla="*/ 11 w 22"/>
                <a:gd name="T23" fmla="*/ 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1">
                  <a:moveTo>
                    <a:pt x="11" y="31"/>
                  </a:moveTo>
                  <a:cubicBezTo>
                    <a:pt x="3" y="31"/>
                    <a:pt x="0" y="26"/>
                    <a:pt x="0" y="16"/>
                  </a:cubicBezTo>
                  <a:cubicBezTo>
                    <a:pt x="0" y="11"/>
                    <a:pt x="1" y="7"/>
                    <a:pt x="3" y="4"/>
                  </a:cubicBezTo>
                  <a:cubicBezTo>
                    <a:pt x="5" y="1"/>
                    <a:pt x="8" y="0"/>
                    <a:pt x="11" y="0"/>
                  </a:cubicBezTo>
                  <a:cubicBezTo>
                    <a:pt x="18" y="0"/>
                    <a:pt x="22" y="5"/>
                    <a:pt x="22" y="15"/>
                  </a:cubicBezTo>
                  <a:cubicBezTo>
                    <a:pt x="22" y="20"/>
                    <a:pt x="21" y="24"/>
                    <a:pt x="19" y="27"/>
                  </a:cubicBezTo>
                  <a:cubicBezTo>
                    <a:pt x="17" y="30"/>
                    <a:pt x="14" y="31"/>
                    <a:pt x="11" y="31"/>
                  </a:cubicBezTo>
                  <a:close/>
                  <a:moveTo>
                    <a:pt x="11" y="5"/>
                  </a:moveTo>
                  <a:cubicBezTo>
                    <a:pt x="8" y="5"/>
                    <a:pt x="7" y="8"/>
                    <a:pt x="7" y="16"/>
                  </a:cubicBezTo>
                  <a:cubicBezTo>
                    <a:pt x="7" y="23"/>
                    <a:pt x="8" y="26"/>
                    <a:pt x="11" y="26"/>
                  </a:cubicBezTo>
                  <a:cubicBezTo>
                    <a:pt x="14" y="26"/>
                    <a:pt x="15" y="23"/>
                    <a:pt x="15" y="15"/>
                  </a:cubicBezTo>
                  <a:cubicBezTo>
                    <a:pt x="15" y="8"/>
                    <a:pt x="14" y="5"/>
                    <a:pt x="11" y="5"/>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Segoe UI"/>
                <a:ea typeface="+mn-ea"/>
                <a:cs typeface="+mn-cs"/>
              </a:endParaRPr>
            </a:p>
          </p:txBody>
        </p:sp>
        <p:sp>
          <p:nvSpPr>
            <p:cNvPr id="65" name="Freeform 316"/>
            <p:cNvSpPr>
              <a:spLocks/>
            </p:cNvSpPr>
            <p:nvPr/>
          </p:nvSpPr>
          <p:spPr bwMode="auto">
            <a:xfrm>
              <a:off x="1950" y="2744"/>
              <a:ext cx="23" cy="55"/>
            </a:xfrm>
            <a:custGeom>
              <a:avLst/>
              <a:gdLst>
                <a:gd name="T0" fmla="*/ 13 w 13"/>
                <a:gd name="T1" fmla="*/ 0 h 32"/>
                <a:gd name="T2" fmla="*/ 13 w 13"/>
                <a:gd name="T3" fmla="*/ 32 h 32"/>
                <a:gd name="T4" fmla="*/ 6 w 13"/>
                <a:gd name="T5" fmla="*/ 32 h 32"/>
                <a:gd name="T6" fmla="*/ 6 w 13"/>
                <a:gd name="T7" fmla="*/ 8 h 32"/>
                <a:gd name="T8" fmla="*/ 5 w 13"/>
                <a:gd name="T9" fmla="*/ 9 h 32"/>
                <a:gd name="T10" fmla="*/ 4 w 13"/>
                <a:gd name="T11" fmla="*/ 10 h 32"/>
                <a:gd name="T12" fmla="*/ 2 w 13"/>
                <a:gd name="T13" fmla="*/ 10 h 32"/>
                <a:gd name="T14" fmla="*/ 0 w 13"/>
                <a:gd name="T15" fmla="*/ 11 h 32"/>
                <a:gd name="T16" fmla="*/ 0 w 13"/>
                <a:gd name="T17" fmla="*/ 5 h 32"/>
                <a:gd name="T18" fmla="*/ 5 w 13"/>
                <a:gd name="T19" fmla="*/ 3 h 32"/>
                <a:gd name="T20" fmla="*/ 9 w 13"/>
                <a:gd name="T21" fmla="*/ 0 h 32"/>
                <a:gd name="T22" fmla="*/ 13 w 13"/>
                <a:gd name="T2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32">
                  <a:moveTo>
                    <a:pt x="13" y="0"/>
                  </a:moveTo>
                  <a:cubicBezTo>
                    <a:pt x="13" y="32"/>
                    <a:pt x="13" y="32"/>
                    <a:pt x="13" y="32"/>
                  </a:cubicBezTo>
                  <a:cubicBezTo>
                    <a:pt x="6" y="32"/>
                    <a:pt x="6" y="32"/>
                    <a:pt x="6" y="32"/>
                  </a:cubicBezTo>
                  <a:cubicBezTo>
                    <a:pt x="6" y="8"/>
                    <a:pt x="6" y="8"/>
                    <a:pt x="6" y="8"/>
                  </a:cubicBezTo>
                  <a:cubicBezTo>
                    <a:pt x="6" y="8"/>
                    <a:pt x="6" y="9"/>
                    <a:pt x="5" y="9"/>
                  </a:cubicBezTo>
                  <a:cubicBezTo>
                    <a:pt x="5" y="9"/>
                    <a:pt x="4" y="10"/>
                    <a:pt x="4" y="10"/>
                  </a:cubicBezTo>
                  <a:cubicBezTo>
                    <a:pt x="3" y="10"/>
                    <a:pt x="2" y="10"/>
                    <a:pt x="2" y="10"/>
                  </a:cubicBezTo>
                  <a:cubicBezTo>
                    <a:pt x="1" y="11"/>
                    <a:pt x="1" y="11"/>
                    <a:pt x="0" y="11"/>
                  </a:cubicBezTo>
                  <a:cubicBezTo>
                    <a:pt x="0" y="5"/>
                    <a:pt x="0" y="5"/>
                    <a:pt x="0" y="5"/>
                  </a:cubicBezTo>
                  <a:cubicBezTo>
                    <a:pt x="2" y="5"/>
                    <a:pt x="3" y="4"/>
                    <a:pt x="5" y="3"/>
                  </a:cubicBezTo>
                  <a:cubicBezTo>
                    <a:pt x="6" y="2"/>
                    <a:pt x="8" y="1"/>
                    <a:pt x="9" y="0"/>
                  </a:cubicBezTo>
                  <a:lnTo>
                    <a:pt x="13"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Segoe UI"/>
                <a:ea typeface="+mn-ea"/>
                <a:cs typeface="+mn-cs"/>
              </a:endParaRPr>
            </a:p>
          </p:txBody>
        </p:sp>
        <p:sp>
          <p:nvSpPr>
            <p:cNvPr id="66" name="Freeform 317"/>
            <p:cNvSpPr>
              <a:spLocks noEditPoints="1"/>
            </p:cNvSpPr>
            <p:nvPr/>
          </p:nvSpPr>
          <p:spPr bwMode="auto">
            <a:xfrm>
              <a:off x="1988" y="2746"/>
              <a:ext cx="38" cy="53"/>
            </a:xfrm>
            <a:custGeom>
              <a:avLst/>
              <a:gdLst>
                <a:gd name="T0" fmla="*/ 11 w 22"/>
                <a:gd name="T1" fmla="*/ 31 h 31"/>
                <a:gd name="T2" fmla="*/ 0 w 22"/>
                <a:gd name="T3" fmla="*/ 16 h 31"/>
                <a:gd name="T4" fmla="*/ 3 w 22"/>
                <a:gd name="T5" fmla="*/ 4 h 31"/>
                <a:gd name="T6" fmla="*/ 12 w 22"/>
                <a:gd name="T7" fmla="*/ 0 h 31"/>
                <a:gd name="T8" fmla="*/ 22 w 22"/>
                <a:gd name="T9" fmla="*/ 15 h 31"/>
                <a:gd name="T10" fmla="*/ 19 w 22"/>
                <a:gd name="T11" fmla="*/ 27 h 31"/>
                <a:gd name="T12" fmla="*/ 11 w 22"/>
                <a:gd name="T13" fmla="*/ 31 h 31"/>
                <a:gd name="T14" fmla="*/ 11 w 22"/>
                <a:gd name="T15" fmla="*/ 5 h 31"/>
                <a:gd name="T16" fmla="*/ 7 w 22"/>
                <a:gd name="T17" fmla="*/ 16 h 31"/>
                <a:gd name="T18" fmla="*/ 11 w 22"/>
                <a:gd name="T19" fmla="*/ 26 h 31"/>
                <a:gd name="T20" fmla="*/ 15 w 22"/>
                <a:gd name="T21" fmla="*/ 15 h 31"/>
                <a:gd name="T22" fmla="*/ 11 w 22"/>
                <a:gd name="T23" fmla="*/ 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1">
                  <a:moveTo>
                    <a:pt x="11" y="31"/>
                  </a:moveTo>
                  <a:cubicBezTo>
                    <a:pt x="4" y="31"/>
                    <a:pt x="0" y="26"/>
                    <a:pt x="0" y="16"/>
                  </a:cubicBezTo>
                  <a:cubicBezTo>
                    <a:pt x="0" y="11"/>
                    <a:pt x="1" y="7"/>
                    <a:pt x="3" y="4"/>
                  </a:cubicBezTo>
                  <a:cubicBezTo>
                    <a:pt x="5" y="1"/>
                    <a:pt x="8" y="0"/>
                    <a:pt x="12" y="0"/>
                  </a:cubicBezTo>
                  <a:cubicBezTo>
                    <a:pt x="19" y="0"/>
                    <a:pt x="22" y="5"/>
                    <a:pt x="22" y="15"/>
                  </a:cubicBezTo>
                  <a:cubicBezTo>
                    <a:pt x="22" y="20"/>
                    <a:pt x="21" y="24"/>
                    <a:pt x="19" y="27"/>
                  </a:cubicBezTo>
                  <a:cubicBezTo>
                    <a:pt x="17" y="30"/>
                    <a:pt x="15" y="31"/>
                    <a:pt x="11" y="31"/>
                  </a:cubicBezTo>
                  <a:close/>
                  <a:moveTo>
                    <a:pt x="11" y="5"/>
                  </a:moveTo>
                  <a:cubicBezTo>
                    <a:pt x="8" y="5"/>
                    <a:pt x="7" y="8"/>
                    <a:pt x="7" y="16"/>
                  </a:cubicBezTo>
                  <a:cubicBezTo>
                    <a:pt x="7" y="23"/>
                    <a:pt x="8" y="26"/>
                    <a:pt x="11" y="26"/>
                  </a:cubicBezTo>
                  <a:cubicBezTo>
                    <a:pt x="14" y="26"/>
                    <a:pt x="15" y="23"/>
                    <a:pt x="15" y="15"/>
                  </a:cubicBezTo>
                  <a:cubicBezTo>
                    <a:pt x="15" y="8"/>
                    <a:pt x="14" y="5"/>
                    <a:pt x="11" y="5"/>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Segoe UI"/>
                <a:ea typeface="+mn-ea"/>
                <a:cs typeface="+mn-cs"/>
              </a:endParaRPr>
            </a:p>
          </p:txBody>
        </p:sp>
        <p:sp>
          <p:nvSpPr>
            <p:cNvPr id="67" name="Freeform 318"/>
            <p:cNvSpPr>
              <a:spLocks noEditPoints="1"/>
            </p:cNvSpPr>
            <p:nvPr/>
          </p:nvSpPr>
          <p:spPr bwMode="auto">
            <a:xfrm>
              <a:off x="1899" y="2819"/>
              <a:ext cx="38" cy="55"/>
            </a:xfrm>
            <a:custGeom>
              <a:avLst/>
              <a:gdLst>
                <a:gd name="T0" fmla="*/ 11 w 22"/>
                <a:gd name="T1" fmla="*/ 32 h 32"/>
                <a:gd name="T2" fmla="*/ 0 w 22"/>
                <a:gd name="T3" fmla="*/ 17 h 32"/>
                <a:gd name="T4" fmla="*/ 3 w 22"/>
                <a:gd name="T5" fmla="*/ 5 h 32"/>
                <a:gd name="T6" fmla="*/ 11 w 22"/>
                <a:gd name="T7" fmla="*/ 0 h 32"/>
                <a:gd name="T8" fmla="*/ 22 w 22"/>
                <a:gd name="T9" fmla="*/ 16 h 32"/>
                <a:gd name="T10" fmla="*/ 19 w 22"/>
                <a:gd name="T11" fmla="*/ 28 h 32"/>
                <a:gd name="T12" fmla="*/ 11 w 22"/>
                <a:gd name="T13" fmla="*/ 32 h 32"/>
                <a:gd name="T14" fmla="*/ 11 w 22"/>
                <a:gd name="T15" fmla="*/ 6 h 32"/>
                <a:gd name="T16" fmla="*/ 7 w 22"/>
                <a:gd name="T17" fmla="*/ 17 h 32"/>
                <a:gd name="T18" fmla="*/ 11 w 22"/>
                <a:gd name="T19" fmla="*/ 27 h 32"/>
                <a:gd name="T20" fmla="*/ 15 w 22"/>
                <a:gd name="T21" fmla="*/ 16 h 32"/>
                <a:gd name="T22" fmla="*/ 11 w 22"/>
                <a:gd name="T23" fmla="*/ 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2">
                  <a:moveTo>
                    <a:pt x="11" y="32"/>
                  </a:moveTo>
                  <a:cubicBezTo>
                    <a:pt x="3" y="32"/>
                    <a:pt x="0" y="27"/>
                    <a:pt x="0" y="17"/>
                  </a:cubicBezTo>
                  <a:cubicBezTo>
                    <a:pt x="0" y="11"/>
                    <a:pt x="1" y="7"/>
                    <a:pt x="3" y="5"/>
                  </a:cubicBezTo>
                  <a:cubicBezTo>
                    <a:pt x="5" y="2"/>
                    <a:pt x="8" y="0"/>
                    <a:pt x="11" y="0"/>
                  </a:cubicBezTo>
                  <a:cubicBezTo>
                    <a:pt x="18" y="0"/>
                    <a:pt x="22" y="6"/>
                    <a:pt x="22" y="16"/>
                  </a:cubicBezTo>
                  <a:cubicBezTo>
                    <a:pt x="22" y="21"/>
                    <a:pt x="21" y="25"/>
                    <a:pt x="19" y="28"/>
                  </a:cubicBezTo>
                  <a:cubicBezTo>
                    <a:pt x="17" y="31"/>
                    <a:pt x="14" y="32"/>
                    <a:pt x="11" y="32"/>
                  </a:cubicBezTo>
                  <a:close/>
                  <a:moveTo>
                    <a:pt x="11" y="6"/>
                  </a:moveTo>
                  <a:cubicBezTo>
                    <a:pt x="8" y="6"/>
                    <a:pt x="7" y="9"/>
                    <a:pt x="7" y="17"/>
                  </a:cubicBezTo>
                  <a:cubicBezTo>
                    <a:pt x="7" y="24"/>
                    <a:pt x="8" y="27"/>
                    <a:pt x="11" y="27"/>
                  </a:cubicBezTo>
                  <a:cubicBezTo>
                    <a:pt x="14" y="27"/>
                    <a:pt x="15" y="23"/>
                    <a:pt x="15" y="16"/>
                  </a:cubicBezTo>
                  <a:cubicBezTo>
                    <a:pt x="15" y="9"/>
                    <a:pt x="14" y="6"/>
                    <a:pt x="11" y="6"/>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Segoe UI"/>
                <a:ea typeface="+mn-ea"/>
                <a:cs typeface="+mn-cs"/>
              </a:endParaRPr>
            </a:p>
          </p:txBody>
        </p:sp>
        <p:sp>
          <p:nvSpPr>
            <p:cNvPr id="68" name="Freeform 319"/>
            <p:cNvSpPr>
              <a:spLocks noEditPoints="1"/>
            </p:cNvSpPr>
            <p:nvPr/>
          </p:nvSpPr>
          <p:spPr bwMode="auto">
            <a:xfrm>
              <a:off x="1945" y="2819"/>
              <a:ext cx="38" cy="55"/>
            </a:xfrm>
            <a:custGeom>
              <a:avLst/>
              <a:gdLst>
                <a:gd name="T0" fmla="*/ 11 w 22"/>
                <a:gd name="T1" fmla="*/ 32 h 32"/>
                <a:gd name="T2" fmla="*/ 0 w 22"/>
                <a:gd name="T3" fmla="*/ 17 h 32"/>
                <a:gd name="T4" fmla="*/ 3 w 22"/>
                <a:gd name="T5" fmla="*/ 5 h 32"/>
                <a:gd name="T6" fmla="*/ 11 w 22"/>
                <a:gd name="T7" fmla="*/ 0 h 32"/>
                <a:gd name="T8" fmla="*/ 22 w 22"/>
                <a:gd name="T9" fmla="*/ 16 h 32"/>
                <a:gd name="T10" fmla="*/ 19 w 22"/>
                <a:gd name="T11" fmla="*/ 28 h 32"/>
                <a:gd name="T12" fmla="*/ 11 w 22"/>
                <a:gd name="T13" fmla="*/ 32 h 32"/>
                <a:gd name="T14" fmla="*/ 11 w 22"/>
                <a:gd name="T15" fmla="*/ 6 h 32"/>
                <a:gd name="T16" fmla="*/ 7 w 22"/>
                <a:gd name="T17" fmla="*/ 17 h 32"/>
                <a:gd name="T18" fmla="*/ 11 w 22"/>
                <a:gd name="T19" fmla="*/ 27 h 32"/>
                <a:gd name="T20" fmla="*/ 15 w 22"/>
                <a:gd name="T21" fmla="*/ 16 h 32"/>
                <a:gd name="T22" fmla="*/ 11 w 22"/>
                <a:gd name="T23" fmla="*/ 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2">
                  <a:moveTo>
                    <a:pt x="11" y="32"/>
                  </a:moveTo>
                  <a:cubicBezTo>
                    <a:pt x="4" y="32"/>
                    <a:pt x="0" y="27"/>
                    <a:pt x="0" y="17"/>
                  </a:cubicBezTo>
                  <a:cubicBezTo>
                    <a:pt x="0" y="11"/>
                    <a:pt x="1" y="7"/>
                    <a:pt x="3" y="5"/>
                  </a:cubicBezTo>
                  <a:cubicBezTo>
                    <a:pt x="5" y="2"/>
                    <a:pt x="8" y="0"/>
                    <a:pt x="11" y="0"/>
                  </a:cubicBezTo>
                  <a:cubicBezTo>
                    <a:pt x="19" y="0"/>
                    <a:pt x="22" y="6"/>
                    <a:pt x="22" y="16"/>
                  </a:cubicBezTo>
                  <a:cubicBezTo>
                    <a:pt x="22" y="21"/>
                    <a:pt x="21" y="25"/>
                    <a:pt x="19" y="28"/>
                  </a:cubicBezTo>
                  <a:cubicBezTo>
                    <a:pt x="17" y="31"/>
                    <a:pt x="14" y="32"/>
                    <a:pt x="11" y="32"/>
                  </a:cubicBezTo>
                  <a:close/>
                  <a:moveTo>
                    <a:pt x="11" y="6"/>
                  </a:moveTo>
                  <a:cubicBezTo>
                    <a:pt x="8" y="6"/>
                    <a:pt x="7" y="9"/>
                    <a:pt x="7" y="17"/>
                  </a:cubicBezTo>
                  <a:cubicBezTo>
                    <a:pt x="7" y="24"/>
                    <a:pt x="8" y="27"/>
                    <a:pt x="11" y="27"/>
                  </a:cubicBezTo>
                  <a:cubicBezTo>
                    <a:pt x="14" y="27"/>
                    <a:pt x="15" y="23"/>
                    <a:pt x="15" y="16"/>
                  </a:cubicBezTo>
                  <a:cubicBezTo>
                    <a:pt x="15" y="9"/>
                    <a:pt x="14" y="6"/>
                    <a:pt x="11" y="6"/>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Segoe UI"/>
                <a:ea typeface="+mn-ea"/>
                <a:cs typeface="+mn-cs"/>
              </a:endParaRPr>
            </a:p>
          </p:txBody>
        </p:sp>
        <p:sp>
          <p:nvSpPr>
            <p:cNvPr id="69" name="Freeform 320"/>
            <p:cNvSpPr>
              <a:spLocks/>
            </p:cNvSpPr>
            <p:nvPr/>
          </p:nvSpPr>
          <p:spPr bwMode="auto">
            <a:xfrm>
              <a:off x="1993" y="2819"/>
              <a:ext cx="22" cy="55"/>
            </a:xfrm>
            <a:custGeom>
              <a:avLst/>
              <a:gdLst>
                <a:gd name="T0" fmla="*/ 13 w 13"/>
                <a:gd name="T1" fmla="*/ 0 h 32"/>
                <a:gd name="T2" fmla="*/ 13 w 13"/>
                <a:gd name="T3" fmla="*/ 32 h 32"/>
                <a:gd name="T4" fmla="*/ 7 w 13"/>
                <a:gd name="T5" fmla="*/ 32 h 32"/>
                <a:gd name="T6" fmla="*/ 7 w 13"/>
                <a:gd name="T7" fmla="*/ 8 h 32"/>
                <a:gd name="T8" fmla="*/ 5 w 13"/>
                <a:gd name="T9" fmla="*/ 9 h 32"/>
                <a:gd name="T10" fmla="*/ 4 w 13"/>
                <a:gd name="T11" fmla="*/ 10 h 32"/>
                <a:gd name="T12" fmla="*/ 2 w 13"/>
                <a:gd name="T13" fmla="*/ 10 h 32"/>
                <a:gd name="T14" fmla="*/ 0 w 13"/>
                <a:gd name="T15" fmla="*/ 11 h 32"/>
                <a:gd name="T16" fmla="*/ 0 w 13"/>
                <a:gd name="T17" fmla="*/ 5 h 32"/>
                <a:gd name="T18" fmla="*/ 5 w 13"/>
                <a:gd name="T19" fmla="*/ 3 h 32"/>
                <a:gd name="T20" fmla="*/ 9 w 13"/>
                <a:gd name="T21" fmla="*/ 0 h 32"/>
                <a:gd name="T22" fmla="*/ 13 w 13"/>
                <a:gd name="T2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32">
                  <a:moveTo>
                    <a:pt x="13" y="0"/>
                  </a:moveTo>
                  <a:cubicBezTo>
                    <a:pt x="13" y="32"/>
                    <a:pt x="13" y="32"/>
                    <a:pt x="13" y="32"/>
                  </a:cubicBezTo>
                  <a:cubicBezTo>
                    <a:pt x="7" y="32"/>
                    <a:pt x="7" y="32"/>
                    <a:pt x="7" y="32"/>
                  </a:cubicBezTo>
                  <a:cubicBezTo>
                    <a:pt x="7" y="8"/>
                    <a:pt x="7" y="8"/>
                    <a:pt x="7" y="8"/>
                  </a:cubicBezTo>
                  <a:cubicBezTo>
                    <a:pt x="6" y="8"/>
                    <a:pt x="6" y="9"/>
                    <a:pt x="5" y="9"/>
                  </a:cubicBezTo>
                  <a:cubicBezTo>
                    <a:pt x="5" y="9"/>
                    <a:pt x="4" y="9"/>
                    <a:pt x="4" y="10"/>
                  </a:cubicBezTo>
                  <a:cubicBezTo>
                    <a:pt x="3" y="10"/>
                    <a:pt x="3" y="10"/>
                    <a:pt x="2" y="10"/>
                  </a:cubicBezTo>
                  <a:cubicBezTo>
                    <a:pt x="1" y="10"/>
                    <a:pt x="1" y="11"/>
                    <a:pt x="0" y="11"/>
                  </a:cubicBezTo>
                  <a:cubicBezTo>
                    <a:pt x="0" y="5"/>
                    <a:pt x="0" y="5"/>
                    <a:pt x="0" y="5"/>
                  </a:cubicBezTo>
                  <a:cubicBezTo>
                    <a:pt x="2" y="4"/>
                    <a:pt x="4" y="4"/>
                    <a:pt x="5" y="3"/>
                  </a:cubicBezTo>
                  <a:cubicBezTo>
                    <a:pt x="7" y="2"/>
                    <a:pt x="8" y="1"/>
                    <a:pt x="9" y="0"/>
                  </a:cubicBezTo>
                  <a:lnTo>
                    <a:pt x="13"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Segoe UI"/>
                <a:ea typeface="+mn-ea"/>
                <a:cs typeface="+mn-cs"/>
              </a:endParaRPr>
            </a:p>
          </p:txBody>
        </p:sp>
        <p:sp>
          <p:nvSpPr>
            <p:cNvPr id="70" name="Freeform 321"/>
            <p:cNvSpPr>
              <a:spLocks/>
            </p:cNvSpPr>
            <p:nvPr/>
          </p:nvSpPr>
          <p:spPr bwMode="auto">
            <a:xfrm>
              <a:off x="2084" y="2671"/>
              <a:ext cx="24" cy="53"/>
            </a:xfrm>
            <a:custGeom>
              <a:avLst/>
              <a:gdLst>
                <a:gd name="T0" fmla="*/ 14 w 14"/>
                <a:gd name="T1" fmla="*/ 0 h 31"/>
                <a:gd name="T2" fmla="*/ 14 w 14"/>
                <a:gd name="T3" fmla="*/ 31 h 31"/>
                <a:gd name="T4" fmla="*/ 7 w 14"/>
                <a:gd name="T5" fmla="*/ 31 h 31"/>
                <a:gd name="T6" fmla="*/ 7 w 14"/>
                <a:gd name="T7" fmla="*/ 7 h 31"/>
                <a:gd name="T8" fmla="*/ 5 w 14"/>
                <a:gd name="T9" fmla="*/ 8 h 31"/>
                <a:gd name="T10" fmla="*/ 4 w 14"/>
                <a:gd name="T11" fmla="*/ 9 h 31"/>
                <a:gd name="T12" fmla="*/ 2 w 14"/>
                <a:gd name="T13" fmla="*/ 10 h 31"/>
                <a:gd name="T14" fmla="*/ 0 w 14"/>
                <a:gd name="T15" fmla="*/ 10 h 31"/>
                <a:gd name="T16" fmla="*/ 0 w 14"/>
                <a:gd name="T17" fmla="*/ 4 h 31"/>
                <a:gd name="T18" fmla="*/ 5 w 14"/>
                <a:gd name="T19" fmla="*/ 2 h 31"/>
                <a:gd name="T20" fmla="*/ 9 w 14"/>
                <a:gd name="T21" fmla="*/ 0 h 31"/>
                <a:gd name="T22" fmla="*/ 14 w 14"/>
                <a:gd name="T23"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31">
                  <a:moveTo>
                    <a:pt x="14" y="0"/>
                  </a:moveTo>
                  <a:cubicBezTo>
                    <a:pt x="14" y="31"/>
                    <a:pt x="14" y="31"/>
                    <a:pt x="14" y="31"/>
                  </a:cubicBezTo>
                  <a:cubicBezTo>
                    <a:pt x="7" y="31"/>
                    <a:pt x="7" y="31"/>
                    <a:pt x="7" y="31"/>
                  </a:cubicBezTo>
                  <a:cubicBezTo>
                    <a:pt x="7" y="7"/>
                    <a:pt x="7" y="7"/>
                    <a:pt x="7" y="7"/>
                  </a:cubicBezTo>
                  <a:cubicBezTo>
                    <a:pt x="6" y="8"/>
                    <a:pt x="6" y="8"/>
                    <a:pt x="5" y="8"/>
                  </a:cubicBezTo>
                  <a:cubicBezTo>
                    <a:pt x="5" y="8"/>
                    <a:pt x="4" y="9"/>
                    <a:pt x="4" y="9"/>
                  </a:cubicBezTo>
                  <a:cubicBezTo>
                    <a:pt x="3" y="9"/>
                    <a:pt x="3" y="9"/>
                    <a:pt x="2" y="10"/>
                  </a:cubicBezTo>
                  <a:cubicBezTo>
                    <a:pt x="1" y="10"/>
                    <a:pt x="1" y="10"/>
                    <a:pt x="0" y="10"/>
                  </a:cubicBezTo>
                  <a:cubicBezTo>
                    <a:pt x="0" y="4"/>
                    <a:pt x="0" y="4"/>
                    <a:pt x="0" y="4"/>
                  </a:cubicBezTo>
                  <a:cubicBezTo>
                    <a:pt x="2" y="4"/>
                    <a:pt x="4" y="3"/>
                    <a:pt x="5" y="2"/>
                  </a:cubicBezTo>
                  <a:cubicBezTo>
                    <a:pt x="7" y="1"/>
                    <a:pt x="8" y="1"/>
                    <a:pt x="9" y="0"/>
                  </a:cubicBezTo>
                  <a:lnTo>
                    <a:pt x="14"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Segoe UI"/>
                <a:ea typeface="+mn-ea"/>
                <a:cs typeface="+mn-cs"/>
              </a:endParaRPr>
            </a:p>
          </p:txBody>
        </p:sp>
        <p:sp>
          <p:nvSpPr>
            <p:cNvPr id="71" name="Freeform 322"/>
            <p:cNvSpPr>
              <a:spLocks noEditPoints="1"/>
            </p:cNvSpPr>
            <p:nvPr/>
          </p:nvSpPr>
          <p:spPr bwMode="auto">
            <a:xfrm>
              <a:off x="2079" y="2746"/>
              <a:ext cx="37" cy="53"/>
            </a:xfrm>
            <a:custGeom>
              <a:avLst/>
              <a:gdLst>
                <a:gd name="T0" fmla="*/ 11 w 22"/>
                <a:gd name="T1" fmla="*/ 31 h 31"/>
                <a:gd name="T2" fmla="*/ 0 w 22"/>
                <a:gd name="T3" fmla="*/ 16 h 31"/>
                <a:gd name="T4" fmla="*/ 3 w 22"/>
                <a:gd name="T5" fmla="*/ 4 h 31"/>
                <a:gd name="T6" fmla="*/ 12 w 22"/>
                <a:gd name="T7" fmla="*/ 0 h 31"/>
                <a:gd name="T8" fmla="*/ 22 w 22"/>
                <a:gd name="T9" fmla="*/ 15 h 31"/>
                <a:gd name="T10" fmla="*/ 20 w 22"/>
                <a:gd name="T11" fmla="*/ 27 h 31"/>
                <a:gd name="T12" fmla="*/ 11 w 22"/>
                <a:gd name="T13" fmla="*/ 31 h 31"/>
                <a:gd name="T14" fmla="*/ 11 w 22"/>
                <a:gd name="T15" fmla="*/ 5 h 31"/>
                <a:gd name="T16" fmla="*/ 7 w 22"/>
                <a:gd name="T17" fmla="*/ 16 h 31"/>
                <a:gd name="T18" fmla="*/ 11 w 22"/>
                <a:gd name="T19" fmla="*/ 26 h 31"/>
                <a:gd name="T20" fmla="*/ 16 w 22"/>
                <a:gd name="T21" fmla="*/ 15 h 31"/>
                <a:gd name="T22" fmla="*/ 11 w 22"/>
                <a:gd name="T23" fmla="*/ 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1">
                  <a:moveTo>
                    <a:pt x="11" y="31"/>
                  </a:moveTo>
                  <a:cubicBezTo>
                    <a:pt x="4" y="31"/>
                    <a:pt x="0" y="26"/>
                    <a:pt x="0" y="16"/>
                  </a:cubicBezTo>
                  <a:cubicBezTo>
                    <a:pt x="0" y="11"/>
                    <a:pt x="1" y="7"/>
                    <a:pt x="3" y="4"/>
                  </a:cubicBezTo>
                  <a:cubicBezTo>
                    <a:pt x="5" y="1"/>
                    <a:pt x="8" y="0"/>
                    <a:pt x="12" y="0"/>
                  </a:cubicBezTo>
                  <a:cubicBezTo>
                    <a:pt x="19" y="0"/>
                    <a:pt x="22" y="5"/>
                    <a:pt x="22" y="15"/>
                  </a:cubicBezTo>
                  <a:cubicBezTo>
                    <a:pt x="22" y="20"/>
                    <a:pt x="22" y="24"/>
                    <a:pt x="20" y="27"/>
                  </a:cubicBezTo>
                  <a:cubicBezTo>
                    <a:pt x="18" y="30"/>
                    <a:pt x="15" y="31"/>
                    <a:pt x="11" y="31"/>
                  </a:cubicBezTo>
                  <a:close/>
                  <a:moveTo>
                    <a:pt x="11" y="5"/>
                  </a:moveTo>
                  <a:cubicBezTo>
                    <a:pt x="9" y="5"/>
                    <a:pt x="7" y="8"/>
                    <a:pt x="7" y="16"/>
                  </a:cubicBezTo>
                  <a:cubicBezTo>
                    <a:pt x="7" y="23"/>
                    <a:pt x="9" y="26"/>
                    <a:pt x="11" y="26"/>
                  </a:cubicBezTo>
                  <a:cubicBezTo>
                    <a:pt x="14" y="26"/>
                    <a:pt x="16" y="23"/>
                    <a:pt x="16" y="15"/>
                  </a:cubicBezTo>
                  <a:cubicBezTo>
                    <a:pt x="16" y="8"/>
                    <a:pt x="14" y="5"/>
                    <a:pt x="11" y="5"/>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Segoe UI"/>
                <a:ea typeface="+mn-ea"/>
                <a:cs typeface="+mn-cs"/>
              </a:endParaRPr>
            </a:p>
          </p:txBody>
        </p:sp>
        <p:sp>
          <p:nvSpPr>
            <p:cNvPr id="72" name="Freeform 323"/>
            <p:cNvSpPr>
              <a:spLocks noEditPoints="1"/>
            </p:cNvSpPr>
            <p:nvPr/>
          </p:nvSpPr>
          <p:spPr bwMode="auto">
            <a:xfrm>
              <a:off x="2079" y="2819"/>
              <a:ext cx="37" cy="55"/>
            </a:xfrm>
            <a:custGeom>
              <a:avLst/>
              <a:gdLst>
                <a:gd name="T0" fmla="*/ 11 w 22"/>
                <a:gd name="T1" fmla="*/ 32 h 32"/>
                <a:gd name="T2" fmla="*/ 0 w 22"/>
                <a:gd name="T3" fmla="*/ 17 h 32"/>
                <a:gd name="T4" fmla="*/ 3 w 22"/>
                <a:gd name="T5" fmla="*/ 5 h 32"/>
                <a:gd name="T6" fmla="*/ 12 w 22"/>
                <a:gd name="T7" fmla="*/ 0 h 32"/>
                <a:gd name="T8" fmla="*/ 22 w 22"/>
                <a:gd name="T9" fmla="*/ 16 h 32"/>
                <a:gd name="T10" fmla="*/ 20 w 22"/>
                <a:gd name="T11" fmla="*/ 28 h 32"/>
                <a:gd name="T12" fmla="*/ 11 w 22"/>
                <a:gd name="T13" fmla="*/ 32 h 32"/>
                <a:gd name="T14" fmla="*/ 11 w 22"/>
                <a:gd name="T15" fmla="*/ 6 h 32"/>
                <a:gd name="T16" fmla="*/ 7 w 22"/>
                <a:gd name="T17" fmla="*/ 17 h 32"/>
                <a:gd name="T18" fmla="*/ 11 w 22"/>
                <a:gd name="T19" fmla="*/ 27 h 32"/>
                <a:gd name="T20" fmla="*/ 16 w 22"/>
                <a:gd name="T21" fmla="*/ 16 h 32"/>
                <a:gd name="T22" fmla="*/ 11 w 22"/>
                <a:gd name="T23" fmla="*/ 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2">
                  <a:moveTo>
                    <a:pt x="11" y="32"/>
                  </a:moveTo>
                  <a:cubicBezTo>
                    <a:pt x="4" y="32"/>
                    <a:pt x="0" y="27"/>
                    <a:pt x="0" y="17"/>
                  </a:cubicBezTo>
                  <a:cubicBezTo>
                    <a:pt x="0" y="11"/>
                    <a:pt x="1" y="7"/>
                    <a:pt x="3" y="5"/>
                  </a:cubicBezTo>
                  <a:cubicBezTo>
                    <a:pt x="5" y="2"/>
                    <a:pt x="8" y="0"/>
                    <a:pt x="12" y="0"/>
                  </a:cubicBezTo>
                  <a:cubicBezTo>
                    <a:pt x="19" y="0"/>
                    <a:pt x="22" y="6"/>
                    <a:pt x="22" y="16"/>
                  </a:cubicBezTo>
                  <a:cubicBezTo>
                    <a:pt x="22" y="21"/>
                    <a:pt x="22" y="25"/>
                    <a:pt x="20" y="28"/>
                  </a:cubicBezTo>
                  <a:cubicBezTo>
                    <a:pt x="18" y="31"/>
                    <a:pt x="15" y="32"/>
                    <a:pt x="11" y="32"/>
                  </a:cubicBezTo>
                  <a:close/>
                  <a:moveTo>
                    <a:pt x="11" y="6"/>
                  </a:moveTo>
                  <a:cubicBezTo>
                    <a:pt x="9" y="6"/>
                    <a:pt x="7" y="9"/>
                    <a:pt x="7" y="17"/>
                  </a:cubicBezTo>
                  <a:cubicBezTo>
                    <a:pt x="7" y="24"/>
                    <a:pt x="9" y="27"/>
                    <a:pt x="11" y="27"/>
                  </a:cubicBezTo>
                  <a:cubicBezTo>
                    <a:pt x="14" y="27"/>
                    <a:pt x="16" y="23"/>
                    <a:pt x="16" y="16"/>
                  </a:cubicBezTo>
                  <a:cubicBezTo>
                    <a:pt x="16" y="9"/>
                    <a:pt x="14" y="6"/>
                    <a:pt x="11" y="6"/>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Segoe UI"/>
                <a:ea typeface="+mn-ea"/>
                <a:cs typeface="+mn-cs"/>
              </a:endParaRPr>
            </a:p>
          </p:txBody>
        </p:sp>
        <p:sp>
          <p:nvSpPr>
            <p:cNvPr id="73" name="Freeform 324"/>
            <p:cNvSpPr>
              <a:spLocks noEditPoints="1"/>
            </p:cNvSpPr>
            <p:nvPr/>
          </p:nvSpPr>
          <p:spPr bwMode="auto">
            <a:xfrm>
              <a:off x="2032" y="2671"/>
              <a:ext cx="38" cy="54"/>
            </a:xfrm>
            <a:custGeom>
              <a:avLst/>
              <a:gdLst>
                <a:gd name="T0" fmla="*/ 11 w 22"/>
                <a:gd name="T1" fmla="*/ 32 h 32"/>
                <a:gd name="T2" fmla="*/ 0 w 22"/>
                <a:gd name="T3" fmla="*/ 16 h 32"/>
                <a:gd name="T4" fmla="*/ 3 w 22"/>
                <a:gd name="T5" fmla="*/ 4 h 32"/>
                <a:gd name="T6" fmla="*/ 12 w 22"/>
                <a:gd name="T7" fmla="*/ 0 h 32"/>
                <a:gd name="T8" fmla="*/ 22 w 22"/>
                <a:gd name="T9" fmla="*/ 15 h 32"/>
                <a:gd name="T10" fmla="*/ 19 w 22"/>
                <a:gd name="T11" fmla="*/ 27 h 32"/>
                <a:gd name="T12" fmla="*/ 11 w 22"/>
                <a:gd name="T13" fmla="*/ 32 h 32"/>
                <a:gd name="T14" fmla="*/ 11 w 22"/>
                <a:gd name="T15" fmla="*/ 5 h 32"/>
                <a:gd name="T16" fmla="*/ 7 w 22"/>
                <a:gd name="T17" fmla="*/ 16 h 32"/>
                <a:gd name="T18" fmla="*/ 11 w 22"/>
                <a:gd name="T19" fmla="*/ 26 h 32"/>
                <a:gd name="T20" fmla="*/ 15 w 22"/>
                <a:gd name="T21" fmla="*/ 16 h 32"/>
                <a:gd name="T22" fmla="*/ 11 w 22"/>
                <a:gd name="T2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2">
                  <a:moveTo>
                    <a:pt x="11" y="32"/>
                  </a:moveTo>
                  <a:cubicBezTo>
                    <a:pt x="4" y="32"/>
                    <a:pt x="0" y="26"/>
                    <a:pt x="0" y="16"/>
                  </a:cubicBezTo>
                  <a:cubicBezTo>
                    <a:pt x="0" y="11"/>
                    <a:pt x="1" y="7"/>
                    <a:pt x="3" y="4"/>
                  </a:cubicBezTo>
                  <a:cubicBezTo>
                    <a:pt x="5" y="1"/>
                    <a:pt x="8" y="0"/>
                    <a:pt x="12" y="0"/>
                  </a:cubicBezTo>
                  <a:cubicBezTo>
                    <a:pt x="19" y="0"/>
                    <a:pt x="22" y="5"/>
                    <a:pt x="22" y="15"/>
                  </a:cubicBezTo>
                  <a:cubicBezTo>
                    <a:pt x="22" y="21"/>
                    <a:pt x="21" y="25"/>
                    <a:pt x="19" y="27"/>
                  </a:cubicBezTo>
                  <a:cubicBezTo>
                    <a:pt x="18" y="30"/>
                    <a:pt x="15" y="32"/>
                    <a:pt x="11" y="32"/>
                  </a:cubicBezTo>
                  <a:close/>
                  <a:moveTo>
                    <a:pt x="11" y="5"/>
                  </a:moveTo>
                  <a:cubicBezTo>
                    <a:pt x="8" y="5"/>
                    <a:pt x="7" y="9"/>
                    <a:pt x="7" y="16"/>
                  </a:cubicBezTo>
                  <a:cubicBezTo>
                    <a:pt x="7" y="23"/>
                    <a:pt x="8" y="26"/>
                    <a:pt x="11" y="26"/>
                  </a:cubicBezTo>
                  <a:cubicBezTo>
                    <a:pt x="14" y="26"/>
                    <a:pt x="15" y="23"/>
                    <a:pt x="15" y="16"/>
                  </a:cubicBezTo>
                  <a:cubicBezTo>
                    <a:pt x="15" y="9"/>
                    <a:pt x="14" y="5"/>
                    <a:pt x="11" y="5"/>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Segoe UI"/>
                <a:ea typeface="+mn-ea"/>
                <a:cs typeface="+mn-cs"/>
              </a:endParaRPr>
            </a:p>
          </p:txBody>
        </p:sp>
        <p:sp>
          <p:nvSpPr>
            <p:cNvPr id="74" name="Freeform 325"/>
            <p:cNvSpPr>
              <a:spLocks/>
            </p:cNvSpPr>
            <p:nvPr/>
          </p:nvSpPr>
          <p:spPr bwMode="auto">
            <a:xfrm>
              <a:off x="2038" y="2744"/>
              <a:ext cx="22" cy="55"/>
            </a:xfrm>
            <a:custGeom>
              <a:avLst/>
              <a:gdLst>
                <a:gd name="T0" fmla="*/ 13 w 13"/>
                <a:gd name="T1" fmla="*/ 0 h 32"/>
                <a:gd name="T2" fmla="*/ 13 w 13"/>
                <a:gd name="T3" fmla="*/ 32 h 32"/>
                <a:gd name="T4" fmla="*/ 7 w 13"/>
                <a:gd name="T5" fmla="*/ 32 h 32"/>
                <a:gd name="T6" fmla="*/ 7 w 13"/>
                <a:gd name="T7" fmla="*/ 8 h 32"/>
                <a:gd name="T8" fmla="*/ 5 w 13"/>
                <a:gd name="T9" fmla="*/ 9 h 32"/>
                <a:gd name="T10" fmla="*/ 4 w 13"/>
                <a:gd name="T11" fmla="*/ 10 h 32"/>
                <a:gd name="T12" fmla="*/ 2 w 13"/>
                <a:gd name="T13" fmla="*/ 10 h 32"/>
                <a:gd name="T14" fmla="*/ 0 w 13"/>
                <a:gd name="T15" fmla="*/ 11 h 32"/>
                <a:gd name="T16" fmla="*/ 0 w 13"/>
                <a:gd name="T17" fmla="*/ 5 h 32"/>
                <a:gd name="T18" fmla="*/ 5 w 13"/>
                <a:gd name="T19" fmla="*/ 3 h 32"/>
                <a:gd name="T20" fmla="*/ 9 w 13"/>
                <a:gd name="T21" fmla="*/ 0 h 32"/>
                <a:gd name="T22" fmla="*/ 13 w 13"/>
                <a:gd name="T2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32">
                  <a:moveTo>
                    <a:pt x="13" y="0"/>
                  </a:moveTo>
                  <a:cubicBezTo>
                    <a:pt x="13" y="32"/>
                    <a:pt x="13" y="32"/>
                    <a:pt x="13" y="32"/>
                  </a:cubicBezTo>
                  <a:cubicBezTo>
                    <a:pt x="7" y="32"/>
                    <a:pt x="7" y="32"/>
                    <a:pt x="7" y="32"/>
                  </a:cubicBezTo>
                  <a:cubicBezTo>
                    <a:pt x="7" y="8"/>
                    <a:pt x="7" y="8"/>
                    <a:pt x="7" y="8"/>
                  </a:cubicBezTo>
                  <a:cubicBezTo>
                    <a:pt x="6" y="8"/>
                    <a:pt x="6" y="9"/>
                    <a:pt x="5" y="9"/>
                  </a:cubicBezTo>
                  <a:cubicBezTo>
                    <a:pt x="5" y="9"/>
                    <a:pt x="4" y="10"/>
                    <a:pt x="4" y="10"/>
                  </a:cubicBezTo>
                  <a:cubicBezTo>
                    <a:pt x="3" y="10"/>
                    <a:pt x="3" y="10"/>
                    <a:pt x="2" y="10"/>
                  </a:cubicBezTo>
                  <a:cubicBezTo>
                    <a:pt x="1" y="11"/>
                    <a:pt x="1" y="11"/>
                    <a:pt x="0" y="11"/>
                  </a:cubicBezTo>
                  <a:cubicBezTo>
                    <a:pt x="0" y="5"/>
                    <a:pt x="0" y="5"/>
                    <a:pt x="0" y="5"/>
                  </a:cubicBezTo>
                  <a:cubicBezTo>
                    <a:pt x="2" y="5"/>
                    <a:pt x="4" y="4"/>
                    <a:pt x="5" y="3"/>
                  </a:cubicBezTo>
                  <a:cubicBezTo>
                    <a:pt x="7" y="2"/>
                    <a:pt x="8" y="1"/>
                    <a:pt x="9" y="0"/>
                  </a:cubicBezTo>
                  <a:lnTo>
                    <a:pt x="13"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Segoe UI"/>
                <a:ea typeface="+mn-ea"/>
                <a:cs typeface="+mn-cs"/>
              </a:endParaRPr>
            </a:p>
          </p:txBody>
        </p:sp>
        <p:sp>
          <p:nvSpPr>
            <p:cNvPr id="75" name="Freeform 326"/>
            <p:cNvSpPr>
              <a:spLocks noEditPoints="1"/>
            </p:cNvSpPr>
            <p:nvPr/>
          </p:nvSpPr>
          <p:spPr bwMode="auto">
            <a:xfrm>
              <a:off x="2032" y="2819"/>
              <a:ext cx="38" cy="55"/>
            </a:xfrm>
            <a:custGeom>
              <a:avLst/>
              <a:gdLst>
                <a:gd name="T0" fmla="*/ 11 w 22"/>
                <a:gd name="T1" fmla="*/ 32 h 32"/>
                <a:gd name="T2" fmla="*/ 0 w 22"/>
                <a:gd name="T3" fmla="*/ 17 h 32"/>
                <a:gd name="T4" fmla="*/ 3 w 22"/>
                <a:gd name="T5" fmla="*/ 5 h 32"/>
                <a:gd name="T6" fmla="*/ 12 w 22"/>
                <a:gd name="T7" fmla="*/ 0 h 32"/>
                <a:gd name="T8" fmla="*/ 22 w 22"/>
                <a:gd name="T9" fmla="*/ 16 h 32"/>
                <a:gd name="T10" fmla="*/ 19 w 22"/>
                <a:gd name="T11" fmla="*/ 28 h 32"/>
                <a:gd name="T12" fmla="*/ 11 w 22"/>
                <a:gd name="T13" fmla="*/ 32 h 32"/>
                <a:gd name="T14" fmla="*/ 11 w 22"/>
                <a:gd name="T15" fmla="*/ 6 h 32"/>
                <a:gd name="T16" fmla="*/ 7 w 22"/>
                <a:gd name="T17" fmla="*/ 17 h 32"/>
                <a:gd name="T18" fmla="*/ 11 w 22"/>
                <a:gd name="T19" fmla="*/ 27 h 32"/>
                <a:gd name="T20" fmla="*/ 15 w 22"/>
                <a:gd name="T21" fmla="*/ 16 h 32"/>
                <a:gd name="T22" fmla="*/ 11 w 22"/>
                <a:gd name="T23" fmla="*/ 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2">
                  <a:moveTo>
                    <a:pt x="11" y="32"/>
                  </a:moveTo>
                  <a:cubicBezTo>
                    <a:pt x="4" y="32"/>
                    <a:pt x="0" y="27"/>
                    <a:pt x="0" y="17"/>
                  </a:cubicBezTo>
                  <a:cubicBezTo>
                    <a:pt x="0" y="11"/>
                    <a:pt x="1" y="7"/>
                    <a:pt x="3" y="5"/>
                  </a:cubicBezTo>
                  <a:cubicBezTo>
                    <a:pt x="5" y="2"/>
                    <a:pt x="8" y="0"/>
                    <a:pt x="12" y="0"/>
                  </a:cubicBezTo>
                  <a:cubicBezTo>
                    <a:pt x="19" y="0"/>
                    <a:pt x="22" y="6"/>
                    <a:pt x="22" y="16"/>
                  </a:cubicBezTo>
                  <a:cubicBezTo>
                    <a:pt x="22" y="21"/>
                    <a:pt x="21" y="25"/>
                    <a:pt x="19" y="28"/>
                  </a:cubicBezTo>
                  <a:cubicBezTo>
                    <a:pt x="18" y="31"/>
                    <a:pt x="15" y="32"/>
                    <a:pt x="11" y="32"/>
                  </a:cubicBezTo>
                  <a:close/>
                  <a:moveTo>
                    <a:pt x="11" y="6"/>
                  </a:moveTo>
                  <a:cubicBezTo>
                    <a:pt x="8" y="6"/>
                    <a:pt x="7" y="9"/>
                    <a:pt x="7" y="17"/>
                  </a:cubicBezTo>
                  <a:cubicBezTo>
                    <a:pt x="7" y="24"/>
                    <a:pt x="8" y="27"/>
                    <a:pt x="11" y="27"/>
                  </a:cubicBezTo>
                  <a:cubicBezTo>
                    <a:pt x="14" y="27"/>
                    <a:pt x="15" y="23"/>
                    <a:pt x="15" y="16"/>
                  </a:cubicBezTo>
                  <a:cubicBezTo>
                    <a:pt x="15" y="9"/>
                    <a:pt x="14" y="6"/>
                    <a:pt x="11" y="6"/>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Segoe UI"/>
                <a:ea typeface="+mn-ea"/>
                <a:cs typeface="+mn-cs"/>
              </a:endParaRPr>
            </a:p>
          </p:txBody>
        </p:sp>
        <p:sp>
          <p:nvSpPr>
            <p:cNvPr id="76" name="Rectangle 327"/>
            <p:cNvSpPr>
              <a:spLocks noChangeArrowheads="1"/>
            </p:cNvSpPr>
            <p:nvPr/>
          </p:nvSpPr>
          <p:spPr bwMode="auto">
            <a:xfrm>
              <a:off x="1848" y="3595"/>
              <a:ext cx="319" cy="318"/>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Segoe UI"/>
                <a:ea typeface="+mn-ea"/>
                <a:cs typeface="+mn-cs"/>
              </a:endParaRPr>
            </a:p>
          </p:txBody>
        </p:sp>
        <p:sp>
          <p:nvSpPr>
            <p:cNvPr id="77" name="Freeform 328"/>
            <p:cNvSpPr>
              <a:spLocks/>
            </p:cNvSpPr>
            <p:nvPr/>
          </p:nvSpPr>
          <p:spPr bwMode="auto">
            <a:xfrm>
              <a:off x="1904" y="3652"/>
              <a:ext cx="23" cy="54"/>
            </a:xfrm>
            <a:custGeom>
              <a:avLst/>
              <a:gdLst>
                <a:gd name="T0" fmla="*/ 13 w 13"/>
                <a:gd name="T1" fmla="*/ 0 h 32"/>
                <a:gd name="T2" fmla="*/ 13 w 13"/>
                <a:gd name="T3" fmla="*/ 32 h 32"/>
                <a:gd name="T4" fmla="*/ 6 w 13"/>
                <a:gd name="T5" fmla="*/ 32 h 32"/>
                <a:gd name="T6" fmla="*/ 6 w 13"/>
                <a:gd name="T7" fmla="*/ 8 h 32"/>
                <a:gd name="T8" fmla="*/ 5 w 13"/>
                <a:gd name="T9" fmla="*/ 9 h 32"/>
                <a:gd name="T10" fmla="*/ 3 w 13"/>
                <a:gd name="T11" fmla="*/ 10 h 32"/>
                <a:gd name="T12" fmla="*/ 2 w 13"/>
                <a:gd name="T13" fmla="*/ 10 h 32"/>
                <a:gd name="T14" fmla="*/ 0 w 13"/>
                <a:gd name="T15" fmla="*/ 10 h 32"/>
                <a:gd name="T16" fmla="*/ 0 w 13"/>
                <a:gd name="T17" fmla="*/ 5 h 32"/>
                <a:gd name="T18" fmla="*/ 5 w 13"/>
                <a:gd name="T19" fmla="*/ 3 h 32"/>
                <a:gd name="T20" fmla="*/ 9 w 13"/>
                <a:gd name="T21" fmla="*/ 0 h 32"/>
                <a:gd name="T22" fmla="*/ 13 w 13"/>
                <a:gd name="T2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32">
                  <a:moveTo>
                    <a:pt x="13" y="0"/>
                  </a:moveTo>
                  <a:cubicBezTo>
                    <a:pt x="13" y="32"/>
                    <a:pt x="13" y="32"/>
                    <a:pt x="13" y="32"/>
                  </a:cubicBezTo>
                  <a:cubicBezTo>
                    <a:pt x="6" y="32"/>
                    <a:pt x="6" y="32"/>
                    <a:pt x="6" y="32"/>
                  </a:cubicBezTo>
                  <a:cubicBezTo>
                    <a:pt x="6" y="8"/>
                    <a:pt x="6" y="8"/>
                    <a:pt x="6" y="8"/>
                  </a:cubicBezTo>
                  <a:cubicBezTo>
                    <a:pt x="6" y="8"/>
                    <a:pt x="6" y="8"/>
                    <a:pt x="5" y="9"/>
                  </a:cubicBezTo>
                  <a:cubicBezTo>
                    <a:pt x="5" y="9"/>
                    <a:pt x="4" y="9"/>
                    <a:pt x="3" y="10"/>
                  </a:cubicBezTo>
                  <a:cubicBezTo>
                    <a:pt x="3" y="10"/>
                    <a:pt x="2" y="10"/>
                    <a:pt x="2" y="10"/>
                  </a:cubicBezTo>
                  <a:cubicBezTo>
                    <a:pt x="1" y="10"/>
                    <a:pt x="0" y="10"/>
                    <a:pt x="0" y="10"/>
                  </a:cubicBezTo>
                  <a:cubicBezTo>
                    <a:pt x="0" y="5"/>
                    <a:pt x="0" y="5"/>
                    <a:pt x="0" y="5"/>
                  </a:cubicBezTo>
                  <a:cubicBezTo>
                    <a:pt x="2" y="4"/>
                    <a:pt x="3" y="4"/>
                    <a:pt x="5" y="3"/>
                  </a:cubicBezTo>
                  <a:cubicBezTo>
                    <a:pt x="6" y="2"/>
                    <a:pt x="8" y="1"/>
                    <a:pt x="9" y="0"/>
                  </a:cubicBezTo>
                  <a:lnTo>
                    <a:pt x="13"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Segoe UI"/>
                <a:ea typeface="+mn-ea"/>
                <a:cs typeface="+mn-cs"/>
              </a:endParaRPr>
            </a:p>
          </p:txBody>
        </p:sp>
        <p:sp>
          <p:nvSpPr>
            <p:cNvPr id="78" name="Freeform 329"/>
            <p:cNvSpPr>
              <a:spLocks noEditPoints="1"/>
            </p:cNvSpPr>
            <p:nvPr/>
          </p:nvSpPr>
          <p:spPr bwMode="auto">
            <a:xfrm>
              <a:off x="1945" y="3652"/>
              <a:ext cx="38" cy="54"/>
            </a:xfrm>
            <a:custGeom>
              <a:avLst/>
              <a:gdLst>
                <a:gd name="T0" fmla="*/ 11 w 22"/>
                <a:gd name="T1" fmla="*/ 32 h 32"/>
                <a:gd name="T2" fmla="*/ 0 w 22"/>
                <a:gd name="T3" fmla="*/ 17 h 32"/>
                <a:gd name="T4" fmla="*/ 3 w 22"/>
                <a:gd name="T5" fmla="*/ 5 h 32"/>
                <a:gd name="T6" fmla="*/ 11 w 22"/>
                <a:gd name="T7" fmla="*/ 0 h 32"/>
                <a:gd name="T8" fmla="*/ 22 w 22"/>
                <a:gd name="T9" fmla="*/ 16 h 32"/>
                <a:gd name="T10" fmla="*/ 19 w 22"/>
                <a:gd name="T11" fmla="*/ 28 h 32"/>
                <a:gd name="T12" fmla="*/ 11 w 22"/>
                <a:gd name="T13" fmla="*/ 32 h 32"/>
                <a:gd name="T14" fmla="*/ 11 w 22"/>
                <a:gd name="T15" fmla="*/ 6 h 32"/>
                <a:gd name="T16" fmla="*/ 7 w 22"/>
                <a:gd name="T17" fmla="*/ 17 h 32"/>
                <a:gd name="T18" fmla="*/ 11 w 22"/>
                <a:gd name="T19" fmla="*/ 27 h 32"/>
                <a:gd name="T20" fmla="*/ 15 w 22"/>
                <a:gd name="T21" fmla="*/ 16 h 32"/>
                <a:gd name="T22" fmla="*/ 11 w 22"/>
                <a:gd name="T23" fmla="*/ 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2">
                  <a:moveTo>
                    <a:pt x="11" y="32"/>
                  </a:moveTo>
                  <a:cubicBezTo>
                    <a:pt x="4" y="32"/>
                    <a:pt x="0" y="27"/>
                    <a:pt x="0" y="17"/>
                  </a:cubicBezTo>
                  <a:cubicBezTo>
                    <a:pt x="0" y="11"/>
                    <a:pt x="1" y="7"/>
                    <a:pt x="3" y="5"/>
                  </a:cubicBezTo>
                  <a:cubicBezTo>
                    <a:pt x="5" y="2"/>
                    <a:pt x="8" y="0"/>
                    <a:pt x="11" y="0"/>
                  </a:cubicBezTo>
                  <a:cubicBezTo>
                    <a:pt x="19" y="0"/>
                    <a:pt x="22" y="6"/>
                    <a:pt x="22" y="16"/>
                  </a:cubicBezTo>
                  <a:cubicBezTo>
                    <a:pt x="22" y="21"/>
                    <a:pt x="21" y="25"/>
                    <a:pt x="19" y="28"/>
                  </a:cubicBezTo>
                  <a:cubicBezTo>
                    <a:pt x="17" y="31"/>
                    <a:pt x="14" y="32"/>
                    <a:pt x="11" y="32"/>
                  </a:cubicBezTo>
                  <a:close/>
                  <a:moveTo>
                    <a:pt x="11" y="6"/>
                  </a:moveTo>
                  <a:cubicBezTo>
                    <a:pt x="8" y="6"/>
                    <a:pt x="7" y="9"/>
                    <a:pt x="7" y="17"/>
                  </a:cubicBezTo>
                  <a:cubicBezTo>
                    <a:pt x="7" y="23"/>
                    <a:pt x="8" y="27"/>
                    <a:pt x="11" y="27"/>
                  </a:cubicBezTo>
                  <a:cubicBezTo>
                    <a:pt x="14" y="27"/>
                    <a:pt x="15" y="23"/>
                    <a:pt x="15" y="16"/>
                  </a:cubicBezTo>
                  <a:cubicBezTo>
                    <a:pt x="15" y="9"/>
                    <a:pt x="14" y="6"/>
                    <a:pt x="11" y="6"/>
                  </a:cubicBez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Segoe UI"/>
                <a:ea typeface="+mn-ea"/>
                <a:cs typeface="+mn-cs"/>
              </a:endParaRPr>
            </a:p>
          </p:txBody>
        </p:sp>
        <p:sp>
          <p:nvSpPr>
            <p:cNvPr id="79" name="Freeform 330"/>
            <p:cNvSpPr>
              <a:spLocks/>
            </p:cNvSpPr>
            <p:nvPr/>
          </p:nvSpPr>
          <p:spPr bwMode="auto">
            <a:xfrm>
              <a:off x="1993" y="3652"/>
              <a:ext cx="22" cy="54"/>
            </a:xfrm>
            <a:custGeom>
              <a:avLst/>
              <a:gdLst>
                <a:gd name="T0" fmla="*/ 13 w 13"/>
                <a:gd name="T1" fmla="*/ 0 h 32"/>
                <a:gd name="T2" fmla="*/ 13 w 13"/>
                <a:gd name="T3" fmla="*/ 32 h 32"/>
                <a:gd name="T4" fmla="*/ 7 w 13"/>
                <a:gd name="T5" fmla="*/ 32 h 32"/>
                <a:gd name="T6" fmla="*/ 7 w 13"/>
                <a:gd name="T7" fmla="*/ 8 h 32"/>
                <a:gd name="T8" fmla="*/ 5 w 13"/>
                <a:gd name="T9" fmla="*/ 9 h 32"/>
                <a:gd name="T10" fmla="*/ 4 w 13"/>
                <a:gd name="T11" fmla="*/ 10 h 32"/>
                <a:gd name="T12" fmla="*/ 2 w 13"/>
                <a:gd name="T13" fmla="*/ 10 h 32"/>
                <a:gd name="T14" fmla="*/ 0 w 13"/>
                <a:gd name="T15" fmla="*/ 10 h 32"/>
                <a:gd name="T16" fmla="*/ 0 w 13"/>
                <a:gd name="T17" fmla="*/ 5 h 32"/>
                <a:gd name="T18" fmla="*/ 5 w 13"/>
                <a:gd name="T19" fmla="*/ 3 h 32"/>
                <a:gd name="T20" fmla="*/ 9 w 13"/>
                <a:gd name="T21" fmla="*/ 0 h 32"/>
                <a:gd name="T22" fmla="*/ 13 w 13"/>
                <a:gd name="T2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32">
                  <a:moveTo>
                    <a:pt x="13" y="0"/>
                  </a:moveTo>
                  <a:cubicBezTo>
                    <a:pt x="13" y="32"/>
                    <a:pt x="13" y="32"/>
                    <a:pt x="13" y="32"/>
                  </a:cubicBezTo>
                  <a:cubicBezTo>
                    <a:pt x="7" y="32"/>
                    <a:pt x="7" y="32"/>
                    <a:pt x="7" y="32"/>
                  </a:cubicBezTo>
                  <a:cubicBezTo>
                    <a:pt x="7" y="8"/>
                    <a:pt x="7" y="8"/>
                    <a:pt x="7" y="8"/>
                  </a:cubicBezTo>
                  <a:cubicBezTo>
                    <a:pt x="6" y="8"/>
                    <a:pt x="6" y="8"/>
                    <a:pt x="5" y="9"/>
                  </a:cubicBezTo>
                  <a:cubicBezTo>
                    <a:pt x="5" y="9"/>
                    <a:pt x="4" y="9"/>
                    <a:pt x="4" y="10"/>
                  </a:cubicBezTo>
                  <a:cubicBezTo>
                    <a:pt x="3" y="10"/>
                    <a:pt x="3" y="10"/>
                    <a:pt x="2" y="10"/>
                  </a:cubicBezTo>
                  <a:cubicBezTo>
                    <a:pt x="1" y="10"/>
                    <a:pt x="1" y="10"/>
                    <a:pt x="0" y="10"/>
                  </a:cubicBezTo>
                  <a:cubicBezTo>
                    <a:pt x="0" y="5"/>
                    <a:pt x="0" y="5"/>
                    <a:pt x="0" y="5"/>
                  </a:cubicBezTo>
                  <a:cubicBezTo>
                    <a:pt x="2" y="4"/>
                    <a:pt x="4" y="4"/>
                    <a:pt x="5" y="3"/>
                  </a:cubicBezTo>
                  <a:cubicBezTo>
                    <a:pt x="7" y="2"/>
                    <a:pt x="8" y="1"/>
                    <a:pt x="9" y="0"/>
                  </a:cubicBezTo>
                  <a:lnTo>
                    <a:pt x="13"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Segoe UI"/>
                <a:ea typeface="+mn-ea"/>
                <a:cs typeface="+mn-cs"/>
              </a:endParaRPr>
            </a:p>
          </p:txBody>
        </p:sp>
        <p:sp>
          <p:nvSpPr>
            <p:cNvPr id="80" name="Freeform 331"/>
            <p:cNvSpPr>
              <a:spLocks noEditPoints="1"/>
            </p:cNvSpPr>
            <p:nvPr/>
          </p:nvSpPr>
          <p:spPr bwMode="auto">
            <a:xfrm>
              <a:off x="1899" y="3727"/>
              <a:ext cx="38" cy="54"/>
            </a:xfrm>
            <a:custGeom>
              <a:avLst/>
              <a:gdLst>
                <a:gd name="T0" fmla="*/ 11 w 22"/>
                <a:gd name="T1" fmla="*/ 32 h 32"/>
                <a:gd name="T2" fmla="*/ 0 w 22"/>
                <a:gd name="T3" fmla="*/ 17 h 32"/>
                <a:gd name="T4" fmla="*/ 3 w 22"/>
                <a:gd name="T5" fmla="*/ 4 h 32"/>
                <a:gd name="T6" fmla="*/ 11 w 22"/>
                <a:gd name="T7" fmla="*/ 0 h 32"/>
                <a:gd name="T8" fmla="*/ 22 w 22"/>
                <a:gd name="T9" fmla="*/ 16 h 32"/>
                <a:gd name="T10" fmla="*/ 19 w 22"/>
                <a:gd name="T11" fmla="*/ 28 h 32"/>
                <a:gd name="T12" fmla="*/ 11 w 22"/>
                <a:gd name="T13" fmla="*/ 32 h 32"/>
                <a:gd name="T14" fmla="*/ 11 w 22"/>
                <a:gd name="T15" fmla="*/ 5 h 32"/>
                <a:gd name="T16" fmla="*/ 7 w 22"/>
                <a:gd name="T17" fmla="*/ 16 h 32"/>
                <a:gd name="T18" fmla="*/ 11 w 22"/>
                <a:gd name="T19" fmla="*/ 27 h 32"/>
                <a:gd name="T20" fmla="*/ 15 w 22"/>
                <a:gd name="T21" fmla="*/ 16 h 32"/>
                <a:gd name="T22" fmla="*/ 11 w 22"/>
                <a:gd name="T2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2">
                  <a:moveTo>
                    <a:pt x="11" y="32"/>
                  </a:moveTo>
                  <a:cubicBezTo>
                    <a:pt x="3" y="32"/>
                    <a:pt x="0" y="27"/>
                    <a:pt x="0" y="17"/>
                  </a:cubicBezTo>
                  <a:cubicBezTo>
                    <a:pt x="0" y="11"/>
                    <a:pt x="1" y="7"/>
                    <a:pt x="3" y="4"/>
                  </a:cubicBezTo>
                  <a:cubicBezTo>
                    <a:pt x="5" y="2"/>
                    <a:pt x="8" y="0"/>
                    <a:pt x="11" y="0"/>
                  </a:cubicBezTo>
                  <a:cubicBezTo>
                    <a:pt x="18" y="0"/>
                    <a:pt x="22" y="5"/>
                    <a:pt x="22" y="16"/>
                  </a:cubicBezTo>
                  <a:cubicBezTo>
                    <a:pt x="22" y="21"/>
                    <a:pt x="21" y="25"/>
                    <a:pt x="19" y="28"/>
                  </a:cubicBezTo>
                  <a:cubicBezTo>
                    <a:pt x="17" y="31"/>
                    <a:pt x="14" y="32"/>
                    <a:pt x="11" y="32"/>
                  </a:cubicBezTo>
                  <a:close/>
                  <a:moveTo>
                    <a:pt x="11" y="5"/>
                  </a:moveTo>
                  <a:cubicBezTo>
                    <a:pt x="8" y="5"/>
                    <a:pt x="7" y="9"/>
                    <a:pt x="7" y="16"/>
                  </a:cubicBezTo>
                  <a:cubicBezTo>
                    <a:pt x="7" y="23"/>
                    <a:pt x="8" y="27"/>
                    <a:pt x="11" y="27"/>
                  </a:cubicBezTo>
                  <a:cubicBezTo>
                    <a:pt x="14" y="27"/>
                    <a:pt x="15" y="23"/>
                    <a:pt x="15" y="16"/>
                  </a:cubicBezTo>
                  <a:cubicBezTo>
                    <a:pt x="15" y="9"/>
                    <a:pt x="14" y="5"/>
                    <a:pt x="11" y="5"/>
                  </a:cubicBez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Segoe UI"/>
                <a:ea typeface="+mn-ea"/>
                <a:cs typeface="+mn-cs"/>
              </a:endParaRPr>
            </a:p>
          </p:txBody>
        </p:sp>
        <p:sp>
          <p:nvSpPr>
            <p:cNvPr id="81" name="Freeform 332"/>
            <p:cNvSpPr>
              <a:spLocks/>
            </p:cNvSpPr>
            <p:nvPr/>
          </p:nvSpPr>
          <p:spPr bwMode="auto">
            <a:xfrm>
              <a:off x="1950" y="3727"/>
              <a:ext cx="23" cy="53"/>
            </a:xfrm>
            <a:custGeom>
              <a:avLst/>
              <a:gdLst>
                <a:gd name="T0" fmla="*/ 13 w 13"/>
                <a:gd name="T1" fmla="*/ 0 h 31"/>
                <a:gd name="T2" fmla="*/ 13 w 13"/>
                <a:gd name="T3" fmla="*/ 31 h 31"/>
                <a:gd name="T4" fmla="*/ 6 w 13"/>
                <a:gd name="T5" fmla="*/ 31 h 31"/>
                <a:gd name="T6" fmla="*/ 6 w 13"/>
                <a:gd name="T7" fmla="*/ 8 h 31"/>
                <a:gd name="T8" fmla="*/ 5 w 13"/>
                <a:gd name="T9" fmla="*/ 9 h 31"/>
                <a:gd name="T10" fmla="*/ 4 w 13"/>
                <a:gd name="T11" fmla="*/ 9 h 31"/>
                <a:gd name="T12" fmla="*/ 2 w 13"/>
                <a:gd name="T13" fmla="*/ 10 h 31"/>
                <a:gd name="T14" fmla="*/ 0 w 13"/>
                <a:gd name="T15" fmla="*/ 10 h 31"/>
                <a:gd name="T16" fmla="*/ 0 w 13"/>
                <a:gd name="T17" fmla="*/ 5 h 31"/>
                <a:gd name="T18" fmla="*/ 5 w 13"/>
                <a:gd name="T19" fmla="*/ 3 h 31"/>
                <a:gd name="T20" fmla="*/ 9 w 13"/>
                <a:gd name="T21" fmla="*/ 0 h 31"/>
                <a:gd name="T22" fmla="*/ 13 w 13"/>
                <a:gd name="T23"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31">
                  <a:moveTo>
                    <a:pt x="13" y="0"/>
                  </a:moveTo>
                  <a:cubicBezTo>
                    <a:pt x="13" y="31"/>
                    <a:pt x="13" y="31"/>
                    <a:pt x="13" y="31"/>
                  </a:cubicBezTo>
                  <a:cubicBezTo>
                    <a:pt x="6" y="31"/>
                    <a:pt x="6" y="31"/>
                    <a:pt x="6" y="31"/>
                  </a:cubicBezTo>
                  <a:cubicBezTo>
                    <a:pt x="6" y="8"/>
                    <a:pt x="6" y="8"/>
                    <a:pt x="6" y="8"/>
                  </a:cubicBezTo>
                  <a:cubicBezTo>
                    <a:pt x="6" y="8"/>
                    <a:pt x="6" y="8"/>
                    <a:pt x="5" y="9"/>
                  </a:cubicBezTo>
                  <a:cubicBezTo>
                    <a:pt x="5" y="9"/>
                    <a:pt x="4" y="9"/>
                    <a:pt x="4" y="9"/>
                  </a:cubicBezTo>
                  <a:cubicBezTo>
                    <a:pt x="3" y="10"/>
                    <a:pt x="2" y="10"/>
                    <a:pt x="2" y="10"/>
                  </a:cubicBezTo>
                  <a:cubicBezTo>
                    <a:pt x="1" y="10"/>
                    <a:pt x="1" y="10"/>
                    <a:pt x="0" y="10"/>
                  </a:cubicBezTo>
                  <a:cubicBezTo>
                    <a:pt x="0" y="5"/>
                    <a:pt x="0" y="5"/>
                    <a:pt x="0" y="5"/>
                  </a:cubicBezTo>
                  <a:cubicBezTo>
                    <a:pt x="2" y="4"/>
                    <a:pt x="3" y="3"/>
                    <a:pt x="5" y="3"/>
                  </a:cubicBezTo>
                  <a:cubicBezTo>
                    <a:pt x="6" y="2"/>
                    <a:pt x="8" y="1"/>
                    <a:pt x="9" y="0"/>
                  </a:cubicBezTo>
                  <a:lnTo>
                    <a:pt x="13"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Segoe UI"/>
                <a:ea typeface="+mn-ea"/>
                <a:cs typeface="+mn-cs"/>
              </a:endParaRPr>
            </a:p>
          </p:txBody>
        </p:sp>
        <p:sp>
          <p:nvSpPr>
            <p:cNvPr id="82" name="Freeform 333"/>
            <p:cNvSpPr>
              <a:spLocks noEditPoints="1"/>
            </p:cNvSpPr>
            <p:nvPr/>
          </p:nvSpPr>
          <p:spPr bwMode="auto">
            <a:xfrm>
              <a:off x="1988" y="3727"/>
              <a:ext cx="38" cy="54"/>
            </a:xfrm>
            <a:custGeom>
              <a:avLst/>
              <a:gdLst>
                <a:gd name="T0" fmla="*/ 11 w 22"/>
                <a:gd name="T1" fmla="*/ 32 h 32"/>
                <a:gd name="T2" fmla="*/ 0 w 22"/>
                <a:gd name="T3" fmla="*/ 17 h 32"/>
                <a:gd name="T4" fmla="*/ 3 w 22"/>
                <a:gd name="T5" fmla="*/ 4 h 32"/>
                <a:gd name="T6" fmla="*/ 12 w 22"/>
                <a:gd name="T7" fmla="*/ 0 h 32"/>
                <a:gd name="T8" fmla="*/ 22 w 22"/>
                <a:gd name="T9" fmla="*/ 16 h 32"/>
                <a:gd name="T10" fmla="*/ 19 w 22"/>
                <a:gd name="T11" fmla="*/ 28 h 32"/>
                <a:gd name="T12" fmla="*/ 11 w 22"/>
                <a:gd name="T13" fmla="*/ 32 h 32"/>
                <a:gd name="T14" fmla="*/ 11 w 22"/>
                <a:gd name="T15" fmla="*/ 5 h 32"/>
                <a:gd name="T16" fmla="*/ 7 w 22"/>
                <a:gd name="T17" fmla="*/ 16 h 32"/>
                <a:gd name="T18" fmla="*/ 11 w 22"/>
                <a:gd name="T19" fmla="*/ 27 h 32"/>
                <a:gd name="T20" fmla="*/ 15 w 22"/>
                <a:gd name="T21" fmla="*/ 16 h 32"/>
                <a:gd name="T22" fmla="*/ 11 w 22"/>
                <a:gd name="T2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2">
                  <a:moveTo>
                    <a:pt x="11" y="32"/>
                  </a:moveTo>
                  <a:cubicBezTo>
                    <a:pt x="4" y="32"/>
                    <a:pt x="0" y="27"/>
                    <a:pt x="0" y="17"/>
                  </a:cubicBezTo>
                  <a:cubicBezTo>
                    <a:pt x="0" y="11"/>
                    <a:pt x="1" y="7"/>
                    <a:pt x="3" y="4"/>
                  </a:cubicBezTo>
                  <a:cubicBezTo>
                    <a:pt x="5" y="2"/>
                    <a:pt x="8" y="0"/>
                    <a:pt x="12" y="0"/>
                  </a:cubicBezTo>
                  <a:cubicBezTo>
                    <a:pt x="19" y="0"/>
                    <a:pt x="22" y="5"/>
                    <a:pt x="22" y="16"/>
                  </a:cubicBezTo>
                  <a:cubicBezTo>
                    <a:pt x="22" y="21"/>
                    <a:pt x="21" y="25"/>
                    <a:pt x="19" y="28"/>
                  </a:cubicBezTo>
                  <a:cubicBezTo>
                    <a:pt x="17" y="31"/>
                    <a:pt x="15" y="32"/>
                    <a:pt x="11" y="32"/>
                  </a:cubicBezTo>
                  <a:close/>
                  <a:moveTo>
                    <a:pt x="11" y="5"/>
                  </a:moveTo>
                  <a:cubicBezTo>
                    <a:pt x="8" y="5"/>
                    <a:pt x="7" y="9"/>
                    <a:pt x="7" y="16"/>
                  </a:cubicBezTo>
                  <a:cubicBezTo>
                    <a:pt x="7" y="23"/>
                    <a:pt x="8" y="27"/>
                    <a:pt x="11" y="27"/>
                  </a:cubicBezTo>
                  <a:cubicBezTo>
                    <a:pt x="14" y="27"/>
                    <a:pt x="15" y="23"/>
                    <a:pt x="15" y="16"/>
                  </a:cubicBezTo>
                  <a:cubicBezTo>
                    <a:pt x="15" y="9"/>
                    <a:pt x="14" y="5"/>
                    <a:pt x="11" y="5"/>
                  </a:cubicBez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Segoe UI"/>
                <a:ea typeface="+mn-ea"/>
                <a:cs typeface="+mn-cs"/>
              </a:endParaRPr>
            </a:p>
          </p:txBody>
        </p:sp>
        <p:sp>
          <p:nvSpPr>
            <p:cNvPr id="83" name="Freeform 334"/>
            <p:cNvSpPr>
              <a:spLocks noEditPoints="1"/>
            </p:cNvSpPr>
            <p:nvPr/>
          </p:nvSpPr>
          <p:spPr bwMode="auto">
            <a:xfrm>
              <a:off x="1899" y="3802"/>
              <a:ext cx="38" cy="55"/>
            </a:xfrm>
            <a:custGeom>
              <a:avLst/>
              <a:gdLst>
                <a:gd name="T0" fmla="*/ 11 w 22"/>
                <a:gd name="T1" fmla="*/ 32 h 32"/>
                <a:gd name="T2" fmla="*/ 0 w 22"/>
                <a:gd name="T3" fmla="*/ 16 h 32"/>
                <a:gd name="T4" fmla="*/ 3 w 22"/>
                <a:gd name="T5" fmla="*/ 4 h 32"/>
                <a:gd name="T6" fmla="*/ 11 w 22"/>
                <a:gd name="T7" fmla="*/ 0 h 32"/>
                <a:gd name="T8" fmla="*/ 22 w 22"/>
                <a:gd name="T9" fmla="*/ 16 h 32"/>
                <a:gd name="T10" fmla="*/ 19 w 22"/>
                <a:gd name="T11" fmla="*/ 28 h 32"/>
                <a:gd name="T12" fmla="*/ 11 w 22"/>
                <a:gd name="T13" fmla="*/ 32 h 32"/>
                <a:gd name="T14" fmla="*/ 11 w 22"/>
                <a:gd name="T15" fmla="*/ 5 h 32"/>
                <a:gd name="T16" fmla="*/ 7 w 22"/>
                <a:gd name="T17" fmla="*/ 16 h 32"/>
                <a:gd name="T18" fmla="*/ 11 w 22"/>
                <a:gd name="T19" fmla="*/ 27 h 32"/>
                <a:gd name="T20" fmla="*/ 15 w 22"/>
                <a:gd name="T21" fmla="*/ 16 h 32"/>
                <a:gd name="T22" fmla="*/ 11 w 22"/>
                <a:gd name="T2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2">
                  <a:moveTo>
                    <a:pt x="11" y="32"/>
                  </a:moveTo>
                  <a:cubicBezTo>
                    <a:pt x="3" y="32"/>
                    <a:pt x="0" y="27"/>
                    <a:pt x="0" y="16"/>
                  </a:cubicBezTo>
                  <a:cubicBezTo>
                    <a:pt x="0" y="11"/>
                    <a:pt x="1" y="7"/>
                    <a:pt x="3" y="4"/>
                  </a:cubicBezTo>
                  <a:cubicBezTo>
                    <a:pt x="5" y="1"/>
                    <a:pt x="8" y="0"/>
                    <a:pt x="11" y="0"/>
                  </a:cubicBezTo>
                  <a:cubicBezTo>
                    <a:pt x="18" y="0"/>
                    <a:pt x="22" y="5"/>
                    <a:pt x="22" y="16"/>
                  </a:cubicBezTo>
                  <a:cubicBezTo>
                    <a:pt x="22" y="21"/>
                    <a:pt x="21" y="25"/>
                    <a:pt x="19" y="28"/>
                  </a:cubicBezTo>
                  <a:cubicBezTo>
                    <a:pt x="17" y="30"/>
                    <a:pt x="14" y="32"/>
                    <a:pt x="11" y="32"/>
                  </a:cubicBezTo>
                  <a:close/>
                  <a:moveTo>
                    <a:pt x="11" y="5"/>
                  </a:moveTo>
                  <a:cubicBezTo>
                    <a:pt x="8" y="5"/>
                    <a:pt x="7" y="9"/>
                    <a:pt x="7" y="16"/>
                  </a:cubicBezTo>
                  <a:cubicBezTo>
                    <a:pt x="7" y="23"/>
                    <a:pt x="8" y="27"/>
                    <a:pt x="11" y="27"/>
                  </a:cubicBezTo>
                  <a:cubicBezTo>
                    <a:pt x="14" y="27"/>
                    <a:pt x="15" y="23"/>
                    <a:pt x="15" y="16"/>
                  </a:cubicBezTo>
                  <a:cubicBezTo>
                    <a:pt x="15" y="9"/>
                    <a:pt x="14" y="5"/>
                    <a:pt x="11" y="5"/>
                  </a:cubicBez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Segoe UI"/>
                <a:ea typeface="+mn-ea"/>
                <a:cs typeface="+mn-cs"/>
              </a:endParaRPr>
            </a:p>
          </p:txBody>
        </p:sp>
        <p:sp>
          <p:nvSpPr>
            <p:cNvPr id="84" name="Freeform 335"/>
            <p:cNvSpPr>
              <a:spLocks noEditPoints="1"/>
            </p:cNvSpPr>
            <p:nvPr/>
          </p:nvSpPr>
          <p:spPr bwMode="auto">
            <a:xfrm>
              <a:off x="1945" y="3802"/>
              <a:ext cx="38" cy="55"/>
            </a:xfrm>
            <a:custGeom>
              <a:avLst/>
              <a:gdLst>
                <a:gd name="T0" fmla="*/ 11 w 22"/>
                <a:gd name="T1" fmla="*/ 32 h 32"/>
                <a:gd name="T2" fmla="*/ 0 w 22"/>
                <a:gd name="T3" fmla="*/ 16 h 32"/>
                <a:gd name="T4" fmla="*/ 3 w 22"/>
                <a:gd name="T5" fmla="*/ 4 h 32"/>
                <a:gd name="T6" fmla="*/ 11 w 22"/>
                <a:gd name="T7" fmla="*/ 0 h 32"/>
                <a:gd name="T8" fmla="*/ 22 w 22"/>
                <a:gd name="T9" fmla="*/ 16 h 32"/>
                <a:gd name="T10" fmla="*/ 19 w 22"/>
                <a:gd name="T11" fmla="*/ 28 h 32"/>
                <a:gd name="T12" fmla="*/ 11 w 22"/>
                <a:gd name="T13" fmla="*/ 32 h 32"/>
                <a:gd name="T14" fmla="*/ 11 w 22"/>
                <a:gd name="T15" fmla="*/ 5 h 32"/>
                <a:gd name="T16" fmla="*/ 7 w 22"/>
                <a:gd name="T17" fmla="*/ 16 h 32"/>
                <a:gd name="T18" fmla="*/ 11 w 22"/>
                <a:gd name="T19" fmla="*/ 27 h 32"/>
                <a:gd name="T20" fmla="*/ 15 w 22"/>
                <a:gd name="T21" fmla="*/ 16 h 32"/>
                <a:gd name="T22" fmla="*/ 11 w 22"/>
                <a:gd name="T2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2">
                  <a:moveTo>
                    <a:pt x="11" y="32"/>
                  </a:moveTo>
                  <a:cubicBezTo>
                    <a:pt x="4" y="32"/>
                    <a:pt x="0" y="27"/>
                    <a:pt x="0" y="16"/>
                  </a:cubicBezTo>
                  <a:cubicBezTo>
                    <a:pt x="0" y="11"/>
                    <a:pt x="1" y="7"/>
                    <a:pt x="3" y="4"/>
                  </a:cubicBezTo>
                  <a:cubicBezTo>
                    <a:pt x="5" y="1"/>
                    <a:pt x="8" y="0"/>
                    <a:pt x="11" y="0"/>
                  </a:cubicBezTo>
                  <a:cubicBezTo>
                    <a:pt x="19" y="0"/>
                    <a:pt x="22" y="5"/>
                    <a:pt x="22" y="16"/>
                  </a:cubicBezTo>
                  <a:cubicBezTo>
                    <a:pt x="22" y="21"/>
                    <a:pt x="21" y="25"/>
                    <a:pt x="19" y="28"/>
                  </a:cubicBezTo>
                  <a:cubicBezTo>
                    <a:pt x="17" y="30"/>
                    <a:pt x="14" y="32"/>
                    <a:pt x="11" y="32"/>
                  </a:cubicBezTo>
                  <a:close/>
                  <a:moveTo>
                    <a:pt x="11" y="5"/>
                  </a:moveTo>
                  <a:cubicBezTo>
                    <a:pt x="8" y="5"/>
                    <a:pt x="7" y="9"/>
                    <a:pt x="7" y="16"/>
                  </a:cubicBezTo>
                  <a:cubicBezTo>
                    <a:pt x="7" y="23"/>
                    <a:pt x="8" y="27"/>
                    <a:pt x="11" y="27"/>
                  </a:cubicBezTo>
                  <a:cubicBezTo>
                    <a:pt x="14" y="27"/>
                    <a:pt x="15" y="23"/>
                    <a:pt x="15" y="16"/>
                  </a:cubicBezTo>
                  <a:cubicBezTo>
                    <a:pt x="15" y="9"/>
                    <a:pt x="14" y="5"/>
                    <a:pt x="11" y="5"/>
                  </a:cubicBez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Segoe UI"/>
                <a:ea typeface="+mn-ea"/>
                <a:cs typeface="+mn-cs"/>
              </a:endParaRPr>
            </a:p>
          </p:txBody>
        </p:sp>
        <p:sp>
          <p:nvSpPr>
            <p:cNvPr id="85" name="Freeform 336"/>
            <p:cNvSpPr>
              <a:spLocks/>
            </p:cNvSpPr>
            <p:nvPr/>
          </p:nvSpPr>
          <p:spPr bwMode="auto">
            <a:xfrm>
              <a:off x="1993" y="3802"/>
              <a:ext cx="22" cy="53"/>
            </a:xfrm>
            <a:custGeom>
              <a:avLst/>
              <a:gdLst>
                <a:gd name="T0" fmla="*/ 13 w 13"/>
                <a:gd name="T1" fmla="*/ 0 h 31"/>
                <a:gd name="T2" fmla="*/ 13 w 13"/>
                <a:gd name="T3" fmla="*/ 31 h 31"/>
                <a:gd name="T4" fmla="*/ 7 w 13"/>
                <a:gd name="T5" fmla="*/ 31 h 31"/>
                <a:gd name="T6" fmla="*/ 7 w 13"/>
                <a:gd name="T7" fmla="*/ 7 h 31"/>
                <a:gd name="T8" fmla="*/ 5 w 13"/>
                <a:gd name="T9" fmla="*/ 8 h 31"/>
                <a:gd name="T10" fmla="*/ 4 w 13"/>
                <a:gd name="T11" fmla="*/ 9 h 31"/>
                <a:gd name="T12" fmla="*/ 2 w 13"/>
                <a:gd name="T13" fmla="*/ 10 h 31"/>
                <a:gd name="T14" fmla="*/ 0 w 13"/>
                <a:gd name="T15" fmla="*/ 10 h 31"/>
                <a:gd name="T16" fmla="*/ 0 w 13"/>
                <a:gd name="T17" fmla="*/ 4 h 31"/>
                <a:gd name="T18" fmla="*/ 5 w 13"/>
                <a:gd name="T19" fmla="*/ 2 h 31"/>
                <a:gd name="T20" fmla="*/ 9 w 13"/>
                <a:gd name="T21" fmla="*/ 0 h 31"/>
                <a:gd name="T22" fmla="*/ 13 w 13"/>
                <a:gd name="T23"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31">
                  <a:moveTo>
                    <a:pt x="13" y="0"/>
                  </a:moveTo>
                  <a:cubicBezTo>
                    <a:pt x="13" y="31"/>
                    <a:pt x="13" y="31"/>
                    <a:pt x="13" y="31"/>
                  </a:cubicBezTo>
                  <a:cubicBezTo>
                    <a:pt x="7" y="31"/>
                    <a:pt x="7" y="31"/>
                    <a:pt x="7" y="31"/>
                  </a:cubicBezTo>
                  <a:cubicBezTo>
                    <a:pt x="7" y="7"/>
                    <a:pt x="7" y="7"/>
                    <a:pt x="7" y="7"/>
                  </a:cubicBezTo>
                  <a:cubicBezTo>
                    <a:pt x="6" y="8"/>
                    <a:pt x="6" y="8"/>
                    <a:pt x="5" y="8"/>
                  </a:cubicBezTo>
                  <a:cubicBezTo>
                    <a:pt x="5" y="9"/>
                    <a:pt x="4" y="9"/>
                    <a:pt x="4" y="9"/>
                  </a:cubicBezTo>
                  <a:cubicBezTo>
                    <a:pt x="3" y="9"/>
                    <a:pt x="3" y="10"/>
                    <a:pt x="2" y="10"/>
                  </a:cubicBezTo>
                  <a:cubicBezTo>
                    <a:pt x="1" y="10"/>
                    <a:pt x="1" y="10"/>
                    <a:pt x="0" y="10"/>
                  </a:cubicBezTo>
                  <a:cubicBezTo>
                    <a:pt x="0" y="4"/>
                    <a:pt x="0" y="4"/>
                    <a:pt x="0" y="4"/>
                  </a:cubicBezTo>
                  <a:cubicBezTo>
                    <a:pt x="2" y="4"/>
                    <a:pt x="4" y="3"/>
                    <a:pt x="5" y="2"/>
                  </a:cubicBezTo>
                  <a:cubicBezTo>
                    <a:pt x="7" y="2"/>
                    <a:pt x="8" y="1"/>
                    <a:pt x="9" y="0"/>
                  </a:cubicBezTo>
                  <a:lnTo>
                    <a:pt x="13"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Segoe UI"/>
                <a:ea typeface="+mn-ea"/>
                <a:cs typeface="+mn-cs"/>
              </a:endParaRPr>
            </a:p>
          </p:txBody>
        </p:sp>
        <p:sp>
          <p:nvSpPr>
            <p:cNvPr id="86" name="Freeform 337"/>
            <p:cNvSpPr>
              <a:spLocks/>
            </p:cNvSpPr>
            <p:nvPr/>
          </p:nvSpPr>
          <p:spPr bwMode="auto">
            <a:xfrm>
              <a:off x="2084" y="3652"/>
              <a:ext cx="24" cy="54"/>
            </a:xfrm>
            <a:custGeom>
              <a:avLst/>
              <a:gdLst>
                <a:gd name="T0" fmla="*/ 14 w 14"/>
                <a:gd name="T1" fmla="*/ 0 h 32"/>
                <a:gd name="T2" fmla="*/ 14 w 14"/>
                <a:gd name="T3" fmla="*/ 32 h 32"/>
                <a:gd name="T4" fmla="*/ 7 w 14"/>
                <a:gd name="T5" fmla="*/ 32 h 32"/>
                <a:gd name="T6" fmla="*/ 7 w 14"/>
                <a:gd name="T7" fmla="*/ 8 h 32"/>
                <a:gd name="T8" fmla="*/ 5 w 14"/>
                <a:gd name="T9" fmla="*/ 9 h 32"/>
                <a:gd name="T10" fmla="*/ 4 w 14"/>
                <a:gd name="T11" fmla="*/ 10 h 32"/>
                <a:gd name="T12" fmla="*/ 2 w 14"/>
                <a:gd name="T13" fmla="*/ 10 h 32"/>
                <a:gd name="T14" fmla="*/ 0 w 14"/>
                <a:gd name="T15" fmla="*/ 10 h 32"/>
                <a:gd name="T16" fmla="*/ 0 w 14"/>
                <a:gd name="T17" fmla="*/ 5 h 32"/>
                <a:gd name="T18" fmla="*/ 5 w 14"/>
                <a:gd name="T19" fmla="*/ 3 h 32"/>
                <a:gd name="T20" fmla="*/ 9 w 14"/>
                <a:gd name="T21" fmla="*/ 0 h 32"/>
                <a:gd name="T22" fmla="*/ 14 w 14"/>
                <a:gd name="T2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32">
                  <a:moveTo>
                    <a:pt x="14" y="0"/>
                  </a:moveTo>
                  <a:cubicBezTo>
                    <a:pt x="14" y="32"/>
                    <a:pt x="14" y="32"/>
                    <a:pt x="14" y="32"/>
                  </a:cubicBezTo>
                  <a:cubicBezTo>
                    <a:pt x="7" y="32"/>
                    <a:pt x="7" y="32"/>
                    <a:pt x="7" y="32"/>
                  </a:cubicBezTo>
                  <a:cubicBezTo>
                    <a:pt x="7" y="8"/>
                    <a:pt x="7" y="8"/>
                    <a:pt x="7" y="8"/>
                  </a:cubicBezTo>
                  <a:cubicBezTo>
                    <a:pt x="6" y="8"/>
                    <a:pt x="6" y="8"/>
                    <a:pt x="5" y="9"/>
                  </a:cubicBezTo>
                  <a:cubicBezTo>
                    <a:pt x="5" y="9"/>
                    <a:pt x="4" y="9"/>
                    <a:pt x="4" y="10"/>
                  </a:cubicBezTo>
                  <a:cubicBezTo>
                    <a:pt x="3" y="10"/>
                    <a:pt x="3" y="10"/>
                    <a:pt x="2" y="10"/>
                  </a:cubicBezTo>
                  <a:cubicBezTo>
                    <a:pt x="1" y="10"/>
                    <a:pt x="1" y="10"/>
                    <a:pt x="0" y="10"/>
                  </a:cubicBezTo>
                  <a:cubicBezTo>
                    <a:pt x="0" y="5"/>
                    <a:pt x="0" y="5"/>
                    <a:pt x="0" y="5"/>
                  </a:cubicBezTo>
                  <a:cubicBezTo>
                    <a:pt x="2" y="4"/>
                    <a:pt x="4" y="4"/>
                    <a:pt x="5" y="3"/>
                  </a:cubicBezTo>
                  <a:cubicBezTo>
                    <a:pt x="7" y="2"/>
                    <a:pt x="8" y="1"/>
                    <a:pt x="9" y="0"/>
                  </a:cubicBezTo>
                  <a:lnTo>
                    <a:pt x="14"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Segoe UI"/>
                <a:ea typeface="+mn-ea"/>
                <a:cs typeface="+mn-cs"/>
              </a:endParaRPr>
            </a:p>
          </p:txBody>
        </p:sp>
        <p:sp>
          <p:nvSpPr>
            <p:cNvPr id="87" name="Freeform 338"/>
            <p:cNvSpPr>
              <a:spLocks noEditPoints="1"/>
            </p:cNvSpPr>
            <p:nvPr/>
          </p:nvSpPr>
          <p:spPr bwMode="auto">
            <a:xfrm>
              <a:off x="2079" y="3727"/>
              <a:ext cx="37" cy="54"/>
            </a:xfrm>
            <a:custGeom>
              <a:avLst/>
              <a:gdLst>
                <a:gd name="T0" fmla="*/ 11 w 22"/>
                <a:gd name="T1" fmla="*/ 32 h 32"/>
                <a:gd name="T2" fmla="*/ 0 w 22"/>
                <a:gd name="T3" fmla="*/ 17 h 32"/>
                <a:gd name="T4" fmla="*/ 3 w 22"/>
                <a:gd name="T5" fmla="*/ 4 h 32"/>
                <a:gd name="T6" fmla="*/ 12 w 22"/>
                <a:gd name="T7" fmla="*/ 0 h 32"/>
                <a:gd name="T8" fmla="*/ 22 w 22"/>
                <a:gd name="T9" fmla="*/ 16 h 32"/>
                <a:gd name="T10" fmla="*/ 20 w 22"/>
                <a:gd name="T11" fmla="*/ 28 h 32"/>
                <a:gd name="T12" fmla="*/ 11 w 22"/>
                <a:gd name="T13" fmla="*/ 32 h 32"/>
                <a:gd name="T14" fmla="*/ 11 w 22"/>
                <a:gd name="T15" fmla="*/ 5 h 32"/>
                <a:gd name="T16" fmla="*/ 7 w 22"/>
                <a:gd name="T17" fmla="*/ 16 h 32"/>
                <a:gd name="T18" fmla="*/ 11 w 22"/>
                <a:gd name="T19" fmla="*/ 27 h 32"/>
                <a:gd name="T20" fmla="*/ 16 w 22"/>
                <a:gd name="T21" fmla="*/ 16 h 32"/>
                <a:gd name="T22" fmla="*/ 11 w 22"/>
                <a:gd name="T2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2">
                  <a:moveTo>
                    <a:pt x="11" y="32"/>
                  </a:moveTo>
                  <a:cubicBezTo>
                    <a:pt x="4" y="32"/>
                    <a:pt x="0" y="27"/>
                    <a:pt x="0" y="17"/>
                  </a:cubicBezTo>
                  <a:cubicBezTo>
                    <a:pt x="0" y="11"/>
                    <a:pt x="1" y="7"/>
                    <a:pt x="3" y="4"/>
                  </a:cubicBezTo>
                  <a:cubicBezTo>
                    <a:pt x="5" y="2"/>
                    <a:pt x="8" y="0"/>
                    <a:pt x="12" y="0"/>
                  </a:cubicBezTo>
                  <a:cubicBezTo>
                    <a:pt x="19" y="0"/>
                    <a:pt x="22" y="5"/>
                    <a:pt x="22" y="16"/>
                  </a:cubicBezTo>
                  <a:cubicBezTo>
                    <a:pt x="22" y="21"/>
                    <a:pt x="22" y="25"/>
                    <a:pt x="20" y="28"/>
                  </a:cubicBezTo>
                  <a:cubicBezTo>
                    <a:pt x="18" y="31"/>
                    <a:pt x="15" y="32"/>
                    <a:pt x="11" y="32"/>
                  </a:cubicBezTo>
                  <a:close/>
                  <a:moveTo>
                    <a:pt x="11" y="5"/>
                  </a:moveTo>
                  <a:cubicBezTo>
                    <a:pt x="9" y="5"/>
                    <a:pt x="7" y="9"/>
                    <a:pt x="7" y="16"/>
                  </a:cubicBezTo>
                  <a:cubicBezTo>
                    <a:pt x="7" y="23"/>
                    <a:pt x="9" y="27"/>
                    <a:pt x="11" y="27"/>
                  </a:cubicBezTo>
                  <a:cubicBezTo>
                    <a:pt x="14" y="27"/>
                    <a:pt x="16" y="23"/>
                    <a:pt x="16" y="16"/>
                  </a:cubicBezTo>
                  <a:cubicBezTo>
                    <a:pt x="16" y="9"/>
                    <a:pt x="14" y="5"/>
                    <a:pt x="11" y="5"/>
                  </a:cubicBez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Segoe UI"/>
                <a:ea typeface="+mn-ea"/>
                <a:cs typeface="+mn-cs"/>
              </a:endParaRPr>
            </a:p>
          </p:txBody>
        </p:sp>
        <p:sp>
          <p:nvSpPr>
            <p:cNvPr id="88" name="Freeform 339"/>
            <p:cNvSpPr>
              <a:spLocks noEditPoints="1"/>
            </p:cNvSpPr>
            <p:nvPr/>
          </p:nvSpPr>
          <p:spPr bwMode="auto">
            <a:xfrm>
              <a:off x="2079" y="3802"/>
              <a:ext cx="37" cy="55"/>
            </a:xfrm>
            <a:custGeom>
              <a:avLst/>
              <a:gdLst>
                <a:gd name="T0" fmla="*/ 11 w 22"/>
                <a:gd name="T1" fmla="*/ 32 h 32"/>
                <a:gd name="T2" fmla="*/ 0 w 22"/>
                <a:gd name="T3" fmla="*/ 16 h 32"/>
                <a:gd name="T4" fmla="*/ 3 w 22"/>
                <a:gd name="T5" fmla="*/ 4 h 32"/>
                <a:gd name="T6" fmla="*/ 12 w 22"/>
                <a:gd name="T7" fmla="*/ 0 h 32"/>
                <a:gd name="T8" fmla="*/ 22 w 22"/>
                <a:gd name="T9" fmla="*/ 16 h 32"/>
                <a:gd name="T10" fmla="*/ 20 w 22"/>
                <a:gd name="T11" fmla="*/ 28 h 32"/>
                <a:gd name="T12" fmla="*/ 11 w 22"/>
                <a:gd name="T13" fmla="*/ 32 h 32"/>
                <a:gd name="T14" fmla="*/ 11 w 22"/>
                <a:gd name="T15" fmla="*/ 5 h 32"/>
                <a:gd name="T16" fmla="*/ 7 w 22"/>
                <a:gd name="T17" fmla="*/ 16 h 32"/>
                <a:gd name="T18" fmla="*/ 11 w 22"/>
                <a:gd name="T19" fmla="*/ 27 h 32"/>
                <a:gd name="T20" fmla="*/ 16 w 22"/>
                <a:gd name="T21" fmla="*/ 16 h 32"/>
                <a:gd name="T22" fmla="*/ 11 w 22"/>
                <a:gd name="T2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2">
                  <a:moveTo>
                    <a:pt x="11" y="32"/>
                  </a:moveTo>
                  <a:cubicBezTo>
                    <a:pt x="4" y="32"/>
                    <a:pt x="0" y="27"/>
                    <a:pt x="0" y="16"/>
                  </a:cubicBezTo>
                  <a:cubicBezTo>
                    <a:pt x="0" y="11"/>
                    <a:pt x="1" y="7"/>
                    <a:pt x="3" y="4"/>
                  </a:cubicBezTo>
                  <a:cubicBezTo>
                    <a:pt x="5" y="1"/>
                    <a:pt x="8" y="0"/>
                    <a:pt x="12" y="0"/>
                  </a:cubicBezTo>
                  <a:cubicBezTo>
                    <a:pt x="19" y="0"/>
                    <a:pt x="22" y="5"/>
                    <a:pt x="22" y="16"/>
                  </a:cubicBezTo>
                  <a:cubicBezTo>
                    <a:pt x="22" y="21"/>
                    <a:pt x="22" y="25"/>
                    <a:pt x="20" y="28"/>
                  </a:cubicBezTo>
                  <a:cubicBezTo>
                    <a:pt x="18" y="30"/>
                    <a:pt x="15" y="32"/>
                    <a:pt x="11" y="32"/>
                  </a:cubicBezTo>
                  <a:close/>
                  <a:moveTo>
                    <a:pt x="11" y="5"/>
                  </a:moveTo>
                  <a:cubicBezTo>
                    <a:pt x="9" y="5"/>
                    <a:pt x="7" y="9"/>
                    <a:pt x="7" y="16"/>
                  </a:cubicBezTo>
                  <a:cubicBezTo>
                    <a:pt x="7" y="23"/>
                    <a:pt x="9" y="27"/>
                    <a:pt x="11" y="27"/>
                  </a:cubicBezTo>
                  <a:cubicBezTo>
                    <a:pt x="14" y="27"/>
                    <a:pt x="16" y="23"/>
                    <a:pt x="16" y="16"/>
                  </a:cubicBezTo>
                  <a:cubicBezTo>
                    <a:pt x="16" y="9"/>
                    <a:pt x="14" y="5"/>
                    <a:pt x="11" y="5"/>
                  </a:cubicBez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Segoe UI"/>
                <a:ea typeface="+mn-ea"/>
                <a:cs typeface="+mn-cs"/>
              </a:endParaRPr>
            </a:p>
          </p:txBody>
        </p:sp>
        <p:sp>
          <p:nvSpPr>
            <p:cNvPr id="89" name="Freeform 340"/>
            <p:cNvSpPr>
              <a:spLocks noEditPoints="1"/>
            </p:cNvSpPr>
            <p:nvPr/>
          </p:nvSpPr>
          <p:spPr bwMode="auto">
            <a:xfrm>
              <a:off x="2032" y="3652"/>
              <a:ext cx="38" cy="54"/>
            </a:xfrm>
            <a:custGeom>
              <a:avLst/>
              <a:gdLst>
                <a:gd name="T0" fmla="*/ 11 w 22"/>
                <a:gd name="T1" fmla="*/ 32 h 32"/>
                <a:gd name="T2" fmla="*/ 0 w 22"/>
                <a:gd name="T3" fmla="*/ 17 h 32"/>
                <a:gd name="T4" fmla="*/ 3 w 22"/>
                <a:gd name="T5" fmla="*/ 5 h 32"/>
                <a:gd name="T6" fmla="*/ 12 w 22"/>
                <a:gd name="T7" fmla="*/ 0 h 32"/>
                <a:gd name="T8" fmla="*/ 22 w 22"/>
                <a:gd name="T9" fmla="*/ 16 h 32"/>
                <a:gd name="T10" fmla="*/ 19 w 22"/>
                <a:gd name="T11" fmla="*/ 28 h 32"/>
                <a:gd name="T12" fmla="*/ 11 w 22"/>
                <a:gd name="T13" fmla="*/ 32 h 32"/>
                <a:gd name="T14" fmla="*/ 11 w 22"/>
                <a:gd name="T15" fmla="*/ 6 h 32"/>
                <a:gd name="T16" fmla="*/ 7 w 22"/>
                <a:gd name="T17" fmla="*/ 17 h 32"/>
                <a:gd name="T18" fmla="*/ 11 w 22"/>
                <a:gd name="T19" fmla="*/ 27 h 32"/>
                <a:gd name="T20" fmla="*/ 15 w 22"/>
                <a:gd name="T21" fmla="*/ 16 h 32"/>
                <a:gd name="T22" fmla="*/ 11 w 22"/>
                <a:gd name="T23" fmla="*/ 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2">
                  <a:moveTo>
                    <a:pt x="11" y="32"/>
                  </a:moveTo>
                  <a:cubicBezTo>
                    <a:pt x="4" y="32"/>
                    <a:pt x="0" y="27"/>
                    <a:pt x="0" y="17"/>
                  </a:cubicBezTo>
                  <a:cubicBezTo>
                    <a:pt x="0" y="11"/>
                    <a:pt x="1" y="7"/>
                    <a:pt x="3" y="5"/>
                  </a:cubicBezTo>
                  <a:cubicBezTo>
                    <a:pt x="5" y="2"/>
                    <a:pt x="8" y="0"/>
                    <a:pt x="12" y="0"/>
                  </a:cubicBezTo>
                  <a:cubicBezTo>
                    <a:pt x="19" y="0"/>
                    <a:pt x="22" y="6"/>
                    <a:pt x="22" y="16"/>
                  </a:cubicBezTo>
                  <a:cubicBezTo>
                    <a:pt x="22" y="21"/>
                    <a:pt x="21" y="25"/>
                    <a:pt x="19" y="28"/>
                  </a:cubicBezTo>
                  <a:cubicBezTo>
                    <a:pt x="18" y="31"/>
                    <a:pt x="15" y="32"/>
                    <a:pt x="11" y="32"/>
                  </a:cubicBezTo>
                  <a:close/>
                  <a:moveTo>
                    <a:pt x="11" y="6"/>
                  </a:moveTo>
                  <a:cubicBezTo>
                    <a:pt x="8" y="6"/>
                    <a:pt x="7" y="9"/>
                    <a:pt x="7" y="17"/>
                  </a:cubicBezTo>
                  <a:cubicBezTo>
                    <a:pt x="7" y="23"/>
                    <a:pt x="8" y="27"/>
                    <a:pt x="11" y="27"/>
                  </a:cubicBezTo>
                  <a:cubicBezTo>
                    <a:pt x="14" y="27"/>
                    <a:pt x="15" y="23"/>
                    <a:pt x="15" y="16"/>
                  </a:cubicBezTo>
                  <a:cubicBezTo>
                    <a:pt x="15" y="9"/>
                    <a:pt x="14" y="6"/>
                    <a:pt x="11" y="6"/>
                  </a:cubicBez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Segoe UI"/>
                <a:ea typeface="+mn-ea"/>
                <a:cs typeface="+mn-cs"/>
              </a:endParaRPr>
            </a:p>
          </p:txBody>
        </p:sp>
        <p:sp>
          <p:nvSpPr>
            <p:cNvPr id="90" name="Freeform 341"/>
            <p:cNvSpPr>
              <a:spLocks/>
            </p:cNvSpPr>
            <p:nvPr/>
          </p:nvSpPr>
          <p:spPr bwMode="auto">
            <a:xfrm>
              <a:off x="2038" y="3727"/>
              <a:ext cx="22" cy="53"/>
            </a:xfrm>
            <a:custGeom>
              <a:avLst/>
              <a:gdLst>
                <a:gd name="T0" fmla="*/ 13 w 13"/>
                <a:gd name="T1" fmla="*/ 0 h 31"/>
                <a:gd name="T2" fmla="*/ 13 w 13"/>
                <a:gd name="T3" fmla="*/ 31 h 31"/>
                <a:gd name="T4" fmla="*/ 7 w 13"/>
                <a:gd name="T5" fmla="*/ 31 h 31"/>
                <a:gd name="T6" fmla="*/ 7 w 13"/>
                <a:gd name="T7" fmla="*/ 8 h 31"/>
                <a:gd name="T8" fmla="*/ 5 w 13"/>
                <a:gd name="T9" fmla="*/ 9 h 31"/>
                <a:gd name="T10" fmla="*/ 4 w 13"/>
                <a:gd name="T11" fmla="*/ 9 h 31"/>
                <a:gd name="T12" fmla="*/ 2 w 13"/>
                <a:gd name="T13" fmla="*/ 10 h 31"/>
                <a:gd name="T14" fmla="*/ 0 w 13"/>
                <a:gd name="T15" fmla="*/ 10 h 31"/>
                <a:gd name="T16" fmla="*/ 0 w 13"/>
                <a:gd name="T17" fmla="*/ 5 h 31"/>
                <a:gd name="T18" fmla="*/ 5 w 13"/>
                <a:gd name="T19" fmla="*/ 3 h 31"/>
                <a:gd name="T20" fmla="*/ 9 w 13"/>
                <a:gd name="T21" fmla="*/ 0 h 31"/>
                <a:gd name="T22" fmla="*/ 13 w 13"/>
                <a:gd name="T23"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31">
                  <a:moveTo>
                    <a:pt x="13" y="0"/>
                  </a:moveTo>
                  <a:cubicBezTo>
                    <a:pt x="13" y="31"/>
                    <a:pt x="13" y="31"/>
                    <a:pt x="13" y="31"/>
                  </a:cubicBezTo>
                  <a:cubicBezTo>
                    <a:pt x="7" y="31"/>
                    <a:pt x="7" y="31"/>
                    <a:pt x="7" y="31"/>
                  </a:cubicBezTo>
                  <a:cubicBezTo>
                    <a:pt x="7" y="8"/>
                    <a:pt x="7" y="8"/>
                    <a:pt x="7" y="8"/>
                  </a:cubicBezTo>
                  <a:cubicBezTo>
                    <a:pt x="6" y="8"/>
                    <a:pt x="6" y="8"/>
                    <a:pt x="5" y="9"/>
                  </a:cubicBezTo>
                  <a:cubicBezTo>
                    <a:pt x="5" y="9"/>
                    <a:pt x="4" y="9"/>
                    <a:pt x="4" y="9"/>
                  </a:cubicBezTo>
                  <a:cubicBezTo>
                    <a:pt x="3" y="10"/>
                    <a:pt x="3" y="10"/>
                    <a:pt x="2" y="10"/>
                  </a:cubicBezTo>
                  <a:cubicBezTo>
                    <a:pt x="1" y="10"/>
                    <a:pt x="1" y="10"/>
                    <a:pt x="0" y="10"/>
                  </a:cubicBezTo>
                  <a:cubicBezTo>
                    <a:pt x="0" y="5"/>
                    <a:pt x="0" y="5"/>
                    <a:pt x="0" y="5"/>
                  </a:cubicBezTo>
                  <a:cubicBezTo>
                    <a:pt x="2" y="4"/>
                    <a:pt x="4" y="3"/>
                    <a:pt x="5" y="3"/>
                  </a:cubicBezTo>
                  <a:cubicBezTo>
                    <a:pt x="7" y="2"/>
                    <a:pt x="8" y="1"/>
                    <a:pt x="9" y="0"/>
                  </a:cubicBezTo>
                  <a:lnTo>
                    <a:pt x="13"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Segoe UI"/>
                <a:ea typeface="+mn-ea"/>
                <a:cs typeface="+mn-cs"/>
              </a:endParaRPr>
            </a:p>
          </p:txBody>
        </p:sp>
        <p:sp>
          <p:nvSpPr>
            <p:cNvPr id="91" name="Freeform 342"/>
            <p:cNvSpPr>
              <a:spLocks noEditPoints="1"/>
            </p:cNvSpPr>
            <p:nvPr/>
          </p:nvSpPr>
          <p:spPr bwMode="auto">
            <a:xfrm>
              <a:off x="2032" y="3802"/>
              <a:ext cx="38" cy="55"/>
            </a:xfrm>
            <a:custGeom>
              <a:avLst/>
              <a:gdLst>
                <a:gd name="T0" fmla="*/ 11 w 22"/>
                <a:gd name="T1" fmla="*/ 32 h 32"/>
                <a:gd name="T2" fmla="*/ 0 w 22"/>
                <a:gd name="T3" fmla="*/ 16 h 32"/>
                <a:gd name="T4" fmla="*/ 3 w 22"/>
                <a:gd name="T5" fmla="*/ 4 h 32"/>
                <a:gd name="T6" fmla="*/ 12 w 22"/>
                <a:gd name="T7" fmla="*/ 0 h 32"/>
                <a:gd name="T8" fmla="*/ 22 w 22"/>
                <a:gd name="T9" fmla="*/ 16 h 32"/>
                <a:gd name="T10" fmla="*/ 19 w 22"/>
                <a:gd name="T11" fmla="*/ 28 h 32"/>
                <a:gd name="T12" fmla="*/ 11 w 22"/>
                <a:gd name="T13" fmla="*/ 32 h 32"/>
                <a:gd name="T14" fmla="*/ 11 w 22"/>
                <a:gd name="T15" fmla="*/ 5 h 32"/>
                <a:gd name="T16" fmla="*/ 7 w 22"/>
                <a:gd name="T17" fmla="*/ 16 h 32"/>
                <a:gd name="T18" fmla="*/ 11 w 22"/>
                <a:gd name="T19" fmla="*/ 27 h 32"/>
                <a:gd name="T20" fmla="*/ 15 w 22"/>
                <a:gd name="T21" fmla="*/ 16 h 32"/>
                <a:gd name="T22" fmla="*/ 11 w 22"/>
                <a:gd name="T2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2">
                  <a:moveTo>
                    <a:pt x="11" y="32"/>
                  </a:moveTo>
                  <a:cubicBezTo>
                    <a:pt x="4" y="32"/>
                    <a:pt x="0" y="27"/>
                    <a:pt x="0" y="16"/>
                  </a:cubicBezTo>
                  <a:cubicBezTo>
                    <a:pt x="0" y="11"/>
                    <a:pt x="1" y="7"/>
                    <a:pt x="3" y="4"/>
                  </a:cubicBezTo>
                  <a:cubicBezTo>
                    <a:pt x="5" y="1"/>
                    <a:pt x="8" y="0"/>
                    <a:pt x="12" y="0"/>
                  </a:cubicBezTo>
                  <a:cubicBezTo>
                    <a:pt x="19" y="0"/>
                    <a:pt x="22" y="5"/>
                    <a:pt x="22" y="16"/>
                  </a:cubicBezTo>
                  <a:cubicBezTo>
                    <a:pt x="22" y="21"/>
                    <a:pt x="21" y="25"/>
                    <a:pt x="19" y="28"/>
                  </a:cubicBezTo>
                  <a:cubicBezTo>
                    <a:pt x="18" y="30"/>
                    <a:pt x="15" y="32"/>
                    <a:pt x="11" y="32"/>
                  </a:cubicBezTo>
                  <a:close/>
                  <a:moveTo>
                    <a:pt x="11" y="5"/>
                  </a:moveTo>
                  <a:cubicBezTo>
                    <a:pt x="8" y="5"/>
                    <a:pt x="7" y="9"/>
                    <a:pt x="7" y="16"/>
                  </a:cubicBezTo>
                  <a:cubicBezTo>
                    <a:pt x="7" y="23"/>
                    <a:pt x="8" y="27"/>
                    <a:pt x="11" y="27"/>
                  </a:cubicBezTo>
                  <a:cubicBezTo>
                    <a:pt x="14" y="27"/>
                    <a:pt x="15" y="23"/>
                    <a:pt x="15" y="16"/>
                  </a:cubicBezTo>
                  <a:cubicBezTo>
                    <a:pt x="15" y="9"/>
                    <a:pt x="14" y="5"/>
                    <a:pt x="11" y="5"/>
                  </a:cubicBez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Segoe UI"/>
                <a:ea typeface="+mn-ea"/>
                <a:cs typeface="+mn-cs"/>
              </a:endParaRPr>
            </a:p>
          </p:txBody>
        </p:sp>
        <p:sp>
          <p:nvSpPr>
            <p:cNvPr id="92" name="Rectangle 343"/>
            <p:cNvSpPr>
              <a:spLocks noChangeArrowheads="1"/>
            </p:cNvSpPr>
            <p:nvPr/>
          </p:nvSpPr>
          <p:spPr bwMode="auto">
            <a:xfrm>
              <a:off x="1985" y="1982"/>
              <a:ext cx="218" cy="219"/>
            </a:xfrm>
            <a:prstGeom prst="rect">
              <a:avLst/>
            </a:prstGeom>
            <a:solidFill>
              <a:srgbClr val="9B4F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Segoe UI"/>
                <a:ea typeface="+mn-ea"/>
                <a:cs typeface="+mn-cs"/>
              </a:endParaRPr>
            </a:p>
          </p:txBody>
        </p:sp>
        <p:sp>
          <p:nvSpPr>
            <p:cNvPr id="93" name="Freeform 344"/>
            <p:cNvSpPr>
              <a:spLocks/>
            </p:cNvSpPr>
            <p:nvPr/>
          </p:nvSpPr>
          <p:spPr bwMode="auto">
            <a:xfrm>
              <a:off x="2022" y="2021"/>
              <a:ext cx="17" cy="36"/>
            </a:xfrm>
            <a:custGeom>
              <a:avLst/>
              <a:gdLst>
                <a:gd name="T0" fmla="*/ 10 w 10"/>
                <a:gd name="T1" fmla="*/ 0 h 21"/>
                <a:gd name="T2" fmla="*/ 10 w 10"/>
                <a:gd name="T3" fmla="*/ 21 h 21"/>
                <a:gd name="T4" fmla="*/ 5 w 10"/>
                <a:gd name="T5" fmla="*/ 21 h 21"/>
                <a:gd name="T6" fmla="*/ 5 w 10"/>
                <a:gd name="T7" fmla="*/ 5 h 21"/>
                <a:gd name="T8" fmla="*/ 4 w 10"/>
                <a:gd name="T9" fmla="*/ 5 h 21"/>
                <a:gd name="T10" fmla="*/ 3 w 10"/>
                <a:gd name="T11" fmla="*/ 6 h 21"/>
                <a:gd name="T12" fmla="*/ 2 w 10"/>
                <a:gd name="T13" fmla="*/ 6 h 21"/>
                <a:gd name="T14" fmla="*/ 0 w 10"/>
                <a:gd name="T15" fmla="*/ 7 h 21"/>
                <a:gd name="T16" fmla="*/ 0 w 10"/>
                <a:gd name="T17" fmla="*/ 3 h 21"/>
                <a:gd name="T18" fmla="*/ 4 w 10"/>
                <a:gd name="T19" fmla="*/ 1 h 21"/>
                <a:gd name="T20" fmla="*/ 7 w 10"/>
                <a:gd name="T21" fmla="*/ 0 h 21"/>
                <a:gd name="T22" fmla="*/ 10 w 10"/>
                <a:gd name="T23"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 h="21">
                  <a:moveTo>
                    <a:pt x="10" y="0"/>
                  </a:moveTo>
                  <a:cubicBezTo>
                    <a:pt x="10" y="21"/>
                    <a:pt x="10" y="21"/>
                    <a:pt x="10" y="21"/>
                  </a:cubicBezTo>
                  <a:cubicBezTo>
                    <a:pt x="5" y="21"/>
                    <a:pt x="5" y="21"/>
                    <a:pt x="5" y="21"/>
                  </a:cubicBezTo>
                  <a:cubicBezTo>
                    <a:pt x="5" y="5"/>
                    <a:pt x="5" y="5"/>
                    <a:pt x="5" y="5"/>
                  </a:cubicBezTo>
                  <a:cubicBezTo>
                    <a:pt x="5" y="5"/>
                    <a:pt x="4" y="5"/>
                    <a:pt x="4" y="5"/>
                  </a:cubicBezTo>
                  <a:cubicBezTo>
                    <a:pt x="4" y="6"/>
                    <a:pt x="3" y="6"/>
                    <a:pt x="3" y="6"/>
                  </a:cubicBezTo>
                  <a:cubicBezTo>
                    <a:pt x="2" y="6"/>
                    <a:pt x="2" y="6"/>
                    <a:pt x="2" y="6"/>
                  </a:cubicBezTo>
                  <a:cubicBezTo>
                    <a:pt x="1" y="6"/>
                    <a:pt x="1" y="7"/>
                    <a:pt x="0" y="7"/>
                  </a:cubicBezTo>
                  <a:cubicBezTo>
                    <a:pt x="0" y="3"/>
                    <a:pt x="0" y="3"/>
                    <a:pt x="0" y="3"/>
                  </a:cubicBezTo>
                  <a:cubicBezTo>
                    <a:pt x="2" y="2"/>
                    <a:pt x="3" y="2"/>
                    <a:pt x="4" y="1"/>
                  </a:cubicBezTo>
                  <a:cubicBezTo>
                    <a:pt x="5" y="1"/>
                    <a:pt x="6" y="0"/>
                    <a:pt x="7" y="0"/>
                  </a:cubicBezTo>
                  <a:lnTo>
                    <a:pt x="10"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Segoe UI"/>
                <a:ea typeface="+mn-ea"/>
                <a:cs typeface="+mn-cs"/>
              </a:endParaRPr>
            </a:p>
          </p:txBody>
        </p:sp>
        <p:sp>
          <p:nvSpPr>
            <p:cNvPr id="94" name="Freeform 345"/>
            <p:cNvSpPr>
              <a:spLocks noEditPoints="1"/>
            </p:cNvSpPr>
            <p:nvPr/>
          </p:nvSpPr>
          <p:spPr bwMode="auto">
            <a:xfrm>
              <a:off x="2051" y="2021"/>
              <a:ext cx="26" cy="36"/>
            </a:xfrm>
            <a:custGeom>
              <a:avLst/>
              <a:gdLst>
                <a:gd name="T0" fmla="*/ 7 w 15"/>
                <a:gd name="T1" fmla="*/ 21 h 21"/>
                <a:gd name="T2" fmla="*/ 0 w 15"/>
                <a:gd name="T3" fmla="*/ 11 h 21"/>
                <a:gd name="T4" fmla="*/ 2 w 15"/>
                <a:gd name="T5" fmla="*/ 3 h 21"/>
                <a:gd name="T6" fmla="*/ 8 w 15"/>
                <a:gd name="T7" fmla="*/ 0 h 21"/>
                <a:gd name="T8" fmla="*/ 15 w 15"/>
                <a:gd name="T9" fmla="*/ 10 h 21"/>
                <a:gd name="T10" fmla="*/ 13 w 15"/>
                <a:gd name="T11" fmla="*/ 19 h 21"/>
                <a:gd name="T12" fmla="*/ 7 w 15"/>
                <a:gd name="T13" fmla="*/ 21 h 21"/>
                <a:gd name="T14" fmla="*/ 8 w 15"/>
                <a:gd name="T15" fmla="*/ 3 h 21"/>
                <a:gd name="T16" fmla="*/ 5 w 15"/>
                <a:gd name="T17" fmla="*/ 11 h 21"/>
                <a:gd name="T18" fmla="*/ 8 w 15"/>
                <a:gd name="T19" fmla="*/ 18 h 21"/>
                <a:gd name="T20" fmla="*/ 10 w 15"/>
                <a:gd name="T21" fmla="*/ 11 h 21"/>
                <a:gd name="T22" fmla="*/ 8 w 15"/>
                <a:gd name="T23"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1">
                  <a:moveTo>
                    <a:pt x="7" y="21"/>
                  </a:moveTo>
                  <a:cubicBezTo>
                    <a:pt x="2" y="21"/>
                    <a:pt x="0" y="18"/>
                    <a:pt x="0" y="11"/>
                  </a:cubicBezTo>
                  <a:cubicBezTo>
                    <a:pt x="0" y="7"/>
                    <a:pt x="1" y="4"/>
                    <a:pt x="2" y="3"/>
                  </a:cubicBezTo>
                  <a:cubicBezTo>
                    <a:pt x="3" y="1"/>
                    <a:pt x="5" y="0"/>
                    <a:pt x="8" y="0"/>
                  </a:cubicBezTo>
                  <a:cubicBezTo>
                    <a:pt x="13" y="0"/>
                    <a:pt x="15" y="3"/>
                    <a:pt x="15" y="10"/>
                  </a:cubicBezTo>
                  <a:cubicBezTo>
                    <a:pt x="15" y="14"/>
                    <a:pt x="15" y="17"/>
                    <a:pt x="13" y="19"/>
                  </a:cubicBezTo>
                  <a:cubicBezTo>
                    <a:pt x="12" y="20"/>
                    <a:pt x="10" y="21"/>
                    <a:pt x="7" y="21"/>
                  </a:cubicBezTo>
                  <a:close/>
                  <a:moveTo>
                    <a:pt x="8" y="3"/>
                  </a:moveTo>
                  <a:cubicBezTo>
                    <a:pt x="6" y="3"/>
                    <a:pt x="5" y="6"/>
                    <a:pt x="5" y="11"/>
                  </a:cubicBezTo>
                  <a:cubicBezTo>
                    <a:pt x="5" y="15"/>
                    <a:pt x="6" y="18"/>
                    <a:pt x="8" y="18"/>
                  </a:cubicBezTo>
                  <a:cubicBezTo>
                    <a:pt x="10" y="18"/>
                    <a:pt x="10" y="15"/>
                    <a:pt x="10" y="11"/>
                  </a:cubicBezTo>
                  <a:cubicBezTo>
                    <a:pt x="10" y="6"/>
                    <a:pt x="10" y="3"/>
                    <a:pt x="8" y="3"/>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Segoe UI"/>
                <a:ea typeface="+mn-ea"/>
                <a:cs typeface="+mn-cs"/>
              </a:endParaRPr>
            </a:p>
          </p:txBody>
        </p:sp>
        <p:sp>
          <p:nvSpPr>
            <p:cNvPr id="95" name="Freeform 346"/>
            <p:cNvSpPr>
              <a:spLocks/>
            </p:cNvSpPr>
            <p:nvPr/>
          </p:nvSpPr>
          <p:spPr bwMode="auto">
            <a:xfrm>
              <a:off x="2084" y="2021"/>
              <a:ext cx="15" cy="36"/>
            </a:xfrm>
            <a:custGeom>
              <a:avLst/>
              <a:gdLst>
                <a:gd name="T0" fmla="*/ 9 w 9"/>
                <a:gd name="T1" fmla="*/ 0 h 21"/>
                <a:gd name="T2" fmla="*/ 9 w 9"/>
                <a:gd name="T3" fmla="*/ 21 h 21"/>
                <a:gd name="T4" fmla="*/ 5 w 9"/>
                <a:gd name="T5" fmla="*/ 21 h 21"/>
                <a:gd name="T6" fmla="*/ 5 w 9"/>
                <a:gd name="T7" fmla="*/ 5 h 21"/>
                <a:gd name="T8" fmla="*/ 4 w 9"/>
                <a:gd name="T9" fmla="*/ 5 h 21"/>
                <a:gd name="T10" fmla="*/ 3 w 9"/>
                <a:gd name="T11" fmla="*/ 6 h 21"/>
                <a:gd name="T12" fmla="*/ 2 w 9"/>
                <a:gd name="T13" fmla="*/ 6 h 21"/>
                <a:gd name="T14" fmla="*/ 0 w 9"/>
                <a:gd name="T15" fmla="*/ 7 h 21"/>
                <a:gd name="T16" fmla="*/ 0 w 9"/>
                <a:gd name="T17" fmla="*/ 3 h 21"/>
                <a:gd name="T18" fmla="*/ 4 w 9"/>
                <a:gd name="T19" fmla="*/ 1 h 21"/>
                <a:gd name="T20" fmla="*/ 7 w 9"/>
                <a:gd name="T21" fmla="*/ 0 h 21"/>
                <a:gd name="T22" fmla="*/ 9 w 9"/>
                <a:gd name="T23"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21">
                  <a:moveTo>
                    <a:pt x="9" y="0"/>
                  </a:moveTo>
                  <a:cubicBezTo>
                    <a:pt x="9" y="21"/>
                    <a:pt x="9" y="21"/>
                    <a:pt x="9" y="21"/>
                  </a:cubicBezTo>
                  <a:cubicBezTo>
                    <a:pt x="5" y="21"/>
                    <a:pt x="5" y="21"/>
                    <a:pt x="5" y="21"/>
                  </a:cubicBezTo>
                  <a:cubicBezTo>
                    <a:pt x="5" y="5"/>
                    <a:pt x="5" y="5"/>
                    <a:pt x="5" y="5"/>
                  </a:cubicBezTo>
                  <a:cubicBezTo>
                    <a:pt x="5" y="5"/>
                    <a:pt x="4" y="5"/>
                    <a:pt x="4" y="5"/>
                  </a:cubicBezTo>
                  <a:cubicBezTo>
                    <a:pt x="4" y="6"/>
                    <a:pt x="3" y="6"/>
                    <a:pt x="3" y="6"/>
                  </a:cubicBezTo>
                  <a:cubicBezTo>
                    <a:pt x="2" y="6"/>
                    <a:pt x="2" y="6"/>
                    <a:pt x="2" y="6"/>
                  </a:cubicBezTo>
                  <a:cubicBezTo>
                    <a:pt x="1" y="6"/>
                    <a:pt x="1" y="7"/>
                    <a:pt x="0" y="7"/>
                  </a:cubicBezTo>
                  <a:cubicBezTo>
                    <a:pt x="0" y="3"/>
                    <a:pt x="0" y="3"/>
                    <a:pt x="0" y="3"/>
                  </a:cubicBezTo>
                  <a:cubicBezTo>
                    <a:pt x="2" y="2"/>
                    <a:pt x="3" y="2"/>
                    <a:pt x="4" y="1"/>
                  </a:cubicBezTo>
                  <a:cubicBezTo>
                    <a:pt x="5" y="1"/>
                    <a:pt x="6" y="0"/>
                    <a:pt x="7" y="0"/>
                  </a:cubicBez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Segoe UI"/>
                <a:ea typeface="+mn-ea"/>
                <a:cs typeface="+mn-cs"/>
              </a:endParaRPr>
            </a:p>
          </p:txBody>
        </p:sp>
        <p:sp>
          <p:nvSpPr>
            <p:cNvPr id="96" name="Freeform 347"/>
            <p:cNvSpPr>
              <a:spLocks noEditPoints="1"/>
            </p:cNvSpPr>
            <p:nvPr/>
          </p:nvSpPr>
          <p:spPr bwMode="auto">
            <a:xfrm>
              <a:off x="2019" y="2073"/>
              <a:ext cx="27" cy="37"/>
            </a:xfrm>
            <a:custGeom>
              <a:avLst/>
              <a:gdLst>
                <a:gd name="T0" fmla="*/ 8 w 16"/>
                <a:gd name="T1" fmla="*/ 22 h 22"/>
                <a:gd name="T2" fmla="*/ 0 w 16"/>
                <a:gd name="T3" fmla="*/ 11 h 22"/>
                <a:gd name="T4" fmla="*/ 2 w 16"/>
                <a:gd name="T5" fmla="*/ 3 h 22"/>
                <a:gd name="T6" fmla="*/ 8 w 16"/>
                <a:gd name="T7" fmla="*/ 0 h 22"/>
                <a:gd name="T8" fmla="*/ 16 w 16"/>
                <a:gd name="T9" fmla="*/ 10 h 22"/>
                <a:gd name="T10" fmla="*/ 14 w 16"/>
                <a:gd name="T11" fmla="*/ 19 h 22"/>
                <a:gd name="T12" fmla="*/ 8 w 16"/>
                <a:gd name="T13" fmla="*/ 22 h 22"/>
                <a:gd name="T14" fmla="*/ 8 w 16"/>
                <a:gd name="T15" fmla="*/ 3 h 22"/>
                <a:gd name="T16" fmla="*/ 5 w 16"/>
                <a:gd name="T17" fmla="*/ 11 h 22"/>
                <a:gd name="T18" fmla="*/ 8 w 16"/>
                <a:gd name="T19" fmla="*/ 18 h 22"/>
                <a:gd name="T20" fmla="*/ 11 w 16"/>
                <a:gd name="T21" fmla="*/ 11 h 22"/>
                <a:gd name="T22" fmla="*/ 8 w 16"/>
                <a:gd name="T23" fmla="*/ 3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 h="22">
                  <a:moveTo>
                    <a:pt x="8" y="22"/>
                  </a:moveTo>
                  <a:cubicBezTo>
                    <a:pt x="3" y="22"/>
                    <a:pt x="0" y="18"/>
                    <a:pt x="0" y="11"/>
                  </a:cubicBezTo>
                  <a:cubicBezTo>
                    <a:pt x="0" y="7"/>
                    <a:pt x="1" y="5"/>
                    <a:pt x="2" y="3"/>
                  </a:cubicBezTo>
                  <a:cubicBezTo>
                    <a:pt x="4" y="1"/>
                    <a:pt x="6" y="0"/>
                    <a:pt x="8" y="0"/>
                  </a:cubicBezTo>
                  <a:cubicBezTo>
                    <a:pt x="13" y="0"/>
                    <a:pt x="16" y="3"/>
                    <a:pt x="16" y="10"/>
                  </a:cubicBezTo>
                  <a:cubicBezTo>
                    <a:pt x="16" y="14"/>
                    <a:pt x="15" y="17"/>
                    <a:pt x="14" y="19"/>
                  </a:cubicBezTo>
                  <a:cubicBezTo>
                    <a:pt x="12" y="21"/>
                    <a:pt x="10" y="22"/>
                    <a:pt x="8" y="22"/>
                  </a:cubicBezTo>
                  <a:close/>
                  <a:moveTo>
                    <a:pt x="8" y="3"/>
                  </a:moveTo>
                  <a:cubicBezTo>
                    <a:pt x="6" y="3"/>
                    <a:pt x="5" y="6"/>
                    <a:pt x="5" y="11"/>
                  </a:cubicBezTo>
                  <a:cubicBezTo>
                    <a:pt x="5" y="16"/>
                    <a:pt x="6" y="18"/>
                    <a:pt x="8" y="18"/>
                  </a:cubicBezTo>
                  <a:cubicBezTo>
                    <a:pt x="10" y="18"/>
                    <a:pt x="11" y="16"/>
                    <a:pt x="11" y="11"/>
                  </a:cubicBezTo>
                  <a:cubicBezTo>
                    <a:pt x="11" y="6"/>
                    <a:pt x="10" y="3"/>
                    <a:pt x="8" y="3"/>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Segoe UI"/>
                <a:ea typeface="+mn-ea"/>
                <a:cs typeface="+mn-cs"/>
              </a:endParaRPr>
            </a:p>
          </p:txBody>
        </p:sp>
        <p:sp>
          <p:nvSpPr>
            <p:cNvPr id="97" name="Freeform 348"/>
            <p:cNvSpPr>
              <a:spLocks/>
            </p:cNvSpPr>
            <p:nvPr/>
          </p:nvSpPr>
          <p:spPr bwMode="auto">
            <a:xfrm>
              <a:off x="2055" y="2073"/>
              <a:ext cx="15" cy="36"/>
            </a:xfrm>
            <a:custGeom>
              <a:avLst/>
              <a:gdLst>
                <a:gd name="T0" fmla="*/ 9 w 9"/>
                <a:gd name="T1" fmla="*/ 0 h 21"/>
                <a:gd name="T2" fmla="*/ 9 w 9"/>
                <a:gd name="T3" fmla="*/ 21 h 21"/>
                <a:gd name="T4" fmla="*/ 4 w 9"/>
                <a:gd name="T5" fmla="*/ 21 h 21"/>
                <a:gd name="T6" fmla="*/ 4 w 9"/>
                <a:gd name="T7" fmla="*/ 5 h 21"/>
                <a:gd name="T8" fmla="*/ 4 w 9"/>
                <a:gd name="T9" fmla="*/ 5 h 21"/>
                <a:gd name="T10" fmla="*/ 2 w 9"/>
                <a:gd name="T11" fmla="*/ 6 h 21"/>
                <a:gd name="T12" fmla="*/ 1 w 9"/>
                <a:gd name="T13" fmla="*/ 6 h 21"/>
                <a:gd name="T14" fmla="*/ 0 w 9"/>
                <a:gd name="T15" fmla="*/ 7 h 21"/>
                <a:gd name="T16" fmla="*/ 0 w 9"/>
                <a:gd name="T17" fmla="*/ 3 h 21"/>
                <a:gd name="T18" fmla="*/ 3 w 9"/>
                <a:gd name="T19" fmla="*/ 1 h 21"/>
                <a:gd name="T20" fmla="*/ 6 w 9"/>
                <a:gd name="T21" fmla="*/ 0 h 21"/>
                <a:gd name="T22" fmla="*/ 9 w 9"/>
                <a:gd name="T23"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21">
                  <a:moveTo>
                    <a:pt x="9" y="0"/>
                  </a:moveTo>
                  <a:cubicBezTo>
                    <a:pt x="9" y="21"/>
                    <a:pt x="9" y="21"/>
                    <a:pt x="9" y="21"/>
                  </a:cubicBezTo>
                  <a:cubicBezTo>
                    <a:pt x="4" y="21"/>
                    <a:pt x="4" y="21"/>
                    <a:pt x="4" y="21"/>
                  </a:cubicBezTo>
                  <a:cubicBezTo>
                    <a:pt x="4" y="5"/>
                    <a:pt x="4" y="5"/>
                    <a:pt x="4" y="5"/>
                  </a:cubicBezTo>
                  <a:cubicBezTo>
                    <a:pt x="4" y="5"/>
                    <a:pt x="4" y="5"/>
                    <a:pt x="4" y="5"/>
                  </a:cubicBezTo>
                  <a:cubicBezTo>
                    <a:pt x="3" y="6"/>
                    <a:pt x="3" y="6"/>
                    <a:pt x="2" y="6"/>
                  </a:cubicBezTo>
                  <a:cubicBezTo>
                    <a:pt x="2" y="6"/>
                    <a:pt x="2" y="6"/>
                    <a:pt x="1" y="6"/>
                  </a:cubicBezTo>
                  <a:cubicBezTo>
                    <a:pt x="1" y="7"/>
                    <a:pt x="0" y="7"/>
                    <a:pt x="0" y="7"/>
                  </a:cubicBezTo>
                  <a:cubicBezTo>
                    <a:pt x="0" y="3"/>
                    <a:pt x="0" y="3"/>
                    <a:pt x="0" y="3"/>
                  </a:cubicBezTo>
                  <a:cubicBezTo>
                    <a:pt x="1" y="2"/>
                    <a:pt x="2" y="2"/>
                    <a:pt x="3" y="1"/>
                  </a:cubicBezTo>
                  <a:cubicBezTo>
                    <a:pt x="4" y="1"/>
                    <a:pt x="5" y="0"/>
                    <a:pt x="6" y="0"/>
                  </a:cubicBez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Segoe UI"/>
                <a:ea typeface="+mn-ea"/>
                <a:cs typeface="+mn-cs"/>
              </a:endParaRPr>
            </a:p>
          </p:txBody>
        </p:sp>
        <p:sp>
          <p:nvSpPr>
            <p:cNvPr id="98" name="Freeform 349"/>
            <p:cNvSpPr>
              <a:spLocks noEditPoints="1"/>
            </p:cNvSpPr>
            <p:nvPr/>
          </p:nvSpPr>
          <p:spPr bwMode="auto">
            <a:xfrm>
              <a:off x="2080" y="2073"/>
              <a:ext cx="26" cy="37"/>
            </a:xfrm>
            <a:custGeom>
              <a:avLst/>
              <a:gdLst>
                <a:gd name="T0" fmla="*/ 8 w 15"/>
                <a:gd name="T1" fmla="*/ 22 h 22"/>
                <a:gd name="T2" fmla="*/ 0 w 15"/>
                <a:gd name="T3" fmla="*/ 11 h 22"/>
                <a:gd name="T4" fmla="*/ 2 w 15"/>
                <a:gd name="T5" fmla="*/ 3 h 22"/>
                <a:gd name="T6" fmla="*/ 8 w 15"/>
                <a:gd name="T7" fmla="*/ 0 h 22"/>
                <a:gd name="T8" fmla="*/ 15 w 15"/>
                <a:gd name="T9" fmla="*/ 10 h 22"/>
                <a:gd name="T10" fmla="*/ 13 w 15"/>
                <a:gd name="T11" fmla="*/ 19 h 22"/>
                <a:gd name="T12" fmla="*/ 8 w 15"/>
                <a:gd name="T13" fmla="*/ 22 h 22"/>
                <a:gd name="T14" fmla="*/ 8 w 15"/>
                <a:gd name="T15" fmla="*/ 3 h 22"/>
                <a:gd name="T16" fmla="*/ 5 w 15"/>
                <a:gd name="T17" fmla="*/ 11 h 22"/>
                <a:gd name="T18" fmla="*/ 8 w 15"/>
                <a:gd name="T19" fmla="*/ 18 h 22"/>
                <a:gd name="T20" fmla="*/ 11 w 15"/>
                <a:gd name="T21" fmla="*/ 11 h 22"/>
                <a:gd name="T22" fmla="*/ 8 w 15"/>
                <a:gd name="T23" fmla="*/ 3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2">
                  <a:moveTo>
                    <a:pt x="8" y="22"/>
                  </a:moveTo>
                  <a:cubicBezTo>
                    <a:pt x="3" y="22"/>
                    <a:pt x="0" y="18"/>
                    <a:pt x="0" y="11"/>
                  </a:cubicBezTo>
                  <a:cubicBezTo>
                    <a:pt x="0" y="7"/>
                    <a:pt x="1" y="5"/>
                    <a:pt x="2" y="3"/>
                  </a:cubicBezTo>
                  <a:cubicBezTo>
                    <a:pt x="4" y="1"/>
                    <a:pt x="6" y="0"/>
                    <a:pt x="8" y="0"/>
                  </a:cubicBezTo>
                  <a:cubicBezTo>
                    <a:pt x="13" y="0"/>
                    <a:pt x="15" y="3"/>
                    <a:pt x="15" y="10"/>
                  </a:cubicBezTo>
                  <a:cubicBezTo>
                    <a:pt x="15" y="14"/>
                    <a:pt x="15" y="17"/>
                    <a:pt x="13" y="19"/>
                  </a:cubicBezTo>
                  <a:cubicBezTo>
                    <a:pt x="12" y="21"/>
                    <a:pt x="10" y="22"/>
                    <a:pt x="8" y="22"/>
                  </a:cubicBezTo>
                  <a:close/>
                  <a:moveTo>
                    <a:pt x="8" y="3"/>
                  </a:moveTo>
                  <a:cubicBezTo>
                    <a:pt x="6" y="3"/>
                    <a:pt x="5" y="6"/>
                    <a:pt x="5" y="11"/>
                  </a:cubicBezTo>
                  <a:cubicBezTo>
                    <a:pt x="5" y="16"/>
                    <a:pt x="6" y="18"/>
                    <a:pt x="8" y="18"/>
                  </a:cubicBezTo>
                  <a:cubicBezTo>
                    <a:pt x="10" y="18"/>
                    <a:pt x="11" y="16"/>
                    <a:pt x="11" y="11"/>
                  </a:cubicBezTo>
                  <a:cubicBezTo>
                    <a:pt x="11" y="6"/>
                    <a:pt x="10" y="3"/>
                    <a:pt x="8" y="3"/>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Segoe UI"/>
                <a:ea typeface="+mn-ea"/>
                <a:cs typeface="+mn-cs"/>
              </a:endParaRPr>
            </a:p>
          </p:txBody>
        </p:sp>
        <p:sp>
          <p:nvSpPr>
            <p:cNvPr id="99" name="Freeform 350"/>
            <p:cNvSpPr>
              <a:spLocks noEditPoints="1"/>
            </p:cNvSpPr>
            <p:nvPr/>
          </p:nvSpPr>
          <p:spPr bwMode="auto">
            <a:xfrm>
              <a:off x="2019" y="2124"/>
              <a:ext cx="27" cy="37"/>
            </a:xfrm>
            <a:custGeom>
              <a:avLst/>
              <a:gdLst>
                <a:gd name="T0" fmla="*/ 8 w 16"/>
                <a:gd name="T1" fmla="*/ 22 h 22"/>
                <a:gd name="T2" fmla="*/ 0 w 16"/>
                <a:gd name="T3" fmla="*/ 11 h 22"/>
                <a:gd name="T4" fmla="*/ 2 w 16"/>
                <a:gd name="T5" fmla="*/ 3 h 22"/>
                <a:gd name="T6" fmla="*/ 8 w 16"/>
                <a:gd name="T7" fmla="*/ 0 h 22"/>
                <a:gd name="T8" fmla="*/ 16 w 16"/>
                <a:gd name="T9" fmla="*/ 11 h 22"/>
                <a:gd name="T10" fmla="*/ 14 w 16"/>
                <a:gd name="T11" fmla="*/ 19 h 22"/>
                <a:gd name="T12" fmla="*/ 8 w 16"/>
                <a:gd name="T13" fmla="*/ 22 h 22"/>
                <a:gd name="T14" fmla="*/ 8 w 16"/>
                <a:gd name="T15" fmla="*/ 3 h 22"/>
                <a:gd name="T16" fmla="*/ 5 w 16"/>
                <a:gd name="T17" fmla="*/ 11 h 22"/>
                <a:gd name="T18" fmla="*/ 8 w 16"/>
                <a:gd name="T19" fmla="*/ 18 h 22"/>
                <a:gd name="T20" fmla="*/ 11 w 16"/>
                <a:gd name="T21" fmla="*/ 11 h 22"/>
                <a:gd name="T22" fmla="*/ 8 w 16"/>
                <a:gd name="T23" fmla="*/ 3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 h="22">
                  <a:moveTo>
                    <a:pt x="8" y="22"/>
                  </a:moveTo>
                  <a:cubicBezTo>
                    <a:pt x="3" y="22"/>
                    <a:pt x="0" y="18"/>
                    <a:pt x="0" y="11"/>
                  </a:cubicBezTo>
                  <a:cubicBezTo>
                    <a:pt x="0" y="7"/>
                    <a:pt x="1" y="5"/>
                    <a:pt x="2" y="3"/>
                  </a:cubicBezTo>
                  <a:cubicBezTo>
                    <a:pt x="4" y="1"/>
                    <a:pt x="6" y="0"/>
                    <a:pt x="8" y="0"/>
                  </a:cubicBezTo>
                  <a:cubicBezTo>
                    <a:pt x="13" y="0"/>
                    <a:pt x="16" y="3"/>
                    <a:pt x="16" y="11"/>
                  </a:cubicBezTo>
                  <a:cubicBezTo>
                    <a:pt x="16" y="14"/>
                    <a:pt x="15" y="17"/>
                    <a:pt x="14" y="19"/>
                  </a:cubicBezTo>
                  <a:cubicBezTo>
                    <a:pt x="12" y="21"/>
                    <a:pt x="10" y="22"/>
                    <a:pt x="8" y="22"/>
                  </a:cubicBezTo>
                  <a:close/>
                  <a:moveTo>
                    <a:pt x="8" y="3"/>
                  </a:moveTo>
                  <a:cubicBezTo>
                    <a:pt x="6" y="3"/>
                    <a:pt x="5" y="6"/>
                    <a:pt x="5" y="11"/>
                  </a:cubicBezTo>
                  <a:cubicBezTo>
                    <a:pt x="5" y="16"/>
                    <a:pt x="6" y="18"/>
                    <a:pt x="8" y="18"/>
                  </a:cubicBezTo>
                  <a:cubicBezTo>
                    <a:pt x="10" y="18"/>
                    <a:pt x="11" y="16"/>
                    <a:pt x="11" y="11"/>
                  </a:cubicBezTo>
                  <a:cubicBezTo>
                    <a:pt x="11" y="6"/>
                    <a:pt x="10" y="3"/>
                    <a:pt x="8" y="3"/>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Segoe UI"/>
                <a:ea typeface="+mn-ea"/>
                <a:cs typeface="+mn-cs"/>
              </a:endParaRPr>
            </a:p>
          </p:txBody>
        </p:sp>
        <p:sp>
          <p:nvSpPr>
            <p:cNvPr id="100" name="Freeform 351"/>
            <p:cNvSpPr>
              <a:spLocks noEditPoints="1"/>
            </p:cNvSpPr>
            <p:nvPr/>
          </p:nvSpPr>
          <p:spPr bwMode="auto">
            <a:xfrm>
              <a:off x="2051" y="2124"/>
              <a:ext cx="26" cy="37"/>
            </a:xfrm>
            <a:custGeom>
              <a:avLst/>
              <a:gdLst>
                <a:gd name="T0" fmla="*/ 7 w 15"/>
                <a:gd name="T1" fmla="*/ 22 h 22"/>
                <a:gd name="T2" fmla="*/ 0 w 15"/>
                <a:gd name="T3" fmla="*/ 11 h 22"/>
                <a:gd name="T4" fmla="*/ 2 w 15"/>
                <a:gd name="T5" fmla="*/ 3 h 22"/>
                <a:gd name="T6" fmla="*/ 8 w 15"/>
                <a:gd name="T7" fmla="*/ 0 h 22"/>
                <a:gd name="T8" fmla="*/ 15 w 15"/>
                <a:gd name="T9" fmla="*/ 11 h 22"/>
                <a:gd name="T10" fmla="*/ 13 w 15"/>
                <a:gd name="T11" fmla="*/ 19 h 22"/>
                <a:gd name="T12" fmla="*/ 7 w 15"/>
                <a:gd name="T13" fmla="*/ 22 h 22"/>
                <a:gd name="T14" fmla="*/ 8 w 15"/>
                <a:gd name="T15" fmla="*/ 3 h 22"/>
                <a:gd name="T16" fmla="*/ 5 w 15"/>
                <a:gd name="T17" fmla="*/ 11 h 22"/>
                <a:gd name="T18" fmla="*/ 8 w 15"/>
                <a:gd name="T19" fmla="*/ 18 h 22"/>
                <a:gd name="T20" fmla="*/ 10 w 15"/>
                <a:gd name="T21" fmla="*/ 11 h 22"/>
                <a:gd name="T22" fmla="*/ 8 w 15"/>
                <a:gd name="T23" fmla="*/ 3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2">
                  <a:moveTo>
                    <a:pt x="7" y="22"/>
                  </a:moveTo>
                  <a:cubicBezTo>
                    <a:pt x="2" y="22"/>
                    <a:pt x="0" y="18"/>
                    <a:pt x="0" y="11"/>
                  </a:cubicBezTo>
                  <a:cubicBezTo>
                    <a:pt x="0" y="7"/>
                    <a:pt x="1" y="5"/>
                    <a:pt x="2" y="3"/>
                  </a:cubicBezTo>
                  <a:cubicBezTo>
                    <a:pt x="3" y="1"/>
                    <a:pt x="5" y="0"/>
                    <a:pt x="8" y="0"/>
                  </a:cubicBezTo>
                  <a:cubicBezTo>
                    <a:pt x="13" y="0"/>
                    <a:pt x="15" y="3"/>
                    <a:pt x="15" y="11"/>
                  </a:cubicBezTo>
                  <a:cubicBezTo>
                    <a:pt x="15" y="14"/>
                    <a:pt x="15" y="17"/>
                    <a:pt x="13" y="19"/>
                  </a:cubicBezTo>
                  <a:cubicBezTo>
                    <a:pt x="12" y="21"/>
                    <a:pt x="10" y="22"/>
                    <a:pt x="7" y="22"/>
                  </a:cubicBezTo>
                  <a:close/>
                  <a:moveTo>
                    <a:pt x="8" y="3"/>
                  </a:moveTo>
                  <a:cubicBezTo>
                    <a:pt x="6" y="3"/>
                    <a:pt x="5" y="6"/>
                    <a:pt x="5" y="11"/>
                  </a:cubicBezTo>
                  <a:cubicBezTo>
                    <a:pt x="5" y="16"/>
                    <a:pt x="6" y="18"/>
                    <a:pt x="8" y="18"/>
                  </a:cubicBezTo>
                  <a:cubicBezTo>
                    <a:pt x="10" y="18"/>
                    <a:pt x="10" y="16"/>
                    <a:pt x="10" y="11"/>
                  </a:cubicBezTo>
                  <a:cubicBezTo>
                    <a:pt x="10" y="6"/>
                    <a:pt x="10" y="3"/>
                    <a:pt x="8" y="3"/>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Segoe UI"/>
                <a:ea typeface="+mn-ea"/>
                <a:cs typeface="+mn-cs"/>
              </a:endParaRPr>
            </a:p>
          </p:txBody>
        </p:sp>
        <p:sp>
          <p:nvSpPr>
            <p:cNvPr id="101" name="Freeform 352"/>
            <p:cNvSpPr>
              <a:spLocks/>
            </p:cNvSpPr>
            <p:nvPr/>
          </p:nvSpPr>
          <p:spPr bwMode="auto">
            <a:xfrm>
              <a:off x="2084" y="2124"/>
              <a:ext cx="15" cy="36"/>
            </a:xfrm>
            <a:custGeom>
              <a:avLst/>
              <a:gdLst>
                <a:gd name="T0" fmla="*/ 9 w 9"/>
                <a:gd name="T1" fmla="*/ 0 h 21"/>
                <a:gd name="T2" fmla="*/ 9 w 9"/>
                <a:gd name="T3" fmla="*/ 21 h 21"/>
                <a:gd name="T4" fmla="*/ 5 w 9"/>
                <a:gd name="T5" fmla="*/ 21 h 21"/>
                <a:gd name="T6" fmla="*/ 5 w 9"/>
                <a:gd name="T7" fmla="*/ 5 h 21"/>
                <a:gd name="T8" fmla="*/ 4 w 9"/>
                <a:gd name="T9" fmla="*/ 6 h 21"/>
                <a:gd name="T10" fmla="*/ 3 w 9"/>
                <a:gd name="T11" fmla="*/ 6 h 21"/>
                <a:gd name="T12" fmla="*/ 2 w 9"/>
                <a:gd name="T13" fmla="*/ 7 h 21"/>
                <a:gd name="T14" fmla="*/ 0 w 9"/>
                <a:gd name="T15" fmla="*/ 7 h 21"/>
                <a:gd name="T16" fmla="*/ 0 w 9"/>
                <a:gd name="T17" fmla="*/ 3 h 21"/>
                <a:gd name="T18" fmla="*/ 4 w 9"/>
                <a:gd name="T19" fmla="*/ 1 h 21"/>
                <a:gd name="T20" fmla="*/ 7 w 9"/>
                <a:gd name="T21" fmla="*/ 0 h 21"/>
                <a:gd name="T22" fmla="*/ 9 w 9"/>
                <a:gd name="T23"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21">
                  <a:moveTo>
                    <a:pt x="9" y="0"/>
                  </a:moveTo>
                  <a:cubicBezTo>
                    <a:pt x="9" y="21"/>
                    <a:pt x="9" y="21"/>
                    <a:pt x="9" y="21"/>
                  </a:cubicBezTo>
                  <a:cubicBezTo>
                    <a:pt x="5" y="21"/>
                    <a:pt x="5" y="21"/>
                    <a:pt x="5" y="21"/>
                  </a:cubicBezTo>
                  <a:cubicBezTo>
                    <a:pt x="5" y="5"/>
                    <a:pt x="5" y="5"/>
                    <a:pt x="5" y="5"/>
                  </a:cubicBezTo>
                  <a:cubicBezTo>
                    <a:pt x="5" y="5"/>
                    <a:pt x="4" y="5"/>
                    <a:pt x="4" y="6"/>
                  </a:cubicBezTo>
                  <a:cubicBezTo>
                    <a:pt x="4" y="6"/>
                    <a:pt x="3" y="6"/>
                    <a:pt x="3" y="6"/>
                  </a:cubicBezTo>
                  <a:cubicBezTo>
                    <a:pt x="2" y="6"/>
                    <a:pt x="2" y="6"/>
                    <a:pt x="2" y="7"/>
                  </a:cubicBezTo>
                  <a:cubicBezTo>
                    <a:pt x="1" y="7"/>
                    <a:pt x="1" y="7"/>
                    <a:pt x="0" y="7"/>
                  </a:cubicBezTo>
                  <a:cubicBezTo>
                    <a:pt x="0" y="3"/>
                    <a:pt x="0" y="3"/>
                    <a:pt x="0" y="3"/>
                  </a:cubicBezTo>
                  <a:cubicBezTo>
                    <a:pt x="2" y="2"/>
                    <a:pt x="3" y="2"/>
                    <a:pt x="4" y="1"/>
                  </a:cubicBezTo>
                  <a:cubicBezTo>
                    <a:pt x="5" y="1"/>
                    <a:pt x="6" y="0"/>
                    <a:pt x="7" y="0"/>
                  </a:cubicBez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Segoe UI"/>
                <a:ea typeface="+mn-ea"/>
                <a:cs typeface="+mn-cs"/>
              </a:endParaRPr>
            </a:p>
          </p:txBody>
        </p:sp>
        <p:sp>
          <p:nvSpPr>
            <p:cNvPr id="102" name="Freeform 353"/>
            <p:cNvSpPr>
              <a:spLocks/>
            </p:cNvSpPr>
            <p:nvPr/>
          </p:nvSpPr>
          <p:spPr bwMode="auto">
            <a:xfrm>
              <a:off x="2147" y="2021"/>
              <a:ext cx="15" cy="36"/>
            </a:xfrm>
            <a:custGeom>
              <a:avLst/>
              <a:gdLst>
                <a:gd name="T0" fmla="*/ 9 w 9"/>
                <a:gd name="T1" fmla="*/ 0 h 21"/>
                <a:gd name="T2" fmla="*/ 9 w 9"/>
                <a:gd name="T3" fmla="*/ 21 h 21"/>
                <a:gd name="T4" fmla="*/ 4 w 9"/>
                <a:gd name="T5" fmla="*/ 21 h 21"/>
                <a:gd name="T6" fmla="*/ 4 w 9"/>
                <a:gd name="T7" fmla="*/ 5 h 21"/>
                <a:gd name="T8" fmla="*/ 3 w 9"/>
                <a:gd name="T9" fmla="*/ 5 h 21"/>
                <a:gd name="T10" fmla="*/ 2 w 9"/>
                <a:gd name="T11" fmla="*/ 6 h 21"/>
                <a:gd name="T12" fmla="*/ 1 w 9"/>
                <a:gd name="T13" fmla="*/ 6 h 21"/>
                <a:gd name="T14" fmla="*/ 0 w 9"/>
                <a:gd name="T15" fmla="*/ 7 h 21"/>
                <a:gd name="T16" fmla="*/ 0 w 9"/>
                <a:gd name="T17" fmla="*/ 3 h 21"/>
                <a:gd name="T18" fmla="*/ 3 w 9"/>
                <a:gd name="T19" fmla="*/ 1 h 21"/>
                <a:gd name="T20" fmla="*/ 6 w 9"/>
                <a:gd name="T21" fmla="*/ 0 h 21"/>
                <a:gd name="T22" fmla="*/ 9 w 9"/>
                <a:gd name="T23"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21">
                  <a:moveTo>
                    <a:pt x="9" y="0"/>
                  </a:moveTo>
                  <a:cubicBezTo>
                    <a:pt x="9" y="21"/>
                    <a:pt x="9" y="21"/>
                    <a:pt x="9" y="21"/>
                  </a:cubicBezTo>
                  <a:cubicBezTo>
                    <a:pt x="4" y="21"/>
                    <a:pt x="4" y="21"/>
                    <a:pt x="4" y="21"/>
                  </a:cubicBezTo>
                  <a:cubicBezTo>
                    <a:pt x="4" y="5"/>
                    <a:pt x="4" y="5"/>
                    <a:pt x="4" y="5"/>
                  </a:cubicBezTo>
                  <a:cubicBezTo>
                    <a:pt x="4" y="5"/>
                    <a:pt x="4" y="5"/>
                    <a:pt x="3" y="5"/>
                  </a:cubicBezTo>
                  <a:cubicBezTo>
                    <a:pt x="3" y="6"/>
                    <a:pt x="3" y="6"/>
                    <a:pt x="2" y="6"/>
                  </a:cubicBezTo>
                  <a:cubicBezTo>
                    <a:pt x="2" y="6"/>
                    <a:pt x="1" y="6"/>
                    <a:pt x="1" y="6"/>
                  </a:cubicBezTo>
                  <a:cubicBezTo>
                    <a:pt x="1" y="6"/>
                    <a:pt x="0" y="7"/>
                    <a:pt x="0" y="7"/>
                  </a:cubicBezTo>
                  <a:cubicBezTo>
                    <a:pt x="0" y="3"/>
                    <a:pt x="0" y="3"/>
                    <a:pt x="0" y="3"/>
                  </a:cubicBezTo>
                  <a:cubicBezTo>
                    <a:pt x="1" y="2"/>
                    <a:pt x="2" y="2"/>
                    <a:pt x="3" y="1"/>
                  </a:cubicBezTo>
                  <a:cubicBezTo>
                    <a:pt x="4" y="1"/>
                    <a:pt x="5" y="0"/>
                    <a:pt x="6" y="0"/>
                  </a:cubicBez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Segoe UI"/>
                <a:ea typeface="+mn-ea"/>
                <a:cs typeface="+mn-cs"/>
              </a:endParaRPr>
            </a:p>
          </p:txBody>
        </p:sp>
        <p:sp>
          <p:nvSpPr>
            <p:cNvPr id="103" name="Freeform 354"/>
            <p:cNvSpPr>
              <a:spLocks noEditPoints="1"/>
            </p:cNvSpPr>
            <p:nvPr/>
          </p:nvSpPr>
          <p:spPr bwMode="auto">
            <a:xfrm>
              <a:off x="2144" y="2073"/>
              <a:ext cx="25" cy="37"/>
            </a:xfrm>
            <a:custGeom>
              <a:avLst/>
              <a:gdLst>
                <a:gd name="T0" fmla="*/ 7 w 15"/>
                <a:gd name="T1" fmla="*/ 22 h 22"/>
                <a:gd name="T2" fmla="*/ 0 w 15"/>
                <a:gd name="T3" fmla="*/ 11 h 22"/>
                <a:gd name="T4" fmla="*/ 2 w 15"/>
                <a:gd name="T5" fmla="*/ 3 h 22"/>
                <a:gd name="T6" fmla="*/ 8 w 15"/>
                <a:gd name="T7" fmla="*/ 0 h 22"/>
                <a:gd name="T8" fmla="*/ 15 w 15"/>
                <a:gd name="T9" fmla="*/ 10 h 22"/>
                <a:gd name="T10" fmla="*/ 13 w 15"/>
                <a:gd name="T11" fmla="*/ 19 h 22"/>
                <a:gd name="T12" fmla="*/ 7 w 15"/>
                <a:gd name="T13" fmla="*/ 22 h 22"/>
                <a:gd name="T14" fmla="*/ 7 w 15"/>
                <a:gd name="T15" fmla="*/ 3 h 22"/>
                <a:gd name="T16" fmla="*/ 4 w 15"/>
                <a:gd name="T17" fmla="*/ 11 h 22"/>
                <a:gd name="T18" fmla="*/ 7 w 15"/>
                <a:gd name="T19" fmla="*/ 18 h 22"/>
                <a:gd name="T20" fmla="*/ 10 w 15"/>
                <a:gd name="T21" fmla="*/ 11 h 22"/>
                <a:gd name="T22" fmla="*/ 7 w 15"/>
                <a:gd name="T23" fmla="*/ 3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2">
                  <a:moveTo>
                    <a:pt x="7" y="22"/>
                  </a:moveTo>
                  <a:cubicBezTo>
                    <a:pt x="2" y="22"/>
                    <a:pt x="0" y="18"/>
                    <a:pt x="0" y="11"/>
                  </a:cubicBezTo>
                  <a:cubicBezTo>
                    <a:pt x="0" y="7"/>
                    <a:pt x="0" y="5"/>
                    <a:pt x="2" y="3"/>
                  </a:cubicBezTo>
                  <a:cubicBezTo>
                    <a:pt x="3" y="1"/>
                    <a:pt x="5" y="0"/>
                    <a:pt x="8" y="0"/>
                  </a:cubicBezTo>
                  <a:cubicBezTo>
                    <a:pt x="13" y="0"/>
                    <a:pt x="15" y="3"/>
                    <a:pt x="15" y="10"/>
                  </a:cubicBezTo>
                  <a:cubicBezTo>
                    <a:pt x="15" y="14"/>
                    <a:pt x="14" y="17"/>
                    <a:pt x="13" y="19"/>
                  </a:cubicBezTo>
                  <a:cubicBezTo>
                    <a:pt x="12" y="21"/>
                    <a:pt x="10" y="22"/>
                    <a:pt x="7" y="22"/>
                  </a:cubicBezTo>
                  <a:close/>
                  <a:moveTo>
                    <a:pt x="7" y="3"/>
                  </a:moveTo>
                  <a:cubicBezTo>
                    <a:pt x="5" y="3"/>
                    <a:pt x="4" y="6"/>
                    <a:pt x="4" y="11"/>
                  </a:cubicBezTo>
                  <a:cubicBezTo>
                    <a:pt x="4" y="16"/>
                    <a:pt x="5" y="18"/>
                    <a:pt x="7" y="18"/>
                  </a:cubicBezTo>
                  <a:cubicBezTo>
                    <a:pt x="9" y="18"/>
                    <a:pt x="10" y="16"/>
                    <a:pt x="10" y="11"/>
                  </a:cubicBezTo>
                  <a:cubicBezTo>
                    <a:pt x="10" y="6"/>
                    <a:pt x="9" y="3"/>
                    <a:pt x="7" y="3"/>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Segoe UI"/>
                <a:ea typeface="+mn-ea"/>
                <a:cs typeface="+mn-cs"/>
              </a:endParaRPr>
            </a:p>
          </p:txBody>
        </p:sp>
        <p:sp>
          <p:nvSpPr>
            <p:cNvPr id="104" name="Freeform 355"/>
            <p:cNvSpPr>
              <a:spLocks noEditPoints="1"/>
            </p:cNvSpPr>
            <p:nvPr/>
          </p:nvSpPr>
          <p:spPr bwMode="auto">
            <a:xfrm>
              <a:off x="2144" y="2124"/>
              <a:ext cx="25" cy="37"/>
            </a:xfrm>
            <a:custGeom>
              <a:avLst/>
              <a:gdLst>
                <a:gd name="T0" fmla="*/ 7 w 15"/>
                <a:gd name="T1" fmla="*/ 22 h 22"/>
                <a:gd name="T2" fmla="*/ 0 w 15"/>
                <a:gd name="T3" fmla="*/ 11 h 22"/>
                <a:gd name="T4" fmla="*/ 2 w 15"/>
                <a:gd name="T5" fmla="*/ 3 h 22"/>
                <a:gd name="T6" fmla="*/ 8 w 15"/>
                <a:gd name="T7" fmla="*/ 0 h 22"/>
                <a:gd name="T8" fmla="*/ 15 w 15"/>
                <a:gd name="T9" fmla="*/ 11 h 22"/>
                <a:gd name="T10" fmla="*/ 13 w 15"/>
                <a:gd name="T11" fmla="*/ 19 h 22"/>
                <a:gd name="T12" fmla="*/ 7 w 15"/>
                <a:gd name="T13" fmla="*/ 22 h 22"/>
                <a:gd name="T14" fmla="*/ 7 w 15"/>
                <a:gd name="T15" fmla="*/ 3 h 22"/>
                <a:gd name="T16" fmla="*/ 4 w 15"/>
                <a:gd name="T17" fmla="*/ 11 h 22"/>
                <a:gd name="T18" fmla="*/ 7 w 15"/>
                <a:gd name="T19" fmla="*/ 18 h 22"/>
                <a:gd name="T20" fmla="*/ 10 w 15"/>
                <a:gd name="T21" fmla="*/ 11 h 22"/>
                <a:gd name="T22" fmla="*/ 7 w 15"/>
                <a:gd name="T23" fmla="*/ 3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2">
                  <a:moveTo>
                    <a:pt x="7" y="22"/>
                  </a:moveTo>
                  <a:cubicBezTo>
                    <a:pt x="2" y="22"/>
                    <a:pt x="0" y="18"/>
                    <a:pt x="0" y="11"/>
                  </a:cubicBezTo>
                  <a:cubicBezTo>
                    <a:pt x="0" y="7"/>
                    <a:pt x="0" y="5"/>
                    <a:pt x="2" y="3"/>
                  </a:cubicBezTo>
                  <a:cubicBezTo>
                    <a:pt x="3" y="1"/>
                    <a:pt x="5" y="0"/>
                    <a:pt x="8" y="0"/>
                  </a:cubicBezTo>
                  <a:cubicBezTo>
                    <a:pt x="13" y="0"/>
                    <a:pt x="15" y="3"/>
                    <a:pt x="15" y="11"/>
                  </a:cubicBezTo>
                  <a:cubicBezTo>
                    <a:pt x="15" y="14"/>
                    <a:pt x="14" y="17"/>
                    <a:pt x="13" y="19"/>
                  </a:cubicBezTo>
                  <a:cubicBezTo>
                    <a:pt x="12" y="21"/>
                    <a:pt x="10" y="22"/>
                    <a:pt x="7" y="22"/>
                  </a:cubicBezTo>
                  <a:close/>
                  <a:moveTo>
                    <a:pt x="7" y="3"/>
                  </a:moveTo>
                  <a:cubicBezTo>
                    <a:pt x="5" y="3"/>
                    <a:pt x="4" y="6"/>
                    <a:pt x="4" y="11"/>
                  </a:cubicBezTo>
                  <a:cubicBezTo>
                    <a:pt x="4" y="16"/>
                    <a:pt x="5" y="18"/>
                    <a:pt x="7" y="18"/>
                  </a:cubicBezTo>
                  <a:cubicBezTo>
                    <a:pt x="9" y="18"/>
                    <a:pt x="10" y="16"/>
                    <a:pt x="10" y="11"/>
                  </a:cubicBezTo>
                  <a:cubicBezTo>
                    <a:pt x="10" y="6"/>
                    <a:pt x="9" y="3"/>
                    <a:pt x="7" y="3"/>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Segoe UI"/>
                <a:ea typeface="+mn-ea"/>
                <a:cs typeface="+mn-cs"/>
              </a:endParaRPr>
            </a:p>
          </p:txBody>
        </p:sp>
        <p:sp>
          <p:nvSpPr>
            <p:cNvPr id="105" name="Freeform 356"/>
            <p:cNvSpPr>
              <a:spLocks noEditPoints="1"/>
            </p:cNvSpPr>
            <p:nvPr/>
          </p:nvSpPr>
          <p:spPr bwMode="auto">
            <a:xfrm>
              <a:off x="2111" y="2021"/>
              <a:ext cx="26" cy="36"/>
            </a:xfrm>
            <a:custGeom>
              <a:avLst/>
              <a:gdLst>
                <a:gd name="T0" fmla="*/ 8 w 15"/>
                <a:gd name="T1" fmla="*/ 21 h 21"/>
                <a:gd name="T2" fmla="*/ 0 w 15"/>
                <a:gd name="T3" fmla="*/ 11 h 21"/>
                <a:gd name="T4" fmla="*/ 2 w 15"/>
                <a:gd name="T5" fmla="*/ 3 h 21"/>
                <a:gd name="T6" fmla="*/ 8 w 15"/>
                <a:gd name="T7" fmla="*/ 0 h 21"/>
                <a:gd name="T8" fmla="*/ 15 w 15"/>
                <a:gd name="T9" fmla="*/ 10 h 21"/>
                <a:gd name="T10" fmla="*/ 13 w 15"/>
                <a:gd name="T11" fmla="*/ 19 h 21"/>
                <a:gd name="T12" fmla="*/ 8 w 15"/>
                <a:gd name="T13" fmla="*/ 21 h 21"/>
                <a:gd name="T14" fmla="*/ 8 w 15"/>
                <a:gd name="T15" fmla="*/ 3 h 21"/>
                <a:gd name="T16" fmla="*/ 5 w 15"/>
                <a:gd name="T17" fmla="*/ 11 h 21"/>
                <a:gd name="T18" fmla="*/ 8 w 15"/>
                <a:gd name="T19" fmla="*/ 18 h 21"/>
                <a:gd name="T20" fmla="*/ 11 w 15"/>
                <a:gd name="T21" fmla="*/ 11 h 21"/>
                <a:gd name="T22" fmla="*/ 8 w 15"/>
                <a:gd name="T23"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1">
                  <a:moveTo>
                    <a:pt x="8" y="21"/>
                  </a:moveTo>
                  <a:cubicBezTo>
                    <a:pt x="3" y="21"/>
                    <a:pt x="0" y="18"/>
                    <a:pt x="0" y="11"/>
                  </a:cubicBezTo>
                  <a:cubicBezTo>
                    <a:pt x="0" y="7"/>
                    <a:pt x="1" y="4"/>
                    <a:pt x="2" y="3"/>
                  </a:cubicBezTo>
                  <a:cubicBezTo>
                    <a:pt x="3" y="1"/>
                    <a:pt x="5" y="0"/>
                    <a:pt x="8" y="0"/>
                  </a:cubicBezTo>
                  <a:cubicBezTo>
                    <a:pt x="13" y="0"/>
                    <a:pt x="15" y="3"/>
                    <a:pt x="15" y="10"/>
                  </a:cubicBezTo>
                  <a:cubicBezTo>
                    <a:pt x="15" y="14"/>
                    <a:pt x="15" y="17"/>
                    <a:pt x="13" y="19"/>
                  </a:cubicBezTo>
                  <a:cubicBezTo>
                    <a:pt x="12" y="20"/>
                    <a:pt x="10" y="21"/>
                    <a:pt x="8" y="21"/>
                  </a:cubicBezTo>
                  <a:close/>
                  <a:moveTo>
                    <a:pt x="8" y="3"/>
                  </a:moveTo>
                  <a:cubicBezTo>
                    <a:pt x="6" y="3"/>
                    <a:pt x="5" y="6"/>
                    <a:pt x="5" y="11"/>
                  </a:cubicBezTo>
                  <a:cubicBezTo>
                    <a:pt x="5" y="15"/>
                    <a:pt x="6" y="18"/>
                    <a:pt x="8" y="18"/>
                  </a:cubicBezTo>
                  <a:cubicBezTo>
                    <a:pt x="10" y="18"/>
                    <a:pt x="11" y="15"/>
                    <a:pt x="11" y="11"/>
                  </a:cubicBezTo>
                  <a:cubicBezTo>
                    <a:pt x="11" y="6"/>
                    <a:pt x="10" y="3"/>
                    <a:pt x="8" y="3"/>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Segoe UI"/>
                <a:ea typeface="+mn-ea"/>
                <a:cs typeface="+mn-cs"/>
              </a:endParaRPr>
            </a:p>
          </p:txBody>
        </p:sp>
        <p:sp>
          <p:nvSpPr>
            <p:cNvPr id="106" name="Freeform 357"/>
            <p:cNvSpPr>
              <a:spLocks/>
            </p:cNvSpPr>
            <p:nvPr/>
          </p:nvSpPr>
          <p:spPr bwMode="auto">
            <a:xfrm>
              <a:off x="2115" y="2073"/>
              <a:ext cx="15" cy="36"/>
            </a:xfrm>
            <a:custGeom>
              <a:avLst/>
              <a:gdLst>
                <a:gd name="T0" fmla="*/ 9 w 9"/>
                <a:gd name="T1" fmla="*/ 0 h 21"/>
                <a:gd name="T2" fmla="*/ 9 w 9"/>
                <a:gd name="T3" fmla="*/ 21 h 21"/>
                <a:gd name="T4" fmla="*/ 5 w 9"/>
                <a:gd name="T5" fmla="*/ 21 h 21"/>
                <a:gd name="T6" fmla="*/ 5 w 9"/>
                <a:gd name="T7" fmla="*/ 5 h 21"/>
                <a:gd name="T8" fmla="*/ 4 w 9"/>
                <a:gd name="T9" fmla="*/ 5 h 21"/>
                <a:gd name="T10" fmla="*/ 3 w 9"/>
                <a:gd name="T11" fmla="*/ 6 h 21"/>
                <a:gd name="T12" fmla="*/ 1 w 9"/>
                <a:gd name="T13" fmla="*/ 6 h 21"/>
                <a:gd name="T14" fmla="*/ 0 w 9"/>
                <a:gd name="T15" fmla="*/ 7 h 21"/>
                <a:gd name="T16" fmla="*/ 0 w 9"/>
                <a:gd name="T17" fmla="*/ 3 h 21"/>
                <a:gd name="T18" fmla="*/ 4 w 9"/>
                <a:gd name="T19" fmla="*/ 1 h 21"/>
                <a:gd name="T20" fmla="*/ 6 w 9"/>
                <a:gd name="T21" fmla="*/ 0 h 21"/>
                <a:gd name="T22" fmla="*/ 9 w 9"/>
                <a:gd name="T23"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21">
                  <a:moveTo>
                    <a:pt x="9" y="0"/>
                  </a:moveTo>
                  <a:cubicBezTo>
                    <a:pt x="9" y="21"/>
                    <a:pt x="9" y="21"/>
                    <a:pt x="9" y="21"/>
                  </a:cubicBezTo>
                  <a:cubicBezTo>
                    <a:pt x="5" y="21"/>
                    <a:pt x="5" y="21"/>
                    <a:pt x="5" y="21"/>
                  </a:cubicBezTo>
                  <a:cubicBezTo>
                    <a:pt x="5" y="5"/>
                    <a:pt x="5" y="5"/>
                    <a:pt x="5" y="5"/>
                  </a:cubicBezTo>
                  <a:cubicBezTo>
                    <a:pt x="4" y="5"/>
                    <a:pt x="4" y="5"/>
                    <a:pt x="4" y="5"/>
                  </a:cubicBezTo>
                  <a:cubicBezTo>
                    <a:pt x="3" y="6"/>
                    <a:pt x="3" y="6"/>
                    <a:pt x="3" y="6"/>
                  </a:cubicBezTo>
                  <a:cubicBezTo>
                    <a:pt x="2" y="6"/>
                    <a:pt x="2" y="6"/>
                    <a:pt x="1" y="6"/>
                  </a:cubicBezTo>
                  <a:cubicBezTo>
                    <a:pt x="1" y="7"/>
                    <a:pt x="1" y="7"/>
                    <a:pt x="0" y="7"/>
                  </a:cubicBezTo>
                  <a:cubicBezTo>
                    <a:pt x="0" y="3"/>
                    <a:pt x="0" y="3"/>
                    <a:pt x="0" y="3"/>
                  </a:cubicBezTo>
                  <a:cubicBezTo>
                    <a:pt x="1" y="2"/>
                    <a:pt x="3" y="2"/>
                    <a:pt x="4" y="1"/>
                  </a:cubicBezTo>
                  <a:cubicBezTo>
                    <a:pt x="5" y="1"/>
                    <a:pt x="6" y="0"/>
                    <a:pt x="6" y="0"/>
                  </a:cubicBez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Segoe UI"/>
                <a:ea typeface="+mn-ea"/>
                <a:cs typeface="+mn-cs"/>
              </a:endParaRPr>
            </a:p>
          </p:txBody>
        </p:sp>
        <p:sp>
          <p:nvSpPr>
            <p:cNvPr id="107" name="Freeform 358"/>
            <p:cNvSpPr>
              <a:spLocks noEditPoints="1"/>
            </p:cNvSpPr>
            <p:nvPr/>
          </p:nvSpPr>
          <p:spPr bwMode="auto">
            <a:xfrm>
              <a:off x="2111" y="2124"/>
              <a:ext cx="26" cy="37"/>
            </a:xfrm>
            <a:custGeom>
              <a:avLst/>
              <a:gdLst>
                <a:gd name="T0" fmla="*/ 8 w 15"/>
                <a:gd name="T1" fmla="*/ 22 h 22"/>
                <a:gd name="T2" fmla="*/ 0 w 15"/>
                <a:gd name="T3" fmla="*/ 11 h 22"/>
                <a:gd name="T4" fmla="*/ 2 w 15"/>
                <a:gd name="T5" fmla="*/ 3 h 22"/>
                <a:gd name="T6" fmla="*/ 8 w 15"/>
                <a:gd name="T7" fmla="*/ 0 h 22"/>
                <a:gd name="T8" fmla="*/ 15 w 15"/>
                <a:gd name="T9" fmla="*/ 11 h 22"/>
                <a:gd name="T10" fmla="*/ 13 w 15"/>
                <a:gd name="T11" fmla="*/ 19 h 22"/>
                <a:gd name="T12" fmla="*/ 8 w 15"/>
                <a:gd name="T13" fmla="*/ 22 h 22"/>
                <a:gd name="T14" fmla="*/ 8 w 15"/>
                <a:gd name="T15" fmla="*/ 3 h 22"/>
                <a:gd name="T16" fmla="*/ 5 w 15"/>
                <a:gd name="T17" fmla="*/ 11 h 22"/>
                <a:gd name="T18" fmla="*/ 8 w 15"/>
                <a:gd name="T19" fmla="*/ 18 h 22"/>
                <a:gd name="T20" fmla="*/ 11 w 15"/>
                <a:gd name="T21" fmla="*/ 11 h 22"/>
                <a:gd name="T22" fmla="*/ 8 w 15"/>
                <a:gd name="T23" fmla="*/ 3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2">
                  <a:moveTo>
                    <a:pt x="8" y="22"/>
                  </a:moveTo>
                  <a:cubicBezTo>
                    <a:pt x="3" y="22"/>
                    <a:pt x="0" y="18"/>
                    <a:pt x="0" y="11"/>
                  </a:cubicBezTo>
                  <a:cubicBezTo>
                    <a:pt x="0" y="7"/>
                    <a:pt x="1" y="5"/>
                    <a:pt x="2" y="3"/>
                  </a:cubicBezTo>
                  <a:cubicBezTo>
                    <a:pt x="3" y="1"/>
                    <a:pt x="5" y="0"/>
                    <a:pt x="8" y="0"/>
                  </a:cubicBezTo>
                  <a:cubicBezTo>
                    <a:pt x="13" y="0"/>
                    <a:pt x="15" y="3"/>
                    <a:pt x="15" y="11"/>
                  </a:cubicBezTo>
                  <a:cubicBezTo>
                    <a:pt x="15" y="14"/>
                    <a:pt x="15" y="17"/>
                    <a:pt x="13" y="19"/>
                  </a:cubicBezTo>
                  <a:cubicBezTo>
                    <a:pt x="12" y="21"/>
                    <a:pt x="10" y="22"/>
                    <a:pt x="8" y="22"/>
                  </a:cubicBezTo>
                  <a:close/>
                  <a:moveTo>
                    <a:pt x="8" y="3"/>
                  </a:moveTo>
                  <a:cubicBezTo>
                    <a:pt x="6" y="3"/>
                    <a:pt x="5" y="6"/>
                    <a:pt x="5" y="11"/>
                  </a:cubicBezTo>
                  <a:cubicBezTo>
                    <a:pt x="5" y="16"/>
                    <a:pt x="6" y="18"/>
                    <a:pt x="8" y="18"/>
                  </a:cubicBezTo>
                  <a:cubicBezTo>
                    <a:pt x="10" y="18"/>
                    <a:pt x="11" y="16"/>
                    <a:pt x="11" y="11"/>
                  </a:cubicBezTo>
                  <a:cubicBezTo>
                    <a:pt x="11" y="6"/>
                    <a:pt x="10" y="3"/>
                    <a:pt x="8" y="3"/>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Segoe UI"/>
                <a:ea typeface="+mn-ea"/>
                <a:cs typeface="+mn-cs"/>
              </a:endParaRPr>
            </a:p>
          </p:txBody>
        </p:sp>
      </p:grpSp>
      <p:sp>
        <p:nvSpPr>
          <p:cNvPr id="109" name="Text Placeholder 2"/>
          <p:cNvSpPr>
            <a:spLocks noGrp="1"/>
          </p:cNvSpPr>
          <p:nvPr>
            <p:ph type="body" sz="quarter" idx="10"/>
          </p:nvPr>
        </p:nvSpPr>
        <p:spPr>
          <a:xfrm>
            <a:off x="387108" y="6026719"/>
            <a:ext cx="11406425" cy="910673"/>
          </a:xfrm>
        </p:spPr>
        <p:txBody>
          <a:bodyPr/>
          <a:lstStyle/>
          <a:p>
            <a:pPr marL="0" indent="0">
              <a:buNone/>
            </a:pPr>
            <a:r>
              <a:rPr lang="en-US" sz="2800" dirty="0"/>
              <a:t>“Admin” meters will be used for infrastructure ($0 price)</a:t>
            </a:r>
          </a:p>
          <a:p>
            <a:pPr marL="0" indent="0">
              <a:buNone/>
            </a:pPr>
            <a:r>
              <a:rPr lang="en-US" sz="2800" dirty="0"/>
              <a:t>Contact your Microsoft rep for other prices</a:t>
            </a:r>
          </a:p>
        </p:txBody>
      </p:sp>
      <p:graphicFrame>
        <p:nvGraphicFramePr>
          <p:cNvPr id="4" name="Table 3">
            <a:extLst>
              <a:ext uri="{FF2B5EF4-FFF2-40B4-BE49-F238E27FC236}">
                <a16:creationId xmlns:a16="http://schemas.microsoft.com/office/drawing/2014/main" id="{7BEDE1E6-1F07-4CB1-BF9B-714442FA4151}"/>
              </a:ext>
            </a:extLst>
          </p:cNvPr>
          <p:cNvGraphicFramePr>
            <a:graphicFrameLocks noGrp="1"/>
          </p:cNvGraphicFramePr>
          <p:nvPr>
            <p:extLst>
              <p:ext uri="{D42A27DB-BD31-4B8C-83A1-F6EECF244321}">
                <p14:modId xmlns:p14="http://schemas.microsoft.com/office/powerpoint/2010/main" val="3716668026"/>
              </p:ext>
            </p:extLst>
          </p:nvPr>
        </p:nvGraphicFramePr>
        <p:xfrm>
          <a:off x="375826" y="697156"/>
          <a:ext cx="10541196" cy="5389273"/>
        </p:xfrm>
        <a:graphic>
          <a:graphicData uri="http://schemas.openxmlformats.org/drawingml/2006/table">
            <a:tbl>
              <a:tblPr firstRow="1" bandRow="1">
                <a:tableStyleId>{5C22544A-7EE6-4342-B048-85BDC9FD1C3A}</a:tableStyleId>
              </a:tblPr>
              <a:tblGrid>
                <a:gridCol w="4431605">
                  <a:extLst>
                    <a:ext uri="{9D8B030D-6E8A-4147-A177-3AD203B41FA5}">
                      <a16:colId xmlns:a16="http://schemas.microsoft.com/office/drawing/2014/main" val="1568207673"/>
                    </a:ext>
                  </a:extLst>
                </a:gridCol>
                <a:gridCol w="1936138">
                  <a:extLst>
                    <a:ext uri="{9D8B030D-6E8A-4147-A177-3AD203B41FA5}">
                      <a16:colId xmlns:a16="http://schemas.microsoft.com/office/drawing/2014/main" val="1280299083"/>
                    </a:ext>
                  </a:extLst>
                </a:gridCol>
                <a:gridCol w="1699499">
                  <a:extLst>
                    <a:ext uri="{9D8B030D-6E8A-4147-A177-3AD203B41FA5}">
                      <a16:colId xmlns:a16="http://schemas.microsoft.com/office/drawing/2014/main" val="4011973987"/>
                    </a:ext>
                  </a:extLst>
                </a:gridCol>
                <a:gridCol w="2473954">
                  <a:extLst>
                    <a:ext uri="{9D8B030D-6E8A-4147-A177-3AD203B41FA5}">
                      <a16:colId xmlns:a16="http://schemas.microsoft.com/office/drawing/2014/main" val="771297263"/>
                    </a:ext>
                  </a:extLst>
                </a:gridCol>
              </a:tblGrid>
              <a:tr h="509246">
                <a:tc>
                  <a:txBody>
                    <a:bodyPr/>
                    <a:lstStyle/>
                    <a:p>
                      <a:pPr algn="l" fontAlgn="b"/>
                      <a:r>
                        <a:rPr lang="en-US" sz="1600" u="none" strike="noStrike" dirty="0">
                          <a:effectLst/>
                        </a:rPr>
                        <a:t>Resource GUID</a:t>
                      </a:r>
                      <a:endParaRPr lang="en-US" sz="1600" b="1" i="0" u="none" strike="noStrike" dirty="0">
                        <a:solidFill>
                          <a:schemeClr val="bg1"/>
                        </a:solidFill>
                        <a:effectLst/>
                        <a:latin typeface="Calibri" panose="020F0502020204030204" pitchFamily="34" charset="0"/>
                      </a:endParaRPr>
                    </a:p>
                  </a:txBody>
                  <a:tcPr marL="3360" marR="3360" marT="3360" marB="32255" anchor="b"/>
                </a:tc>
                <a:tc>
                  <a:txBody>
                    <a:bodyPr/>
                    <a:lstStyle/>
                    <a:p>
                      <a:pPr algn="l" fontAlgn="b"/>
                      <a:r>
                        <a:rPr lang="en-US" sz="1600" u="none" strike="noStrike">
                          <a:effectLst/>
                        </a:rPr>
                        <a:t>Service Name</a:t>
                      </a:r>
                      <a:endParaRPr lang="en-US" sz="1600" b="1" i="0" u="none" strike="noStrike">
                        <a:solidFill>
                          <a:schemeClr val="bg1"/>
                        </a:solidFill>
                        <a:effectLst/>
                        <a:latin typeface="Calibri" panose="020F0502020204030204" pitchFamily="34" charset="0"/>
                      </a:endParaRPr>
                    </a:p>
                  </a:txBody>
                  <a:tcPr marL="3360" marR="3360" marT="3360" marB="32255" anchor="b"/>
                </a:tc>
                <a:tc>
                  <a:txBody>
                    <a:bodyPr/>
                    <a:lstStyle/>
                    <a:p>
                      <a:pPr algn="l" fontAlgn="b"/>
                      <a:r>
                        <a:rPr lang="en-US" sz="1600" u="none" strike="noStrike">
                          <a:effectLst/>
                        </a:rPr>
                        <a:t>Service Type</a:t>
                      </a:r>
                      <a:endParaRPr lang="en-US" sz="1600" b="1" i="0" u="none" strike="noStrike">
                        <a:solidFill>
                          <a:schemeClr val="bg1"/>
                        </a:solidFill>
                        <a:effectLst/>
                        <a:latin typeface="Calibri" panose="020F0502020204030204" pitchFamily="34" charset="0"/>
                      </a:endParaRPr>
                    </a:p>
                  </a:txBody>
                  <a:tcPr marL="3360" marR="3360" marT="3360" marB="32255" anchor="b"/>
                </a:tc>
                <a:tc>
                  <a:txBody>
                    <a:bodyPr/>
                    <a:lstStyle/>
                    <a:p>
                      <a:pPr algn="l" fontAlgn="b"/>
                      <a:r>
                        <a:rPr lang="en-US" sz="1600" u="none" strike="noStrike">
                          <a:effectLst/>
                        </a:rPr>
                        <a:t>Resource Name</a:t>
                      </a:r>
                      <a:endParaRPr lang="en-US" sz="1600" b="1" i="0" u="none" strike="noStrike">
                        <a:solidFill>
                          <a:schemeClr val="bg1"/>
                        </a:solidFill>
                        <a:effectLst/>
                        <a:latin typeface="Calibri" panose="020F0502020204030204" pitchFamily="34" charset="0"/>
                      </a:endParaRPr>
                    </a:p>
                  </a:txBody>
                  <a:tcPr marL="3360" marR="3360" marT="3360" marB="32255" anchor="b"/>
                </a:tc>
                <a:extLst>
                  <a:ext uri="{0D108BD9-81ED-4DB2-BD59-A6C34878D82A}">
                    <a16:rowId xmlns:a16="http://schemas.microsoft.com/office/drawing/2014/main" val="1573780490"/>
                  </a:ext>
                </a:extLst>
              </a:tr>
              <a:tr h="299426">
                <a:tc>
                  <a:txBody>
                    <a:bodyPr/>
                    <a:lstStyle/>
                    <a:p>
                      <a:pPr algn="l" fontAlgn="b"/>
                      <a:r>
                        <a:rPr lang="en-US" sz="1600" u="none" strike="noStrike">
                          <a:effectLst/>
                        </a:rPr>
                        <a:t>3e59e16d-a651-4979-a727-423969613c6b</a:t>
                      </a:r>
                      <a:endParaRPr lang="en-US" sz="1600" b="0" i="0" u="none" strike="noStrike">
                        <a:solidFill>
                          <a:srgbClr val="000000"/>
                        </a:solidFill>
                        <a:effectLst/>
                        <a:latin typeface="Calibri" panose="020F0502020204030204" pitchFamily="34" charset="0"/>
                      </a:endParaRPr>
                    </a:p>
                  </a:txBody>
                  <a:tcPr marL="3360" marR="3360" marT="3360" marB="32255" anchor="b"/>
                </a:tc>
                <a:tc>
                  <a:txBody>
                    <a:bodyPr/>
                    <a:lstStyle/>
                    <a:p>
                      <a:pPr algn="l" fontAlgn="b"/>
                      <a:r>
                        <a:rPr lang="en-US" sz="1600" u="none" strike="noStrike">
                          <a:effectLst/>
                        </a:rPr>
                        <a:t>Virtual Machines</a:t>
                      </a:r>
                      <a:endParaRPr lang="en-US" sz="1600" b="0" i="0" u="none" strike="noStrike">
                        <a:solidFill>
                          <a:srgbClr val="000000"/>
                        </a:solidFill>
                        <a:effectLst/>
                        <a:latin typeface="Calibri" panose="020F0502020204030204" pitchFamily="34" charset="0"/>
                      </a:endParaRPr>
                    </a:p>
                  </a:txBody>
                  <a:tcPr marL="3360" marR="3360" marT="3360" marB="32255" anchor="b"/>
                </a:tc>
                <a:tc>
                  <a:txBody>
                    <a:bodyPr/>
                    <a:lstStyle/>
                    <a:p>
                      <a:pPr algn="l" fontAlgn="b"/>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3360" marR="3360" marT="3360" marB="32255" anchor="b"/>
                </a:tc>
                <a:tc>
                  <a:txBody>
                    <a:bodyPr/>
                    <a:lstStyle/>
                    <a:p>
                      <a:pPr algn="l" fontAlgn="b"/>
                      <a:r>
                        <a:rPr lang="en-US" sz="1600" u="none" strike="noStrike">
                          <a:effectLst/>
                        </a:rPr>
                        <a:t>VM Admin</a:t>
                      </a:r>
                      <a:endParaRPr lang="en-US" sz="1600" b="0" i="0" u="none" strike="noStrike">
                        <a:solidFill>
                          <a:srgbClr val="000000"/>
                        </a:solidFill>
                        <a:effectLst/>
                        <a:latin typeface="Calibri" panose="020F0502020204030204" pitchFamily="34" charset="0"/>
                      </a:endParaRPr>
                    </a:p>
                  </a:txBody>
                  <a:tcPr marL="3360" marR="3360" marT="3360" marB="32255" anchor="b"/>
                </a:tc>
                <a:extLst>
                  <a:ext uri="{0D108BD9-81ED-4DB2-BD59-A6C34878D82A}">
                    <a16:rowId xmlns:a16="http://schemas.microsoft.com/office/drawing/2014/main" val="1290179124"/>
                  </a:ext>
                </a:extLst>
              </a:tr>
              <a:tr h="401578">
                <a:tc>
                  <a:txBody>
                    <a:bodyPr/>
                    <a:lstStyle/>
                    <a:p>
                      <a:pPr algn="l" fontAlgn="b"/>
                      <a:r>
                        <a:rPr lang="en-US" sz="1600" u="none" strike="noStrike">
                          <a:effectLst/>
                        </a:rPr>
                        <a:t>7bc19779-56bc-474d-8c88-36fbd79ae004</a:t>
                      </a:r>
                      <a:endParaRPr lang="en-US" sz="1600" b="0" i="0" u="none" strike="noStrike">
                        <a:solidFill>
                          <a:srgbClr val="000000"/>
                        </a:solidFill>
                        <a:effectLst/>
                        <a:latin typeface="Calibri" panose="020F0502020204030204" pitchFamily="34" charset="0"/>
                      </a:endParaRPr>
                    </a:p>
                  </a:txBody>
                  <a:tcPr marL="3360" marR="3360" marT="3360" marB="32255" anchor="b"/>
                </a:tc>
                <a:tc>
                  <a:txBody>
                    <a:bodyPr/>
                    <a:lstStyle/>
                    <a:p>
                      <a:pPr algn="l" fontAlgn="b"/>
                      <a:r>
                        <a:rPr lang="en-US" sz="1600" u="none" strike="noStrike">
                          <a:effectLst/>
                        </a:rPr>
                        <a:t>Virtual Machines</a:t>
                      </a:r>
                      <a:endParaRPr lang="en-US" sz="1600" b="0" i="0" u="none" strike="noStrike">
                        <a:solidFill>
                          <a:srgbClr val="000000"/>
                        </a:solidFill>
                        <a:effectLst/>
                        <a:latin typeface="Calibri" panose="020F0502020204030204" pitchFamily="34" charset="0"/>
                      </a:endParaRPr>
                    </a:p>
                  </a:txBody>
                  <a:tcPr marL="3360" marR="3360" marT="3360" marB="32255" anchor="b"/>
                </a:tc>
                <a:tc>
                  <a:txBody>
                    <a:bodyPr/>
                    <a:lstStyle/>
                    <a:p>
                      <a:pPr algn="l" fontAlgn="b"/>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3360" marR="3360" marT="3360" marB="32255" anchor="b"/>
                </a:tc>
                <a:tc>
                  <a:txBody>
                    <a:bodyPr/>
                    <a:lstStyle/>
                    <a:p>
                      <a:pPr algn="l" fontAlgn="b"/>
                      <a:r>
                        <a:rPr lang="en-US" sz="1600" u="none" strike="noStrike">
                          <a:effectLst/>
                        </a:rPr>
                        <a:t>VM</a:t>
                      </a:r>
                      <a:endParaRPr lang="en-US" sz="1600" b="0" i="0" u="none" strike="noStrike">
                        <a:solidFill>
                          <a:srgbClr val="000000"/>
                        </a:solidFill>
                        <a:effectLst/>
                        <a:latin typeface="Calibri" panose="020F0502020204030204" pitchFamily="34" charset="0"/>
                      </a:endParaRPr>
                    </a:p>
                  </a:txBody>
                  <a:tcPr marL="3360" marR="3360" marT="3360" marB="32255" anchor="b"/>
                </a:tc>
                <a:extLst>
                  <a:ext uri="{0D108BD9-81ED-4DB2-BD59-A6C34878D82A}">
                    <a16:rowId xmlns:a16="http://schemas.microsoft.com/office/drawing/2014/main" val="3031241924"/>
                  </a:ext>
                </a:extLst>
              </a:tr>
              <a:tr h="299426">
                <a:tc>
                  <a:txBody>
                    <a:bodyPr/>
                    <a:lstStyle/>
                    <a:p>
                      <a:pPr algn="l" fontAlgn="b"/>
                      <a:r>
                        <a:rPr lang="en-US" sz="1600" u="none" strike="noStrike">
                          <a:effectLst/>
                        </a:rPr>
                        <a:t>d30b4825-579c-4463-a83e-cbd0e04dff81</a:t>
                      </a:r>
                      <a:endParaRPr lang="en-US" sz="1600" b="0" i="0" u="none" strike="noStrike">
                        <a:solidFill>
                          <a:srgbClr val="000000"/>
                        </a:solidFill>
                        <a:effectLst/>
                        <a:latin typeface="Calibri" panose="020F0502020204030204" pitchFamily="34" charset="0"/>
                      </a:endParaRPr>
                    </a:p>
                  </a:txBody>
                  <a:tcPr marL="3360" marR="3360" marT="3360" marB="32255" anchor="b"/>
                </a:tc>
                <a:tc>
                  <a:txBody>
                    <a:bodyPr/>
                    <a:lstStyle/>
                    <a:p>
                      <a:pPr algn="l" fontAlgn="b"/>
                      <a:r>
                        <a:rPr lang="en-US" sz="1600" u="none" strike="noStrike">
                          <a:effectLst/>
                        </a:rPr>
                        <a:t>Virtual Machines</a:t>
                      </a:r>
                      <a:endParaRPr lang="en-US" sz="1600" b="0" i="0" u="none" strike="noStrike">
                        <a:solidFill>
                          <a:srgbClr val="000000"/>
                        </a:solidFill>
                        <a:effectLst/>
                        <a:latin typeface="Calibri" panose="020F0502020204030204" pitchFamily="34" charset="0"/>
                      </a:endParaRPr>
                    </a:p>
                  </a:txBody>
                  <a:tcPr marL="3360" marR="3360" marT="3360" marB="32255" anchor="b"/>
                </a:tc>
                <a:tc>
                  <a:txBody>
                    <a:bodyPr/>
                    <a:lstStyle/>
                    <a:p>
                      <a:pPr algn="l" fontAlgn="b"/>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3360" marR="3360" marT="3360" marB="32255" anchor="b"/>
                </a:tc>
                <a:tc>
                  <a:txBody>
                    <a:bodyPr/>
                    <a:lstStyle/>
                    <a:p>
                      <a:pPr algn="l" fontAlgn="b"/>
                      <a:r>
                        <a:rPr lang="en-US" sz="1600" u="none" strike="noStrike">
                          <a:effectLst/>
                        </a:rPr>
                        <a:t>Windows VM Admin</a:t>
                      </a:r>
                      <a:endParaRPr lang="en-US" sz="1600" b="0" i="0" u="none" strike="noStrike">
                        <a:solidFill>
                          <a:srgbClr val="000000"/>
                        </a:solidFill>
                        <a:effectLst/>
                        <a:latin typeface="Calibri" panose="020F0502020204030204" pitchFamily="34" charset="0"/>
                      </a:endParaRPr>
                    </a:p>
                  </a:txBody>
                  <a:tcPr marL="3360" marR="3360" marT="3360" marB="32255" anchor="b"/>
                </a:tc>
                <a:extLst>
                  <a:ext uri="{0D108BD9-81ED-4DB2-BD59-A6C34878D82A}">
                    <a16:rowId xmlns:a16="http://schemas.microsoft.com/office/drawing/2014/main" val="1926751018"/>
                  </a:ext>
                </a:extLst>
              </a:tr>
              <a:tr h="299426">
                <a:tc>
                  <a:txBody>
                    <a:bodyPr/>
                    <a:lstStyle/>
                    <a:p>
                      <a:pPr algn="l" fontAlgn="b"/>
                      <a:r>
                        <a:rPr lang="en-US" sz="1600" u="none" strike="noStrike">
                          <a:effectLst/>
                        </a:rPr>
                        <a:t>fb8c0713-ea20-40bf-901f-5560fd3f6330</a:t>
                      </a:r>
                      <a:endParaRPr lang="en-US" sz="1600" b="0" i="0" u="none" strike="noStrike">
                        <a:solidFill>
                          <a:srgbClr val="000000"/>
                        </a:solidFill>
                        <a:effectLst/>
                        <a:latin typeface="Calibri" panose="020F0502020204030204" pitchFamily="34" charset="0"/>
                      </a:endParaRPr>
                    </a:p>
                  </a:txBody>
                  <a:tcPr marL="3360" marR="3360" marT="3360" marB="32255" anchor="b"/>
                </a:tc>
                <a:tc>
                  <a:txBody>
                    <a:bodyPr/>
                    <a:lstStyle/>
                    <a:p>
                      <a:pPr algn="l" fontAlgn="b"/>
                      <a:r>
                        <a:rPr lang="en-US" sz="1600" u="none" strike="noStrike">
                          <a:effectLst/>
                        </a:rPr>
                        <a:t>Virtual Machines</a:t>
                      </a:r>
                      <a:endParaRPr lang="en-US" sz="1600" b="0" i="0" u="none" strike="noStrike">
                        <a:solidFill>
                          <a:srgbClr val="000000"/>
                        </a:solidFill>
                        <a:effectLst/>
                        <a:latin typeface="Calibri" panose="020F0502020204030204" pitchFamily="34" charset="0"/>
                      </a:endParaRPr>
                    </a:p>
                  </a:txBody>
                  <a:tcPr marL="3360" marR="3360" marT="3360" marB="32255" anchor="b"/>
                </a:tc>
                <a:tc>
                  <a:txBody>
                    <a:bodyPr/>
                    <a:lstStyle/>
                    <a:p>
                      <a:pPr algn="l" fontAlgn="b"/>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3360" marR="3360" marT="3360" marB="32255" anchor="b"/>
                </a:tc>
                <a:tc>
                  <a:txBody>
                    <a:bodyPr/>
                    <a:lstStyle/>
                    <a:p>
                      <a:pPr algn="l" fontAlgn="b"/>
                      <a:r>
                        <a:rPr lang="en-US" sz="1600" u="none" strike="noStrike">
                          <a:effectLst/>
                        </a:rPr>
                        <a:t>Windows VM</a:t>
                      </a:r>
                      <a:endParaRPr lang="en-US" sz="1600" b="0" i="0" u="none" strike="noStrike">
                        <a:solidFill>
                          <a:srgbClr val="000000"/>
                        </a:solidFill>
                        <a:effectLst/>
                        <a:latin typeface="Calibri" panose="020F0502020204030204" pitchFamily="34" charset="0"/>
                      </a:endParaRPr>
                    </a:p>
                  </a:txBody>
                  <a:tcPr marL="3360" marR="3360" marT="3360" marB="32255" anchor="b"/>
                </a:tc>
                <a:extLst>
                  <a:ext uri="{0D108BD9-81ED-4DB2-BD59-A6C34878D82A}">
                    <a16:rowId xmlns:a16="http://schemas.microsoft.com/office/drawing/2014/main" val="871194219"/>
                  </a:ext>
                </a:extLst>
              </a:tr>
              <a:tr h="299426">
                <a:tc>
                  <a:txBody>
                    <a:bodyPr/>
                    <a:lstStyle/>
                    <a:p>
                      <a:pPr algn="l" fontAlgn="b"/>
                      <a:r>
                        <a:rPr lang="en-US" sz="1600" u="none" strike="noStrike">
                          <a:effectLst/>
                        </a:rPr>
                        <a:t>0c1fecb6-52d8-4130-bbfa-f79e6a5b056d</a:t>
                      </a:r>
                      <a:endParaRPr lang="en-US" sz="1600" b="0" i="0" u="none" strike="noStrike">
                        <a:solidFill>
                          <a:srgbClr val="000000"/>
                        </a:solidFill>
                        <a:effectLst/>
                        <a:latin typeface="Calibri" panose="020F0502020204030204" pitchFamily="34" charset="0"/>
                      </a:endParaRPr>
                    </a:p>
                  </a:txBody>
                  <a:tcPr marL="3360" marR="3360" marT="3360" marB="32255" anchor="b"/>
                </a:tc>
                <a:tc>
                  <a:txBody>
                    <a:bodyPr/>
                    <a:lstStyle/>
                    <a:p>
                      <a:pPr algn="l" fontAlgn="b"/>
                      <a:r>
                        <a:rPr lang="en-US" sz="1600" u="none" strike="noStrike">
                          <a:effectLst/>
                        </a:rPr>
                        <a:t>Storage</a:t>
                      </a:r>
                      <a:endParaRPr lang="en-US" sz="1600" b="0" i="0" u="none" strike="noStrike">
                        <a:solidFill>
                          <a:srgbClr val="000000"/>
                        </a:solidFill>
                        <a:effectLst/>
                        <a:latin typeface="Calibri" panose="020F0502020204030204" pitchFamily="34" charset="0"/>
                      </a:endParaRPr>
                    </a:p>
                  </a:txBody>
                  <a:tcPr marL="3360" marR="3360" marT="3360" marB="32255" anchor="b"/>
                </a:tc>
                <a:tc>
                  <a:txBody>
                    <a:bodyPr/>
                    <a:lstStyle/>
                    <a:p>
                      <a:pPr algn="l" fontAlgn="b"/>
                      <a:r>
                        <a:rPr lang="en-US" sz="1600" u="none" strike="noStrike">
                          <a:effectLst/>
                        </a:rPr>
                        <a:t>Standard Disks</a:t>
                      </a:r>
                      <a:endParaRPr lang="en-US" sz="1600" b="0" i="0" u="none" strike="noStrike">
                        <a:solidFill>
                          <a:srgbClr val="000000"/>
                        </a:solidFill>
                        <a:effectLst/>
                        <a:latin typeface="Calibri" panose="020F0502020204030204" pitchFamily="34" charset="0"/>
                      </a:endParaRPr>
                    </a:p>
                  </a:txBody>
                  <a:tcPr marL="3360" marR="3360" marT="3360" marB="32255" anchor="b"/>
                </a:tc>
                <a:tc>
                  <a:txBody>
                    <a:bodyPr/>
                    <a:lstStyle/>
                    <a:p>
                      <a:pPr algn="l" fontAlgn="b"/>
                      <a:r>
                        <a:rPr lang="en-US" sz="1600" u="none" strike="noStrike">
                          <a:effectLst/>
                        </a:rPr>
                        <a:t>Storage</a:t>
                      </a:r>
                      <a:endParaRPr lang="en-US" sz="1600" b="0" i="0" u="none" strike="noStrike">
                        <a:solidFill>
                          <a:srgbClr val="000000"/>
                        </a:solidFill>
                        <a:effectLst/>
                        <a:latin typeface="Calibri" panose="020F0502020204030204" pitchFamily="34" charset="0"/>
                      </a:endParaRPr>
                    </a:p>
                  </a:txBody>
                  <a:tcPr marL="3360" marR="3360" marT="3360" marB="32255" anchor="b"/>
                </a:tc>
                <a:extLst>
                  <a:ext uri="{0D108BD9-81ED-4DB2-BD59-A6C34878D82A}">
                    <a16:rowId xmlns:a16="http://schemas.microsoft.com/office/drawing/2014/main" val="2722410842"/>
                  </a:ext>
                </a:extLst>
              </a:tr>
              <a:tr h="401578">
                <a:tc>
                  <a:txBody>
                    <a:bodyPr/>
                    <a:lstStyle/>
                    <a:p>
                      <a:pPr algn="l" fontAlgn="b"/>
                      <a:r>
                        <a:rPr lang="en-US" sz="1600" u="none" strike="noStrike">
                          <a:effectLst/>
                        </a:rPr>
                        <a:t>44ca5145-137d-4740-9845-b08784206c45</a:t>
                      </a:r>
                      <a:endParaRPr lang="en-US" sz="1600" b="0" i="0" u="none" strike="noStrike">
                        <a:solidFill>
                          <a:srgbClr val="000000"/>
                        </a:solidFill>
                        <a:effectLst/>
                        <a:latin typeface="Calibri" panose="020F0502020204030204" pitchFamily="34" charset="0"/>
                      </a:endParaRPr>
                    </a:p>
                  </a:txBody>
                  <a:tcPr marL="3360" marR="3360" marT="3360" marB="32255" anchor="b"/>
                </a:tc>
                <a:tc>
                  <a:txBody>
                    <a:bodyPr/>
                    <a:lstStyle/>
                    <a:p>
                      <a:pPr algn="l" fontAlgn="b"/>
                      <a:r>
                        <a:rPr lang="en-US" sz="1600" u="none" strike="noStrike">
                          <a:effectLst/>
                        </a:rPr>
                        <a:t>Storage</a:t>
                      </a:r>
                      <a:endParaRPr lang="en-US" sz="1600" b="0" i="0" u="none" strike="noStrike">
                        <a:solidFill>
                          <a:srgbClr val="000000"/>
                        </a:solidFill>
                        <a:effectLst/>
                        <a:latin typeface="Calibri" panose="020F0502020204030204" pitchFamily="34" charset="0"/>
                      </a:endParaRPr>
                    </a:p>
                  </a:txBody>
                  <a:tcPr marL="3360" marR="3360" marT="3360" marB="32255" anchor="b"/>
                </a:tc>
                <a:tc>
                  <a:txBody>
                    <a:bodyPr/>
                    <a:lstStyle/>
                    <a:p>
                      <a:pPr algn="l" fontAlgn="b"/>
                      <a:r>
                        <a:rPr lang="en-US" sz="1600" u="none" strike="noStrike">
                          <a:effectLst/>
                        </a:rPr>
                        <a:t>Standard Disks</a:t>
                      </a:r>
                      <a:endParaRPr lang="en-US" sz="1600" b="0" i="0" u="none" strike="noStrike">
                        <a:solidFill>
                          <a:srgbClr val="000000"/>
                        </a:solidFill>
                        <a:effectLst/>
                        <a:latin typeface="Calibri" panose="020F0502020204030204" pitchFamily="34" charset="0"/>
                      </a:endParaRPr>
                    </a:p>
                  </a:txBody>
                  <a:tcPr marL="3360" marR="3360" marT="3360" marB="32255" anchor="b"/>
                </a:tc>
                <a:tc>
                  <a:txBody>
                    <a:bodyPr/>
                    <a:lstStyle/>
                    <a:p>
                      <a:pPr algn="l" fontAlgn="b"/>
                      <a:r>
                        <a:rPr lang="en-US" sz="1600" u="none" strike="noStrike">
                          <a:effectLst/>
                        </a:rPr>
                        <a:t>Storage Admin</a:t>
                      </a:r>
                      <a:endParaRPr lang="en-US" sz="1600" b="0" i="0" u="none" strike="noStrike">
                        <a:solidFill>
                          <a:srgbClr val="000000"/>
                        </a:solidFill>
                        <a:effectLst/>
                        <a:latin typeface="Calibri" panose="020F0502020204030204" pitchFamily="34" charset="0"/>
                      </a:endParaRPr>
                    </a:p>
                  </a:txBody>
                  <a:tcPr marL="3360" marR="3360" marT="3360" marB="32255" anchor="b"/>
                </a:tc>
                <a:extLst>
                  <a:ext uri="{0D108BD9-81ED-4DB2-BD59-A6C34878D82A}">
                    <a16:rowId xmlns:a16="http://schemas.microsoft.com/office/drawing/2014/main" val="989178949"/>
                  </a:ext>
                </a:extLst>
              </a:tr>
              <a:tr h="299426">
                <a:tc>
                  <a:txBody>
                    <a:bodyPr/>
                    <a:lstStyle/>
                    <a:p>
                      <a:pPr algn="l" fontAlgn="b"/>
                      <a:r>
                        <a:rPr lang="en-US" sz="1600" u="none" strike="noStrike">
                          <a:effectLst/>
                        </a:rPr>
                        <a:t>5849dc2e-ac2e-489f-a53c-b2dfb0f5bdff</a:t>
                      </a:r>
                      <a:endParaRPr lang="en-US" sz="1600" b="0" i="0" u="none" strike="noStrike">
                        <a:solidFill>
                          <a:srgbClr val="000000"/>
                        </a:solidFill>
                        <a:effectLst/>
                        <a:latin typeface="Calibri" panose="020F0502020204030204" pitchFamily="34" charset="0"/>
                      </a:endParaRPr>
                    </a:p>
                  </a:txBody>
                  <a:tcPr marL="3360" marR="3360" marT="3360" marB="32255" anchor="b"/>
                </a:tc>
                <a:tc>
                  <a:txBody>
                    <a:bodyPr/>
                    <a:lstStyle/>
                    <a:p>
                      <a:pPr algn="l" fontAlgn="b"/>
                      <a:r>
                        <a:rPr lang="en-US" sz="1600" u="none" strike="noStrike">
                          <a:effectLst/>
                        </a:rPr>
                        <a:t>Storage</a:t>
                      </a:r>
                      <a:endParaRPr lang="en-US" sz="1600" b="0" i="0" u="none" strike="noStrike">
                        <a:solidFill>
                          <a:srgbClr val="000000"/>
                        </a:solidFill>
                        <a:effectLst/>
                        <a:latin typeface="Calibri" panose="020F0502020204030204" pitchFamily="34" charset="0"/>
                      </a:endParaRPr>
                    </a:p>
                  </a:txBody>
                  <a:tcPr marL="3360" marR="3360" marT="3360" marB="32255" anchor="b"/>
                </a:tc>
                <a:tc>
                  <a:txBody>
                    <a:bodyPr/>
                    <a:lstStyle/>
                    <a:p>
                      <a:pPr algn="l" fontAlgn="b"/>
                      <a:r>
                        <a:rPr lang="en-US" sz="1600" u="none" strike="noStrike">
                          <a:effectLst/>
                        </a:rPr>
                        <a:t>Tables</a:t>
                      </a:r>
                      <a:endParaRPr lang="en-US" sz="1600" b="0" i="0" u="none" strike="noStrike">
                        <a:solidFill>
                          <a:srgbClr val="000000"/>
                        </a:solidFill>
                        <a:effectLst/>
                        <a:latin typeface="Calibri" panose="020F0502020204030204" pitchFamily="34" charset="0"/>
                      </a:endParaRPr>
                    </a:p>
                  </a:txBody>
                  <a:tcPr marL="3360" marR="3360" marT="3360" marB="32255" anchor="b"/>
                </a:tc>
                <a:tc>
                  <a:txBody>
                    <a:bodyPr/>
                    <a:lstStyle/>
                    <a:p>
                      <a:pPr algn="l" fontAlgn="b"/>
                      <a:r>
                        <a:rPr lang="en-US" sz="1600" u="none" strike="noStrike">
                          <a:effectLst/>
                        </a:rPr>
                        <a:t>Storage</a:t>
                      </a:r>
                      <a:endParaRPr lang="en-US" sz="1600" b="0" i="0" u="none" strike="noStrike">
                        <a:solidFill>
                          <a:srgbClr val="000000"/>
                        </a:solidFill>
                        <a:effectLst/>
                        <a:latin typeface="Calibri" panose="020F0502020204030204" pitchFamily="34" charset="0"/>
                      </a:endParaRPr>
                    </a:p>
                  </a:txBody>
                  <a:tcPr marL="3360" marR="3360" marT="3360" marB="32255" anchor="b"/>
                </a:tc>
                <a:extLst>
                  <a:ext uri="{0D108BD9-81ED-4DB2-BD59-A6C34878D82A}">
                    <a16:rowId xmlns:a16="http://schemas.microsoft.com/office/drawing/2014/main" val="3521326721"/>
                  </a:ext>
                </a:extLst>
              </a:tr>
              <a:tr h="299426">
                <a:tc>
                  <a:txBody>
                    <a:bodyPr/>
                    <a:lstStyle/>
                    <a:p>
                      <a:pPr algn="l" fontAlgn="b"/>
                      <a:r>
                        <a:rPr lang="en-US" sz="1600" u="none" strike="noStrike">
                          <a:effectLst/>
                        </a:rPr>
                        <a:t>5bfe1d6a-bdf3-4cfe-8d36-a1c8e4734921</a:t>
                      </a:r>
                      <a:endParaRPr lang="en-US" sz="1600" b="0" i="0" u="none" strike="noStrike">
                        <a:solidFill>
                          <a:srgbClr val="000000"/>
                        </a:solidFill>
                        <a:effectLst/>
                        <a:latin typeface="Calibri" panose="020F0502020204030204" pitchFamily="34" charset="0"/>
                      </a:endParaRPr>
                    </a:p>
                  </a:txBody>
                  <a:tcPr marL="3360" marR="3360" marT="3360" marB="32255" anchor="b"/>
                </a:tc>
                <a:tc>
                  <a:txBody>
                    <a:bodyPr/>
                    <a:lstStyle/>
                    <a:p>
                      <a:pPr algn="l" fontAlgn="b"/>
                      <a:r>
                        <a:rPr lang="en-US" sz="1600" u="none" strike="noStrike">
                          <a:effectLst/>
                        </a:rPr>
                        <a:t>Storage</a:t>
                      </a:r>
                      <a:endParaRPr lang="en-US" sz="1600" b="0" i="0" u="none" strike="noStrike">
                        <a:solidFill>
                          <a:srgbClr val="000000"/>
                        </a:solidFill>
                        <a:effectLst/>
                        <a:latin typeface="Calibri" panose="020F0502020204030204" pitchFamily="34" charset="0"/>
                      </a:endParaRPr>
                    </a:p>
                  </a:txBody>
                  <a:tcPr marL="3360" marR="3360" marT="3360" marB="32255" anchor="b"/>
                </a:tc>
                <a:tc>
                  <a:txBody>
                    <a:bodyPr/>
                    <a:lstStyle/>
                    <a:p>
                      <a:pPr algn="l" fontAlgn="b"/>
                      <a:r>
                        <a:rPr lang="en-US" sz="1600" u="none" strike="noStrike">
                          <a:effectLst/>
                        </a:rPr>
                        <a:t>Queues</a:t>
                      </a:r>
                      <a:endParaRPr lang="en-US" sz="1600" b="0" i="0" u="none" strike="noStrike">
                        <a:solidFill>
                          <a:srgbClr val="000000"/>
                        </a:solidFill>
                        <a:effectLst/>
                        <a:latin typeface="Calibri" panose="020F0502020204030204" pitchFamily="34" charset="0"/>
                      </a:endParaRPr>
                    </a:p>
                  </a:txBody>
                  <a:tcPr marL="3360" marR="3360" marT="3360" marB="32255" anchor="b"/>
                </a:tc>
                <a:tc>
                  <a:txBody>
                    <a:bodyPr/>
                    <a:lstStyle/>
                    <a:p>
                      <a:pPr algn="l" fontAlgn="b"/>
                      <a:r>
                        <a:rPr lang="en-US" sz="1600" u="none" strike="noStrike">
                          <a:effectLst/>
                        </a:rPr>
                        <a:t>Storage</a:t>
                      </a:r>
                      <a:endParaRPr lang="en-US" sz="1600" b="0" i="0" u="none" strike="noStrike">
                        <a:solidFill>
                          <a:srgbClr val="000000"/>
                        </a:solidFill>
                        <a:effectLst/>
                        <a:latin typeface="Calibri" panose="020F0502020204030204" pitchFamily="34" charset="0"/>
                      </a:endParaRPr>
                    </a:p>
                  </a:txBody>
                  <a:tcPr marL="3360" marR="3360" marT="3360" marB="32255" anchor="b"/>
                </a:tc>
                <a:extLst>
                  <a:ext uri="{0D108BD9-81ED-4DB2-BD59-A6C34878D82A}">
                    <a16:rowId xmlns:a16="http://schemas.microsoft.com/office/drawing/2014/main" val="642761065"/>
                  </a:ext>
                </a:extLst>
              </a:tr>
              <a:tr h="401578">
                <a:tc>
                  <a:txBody>
                    <a:bodyPr/>
                    <a:lstStyle/>
                    <a:p>
                      <a:pPr algn="l" fontAlgn="b"/>
                      <a:r>
                        <a:rPr lang="en-US" sz="1600" u="none" strike="noStrike">
                          <a:effectLst/>
                        </a:rPr>
                        <a:t>8767aeb3-6909-4db2-9927-3f51e9a9085e</a:t>
                      </a:r>
                      <a:endParaRPr lang="en-US" sz="1600" b="0" i="0" u="none" strike="noStrike">
                        <a:solidFill>
                          <a:srgbClr val="000000"/>
                        </a:solidFill>
                        <a:effectLst/>
                        <a:latin typeface="Calibri" panose="020F0502020204030204" pitchFamily="34" charset="0"/>
                      </a:endParaRPr>
                    </a:p>
                  </a:txBody>
                  <a:tcPr marL="3360" marR="3360" marT="3360" marB="32255" anchor="b"/>
                </a:tc>
                <a:tc>
                  <a:txBody>
                    <a:bodyPr/>
                    <a:lstStyle/>
                    <a:p>
                      <a:pPr algn="l" fontAlgn="b"/>
                      <a:r>
                        <a:rPr lang="en-US" sz="1600" u="none" strike="noStrike">
                          <a:effectLst/>
                        </a:rPr>
                        <a:t>Storage</a:t>
                      </a:r>
                      <a:endParaRPr lang="en-US" sz="1600" b="0" i="0" u="none" strike="noStrike">
                        <a:solidFill>
                          <a:srgbClr val="000000"/>
                        </a:solidFill>
                        <a:effectLst/>
                        <a:latin typeface="Calibri" panose="020F0502020204030204" pitchFamily="34" charset="0"/>
                      </a:endParaRPr>
                    </a:p>
                  </a:txBody>
                  <a:tcPr marL="3360" marR="3360" marT="3360" marB="32255" anchor="b"/>
                </a:tc>
                <a:tc>
                  <a:txBody>
                    <a:bodyPr/>
                    <a:lstStyle/>
                    <a:p>
                      <a:pPr algn="l" fontAlgn="b"/>
                      <a:r>
                        <a:rPr lang="en-US" sz="1600" u="none" strike="noStrike">
                          <a:effectLst/>
                        </a:rPr>
                        <a:t>Block Blob</a:t>
                      </a:r>
                      <a:endParaRPr lang="en-US" sz="1600" b="0" i="0" u="none" strike="noStrike">
                        <a:solidFill>
                          <a:srgbClr val="000000"/>
                        </a:solidFill>
                        <a:effectLst/>
                        <a:latin typeface="Calibri" panose="020F0502020204030204" pitchFamily="34" charset="0"/>
                      </a:endParaRPr>
                    </a:p>
                  </a:txBody>
                  <a:tcPr marL="3360" marR="3360" marT="3360" marB="32255" anchor="b"/>
                </a:tc>
                <a:tc>
                  <a:txBody>
                    <a:bodyPr/>
                    <a:lstStyle/>
                    <a:p>
                      <a:pPr algn="l" fontAlgn="b"/>
                      <a:r>
                        <a:rPr lang="en-US" sz="1600" u="none" strike="noStrike">
                          <a:effectLst/>
                        </a:rPr>
                        <a:t>Storage Admin</a:t>
                      </a:r>
                      <a:endParaRPr lang="en-US" sz="1600" b="0" i="0" u="none" strike="noStrike">
                        <a:solidFill>
                          <a:srgbClr val="000000"/>
                        </a:solidFill>
                        <a:effectLst/>
                        <a:latin typeface="Calibri" panose="020F0502020204030204" pitchFamily="34" charset="0"/>
                      </a:endParaRPr>
                    </a:p>
                  </a:txBody>
                  <a:tcPr marL="3360" marR="3360" marT="3360" marB="32255" anchor="b"/>
                </a:tc>
                <a:extLst>
                  <a:ext uri="{0D108BD9-81ED-4DB2-BD59-A6C34878D82A}">
                    <a16:rowId xmlns:a16="http://schemas.microsoft.com/office/drawing/2014/main" val="3101625903"/>
                  </a:ext>
                </a:extLst>
              </a:tr>
              <a:tr h="299426">
                <a:tc>
                  <a:txBody>
                    <a:bodyPr/>
                    <a:lstStyle/>
                    <a:p>
                      <a:pPr algn="l" fontAlgn="b"/>
                      <a:r>
                        <a:rPr lang="en-US" sz="1600" u="none" strike="noStrike">
                          <a:effectLst/>
                        </a:rPr>
                        <a:t>8a913f38-33b4-4772-9488-e89522fc09e5</a:t>
                      </a:r>
                      <a:endParaRPr lang="en-US" sz="1600" b="0" i="0" u="none" strike="noStrike">
                        <a:solidFill>
                          <a:srgbClr val="000000"/>
                        </a:solidFill>
                        <a:effectLst/>
                        <a:latin typeface="Calibri" panose="020F0502020204030204" pitchFamily="34" charset="0"/>
                      </a:endParaRPr>
                    </a:p>
                  </a:txBody>
                  <a:tcPr marL="3360" marR="3360" marT="3360" marB="32255" anchor="b"/>
                </a:tc>
                <a:tc>
                  <a:txBody>
                    <a:bodyPr/>
                    <a:lstStyle/>
                    <a:p>
                      <a:pPr algn="l" fontAlgn="b"/>
                      <a:r>
                        <a:rPr lang="en-US" sz="1600" u="none" strike="noStrike">
                          <a:effectLst/>
                        </a:rPr>
                        <a:t>Storage</a:t>
                      </a:r>
                      <a:endParaRPr lang="en-US" sz="1600" b="0" i="0" u="none" strike="noStrike">
                        <a:solidFill>
                          <a:srgbClr val="000000"/>
                        </a:solidFill>
                        <a:effectLst/>
                        <a:latin typeface="Calibri" panose="020F0502020204030204" pitchFamily="34" charset="0"/>
                      </a:endParaRPr>
                    </a:p>
                  </a:txBody>
                  <a:tcPr marL="3360" marR="3360" marT="3360" marB="32255" anchor="b"/>
                </a:tc>
                <a:tc>
                  <a:txBody>
                    <a:bodyPr/>
                    <a:lstStyle/>
                    <a:p>
                      <a:pPr algn="l" fontAlgn="b"/>
                      <a:r>
                        <a:rPr lang="en-US" sz="1600" u="none" strike="noStrike">
                          <a:effectLst/>
                        </a:rPr>
                        <a:t>Block Blob</a:t>
                      </a:r>
                      <a:endParaRPr lang="en-US" sz="1600" b="0" i="0" u="none" strike="noStrike">
                        <a:solidFill>
                          <a:srgbClr val="000000"/>
                        </a:solidFill>
                        <a:effectLst/>
                        <a:latin typeface="Calibri" panose="020F0502020204030204" pitchFamily="34" charset="0"/>
                      </a:endParaRPr>
                    </a:p>
                  </a:txBody>
                  <a:tcPr marL="3360" marR="3360" marT="3360" marB="32255" anchor="b"/>
                </a:tc>
                <a:tc>
                  <a:txBody>
                    <a:bodyPr/>
                    <a:lstStyle/>
                    <a:p>
                      <a:pPr algn="l" fontAlgn="b"/>
                      <a:r>
                        <a:rPr lang="en-US" sz="1600" u="none" strike="noStrike">
                          <a:effectLst/>
                        </a:rPr>
                        <a:t>Storage</a:t>
                      </a:r>
                      <a:endParaRPr lang="en-US" sz="1600" b="0" i="0" u="none" strike="noStrike">
                        <a:solidFill>
                          <a:srgbClr val="000000"/>
                        </a:solidFill>
                        <a:effectLst/>
                        <a:latin typeface="Calibri" panose="020F0502020204030204" pitchFamily="34" charset="0"/>
                      </a:endParaRPr>
                    </a:p>
                  </a:txBody>
                  <a:tcPr marL="3360" marR="3360" marT="3360" marB="32255" anchor="b"/>
                </a:tc>
                <a:extLst>
                  <a:ext uri="{0D108BD9-81ED-4DB2-BD59-A6C34878D82A}">
                    <a16:rowId xmlns:a16="http://schemas.microsoft.com/office/drawing/2014/main" val="3926894255"/>
                  </a:ext>
                </a:extLst>
              </a:tr>
              <a:tr h="299426">
                <a:tc>
                  <a:txBody>
                    <a:bodyPr/>
                    <a:lstStyle/>
                    <a:p>
                      <a:pPr algn="l" fontAlgn="b"/>
                      <a:r>
                        <a:rPr lang="en-US" sz="1600" u="none" strike="noStrike">
                          <a:effectLst/>
                        </a:rPr>
                        <a:t>8e9d8811-9f3d-4567-8258-0ba581c143b8</a:t>
                      </a:r>
                      <a:endParaRPr lang="en-US" sz="1600" b="0" i="0" u="none" strike="noStrike">
                        <a:solidFill>
                          <a:srgbClr val="000000"/>
                        </a:solidFill>
                        <a:effectLst/>
                        <a:latin typeface="Calibri" panose="020F0502020204030204" pitchFamily="34" charset="0"/>
                      </a:endParaRPr>
                    </a:p>
                  </a:txBody>
                  <a:tcPr marL="3360" marR="3360" marT="3360" marB="32255" anchor="b"/>
                </a:tc>
                <a:tc>
                  <a:txBody>
                    <a:bodyPr/>
                    <a:lstStyle/>
                    <a:p>
                      <a:pPr algn="l" fontAlgn="b"/>
                      <a:r>
                        <a:rPr lang="en-US" sz="1600" u="none" strike="noStrike">
                          <a:effectLst/>
                        </a:rPr>
                        <a:t>Storage</a:t>
                      </a:r>
                      <a:endParaRPr lang="en-US" sz="1600" b="0" i="0" u="none" strike="noStrike">
                        <a:solidFill>
                          <a:srgbClr val="000000"/>
                        </a:solidFill>
                        <a:effectLst/>
                        <a:latin typeface="Calibri" panose="020F0502020204030204" pitchFamily="34" charset="0"/>
                      </a:endParaRPr>
                    </a:p>
                  </a:txBody>
                  <a:tcPr marL="3360" marR="3360" marT="3360" marB="32255" anchor="b"/>
                </a:tc>
                <a:tc>
                  <a:txBody>
                    <a:bodyPr/>
                    <a:lstStyle/>
                    <a:p>
                      <a:pPr algn="l" fontAlgn="b"/>
                      <a:r>
                        <a:rPr lang="en-US" sz="1600" u="none" strike="noStrike">
                          <a:effectLst/>
                        </a:rPr>
                        <a:t>Queues</a:t>
                      </a:r>
                      <a:endParaRPr lang="en-US" sz="1600" b="0" i="0" u="none" strike="noStrike">
                        <a:solidFill>
                          <a:srgbClr val="000000"/>
                        </a:solidFill>
                        <a:effectLst/>
                        <a:latin typeface="Calibri" panose="020F0502020204030204" pitchFamily="34" charset="0"/>
                      </a:endParaRPr>
                    </a:p>
                  </a:txBody>
                  <a:tcPr marL="3360" marR="3360" marT="3360" marB="32255" anchor="b"/>
                </a:tc>
                <a:tc>
                  <a:txBody>
                    <a:bodyPr/>
                    <a:lstStyle/>
                    <a:p>
                      <a:pPr algn="l" fontAlgn="b"/>
                      <a:r>
                        <a:rPr lang="en-US" sz="1600" u="none" strike="noStrike">
                          <a:effectLst/>
                        </a:rPr>
                        <a:t>Storage Admin</a:t>
                      </a:r>
                      <a:endParaRPr lang="en-US" sz="1600" b="0" i="0" u="none" strike="noStrike">
                        <a:solidFill>
                          <a:srgbClr val="000000"/>
                        </a:solidFill>
                        <a:effectLst/>
                        <a:latin typeface="Calibri" panose="020F0502020204030204" pitchFamily="34" charset="0"/>
                      </a:endParaRPr>
                    </a:p>
                  </a:txBody>
                  <a:tcPr marL="3360" marR="3360" marT="3360" marB="32255" anchor="b"/>
                </a:tc>
                <a:extLst>
                  <a:ext uri="{0D108BD9-81ED-4DB2-BD59-A6C34878D82A}">
                    <a16:rowId xmlns:a16="http://schemas.microsoft.com/office/drawing/2014/main" val="1554500311"/>
                  </a:ext>
                </a:extLst>
              </a:tr>
              <a:tr h="401578">
                <a:tc>
                  <a:txBody>
                    <a:bodyPr/>
                    <a:lstStyle/>
                    <a:p>
                      <a:pPr algn="l" fontAlgn="b"/>
                      <a:r>
                        <a:rPr lang="en-US" sz="1600" u="none" strike="noStrike">
                          <a:effectLst/>
                        </a:rPr>
                        <a:t>daa83056-2903-4286-826b-564f3037bf61</a:t>
                      </a:r>
                      <a:endParaRPr lang="en-US" sz="1600" b="0" i="0" u="none" strike="noStrike">
                        <a:solidFill>
                          <a:srgbClr val="000000"/>
                        </a:solidFill>
                        <a:effectLst/>
                        <a:latin typeface="Calibri" panose="020F0502020204030204" pitchFamily="34" charset="0"/>
                      </a:endParaRPr>
                    </a:p>
                  </a:txBody>
                  <a:tcPr marL="3360" marR="3360" marT="3360" marB="32255" anchor="b"/>
                </a:tc>
                <a:tc>
                  <a:txBody>
                    <a:bodyPr/>
                    <a:lstStyle/>
                    <a:p>
                      <a:pPr algn="l" fontAlgn="b"/>
                      <a:r>
                        <a:rPr lang="en-US" sz="1600" u="none" strike="noStrike">
                          <a:effectLst/>
                        </a:rPr>
                        <a:t>Storage</a:t>
                      </a:r>
                      <a:endParaRPr lang="en-US" sz="1600" b="0" i="0" u="none" strike="noStrike">
                        <a:solidFill>
                          <a:srgbClr val="000000"/>
                        </a:solidFill>
                        <a:effectLst/>
                        <a:latin typeface="Calibri" panose="020F0502020204030204" pitchFamily="34" charset="0"/>
                      </a:endParaRPr>
                    </a:p>
                  </a:txBody>
                  <a:tcPr marL="3360" marR="3360" marT="3360" marB="32255" anchor="b"/>
                </a:tc>
                <a:tc>
                  <a:txBody>
                    <a:bodyPr/>
                    <a:lstStyle/>
                    <a:p>
                      <a:pPr algn="l" fontAlgn="b"/>
                      <a:r>
                        <a:rPr lang="en-US" sz="1600" u="none" strike="noStrike">
                          <a:effectLst/>
                        </a:rPr>
                        <a:t>Tables</a:t>
                      </a:r>
                      <a:endParaRPr lang="en-US" sz="1600" b="0" i="0" u="none" strike="noStrike">
                        <a:solidFill>
                          <a:srgbClr val="000000"/>
                        </a:solidFill>
                        <a:effectLst/>
                        <a:latin typeface="Calibri" panose="020F0502020204030204" pitchFamily="34" charset="0"/>
                      </a:endParaRPr>
                    </a:p>
                  </a:txBody>
                  <a:tcPr marL="3360" marR="3360" marT="3360" marB="32255" anchor="b"/>
                </a:tc>
                <a:tc>
                  <a:txBody>
                    <a:bodyPr/>
                    <a:lstStyle/>
                    <a:p>
                      <a:pPr algn="l" fontAlgn="b"/>
                      <a:r>
                        <a:rPr lang="en-US" sz="1600" u="none" strike="noStrike">
                          <a:effectLst/>
                        </a:rPr>
                        <a:t>Storage Admin</a:t>
                      </a:r>
                      <a:endParaRPr lang="en-US" sz="1600" b="0" i="0" u="none" strike="noStrike">
                        <a:solidFill>
                          <a:srgbClr val="000000"/>
                        </a:solidFill>
                        <a:effectLst/>
                        <a:latin typeface="Calibri" panose="020F0502020204030204" pitchFamily="34" charset="0"/>
                      </a:endParaRPr>
                    </a:p>
                  </a:txBody>
                  <a:tcPr marL="3360" marR="3360" marT="3360" marB="32255" anchor="b"/>
                </a:tc>
                <a:extLst>
                  <a:ext uri="{0D108BD9-81ED-4DB2-BD59-A6C34878D82A}">
                    <a16:rowId xmlns:a16="http://schemas.microsoft.com/office/drawing/2014/main" val="459217401"/>
                  </a:ext>
                </a:extLst>
              </a:tr>
              <a:tr h="299426">
                <a:tc>
                  <a:txBody>
                    <a:bodyPr/>
                    <a:lstStyle/>
                    <a:p>
                      <a:pPr algn="l" fontAlgn="b"/>
                      <a:r>
                        <a:rPr lang="en-US" sz="1600" u="none" strike="noStrike">
                          <a:effectLst/>
                        </a:rPr>
                        <a:t>190c935e-9ada-48ff-9ab8-56ea1cf9adaa</a:t>
                      </a:r>
                      <a:endParaRPr lang="en-US" sz="1600" b="0" i="0" u="none" strike="noStrike">
                        <a:solidFill>
                          <a:srgbClr val="000000"/>
                        </a:solidFill>
                        <a:effectLst/>
                        <a:latin typeface="Calibri" panose="020F0502020204030204" pitchFamily="34" charset="0"/>
                      </a:endParaRPr>
                    </a:p>
                  </a:txBody>
                  <a:tcPr marL="3360" marR="3360" marT="3360" marB="32255" anchor="b"/>
                </a:tc>
                <a:tc>
                  <a:txBody>
                    <a:bodyPr/>
                    <a:lstStyle/>
                    <a:p>
                      <a:pPr algn="l" fontAlgn="b"/>
                      <a:r>
                        <a:rPr lang="en-US" sz="1600" u="none" strike="noStrike">
                          <a:effectLst/>
                        </a:rPr>
                        <a:t>App Service</a:t>
                      </a:r>
                      <a:endParaRPr lang="en-US" sz="1600" b="0" i="0" u="none" strike="noStrike">
                        <a:solidFill>
                          <a:srgbClr val="000000"/>
                        </a:solidFill>
                        <a:effectLst/>
                        <a:latin typeface="Calibri" panose="020F0502020204030204" pitchFamily="34" charset="0"/>
                      </a:endParaRPr>
                    </a:p>
                  </a:txBody>
                  <a:tcPr marL="3360" marR="3360" marT="3360" marB="32255" anchor="b"/>
                </a:tc>
                <a:tc>
                  <a:txBody>
                    <a:bodyPr/>
                    <a:lstStyle/>
                    <a:p>
                      <a:pPr algn="l" fontAlgn="b"/>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3360" marR="3360" marT="3360" marB="32255" anchor="b"/>
                </a:tc>
                <a:tc>
                  <a:txBody>
                    <a:bodyPr/>
                    <a:lstStyle/>
                    <a:p>
                      <a:pPr algn="l" fontAlgn="b"/>
                      <a:r>
                        <a:rPr lang="en-US" sz="1600" u="none" strike="noStrike">
                          <a:effectLst/>
                        </a:rPr>
                        <a:t>App</a:t>
                      </a:r>
                      <a:endParaRPr lang="en-US" sz="1600" b="0" i="0" u="none" strike="noStrike">
                        <a:solidFill>
                          <a:srgbClr val="000000"/>
                        </a:solidFill>
                        <a:effectLst/>
                        <a:latin typeface="Calibri" panose="020F0502020204030204" pitchFamily="34" charset="0"/>
                      </a:endParaRPr>
                    </a:p>
                  </a:txBody>
                  <a:tcPr marL="3360" marR="3360" marT="3360" marB="32255" anchor="b"/>
                </a:tc>
                <a:extLst>
                  <a:ext uri="{0D108BD9-81ED-4DB2-BD59-A6C34878D82A}">
                    <a16:rowId xmlns:a16="http://schemas.microsoft.com/office/drawing/2014/main" val="1033011140"/>
                  </a:ext>
                </a:extLst>
              </a:tr>
              <a:tr h="299426">
                <a:tc>
                  <a:txBody>
                    <a:bodyPr/>
                    <a:lstStyle/>
                    <a:p>
                      <a:pPr marL="0" algn="l" defTabSz="932742" rtl="0" eaLnBrk="1" fontAlgn="b" latinLnBrk="0" hangingPunct="1"/>
                      <a:r>
                        <a:rPr lang="en-US" sz="1600" u="none" strike="noStrike" kern="1200" dirty="0">
                          <a:solidFill>
                            <a:schemeClr val="dk1"/>
                          </a:solidFill>
                          <a:effectLst/>
                          <a:latin typeface="+mn-lt"/>
                          <a:ea typeface="+mn-ea"/>
                          <a:cs typeface="+mn-cs"/>
                        </a:rPr>
                        <a:t>dba5e57a-99ce-4843-b7a6-1d70f36fa1a1</a:t>
                      </a:r>
                    </a:p>
                  </a:txBody>
                  <a:tcPr marL="3360" marR="3360" marT="3360" marB="32255" anchor="b"/>
                </a:tc>
                <a:tc>
                  <a:txBody>
                    <a:bodyPr/>
                    <a:lstStyle/>
                    <a:p>
                      <a:pPr marL="0" algn="l" defTabSz="932742" rtl="0" eaLnBrk="1" fontAlgn="b" latinLnBrk="0" hangingPunct="1"/>
                      <a:r>
                        <a:rPr lang="en-US" sz="1600" u="none" strike="noStrike" kern="1200">
                          <a:solidFill>
                            <a:schemeClr val="dk1"/>
                          </a:solidFill>
                          <a:effectLst/>
                          <a:latin typeface="+mn-lt"/>
                          <a:ea typeface="+mn-ea"/>
                          <a:cs typeface="+mn-cs"/>
                        </a:rPr>
                        <a:t>App Service</a:t>
                      </a:r>
                    </a:p>
                  </a:txBody>
                  <a:tcPr marL="3360" marR="3360" marT="3360" marB="32255" anchor="b"/>
                </a:tc>
                <a:tc>
                  <a:txBody>
                    <a:bodyPr/>
                    <a:lstStyle/>
                    <a:p>
                      <a:pPr marL="0" algn="l" defTabSz="932742" rtl="0" eaLnBrk="1" fontAlgn="b" latinLnBrk="0" hangingPunct="1"/>
                      <a:r>
                        <a:rPr lang="en-US" sz="1600" u="none" strike="noStrike" kern="1200">
                          <a:solidFill>
                            <a:schemeClr val="dk1"/>
                          </a:solidFill>
                          <a:effectLst/>
                          <a:latin typeface="+mn-lt"/>
                          <a:ea typeface="+mn-ea"/>
                          <a:cs typeface="+mn-cs"/>
                        </a:rPr>
                        <a:t> </a:t>
                      </a:r>
                    </a:p>
                  </a:txBody>
                  <a:tcPr marL="3360" marR="3360" marT="3360" marB="32255" anchor="b"/>
                </a:tc>
                <a:tc>
                  <a:txBody>
                    <a:bodyPr/>
                    <a:lstStyle/>
                    <a:p>
                      <a:pPr marL="0" algn="l" defTabSz="932742" rtl="0" eaLnBrk="1" fontAlgn="b" latinLnBrk="0" hangingPunct="1"/>
                      <a:r>
                        <a:rPr lang="en-US" sz="1600" u="none" strike="noStrike" kern="1200" dirty="0">
                          <a:solidFill>
                            <a:schemeClr val="dk1"/>
                          </a:solidFill>
                          <a:effectLst/>
                          <a:latin typeface="+mn-lt"/>
                          <a:ea typeface="+mn-ea"/>
                          <a:cs typeface="+mn-cs"/>
                        </a:rPr>
                        <a:t>App Admin</a:t>
                      </a:r>
                    </a:p>
                  </a:txBody>
                  <a:tcPr marL="3360" marR="3360" marT="3360" marB="32255" anchor="b"/>
                </a:tc>
                <a:extLst>
                  <a:ext uri="{0D108BD9-81ED-4DB2-BD59-A6C34878D82A}">
                    <a16:rowId xmlns:a16="http://schemas.microsoft.com/office/drawing/2014/main" val="1930703012"/>
                  </a:ext>
                </a:extLst>
              </a:tr>
              <a:tr h="143334">
                <a:tc>
                  <a:txBody>
                    <a:bodyPr/>
                    <a:lstStyle/>
                    <a:p>
                      <a:pPr algn="l" fontAlgn="b"/>
                      <a:r>
                        <a:rPr lang="en-US" sz="1600" b="0" i="0" u="none" strike="noStrike" dirty="0">
                          <a:solidFill>
                            <a:srgbClr val="000000"/>
                          </a:solidFill>
                          <a:effectLst/>
                          <a:latin typeface="+mn-lt"/>
                        </a:rPr>
                        <a:t>5b1db88a-8596-4002-8052-347947c26940</a:t>
                      </a:r>
                    </a:p>
                  </a:txBody>
                  <a:tcPr marL="3360" marR="3360" marT="3360" marB="32255" anchor="b"/>
                </a:tc>
                <a:tc>
                  <a:txBody>
                    <a:bodyPr/>
                    <a:lstStyle/>
                    <a:p>
                      <a:pPr algn="l" fontAlgn="b"/>
                      <a:r>
                        <a:rPr lang="en-US" sz="1600" b="0" i="0" u="none" strike="noStrike" dirty="0">
                          <a:solidFill>
                            <a:srgbClr val="000000"/>
                          </a:solidFill>
                          <a:effectLst/>
                          <a:latin typeface="+mn-lt"/>
                        </a:rPr>
                        <a:t>Storage</a:t>
                      </a:r>
                    </a:p>
                  </a:txBody>
                  <a:tcPr marL="3360" marR="3360" marT="3360" marB="32255" anchor="b"/>
                </a:tc>
                <a:tc>
                  <a:txBody>
                    <a:bodyPr/>
                    <a:lstStyle/>
                    <a:p>
                      <a:pPr algn="l" fontAlgn="b"/>
                      <a:r>
                        <a:rPr lang="en-US" sz="1600" b="0" i="0" u="none" strike="noStrike" dirty="0">
                          <a:solidFill>
                            <a:srgbClr val="000000"/>
                          </a:solidFill>
                          <a:effectLst/>
                          <a:latin typeface="+mn-lt"/>
                        </a:rPr>
                        <a:t>Managed Disks</a:t>
                      </a:r>
                    </a:p>
                  </a:txBody>
                  <a:tcPr marL="3360" marR="3360" marT="3360" marB="32255" anchor="b"/>
                </a:tc>
                <a:tc>
                  <a:txBody>
                    <a:bodyPr/>
                    <a:lstStyle/>
                    <a:p>
                      <a:pPr algn="l" fontAlgn="b"/>
                      <a:r>
                        <a:rPr lang="en-US" sz="1600" b="0" i="0" u="none" strike="noStrike" dirty="0">
                          <a:solidFill>
                            <a:srgbClr val="000000"/>
                          </a:solidFill>
                          <a:effectLst/>
                          <a:latin typeface="+mn-lt"/>
                        </a:rPr>
                        <a:t>Std Managed Disk-1024 GB</a:t>
                      </a:r>
                    </a:p>
                  </a:txBody>
                  <a:tcPr marL="3360" marR="3360" marT="3360" marB="32255" anchor="b"/>
                </a:tc>
                <a:extLst>
                  <a:ext uri="{0D108BD9-81ED-4DB2-BD59-A6C34878D82A}">
                    <a16:rowId xmlns:a16="http://schemas.microsoft.com/office/drawing/2014/main" val="2312388953"/>
                  </a:ext>
                </a:extLst>
              </a:tr>
            </a:tbl>
          </a:graphicData>
        </a:graphic>
      </p:graphicFrame>
    </p:spTree>
    <p:extLst>
      <p:ext uri="{BB962C8B-B14F-4D97-AF65-F5344CB8AC3E}">
        <p14:creationId xmlns:p14="http://schemas.microsoft.com/office/powerpoint/2010/main" val="4065377511"/>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3455" y="166687"/>
            <a:ext cx="11889564" cy="917575"/>
          </a:xfrm>
        </p:spPr>
        <p:txBody>
          <a:bodyPr>
            <a:normAutofit fontScale="90000"/>
          </a:bodyPr>
          <a:lstStyle/>
          <a:p>
            <a:r>
              <a:rPr lang="en-US" dirty="0"/>
              <a:t>What data is available? Azure Stack Hub local meters</a:t>
            </a:r>
            <a:br>
              <a:rPr lang="en-US" dirty="0"/>
            </a:br>
            <a:r>
              <a:rPr lang="en-US" sz="2000" dirty="0"/>
              <a:t>Current full list posted here: </a:t>
            </a:r>
            <a:r>
              <a:rPr lang="en-US" sz="2000" dirty="0">
                <a:hlinkClick r:id="rId3"/>
              </a:rPr>
              <a:t>https://docs.microsoft.com/en-us/azure-stack/operator/azure-stack-usage-related-faq?view=azs-1908</a:t>
            </a:r>
            <a:endParaRPr lang="en-US" dirty="0"/>
          </a:p>
        </p:txBody>
      </p:sp>
      <p:graphicFrame>
        <p:nvGraphicFramePr>
          <p:cNvPr id="5" name="Table 4">
            <a:extLst>
              <a:ext uri="{FF2B5EF4-FFF2-40B4-BE49-F238E27FC236}">
                <a16:creationId xmlns:a16="http://schemas.microsoft.com/office/drawing/2014/main" id="{BB15459E-4D95-449E-B41E-8EF57C352A57}"/>
              </a:ext>
            </a:extLst>
          </p:cNvPr>
          <p:cNvGraphicFramePr>
            <a:graphicFrameLocks noGrp="1"/>
          </p:cNvGraphicFramePr>
          <p:nvPr>
            <p:extLst>
              <p:ext uri="{D42A27DB-BD31-4B8C-83A1-F6EECF244321}">
                <p14:modId xmlns:p14="http://schemas.microsoft.com/office/powerpoint/2010/main" val="2837703242"/>
              </p:ext>
            </p:extLst>
          </p:nvPr>
        </p:nvGraphicFramePr>
        <p:xfrm>
          <a:off x="400517" y="1174235"/>
          <a:ext cx="11635440" cy="5671170"/>
        </p:xfrm>
        <a:graphic>
          <a:graphicData uri="http://schemas.openxmlformats.org/drawingml/2006/table">
            <a:tbl>
              <a:tblPr firstRow="1" bandRow="1">
                <a:tableStyleId>{5C22544A-7EE6-4342-B048-85BDC9FD1C3A}</a:tableStyleId>
              </a:tblPr>
              <a:tblGrid>
                <a:gridCol w="1654929">
                  <a:extLst>
                    <a:ext uri="{9D8B030D-6E8A-4147-A177-3AD203B41FA5}">
                      <a16:colId xmlns:a16="http://schemas.microsoft.com/office/drawing/2014/main" val="2698645981"/>
                    </a:ext>
                  </a:extLst>
                </a:gridCol>
                <a:gridCol w="4162791">
                  <a:extLst>
                    <a:ext uri="{9D8B030D-6E8A-4147-A177-3AD203B41FA5}">
                      <a16:colId xmlns:a16="http://schemas.microsoft.com/office/drawing/2014/main" val="2569256821"/>
                    </a:ext>
                  </a:extLst>
                </a:gridCol>
                <a:gridCol w="2908860">
                  <a:extLst>
                    <a:ext uri="{9D8B030D-6E8A-4147-A177-3AD203B41FA5}">
                      <a16:colId xmlns:a16="http://schemas.microsoft.com/office/drawing/2014/main" val="2027010109"/>
                    </a:ext>
                  </a:extLst>
                </a:gridCol>
                <a:gridCol w="2908860">
                  <a:extLst>
                    <a:ext uri="{9D8B030D-6E8A-4147-A177-3AD203B41FA5}">
                      <a16:colId xmlns:a16="http://schemas.microsoft.com/office/drawing/2014/main" val="3951296704"/>
                    </a:ext>
                  </a:extLst>
                </a:gridCol>
              </a:tblGrid>
              <a:tr h="355727">
                <a:tc>
                  <a:txBody>
                    <a:bodyPr/>
                    <a:lstStyle/>
                    <a:p>
                      <a:pPr marL="0" algn="l" defTabSz="932742" rtl="0" eaLnBrk="1" fontAlgn="b" latinLnBrk="0" hangingPunct="1"/>
                      <a:r>
                        <a:rPr lang="en-US" sz="1400" b="1" u="none" strike="noStrike" kern="1200" dirty="0">
                          <a:solidFill>
                            <a:schemeClr val="bg1"/>
                          </a:solidFill>
                          <a:effectLst/>
                          <a:latin typeface="+mn-lt"/>
                          <a:ea typeface="+mn-ea"/>
                          <a:cs typeface="+mn-cs"/>
                        </a:rPr>
                        <a:t>Resource provider</a:t>
                      </a:r>
                    </a:p>
                  </a:txBody>
                  <a:tcPr marL="4504" marR="4504" marT="4504" marB="0" anchor="b"/>
                </a:tc>
                <a:tc>
                  <a:txBody>
                    <a:bodyPr/>
                    <a:lstStyle/>
                    <a:p>
                      <a:pPr marL="0" algn="l" defTabSz="932742" rtl="0" eaLnBrk="1" fontAlgn="b" latinLnBrk="0" hangingPunct="1"/>
                      <a:r>
                        <a:rPr lang="en-US" sz="1400" b="1" u="none" strike="noStrike" kern="1200" dirty="0">
                          <a:solidFill>
                            <a:schemeClr val="bg1"/>
                          </a:solidFill>
                          <a:effectLst/>
                          <a:latin typeface="+mn-lt"/>
                          <a:ea typeface="+mn-ea"/>
                          <a:cs typeface="+mn-cs"/>
                        </a:rPr>
                        <a:t>Meter ID</a:t>
                      </a:r>
                    </a:p>
                  </a:txBody>
                  <a:tcPr marL="4504" marR="4504" marT="4504" marB="0" anchor="b"/>
                </a:tc>
                <a:tc>
                  <a:txBody>
                    <a:bodyPr/>
                    <a:lstStyle/>
                    <a:p>
                      <a:pPr marL="0" algn="l" defTabSz="932742" rtl="0" eaLnBrk="1" fontAlgn="b" latinLnBrk="0" hangingPunct="1"/>
                      <a:r>
                        <a:rPr lang="en-US" sz="1400" b="1" u="none" strike="noStrike" kern="1200">
                          <a:solidFill>
                            <a:schemeClr val="bg1"/>
                          </a:solidFill>
                          <a:effectLst/>
                          <a:latin typeface="+mn-lt"/>
                          <a:ea typeface="+mn-ea"/>
                          <a:cs typeface="+mn-cs"/>
                        </a:rPr>
                        <a:t>Meter name</a:t>
                      </a:r>
                    </a:p>
                  </a:txBody>
                  <a:tcPr marL="4504" marR="4504" marT="4504" marB="0" anchor="b"/>
                </a:tc>
                <a:tc>
                  <a:txBody>
                    <a:bodyPr/>
                    <a:lstStyle/>
                    <a:p>
                      <a:pPr marL="0" algn="l" defTabSz="932742" rtl="0" eaLnBrk="1" fontAlgn="b" latinLnBrk="0" hangingPunct="1"/>
                      <a:r>
                        <a:rPr lang="en-US" sz="1400" b="1" u="none" strike="noStrike" kern="1200">
                          <a:solidFill>
                            <a:schemeClr val="bg1"/>
                          </a:solidFill>
                          <a:effectLst/>
                          <a:latin typeface="+mn-lt"/>
                          <a:ea typeface="+mn-ea"/>
                          <a:cs typeface="+mn-cs"/>
                        </a:rPr>
                        <a:t>Unit</a:t>
                      </a:r>
                    </a:p>
                  </a:txBody>
                  <a:tcPr marL="4504" marR="4504" marT="4504" marB="0" anchor="b"/>
                </a:tc>
                <a:extLst>
                  <a:ext uri="{0D108BD9-81ED-4DB2-BD59-A6C34878D82A}">
                    <a16:rowId xmlns:a16="http://schemas.microsoft.com/office/drawing/2014/main" val="1547684625"/>
                  </a:ext>
                </a:extLst>
              </a:tr>
              <a:tr h="355727">
                <a:tc>
                  <a:txBody>
                    <a:bodyPr/>
                    <a:lstStyle/>
                    <a:p>
                      <a:pPr marL="0" algn="l" defTabSz="932742" rtl="0" eaLnBrk="1" fontAlgn="b" latinLnBrk="0" hangingPunct="1"/>
                      <a:r>
                        <a:rPr lang="en-US" sz="1400" b="0" u="none" strike="noStrike" kern="1200">
                          <a:solidFill>
                            <a:schemeClr val="tx1"/>
                          </a:solidFill>
                          <a:effectLst/>
                          <a:latin typeface="+mn-lt"/>
                          <a:ea typeface="+mn-ea"/>
                          <a:cs typeface="+mn-cs"/>
                        </a:rPr>
                        <a:t>Network</a:t>
                      </a:r>
                    </a:p>
                  </a:txBody>
                  <a:tcPr marL="4504" marR="4504" marT="4504" marB="0" anchor="b"/>
                </a:tc>
                <a:tc>
                  <a:txBody>
                    <a:bodyPr/>
                    <a:lstStyle/>
                    <a:p>
                      <a:pPr marL="0" algn="l" defTabSz="932742" rtl="0" eaLnBrk="1" fontAlgn="b" latinLnBrk="0" hangingPunct="1"/>
                      <a:r>
                        <a:rPr lang="en-US" sz="1400" b="0" u="none" strike="noStrike" kern="1200">
                          <a:solidFill>
                            <a:schemeClr val="tx1"/>
                          </a:solidFill>
                          <a:effectLst/>
                          <a:latin typeface="+mn-lt"/>
                          <a:ea typeface="+mn-ea"/>
                          <a:cs typeface="+mn-cs"/>
                        </a:rPr>
                        <a:t>F271A8A388C44D93956A063E1D2FA80B</a:t>
                      </a:r>
                    </a:p>
                  </a:txBody>
                  <a:tcPr marL="4504" marR="4504" marT="4504" marB="0" anchor="b"/>
                </a:tc>
                <a:tc>
                  <a:txBody>
                    <a:bodyPr/>
                    <a:lstStyle/>
                    <a:p>
                      <a:pPr marL="0" algn="l" defTabSz="932742" rtl="0" eaLnBrk="1" fontAlgn="b" latinLnBrk="0" hangingPunct="1"/>
                      <a:r>
                        <a:rPr lang="en-US" sz="1400" b="0" u="none" strike="noStrike" kern="1200">
                          <a:solidFill>
                            <a:schemeClr val="tx1"/>
                          </a:solidFill>
                          <a:effectLst/>
                          <a:latin typeface="+mn-lt"/>
                          <a:ea typeface="+mn-ea"/>
                          <a:cs typeface="+mn-cs"/>
                        </a:rPr>
                        <a:t>Static IP Address Usage</a:t>
                      </a:r>
                    </a:p>
                  </a:txBody>
                  <a:tcPr marL="4504" marR="4504" marT="4504" marB="0" anchor="b"/>
                </a:tc>
                <a:tc>
                  <a:txBody>
                    <a:bodyPr/>
                    <a:lstStyle/>
                    <a:p>
                      <a:pPr marL="0" algn="l" defTabSz="932742" rtl="0" eaLnBrk="1" fontAlgn="b" latinLnBrk="0" hangingPunct="1"/>
                      <a:r>
                        <a:rPr lang="en-US" sz="1400" b="0" u="none" strike="noStrike" kern="1200">
                          <a:solidFill>
                            <a:schemeClr val="tx1"/>
                          </a:solidFill>
                          <a:effectLst/>
                          <a:latin typeface="+mn-lt"/>
                          <a:ea typeface="+mn-ea"/>
                          <a:cs typeface="+mn-cs"/>
                        </a:rPr>
                        <a:t>IP addresses</a:t>
                      </a:r>
                    </a:p>
                  </a:txBody>
                  <a:tcPr marL="4504" marR="4504" marT="4504" marB="0" anchor="b"/>
                </a:tc>
                <a:extLst>
                  <a:ext uri="{0D108BD9-81ED-4DB2-BD59-A6C34878D82A}">
                    <a16:rowId xmlns:a16="http://schemas.microsoft.com/office/drawing/2014/main" val="1190923346"/>
                  </a:ext>
                </a:extLst>
              </a:tr>
              <a:tr h="355727">
                <a:tc>
                  <a:txBody>
                    <a:bodyPr/>
                    <a:lstStyle/>
                    <a:p>
                      <a:pPr marL="0" algn="l" defTabSz="932742" rtl="0" eaLnBrk="1" fontAlgn="b" latinLnBrk="0" hangingPunct="1"/>
                      <a:endParaRPr lang="en-US" sz="1400" b="0" u="none" strike="noStrike" kern="1200">
                        <a:solidFill>
                          <a:schemeClr val="tx1"/>
                        </a:solidFill>
                        <a:effectLst/>
                        <a:latin typeface="+mn-lt"/>
                        <a:ea typeface="+mn-ea"/>
                        <a:cs typeface="+mn-cs"/>
                      </a:endParaRPr>
                    </a:p>
                  </a:txBody>
                  <a:tcPr marL="4504" marR="4504" marT="4504" marB="0" anchor="b"/>
                </a:tc>
                <a:tc>
                  <a:txBody>
                    <a:bodyPr/>
                    <a:lstStyle/>
                    <a:p>
                      <a:pPr marL="0" algn="l" defTabSz="932742" rtl="0" eaLnBrk="1" fontAlgn="b" latinLnBrk="0" hangingPunct="1"/>
                      <a:r>
                        <a:rPr lang="en-US" sz="1400" b="0" u="none" strike="noStrike" kern="1200">
                          <a:solidFill>
                            <a:schemeClr val="tx1"/>
                          </a:solidFill>
                          <a:effectLst/>
                          <a:latin typeface="+mn-lt"/>
                          <a:ea typeface="+mn-ea"/>
                          <a:cs typeface="+mn-cs"/>
                        </a:rPr>
                        <a:t>9E2739BA86744796B465F64674B822BA</a:t>
                      </a:r>
                    </a:p>
                  </a:txBody>
                  <a:tcPr marL="4504" marR="4504" marT="4504" marB="0" anchor="b"/>
                </a:tc>
                <a:tc>
                  <a:txBody>
                    <a:bodyPr/>
                    <a:lstStyle/>
                    <a:p>
                      <a:pPr marL="0" algn="l" defTabSz="932742" rtl="0" eaLnBrk="1" fontAlgn="b" latinLnBrk="0" hangingPunct="1"/>
                      <a:r>
                        <a:rPr lang="en-US" sz="1400" b="0" u="none" strike="noStrike" kern="1200">
                          <a:solidFill>
                            <a:schemeClr val="tx1"/>
                          </a:solidFill>
                          <a:effectLst/>
                          <a:latin typeface="+mn-lt"/>
                          <a:ea typeface="+mn-ea"/>
                          <a:cs typeface="+mn-cs"/>
                        </a:rPr>
                        <a:t>Dynamic IP Address Usage</a:t>
                      </a:r>
                    </a:p>
                  </a:txBody>
                  <a:tcPr marL="4504" marR="4504" marT="4504" marB="0" anchor="b"/>
                </a:tc>
                <a:tc>
                  <a:txBody>
                    <a:bodyPr/>
                    <a:lstStyle/>
                    <a:p>
                      <a:pPr marL="0" algn="l" defTabSz="932742" rtl="0" eaLnBrk="1" fontAlgn="b" latinLnBrk="0" hangingPunct="1"/>
                      <a:r>
                        <a:rPr lang="en-US" sz="1400" b="0" u="none" strike="noStrike" kern="1200">
                          <a:solidFill>
                            <a:schemeClr val="tx1"/>
                          </a:solidFill>
                          <a:effectLst/>
                          <a:latin typeface="+mn-lt"/>
                          <a:ea typeface="+mn-ea"/>
                          <a:cs typeface="+mn-cs"/>
                        </a:rPr>
                        <a:t>IP addresses</a:t>
                      </a:r>
                    </a:p>
                  </a:txBody>
                  <a:tcPr marL="4504" marR="4504" marT="4504" marB="0" anchor="b"/>
                </a:tc>
                <a:extLst>
                  <a:ext uri="{0D108BD9-81ED-4DB2-BD59-A6C34878D82A}">
                    <a16:rowId xmlns:a16="http://schemas.microsoft.com/office/drawing/2014/main" val="1418255147"/>
                  </a:ext>
                </a:extLst>
              </a:tr>
              <a:tr h="355727">
                <a:tc>
                  <a:txBody>
                    <a:bodyPr/>
                    <a:lstStyle/>
                    <a:p>
                      <a:pPr marL="0" algn="l" defTabSz="932742" rtl="0" eaLnBrk="1" fontAlgn="b" latinLnBrk="0" hangingPunct="1"/>
                      <a:r>
                        <a:rPr lang="en-US" sz="1400" b="0" u="none" strike="noStrike" kern="1200">
                          <a:solidFill>
                            <a:schemeClr val="tx1"/>
                          </a:solidFill>
                          <a:effectLst/>
                          <a:latin typeface="+mn-lt"/>
                          <a:ea typeface="+mn-ea"/>
                          <a:cs typeface="+mn-cs"/>
                        </a:rPr>
                        <a:t>Storage</a:t>
                      </a:r>
                    </a:p>
                  </a:txBody>
                  <a:tcPr marL="4504" marR="4504" marT="4504" marB="0" anchor="b"/>
                </a:tc>
                <a:tc>
                  <a:txBody>
                    <a:bodyPr/>
                    <a:lstStyle/>
                    <a:p>
                      <a:pPr marL="0" algn="l" defTabSz="932742" rtl="0" eaLnBrk="1" fontAlgn="b" latinLnBrk="0" hangingPunct="1"/>
                      <a:r>
                        <a:rPr lang="en-US" sz="1400" b="0" u="none" strike="noStrike" kern="1200">
                          <a:solidFill>
                            <a:schemeClr val="tx1"/>
                          </a:solidFill>
                          <a:effectLst/>
                          <a:latin typeface="+mn-lt"/>
                          <a:ea typeface="+mn-ea"/>
                          <a:cs typeface="+mn-cs"/>
                        </a:rPr>
                        <a:t>B4438D5D-453B-4EE1-B42A-DC72E377F1E4</a:t>
                      </a:r>
                    </a:p>
                  </a:txBody>
                  <a:tcPr marL="4504" marR="4504" marT="4504" marB="0" anchor="b"/>
                </a:tc>
                <a:tc>
                  <a:txBody>
                    <a:bodyPr/>
                    <a:lstStyle/>
                    <a:p>
                      <a:pPr marL="0" algn="l" defTabSz="932742" rtl="0" eaLnBrk="1" fontAlgn="b" latinLnBrk="0" hangingPunct="1"/>
                      <a:r>
                        <a:rPr lang="en-US" sz="1400" b="0" u="none" strike="noStrike" kern="1200">
                          <a:solidFill>
                            <a:schemeClr val="tx1"/>
                          </a:solidFill>
                          <a:effectLst/>
                          <a:latin typeface="+mn-lt"/>
                          <a:ea typeface="+mn-ea"/>
                          <a:cs typeface="+mn-cs"/>
                        </a:rPr>
                        <a:t>TableCapacity</a:t>
                      </a:r>
                    </a:p>
                  </a:txBody>
                  <a:tcPr marL="4504" marR="4504" marT="4504" marB="0" anchor="b"/>
                </a:tc>
                <a:tc>
                  <a:txBody>
                    <a:bodyPr/>
                    <a:lstStyle/>
                    <a:p>
                      <a:pPr marL="0" algn="l" defTabSz="932742" rtl="0" eaLnBrk="1" fontAlgn="b" latinLnBrk="0" hangingPunct="1"/>
                      <a:r>
                        <a:rPr lang="en-US" sz="1400" b="0" u="none" strike="noStrike" kern="1200">
                          <a:solidFill>
                            <a:schemeClr val="tx1"/>
                          </a:solidFill>
                          <a:effectLst/>
                          <a:latin typeface="+mn-lt"/>
                          <a:ea typeface="+mn-ea"/>
                          <a:cs typeface="+mn-cs"/>
                        </a:rPr>
                        <a:t>GB*hours</a:t>
                      </a:r>
                    </a:p>
                  </a:txBody>
                  <a:tcPr marL="4504" marR="4504" marT="4504" marB="0" anchor="b"/>
                </a:tc>
                <a:extLst>
                  <a:ext uri="{0D108BD9-81ED-4DB2-BD59-A6C34878D82A}">
                    <a16:rowId xmlns:a16="http://schemas.microsoft.com/office/drawing/2014/main" val="2849849497"/>
                  </a:ext>
                </a:extLst>
              </a:tr>
              <a:tr h="355727">
                <a:tc>
                  <a:txBody>
                    <a:bodyPr/>
                    <a:lstStyle/>
                    <a:p>
                      <a:pPr marL="0" algn="l" defTabSz="932742" rtl="0" eaLnBrk="1" fontAlgn="b" latinLnBrk="0" hangingPunct="1"/>
                      <a:endParaRPr lang="en-US" sz="1400" b="0" u="none" strike="noStrike" kern="1200">
                        <a:solidFill>
                          <a:schemeClr val="tx1"/>
                        </a:solidFill>
                        <a:effectLst/>
                        <a:latin typeface="+mn-lt"/>
                        <a:ea typeface="+mn-ea"/>
                        <a:cs typeface="+mn-cs"/>
                      </a:endParaRPr>
                    </a:p>
                  </a:txBody>
                  <a:tcPr marL="4504" marR="4504" marT="4504" marB="0" anchor="b"/>
                </a:tc>
                <a:tc>
                  <a:txBody>
                    <a:bodyPr/>
                    <a:lstStyle/>
                    <a:p>
                      <a:pPr marL="0" algn="l" defTabSz="932742" rtl="0" eaLnBrk="1" fontAlgn="b" latinLnBrk="0" hangingPunct="1"/>
                      <a:r>
                        <a:rPr lang="en-US" sz="1400" b="0" u="none" strike="noStrike" kern="1200">
                          <a:solidFill>
                            <a:schemeClr val="tx1"/>
                          </a:solidFill>
                          <a:effectLst/>
                          <a:latin typeface="+mn-lt"/>
                          <a:ea typeface="+mn-ea"/>
                          <a:cs typeface="+mn-cs"/>
                        </a:rPr>
                        <a:t>B5C15376-6C94-4FDD-B655-1A69D138ACA3</a:t>
                      </a:r>
                    </a:p>
                  </a:txBody>
                  <a:tcPr marL="4504" marR="4504" marT="4504" marB="0" anchor="b"/>
                </a:tc>
                <a:tc>
                  <a:txBody>
                    <a:bodyPr/>
                    <a:lstStyle/>
                    <a:p>
                      <a:pPr marL="0" algn="l" defTabSz="932742" rtl="0" eaLnBrk="1" fontAlgn="b" latinLnBrk="0" hangingPunct="1"/>
                      <a:r>
                        <a:rPr lang="en-US" sz="1400" b="0" u="none" strike="noStrike" kern="1200" err="1">
                          <a:solidFill>
                            <a:schemeClr val="tx1"/>
                          </a:solidFill>
                          <a:effectLst/>
                          <a:latin typeface="+mn-lt"/>
                          <a:ea typeface="+mn-ea"/>
                          <a:cs typeface="+mn-cs"/>
                        </a:rPr>
                        <a:t>PageBlobCapacity</a:t>
                      </a:r>
                      <a:endParaRPr lang="en-US" sz="1400" b="0" u="none" strike="noStrike" kern="1200">
                        <a:solidFill>
                          <a:schemeClr val="tx1"/>
                        </a:solidFill>
                        <a:effectLst/>
                        <a:latin typeface="+mn-lt"/>
                        <a:ea typeface="+mn-ea"/>
                        <a:cs typeface="+mn-cs"/>
                      </a:endParaRPr>
                    </a:p>
                  </a:txBody>
                  <a:tcPr marL="4504" marR="4504" marT="4504" marB="0" anchor="b"/>
                </a:tc>
                <a:tc>
                  <a:txBody>
                    <a:bodyPr/>
                    <a:lstStyle/>
                    <a:p>
                      <a:pPr marL="0" algn="l" defTabSz="932742" rtl="0" eaLnBrk="1" fontAlgn="b" latinLnBrk="0" hangingPunct="1"/>
                      <a:r>
                        <a:rPr lang="en-US" sz="1400" b="0" u="none" strike="noStrike" kern="1200">
                          <a:solidFill>
                            <a:schemeClr val="tx1"/>
                          </a:solidFill>
                          <a:effectLst/>
                          <a:latin typeface="+mn-lt"/>
                          <a:ea typeface="+mn-ea"/>
                          <a:cs typeface="+mn-cs"/>
                        </a:rPr>
                        <a:t>GB*hours</a:t>
                      </a:r>
                    </a:p>
                  </a:txBody>
                  <a:tcPr marL="4504" marR="4504" marT="4504" marB="0" anchor="b"/>
                </a:tc>
                <a:extLst>
                  <a:ext uri="{0D108BD9-81ED-4DB2-BD59-A6C34878D82A}">
                    <a16:rowId xmlns:a16="http://schemas.microsoft.com/office/drawing/2014/main" val="4069766713"/>
                  </a:ext>
                </a:extLst>
              </a:tr>
              <a:tr h="413651">
                <a:tc>
                  <a:txBody>
                    <a:bodyPr/>
                    <a:lstStyle/>
                    <a:p>
                      <a:pPr marL="0" algn="l" defTabSz="932742" rtl="0" eaLnBrk="1" fontAlgn="b" latinLnBrk="0" hangingPunct="1"/>
                      <a:endParaRPr lang="en-US" sz="1400" b="0" u="none" strike="noStrike" kern="1200">
                        <a:solidFill>
                          <a:schemeClr val="tx1"/>
                        </a:solidFill>
                        <a:effectLst/>
                        <a:latin typeface="+mn-lt"/>
                        <a:ea typeface="+mn-ea"/>
                        <a:cs typeface="+mn-cs"/>
                      </a:endParaRPr>
                    </a:p>
                  </a:txBody>
                  <a:tcPr marL="4504" marR="4504" marT="4504" marB="0" anchor="b"/>
                </a:tc>
                <a:tc>
                  <a:txBody>
                    <a:bodyPr/>
                    <a:lstStyle/>
                    <a:p>
                      <a:pPr marL="0" algn="l" defTabSz="932742" rtl="0" eaLnBrk="1" fontAlgn="b" latinLnBrk="0" hangingPunct="1"/>
                      <a:r>
                        <a:rPr lang="en-US" sz="1400" b="0" u="none" strike="noStrike" kern="1200" dirty="0">
                          <a:solidFill>
                            <a:schemeClr val="tx1"/>
                          </a:solidFill>
                          <a:effectLst/>
                          <a:latin typeface="+mn-lt"/>
                          <a:ea typeface="+mn-ea"/>
                          <a:cs typeface="+mn-cs"/>
                        </a:rPr>
                        <a:t>5b1db88a-8596-4002-8052-347947c26940</a:t>
                      </a:r>
                    </a:p>
                  </a:txBody>
                  <a:tcPr marL="4504" marR="4504" marT="4504" marB="0" anchor="b"/>
                </a:tc>
                <a:tc>
                  <a:txBody>
                    <a:bodyPr/>
                    <a:lstStyle/>
                    <a:p>
                      <a:pPr marL="0" algn="l" defTabSz="932742" rtl="0" eaLnBrk="1" fontAlgn="b" latinLnBrk="0" hangingPunct="1"/>
                      <a:r>
                        <a:rPr lang="en-US" sz="1400" b="0" u="none" strike="noStrike" kern="1200" dirty="0">
                          <a:solidFill>
                            <a:schemeClr val="tx1"/>
                          </a:solidFill>
                          <a:effectLst/>
                          <a:latin typeface="+mn-lt"/>
                          <a:ea typeface="+mn-ea"/>
                          <a:cs typeface="+mn-cs"/>
                        </a:rPr>
                        <a:t>S30</a:t>
                      </a:r>
                    </a:p>
                  </a:txBody>
                  <a:tcPr marL="4504" marR="4504" marT="4504" marB="0" anchor="b"/>
                </a:tc>
                <a:tc>
                  <a:txBody>
                    <a:bodyPr/>
                    <a:lstStyle/>
                    <a:p>
                      <a:pPr marL="0" algn="l" defTabSz="932742" rtl="0" eaLnBrk="1" fontAlgn="b" latinLnBrk="0" hangingPunct="1"/>
                      <a:r>
                        <a:rPr lang="en-US" sz="1400" b="0" u="none" strike="noStrike" kern="1200" dirty="0">
                          <a:solidFill>
                            <a:schemeClr val="tx1"/>
                          </a:solidFill>
                          <a:effectLst/>
                          <a:latin typeface="+mn-lt"/>
                          <a:ea typeface="+mn-ea"/>
                          <a:cs typeface="+mn-cs"/>
                        </a:rPr>
                        <a:t>Count of 1024GB Managed Disks*month</a:t>
                      </a:r>
                    </a:p>
                  </a:txBody>
                  <a:tcPr marL="4504" marR="4504" marT="4504" marB="0" anchor="b"/>
                </a:tc>
                <a:extLst>
                  <a:ext uri="{0D108BD9-81ED-4DB2-BD59-A6C34878D82A}">
                    <a16:rowId xmlns:a16="http://schemas.microsoft.com/office/drawing/2014/main" val="1543218076"/>
                  </a:ext>
                </a:extLst>
              </a:tr>
              <a:tr h="355727">
                <a:tc>
                  <a:txBody>
                    <a:bodyPr/>
                    <a:lstStyle/>
                    <a:p>
                      <a:pPr marL="0" algn="l" defTabSz="932742" rtl="0" eaLnBrk="1" fontAlgn="b" latinLnBrk="0" hangingPunct="1"/>
                      <a:endParaRPr lang="en-US" sz="1400" b="0" u="none" strike="noStrike" kern="1200">
                        <a:solidFill>
                          <a:schemeClr val="tx1"/>
                        </a:solidFill>
                        <a:effectLst/>
                        <a:latin typeface="+mn-lt"/>
                        <a:ea typeface="+mn-ea"/>
                        <a:cs typeface="+mn-cs"/>
                      </a:endParaRPr>
                    </a:p>
                  </a:txBody>
                  <a:tcPr marL="4504" marR="4504" marT="4504" marB="0" anchor="b"/>
                </a:tc>
                <a:tc>
                  <a:txBody>
                    <a:bodyPr/>
                    <a:lstStyle/>
                    <a:p>
                      <a:pPr marL="0" algn="l" defTabSz="932742" rtl="0" eaLnBrk="1" fontAlgn="b" latinLnBrk="0" hangingPunct="1"/>
                      <a:r>
                        <a:rPr lang="en-US" sz="1400" b="0" u="none" strike="noStrike" kern="1200">
                          <a:solidFill>
                            <a:schemeClr val="tx1"/>
                          </a:solidFill>
                          <a:effectLst/>
                          <a:latin typeface="+mn-lt"/>
                          <a:ea typeface="+mn-ea"/>
                          <a:cs typeface="+mn-cs"/>
                        </a:rPr>
                        <a:t>09F8879E-87E9-4305-A572-4B7BE209F857</a:t>
                      </a:r>
                    </a:p>
                  </a:txBody>
                  <a:tcPr marL="4504" marR="4504" marT="4504" marB="0" anchor="b"/>
                </a:tc>
                <a:tc>
                  <a:txBody>
                    <a:bodyPr/>
                    <a:lstStyle/>
                    <a:p>
                      <a:pPr marL="0" algn="l" defTabSz="932742" rtl="0" eaLnBrk="1" fontAlgn="b" latinLnBrk="0" hangingPunct="1"/>
                      <a:r>
                        <a:rPr lang="en-US" sz="1400" b="0" u="none" strike="noStrike" kern="1200" err="1">
                          <a:solidFill>
                            <a:schemeClr val="tx1"/>
                          </a:solidFill>
                          <a:effectLst/>
                          <a:latin typeface="+mn-lt"/>
                          <a:ea typeface="+mn-ea"/>
                          <a:cs typeface="+mn-cs"/>
                        </a:rPr>
                        <a:t>BlockBlobCapacity</a:t>
                      </a:r>
                      <a:endParaRPr lang="en-US" sz="1400" b="0" u="none" strike="noStrike" kern="1200">
                        <a:solidFill>
                          <a:schemeClr val="tx1"/>
                        </a:solidFill>
                        <a:effectLst/>
                        <a:latin typeface="+mn-lt"/>
                        <a:ea typeface="+mn-ea"/>
                        <a:cs typeface="+mn-cs"/>
                      </a:endParaRPr>
                    </a:p>
                  </a:txBody>
                  <a:tcPr marL="4504" marR="4504" marT="4504" marB="0" anchor="b"/>
                </a:tc>
                <a:tc>
                  <a:txBody>
                    <a:bodyPr/>
                    <a:lstStyle/>
                    <a:p>
                      <a:pPr marL="0" algn="l" defTabSz="932742" rtl="0" eaLnBrk="1" fontAlgn="b" latinLnBrk="0" hangingPunct="1"/>
                      <a:r>
                        <a:rPr lang="en-US" sz="1400" b="0" u="none" strike="noStrike" kern="1200">
                          <a:solidFill>
                            <a:schemeClr val="tx1"/>
                          </a:solidFill>
                          <a:effectLst/>
                          <a:latin typeface="+mn-lt"/>
                          <a:ea typeface="+mn-ea"/>
                          <a:cs typeface="+mn-cs"/>
                        </a:rPr>
                        <a:t>GB*hours</a:t>
                      </a:r>
                    </a:p>
                  </a:txBody>
                  <a:tcPr marL="4504" marR="4504" marT="4504" marB="0" anchor="b"/>
                </a:tc>
                <a:extLst>
                  <a:ext uri="{0D108BD9-81ED-4DB2-BD59-A6C34878D82A}">
                    <a16:rowId xmlns:a16="http://schemas.microsoft.com/office/drawing/2014/main" val="1322946001"/>
                  </a:ext>
                </a:extLst>
              </a:tr>
              <a:tr h="355727">
                <a:tc>
                  <a:txBody>
                    <a:bodyPr/>
                    <a:lstStyle/>
                    <a:p>
                      <a:pPr marL="0" algn="l" defTabSz="932742" rtl="0" eaLnBrk="1" fontAlgn="b" latinLnBrk="0" hangingPunct="1"/>
                      <a:endParaRPr lang="en-US" sz="1400" b="0" u="none" strike="noStrike" kern="1200">
                        <a:solidFill>
                          <a:schemeClr val="tx1"/>
                        </a:solidFill>
                        <a:effectLst/>
                        <a:latin typeface="+mn-lt"/>
                        <a:ea typeface="+mn-ea"/>
                        <a:cs typeface="+mn-cs"/>
                      </a:endParaRPr>
                    </a:p>
                  </a:txBody>
                  <a:tcPr marL="4504" marR="4504" marT="4504" marB="0" anchor="b"/>
                </a:tc>
                <a:tc>
                  <a:txBody>
                    <a:bodyPr/>
                    <a:lstStyle/>
                    <a:p>
                      <a:pPr marL="0" algn="l" defTabSz="932742" rtl="0" eaLnBrk="1" fontAlgn="b" latinLnBrk="0" hangingPunct="1"/>
                      <a:r>
                        <a:rPr lang="en-US" sz="1400" b="0" u="none" strike="noStrike" kern="1200">
                          <a:solidFill>
                            <a:schemeClr val="tx1"/>
                          </a:solidFill>
                          <a:effectLst/>
                          <a:latin typeface="+mn-lt"/>
                          <a:ea typeface="+mn-ea"/>
                          <a:cs typeface="+mn-cs"/>
                        </a:rPr>
                        <a:t>B9FF3CD0-28AA-4762-84BB-FF8FBAEA6A90</a:t>
                      </a:r>
                    </a:p>
                  </a:txBody>
                  <a:tcPr marL="4504" marR="4504" marT="4504" marB="0" anchor="b"/>
                </a:tc>
                <a:tc>
                  <a:txBody>
                    <a:bodyPr/>
                    <a:lstStyle/>
                    <a:p>
                      <a:pPr marL="0" algn="l" defTabSz="932742" rtl="0" eaLnBrk="1" fontAlgn="b" latinLnBrk="0" hangingPunct="1"/>
                      <a:r>
                        <a:rPr lang="en-US" sz="1400" b="0" u="none" strike="noStrike" kern="1200" err="1">
                          <a:solidFill>
                            <a:schemeClr val="tx1"/>
                          </a:solidFill>
                          <a:effectLst/>
                          <a:latin typeface="+mn-lt"/>
                          <a:ea typeface="+mn-ea"/>
                          <a:cs typeface="+mn-cs"/>
                        </a:rPr>
                        <a:t>TableTransactions</a:t>
                      </a:r>
                      <a:endParaRPr lang="en-US" sz="1400" b="0" u="none" strike="noStrike" kern="1200">
                        <a:solidFill>
                          <a:schemeClr val="tx1"/>
                        </a:solidFill>
                        <a:effectLst/>
                        <a:latin typeface="+mn-lt"/>
                        <a:ea typeface="+mn-ea"/>
                        <a:cs typeface="+mn-cs"/>
                      </a:endParaRPr>
                    </a:p>
                  </a:txBody>
                  <a:tcPr marL="4504" marR="4504" marT="4504" marB="0" anchor="b"/>
                </a:tc>
                <a:tc>
                  <a:txBody>
                    <a:bodyPr/>
                    <a:lstStyle/>
                    <a:p>
                      <a:pPr marL="0" algn="l" defTabSz="932742" rtl="0" eaLnBrk="1" fontAlgn="b" latinLnBrk="0" hangingPunct="1"/>
                      <a:r>
                        <a:rPr lang="en-US" sz="1400" b="0" u="none" strike="noStrike" kern="1200">
                          <a:solidFill>
                            <a:schemeClr val="tx1"/>
                          </a:solidFill>
                          <a:effectLst/>
                          <a:latin typeface="+mn-lt"/>
                          <a:ea typeface="+mn-ea"/>
                          <a:cs typeface="+mn-cs"/>
                        </a:rPr>
                        <a:t>Request count in 10,000's</a:t>
                      </a:r>
                    </a:p>
                  </a:txBody>
                  <a:tcPr marL="4504" marR="4504" marT="4504" marB="0" anchor="b"/>
                </a:tc>
                <a:extLst>
                  <a:ext uri="{0D108BD9-81ED-4DB2-BD59-A6C34878D82A}">
                    <a16:rowId xmlns:a16="http://schemas.microsoft.com/office/drawing/2014/main" val="326857147"/>
                  </a:ext>
                </a:extLst>
              </a:tr>
              <a:tr h="355727">
                <a:tc>
                  <a:txBody>
                    <a:bodyPr/>
                    <a:lstStyle/>
                    <a:p>
                      <a:pPr marL="0" algn="l" defTabSz="932742" rtl="0" eaLnBrk="1" fontAlgn="b" latinLnBrk="0" hangingPunct="1"/>
                      <a:endParaRPr lang="en-US" sz="1400" b="0" u="none" strike="noStrike" kern="1200">
                        <a:solidFill>
                          <a:schemeClr val="tx1"/>
                        </a:solidFill>
                        <a:effectLst/>
                        <a:latin typeface="+mn-lt"/>
                        <a:ea typeface="+mn-ea"/>
                        <a:cs typeface="+mn-cs"/>
                      </a:endParaRPr>
                    </a:p>
                  </a:txBody>
                  <a:tcPr marL="4504" marR="4504" marT="4504" marB="0" anchor="b"/>
                </a:tc>
                <a:tc>
                  <a:txBody>
                    <a:bodyPr/>
                    <a:lstStyle/>
                    <a:p>
                      <a:pPr marL="0" algn="l" defTabSz="932742" rtl="0" eaLnBrk="1" fontAlgn="b" latinLnBrk="0" hangingPunct="1"/>
                      <a:r>
                        <a:rPr lang="en-US" sz="1400" b="0" u="none" strike="noStrike" kern="1200">
                          <a:solidFill>
                            <a:schemeClr val="tx1"/>
                          </a:solidFill>
                          <a:effectLst/>
                          <a:latin typeface="+mn-lt"/>
                          <a:ea typeface="+mn-ea"/>
                          <a:cs typeface="+mn-cs"/>
                        </a:rPr>
                        <a:t>50A1AEAF-8ECA-48A0-8973-A5B3077FEE0D</a:t>
                      </a:r>
                    </a:p>
                  </a:txBody>
                  <a:tcPr marL="4504" marR="4504" marT="4504" marB="0" anchor="b"/>
                </a:tc>
                <a:tc>
                  <a:txBody>
                    <a:bodyPr/>
                    <a:lstStyle/>
                    <a:p>
                      <a:pPr marL="0" algn="l" defTabSz="932742" rtl="0" eaLnBrk="1" fontAlgn="b" latinLnBrk="0" hangingPunct="1"/>
                      <a:r>
                        <a:rPr lang="en-US" sz="1400" b="0" u="none" strike="noStrike" kern="1200" err="1">
                          <a:solidFill>
                            <a:schemeClr val="tx1"/>
                          </a:solidFill>
                          <a:effectLst/>
                          <a:latin typeface="+mn-lt"/>
                          <a:ea typeface="+mn-ea"/>
                          <a:cs typeface="+mn-cs"/>
                        </a:rPr>
                        <a:t>TableDataTransIn</a:t>
                      </a:r>
                      <a:endParaRPr lang="en-US" sz="1400" b="0" u="none" strike="noStrike" kern="1200">
                        <a:solidFill>
                          <a:schemeClr val="tx1"/>
                        </a:solidFill>
                        <a:effectLst/>
                        <a:latin typeface="+mn-lt"/>
                        <a:ea typeface="+mn-ea"/>
                        <a:cs typeface="+mn-cs"/>
                      </a:endParaRPr>
                    </a:p>
                  </a:txBody>
                  <a:tcPr marL="4504" marR="4504" marT="4504" marB="0" anchor="b"/>
                </a:tc>
                <a:tc>
                  <a:txBody>
                    <a:bodyPr/>
                    <a:lstStyle/>
                    <a:p>
                      <a:pPr marL="0" algn="l" defTabSz="932742" rtl="0" eaLnBrk="1" fontAlgn="b" latinLnBrk="0" hangingPunct="1"/>
                      <a:r>
                        <a:rPr lang="en-US" sz="1400" b="0" u="none" strike="noStrike" kern="1200">
                          <a:solidFill>
                            <a:schemeClr val="tx1"/>
                          </a:solidFill>
                          <a:effectLst/>
                          <a:latin typeface="+mn-lt"/>
                          <a:ea typeface="+mn-ea"/>
                          <a:cs typeface="+mn-cs"/>
                        </a:rPr>
                        <a:t>Ingress data in GB</a:t>
                      </a:r>
                    </a:p>
                  </a:txBody>
                  <a:tcPr marL="4504" marR="4504" marT="4504" marB="0" anchor="b"/>
                </a:tc>
                <a:extLst>
                  <a:ext uri="{0D108BD9-81ED-4DB2-BD59-A6C34878D82A}">
                    <a16:rowId xmlns:a16="http://schemas.microsoft.com/office/drawing/2014/main" val="82876785"/>
                  </a:ext>
                </a:extLst>
              </a:tr>
              <a:tr h="355727">
                <a:tc>
                  <a:txBody>
                    <a:bodyPr/>
                    <a:lstStyle/>
                    <a:p>
                      <a:pPr marL="0" algn="l" defTabSz="932742" rtl="0" eaLnBrk="1" fontAlgn="b" latinLnBrk="0" hangingPunct="1"/>
                      <a:endParaRPr lang="en-US" sz="1400" b="0" u="none" strike="noStrike" kern="1200">
                        <a:solidFill>
                          <a:schemeClr val="tx1"/>
                        </a:solidFill>
                        <a:effectLst/>
                        <a:latin typeface="+mn-lt"/>
                        <a:ea typeface="+mn-ea"/>
                        <a:cs typeface="+mn-cs"/>
                      </a:endParaRPr>
                    </a:p>
                  </a:txBody>
                  <a:tcPr marL="4504" marR="4504" marT="4504" marB="0" anchor="b"/>
                </a:tc>
                <a:tc>
                  <a:txBody>
                    <a:bodyPr/>
                    <a:lstStyle/>
                    <a:p>
                      <a:pPr marL="0" algn="l" defTabSz="932742" rtl="0" eaLnBrk="1" fontAlgn="b" latinLnBrk="0" hangingPunct="1"/>
                      <a:r>
                        <a:rPr lang="en-US" sz="1400" b="0" u="none" strike="noStrike" kern="1200">
                          <a:solidFill>
                            <a:schemeClr val="tx1"/>
                          </a:solidFill>
                          <a:effectLst/>
                          <a:latin typeface="+mn-lt"/>
                          <a:ea typeface="+mn-ea"/>
                          <a:cs typeface="+mn-cs"/>
                        </a:rPr>
                        <a:t>1B8C1DEC-EE42-414B-AA36-6229CF199370</a:t>
                      </a:r>
                    </a:p>
                  </a:txBody>
                  <a:tcPr marL="4504" marR="4504" marT="4504" marB="0" anchor="b"/>
                </a:tc>
                <a:tc>
                  <a:txBody>
                    <a:bodyPr/>
                    <a:lstStyle/>
                    <a:p>
                      <a:pPr marL="0" algn="l" defTabSz="932742" rtl="0" eaLnBrk="1" fontAlgn="b" latinLnBrk="0" hangingPunct="1"/>
                      <a:r>
                        <a:rPr lang="en-US" sz="1400" b="0" u="none" strike="noStrike" kern="1200" err="1">
                          <a:solidFill>
                            <a:schemeClr val="tx1"/>
                          </a:solidFill>
                          <a:effectLst/>
                          <a:latin typeface="+mn-lt"/>
                          <a:ea typeface="+mn-ea"/>
                          <a:cs typeface="+mn-cs"/>
                        </a:rPr>
                        <a:t>TableDataTransOut</a:t>
                      </a:r>
                      <a:endParaRPr lang="en-US" sz="1400" b="0" u="none" strike="noStrike" kern="1200">
                        <a:solidFill>
                          <a:schemeClr val="tx1"/>
                        </a:solidFill>
                        <a:effectLst/>
                        <a:latin typeface="+mn-lt"/>
                        <a:ea typeface="+mn-ea"/>
                        <a:cs typeface="+mn-cs"/>
                      </a:endParaRPr>
                    </a:p>
                  </a:txBody>
                  <a:tcPr marL="4504" marR="4504" marT="4504" marB="0" anchor="b"/>
                </a:tc>
                <a:tc>
                  <a:txBody>
                    <a:bodyPr/>
                    <a:lstStyle/>
                    <a:p>
                      <a:pPr marL="0" algn="l" defTabSz="932742" rtl="0" eaLnBrk="1" fontAlgn="b" latinLnBrk="0" hangingPunct="1"/>
                      <a:r>
                        <a:rPr lang="en-US" sz="1400" b="0" u="none" strike="noStrike" kern="1200">
                          <a:solidFill>
                            <a:schemeClr val="tx1"/>
                          </a:solidFill>
                          <a:effectLst/>
                          <a:latin typeface="+mn-lt"/>
                          <a:ea typeface="+mn-ea"/>
                          <a:cs typeface="+mn-cs"/>
                        </a:rPr>
                        <a:t>Egress in GB</a:t>
                      </a:r>
                    </a:p>
                  </a:txBody>
                  <a:tcPr marL="4504" marR="4504" marT="4504" marB="0" anchor="b"/>
                </a:tc>
                <a:extLst>
                  <a:ext uri="{0D108BD9-81ED-4DB2-BD59-A6C34878D82A}">
                    <a16:rowId xmlns:a16="http://schemas.microsoft.com/office/drawing/2014/main" val="920900683"/>
                  </a:ext>
                </a:extLst>
              </a:tr>
              <a:tr h="355727">
                <a:tc>
                  <a:txBody>
                    <a:bodyPr/>
                    <a:lstStyle/>
                    <a:p>
                      <a:pPr marL="0" algn="l" defTabSz="932742" rtl="0" eaLnBrk="1" fontAlgn="b" latinLnBrk="0" hangingPunct="1"/>
                      <a:endParaRPr lang="en-US" sz="1400" b="0" u="none" strike="noStrike" kern="1200">
                        <a:solidFill>
                          <a:schemeClr val="tx1"/>
                        </a:solidFill>
                        <a:effectLst/>
                        <a:latin typeface="+mn-lt"/>
                        <a:ea typeface="+mn-ea"/>
                        <a:cs typeface="+mn-cs"/>
                      </a:endParaRPr>
                    </a:p>
                  </a:txBody>
                  <a:tcPr marL="4504" marR="4504" marT="4504" marB="0" anchor="b"/>
                </a:tc>
                <a:tc>
                  <a:txBody>
                    <a:bodyPr/>
                    <a:lstStyle/>
                    <a:p>
                      <a:pPr marL="0" algn="l" defTabSz="932742" rtl="0" eaLnBrk="1" fontAlgn="b" latinLnBrk="0" hangingPunct="1"/>
                      <a:r>
                        <a:rPr lang="en-US" sz="1400" b="0" u="none" strike="noStrike" kern="1200">
                          <a:solidFill>
                            <a:schemeClr val="tx1"/>
                          </a:solidFill>
                          <a:effectLst/>
                          <a:latin typeface="+mn-lt"/>
                          <a:ea typeface="+mn-ea"/>
                          <a:cs typeface="+mn-cs"/>
                        </a:rPr>
                        <a:t>43DAF82B-4618-444A-B994-40C23F7CD438</a:t>
                      </a:r>
                    </a:p>
                  </a:txBody>
                  <a:tcPr marL="4504" marR="4504" marT="4504" marB="0" anchor="b"/>
                </a:tc>
                <a:tc>
                  <a:txBody>
                    <a:bodyPr/>
                    <a:lstStyle/>
                    <a:p>
                      <a:pPr marL="0" algn="l" defTabSz="932742" rtl="0" eaLnBrk="1" fontAlgn="b" latinLnBrk="0" hangingPunct="1"/>
                      <a:r>
                        <a:rPr lang="en-US" sz="1400" b="0" u="none" strike="noStrike" kern="1200" err="1">
                          <a:solidFill>
                            <a:schemeClr val="tx1"/>
                          </a:solidFill>
                          <a:effectLst/>
                          <a:latin typeface="+mn-lt"/>
                          <a:ea typeface="+mn-ea"/>
                          <a:cs typeface="+mn-cs"/>
                        </a:rPr>
                        <a:t>BlobTransactions</a:t>
                      </a:r>
                      <a:endParaRPr lang="en-US" sz="1400" b="0" u="none" strike="noStrike" kern="1200">
                        <a:solidFill>
                          <a:schemeClr val="tx1"/>
                        </a:solidFill>
                        <a:effectLst/>
                        <a:latin typeface="+mn-lt"/>
                        <a:ea typeface="+mn-ea"/>
                        <a:cs typeface="+mn-cs"/>
                      </a:endParaRPr>
                    </a:p>
                  </a:txBody>
                  <a:tcPr marL="4504" marR="4504" marT="4504" marB="0" anchor="b"/>
                </a:tc>
                <a:tc>
                  <a:txBody>
                    <a:bodyPr/>
                    <a:lstStyle/>
                    <a:p>
                      <a:pPr marL="0" algn="l" defTabSz="932742" rtl="0" eaLnBrk="1" fontAlgn="b" latinLnBrk="0" hangingPunct="1"/>
                      <a:r>
                        <a:rPr lang="en-US" sz="1400" b="0" u="none" strike="noStrike" kern="1200">
                          <a:solidFill>
                            <a:schemeClr val="tx1"/>
                          </a:solidFill>
                          <a:effectLst/>
                          <a:latin typeface="+mn-lt"/>
                          <a:ea typeface="+mn-ea"/>
                          <a:cs typeface="+mn-cs"/>
                        </a:rPr>
                        <a:t>Requests count in 10,000's</a:t>
                      </a:r>
                    </a:p>
                  </a:txBody>
                  <a:tcPr marL="4504" marR="4504" marT="4504" marB="0" anchor="b"/>
                </a:tc>
                <a:extLst>
                  <a:ext uri="{0D108BD9-81ED-4DB2-BD59-A6C34878D82A}">
                    <a16:rowId xmlns:a16="http://schemas.microsoft.com/office/drawing/2014/main" val="4048882536"/>
                  </a:ext>
                </a:extLst>
              </a:tr>
              <a:tr h="355727">
                <a:tc>
                  <a:txBody>
                    <a:bodyPr/>
                    <a:lstStyle/>
                    <a:p>
                      <a:pPr marL="0" algn="l" defTabSz="932742" rtl="0" eaLnBrk="1" fontAlgn="b" latinLnBrk="0" hangingPunct="1"/>
                      <a:endParaRPr lang="en-US" sz="1400" b="0" u="none" strike="noStrike" kern="1200">
                        <a:solidFill>
                          <a:schemeClr val="tx1"/>
                        </a:solidFill>
                        <a:effectLst/>
                        <a:latin typeface="+mn-lt"/>
                        <a:ea typeface="+mn-ea"/>
                        <a:cs typeface="+mn-cs"/>
                      </a:endParaRPr>
                    </a:p>
                  </a:txBody>
                  <a:tcPr marL="4504" marR="4504" marT="4504" marB="0" anchor="b"/>
                </a:tc>
                <a:tc>
                  <a:txBody>
                    <a:bodyPr/>
                    <a:lstStyle/>
                    <a:p>
                      <a:pPr marL="0" algn="l" defTabSz="932742" rtl="0" eaLnBrk="1" fontAlgn="b" latinLnBrk="0" hangingPunct="1"/>
                      <a:r>
                        <a:rPr lang="en-US" sz="1400" b="0" u="none" strike="noStrike" kern="1200">
                          <a:solidFill>
                            <a:schemeClr val="tx1"/>
                          </a:solidFill>
                          <a:effectLst/>
                          <a:latin typeface="+mn-lt"/>
                          <a:ea typeface="+mn-ea"/>
                          <a:cs typeface="+mn-cs"/>
                        </a:rPr>
                        <a:t>9764F92C-E44A-498E-8DC1-AAD66587A810</a:t>
                      </a:r>
                    </a:p>
                  </a:txBody>
                  <a:tcPr marL="4504" marR="4504" marT="4504" marB="0" anchor="b"/>
                </a:tc>
                <a:tc>
                  <a:txBody>
                    <a:bodyPr/>
                    <a:lstStyle/>
                    <a:p>
                      <a:pPr marL="0" algn="l" defTabSz="932742" rtl="0" eaLnBrk="1" fontAlgn="b" latinLnBrk="0" hangingPunct="1"/>
                      <a:r>
                        <a:rPr lang="en-US" sz="1400" b="0" u="none" strike="noStrike" kern="1200">
                          <a:solidFill>
                            <a:schemeClr val="tx1"/>
                          </a:solidFill>
                          <a:effectLst/>
                          <a:latin typeface="+mn-lt"/>
                          <a:ea typeface="+mn-ea"/>
                          <a:cs typeface="+mn-cs"/>
                        </a:rPr>
                        <a:t>BlobDataTransIn</a:t>
                      </a:r>
                    </a:p>
                  </a:txBody>
                  <a:tcPr marL="4504" marR="4504" marT="4504" marB="0" anchor="b"/>
                </a:tc>
                <a:tc>
                  <a:txBody>
                    <a:bodyPr/>
                    <a:lstStyle/>
                    <a:p>
                      <a:pPr marL="0" algn="l" defTabSz="932742" rtl="0" eaLnBrk="1" fontAlgn="b" latinLnBrk="0" hangingPunct="1"/>
                      <a:r>
                        <a:rPr lang="en-US" sz="1400" b="0" u="none" strike="noStrike" kern="1200">
                          <a:solidFill>
                            <a:schemeClr val="tx1"/>
                          </a:solidFill>
                          <a:effectLst/>
                          <a:latin typeface="+mn-lt"/>
                          <a:ea typeface="+mn-ea"/>
                          <a:cs typeface="+mn-cs"/>
                        </a:rPr>
                        <a:t>Ingress data in GB</a:t>
                      </a:r>
                    </a:p>
                  </a:txBody>
                  <a:tcPr marL="4504" marR="4504" marT="4504" marB="0" anchor="b"/>
                </a:tc>
                <a:extLst>
                  <a:ext uri="{0D108BD9-81ED-4DB2-BD59-A6C34878D82A}">
                    <a16:rowId xmlns:a16="http://schemas.microsoft.com/office/drawing/2014/main" val="1399243138"/>
                  </a:ext>
                </a:extLst>
              </a:tr>
              <a:tr h="310465">
                <a:tc>
                  <a:txBody>
                    <a:bodyPr/>
                    <a:lstStyle/>
                    <a:p>
                      <a:pPr marL="0" algn="l" defTabSz="932742" rtl="0" eaLnBrk="1" fontAlgn="b" latinLnBrk="0" hangingPunct="1"/>
                      <a:endParaRPr lang="en-US" sz="1400" b="0" u="none" strike="noStrike" kern="1200">
                        <a:solidFill>
                          <a:schemeClr val="tx1"/>
                        </a:solidFill>
                        <a:effectLst/>
                        <a:latin typeface="+mn-lt"/>
                        <a:ea typeface="+mn-ea"/>
                        <a:cs typeface="+mn-cs"/>
                      </a:endParaRPr>
                    </a:p>
                  </a:txBody>
                  <a:tcPr marL="4504" marR="4504" marT="4504" marB="0" anchor="b"/>
                </a:tc>
                <a:tc>
                  <a:txBody>
                    <a:bodyPr/>
                    <a:lstStyle/>
                    <a:p>
                      <a:pPr marL="0" algn="l" defTabSz="932742" rtl="0" eaLnBrk="1" fontAlgn="b" latinLnBrk="0" hangingPunct="1"/>
                      <a:r>
                        <a:rPr lang="en-US" sz="1400" b="0" u="none" strike="noStrike" kern="1200">
                          <a:solidFill>
                            <a:schemeClr val="tx1"/>
                          </a:solidFill>
                          <a:effectLst/>
                          <a:latin typeface="+mn-lt"/>
                          <a:ea typeface="+mn-ea"/>
                          <a:cs typeface="+mn-cs"/>
                        </a:rPr>
                        <a:t>3023FEF4-ECA5-4D7B-87B3-CFBC061931E8</a:t>
                      </a:r>
                    </a:p>
                  </a:txBody>
                  <a:tcPr marL="4504" marR="4504" marT="4504" marB="0" anchor="b"/>
                </a:tc>
                <a:tc>
                  <a:txBody>
                    <a:bodyPr/>
                    <a:lstStyle/>
                    <a:p>
                      <a:pPr marL="0" algn="l" defTabSz="932742" rtl="0" eaLnBrk="1" fontAlgn="b" latinLnBrk="0" hangingPunct="1"/>
                      <a:r>
                        <a:rPr lang="en-US" sz="1400" b="0" u="none" strike="noStrike" kern="1200" err="1">
                          <a:solidFill>
                            <a:schemeClr val="tx1"/>
                          </a:solidFill>
                          <a:effectLst/>
                          <a:latin typeface="+mn-lt"/>
                          <a:ea typeface="+mn-ea"/>
                          <a:cs typeface="+mn-cs"/>
                        </a:rPr>
                        <a:t>BlobDataTransOut</a:t>
                      </a:r>
                      <a:endParaRPr lang="en-US" sz="1400" b="0" u="none" strike="noStrike" kern="1200">
                        <a:solidFill>
                          <a:schemeClr val="tx1"/>
                        </a:solidFill>
                        <a:effectLst/>
                        <a:latin typeface="+mn-lt"/>
                        <a:ea typeface="+mn-ea"/>
                        <a:cs typeface="+mn-cs"/>
                      </a:endParaRPr>
                    </a:p>
                  </a:txBody>
                  <a:tcPr marL="4504" marR="4504" marT="4504" marB="0" anchor="b"/>
                </a:tc>
                <a:tc>
                  <a:txBody>
                    <a:bodyPr/>
                    <a:lstStyle/>
                    <a:p>
                      <a:pPr marL="0" algn="l" defTabSz="932742" rtl="0" eaLnBrk="1" fontAlgn="b" latinLnBrk="0" hangingPunct="1"/>
                      <a:r>
                        <a:rPr lang="en-US" sz="1400" b="0" u="none" strike="noStrike" kern="1200">
                          <a:solidFill>
                            <a:schemeClr val="tx1"/>
                          </a:solidFill>
                          <a:effectLst/>
                          <a:latin typeface="+mn-lt"/>
                          <a:ea typeface="+mn-ea"/>
                          <a:cs typeface="+mn-cs"/>
                        </a:rPr>
                        <a:t>Egress in GB</a:t>
                      </a:r>
                    </a:p>
                  </a:txBody>
                  <a:tcPr marL="4504" marR="4504" marT="4504" marB="0" anchor="b"/>
                </a:tc>
                <a:extLst>
                  <a:ext uri="{0D108BD9-81ED-4DB2-BD59-A6C34878D82A}">
                    <a16:rowId xmlns:a16="http://schemas.microsoft.com/office/drawing/2014/main" val="1437778639"/>
                  </a:ext>
                </a:extLst>
              </a:tr>
              <a:tr h="305030">
                <a:tc>
                  <a:txBody>
                    <a:bodyPr/>
                    <a:lstStyle/>
                    <a:p>
                      <a:pPr marL="0" algn="l" defTabSz="932742" rtl="0" eaLnBrk="1" fontAlgn="b" latinLnBrk="0" hangingPunct="1"/>
                      <a:endParaRPr lang="en-US" sz="1400" b="0" u="none" strike="noStrike" kern="1200">
                        <a:solidFill>
                          <a:schemeClr val="bg1"/>
                        </a:solidFill>
                        <a:effectLst/>
                        <a:latin typeface="+mn-lt"/>
                        <a:ea typeface="+mn-ea"/>
                        <a:cs typeface="+mn-cs"/>
                      </a:endParaRPr>
                    </a:p>
                  </a:txBody>
                  <a:tcPr marL="4504" marR="4504" marT="4504" marB="0" anchor="b"/>
                </a:tc>
                <a:tc>
                  <a:txBody>
                    <a:bodyPr/>
                    <a:lstStyle/>
                    <a:p>
                      <a:pPr marL="0" algn="l" defTabSz="932742" rtl="0" eaLnBrk="1" fontAlgn="b" latinLnBrk="0" hangingPunct="1"/>
                      <a:r>
                        <a:rPr lang="en-US" sz="1400" b="0" u="none" strike="noStrike" kern="1200">
                          <a:solidFill>
                            <a:schemeClr val="tx1"/>
                          </a:solidFill>
                          <a:effectLst/>
                          <a:latin typeface="+mn-lt"/>
                          <a:ea typeface="+mn-ea"/>
                          <a:cs typeface="+mn-cs"/>
                        </a:rPr>
                        <a:t>EB43DD12-1AA6-4C4B-872C-FAF15A6785EA</a:t>
                      </a:r>
                    </a:p>
                  </a:txBody>
                  <a:tcPr marL="4504" marR="4504" marT="4504" marB="0" anchor="b"/>
                </a:tc>
                <a:tc>
                  <a:txBody>
                    <a:bodyPr/>
                    <a:lstStyle/>
                    <a:p>
                      <a:pPr marL="0" algn="l" defTabSz="932742" rtl="0" eaLnBrk="1" fontAlgn="b" latinLnBrk="0" hangingPunct="1"/>
                      <a:r>
                        <a:rPr lang="en-US" sz="1400" b="0" u="none" strike="noStrike" kern="1200">
                          <a:solidFill>
                            <a:schemeClr val="tx1"/>
                          </a:solidFill>
                          <a:effectLst/>
                          <a:latin typeface="+mn-lt"/>
                          <a:ea typeface="+mn-ea"/>
                          <a:cs typeface="+mn-cs"/>
                        </a:rPr>
                        <a:t>QueueTransactions</a:t>
                      </a:r>
                    </a:p>
                  </a:txBody>
                  <a:tcPr marL="4504" marR="4504" marT="4504" marB="0" anchor="b"/>
                </a:tc>
                <a:tc>
                  <a:txBody>
                    <a:bodyPr/>
                    <a:lstStyle/>
                    <a:p>
                      <a:pPr marL="0" algn="l" defTabSz="932742" rtl="0" eaLnBrk="1" fontAlgn="b" latinLnBrk="0" hangingPunct="1"/>
                      <a:r>
                        <a:rPr lang="en-US" sz="1400" b="0" u="none" strike="noStrike" kern="1200">
                          <a:solidFill>
                            <a:schemeClr val="tx1"/>
                          </a:solidFill>
                          <a:effectLst/>
                          <a:latin typeface="+mn-lt"/>
                          <a:ea typeface="+mn-ea"/>
                          <a:cs typeface="+mn-cs"/>
                        </a:rPr>
                        <a:t>Requests count in 10,000's</a:t>
                      </a:r>
                    </a:p>
                  </a:txBody>
                  <a:tcPr marL="4504" marR="4504" marT="4504" marB="0" anchor="b"/>
                </a:tc>
                <a:extLst>
                  <a:ext uri="{0D108BD9-81ED-4DB2-BD59-A6C34878D82A}">
                    <a16:rowId xmlns:a16="http://schemas.microsoft.com/office/drawing/2014/main" val="3560625619"/>
                  </a:ext>
                </a:extLst>
              </a:tr>
              <a:tr h="355727">
                <a:tc>
                  <a:txBody>
                    <a:bodyPr/>
                    <a:lstStyle/>
                    <a:p>
                      <a:pPr marL="0" algn="l" defTabSz="932742" rtl="0" eaLnBrk="1" fontAlgn="b" latinLnBrk="0" hangingPunct="1"/>
                      <a:endParaRPr lang="en-US" sz="1400" b="0" u="none" strike="noStrike" kern="1200">
                        <a:solidFill>
                          <a:schemeClr val="bg1"/>
                        </a:solidFill>
                        <a:effectLst/>
                        <a:latin typeface="+mn-lt"/>
                        <a:ea typeface="+mn-ea"/>
                        <a:cs typeface="+mn-cs"/>
                      </a:endParaRPr>
                    </a:p>
                  </a:txBody>
                  <a:tcPr marL="4504" marR="4504" marT="4504" marB="0" anchor="b"/>
                </a:tc>
                <a:tc>
                  <a:txBody>
                    <a:bodyPr/>
                    <a:lstStyle/>
                    <a:p>
                      <a:pPr marL="0" algn="l" defTabSz="932742" rtl="0" eaLnBrk="1" fontAlgn="b" latinLnBrk="0" hangingPunct="1"/>
                      <a:r>
                        <a:rPr lang="en-US" sz="1400" b="0" u="none" strike="noStrike" kern="1200">
                          <a:solidFill>
                            <a:schemeClr val="tx1"/>
                          </a:solidFill>
                          <a:effectLst/>
                          <a:latin typeface="+mn-lt"/>
                          <a:ea typeface="+mn-ea"/>
                          <a:cs typeface="+mn-cs"/>
                        </a:rPr>
                        <a:t>E518E809-E369-4A45-9274-2017B29FFF25</a:t>
                      </a:r>
                    </a:p>
                  </a:txBody>
                  <a:tcPr marL="4504" marR="4504" marT="4504" marB="0" anchor="b"/>
                </a:tc>
                <a:tc>
                  <a:txBody>
                    <a:bodyPr/>
                    <a:lstStyle/>
                    <a:p>
                      <a:pPr marL="0" algn="l" defTabSz="932742" rtl="0" eaLnBrk="1" fontAlgn="b" latinLnBrk="0" hangingPunct="1"/>
                      <a:r>
                        <a:rPr lang="en-US" sz="1400" b="0" u="none" strike="noStrike" kern="1200" err="1">
                          <a:solidFill>
                            <a:schemeClr val="tx1"/>
                          </a:solidFill>
                          <a:effectLst/>
                          <a:latin typeface="+mn-lt"/>
                          <a:ea typeface="+mn-ea"/>
                          <a:cs typeface="+mn-cs"/>
                        </a:rPr>
                        <a:t>QueueDataTransIn</a:t>
                      </a:r>
                      <a:endParaRPr lang="en-US" sz="1400" b="0" u="none" strike="noStrike" kern="1200">
                        <a:solidFill>
                          <a:schemeClr val="tx1"/>
                        </a:solidFill>
                        <a:effectLst/>
                        <a:latin typeface="+mn-lt"/>
                        <a:ea typeface="+mn-ea"/>
                        <a:cs typeface="+mn-cs"/>
                      </a:endParaRPr>
                    </a:p>
                  </a:txBody>
                  <a:tcPr marL="4504" marR="4504" marT="4504" marB="0" anchor="b"/>
                </a:tc>
                <a:tc>
                  <a:txBody>
                    <a:bodyPr/>
                    <a:lstStyle/>
                    <a:p>
                      <a:pPr marL="0" algn="l" defTabSz="932742" rtl="0" eaLnBrk="1" fontAlgn="b" latinLnBrk="0" hangingPunct="1"/>
                      <a:r>
                        <a:rPr lang="en-US" sz="1400" b="0" u="none" strike="noStrike" kern="1200">
                          <a:solidFill>
                            <a:schemeClr val="tx1"/>
                          </a:solidFill>
                          <a:effectLst/>
                          <a:latin typeface="+mn-lt"/>
                          <a:ea typeface="+mn-ea"/>
                          <a:cs typeface="+mn-cs"/>
                        </a:rPr>
                        <a:t>Ingress data in GB</a:t>
                      </a:r>
                    </a:p>
                  </a:txBody>
                  <a:tcPr marL="4504" marR="4504" marT="4504" marB="0" anchor="b"/>
                </a:tc>
                <a:extLst>
                  <a:ext uri="{0D108BD9-81ED-4DB2-BD59-A6C34878D82A}">
                    <a16:rowId xmlns:a16="http://schemas.microsoft.com/office/drawing/2014/main" val="3007069945"/>
                  </a:ext>
                </a:extLst>
              </a:tr>
              <a:tr h="355727">
                <a:tc>
                  <a:txBody>
                    <a:bodyPr/>
                    <a:lstStyle/>
                    <a:p>
                      <a:pPr marL="0" algn="l" defTabSz="932742" rtl="0" eaLnBrk="1" fontAlgn="b" latinLnBrk="0" hangingPunct="1"/>
                      <a:endParaRPr lang="en-US" sz="1400" b="0" u="none" strike="noStrike" kern="1200">
                        <a:solidFill>
                          <a:schemeClr val="bg1"/>
                        </a:solidFill>
                        <a:effectLst/>
                        <a:latin typeface="+mn-lt"/>
                        <a:ea typeface="+mn-ea"/>
                        <a:cs typeface="+mn-cs"/>
                      </a:endParaRPr>
                    </a:p>
                  </a:txBody>
                  <a:tcPr marL="4504" marR="4504" marT="4504" marB="0" anchor="b"/>
                </a:tc>
                <a:tc>
                  <a:txBody>
                    <a:bodyPr/>
                    <a:lstStyle/>
                    <a:p>
                      <a:pPr marL="0" algn="l" defTabSz="932742" rtl="0" eaLnBrk="1" fontAlgn="b" latinLnBrk="0" hangingPunct="1"/>
                      <a:r>
                        <a:rPr lang="en-US" sz="1400" b="0" u="none" strike="noStrike" kern="1200">
                          <a:solidFill>
                            <a:schemeClr val="tx1"/>
                          </a:solidFill>
                          <a:effectLst/>
                          <a:latin typeface="+mn-lt"/>
                          <a:ea typeface="+mn-ea"/>
                          <a:cs typeface="+mn-cs"/>
                        </a:rPr>
                        <a:t>DD0A10BA-A5D6-4CB6-88C0-7D585CEF9FC2</a:t>
                      </a:r>
                    </a:p>
                  </a:txBody>
                  <a:tcPr marL="4504" marR="4504" marT="4504" marB="0" anchor="b"/>
                </a:tc>
                <a:tc>
                  <a:txBody>
                    <a:bodyPr/>
                    <a:lstStyle/>
                    <a:p>
                      <a:pPr marL="0" algn="l" defTabSz="932742" rtl="0" eaLnBrk="1" fontAlgn="b" latinLnBrk="0" hangingPunct="1"/>
                      <a:r>
                        <a:rPr lang="en-US" sz="1400" b="0" u="none" strike="noStrike" kern="1200" err="1">
                          <a:solidFill>
                            <a:schemeClr val="tx1"/>
                          </a:solidFill>
                          <a:effectLst/>
                          <a:latin typeface="+mn-lt"/>
                          <a:ea typeface="+mn-ea"/>
                          <a:cs typeface="+mn-cs"/>
                        </a:rPr>
                        <a:t>QueueDataTransOut</a:t>
                      </a:r>
                      <a:endParaRPr lang="en-US" sz="1400" b="0" u="none" strike="noStrike" kern="1200">
                        <a:solidFill>
                          <a:schemeClr val="tx1"/>
                        </a:solidFill>
                        <a:effectLst/>
                        <a:latin typeface="+mn-lt"/>
                        <a:ea typeface="+mn-ea"/>
                        <a:cs typeface="+mn-cs"/>
                      </a:endParaRPr>
                    </a:p>
                  </a:txBody>
                  <a:tcPr marL="4504" marR="4504" marT="4504" marB="0" anchor="b"/>
                </a:tc>
                <a:tc>
                  <a:txBody>
                    <a:bodyPr/>
                    <a:lstStyle/>
                    <a:p>
                      <a:pPr marL="0" algn="l" defTabSz="932742" rtl="0" eaLnBrk="1" fontAlgn="b" latinLnBrk="0" hangingPunct="1"/>
                      <a:r>
                        <a:rPr lang="en-US" sz="1400" b="0" u="none" strike="noStrike" kern="1200" dirty="0">
                          <a:solidFill>
                            <a:schemeClr val="tx1"/>
                          </a:solidFill>
                          <a:effectLst/>
                          <a:latin typeface="+mn-lt"/>
                          <a:ea typeface="+mn-ea"/>
                          <a:cs typeface="+mn-cs"/>
                        </a:rPr>
                        <a:t>Egress in GB</a:t>
                      </a:r>
                    </a:p>
                  </a:txBody>
                  <a:tcPr marL="4504" marR="4504" marT="4504" marB="0" anchor="b"/>
                </a:tc>
                <a:extLst>
                  <a:ext uri="{0D108BD9-81ED-4DB2-BD59-A6C34878D82A}">
                    <a16:rowId xmlns:a16="http://schemas.microsoft.com/office/drawing/2014/main" val="3257499634"/>
                  </a:ext>
                </a:extLst>
              </a:tr>
            </a:tbl>
          </a:graphicData>
        </a:graphic>
      </p:graphicFrame>
    </p:spTree>
    <p:extLst>
      <p:ext uri="{BB962C8B-B14F-4D97-AF65-F5344CB8AC3E}">
        <p14:creationId xmlns:p14="http://schemas.microsoft.com/office/powerpoint/2010/main" val="2131194672"/>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data is available? Azure Stack Hub local meters</a:t>
            </a:r>
          </a:p>
        </p:txBody>
      </p:sp>
      <p:graphicFrame>
        <p:nvGraphicFramePr>
          <p:cNvPr id="5" name="Table 4">
            <a:extLst>
              <a:ext uri="{FF2B5EF4-FFF2-40B4-BE49-F238E27FC236}">
                <a16:creationId xmlns:a16="http://schemas.microsoft.com/office/drawing/2014/main" id="{BB15459E-4D95-449E-B41E-8EF57C352A57}"/>
              </a:ext>
            </a:extLst>
          </p:cNvPr>
          <p:cNvGraphicFramePr>
            <a:graphicFrameLocks noGrp="1"/>
          </p:cNvGraphicFramePr>
          <p:nvPr>
            <p:extLst>
              <p:ext uri="{D42A27DB-BD31-4B8C-83A1-F6EECF244321}">
                <p14:modId xmlns:p14="http://schemas.microsoft.com/office/powerpoint/2010/main" val="441814861"/>
              </p:ext>
            </p:extLst>
          </p:nvPr>
        </p:nvGraphicFramePr>
        <p:xfrm>
          <a:off x="400517" y="1017465"/>
          <a:ext cx="11635440" cy="5833404"/>
        </p:xfrm>
        <a:graphic>
          <a:graphicData uri="http://schemas.openxmlformats.org/drawingml/2006/table">
            <a:tbl>
              <a:tblPr firstRow="1" bandRow="1">
                <a:tableStyleId>{5C22544A-7EE6-4342-B048-85BDC9FD1C3A}</a:tableStyleId>
              </a:tblPr>
              <a:tblGrid>
                <a:gridCol w="1654929">
                  <a:extLst>
                    <a:ext uri="{9D8B030D-6E8A-4147-A177-3AD203B41FA5}">
                      <a16:colId xmlns:a16="http://schemas.microsoft.com/office/drawing/2014/main" val="2698645981"/>
                    </a:ext>
                  </a:extLst>
                </a:gridCol>
                <a:gridCol w="4162791">
                  <a:extLst>
                    <a:ext uri="{9D8B030D-6E8A-4147-A177-3AD203B41FA5}">
                      <a16:colId xmlns:a16="http://schemas.microsoft.com/office/drawing/2014/main" val="2569256821"/>
                    </a:ext>
                  </a:extLst>
                </a:gridCol>
                <a:gridCol w="3281751">
                  <a:extLst>
                    <a:ext uri="{9D8B030D-6E8A-4147-A177-3AD203B41FA5}">
                      <a16:colId xmlns:a16="http://schemas.microsoft.com/office/drawing/2014/main" val="2027010109"/>
                    </a:ext>
                  </a:extLst>
                </a:gridCol>
                <a:gridCol w="2535969">
                  <a:extLst>
                    <a:ext uri="{9D8B030D-6E8A-4147-A177-3AD203B41FA5}">
                      <a16:colId xmlns:a16="http://schemas.microsoft.com/office/drawing/2014/main" val="3951296704"/>
                    </a:ext>
                  </a:extLst>
                </a:gridCol>
              </a:tblGrid>
              <a:tr h="370840">
                <a:tc>
                  <a:txBody>
                    <a:bodyPr/>
                    <a:lstStyle/>
                    <a:p>
                      <a:pPr marL="0" algn="l" defTabSz="932742" rtl="0" eaLnBrk="1" fontAlgn="b" latinLnBrk="0" hangingPunct="1"/>
                      <a:r>
                        <a:rPr lang="en-US" sz="1600" b="1" u="none" strike="noStrike" kern="1200">
                          <a:solidFill>
                            <a:schemeClr val="bg1"/>
                          </a:solidFill>
                          <a:effectLst/>
                          <a:latin typeface="+mn-lt"/>
                          <a:ea typeface="+mn-ea"/>
                          <a:cs typeface="+mn-cs"/>
                        </a:rPr>
                        <a:t>Resource provider</a:t>
                      </a:r>
                    </a:p>
                  </a:txBody>
                  <a:tcPr marL="4504" marR="4504" marT="4504" marB="0" anchor="b"/>
                </a:tc>
                <a:tc>
                  <a:txBody>
                    <a:bodyPr/>
                    <a:lstStyle/>
                    <a:p>
                      <a:pPr marL="0" algn="l" defTabSz="932742" rtl="0" eaLnBrk="1" fontAlgn="b" latinLnBrk="0" hangingPunct="1"/>
                      <a:r>
                        <a:rPr lang="en-US" sz="1600" b="1" u="none" strike="noStrike" kern="1200">
                          <a:solidFill>
                            <a:schemeClr val="bg1"/>
                          </a:solidFill>
                          <a:effectLst/>
                          <a:latin typeface="+mn-lt"/>
                          <a:ea typeface="+mn-ea"/>
                          <a:cs typeface="+mn-cs"/>
                        </a:rPr>
                        <a:t>Meter ID</a:t>
                      </a:r>
                    </a:p>
                  </a:txBody>
                  <a:tcPr marL="4504" marR="4504" marT="4504" marB="0" anchor="b"/>
                </a:tc>
                <a:tc>
                  <a:txBody>
                    <a:bodyPr/>
                    <a:lstStyle/>
                    <a:p>
                      <a:pPr marL="0" algn="l" defTabSz="932742" rtl="0" eaLnBrk="1" fontAlgn="b" latinLnBrk="0" hangingPunct="1"/>
                      <a:r>
                        <a:rPr lang="en-US" sz="1600" b="1" u="none" strike="noStrike" kern="1200">
                          <a:solidFill>
                            <a:schemeClr val="bg1"/>
                          </a:solidFill>
                          <a:effectLst/>
                          <a:latin typeface="+mn-lt"/>
                          <a:ea typeface="+mn-ea"/>
                          <a:cs typeface="+mn-cs"/>
                        </a:rPr>
                        <a:t>Meter name</a:t>
                      </a:r>
                    </a:p>
                  </a:txBody>
                  <a:tcPr marL="4504" marR="4504" marT="4504" marB="0" anchor="b"/>
                </a:tc>
                <a:tc>
                  <a:txBody>
                    <a:bodyPr/>
                    <a:lstStyle/>
                    <a:p>
                      <a:pPr marL="0" algn="l" defTabSz="932742" rtl="0" eaLnBrk="1" fontAlgn="b" latinLnBrk="0" hangingPunct="1"/>
                      <a:r>
                        <a:rPr lang="en-US" sz="1600" b="1" u="none" strike="noStrike" kern="1200">
                          <a:solidFill>
                            <a:schemeClr val="bg1"/>
                          </a:solidFill>
                          <a:effectLst/>
                          <a:latin typeface="+mn-lt"/>
                          <a:ea typeface="+mn-ea"/>
                          <a:cs typeface="+mn-cs"/>
                        </a:rPr>
                        <a:t>Unit</a:t>
                      </a:r>
                    </a:p>
                  </a:txBody>
                  <a:tcPr marL="4504" marR="4504" marT="4504" marB="0" anchor="b"/>
                </a:tc>
                <a:extLst>
                  <a:ext uri="{0D108BD9-81ED-4DB2-BD59-A6C34878D82A}">
                    <a16:rowId xmlns:a16="http://schemas.microsoft.com/office/drawing/2014/main" val="1547684625"/>
                  </a:ext>
                </a:extLst>
              </a:tr>
              <a:tr h="370840">
                <a:tc>
                  <a:txBody>
                    <a:bodyPr/>
                    <a:lstStyle/>
                    <a:p>
                      <a:pPr marL="0" algn="l" defTabSz="932742" rtl="0" eaLnBrk="1" fontAlgn="b" latinLnBrk="0" hangingPunct="1"/>
                      <a:r>
                        <a:rPr lang="en-US" sz="1600" b="0" u="none" strike="noStrike" kern="1200" dirty="0">
                          <a:solidFill>
                            <a:schemeClr val="tx1"/>
                          </a:solidFill>
                          <a:effectLst/>
                          <a:latin typeface="+mn-lt"/>
                          <a:ea typeface="+mn-ea"/>
                          <a:cs typeface="+mn-cs"/>
                        </a:rPr>
                        <a:t>SQL RP</a:t>
                      </a:r>
                    </a:p>
                  </a:txBody>
                  <a:tcPr marL="4504" marR="4504" marT="4504" marB="0" anchor="b"/>
                </a:tc>
                <a:tc>
                  <a:txBody>
                    <a:bodyPr/>
                    <a:lstStyle/>
                    <a:p>
                      <a:pPr marL="0" algn="l" defTabSz="932742" rtl="0" eaLnBrk="1" fontAlgn="b" latinLnBrk="0" hangingPunct="1"/>
                      <a:r>
                        <a:rPr lang="en-US" sz="1600" b="0" u="none" strike="noStrike" kern="1200">
                          <a:solidFill>
                            <a:schemeClr val="tx1"/>
                          </a:solidFill>
                          <a:effectLst/>
                          <a:latin typeface="+mn-lt"/>
                          <a:ea typeface="+mn-ea"/>
                          <a:cs typeface="+mn-cs"/>
                        </a:rPr>
                        <a:t>CBCFEF9A-B91F-4597-A4D3-01FE334BED82</a:t>
                      </a:r>
                    </a:p>
                  </a:txBody>
                  <a:tcPr marL="4504" marR="4504" marT="4504" marB="0" anchor="b"/>
                </a:tc>
                <a:tc>
                  <a:txBody>
                    <a:bodyPr/>
                    <a:lstStyle/>
                    <a:p>
                      <a:pPr marL="0" algn="l" defTabSz="932742" rtl="0" eaLnBrk="1" fontAlgn="b" latinLnBrk="0" hangingPunct="1"/>
                      <a:r>
                        <a:rPr lang="en-US" sz="1600" b="0" u="none" strike="noStrike" kern="1200">
                          <a:solidFill>
                            <a:schemeClr val="tx1"/>
                          </a:solidFill>
                          <a:effectLst/>
                          <a:latin typeface="+mn-lt"/>
                          <a:ea typeface="+mn-ea"/>
                          <a:cs typeface="+mn-cs"/>
                        </a:rPr>
                        <a:t>DatabaseSizeHourSqlMeter</a:t>
                      </a:r>
                    </a:p>
                  </a:txBody>
                  <a:tcPr marL="4504" marR="4504" marT="4504" marB="0" anchor="b"/>
                </a:tc>
                <a:tc>
                  <a:txBody>
                    <a:bodyPr/>
                    <a:lstStyle/>
                    <a:p>
                      <a:pPr marL="0" algn="l" defTabSz="932742" rtl="0" eaLnBrk="1" fontAlgn="b" latinLnBrk="0" hangingPunct="1"/>
                      <a:r>
                        <a:rPr lang="en-US" sz="1600" b="0" u="none" strike="noStrike" kern="1200">
                          <a:solidFill>
                            <a:schemeClr val="tx1"/>
                          </a:solidFill>
                          <a:effectLst/>
                          <a:latin typeface="+mn-lt"/>
                          <a:ea typeface="+mn-ea"/>
                          <a:cs typeface="+mn-cs"/>
                        </a:rPr>
                        <a:t>MB*hours</a:t>
                      </a:r>
                    </a:p>
                  </a:txBody>
                  <a:tcPr marL="4504" marR="4504" marT="4504" marB="0" anchor="b"/>
                </a:tc>
                <a:extLst>
                  <a:ext uri="{0D108BD9-81ED-4DB2-BD59-A6C34878D82A}">
                    <a16:rowId xmlns:a16="http://schemas.microsoft.com/office/drawing/2014/main" val="1190923346"/>
                  </a:ext>
                </a:extLst>
              </a:tr>
              <a:tr h="370840">
                <a:tc>
                  <a:txBody>
                    <a:bodyPr/>
                    <a:lstStyle/>
                    <a:p>
                      <a:pPr marL="0" algn="l" defTabSz="932742" rtl="0" eaLnBrk="1" fontAlgn="b" latinLnBrk="0" hangingPunct="1"/>
                      <a:r>
                        <a:rPr lang="en-US" sz="1600" b="0" u="none" strike="noStrike" kern="1200" dirty="0">
                          <a:solidFill>
                            <a:schemeClr val="tx1"/>
                          </a:solidFill>
                          <a:effectLst/>
                          <a:latin typeface="+mn-lt"/>
                          <a:ea typeface="+mn-ea"/>
                          <a:cs typeface="+mn-cs"/>
                        </a:rPr>
                        <a:t>MySQL RP</a:t>
                      </a:r>
                    </a:p>
                  </a:txBody>
                  <a:tcPr marL="4504" marR="4504" marT="4504" marB="0" anchor="b"/>
                </a:tc>
                <a:tc>
                  <a:txBody>
                    <a:bodyPr/>
                    <a:lstStyle/>
                    <a:p>
                      <a:pPr marL="0" algn="l" defTabSz="932742" rtl="0" eaLnBrk="1" fontAlgn="b" latinLnBrk="0" hangingPunct="1"/>
                      <a:r>
                        <a:rPr lang="en-US" sz="1600" b="0" u="none" strike="noStrike" kern="1200">
                          <a:solidFill>
                            <a:schemeClr val="tx1"/>
                          </a:solidFill>
                          <a:effectLst/>
                          <a:latin typeface="+mn-lt"/>
                          <a:ea typeface="+mn-ea"/>
                          <a:cs typeface="+mn-cs"/>
                        </a:rPr>
                        <a:t>E6D8CFCD-7734-495E-B1CC-5AB0B9C24BD3</a:t>
                      </a:r>
                    </a:p>
                  </a:txBody>
                  <a:tcPr marL="4504" marR="4504" marT="4504" marB="0" anchor="b"/>
                </a:tc>
                <a:tc>
                  <a:txBody>
                    <a:bodyPr/>
                    <a:lstStyle/>
                    <a:p>
                      <a:pPr marL="0" algn="l" defTabSz="932742" rtl="0" eaLnBrk="1" fontAlgn="b" latinLnBrk="0" hangingPunct="1"/>
                      <a:r>
                        <a:rPr lang="en-US" sz="1600" b="0" u="none" strike="noStrike" kern="1200">
                          <a:solidFill>
                            <a:schemeClr val="tx1"/>
                          </a:solidFill>
                          <a:effectLst/>
                          <a:latin typeface="+mn-lt"/>
                          <a:ea typeface="+mn-ea"/>
                          <a:cs typeface="+mn-cs"/>
                        </a:rPr>
                        <a:t>DatabaseSizeHourMySqlMeter</a:t>
                      </a:r>
                    </a:p>
                  </a:txBody>
                  <a:tcPr marL="4504" marR="4504" marT="4504" marB="0" anchor="b"/>
                </a:tc>
                <a:tc>
                  <a:txBody>
                    <a:bodyPr/>
                    <a:lstStyle/>
                    <a:p>
                      <a:pPr marL="0" algn="l" defTabSz="932742" rtl="0" eaLnBrk="1" fontAlgn="b" latinLnBrk="0" hangingPunct="1"/>
                      <a:r>
                        <a:rPr lang="en-US" sz="1600" b="0" u="none" strike="noStrike" kern="1200">
                          <a:solidFill>
                            <a:schemeClr val="tx1"/>
                          </a:solidFill>
                          <a:effectLst/>
                          <a:latin typeface="+mn-lt"/>
                          <a:ea typeface="+mn-ea"/>
                          <a:cs typeface="+mn-cs"/>
                        </a:rPr>
                        <a:t>MB*hours</a:t>
                      </a:r>
                    </a:p>
                  </a:txBody>
                  <a:tcPr marL="4504" marR="4504" marT="4504" marB="0" anchor="b"/>
                </a:tc>
                <a:extLst>
                  <a:ext uri="{0D108BD9-81ED-4DB2-BD59-A6C34878D82A}">
                    <a16:rowId xmlns:a16="http://schemas.microsoft.com/office/drawing/2014/main" val="1418255147"/>
                  </a:ext>
                </a:extLst>
              </a:tr>
              <a:tr h="370840">
                <a:tc>
                  <a:txBody>
                    <a:bodyPr/>
                    <a:lstStyle/>
                    <a:p>
                      <a:pPr marL="0" algn="l" defTabSz="932742" rtl="0" eaLnBrk="1" fontAlgn="b" latinLnBrk="0" hangingPunct="1"/>
                      <a:r>
                        <a:rPr lang="en-US" sz="1600" b="0" u="none" strike="noStrike" kern="1200">
                          <a:solidFill>
                            <a:schemeClr val="tx1"/>
                          </a:solidFill>
                          <a:effectLst/>
                          <a:latin typeface="+mn-lt"/>
                          <a:ea typeface="+mn-ea"/>
                          <a:cs typeface="+mn-cs"/>
                        </a:rPr>
                        <a:t>Compute</a:t>
                      </a:r>
                    </a:p>
                  </a:txBody>
                  <a:tcPr marL="4504" marR="4504" marT="4504" marB="0" anchor="b"/>
                </a:tc>
                <a:tc>
                  <a:txBody>
                    <a:bodyPr/>
                    <a:lstStyle/>
                    <a:p>
                      <a:pPr marL="0" algn="l" defTabSz="932742" rtl="0" eaLnBrk="1" fontAlgn="b" latinLnBrk="0" hangingPunct="1"/>
                      <a:r>
                        <a:rPr lang="en-US" sz="1600" b="0" u="none" strike="noStrike" kern="1200">
                          <a:solidFill>
                            <a:schemeClr val="tx1"/>
                          </a:solidFill>
                          <a:effectLst/>
                          <a:latin typeface="+mn-lt"/>
                          <a:ea typeface="+mn-ea"/>
                          <a:cs typeface="+mn-cs"/>
                        </a:rPr>
                        <a:t>FAB6EB84-500B-4A09-A8CA-7358F8BBAEA5</a:t>
                      </a:r>
                    </a:p>
                  </a:txBody>
                  <a:tcPr marL="4504" marR="4504" marT="4504" marB="0" anchor="b"/>
                </a:tc>
                <a:tc>
                  <a:txBody>
                    <a:bodyPr/>
                    <a:lstStyle/>
                    <a:p>
                      <a:pPr marL="0" algn="l" defTabSz="932742" rtl="0" eaLnBrk="1" fontAlgn="b" latinLnBrk="0" hangingPunct="1"/>
                      <a:r>
                        <a:rPr lang="en-US" sz="1600" b="0" u="none" strike="noStrike" kern="1200">
                          <a:solidFill>
                            <a:schemeClr val="tx1"/>
                          </a:solidFill>
                          <a:effectLst/>
                          <a:latin typeface="+mn-lt"/>
                          <a:ea typeface="+mn-ea"/>
                          <a:cs typeface="+mn-cs"/>
                        </a:rPr>
                        <a:t>Base VM Size Hours</a:t>
                      </a:r>
                    </a:p>
                  </a:txBody>
                  <a:tcPr marL="4504" marR="4504" marT="4504" marB="0" anchor="b"/>
                </a:tc>
                <a:tc>
                  <a:txBody>
                    <a:bodyPr/>
                    <a:lstStyle/>
                    <a:p>
                      <a:pPr marL="0" algn="l" defTabSz="932742" rtl="0" eaLnBrk="1" fontAlgn="b" latinLnBrk="0" hangingPunct="1"/>
                      <a:r>
                        <a:rPr lang="en-US" sz="1600" b="0" u="none" strike="noStrike" kern="1200">
                          <a:solidFill>
                            <a:schemeClr val="tx1"/>
                          </a:solidFill>
                          <a:effectLst/>
                          <a:latin typeface="+mn-lt"/>
                          <a:ea typeface="+mn-ea"/>
                          <a:cs typeface="+mn-cs"/>
                        </a:rPr>
                        <a:t>Virtual core hours</a:t>
                      </a:r>
                    </a:p>
                  </a:txBody>
                  <a:tcPr marL="4504" marR="4504" marT="4504" marB="0" anchor="b"/>
                </a:tc>
                <a:extLst>
                  <a:ext uri="{0D108BD9-81ED-4DB2-BD59-A6C34878D82A}">
                    <a16:rowId xmlns:a16="http://schemas.microsoft.com/office/drawing/2014/main" val="2849849497"/>
                  </a:ext>
                </a:extLst>
              </a:tr>
              <a:tr h="370840">
                <a:tc>
                  <a:txBody>
                    <a:bodyPr/>
                    <a:lstStyle/>
                    <a:p>
                      <a:pPr marL="0" algn="l" defTabSz="932742" rtl="0" eaLnBrk="1" fontAlgn="b" latinLnBrk="0" hangingPunct="1"/>
                      <a:endParaRPr lang="en-US" sz="1600" b="0" u="none" strike="noStrike" kern="1200">
                        <a:solidFill>
                          <a:schemeClr val="tx1"/>
                        </a:solidFill>
                        <a:effectLst/>
                        <a:latin typeface="+mn-lt"/>
                        <a:ea typeface="+mn-ea"/>
                        <a:cs typeface="+mn-cs"/>
                      </a:endParaRPr>
                    </a:p>
                  </a:txBody>
                  <a:tcPr marL="4504" marR="4504" marT="4504" marB="0" anchor="b"/>
                </a:tc>
                <a:tc>
                  <a:txBody>
                    <a:bodyPr/>
                    <a:lstStyle/>
                    <a:p>
                      <a:pPr marL="0" algn="l" defTabSz="932742" rtl="0" eaLnBrk="1" fontAlgn="b" latinLnBrk="0" hangingPunct="1"/>
                      <a:r>
                        <a:rPr lang="en-US" sz="1600" b="0" u="none" strike="noStrike" kern="1200">
                          <a:solidFill>
                            <a:schemeClr val="tx1"/>
                          </a:solidFill>
                          <a:effectLst/>
                          <a:latin typeface="+mn-lt"/>
                          <a:ea typeface="+mn-ea"/>
                          <a:cs typeface="+mn-cs"/>
                        </a:rPr>
                        <a:t>9CD92D4C-BAFD-4492-B278-BEDC2DE8232A</a:t>
                      </a:r>
                    </a:p>
                  </a:txBody>
                  <a:tcPr marL="4504" marR="4504" marT="4504" marB="0" anchor="b"/>
                </a:tc>
                <a:tc>
                  <a:txBody>
                    <a:bodyPr/>
                    <a:lstStyle/>
                    <a:p>
                      <a:pPr marL="0" algn="l" defTabSz="932742" rtl="0" eaLnBrk="1" fontAlgn="b" latinLnBrk="0" hangingPunct="1"/>
                      <a:r>
                        <a:rPr lang="en-US" sz="1600" b="0" u="none" strike="noStrike" kern="1200">
                          <a:solidFill>
                            <a:schemeClr val="tx1"/>
                          </a:solidFill>
                          <a:effectLst/>
                          <a:latin typeface="+mn-lt"/>
                          <a:ea typeface="+mn-ea"/>
                          <a:cs typeface="+mn-cs"/>
                        </a:rPr>
                        <a:t>Windows VM Size Hours</a:t>
                      </a:r>
                    </a:p>
                  </a:txBody>
                  <a:tcPr marL="4504" marR="4504" marT="4504" marB="0" anchor="b"/>
                </a:tc>
                <a:tc>
                  <a:txBody>
                    <a:bodyPr/>
                    <a:lstStyle/>
                    <a:p>
                      <a:pPr marL="0" algn="l" defTabSz="932742" rtl="0" eaLnBrk="1" fontAlgn="b" latinLnBrk="0" hangingPunct="1"/>
                      <a:r>
                        <a:rPr lang="en-US" sz="1600" b="0" u="none" strike="noStrike" kern="1200">
                          <a:solidFill>
                            <a:schemeClr val="tx1"/>
                          </a:solidFill>
                          <a:effectLst/>
                          <a:latin typeface="+mn-lt"/>
                          <a:ea typeface="+mn-ea"/>
                          <a:cs typeface="+mn-cs"/>
                        </a:rPr>
                        <a:t>Virtual core hours</a:t>
                      </a:r>
                    </a:p>
                  </a:txBody>
                  <a:tcPr marL="4504" marR="4504" marT="4504" marB="0" anchor="b"/>
                </a:tc>
                <a:extLst>
                  <a:ext uri="{0D108BD9-81ED-4DB2-BD59-A6C34878D82A}">
                    <a16:rowId xmlns:a16="http://schemas.microsoft.com/office/drawing/2014/main" val="4069766713"/>
                  </a:ext>
                </a:extLst>
              </a:tr>
              <a:tr h="370840">
                <a:tc>
                  <a:txBody>
                    <a:bodyPr/>
                    <a:lstStyle/>
                    <a:p>
                      <a:pPr marL="0" algn="l" defTabSz="932742" rtl="0" eaLnBrk="1" fontAlgn="b" latinLnBrk="0" hangingPunct="1"/>
                      <a:endParaRPr lang="en-US" sz="1600" b="0" u="none" strike="noStrike" kern="1200">
                        <a:solidFill>
                          <a:schemeClr val="tx1"/>
                        </a:solidFill>
                        <a:effectLst/>
                        <a:latin typeface="+mn-lt"/>
                        <a:ea typeface="+mn-ea"/>
                        <a:cs typeface="+mn-cs"/>
                      </a:endParaRPr>
                    </a:p>
                  </a:txBody>
                  <a:tcPr marL="4504" marR="4504" marT="4504" marB="0" anchor="b"/>
                </a:tc>
                <a:tc>
                  <a:txBody>
                    <a:bodyPr/>
                    <a:lstStyle/>
                    <a:p>
                      <a:pPr marL="0" algn="l" defTabSz="932742" rtl="0" eaLnBrk="1" fontAlgn="b" latinLnBrk="0" hangingPunct="1"/>
                      <a:r>
                        <a:rPr lang="en-US" sz="1600" b="0" u="none" strike="noStrike" kern="1200">
                          <a:solidFill>
                            <a:schemeClr val="tx1"/>
                          </a:solidFill>
                          <a:effectLst/>
                          <a:latin typeface="+mn-lt"/>
                          <a:ea typeface="+mn-ea"/>
                          <a:cs typeface="+mn-cs"/>
                        </a:rPr>
                        <a:t>6DAB500F-A4FD-49C4-956D-229BB9C8C793</a:t>
                      </a:r>
                    </a:p>
                  </a:txBody>
                  <a:tcPr marL="4504" marR="4504" marT="4504" marB="0" anchor="b"/>
                </a:tc>
                <a:tc>
                  <a:txBody>
                    <a:bodyPr/>
                    <a:lstStyle/>
                    <a:p>
                      <a:pPr marL="0" algn="l" defTabSz="932742" rtl="0" eaLnBrk="1" fontAlgn="b" latinLnBrk="0" hangingPunct="1"/>
                      <a:r>
                        <a:rPr lang="en-US" sz="1600" b="0" u="none" strike="noStrike" kern="1200">
                          <a:solidFill>
                            <a:schemeClr val="tx1"/>
                          </a:solidFill>
                          <a:effectLst/>
                          <a:latin typeface="+mn-lt"/>
                          <a:ea typeface="+mn-ea"/>
                          <a:cs typeface="+mn-cs"/>
                        </a:rPr>
                        <a:t>VM size hours</a:t>
                      </a:r>
                    </a:p>
                  </a:txBody>
                  <a:tcPr marL="4504" marR="4504" marT="4504" marB="0" anchor="b"/>
                </a:tc>
                <a:tc>
                  <a:txBody>
                    <a:bodyPr/>
                    <a:lstStyle/>
                    <a:p>
                      <a:pPr marL="0" algn="l" defTabSz="932742" rtl="0" eaLnBrk="1" fontAlgn="b" latinLnBrk="0" hangingPunct="1"/>
                      <a:r>
                        <a:rPr lang="en-US" sz="1600" b="0" u="none" strike="noStrike" kern="1200">
                          <a:solidFill>
                            <a:schemeClr val="tx1"/>
                          </a:solidFill>
                          <a:effectLst/>
                          <a:latin typeface="+mn-lt"/>
                          <a:ea typeface="+mn-ea"/>
                          <a:cs typeface="+mn-cs"/>
                        </a:rPr>
                        <a:t>VM hours</a:t>
                      </a:r>
                    </a:p>
                  </a:txBody>
                  <a:tcPr marL="4504" marR="4504" marT="4504" marB="0" anchor="b"/>
                </a:tc>
                <a:extLst>
                  <a:ext uri="{0D108BD9-81ED-4DB2-BD59-A6C34878D82A}">
                    <a16:rowId xmlns:a16="http://schemas.microsoft.com/office/drawing/2014/main" val="1543218076"/>
                  </a:ext>
                </a:extLst>
              </a:tr>
              <a:tr h="370840">
                <a:tc>
                  <a:txBody>
                    <a:bodyPr/>
                    <a:lstStyle/>
                    <a:p>
                      <a:pPr marL="0" algn="l" defTabSz="932742" rtl="0" eaLnBrk="1" fontAlgn="b" latinLnBrk="0" hangingPunct="1"/>
                      <a:r>
                        <a:rPr lang="en-US" sz="1600" b="0" u="none" strike="noStrike" kern="1200">
                          <a:solidFill>
                            <a:schemeClr val="tx1"/>
                          </a:solidFill>
                          <a:effectLst/>
                          <a:latin typeface="+mn-lt"/>
                          <a:ea typeface="+mn-ea"/>
                          <a:cs typeface="+mn-cs"/>
                        </a:rPr>
                        <a:t>Key Vault</a:t>
                      </a:r>
                    </a:p>
                  </a:txBody>
                  <a:tcPr marL="4504" marR="4504" marT="4504" marB="0" anchor="b"/>
                </a:tc>
                <a:tc>
                  <a:txBody>
                    <a:bodyPr/>
                    <a:lstStyle/>
                    <a:p>
                      <a:pPr marL="0" algn="l" defTabSz="932742" rtl="0" eaLnBrk="1" fontAlgn="b" latinLnBrk="0" hangingPunct="1"/>
                      <a:r>
                        <a:rPr lang="en-US" sz="1600" b="0" u="none" strike="noStrike" kern="1200">
                          <a:solidFill>
                            <a:schemeClr val="tx1"/>
                          </a:solidFill>
                          <a:effectLst/>
                          <a:latin typeface="+mn-lt"/>
                          <a:ea typeface="+mn-ea"/>
                          <a:cs typeface="+mn-cs"/>
                        </a:rPr>
                        <a:t>EBF13B9F-B3EA-46FE-BF54-396E93D48AB4</a:t>
                      </a:r>
                    </a:p>
                  </a:txBody>
                  <a:tcPr marL="4504" marR="4504" marT="4504" marB="0" anchor="b"/>
                </a:tc>
                <a:tc>
                  <a:txBody>
                    <a:bodyPr/>
                    <a:lstStyle/>
                    <a:p>
                      <a:pPr marL="0" algn="l" defTabSz="932742" rtl="0" eaLnBrk="1" fontAlgn="b" latinLnBrk="0" hangingPunct="1"/>
                      <a:r>
                        <a:rPr lang="en-US" sz="1600" b="0" u="none" strike="noStrike" kern="1200">
                          <a:solidFill>
                            <a:schemeClr val="tx1"/>
                          </a:solidFill>
                          <a:effectLst/>
                          <a:latin typeface="+mn-lt"/>
                          <a:ea typeface="+mn-ea"/>
                          <a:cs typeface="+mn-cs"/>
                        </a:rPr>
                        <a:t>Key Vault transactions</a:t>
                      </a:r>
                    </a:p>
                  </a:txBody>
                  <a:tcPr marL="4504" marR="4504" marT="4504" marB="0" anchor="b"/>
                </a:tc>
                <a:tc>
                  <a:txBody>
                    <a:bodyPr/>
                    <a:lstStyle/>
                    <a:p>
                      <a:pPr marL="0" algn="l" defTabSz="932742" rtl="0" eaLnBrk="1" fontAlgn="b" latinLnBrk="0" hangingPunct="1"/>
                      <a:r>
                        <a:rPr lang="en-US" sz="1600" b="0" u="none" strike="noStrike" kern="1200">
                          <a:solidFill>
                            <a:schemeClr val="tx1"/>
                          </a:solidFill>
                          <a:effectLst/>
                          <a:latin typeface="+mn-lt"/>
                          <a:ea typeface="+mn-ea"/>
                          <a:cs typeface="+mn-cs"/>
                        </a:rPr>
                        <a:t>Request count in 10,000's</a:t>
                      </a:r>
                    </a:p>
                  </a:txBody>
                  <a:tcPr marL="4504" marR="4504" marT="4504" marB="0" anchor="b"/>
                </a:tc>
                <a:extLst>
                  <a:ext uri="{0D108BD9-81ED-4DB2-BD59-A6C34878D82A}">
                    <a16:rowId xmlns:a16="http://schemas.microsoft.com/office/drawing/2014/main" val="1322946001"/>
                  </a:ext>
                </a:extLst>
              </a:tr>
              <a:tr h="370840">
                <a:tc>
                  <a:txBody>
                    <a:bodyPr/>
                    <a:lstStyle/>
                    <a:p>
                      <a:pPr marL="0" algn="l" defTabSz="932742" rtl="0" eaLnBrk="1" fontAlgn="b" latinLnBrk="0" hangingPunct="1"/>
                      <a:r>
                        <a:rPr lang="en-US" sz="1600" b="0" u="none" strike="noStrike" kern="1200">
                          <a:solidFill>
                            <a:schemeClr val="tx1"/>
                          </a:solidFill>
                          <a:effectLst/>
                          <a:latin typeface="+mn-lt"/>
                          <a:ea typeface="+mn-ea"/>
                          <a:cs typeface="+mn-cs"/>
                        </a:rPr>
                        <a:t>App service</a:t>
                      </a:r>
                    </a:p>
                  </a:txBody>
                  <a:tcPr marL="4504" marR="4504" marT="4504" marB="0" anchor="b"/>
                </a:tc>
                <a:tc>
                  <a:txBody>
                    <a:bodyPr/>
                    <a:lstStyle/>
                    <a:p>
                      <a:pPr marL="0" algn="l" defTabSz="932742" rtl="0" eaLnBrk="1" fontAlgn="b" latinLnBrk="0" hangingPunct="1"/>
                      <a:r>
                        <a:rPr lang="en-US" sz="1600" b="0" u="none" strike="noStrike" kern="1200">
                          <a:solidFill>
                            <a:schemeClr val="tx1"/>
                          </a:solidFill>
                          <a:effectLst/>
                          <a:latin typeface="+mn-lt"/>
                          <a:ea typeface="+mn-ea"/>
                          <a:cs typeface="+mn-cs"/>
                        </a:rPr>
                        <a:t>190C935E-9ADA-48FF-9AB8-56EA1CF9ADAA</a:t>
                      </a:r>
                    </a:p>
                  </a:txBody>
                  <a:tcPr marL="4504" marR="4504" marT="4504" marB="0" anchor="b"/>
                </a:tc>
                <a:tc>
                  <a:txBody>
                    <a:bodyPr/>
                    <a:lstStyle/>
                    <a:p>
                      <a:pPr marL="0" algn="l" defTabSz="932742" rtl="0" eaLnBrk="1" fontAlgn="b" latinLnBrk="0" hangingPunct="1"/>
                      <a:r>
                        <a:rPr lang="en-US" sz="1600" b="0" u="none" strike="noStrike" kern="1200">
                          <a:solidFill>
                            <a:schemeClr val="tx1"/>
                          </a:solidFill>
                          <a:effectLst/>
                          <a:latin typeface="+mn-lt"/>
                          <a:ea typeface="+mn-ea"/>
                          <a:cs typeface="+mn-cs"/>
                        </a:rPr>
                        <a:t>App Service</a:t>
                      </a:r>
                    </a:p>
                  </a:txBody>
                  <a:tcPr marL="4504" marR="4504" marT="4504" marB="0" anchor="b"/>
                </a:tc>
                <a:tc>
                  <a:txBody>
                    <a:bodyPr/>
                    <a:lstStyle/>
                    <a:p>
                      <a:pPr marL="0" algn="l" defTabSz="932742" rtl="0" eaLnBrk="1" fontAlgn="b" latinLnBrk="0" hangingPunct="1"/>
                      <a:r>
                        <a:rPr lang="en-US" sz="1600" b="0" u="none" strike="noStrike" kern="1200">
                          <a:solidFill>
                            <a:schemeClr val="tx1"/>
                          </a:solidFill>
                          <a:effectLst/>
                          <a:latin typeface="+mn-lt"/>
                          <a:ea typeface="+mn-ea"/>
                          <a:cs typeface="+mn-cs"/>
                        </a:rPr>
                        <a:t>Virtual core hours</a:t>
                      </a:r>
                    </a:p>
                  </a:txBody>
                  <a:tcPr marL="4504" marR="4504" marT="4504" marB="0" anchor="b"/>
                </a:tc>
                <a:extLst>
                  <a:ext uri="{0D108BD9-81ED-4DB2-BD59-A6C34878D82A}">
                    <a16:rowId xmlns:a16="http://schemas.microsoft.com/office/drawing/2014/main" val="326857147"/>
                  </a:ext>
                </a:extLst>
              </a:tr>
              <a:tr h="370840">
                <a:tc>
                  <a:txBody>
                    <a:bodyPr/>
                    <a:lstStyle/>
                    <a:p>
                      <a:pPr marL="0" algn="l" defTabSz="932742" rtl="0" eaLnBrk="1" fontAlgn="b" latinLnBrk="0" hangingPunct="1"/>
                      <a:endParaRPr lang="en-US" sz="1600" b="0" u="none" strike="noStrike" kern="1200">
                        <a:solidFill>
                          <a:schemeClr val="tx1"/>
                        </a:solidFill>
                        <a:effectLst/>
                        <a:latin typeface="+mn-lt"/>
                        <a:ea typeface="+mn-ea"/>
                        <a:cs typeface="+mn-cs"/>
                      </a:endParaRPr>
                    </a:p>
                  </a:txBody>
                  <a:tcPr marL="4504" marR="4504" marT="4504" marB="0" anchor="b"/>
                </a:tc>
                <a:tc>
                  <a:txBody>
                    <a:bodyPr/>
                    <a:lstStyle/>
                    <a:p>
                      <a:pPr marL="0" algn="l" defTabSz="932742" rtl="0" eaLnBrk="1" fontAlgn="b" latinLnBrk="0" hangingPunct="1"/>
                      <a:r>
                        <a:rPr lang="en-US" sz="1600" b="0" u="none" strike="noStrike" kern="1200">
                          <a:solidFill>
                            <a:schemeClr val="tx1"/>
                          </a:solidFill>
                          <a:effectLst/>
                          <a:latin typeface="+mn-lt"/>
                          <a:ea typeface="+mn-ea"/>
                          <a:cs typeface="+mn-cs"/>
                        </a:rPr>
                        <a:t>67CC4AFC-0691-48E1-A4B8-D744D1FEDBDE</a:t>
                      </a:r>
                    </a:p>
                  </a:txBody>
                  <a:tcPr marL="4504" marR="4504" marT="4504" marB="0" anchor="b"/>
                </a:tc>
                <a:tc>
                  <a:txBody>
                    <a:bodyPr/>
                    <a:lstStyle/>
                    <a:p>
                      <a:pPr marL="0" algn="l" defTabSz="932742" rtl="0" eaLnBrk="1" fontAlgn="b" latinLnBrk="0" hangingPunct="1"/>
                      <a:r>
                        <a:rPr lang="en-US" sz="1600" b="0" u="none" strike="noStrike" kern="1200">
                          <a:solidFill>
                            <a:schemeClr val="tx1"/>
                          </a:solidFill>
                          <a:effectLst/>
                          <a:latin typeface="+mn-lt"/>
                          <a:ea typeface="+mn-ea"/>
                          <a:cs typeface="+mn-cs"/>
                        </a:rPr>
                        <a:t>Functions - Compute Requests</a:t>
                      </a:r>
                    </a:p>
                  </a:txBody>
                  <a:tcPr marL="4504" marR="4504" marT="4504" marB="0" anchor="b"/>
                </a:tc>
                <a:tc>
                  <a:txBody>
                    <a:bodyPr/>
                    <a:lstStyle/>
                    <a:p>
                      <a:pPr marL="0" algn="l" defTabSz="932742" rtl="0" eaLnBrk="1" fontAlgn="b" latinLnBrk="0" hangingPunct="1"/>
                      <a:r>
                        <a:rPr lang="en-US" sz="1600" b="0" u="none" strike="noStrike" kern="1200">
                          <a:solidFill>
                            <a:schemeClr val="tx1"/>
                          </a:solidFill>
                          <a:effectLst/>
                          <a:latin typeface="+mn-lt"/>
                          <a:ea typeface="+mn-ea"/>
                          <a:cs typeface="+mn-cs"/>
                        </a:rPr>
                        <a:t>10 Requests</a:t>
                      </a:r>
                    </a:p>
                  </a:txBody>
                  <a:tcPr marL="4504" marR="4504" marT="4504" marB="0" anchor="b"/>
                </a:tc>
                <a:extLst>
                  <a:ext uri="{0D108BD9-81ED-4DB2-BD59-A6C34878D82A}">
                    <a16:rowId xmlns:a16="http://schemas.microsoft.com/office/drawing/2014/main" val="82876785"/>
                  </a:ext>
                </a:extLst>
              </a:tr>
              <a:tr h="370840">
                <a:tc>
                  <a:txBody>
                    <a:bodyPr/>
                    <a:lstStyle/>
                    <a:p>
                      <a:pPr marL="0" algn="l" defTabSz="932742" rtl="0" eaLnBrk="1" fontAlgn="b" latinLnBrk="0" hangingPunct="1"/>
                      <a:endParaRPr lang="en-US" sz="1600" b="0" u="none" strike="noStrike" kern="1200">
                        <a:solidFill>
                          <a:schemeClr val="tx1"/>
                        </a:solidFill>
                        <a:effectLst/>
                        <a:latin typeface="+mn-lt"/>
                        <a:ea typeface="+mn-ea"/>
                        <a:cs typeface="+mn-cs"/>
                      </a:endParaRPr>
                    </a:p>
                  </a:txBody>
                  <a:tcPr marL="4504" marR="4504" marT="4504" marB="0" anchor="b"/>
                </a:tc>
                <a:tc>
                  <a:txBody>
                    <a:bodyPr/>
                    <a:lstStyle/>
                    <a:p>
                      <a:pPr marL="0" algn="l" defTabSz="932742" rtl="0" eaLnBrk="1" fontAlgn="b" latinLnBrk="0" hangingPunct="1"/>
                      <a:r>
                        <a:rPr lang="en-US" sz="1600" b="0" u="none" strike="noStrike" kern="1200">
                          <a:solidFill>
                            <a:schemeClr val="tx1"/>
                          </a:solidFill>
                          <a:effectLst/>
                          <a:latin typeface="+mn-lt"/>
                          <a:ea typeface="+mn-ea"/>
                          <a:cs typeface="+mn-cs"/>
                        </a:rPr>
                        <a:t>957E9F36-2C14-45A1-B6A1-1723EF71A01D</a:t>
                      </a:r>
                    </a:p>
                  </a:txBody>
                  <a:tcPr marL="4504" marR="4504" marT="4504" marB="0" anchor="b"/>
                </a:tc>
                <a:tc>
                  <a:txBody>
                    <a:bodyPr/>
                    <a:lstStyle/>
                    <a:p>
                      <a:pPr marL="0" algn="l" defTabSz="932742" rtl="0" eaLnBrk="1" fontAlgn="b" latinLnBrk="0" hangingPunct="1"/>
                      <a:r>
                        <a:rPr lang="en-US" sz="1600" b="0" u="none" strike="noStrike" kern="1200">
                          <a:solidFill>
                            <a:schemeClr val="tx1"/>
                          </a:solidFill>
                          <a:effectLst/>
                          <a:latin typeface="+mn-lt"/>
                          <a:ea typeface="+mn-ea"/>
                          <a:cs typeface="+mn-cs"/>
                        </a:rPr>
                        <a:t>Shared App Service Hours</a:t>
                      </a:r>
                    </a:p>
                  </a:txBody>
                  <a:tcPr marL="4504" marR="4504" marT="4504" marB="0" anchor="b"/>
                </a:tc>
                <a:tc>
                  <a:txBody>
                    <a:bodyPr/>
                    <a:lstStyle/>
                    <a:p>
                      <a:pPr marL="0" algn="l" defTabSz="932742" rtl="0" eaLnBrk="1" fontAlgn="b" latinLnBrk="0" hangingPunct="1"/>
                      <a:r>
                        <a:rPr lang="en-US" sz="1600" b="0" u="none" strike="noStrike" kern="1200">
                          <a:solidFill>
                            <a:schemeClr val="tx1"/>
                          </a:solidFill>
                          <a:effectLst/>
                          <a:latin typeface="+mn-lt"/>
                          <a:ea typeface="+mn-ea"/>
                          <a:cs typeface="+mn-cs"/>
                        </a:rPr>
                        <a:t>1 hour</a:t>
                      </a:r>
                    </a:p>
                  </a:txBody>
                  <a:tcPr marL="4504" marR="4504" marT="4504" marB="0" anchor="b"/>
                </a:tc>
                <a:extLst>
                  <a:ext uri="{0D108BD9-81ED-4DB2-BD59-A6C34878D82A}">
                    <a16:rowId xmlns:a16="http://schemas.microsoft.com/office/drawing/2014/main" val="920900683"/>
                  </a:ext>
                </a:extLst>
              </a:tr>
              <a:tr h="370840">
                <a:tc>
                  <a:txBody>
                    <a:bodyPr/>
                    <a:lstStyle/>
                    <a:p>
                      <a:pPr marL="0" algn="l" defTabSz="932742" rtl="0" eaLnBrk="1" fontAlgn="b" latinLnBrk="0" hangingPunct="1"/>
                      <a:endParaRPr lang="en-US" sz="1600" b="0" u="none" strike="noStrike" kern="1200">
                        <a:solidFill>
                          <a:schemeClr val="tx1"/>
                        </a:solidFill>
                        <a:effectLst/>
                        <a:latin typeface="+mn-lt"/>
                        <a:ea typeface="+mn-ea"/>
                        <a:cs typeface="+mn-cs"/>
                      </a:endParaRPr>
                    </a:p>
                  </a:txBody>
                  <a:tcPr marL="4504" marR="4504" marT="4504" marB="0" anchor="b"/>
                </a:tc>
                <a:tc>
                  <a:txBody>
                    <a:bodyPr/>
                    <a:lstStyle/>
                    <a:p>
                      <a:pPr marL="0" algn="l" defTabSz="932742" rtl="0" eaLnBrk="1" fontAlgn="b" latinLnBrk="0" hangingPunct="1"/>
                      <a:r>
                        <a:rPr lang="en-US" sz="1600" b="0" u="none" strike="noStrike" kern="1200">
                          <a:solidFill>
                            <a:schemeClr val="tx1"/>
                          </a:solidFill>
                          <a:effectLst/>
                          <a:latin typeface="+mn-lt"/>
                          <a:ea typeface="+mn-ea"/>
                          <a:cs typeface="+mn-cs"/>
                        </a:rPr>
                        <a:t>539CDEC7-B4F5-49F6-AAC4-1F15CFF0EDA9</a:t>
                      </a:r>
                    </a:p>
                  </a:txBody>
                  <a:tcPr marL="4504" marR="4504" marT="4504" marB="0" anchor="b"/>
                </a:tc>
                <a:tc>
                  <a:txBody>
                    <a:bodyPr/>
                    <a:lstStyle/>
                    <a:p>
                      <a:pPr marL="0" algn="l" defTabSz="932742" rtl="0" eaLnBrk="1" fontAlgn="b" latinLnBrk="0" hangingPunct="1"/>
                      <a:r>
                        <a:rPr lang="en-US" sz="1600" b="0" u="none" strike="noStrike" kern="1200">
                          <a:solidFill>
                            <a:schemeClr val="tx1"/>
                          </a:solidFill>
                          <a:effectLst/>
                          <a:latin typeface="+mn-lt"/>
                          <a:ea typeface="+mn-ea"/>
                          <a:cs typeface="+mn-cs"/>
                        </a:rPr>
                        <a:t>Free App Service Hours</a:t>
                      </a:r>
                    </a:p>
                  </a:txBody>
                  <a:tcPr marL="4504" marR="4504" marT="4504" marB="0" anchor="b"/>
                </a:tc>
                <a:tc>
                  <a:txBody>
                    <a:bodyPr/>
                    <a:lstStyle/>
                    <a:p>
                      <a:pPr marL="0" algn="l" defTabSz="932742" rtl="0" eaLnBrk="1" fontAlgn="b" latinLnBrk="0" hangingPunct="1"/>
                      <a:r>
                        <a:rPr lang="en-US" sz="1600" b="0" u="none" strike="noStrike" kern="1200">
                          <a:solidFill>
                            <a:schemeClr val="tx1"/>
                          </a:solidFill>
                          <a:effectLst/>
                          <a:latin typeface="+mn-lt"/>
                          <a:ea typeface="+mn-ea"/>
                          <a:cs typeface="+mn-cs"/>
                        </a:rPr>
                        <a:t>1 hour</a:t>
                      </a:r>
                    </a:p>
                  </a:txBody>
                  <a:tcPr marL="4504" marR="4504" marT="4504" marB="0" anchor="b"/>
                </a:tc>
                <a:extLst>
                  <a:ext uri="{0D108BD9-81ED-4DB2-BD59-A6C34878D82A}">
                    <a16:rowId xmlns:a16="http://schemas.microsoft.com/office/drawing/2014/main" val="4048882536"/>
                  </a:ext>
                </a:extLst>
              </a:tr>
              <a:tr h="370840">
                <a:tc>
                  <a:txBody>
                    <a:bodyPr/>
                    <a:lstStyle/>
                    <a:p>
                      <a:pPr marL="0" algn="l" defTabSz="932742" rtl="0" eaLnBrk="1" fontAlgn="b" latinLnBrk="0" hangingPunct="1"/>
                      <a:endParaRPr lang="en-US" sz="1600" b="0" u="none" strike="noStrike" kern="1200">
                        <a:solidFill>
                          <a:schemeClr val="tx1"/>
                        </a:solidFill>
                        <a:effectLst/>
                        <a:latin typeface="+mn-lt"/>
                        <a:ea typeface="+mn-ea"/>
                        <a:cs typeface="+mn-cs"/>
                      </a:endParaRPr>
                    </a:p>
                  </a:txBody>
                  <a:tcPr marL="4504" marR="4504" marT="4504" marB="0" anchor="b"/>
                </a:tc>
                <a:tc>
                  <a:txBody>
                    <a:bodyPr/>
                    <a:lstStyle/>
                    <a:p>
                      <a:pPr marL="0" algn="l" defTabSz="932742" rtl="0" eaLnBrk="1" fontAlgn="b" latinLnBrk="0" hangingPunct="1"/>
                      <a:r>
                        <a:rPr lang="en-US" sz="1600" b="0" u="none" strike="noStrike" kern="1200">
                          <a:solidFill>
                            <a:schemeClr val="tx1"/>
                          </a:solidFill>
                          <a:effectLst/>
                          <a:latin typeface="+mn-lt"/>
                          <a:ea typeface="+mn-ea"/>
                          <a:cs typeface="+mn-cs"/>
                        </a:rPr>
                        <a:t>88039D51-A206-3A89-E9DE-C5117E2D10A6</a:t>
                      </a:r>
                    </a:p>
                  </a:txBody>
                  <a:tcPr marL="4504" marR="4504" marT="4504" marB="0" anchor="b"/>
                </a:tc>
                <a:tc>
                  <a:txBody>
                    <a:bodyPr/>
                    <a:lstStyle/>
                    <a:p>
                      <a:pPr marL="0" algn="l" defTabSz="932742" rtl="0" eaLnBrk="1" fontAlgn="b" latinLnBrk="0" hangingPunct="1"/>
                      <a:r>
                        <a:rPr lang="en-US" sz="1600" b="0" u="none" strike="noStrike" kern="1200">
                          <a:solidFill>
                            <a:schemeClr val="tx1"/>
                          </a:solidFill>
                          <a:effectLst/>
                          <a:latin typeface="+mn-lt"/>
                          <a:ea typeface="+mn-ea"/>
                          <a:cs typeface="+mn-cs"/>
                        </a:rPr>
                        <a:t>Small Standard App Service Hours</a:t>
                      </a:r>
                    </a:p>
                  </a:txBody>
                  <a:tcPr marL="4504" marR="4504" marT="4504" marB="0" anchor="b"/>
                </a:tc>
                <a:tc>
                  <a:txBody>
                    <a:bodyPr/>
                    <a:lstStyle/>
                    <a:p>
                      <a:pPr marL="0" algn="l" defTabSz="932742" rtl="0" eaLnBrk="1" fontAlgn="b" latinLnBrk="0" hangingPunct="1"/>
                      <a:r>
                        <a:rPr lang="en-US" sz="1600" b="0" u="none" strike="noStrike" kern="1200">
                          <a:solidFill>
                            <a:schemeClr val="tx1"/>
                          </a:solidFill>
                          <a:effectLst/>
                          <a:latin typeface="+mn-lt"/>
                          <a:ea typeface="+mn-ea"/>
                          <a:cs typeface="+mn-cs"/>
                        </a:rPr>
                        <a:t>1 hour</a:t>
                      </a:r>
                    </a:p>
                  </a:txBody>
                  <a:tcPr marL="4504" marR="4504" marT="4504" marB="0" anchor="b"/>
                </a:tc>
                <a:extLst>
                  <a:ext uri="{0D108BD9-81ED-4DB2-BD59-A6C34878D82A}">
                    <a16:rowId xmlns:a16="http://schemas.microsoft.com/office/drawing/2014/main" val="1399243138"/>
                  </a:ext>
                </a:extLst>
              </a:tr>
              <a:tr h="323655">
                <a:tc>
                  <a:txBody>
                    <a:bodyPr/>
                    <a:lstStyle/>
                    <a:p>
                      <a:pPr marL="0" algn="l" defTabSz="932742" rtl="0" eaLnBrk="1" fontAlgn="b" latinLnBrk="0" hangingPunct="1"/>
                      <a:endParaRPr lang="en-US" sz="1600" b="0" u="none" strike="noStrike" kern="1200">
                        <a:solidFill>
                          <a:schemeClr val="tx1"/>
                        </a:solidFill>
                        <a:effectLst/>
                        <a:latin typeface="+mn-lt"/>
                        <a:ea typeface="+mn-ea"/>
                        <a:cs typeface="+mn-cs"/>
                      </a:endParaRPr>
                    </a:p>
                  </a:txBody>
                  <a:tcPr marL="4504" marR="4504" marT="4504" marB="0" anchor="b"/>
                </a:tc>
                <a:tc>
                  <a:txBody>
                    <a:bodyPr/>
                    <a:lstStyle/>
                    <a:p>
                      <a:pPr marL="0" algn="l" defTabSz="932742" rtl="0" eaLnBrk="1" fontAlgn="b" latinLnBrk="0" hangingPunct="1"/>
                      <a:r>
                        <a:rPr lang="en-US" sz="1600" b="0" u="none" strike="noStrike" kern="1200">
                          <a:solidFill>
                            <a:schemeClr val="tx1"/>
                          </a:solidFill>
                          <a:effectLst/>
                          <a:latin typeface="+mn-lt"/>
                          <a:ea typeface="+mn-ea"/>
                          <a:cs typeface="+mn-cs"/>
                        </a:rPr>
                        <a:t>83A2A13E-4788-78DD-5D55-2831B68ED825</a:t>
                      </a:r>
                    </a:p>
                  </a:txBody>
                  <a:tcPr marL="4504" marR="4504" marT="4504" marB="0" anchor="b"/>
                </a:tc>
                <a:tc>
                  <a:txBody>
                    <a:bodyPr/>
                    <a:lstStyle/>
                    <a:p>
                      <a:pPr marL="0" algn="l" defTabSz="932742" rtl="0" eaLnBrk="1" fontAlgn="b" latinLnBrk="0" hangingPunct="1"/>
                      <a:r>
                        <a:rPr lang="en-US" sz="1600" b="0" u="none" strike="noStrike" kern="1200">
                          <a:solidFill>
                            <a:schemeClr val="tx1"/>
                          </a:solidFill>
                          <a:effectLst/>
                          <a:latin typeface="+mn-lt"/>
                          <a:ea typeface="+mn-ea"/>
                          <a:cs typeface="+mn-cs"/>
                        </a:rPr>
                        <a:t>Medium Standard App Service Hours</a:t>
                      </a:r>
                    </a:p>
                  </a:txBody>
                  <a:tcPr marL="4504" marR="4504" marT="4504" marB="0" anchor="b"/>
                </a:tc>
                <a:tc>
                  <a:txBody>
                    <a:bodyPr/>
                    <a:lstStyle/>
                    <a:p>
                      <a:pPr marL="0" algn="l" defTabSz="932742" rtl="0" eaLnBrk="1" fontAlgn="b" latinLnBrk="0" hangingPunct="1"/>
                      <a:r>
                        <a:rPr lang="en-US" sz="1600" b="0" u="none" strike="noStrike" kern="1200">
                          <a:solidFill>
                            <a:schemeClr val="tx1"/>
                          </a:solidFill>
                          <a:effectLst/>
                          <a:latin typeface="+mn-lt"/>
                          <a:ea typeface="+mn-ea"/>
                          <a:cs typeface="+mn-cs"/>
                        </a:rPr>
                        <a:t>1 hour</a:t>
                      </a:r>
                    </a:p>
                  </a:txBody>
                  <a:tcPr marL="4504" marR="4504" marT="4504" marB="0" anchor="b"/>
                </a:tc>
                <a:extLst>
                  <a:ext uri="{0D108BD9-81ED-4DB2-BD59-A6C34878D82A}">
                    <a16:rowId xmlns:a16="http://schemas.microsoft.com/office/drawing/2014/main" val="1437778639"/>
                  </a:ext>
                </a:extLst>
              </a:tr>
              <a:tr h="317989">
                <a:tc>
                  <a:txBody>
                    <a:bodyPr/>
                    <a:lstStyle/>
                    <a:p>
                      <a:pPr marL="0" algn="l" defTabSz="932742" rtl="0" eaLnBrk="1" fontAlgn="b" latinLnBrk="0" hangingPunct="1"/>
                      <a:endParaRPr lang="en-US" sz="1600" b="0" u="none" strike="noStrike" kern="1200">
                        <a:solidFill>
                          <a:schemeClr val="tx1"/>
                        </a:solidFill>
                        <a:effectLst/>
                        <a:latin typeface="+mn-lt"/>
                        <a:ea typeface="+mn-ea"/>
                        <a:cs typeface="+mn-cs"/>
                      </a:endParaRPr>
                    </a:p>
                  </a:txBody>
                  <a:tcPr marL="4504" marR="4504" marT="4504" marB="0" anchor="b"/>
                </a:tc>
                <a:tc>
                  <a:txBody>
                    <a:bodyPr/>
                    <a:lstStyle/>
                    <a:p>
                      <a:pPr marL="0" algn="l" defTabSz="932742" rtl="0" eaLnBrk="1" fontAlgn="b" latinLnBrk="0" hangingPunct="1"/>
                      <a:r>
                        <a:rPr lang="en-US" sz="1600" b="0" u="none" strike="noStrike" kern="1200">
                          <a:solidFill>
                            <a:schemeClr val="tx1"/>
                          </a:solidFill>
                          <a:effectLst/>
                          <a:latin typeface="+mn-lt"/>
                          <a:ea typeface="+mn-ea"/>
                          <a:cs typeface="+mn-cs"/>
                        </a:rPr>
                        <a:t>1083B9DB-E9BB-24BE-A5E9-D6FDD0DDEFE6</a:t>
                      </a:r>
                    </a:p>
                  </a:txBody>
                  <a:tcPr marL="4504" marR="4504" marT="4504" marB="0" anchor="b"/>
                </a:tc>
                <a:tc>
                  <a:txBody>
                    <a:bodyPr/>
                    <a:lstStyle/>
                    <a:p>
                      <a:pPr marL="0" algn="l" defTabSz="932742" rtl="0" eaLnBrk="1" fontAlgn="b" latinLnBrk="0" hangingPunct="1"/>
                      <a:r>
                        <a:rPr lang="en-US" sz="1600" b="0" u="none" strike="noStrike" kern="1200">
                          <a:solidFill>
                            <a:schemeClr val="tx1"/>
                          </a:solidFill>
                          <a:effectLst/>
                          <a:latin typeface="+mn-lt"/>
                          <a:ea typeface="+mn-ea"/>
                          <a:cs typeface="+mn-cs"/>
                        </a:rPr>
                        <a:t>Large Standard App Service Hours</a:t>
                      </a:r>
                    </a:p>
                  </a:txBody>
                  <a:tcPr marL="4504" marR="4504" marT="4504" marB="0" anchor="b"/>
                </a:tc>
                <a:tc>
                  <a:txBody>
                    <a:bodyPr/>
                    <a:lstStyle/>
                    <a:p>
                      <a:pPr marL="0" algn="l" defTabSz="932742" rtl="0" eaLnBrk="1" fontAlgn="b" latinLnBrk="0" hangingPunct="1"/>
                      <a:r>
                        <a:rPr lang="en-US" sz="1600" b="0" u="none" strike="noStrike" kern="1200">
                          <a:solidFill>
                            <a:schemeClr val="tx1"/>
                          </a:solidFill>
                          <a:effectLst/>
                          <a:latin typeface="+mn-lt"/>
                          <a:ea typeface="+mn-ea"/>
                          <a:cs typeface="+mn-cs"/>
                        </a:rPr>
                        <a:t>1 hour</a:t>
                      </a:r>
                    </a:p>
                  </a:txBody>
                  <a:tcPr marL="4504" marR="4504" marT="4504" marB="0" anchor="b"/>
                </a:tc>
                <a:extLst>
                  <a:ext uri="{0D108BD9-81ED-4DB2-BD59-A6C34878D82A}">
                    <a16:rowId xmlns:a16="http://schemas.microsoft.com/office/drawing/2014/main" val="3560625619"/>
                  </a:ext>
                </a:extLst>
              </a:tr>
              <a:tr h="370840">
                <a:tc>
                  <a:txBody>
                    <a:bodyPr/>
                    <a:lstStyle/>
                    <a:p>
                      <a:pPr marL="0" algn="l" defTabSz="932742" rtl="0" eaLnBrk="1" fontAlgn="b" latinLnBrk="0" hangingPunct="1"/>
                      <a:endParaRPr lang="en-US" sz="1600" b="0" u="none" strike="noStrike" kern="1200">
                        <a:solidFill>
                          <a:schemeClr val="tx1"/>
                        </a:solidFill>
                        <a:effectLst/>
                        <a:latin typeface="+mn-lt"/>
                        <a:ea typeface="+mn-ea"/>
                        <a:cs typeface="+mn-cs"/>
                      </a:endParaRPr>
                    </a:p>
                  </a:txBody>
                  <a:tcPr marL="4504" marR="4504" marT="4504" marB="0" anchor="b"/>
                </a:tc>
                <a:tc>
                  <a:txBody>
                    <a:bodyPr/>
                    <a:lstStyle/>
                    <a:p>
                      <a:pPr marL="0" algn="l" defTabSz="932742" rtl="0" eaLnBrk="1" fontAlgn="b" latinLnBrk="0" hangingPunct="1"/>
                      <a:r>
                        <a:rPr lang="en-US" sz="1600" b="0" u="none" strike="noStrike" kern="1200">
                          <a:solidFill>
                            <a:schemeClr val="tx1"/>
                          </a:solidFill>
                          <a:effectLst/>
                          <a:latin typeface="+mn-lt"/>
                          <a:ea typeface="+mn-ea"/>
                          <a:cs typeface="+mn-cs"/>
                        </a:rPr>
                        <a:t>264ACB47-AD38-47F8-ADD3-47F01DC4F473</a:t>
                      </a:r>
                    </a:p>
                  </a:txBody>
                  <a:tcPr marL="4504" marR="4504" marT="4504" marB="0" anchor="b"/>
                </a:tc>
                <a:tc>
                  <a:txBody>
                    <a:bodyPr/>
                    <a:lstStyle/>
                    <a:p>
                      <a:pPr marL="0" algn="l" defTabSz="932742" rtl="0" eaLnBrk="1" fontAlgn="b" latinLnBrk="0" hangingPunct="1"/>
                      <a:r>
                        <a:rPr lang="en-US" sz="1600" b="0" u="none" strike="noStrike" kern="1200">
                          <a:solidFill>
                            <a:schemeClr val="tx1"/>
                          </a:solidFill>
                          <a:effectLst/>
                          <a:latin typeface="+mn-lt"/>
                          <a:ea typeface="+mn-ea"/>
                          <a:cs typeface="+mn-cs"/>
                        </a:rPr>
                        <a:t>SNI SSL</a:t>
                      </a:r>
                    </a:p>
                  </a:txBody>
                  <a:tcPr marL="4504" marR="4504" marT="4504" marB="0" anchor="b"/>
                </a:tc>
                <a:tc>
                  <a:txBody>
                    <a:bodyPr/>
                    <a:lstStyle/>
                    <a:p>
                      <a:pPr marL="0" algn="l" defTabSz="932742" rtl="0" eaLnBrk="1" fontAlgn="b" latinLnBrk="0" hangingPunct="1"/>
                      <a:r>
                        <a:rPr lang="en-US" sz="1600" b="0" u="none" strike="noStrike" kern="1200">
                          <a:solidFill>
                            <a:schemeClr val="tx1"/>
                          </a:solidFill>
                          <a:effectLst/>
                          <a:latin typeface="+mn-lt"/>
                          <a:ea typeface="+mn-ea"/>
                          <a:cs typeface="+mn-cs"/>
                        </a:rPr>
                        <a:t>Per SNI SSL Binding</a:t>
                      </a:r>
                    </a:p>
                  </a:txBody>
                  <a:tcPr marL="4504" marR="4504" marT="4504" marB="0" anchor="b"/>
                </a:tc>
                <a:extLst>
                  <a:ext uri="{0D108BD9-81ED-4DB2-BD59-A6C34878D82A}">
                    <a16:rowId xmlns:a16="http://schemas.microsoft.com/office/drawing/2014/main" val="3007069945"/>
                  </a:ext>
                </a:extLst>
              </a:tr>
              <a:tr h="370840">
                <a:tc>
                  <a:txBody>
                    <a:bodyPr/>
                    <a:lstStyle/>
                    <a:p>
                      <a:pPr marL="0" algn="l" defTabSz="932742" rtl="0" eaLnBrk="1" fontAlgn="b" latinLnBrk="0" hangingPunct="1"/>
                      <a:endParaRPr lang="en-US" sz="1600" b="0" u="none" strike="noStrike" kern="1200">
                        <a:solidFill>
                          <a:schemeClr val="tx1"/>
                        </a:solidFill>
                        <a:effectLst/>
                        <a:latin typeface="+mn-lt"/>
                        <a:ea typeface="+mn-ea"/>
                        <a:cs typeface="+mn-cs"/>
                      </a:endParaRPr>
                    </a:p>
                  </a:txBody>
                  <a:tcPr marL="4504" marR="4504" marT="4504" marB="0" anchor="b"/>
                </a:tc>
                <a:tc>
                  <a:txBody>
                    <a:bodyPr/>
                    <a:lstStyle/>
                    <a:p>
                      <a:pPr marL="0" algn="l" defTabSz="932742" rtl="0" eaLnBrk="1" fontAlgn="b" latinLnBrk="0" hangingPunct="1"/>
                      <a:r>
                        <a:rPr lang="en-US" sz="1600" b="0" u="none" strike="noStrike" kern="1200">
                          <a:solidFill>
                            <a:schemeClr val="tx1"/>
                          </a:solidFill>
                          <a:effectLst/>
                          <a:latin typeface="+mn-lt"/>
                          <a:ea typeface="+mn-ea"/>
                          <a:cs typeface="+mn-cs"/>
                        </a:rPr>
                        <a:t>60B42D72-DC1C-472C-9895-6C516277EDB4</a:t>
                      </a:r>
                    </a:p>
                  </a:txBody>
                  <a:tcPr marL="4504" marR="4504" marT="4504" marB="0" anchor="b"/>
                </a:tc>
                <a:tc>
                  <a:txBody>
                    <a:bodyPr/>
                    <a:lstStyle/>
                    <a:p>
                      <a:pPr marL="0" algn="l" defTabSz="932742" rtl="0" eaLnBrk="1" fontAlgn="b" latinLnBrk="0" hangingPunct="1"/>
                      <a:r>
                        <a:rPr lang="en-US" sz="1600" b="0" u="none" strike="noStrike" kern="1200">
                          <a:solidFill>
                            <a:schemeClr val="tx1"/>
                          </a:solidFill>
                          <a:effectLst/>
                          <a:latin typeface="+mn-lt"/>
                          <a:ea typeface="+mn-ea"/>
                          <a:cs typeface="+mn-cs"/>
                        </a:rPr>
                        <a:t>IP SSL</a:t>
                      </a:r>
                    </a:p>
                  </a:txBody>
                  <a:tcPr marL="4504" marR="4504" marT="4504" marB="0" anchor="b"/>
                </a:tc>
                <a:tc>
                  <a:txBody>
                    <a:bodyPr/>
                    <a:lstStyle/>
                    <a:p>
                      <a:pPr marL="0" algn="l" defTabSz="932742" rtl="0" eaLnBrk="1" fontAlgn="b" latinLnBrk="0" hangingPunct="1"/>
                      <a:r>
                        <a:rPr lang="en-US" sz="1600" b="0" u="none" strike="noStrike" kern="1200" dirty="0">
                          <a:solidFill>
                            <a:schemeClr val="tx1"/>
                          </a:solidFill>
                          <a:effectLst/>
                          <a:latin typeface="+mn-lt"/>
                          <a:ea typeface="+mn-ea"/>
                          <a:cs typeface="+mn-cs"/>
                        </a:rPr>
                        <a:t>Per IP Based SSL Binding</a:t>
                      </a:r>
                    </a:p>
                  </a:txBody>
                  <a:tcPr marL="4504" marR="4504" marT="4504" marB="0" anchor="b"/>
                </a:tc>
                <a:extLst>
                  <a:ext uri="{0D108BD9-81ED-4DB2-BD59-A6C34878D82A}">
                    <a16:rowId xmlns:a16="http://schemas.microsoft.com/office/drawing/2014/main" val="3257499634"/>
                  </a:ext>
                </a:extLst>
              </a:tr>
            </a:tbl>
          </a:graphicData>
        </a:graphic>
      </p:graphicFrame>
    </p:spTree>
    <p:extLst>
      <p:ext uri="{BB962C8B-B14F-4D97-AF65-F5344CB8AC3E}">
        <p14:creationId xmlns:p14="http://schemas.microsoft.com/office/powerpoint/2010/main" val="2093266671"/>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42577-240F-47FA-84DA-246C591F89B6}"/>
              </a:ext>
            </a:extLst>
          </p:cNvPr>
          <p:cNvSpPr>
            <a:spLocks noGrp="1"/>
          </p:cNvSpPr>
          <p:nvPr>
            <p:ph type="title"/>
          </p:nvPr>
        </p:nvSpPr>
        <p:spPr/>
        <p:txBody>
          <a:bodyPr/>
          <a:lstStyle/>
          <a:p>
            <a:r>
              <a:rPr lang="en-US"/>
              <a:t>Access usage data through PowerShell</a:t>
            </a:r>
          </a:p>
        </p:txBody>
      </p:sp>
      <p:sp>
        <p:nvSpPr>
          <p:cNvPr id="3" name="Text Placeholder 2">
            <a:extLst>
              <a:ext uri="{FF2B5EF4-FFF2-40B4-BE49-F238E27FC236}">
                <a16:creationId xmlns:a16="http://schemas.microsoft.com/office/drawing/2014/main" id="{0E4D8DFE-2A86-4800-B785-39597682A0CF}"/>
              </a:ext>
            </a:extLst>
          </p:cNvPr>
          <p:cNvSpPr>
            <a:spLocks noGrp="1"/>
          </p:cNvSpPr>
          <p:nvPr>
            <p:ph type="body" sz="quarter" idx="10"/>
          </p:nvPr>
        </p:nvSpPr>
        <p:spPr>
          <a:xfrm>
            <a:off x="274702" y="1211287"/>
            <a:ext cx="11888787" cy="1181862"/>
          </a:xfrm>
        </p:spPr>
        <p:txBody>
          <a:bodyPr/>
          <a:lstStyle/>
          <a:p>
            <a:r>
              <a:rPr lang="en-US"/>
              <a:t>See usage folder in GitHub (</a:t>
            </a:r>
            <a:r>
              <a:rPr lang="en-US">
                <a:hlinkClick r:id="rId3"/>
              </a:rPr>
              <a:t>https://github.com/Azure/AzureStack-Tools</a:t>
            </a:r>
            <a:r>
              <a:rPr lang="en-US"/>
              <a:t>) </a:t>
            </a:r>
          </a:p>
        </p:txBody>
      </p:sp>
    </p:spTree>
    <p:extLst>
      <p:ext uri="{BB962C8B-B14F-4D97-AF65-F5344CB8AC3E}">
        <p14:creationId xmlns:p14="http://schemas.microsoft.com/office/powerpoint/2010/main" val="3992990909"/>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solidFill>
                  <a:srgbClr val="0078D7"/>
                </a:solidFill>
              </a:rPr>
              <a:t>Sample call to admin usage API</a:t>
            </a:r>
          </a:p>
        </p:txBody>
      </p:sp>
      <p:sp>
        <p:nvSpPr>
          <p:cNvPr id="5" name="Text Placeholder 4"/>
          <p:cNvSpPr>
            <a:spLocks noGrp="1"/>
          </p:cNvSpPr>
          <p:nvPr>
            <p:ph type="body" sz="quarter" idx="10"/>
          </p:nvPr>
        </p:nvSpPr>
        <p:spPr>
          <a:xfrm>
            <a:off x="274638" y="1221157"/>
            <a:ext cx="11887199" cy="3631763"/>
          </a:xfrm>
        </p:spPr>
        <p:txBody>
          <a:bodyPr/>
          <a:lstStyle/>
          <a:p>
            <a:pPr eaLnBrk="0" fontAlgn="base" hangingPunct="0">
              <a:lnSpc>
                <a:spcPct val="100000"/>
              </a:lnSpc>
              <a:spcBef>
                <a:spcPct val="0"/>
              </a:spcBef>
              <a:spcAft>
                <a:spcPct val="0"/>
              </a:spcAft>
            </a:pPr>
            <a:r>
              <a:rPr lang="en-US" altLang="en-US" sz="3200" dirty="0">
                <a:solidFill>
                  <a:schemeClr val="tx1"/>
                </a:solidFill>
                <a:cs typeface="Arial" panose="020B0604020202020204" pitchFamily="34" charset="0"/>
              </a:rPr>
              <a:t>https://</a:t>
            </a:r>
            <a:r>
              <a:rPr lang="en-US" altLang="en-US" sz="3200" dirty="0">
                <a:solidFill>
                  <a:srgbClr val="C00000"/>
                </a:solidFill>
                <a:cs typeface="Arial" panose="020B0604020202020204" pitchFamily="34" charset="0"/>
              </a:rPr>
              <a:t>{ARM-endpoint}</a:t>
            </a:r>
            <a:r>
              <a:rPr lang="en-US" altLang="en-US" sz="3200" dirty="0">
                <a:solidFill>
                  <a:schemeClr val="tx1"/>
                </a:solidFill>
                <a:cs typeface="Arial" panose="020B0604020202020204" pitchFamily="34" charset="0"/>
              </a:rPr>
              <a:t>/ subscriptions/</a:t>
            </a:r>
            <a:r>
              <a:rPr lang="en-US" altLang="en-US" sz="3200" dirty="0">
                <a:solidFill>
                  <a:srgbClr val="C00000"/>
                </a:solidFill>
                <a:cs typeface="Arial" panose="020B0604020202020204" pitchFamily="34" charset="0"/>
              </a:rPr>
              <a:t>{</a:t>
            </a:r>
            <a:r>
              <a:rPr lang="en-US" altLang="en-US" sz="3200" dirty="0" err="1">
                <a:solidFill>
                  <a:srgbClr val="C00000"/>
                </a:solidFill>
                <a:cs typeface="Arial" panose="020B0604020202020204" pitchFamily="34" charset="0"/>
              </a:rPr>
              <a:t>adminSubId</a:t>
            </a:r>
            <a:r>
              <a:rPr lang="en-US" altLang="en-US" sz="3200" dirty="0">
                <a:solidFill>
                  <a:srgbClr val="C00000"/>
                </a:solidFill>
                <a:cs typeface="Arial" panose="020B0604020202020204" pitchFamily="34" charset="0"/>
              </a:rPr>
              <a:t>}</a:t>
            </a:r>
            <a:r>
              <a:rPr lang="en-US" altLang="en-US" sz="3200" dirty="0">
                <a:solidFill>
                  <a:schemeClr val="tx1"/>
                </a:solidFill>
                <a:cs typeface="Arial" panose="020B0604020202020204" pitchFamily="34" charset="0"/>
              </a:rPr>
              <a:t>/providers/</a:t>
            </a:r>
          </a:p>
          <a:p>
            <a:pPr eaLnBrk="0" fontAlgn="base" hangingPunct="0">
              <a:lnSpc>
                <a:spcPct val="100000"/>
              </a:lnSpc>
              <a:spcBef>
                <a:spcPct val="0"/>
              </a:spcBef>
              <a:spcAft>
                <a:spcPct val="0"/>
              </a:spcAft>
            </a:pPr>
            <a:r>
              <a:rPr lang="en-US" altLang="en-US" sz="3200" dirty="0" err="1">
                <a:solidFill>
                  <a:schemeClr val="tx1"/>
                </a:solidFill>
                <a:cs typeface="Arial" panose="020B0604020202020204" pitchFamily="34" charset="0"/>
              </a:rPr>
              <a:t>Microsoft.Commerce</a:t>
            </a:r>
            <a:r>
              <a:rPr lang="en-US" altLang="en-US" sz="3200" dirty="0">
                <a:solidFill>
                  <a:schemeClr val="tx1"/>
                </a:solidFill>
                <a:cs typeface="Arial" panose="020B0604020202020204" pitchFamily="34" charset="0"/>
              </a:rPr>
              <a:t>/</a:t>
            </a:r>
            <a:r>
              <a:rPr lang="en-US" altLang="en-US" sz="3200" dirty="0" err="1">
                <a:solidFill>
                  <a:schemeClr val="tx1"/>
                </a:solidFill>
                <a:cs typeface="Arial" panose="020B0604020202020204" pitchFamily="34" charset="0"/>
              </a:rPr>
              <a:t>subscriberUsageAggregates</a:t>
            </a:r>
            <a:r>
              <a:rPr lang="en-US" altLang="en-US" sz="3200" dirty="0">
                <a:solidFill>
                  <a:schemeClr val="tx1"/>
                </a:solidFill>
                <a:cs typeface="Arial" panose="020B0604020202020204" pitchFamily="34" charset="0"/>
              </a:rPr>
              <a:t>?</a:t>
            </a:r>
          </a:p>
          <a:p>
            <a:pPr eaLnBrk="0" fontAlgn="base" hangingPunct="0">
              <a:lnSpc>
                <a:spcPct val="100000"/>
              </a:lnSpc>
              <a:spcBef>
                <a:spcPct val="0"/>
              </a:spcBef>
              <a:spcAft>
                <a:spcPct val="0"/>
              </a:spcAft>
            </a:pPr>
            <a:r>
              <a:rPr lang="en-US" altLang="en-US" sz="3200" dirty="0">
                <a:solidFill>
                  <a:schemeClr val="tx1"/>
                </a:solidFill>
                <a:cs typeface="Arial" panose="020B0604020202020204" pitchFamily="34" charset="0"/>
              </a:rPr>
              <a:t>	</a:t>
            </a:r>
            <a:r>
              <a:rPr lang="en-US" altLang="en-US" sz="3200" dirty="0" err="1">
                <a:solidFill>
                  <a:schemeClr val="tx1"/>
                </a:solidFill>
                <a:cs typeface="Arial" panose="020B0604020202020204" pitchFamily="34" charset="0"/>
              </a:rPr>
              <a:t>reportedStartTime</a:t>
            </a:r>
            <a:r>
              <a:rPr lang="en-US" altLang="en-US" sz="3200" dirty="0">
                <a:solidFill>
                  <a:schemeClr val="tx1"/>
                </a:solidFill>
                <a:cs typeface="Arial" panose="020B0604020202020204" pitchFamily="34" charset="0"/>
              </a:rPr>
              <a:t>=</a:t>
            </a:r>
            <a:r>
              <a:rPr lang="en-US" altLang="en-US" sz="3200" dirty="0">
                <a:solidFill>
                  <a:srgbClr val="C00000"/>
                </a:solidFill>
                <a:cs typeface="Arial" panose="020B0604020202020204" pitchFamily="34" charset="0"/>
              </a:rPr>
              <a:t>{</a:t>
            </a:r>
            <a:r>
              <a:rPr lang="en-US" altLang="en-US" sz="3200" dirty="0" err="1">
                <a:solidFill>
                  <a:srgbClr val="C00000"/>
                </a:solidFill>
                <a:cs typeface="Arial" panose="020B0604020202020204" pitchFamily="34" charset="0"/>
              </a:rPr>
              <a:t>reportedStartTime</a:t>
            </a:r>
            <a:r>
              <a:rPr lang="en-US" altLang="en-US" sz="3200" dirty="0">
                <a:solidFill>
                  <a:srgbClr val="C00000"/>
                </a:solidFill>
                <a:cs typeface="Arial" panose="020B0604020202020204" pitchFamily="34" charset="0"/>
              </a:rPr>
              <a:t>}</a:t>
            </a:r>
            <a:r>
              <a:rPr lang="en-US" altLang="en-US" sz="3200" dirty="0">
                <a:solidFill>
                  <a:schemeClr val="tx1"/>
                </a:solidFill>
                <a:cs typeface="Arial" panose="020B0604020202020204" pitchFamily="34" charset="0"/>
              </a:rPr>
              <a:t>&amp;</a:t>
            </a:r>
            <a:r>
              <a:rPr lang="en-US" altLang="en-US" sz="3200" dirty="0" err="1">
                <a:solidFill>
                  <a:schemeClr val="tx1"/>
                </a:solidFill>
                <a:cs typeface="Arial" panose="020B0604020202020204" pitchFamily="34" charset="0"/>
              </a:rPr>
              <a:t>reportedEndTime</a:t>
            </a:r>
            <a:r>
              <a:rPr lang="en-US" altLang="en-US" sz="3200" dirty="0">
                <a:solidFill>
                  <a:schemeClr val="tx1"/>
                </a:solidFill>
                <a:cs typeface="Arial" panose="020B0604020202020204" pitchFamily="34" charset="0"/>
              </a:rPr>
              <a:t>=</a:t>
            </a:r>
            <a:r>
              <a:rPr lang="en-US" altLang="en-US" sz="3200" dirty="0">
                <a:solidFill>
                  <a:srgbClr val="C00000"/>
                </a:solidFill>
                <a:cs typeface="Arial" panose="020B0604020202020204" pitchFamily="34" charset="0"/>
              </a:rPr>
              <a:t>{</a:t>
            </a:r>
            <a:r>
              <a:rPr lang="en-US" altLang="en-US" sz="3200" dirty="0" err="1">
                <a:solidFill>
                  <a:srgbClr val="C00000"/>
                </a:solidFill>
                <a:cs typeface="Arial" panose="020B0604020202020204" pitchFamily="34" charset="0"/>
              </a:rPr>
              <a:t>reportedEndTime</a:t>
            </a:r>
            <a:r>
              <a:rPr lang="en-US" altLang="en-US" sz="3200" dirty="0">
                <a:solidFill>
                  <a:srgbClr val="C00000"/>
                </a:solidFill>
                <a:cs typeface="Arial" panose="020B0604020202020204" pitchFamily="34" charset="0"/>
              </a:rPr>
              <a:t>}</a:t>
            </a:r>
            <a:r>
              <a:rPr lang="en-US" altLang="en-US" sz="3200" dirty="0">
                <a:solidFill>
                  <a:schemeClr val="tx1"/>
                </a:solidFill>
                <a:cs typeface="Arial" panose="020B0604020202020204" pitchFamily="34" charset="0"/>
              </a:rPr>
              <a:t>&amp;</a:t>
            </a:r>
          </a:p>
          <a:p>
            <a:pPr eaLnBrk="0" fontAlgn="base" hangingPunct="0">
              <a:lnSpc>
                <a:spcPct val="100000"/>
              </a:lnSpc>
              <a:spcBef>
                <a:spcPct val="0"/>
              </a:spcBef>
              <a:spcAft>
                <a:spcPct val="0"/>
              </a:spcAft>
            </a:pPr>
            <a:r>
              <a:rPr lang="en-US" altLang="en-US" sz="3200" dirty="0">
                <a:solidFill>
                  <a:schemeClr val="tx1"/>
                </a:solidFill>
                <a:cs typeface="Arial" panose="020B0604020202020204" pitchFamily="34" charset="0"/>
              </a:rPr>
              <a:t>	</a:t>
            </a:r>
            <a:r>
              <a:rPr lang="en-US" altLang="en-US" sz="3200" dirty="0" err="1">
                <a:solidFill>
                  <a:schemeClr val="tx1"/>
                </a:solidFill>
                <a:cs typeface="Arial" panose="020B0604020202020204" pitchFamily="34" charset="0"/>
              </a:rPr>
              <a:t>aggregationGranularity</a:t>
            </a:r>
            <a:r>
              <a:rPr lang="en-US" altLang="en-US" sz="3200" dirty="0">
                <a:solidFill>
                  <a:schemeClr val="tx1"/>
                </a:solidFill>
                <a:cs typeface="Arial" panose="020B0604020202020204" pitchFamily="34" charset="0"/>
              </a:rPr>
              <a:t>=</a:t>
            </a:r>
            <a:r>
              <a:rPr lang="en-US" altLang="en-US" sz="3200" dirty="0">
                <a:solidFill>
                  <a:srgbClr val="C00000"/>
                </a:solidFill>
                <a:cs typeface="Arial" panose="020B0604020202020204" pitchFamily="34" charset="0"/>
              </a:rPr>
              <a:t>{granularity}</a:t>
            </a:r>
            <a:r>
              <a:rPr lang="en-US" altLang="en-US" sz="3200" dirty="0">
                <a:solidFill>
                  <a:schemeClr val="tx1"/>
                </a:solidFill>
                <a:cs typeface="Arial" panose="020B0604020202020204" pitchFamily="34" charset="0"/>
              </a:rPr>
              <a:t>&amp;</a:t>
            </a:r>
            <a:r>
              <a:rPr lang="en-US" altLang="en-US" sz="3200" dirty="0" err="1">
                <a:solidFill>
                  <a:schemeClr val="tx1"/>
                </a:solidFill>
                <a:cs typeface="Arial" panose="020B0604020202020204" pitchFamily="34" charset="0"/>
              </a:rPr>
              <a:t>subscriberId</a:t>
            </a:r>
            <a:r>
              <a:rPr lang="en-US" altLang="en-US" sz="3200" dirty="0">
                <a:solidFill>
                  <a:schemeClr val="tx1"/>
                </a:solidFill>
                <a:cs typeface="Arial" panose="020B0604020202020204" pitchFamily="34" charset="0"/>
              </a:rPr>
              <a:t>=</a:t>
            </a:r>
            <a:r>
              <a:rPr lang="en-US" altLang="en-US" sz="3200" dirty="0">
                <a:solidFill>
                  <a:srgbClr val="C00000"/>
                </a:solidFill>
                <a:cs typeface="Arial" panose="020B0604020202020204" pitchFamily="34" charset="0"/>
              </a:rPr>
              <a:t>{</a:t>
            </a:r>
            <a:r>
              <a:rPr lang="en-US" altLang="en-US" sz="3200" dirty="0" err="1">
                <a:solidFill>
                  <a:srgbClr val="C00000"/>
                </a:solidFill>
                <a:cs typeface="Arial" panose="020B0604020202020204" pitchFamily="34" charset="0"/>
              </a:rPr>
              <a:t>tenantSubId</a:t>
            </a:r>
            <a:r>
              <a:rPr lang="en-US" altLang="en-US" sz="3200" dirty="0">
                <a:solidFill>
                  <a:srgbClr val="C00000"/>
                </a:solidFill>
                <a:cs typeface="Arial" panose="020B0604020202020204" pitchFamily="34" charset="0"/>
              </a:rPr>
              <a:t>}</a:t>
            </a:r>
            <a:r>
              <a:rPr lang="en-US" altLang="en-US" sz="3200" dirty="0">
                <a:solidFill>
                  <a:schemeClr val="tx1"/>
                </a:solidFill>
                <a:cs typeface="Arial" panose="020B0604020202020204" pitchFamily="34" charset="0"/>
              </a:rPr>
              <a:t>&amp;</a:t>
            </a:r>
            <a:r>
              <a:rPr lang="en-US" altLang="en-US" sz="3200" dirty="0" err="1">
                <a:solidFill>
                  <a:schemeClr val="tx1"/>
                </a:solidFill>
                <a:cs typeface="Arial" panose="020B0604020202020204" pitchFamily="34" charset="0"/>
              </a:rPr>
              <a:t>api</a:t>
            </a:r>
            <a:r>
              <a:rPr lang="en-US" altLang="en-US" sz="3200" dirty="0">
                <a:solidFill>
                  <a:schemeClr val="tx1"/>
                </a:solidFill>
                <a:cs typeface="Arial" panose="020B0604020202020204" pitchFamily="34" charset="0"/>
              </a:rPr>
              <a:t>-version=1.0</a:t>
            </a:r>
          </a:p>
        </p:txBody>
      </p:sp>
      <p:sp>
        <p:nvSpPr>
          <p:cNvPr id="6" name="Content Placeholder 2"/>
          <p:cNvSpPr txBox="1">
            <a:spLocks/>
          </p:cNvSpPr>
          <p:nvPr/>
        </p:nvSpPr>
        <p:spPr>
          <a:xfrm>
            <a:off x="-91054" y="5021262"/>
            <a:ext cx="8900091" cy="1973263"/>
          </a:xfrm>
          <a:prstGeom prst="rect">
            <a:avLst/>
          </a:prstGeom>
        </p:spPr>
        <p:txBody>
          <a:bodyPr vert="horz" lIns="91440" tIns="45720" rIns="91440" bIns="45720" rtlCol="0">
            <a:normAutofit/>
          </a:bodyPr>
          <a:lstStyle>
            <a:lvl1pPr marL="233149" indent="-233149" algn="l" defTabSz="932597" rtl="0" eaLnBrk="1" latinLnBrk="0" hangingPunct="1">
              <a:lnSpc>
                <a:spcPct val="90000"/>
              </a:lnSpc>
              <a:spcBef>
                <a:spcPts val="1020"/>
              </a:spcBef>
              <a:buFont typeface="Arial" panose="020B0604020202020204" pitchFamily="34" charset="0"/>
              <a:buChar char="•"/>
              <a:defRPr sz="3672" kern="1200">
                <a:solidFill>
                  <a:schemeClr val="bg1"/>
                </a:solidFill>
                <a:latin typeface="+mn-lt"/>
                <a:ea typeface="+mn-ea"/>
                <a:cs typeface="+mn-cs"/>
              </a:defRPr>
            </a:lvl1pPr>
            <a:lvl2pPr marL="699447" indent="-233149" algn="l" defTabSz="932597" rtl="0" eaLnBrk="1" latinLnBrk="0" hangingPunct="1">
              <a:lnSpc>
                <a:spcPct val="90000"/>
              </a:lnSpc>
              <a:spcBef>
                <a:spcPts val="510"/>
              </a:spcBef>
              <a:buFont typeface="Arial" panose="020B0604020202020204" pitchFamily="34" charset="0"/>
              <a:buChar char="•"/>
              <a:defRPr sz="3264" kern="1200">
                <a:solidFill>
                  <a:schemeClr val="bg1"/>
                </a:solidFill>
                <a:latin typeface="+mn-lt"/>
                <a:ea typeface="+mn-ea"/>
                <a:cs typeface="+mn-cs"/>
              </a:defRPr>
            </a:lvl2pPr>
            <a:lvl3pPr marL="1165746" indent="-233149" algn="l" defTabSz="932597" rtl="0" eaLnBrk="1" latinLnBrk="0" hangingPunct="1">
              <a:lnSpc>
                <a:spcPct val="90000"/>
              </a:lnSpc>
              <a:spcBef>
                <a:spcPts val="510"/>
              </a:spcBef>
              <a:buFont typeface="Arial" panose="020B0604020202020204" pitchFamily="34" charset="0"/>
              <a:buChar char="•"/>
              <a:defRPr sz="2856" kern="1200">
                <a:solidFill>
                  <a:schemeClr val="bg1"/>
                </a:solidFill>
                <a:latin typeface="+mn-lt"/>
                <a:ea typeface="+mn-ea"/>
                <a:cs typeface="+mn-cs"/>
              </a:defRPr>
            </a:lvl3pPr>
            <a:lvl4pPr marL="1632044" indent="-233149" algn="l" defTabSz="932597" rtl="0" eaLnBrk="1" latinLnBrk="0" hangingPunct="1">
              <a:lnSpc>
                <a:spcPct val="90000"/>
              </a:lnSpc>
              <a:spcBef>
                <a:spcPts val="510"/>
              </a:spcBef>
              <a:buFont typeface="Arial" panose="020B0604020202020204" pitchFamily="34" charset="0"/>
              <a:buChar char="•"/>
              <a:defRPr sz="2448" kern="1200">
                <a:solidFill>
                  <a:schemeClr val="bg1"/>
                </a:solidFill>
                <a:latin typeface="+mn-lt"/>
                <a:ea typeface="+mn-ea"/>
                <a:cs typeface="+mn-cs"/>
              </a:defRPr>
            </a:lvl4pPr>
            <a:lvl5pPr marL="2098342" indent="-233149" algn="l" defTabSz="932597" rtl="0" eaLnBrk="1" latinLnBrk="0" hangingPunct="1">
              <a:lnSpc>
                <a:spcPct val="90000"/>
              </a:lnSpc>
              <a:spcBef>
                <a:spcPts val="510"/>
              </a:spcBef>
              <a:buFont typeface="Arial" panose="020B0604020202020204" pitchFamily="34" charset="0"/>
              <a:buChar char="•"/>
              <a:defRPr sz="2448" kern="1200">
                <a:solidFill>
                  <a:schemeClr val="bg1"/>
                </a:solidFill>
                <a:latin typeface="+mn-lt"/>
                <a:ea typeface="+mn-ea"/>
                <a:cs typeface="+mn-cs"/>
              </a:defRPr>
            </a:lvl5pPr>
            <a:lvl6pPr marL="2564641"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6pPr>
            <a:lvl7pPr marL="3030939"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7pPr>
            <a:lvl8pPr marL="3497237"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8pPr>
            <a:lvl9pPr marL="3963535"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9pPr>
          </a:lstStyle>
          <a:p>
            <a:pPr marL="466298" marR="0" lvl="1" indent="0" algn="l" defTabSz="932597" rtl="0" eaLnBrk="1" fontAlgn="ctr" latinLnBrk="0" hangingPunct="1">
              <a:lnSpc>
                <a:spcPct val="90000"/>
              </a:lnSpc>
              <a:spcBef>
                <a:spcPts val="510"/>
              </a:spcBef>
              <a:spcAft>
                <a:spcPts val="0"/>
              </a:spcAft>
              <a:buClrTx/>
              <a:buSzTx/>
              <a:buFont typeface="Arial" panose="020B0604020202020204" pitchFamily="34" charset="0"/>
              <a:buNone/>
              <a:tabLst/>
              <a:defRPr/>
            </a:pPr>
            <a:r>
              <a:rPr kumimoji="0" lang="en-US" sz="2400" b="1" i="0" u="none" strike="noStrike" kern="1200" cap="none" spc="0" normalizeH="0" baseline="0" noProof="0" err="1">
                <a:ln>
                  <a:noFill/>
                </a:ln>
                <a:solidFill>
                  <a:srgbClr val="353535"/>
                </a:solidFill>
                <a:effectLst/>
                <a:uLnTx/>
                <a:uFillTx/>
                <a:latin typeface="Segoe UI"/>
                <a:ea typeface="+mn-ea"/>
                <a:cs typeface="+mn-cs"/>
              </a:rPr>
              <a:t>ReportedStartTime</a:t>
            </a:r>
            <a:r>
              <a:rPr kumimoji="0" lang="en-US" sz="2400" b="0" i="0" u="none" strike="noStrike" kern="1200" cap="none" spc="0" normalizeH="0" baseline="0" noProof="0">
                <a:ln>
                  <a:noFill/>
                </a:ln>
                <a:solidFill>
                  <a:srgbClr val="353535"/>
                </a:solidFill>
                <a:effectLst/>
                <a:uLnTx/>
                <a:uFillTx/>
                <a:latin typeface="Segoe UI"/>
                <a:ea typeface="+mn-ea"/>
                <a:cs typeface="+mn-cs"/>
              </a:rPr>
              <a:t> and </a:t>
            </a:r>
            <a:r>
              <a:rPr kumimoji="0" lang="en-US" sz="2400" b="1" i="0" u="none" strike="noStrike" kern="1200" cap="none" spc="0" normalizeH="0" baseline="0" noProof="0" err="1">
                <a:ln>
                  <a:noFill/>
                </a:ln>
                <a:solidFill>
                  <a:srgbClr val="353535"/>
                </a:solidFill>
                <a:effectLst/>
                <a:uLnTx/>
                <a:uFillTx/>
                <a:latin typeface="Segoe UI"/>
                <a:ea typeface="+mn-ea"/>
                <a:cs typeface="+mn-cs"/>
              </a:rPr>
              <a:t>ReportedEndTime</a:t>
            </a:r>
            <a:r>
              <a:rPr kumimoji="0" lang="en-US" sz="2400" b="0" i="0" u="none" strike="noStrike" kern="1200" cap="none" spc="0" normalizeH="0" baseline="0" noProof="0">
                <a:ln>
                  <a:noFill/>
                </a:ln>
                <a:solidFill>
                  <a:srgbClr val="353535"/>
                </a:solidFill>
                <a:effectLst/>
                <a:uLnTx/>
                <a:uFillTx/>
                <a:latin typeface="Segoe UI"/>
                <a:ea typeface="+mn-ea"/>
                <a:cs typeface="+mn-cs"/>
              </a:rPr>
              <a:t> to specify a specific range to retrieve usage</a:t>
            </a:r>
          </a:p>
          <a:p>
            <a:pPr marL="466298" marR="0" lvl="1" indent="0" algn="l" defTabSz="932597" rtl="0" eaLnBrk="1" fontAlgn="ctr" latinLnBrk="0" hangingPunct="1">
              <a:lnSpc>
                <a:spcPct val="90000"/>
              </a:lnSpc>
              <a:spcBef>
                <a:spcPts val="510"/>
              </a:spcBef>
              <a:spcAft>
                <a:spcPts val="0"/>
              </a:spcAft>
              <a:buClrTx/>
              <a:buSzTx/>
              <a:buFont typeface="Arial" panose="020B0604020202020204" pitchFamily="34" charset="0"/>
              <a:buNone/>
              <a:tabLst/>
              <a:defRPr/>
            </a:pPr>
            <a:r>
              <a:rPr kumimoji="0" lang="en-US" sz="2400" b="1" i="0" u="none" strike="noStrike" kern="1200" cap="none" spc="0" normalizeH="0" baseline="0" noProof="0" err="1">
                <a:ln>
                  <a:noFill/>
                </a:ln>
                <a:solidFill>
                  <a:srgbClr val="353535"/>
                </a:solidFill>
                <a:effectLst/>
                <a:uLnTx/>
                <a:uFillTx/>
                <a:latin typeface="Segoe UI"/>
                <a:ea typeface="+mn-ea"/>
                <a:cs typeface="+mn-cs"/>
              </a:rPr>
              <a:t>AggregationGranularity</a:t>
            </a:r>
            <a:r>
              <a:rPr kumimoji="0" lang="en-US" sz="2400" b="0" i="0" u="none" strike="noStrike" kern="1200" cap="none" spc="0" normalizeH="0" baseline="0" noProof="0">
                <a:ln>
                  <a:noFill/>
                </a:ln>
                <a:solidFill>
                  <a:srgbClr val="353535"/>
                </a:solidFill>
                <a:effectLst/>
                <a:uLnTx/>
                <a:uFillTx/>
                <a:latin typeface="Segoe UI"/>
                <a:ea typeface="+mn-ea"/>
                <a:cs typeface="+mn-cs"/>
              </a:rPr>
              <a:t> can be either Hourly or Daily depending on the use case of the caller</a:t>
            </a:r>
          </a:p>
          <a:p>
            <a:pPr marL="466298" marR="0" lvl="1" indent="0" algn="l" defTabSz="932597" rtl="0" eaLnBrk="1" fontAlgn="ctr" latinLnBrk="0" hangingPunct="1">
              <a:lnSpc>
                <a:spcPct val="90000"/>
              </a:lnSpc>
              <a:spcBef>
                <a:spcPts val="510"/>
              </a:spcBef>
              <a:spcAft>
                <a:spcPts val="0"/>
              </a:spcAft>
              <a:buClrTx/>
              <a:buSzTx/>
              <a:buFont typeface="Arial" panose="020B0604020202020204" pitchFamily="34" charset="0"/>
              <a:buNone/>
              <a:tabLst/>
              <a:defRPr/>
            </a:pPr>
            <a:r>
              <a:rPr kumimoji="0" lang="en-US" sz="2400" b="1" i="0" u="none" strike="noStrike" kern="1200" cap="none" spc="0" normalizeH="0" baseline="0" noProof="0" err="1">
                <a:ln>
                  <a:noFill/>
                </a:ln>
                <a:solidFill>
                  <a:srgbClr val="353535"/>
                </a:solidFill>
                <a:effectLst/>
                <a:uLnTx/>
                <a:uFillTx/>
                <a:latin typeface="Segoe UI"/>
                <a:ea typeface="+mn-ea"/>
                <a:cs typeface="+mn-cs"/>
              </a:rPr>
              <a:t>SubscriptionId</a:t>
            </a:r>
            <a:r>
              <a:rPr kumimoji="0" lang="en-US" sz="2400" b="0" i="0" u="none" strike="noStrike" kern="1200" cap="none" spc="0" normalizeH="0" baseline="0" noProof="0">
                <a:ln>
                  <a:noFill/>
                </a:ln>
                <a:solidFill>
                  <a:srgbClr val="353535"/>
                </a:solidFill>
                <a:effectLst/>
                <a:uLnTx/>
                <a:uFillTx/>
                <a:latin typeface="Segoe UI"/>
                <a:ea typeface="+mn-ea"/>
                <a:cs typeface="+mn-cs"/>
              </a:rPr>
              <a:t> of the tenant user to receive usage for</a:t>
            </a:r>
          </a:p>
          <a:p>
            <a:pPr marL="466298" marR="0" lvl="1" indent="0" algn="l" defTabSz="932597" rtl="0" eaLnBrk="1" fontAlgn="ctr" latinLnBrk="0" hangingPunct="1">
              <a:lnSpc>
                <a:spcPct val="90000"/>
              </a:lnSpc>
              <a:spcBef>
                <a:spcPts val="510"/>
              </a:spcBef>
              <a:spcAft>
                <a:spcPts val="0"/>
              </a:spcAft>
              <a:buClrTx/>
              <a:buSzTx/>
              <a:buFont typeface="Arial" panose="020B0604020202020204" pitchFamily="34" charset="0"/>
              <a:buNone/>
              <a:tabLst/>
              <a:defRPr/>
            </a:pPr>
            <a:endParaRPr kumimoji="0" lang="en-US" sz="3264" b="0" i="0" u="none" strike="noStrike" kern="1200" cap="none" spc="0" normalizeH="0" baseline="0" noProof="0">
              <a:ln>
                <a:noFill/>
              </a:ln>
              <a:solidFill>
                <a:srgbClr val="353535"/>
              </a:solidFill>
              <a:effectLst/>
              <a:uLnTx/>
              <a:uFillTx/>
              <a:latin typeface="Segoe UI"/>
              <a:ea typeface="+mn-ea"/>
              <a:cs typeface="+mn-cs"/>
            </a:endParaRPr>
          </a:p>
          <a:p>
            <a:pPr marL="233149" marR="0" lvl="0" indent="-233149" algn="l" defTabSz="932597" rtl="0" eaLnBrk="1" fontAlgn="auto" latinLnBrk="0" hangingPunct="1">
              <a:lnSpc>
                <a:spcPct val="90000"/>
              </a:lnSpc>
              <a:spcBef>
                <a:spcPts val="1020"/>
              </a:spcBef>
              <a:spcAft>
                <a:spcPts val="0"/>
              </a:spcAft>
              <a:buClrTx/>
              <a:buSzTx/>
              <a:buFont typeface="Arial" panose="020B0604020202020204" pitchFamily="34" charset="0"/>
              <a:buChar char="•"/>
              <a:tabLst/>
              <a:defRPr/>
            </a:pPr>
            <a:endParaRPr kumimoji="0" lang="en-US" sz="3672" b="0" i="0" u="none" strike="noStrike" kern="1200" cap="none" spc="0" normalizeH="0" baseline="0" noProof="0">
              <a:ln>
                <a:noFill/>
              </a:ln>
              <a:solidFill>
                <a:srgbClr val="353535"/>
              </a:solidFill>
              <a:effectLst/>
              <a:uLnTx/>
              <a:uFillTx/>
              <a:latin typeface="Segoe UI"/>
              <a:ea typeface="+mn-ea"/>
              <a:cs typeface="+mn-cs"/>
            </a:endParaRPr>
          </a:p>
          <a:p>
            <a:pPr marL="233149" marR="0" lvl="0" indent="-233149" algn="l" defTabSz="932597" rtl="0" eaLnBrk="1" fontAlgn="auto" latinLnBrk="0" hangingPunct="1">
              <a:lnSpc>
                <a:spcPct val="90000"/>
              </a:lnSpc>
              <a:spcBef>
                <a:spcPts val="1020"/>
              </a:spcBef>
              <a:spcAft>
                <a:spcPts val="0"/>
              </a:spcAft>
              <a:buClrTx/>
              <a:buSzTx/>
              <a:buFont typeface="Arial" panose="020B0604020202020204" pitchFamily="34" charset="0"/>
              <a:buChar char="•"/>
              <a:tabLst/>
              <a:defRPr/>
            </a:pPr>
            <a:endParaRPr kumimoji="0" lang="en-US" sz="3672" b="0" i="0" u="none" strike="noStrike" kern="1200" cap="none" spc="0" normalizeH="0" baseline="0" noProof="0">
              <a:ln>
                <a:noFill/>
              </a:ln>
              <a:solidFill>
                <a:srgbClr val="353535"/>
              </a:solidFill>
              <a:effectLst/>
              <a:uLnTx/>
              <a:uFillTx/>
              <a:latin typeface="Segoe UI"/>
              <a:ea typeface="+mn-ea"/>
              <a:cs typeface="+mn-cs"/>
            </a:endParaRPr>
          </a:p>
        </p:txBody>
      </p:sp>
    </p:spTree>
    <p:extLst>
      <p:ext uri="{BB962C8B-B14F-4D97-AF65-F5344CB8AC3E}">
        <p14:creationId xmlns:p14="http://schemas.microsoft.com/office/powerpoint/2010/main" val="4127243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503237" y="373062"/>
            <a:ext cx="11300393" cy="6400800"/>
          </a:xfrm>
        </p:spPr>
        <p:txBody>
          <a:bodyPr>
            <a:normAutofit lnSpcReduction="10000"/>
          </a:bodyPr>
          <a:lstStyle/>
          <a:p>
            <a:pPr marL="0" indent="0">
              <a:buNone/>
            </a:pPr>
            <a:r>
              <a:rPr lang="en-US" sz="1800" b="1" dirty="0">
                <a:latin typeface="Consolas" panose="020B0609020204030204" pitchFamily="49" charset="0"/>
              </a:rPr>
              <a:t> {</a:t>
            </a:r>
          </a:p>
          <a:p>
            <a:pPr marL="0" indent="0">
              <a:buNone/>
            </a:pPr>
            <a:r>
              <a:rPr lang="en-US" sz="1800" b="1" dirty="0">
                <a:latin typeface="Consolas" panose="020B0609020204030204" pitchFamily="49" charset="0"/>
              </a:rPr>
              <a:t>      "id": "/subscriptions/d657c399-e17c-405d-859e-9f2efb6462e5/providers/</a:t>
            </a:r>
            <a:r>
              <a:rPr lang="en-US" sz="1800" b="1" dirty="0" err="1">
                <a:latin typeface="Consolas" panose="020B0609020204030204" pitchFamily="49" charset="0"/>
              </a:rPr>
              <a:t>Microsoft.Commerce</a:t>
            </a:r>
            <a:r>
              <a:rPr lang="en-US" sz="1800" b="1" dirty="0">
                <a:latin typeface="Consolas" panose="020B0609020204030204" pitchFamily="49" charset="0"/>
              </a:rPr>
              <a:t>/</a:t>
            </a:r>
            <a:r>
              <a:rPr lang="en-US" sz="1800" b="1" dirty="0" err="1">
                <a:latin typeface="Consolas" panose="020B0609020204030204" pitchFamily="49" charset="0"/>
              </a:rPr>
              <a:t>UsageAggregates</a:t>
            </a:r>
            <a:r>
              <a:rPr lang="en-US" sz="1800" b="1" dirty="0">
                <a:latin typeface="Consolas" panose="020B0609020204030204" pitchFamily="49" charset="0"/>
              </a:rPr>
              <a:t>/Daily_BRSDT_20150515_0000",</a:t>
            </a:r>
          </a:p>
          <a:p>
            <a:pPr marL="0" indent="0">
              <a:buNone/>
            </a:pPr>
            <a:r>
              <a:rPr lang="en-US" sz="1800" b="1" dirty="0">
                <a:latin typeface="Consolas" panose="020B0609020204030204" pitchFamily="49" charset="0"/>
              </a:rPr>
              <a:t>      "name": "Daily_BRSDT_20150515_0000",</a:t>
            </a:r>
          </a:p>
          <a:p>
            <a:pPr marL="0" indent="0">
              <a:buNone/>
            </a:pPr>
            <a:r>
              <a:rPr lang="en-US" sz="1800" b="1" dirty="0">
                <a:latin typeface="Consolas" panose="020B0609020204030204" pitchFamily="49" charset="0"/>
              </a:rPr>
              <a:t>      "type": "</a:t>
            </a:r>
            <a:r>
              <a:rPr lang="en-US" sz="1800" b="1" dirty="0" err="1">
                <a:latin typeface="Consolas" panose="020B0609020204030204" pitchFamily="49" charset="0"/>
              </a:rPr>
              <a:t>Microsoft.Commerce</a:t>
            </a:r>
            <a:r>
              <a:rPr lang="en-US" sz="1800" b="1" dirty="0">
                <a:latin typeface="Consolas" panose="020B0609020204030204" pitchFamily="49" charset="0"/>
              </a:rPr>
              <a:t>/</a:t>
            </a:r>
            <a:r>
              <a:rPr lang="en-US" sz="1800" b="1" dirty="0" err="1">
                <a:latin typeface="Consolas" panose="020B0609020204030204" pitchFamily="49" charset="0"/>
              </a:rPr>
              <a:t>UsageAggregate</a:t>
            </a:r>
            <a:r>
              <a:rPr lang="en-US" sz="1800" b="1" dirty="0">
                <a:latin typeface="Consolas" panose="020B0609020204030204" pitchFamily="49" charset="0"/>
              </a:rPr>
              <a:t>",</a:t>
            </a:r>
          </a:p>
          <a:p>
            <a:pPr marL="0" indent="0">
              <a:buNone/>
            </a:pPr>
            <a:r>
              <a:rPr lang="en-US" sz="1800" b="1" dirty="0">
                <a:latin typeface="Consolas" panose="020B0609020204030204" pitchFamily="49" charset="0"/>
              </a:rPr>
              <a:t>      "properties": {</a:t>
            </a:r>
          </a:p>
          <a:p>
            <a:pPr marL="0" indent="0">
              <a:buNone/>
            </a:pPr>
            <a:r>
              <a:rPr lang="en-US" sz="1800" b="1" dirty="0">
                <a:latin typeface="Consolas" panose="020B0609020204030204" pitchFamily="49" charset="0"/>
              </a:rPr>
              <a:t>        "</a:t>
            </a:r>
            <a:r>
              <a:rPr lang="en-US" sz="1800" b="1" dirty="0" err="1">
                <a:latin typeface="Consolas" panose="020B0609020204030204" pitchFamily="49" charset="0"/>
              </a:rPr>
              <a:t>subscriptionId</a:t>
            </a:r>
            <a:r>
              <a:rPr lang="en-US" sz="1800" b="1" dirty="0">
                <a:latin typeface="Consolas" panose="020B0609020204030204" pitchFamily="49" charset="0"/>
              </a:rPr>
              <a:t>": "d657c399-e17c-405d-859e-9f2efb6462e5",</a:t>
            </a:r>
          </a:p>
          <a:p>
            <a:pPr marL="0" indent="0">
              <a:buNone/>
            </a:pPr>
            <a:r>
              <a:rPr lang="en-US" sz="1800" b="1" dirty="0">
                <a:latin typeface="Consolas" panose="020B0609020204030204" pitchFamily="49" charset="0"/>
              </a:rPr>
              <a:t>        "</a:t>
            </a:r>
            <a:r>
              <a:rPr lang="en-US" sz="1800" b="1" dirty="0" err="1">
                <a:latin typeface="Consolas" panose="020B0609020204030204" pitchFamily="49" charset="0"/>
              </a:rPr>
              <a:t>usageStartTime</a:t>
            </a:r>
            <a:r>
              <a:rPr lang="en-US" sz="1800" b="1" dirty="0">
                <a:latin typeface="Consolas" panose="020B0609020204030204" pitchFamily="49" charset="0"/>
              </a:rPr>
              <a:t>": "2015-05-15T00:00:00+00:00",</a:t>
            </a:r>
          </a:p>
          <a:p>
            <a:pPr marL="0" indent="0">
              <a:buNone/>
            </a:pPr>
            <a:r>
              <a:rPr lang="en-US" sz="1800" b="1" dirty="0">
                <a:latin typeface="Consolas" panose="020B0609020204030204" pitchFamily="49" charset="0"/>
              </a:rPr>
              <a:t>        "</a:t>
            </a:r>
            <a:r>
              <a:rPr lang="en-US" sz="1800" b="1" dirty="0" err="1">
                <a:latin typeface="Consolas" panose="020B0609020204030204" pitchFamily="49" charset="0"/>
              </a:rPr>
              <a:t>usageEndTime</a:t>
            </a:r>
            <a:r>
              <a:rPr lang="en-US" sz="1800" b="1" dirty="0">
                <a:latin typeface="Consolas" panose="020B0609020204030204" pitchFamily="49" charset="0"/>
              </a:rPr>
              <a:t>": "2015-05-16T00:00:00+00:00",</a:t>
            </a:r>
          </a:p>
          <a:p>
            <a:pPr marL="0" indent="0">
              <a:buNone/>
            </a:pPr>
            <a:r>
              <a:rPr lang="en-US" sz="1800" b="1" dirty="0">
                <a:latin typeface="Consolas" panose="020B0609020204030204" pitchFamily="49" charset="0"/>
              </a:rPr>
              <a:t>        "</a:t>
            </a:r>
            <a:r>
              <a:rPr lang="en-US" sz="1800" b="1" dirty="0" err="1">
                <a:latin typeface="Consolas" panose="020B0609020204030204" pitchFamily="49" charset="0"/>
              </a:rPr>
              <a:t>instanceData</a:t>
            </a:r>
            <a:r>
              <a:rPr lang="en-US" sz="1800" b="1" dirty="0">
                <a:latin typeface="Consolas" panose="020B0609020204030204" pitchFamily="49" charset="0"/>
              </a:rPr>
              <a:t>": "{\"</a:t>
            </a:r>
            <a:r>
              <a:rPr lang="en-US" sz="1800" b="1" dirty="0" err="1">
                <a:latin typeface="Consolas" panose="020B0609020204030204" pitchFamily="49" charset="0"/>
              </a:rPr>
              <a:t>Microsoft.Resources</a:t>
            </a:r>
            <a:r>
              <a:rPr lang="en-US" sz="1800" b="1" dirty="0">
                <a:latin typeface="Consolas" panose="020B0609020204030204" pitchFamily="49" charset="0"/>
              </a:rPr>
              <a:t>\":{\"</a:t>
            </a:r>
            <a:r>
              <a:rPr lang="en-US" sz="1800" b="1" dirty="0" err="1">
                <a:latin typeface="Consolas" panose="020B0609020204030204" pitchFamily="49" charset="0"/>
              </a:rPr>
              <a:t>resourceUri</a:t>
            </a:r>
            <a:r>
              <a:rPr lang="en-US" sz="1800" b="1" dirty="0">
                <a:latin typeface="Consolas" panose="020B0609020204030204" pitchFamily="49" charset="0"/>
              </a:rPr>
              <a:t>\":\"/subscriptions/d657c399-e17c-405d-859e-9f2efb6462e5/</a:t>
            </a:r>
            <a:r>
              <a:rPr lang="en-US" sz="1800" b="1" dirty="0" err="1">
                <a:latin typeface="Consolas" panose="020B0609020204030204" pitchFamily="49" charset="0"/>
              </a:rPr>
              <a:t>resourceGroups</a:t>
            </a:r>
            <a:r>
              <a:rPr lang="en-US" sz="1800" b="1" dirty="0">
                <a:latin typeface="Consolas" panose="020B0609020204030204" pitchFamily="49" charset="0"/>
              </a:rPr>
              <a:t>/</a:t>
            </a:r>
            <a:r>
              <a:rPr lang="en-US" sz="1800" b="1" dirty="0" err="1">
                <a:latin typeface="Consolas" panose="020B0609020204030204" pitchFamily="49" charset="0"/>
              </a:rPr>
              <a:t>moinakrg</a:t>
            </a:r>
            <a:r>
              <a:rPr lang="en-US" sz="1800" b="1" dirty="0">
                <a:latin typeface="Consolas" panose="020B0609020204030204" pitchFamily="49" charset="0"/>
              </a:rPr>
              <a:t>/providers/</a:t>
            </a:r>
            <a:r>
              <a:rPr lang="en-US" sz="1800" b="1" dirty="0" err="1">
                <a:latin typeface="Consolas" panose="020B0609020204030204" pitchFamily="49" charset="0"/>
              </a:rPr>
              <a:t>Microsoft.Storage</a:t>
            </a:r>
            <a:r>
              <a:rPr lang="en-US" sz="1800" b="1" dirty="0">
                <a:latin typeface="Consolas" panose="020B0609020204030204" pitchFamily="49" charset="0"/>
              </a:rPr>
              <a:t>/</a:t>
            </a:r>
            <a:r>
              <a:rPr lang="en-US" sz="1800" b="1" dirty="0" err="1">
                <a:latin typeface="Consolas" panose="020B0609020204030204" pitchFamily="49" charset="0"/>
              </a:rPr>
              <a:t>storageAccounts</a:t>
            </a:r>
            <a:r>
              <a:rPr lang="en-US" sz="1800" b="1" dirty="0">
                <a:latin typeface="Consolas" panose="020B0609020204030204" pitchFamily="49" charset="0"/>
              </a:rPr>
              <a:t>/</a:t>
            </a:r>
            <a:r>
              <a:rPr lang="en-US" sz="1800" b="1" dirty="0" err="1">
                <a:latin typeface="Consolas" panose="020B0609020204030204" pitchFamily="49" charset="0"/>
              </a:rPr>
              <a:t>moinakstorage</a:t>
            </a:r>
            <a:r>
              <a:rPr lang="en-US" sz="1800" b="1" dirty="0">
                <a:latin typeface="Consolas" panose="020B0609020204030204" pitchFamily="49" charset="0"/>
              </a:rPr>
              <a:t>\",\"location\":\"West US\",\"tags\":{\"department\":\"</a:t>
            </a:r>
            <a:r>
              <a:rPr lang="en-US" sz="1800" b="1" dirty="0" err="1">
                <a:latin typeface="Consolas" panose="020B0609020204030204" pitchFamily="49" charset="0"/>
              </a:rPr>
              <a:t>hr</a:t>
            </a:r>
            <a:r>
              <a:rPr lang="en-US" sz="1800" b="1" dirty="0">
                <a:latin typeface="Consolas" panose="020B0609020204030204" pitchFamily="49" charset="0"/>
              </a:rPr>
              <a:t>\"}}}",</a:t>
            </a:r>
          </a:p>
          <a:p>
            <a:pPr marL="0" indent="0">
              <a:buNone/>
            </a:pPr>
            <a:r>
              <a:rPr lang="en-US" sz="1800" b="1" dirty="0">
                <a:latin typeface="Consolas" panose="020B0609020204030204" pitchFamily="49" charset="0"/>
              </a:rPr>
              <a:t>        "</a:t>
            </a:r>
            <a:r>
              <a:rPr lang="en-US" sz="1800" b="1" dirty="0" err="1">
                <a:latin typeface="Consolas" panose="020B0609020204030204" pitchFamily="49" charset="0"/>
              </a:rPr>
              <a:t>meterName</a:t>
            </a:r>
            <a:r>
              <a:rPr lang="en-US" sz="1800" b="1" dirty="0">
                <a:latin typeface="Consolas" panose="020B0609020204030204" pitchFamily="49" charset="0"/>
              </a:rPr>
              <a:t>": "Storage Transactions (in 10,000s)",</a:t>
            </a:r>
          </a:p>
          <a:p>
            <a:pPr marL="0" indent="0">
              <a:buNone/>
            </a:pPr>
            <a:r>
              <a:rPr lang="en-US" sz="1800" b="1" dirty="0">
                <a:latin typeface="Consolas" panose="020B0609020204030204" pitchFamily="49" charset="0"/>
              </a:rPr>
              <a:t>        "</a:t>
            </a:r>
            <a:r>
              <a:rPr lang="en-US" sz="1800" b="1" dirty="0" err="1">
                <a:latin typeface="Consolas" panose="020B0609020204030204" pitchFamily="49" charset="0"/>
              </a:rPr>
              <a:t>meterCategory</a:t>
            </a:r>
            <a:r>
              <a:rPr lang="en-US" sz="1800" b="1" dirty="0">
                <a:latin typeface="Consolas" panose="020B0609020204030204" pitchFamily="49" charset="0"/>
              </a:rPr>
              <a:t>": "Data Management",</a:t>
            </a:r>
          </a:p>
          <a:p>
            <a:pPr marL="0" indent="0">
              <a:buNone/>
            </a:pPr>
            <a:r>
              <a:rPr lang="en-US" sz="1800" b="1" dirty="0">
                <a:latin typeface="Consolas" panose="020B0609020204030204" pitchFamily="49" charset="0"/>
              </a:rPr>
              <a:t>        "unit": "10,000s",</a:t>
            </a:r>
          </a:p>
          <a:p>
            <a:pPr marL="0" indent="0">
              <a:buNone/>
            </a:pPr>
            <a:r>
              <a:rPr lang="en-US" sz="1800" b="1" dirty="0">
                <a:latin typeface="Consolas" panose="020B0609020204030204" pitchFamily="49" charset="0"/>
              </a:rPr>
              <a:t>        "</a:t>
            </a:r>
            <a:r>
              <a:rPr lang="en-US" sz="1800" b="1" dirty="0" err="1">
                <a:latin typeface="Consolas" panose="020B0609020204030204" pitchFamily="49" charset="0"/>
              </a:rPr>
              <a:t>meterId</a:t>
            </a:r>
            <a:r>
              <a:rPr lang="en-US" sz="1800" b="1" dirty="0">
                <a:latin typeface="Consolas" panose="020B0609020204030204" pitchFamily="49" charset="0"/>
              </a:rPr>
              <a:t>": "964c283a-83a3-4dd4-8baf-59511998fe8b",</a:t>
            </a:r>
          </a:p>
          <a:p>
            <a:pPr marL="0" indent="0">
              <a:buNone/>
            </a:pPr>
            <a:r>
              <a:rPr lang="en-US" sz="1800" b="1" dirty="0">
                <a:latin typeface="Consolas" panose="020B0609020204030204" pitchFamily="49" charset="0"/>
              </a:rPr>
              <a:t>        "</a:t>
            </a:r>
            <a:r>
              <a:rPr lang="en-US" sz="1800" b="1" dirty="0" err="1">
                <a:latin typeface="Consolas" panose="020B0609020204030204" pitchFamily="49" charset="0"/>
              </a:rPr>
              <a:t>infoFields</a:t>
            </a:r>
            <a:r>
              <a:rPr lang="en-US" sz="1800" b="1" dirty="0">
                <a:latin typeface="Consolas" panose="020B0609020204030204" pitchFamily="49" charset="0"/>
              </a:rPr>
              <a:t>": {</a:t>
            </a:r>
          </a:p>
          <a:p>
            <a:pPr marL="0" indent="0">
              <a:buNone/>
            </a:pPr>
            <a:endParaRPr lang="en-US" sz="1800" b="1" dirty="0">
              <a:latin typeface="Consolas" panose="020B0609020204030204" pitchFamily="49" charset="0"/>
            </a:endParaRPr>
          </a:p>
          <a:p>
            <a:pPr marL="0" indent="0">
              <a:buNone/>
            </a:pPr>
            <a:r>
              <a:rPr lang="en-US" sz="1800" b="1" dirty="0">
                <a:latin typeface="Consolas" panose="020B0609020204030204" pitchFamily="49" charset="0"/>
              </a:rPr>
              <a:t>        },</a:t>
            </a:r>
          </a:p>
          <a:p>
            <a:pPr marL="0" indent="0">
              <a:buNone/>
            </a:pPr>
            <a:r>
              <a:rPr lang="en-US" sz="1800" b="1" dirty="0">
                <a:latin typeface="Consolas" panose="020B0609020204030204" pitchFamily="49" charset="0"/>
              </a:rPr>
              <a:t>        "quantity": 9.8390</a:t>
            </a:r>
          </a:p>
          <a:p>
            <a:pPr marL="0" indent="0">
              <a:buNone/>
            </a:pPr>
            <a:r>
              <a:rPr lang="en-US" sz="1800" b="1" dirty="0">
                <a:latin typeface="Consolas" panose="020B0609020204030204" pitchFamily="49" charset="0"/>
              </a:rPr>
              <a:t>      }</a:t>
            </a:r>
          </a:p>
          <a:p>
            <a:pPr marL="0" indent="0">
              <a:buNone/>
            </a:pPr>
            <a:r>
              <a:rPr lang="en-US" sz="1800" b="1" dirty="0">
                <a:latin typeface="Consolas" panose="020B0609020204030204" pitchFamily="49" charset="0"/>
              </a:rPr>
              <a:t>    }</a:t>
            </a:r>
          </a:p>
        </p:txBody>
      </p:sp>
      <p:sp>
        <p:nvSpPr>
          <p:cNvPr id="13" name="ShoutOut - arm template"/>
          <p:cNvSpPr/>
          <p:nvPr/>
        </p:nvSpPr>
        <p:spPr bwMode="auto">
          <a:xfrm>
            <a:off x="8434174" y="1112920"/>
            <a:ext cx="2686873" cy="1187285"/>
          </a:xfrm>
          <a:prstGeom prst="wedgeRoundRectCallout">
            <a:avLst>
              <a:gd name="adj1" fmla="val -109208"/>
              <a:gd name="adj2" fmla="val 33147"/>
              <a:gd name="adj3" fmla="val 16667"/>
            </a:avLst>
          </a:prstGeom>
          <a:solidFill>
            <a:schemeClr val="bg1">
              <a:lumMod val="95000"/>
            </a:schemeClr>
          </a:solidFill>
          <a:ln>
            <a:noFill/>
            <a:headEnd type="none" w="med" len="med"/>
            <a:tailEnd type="none" w="med" len="med"/>
          </a:ln>
          <a:effectLst>
            <a:outerShdw blurRad="50800" dist="3556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Segoe UI Light" panose="020B0502040204020203" pitchFamily="34" charset="0"/>
                <a:ea typeface="Segoe UI" pitchFamily="34" charset="0"/>
                <a:cs typeface="Segoe UI Light" panose="020B0502040204020203" pitchFamily="34" charset="0"/>
              </a:rPr>
              <a:t>Subscription that incurred the usage</a:t>
            </a:r>
          </a:p>
        </p:txBody>
      </p:sp>
      <p:sp>
        <p:nvSpPr>
          <p:cNvPr id="14" name="ShoutOut - arm template"/>
          <p:cNvSpPr/>
          <p:nvPr/>
        </p:nvSpPr>
        <p:spPr bwMode="auto">
          <a:xfrm>
            <a:off x="9010933" y="1363662"/>
            <a:ext cx="2686873" cy="1187285"/>
          </a:xfrm>
          <a:prstGeom prst="wedgeRoundRectCallout">
            <a:avLst>
              <a:gd name="adj1" fmla="val -16049"/>
              <a:gd name="adj2" fmla="val 98494"/>
              <a:gd name="adj3" fmla="val 16667"/>
            </a:avLst>
          </a:prstGeom>
          <a:solidFill>
            <a:schemeClr val="bg1">
              <a:lumMod val="95000"/>
            </a:schemeClr>
          </a:solidFill>
          <a:ln>
            <a:noFill/>
            <a:headEnd type="none" w="med" len="med"/>
            <a:tailEnd type="none" w="med" len="med"/>
          </a:ln>
          <a:effectLst>
            <a:outerShdw blurRad="50800" dist="3556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Segoe UI Light" panose="020B0502040204020203" pitchFamily="34" charset="0"/>
                <a:ea typeface="Segoe UI" pitchFamily="34" charset="0"/>
                <a:cs typeface="Segoe UI Light" panose="020B0502040204020203" pitchFamily="34" charset="0"/>
              </a:rPr>
              <a:t>Resource that incurred the usage</a:t>
            </a:r>
          </a:p>
        </p:txBody>
      </p:sp>
      <p:sp>
        <p:nvSpPr>
          <p:cNvPr id="15" name="ShoutOut - arm template"/>
          <p:cNvSpPr/>
          <p:nvPr/>
        </p:nvSpPr>
        <p:spPr bwMode="auto">
          <a:xfrm>
            <a:off x="6218237" y="1363662"/>
            <a:ext cx="2686873" cy="1187285"/>
          </a:xfrm>
          <a:prstGeom prst="wedgeRoundRectCallout">
            <a:avLst>
              <a:gd name="adj1" fmla="val -68988"/>
              <a:gd name="adj2" fmla="val 61153"/>
              <a:gd name="adj3" fmla="val 16667"/>
            </a:avLst>
          </a:prstGeom>
          <a:solidFill>
            <a:schemeClr val="bg1">
              <a:lumMod val="95000"/>
            </a:schemeClr>
          </a:solidFill>
          <a:ln>
            <a:noFill/>
            <a:headEnd type="none" w="med" len="med"/>
            <a:tailEnd type="none" w="med" len="med"/>
          </a:ln>
          <a:effectLst>
            <a:outerShdw blurRad="50800" dist="3556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Segoe UI Light" panose="020B0502040204020203" pitchFamily="34" charset="0"/>
                <a:ea typeface="Segoe UI" pitchFamily="34" charset="0"/>
                <a:cs typeface="Segoe UI Light" panose="020B0502040204020203" pitchFamily="34" charset="0"/>
              </a:rPr>
              <a:t>When usage happened</a:t>
            </a:r>
          </a:p>
        </p:txBody>
      </p:sp>
      <p:sp>
        <p:nvSpPr>
          <p:cNvPr id="16" name="ShoutOut - arm template"/>
          <p:cNvSpPr/>
          <p:nvPr/>
        </p:nvSpPr>
        <p:spPr bwMode="auto">
          <a:xfrm>
            <a:off x="6446837" y="3040062"/>
            <a:ext cx="2686873" cy="1187285"/>
          </a:xfrm>
          <a:prstGeom prst="wedgeRoundRectCallout">
            <a:avLst>
              <a:gd name="adj1" fmla="val -71394"/>
              <a:gd name="adj2" fmla="val 12921"/>
              <a:gd name="adj3" fmla="val 16667"/>
            </a:avLst>
          </a:prstGeom>
          <a:solidFill>
            <a:schemeClr val="bg1">
              <a:lumMod val="95000"/>
            </a:schemeClr>
          </a:solidFill>
          <a:ln>
            <a:noFill/>
            <a:headEnd type="none" w="med" len="med"/>
            <a:tailEnd type="none" w="med" len="med"/>
          </a:ln>
          <a:effectLst>
            <a:outerShdw blurRad="50800" dist="3556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Segoe UI Light" panose="020B0502040204020203" pitchFamily="34" charset="0"/>
                <a:ea typeface="Segoe UI" pitchFamily="34" charset="0"/>
                <a:cs typeface="Segoe UI Light" panose="020B0502040204020203" pitchFamily="34" charset="0"/>
              </a:rPr>
              <a:t>Usage meter and details</a:t>
            </a:r>
          </a:p>
        </p:txBody>
      </p:sp>
      <p:sp>
        <p:nvSpPr>
          <p:cNvPr id="17" name="ShoutOut - arm template"/>
          <p:cNvSpPr/>
          <p:nvPr/>
        </p:nvSpPr>
        <p:spPr bwMode="auto">
          <a:xfrm>
            <a:off x="4505469" y="5037220"/>
            <a:ext cx="2686873" cy="1187285"/>
          </a:xfrm>
          <a:prstGeom prst="wedgeRoundRectCallout">
            <a:avLst>
              <a:gd name="adj1" fmla="val -71394"/>
              <a:gd name="adj2" fmla="val 12921"/>
              <a:gd name="adj3" fmla="val 16667"/>
            </a:avLst>
          </a:prstGeom>
          <a:solidFill>
            <a:schemeClr val="bg1">
              <a:lumMod val="95000"/>
            </a:schemeClr>
          </a:solidFill>
          <a:ln>
            <a:noFill/>
            <a:headEnd type="none" w="med" len="med"/>
            <a:tailEnd type="none" w="med" len="med"/>
          </a:ln>
          <a:effectLst>
            <a:outerShdw blurRad="50800" dist="3556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Segoe UI Light" panose="020B0502040204020203" pitchFamily="34" charset="0"/>
                <a:ea typeface="Segoe UI" pitchFamily="34" charset="0"/>
                <a:cs typeface="Segoe UI Light" panose="020B0502040204020203" pitchFamily="34" charset="0"/>
              </a:rPr>
              <a:t>Quantity of usage ($$$)</a:t>
            </a:r>
          </a:p>
        </p:txBody>
      </p:sp>
      <p:sp>
        <p:nvSpPr>
          <p:cNvPr id="18" name="ShoutOut - arm template"/>
          <p:cNvSpPr/>
          <p:nvPr/>
        </p:nvSpPr>
        <p:spPr bwMode="auto">
          <a:xfrm>
            <a:off x="4027871" y="4443578"/>
            <a:ext cx="2686873" cy="1187285"/>
          </a:xfrm>
          <a:prstGeom prst="wedgeRoundRectCallout">
            <a:avLst>
              <a:gd name="adj1" fmla="val -71394"/>
              <a:gd name="adj2" fmla="val 12921"/>
              <a:gd name="adj3" fmla="val 16667"/>
            </a:avLst>
          </a:prstGeom>
          <a:solidFill>
            <a:schemeClr val="bg1">
              <a:lumMod val="95000"/>
            </a:schemeClr>
          </a:solidFill>
          <a:ln>
            <a:noFill/>
            <a:headEnd type="none" w="med" len="med"/>
            <a:tailEnd type="none" w="med" len="med"/>
          </a:ln>
          <a:effectLst>
            <a:outerShdw blurRad="50800" dist="3556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Segoe UI Light" panose="020B0502040204020203" pitchFamily="34" charset="0"/>
                <a:ea typeface="Segoe UI" pitchFamily="34" charset="0"/>
                <a:cs typeface="Segoe UI Light" panose="020B0502040204020203" pitchFamily="34" charset="0"/>
              </a:rPr>
              <a:t>Any additional information</a:t>
            </a:r>
          </a:p>
        </p:txBody>
      </p:sp>
    </p:spTree>
    <p:extLst>
      <p:ext uri="{BB962C8B-B14F-4D97-AF65-F5344CB8AC3E}">
        <p14:creationId xmlns:p14="http://schemas.microsoft.com/office/powerpoint/2010/main" val="366285274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grpId="1" nodeType="clickEffect">
                                  <p:stCondLst>
                                    <p:cond delay="0"/>
                                  </p:stCondLst>
                                  <p:childTnLst>
                                    <p:animEffect transition="out" filter="fade">
                                      <p:cBhvr>
                                        <p:cTn id="10" dur="500"/>
                                        <p:tgtEl>
                                          <p:spTgt spid="13"/>
                                        </p:tgtEl>
                                      </p:cBhvr>
                                    </p:animEffect>
                                    <p:set>
                                      <p:cBhvr>
                                        <p:cTn id="11" dur="1" fill="hold">
                                          <p:stCondLst>
                                            <p:cond delay="499"/>
                                          </p:stCondLst>
                                        </p:cTn>
                                        <p:tgtEl>
                                          <p:spTgt spid="13"/>
                                        </p:tgtEl>
                                        <p:attrNameLst>
                                          <p:attrName>style.visibility</p:attrName>
                                        </p:attrNameLst>
                                      </p:cBhvr>
                                      <p:to>
                                        <p:strVal val="hidden"/>
                                      </p:to>
                                    </p:set>
                                  </p:childTnLst>
                                </p:cTn>
                              </p:par>
                              <p:par>
                                <p:cTn id="12" presetID="1" presetClass="entr" presetSubtype="0" fill="hold" grpId="0" nodeType="withEffect">
                                  <p:stCondLst>
                                    <p:cond delay="0"/>
                                  </p:stCondLst>
                                  <p:childTnLst>
                                    <p:set>
                                      <p:cBhvr>
                                        <p:cTn id="13" dur="1" fill="hold">
                                          <p:stCondLst>
                                            <p:cond delay="0"/>
                                          </p:stCondLst>
                                        </p:cTn>
                                        <p:tgtEl>
                                          <p:spTgt spid="14"/>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grpId="1" nodeType="clickEffect">
                                  <p:stCondLst>
                                    <p:cond delay="0"/>
                                  </p:stCondLst>
                                  <p:childTnLst>
                                    <p:animEffect transition="out" filter="fade">
                                      <p:cBhvr>
                                        <p:cTn id="17" dur="500"/>
                                        <p:tgtEl>
                                          <p:spTgt spid="14"/>
                                        </p:tgtEl>
                                      </p:cBhvr>
                                    </p:animEffect>
                                    <p:set>
                                      <p:cBhvr>
                                        <p:cTn id="18" dur="1" fill="hold">
                                          <p:stCondLst>
                                            <p:cond delay="499"/>
                                          </p:stCondLst>
                                        </p:cTn>
                                        <p:tgtEl>
                                          <p:spTgt spid="14"/>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grpId="1" nodeType="clickEffect">
                                  <p:stCondLst>
                                    <p:cond delay="0"/>
                                  </p:stCondLst>
                                  <p:childTnLst>
                                    <p:animEffect transition="out" filter="fade">
                                      <p:cBhvr>
                                        <p:cTn id="24" dur="500"/>
                                        <p:tgtEl>
                                          <p:spTgt spid="15"/>
                                        </p:tgtEl>
                                      </p:cBhvr>
                                    </p:animEffect>
                                    <p:set>
                                      <p:cBhvr>
                                        <p:cTn id="25" dur="1" fill="hold">
                                          <p:stCondLst>
                                            <p:cond delay="499"/>
                                          </p:stCondLst>
                                        </p:cTn>
                                        <p:tgtEl>
                                          <p:spTgt spid="15"/>
                                        </p:tgtEl>
                                        <p:attrNameLst>
                                          <p:attrName>style.visibility</p:attrName>
                                        </p:attrNameLst>
                                      </p:cBhvr>
                                      <p:to>
                                        <p:strVal val="hidden"/>
                                      </p:to>
                                    </p:set>
                                  </p:childTnLst>
                                </p:cTn>
                              </p:par>
                              <p:par>
                                <p:cTn id="26" presetID="1" presetClass="entr" presetSubtype="0" fill="hold" grpId="0" nodeType="withEffect">
                                  <p:stCondLst>
                                    <p:cond delay="0"/>
                                  </p:stCondLst>
                                  <p:childTnLst>
                                    <p:set>
                                      <p:cBhvr>
                                        <p:cTn id="27" dur="1" fill="hold">
                                          <p:stCondLst>
                                            <p:cond delay="0"/>
                                          </p:stCondLst>
                                        </p:cTn>
                                        <p:tgtEl>
                                          <p:spTgt spid="16"/>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1" nodeType="clickEffect">
                                  <p:stCondLst>
                                    <p:cond delay="0"/>
                                  </p:stCondLst>
                                  <p:childTnLst>
                                    <p:animEffect transition="out" filter="fade">
                                      <p:cBhvr>
                                        <p:cTn id="31" dur="500"/>
                                        <p:tgtEl>
                                          <p:spTgt spid="16"/>
                                        </p:tgtEl>
                                      </p:cBhvr>
                                    </p:animEffect>
                                    <p:set>
                                      <p:cBhvr>
                                        <p:cTn id="32" dur="1" fill="hold">
                                          <p:stCondLst>
                                            <p:cond delay="499"/>
                                          </p:stCondLst>
                                        </p:cTn>
                                        <p:tgtEl>
                                          <p:spTgt spid="16"/>
                                        </p:tgtEl>
                                        <p:attrNameLst>
                                          <p:attrName>style.visibility</p:attrName>
                                        </p:attrNameLst>
                                      </p:cBhvr>
                                      <p:to>
                                        <p:strVal val="hidden"/>
                                      </p:to>
                                    </p:set>
                                  </p:childTnLst>
                                </p:cTn>
                              </p:par>
                              <p:par>
                                <p:cTn id="33" presetID="1" presetClass="entr" presetSubtype="0"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0" presetClass="exit" presetSubtype="0" fill="hold" grpId="1" nodeType="clickEffect">
                                  <p:stCondLst>
                                    <p:cond delay="0"/>
                                  </p:stCondLst>
                                  <p:childTnLst>
                                    <p:animEffect transition="out" filter="fade">
                                      <p:cBhvr>
                                        <p:cTn id="38" dur="500"/>
                                        <p:tgtEl>
                                          <p:spTgt spid="17"/>
                                        </p:tgtEl>
                                      </p:cBhvr>
                                    </p:animEffect>
                                    <p:set>
                                      <p:cBhvr>
                                        <p:cTn id="39" dur="1" fill="hold">
                                          <p:stCondLst>
                                            <p:cond delay="499"/>
                                          </p:stCondLst>
                                        </p:cTn>
                                        <p:tgtEl>
                                          <p:spTgt spid="17"/>
                                        </p:tgtEl>
                                        <p:attrNameLst>
                                          <p:attrName>style.visibility</p:attrName>
                                        </p:attrNameLst>
                                      </p:cBhvr>
                                      <p:to>
                                        <p:strVal val="hidden"/>
                                      </p:to>
                                    </p:set>
                                  </p:childTnLst>
                                </p:cTn>
                              </p:par>
                              <p:par>
                                <p:cTn id="40" presetID="1" presetClass="entr" presetSubtype="0" fill="hold" grpId="0" nodeType="withEffect">
                                  <p:stCondLst>
                                    <p:cond delay="0"/>
                                  </p:stCondLst>
                                  <p:childTnLst>
                                    <p:set>
                                      <p:cBhvr>
                                        <p:cTn id="41" dur="1" fill="hold">
                                          <p:stCondLst>
                                            <p:cond delay="0"/>
                                          </p:stCondLst>
                                        </p:cTn>
                                        <p:tgtEl>
                                          <p:spTgt spid="18"/>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0" presetClass="exit" presetSubtype="0" fill="hold" grpId="1" nodeType="clickEffect">
                                  <p:stCondLst>
                                    <p:cond delay="0"/>
                                  </p:stCondLst>
                                  <p:childTnLst>
                                    <p:animEffect transition="out" filter="fade">
                                      <p:cBhvr>
                                        <p:cTn id="45" dur="500"/>
                                        <p:tgtEl>
                                          <p:spTgt spid="18"/>
                                        </p:tgtEl>
                                      </p:cBhvr>
                                    </p:animEffect>
                                    <p:set>
                                      <p:cBhvr>
                                        <p:cTn id="46" dur="1" fill="hold">
                                          <p:stCondLst>
                                            <p:cond delay="499"/>
                                          </p:stCondLst>
                                        </p:cTn>
                                        <p:tgtEl>
                                          <p:spTgt spid="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42577-240F-47FA-84DA-246C591F89B6}"/>
              </a:ext>
            </a:extLst>
          </p:cNvPr>
          <p:cNvSpPr>
            <a:spLocks noGrp="1"/>
          </p:cNvSpPr>
          <p:nvPr>
            <p:ph type="title"/>
          </p:nvPr>
        </p:nvSpPr>
        <p:spPr/>
        <p:txBody>
          <a:bodyPr/>
          <a:lstStyle/>
          <a:p>
            <a:r>
              <a:rPr lang="en-US" dirty="0"/>
              <a:t>Third party metering/billing products</a:t>
            </a:r>
          </a:p>
        </p:txBody>
      </p:sp>
      <p:sp>
        <p:nvSpPr>
          <p:cNvPr id="3" name="Text Placeholder 2">
            <a:extLst>
              <a:ext uri="{FF2B5EF4-FFF2-40B4-BE49-F238E27FC236}">
                <a16:creationId xmlns:a16="http://schemas.microsoft.com/office/drawing/2014/main" id="{0E4D8DFE-2A86-4800-B785-39597682A0CF}"/>
              </a:ext>
            </a:extLst>
          </p:cNvPr>
          <p:cNvSpPr>
            <a:spLocks noGrp="1"/>
          </p:cNvSpPr>
          <p:nvPr>
            <p:ph type="body" sz="quarter" idx="10"/>
          </p:nvPr>
        </p:nvSpPr>
        <p:spPr>
          <a:xfrm>
            <a:off x="274702" y="1211287"/>
            <a:ext cx="11888787" cy="4118050"/>
          </a:xfrm>
        </p:spPr>
        <p:txBody>
          <a:bodyPr/>
          <a:lstStyle/>
          <a:p>
            <a:r>
              <a:rPr lang="en-US" dirty="0" err="1"/>
              <a:t>Exivity</a:t>
            </a:r>
            <a:r>
              <a:rPr lang="en-US" dirty="0"/>
              <a:t>, </a:t>
            </a:r>
            <a:r>
              <a:rPr lang="en-US" dirty="0" err="1"/>
              <a:t>cloudassert</a:t>
            </a:r>
            <a:r>
              <a:rPr lang="en-US" dirty="0"/>
              <a:t>, </a:t>
            </a:r>
            <a:r>
              <a:rPr lang="en-US" dirty="0" err="1"/>
              <a:t>cloudyn</a:t>
            </a:r>
            <a:r>
              <a:rPr lang="en-US" dirty="0"/>
              <a:t> all have add-on tools that can manage consumption and billing in Azure Stack Hub (and Azure)</a:t>
            </a:r>
          </a:p>
          <a:p>
            <a:pPr marL="0" indent="0">
              <a:buNone/>
            </a:pPr>
            <a:endParaRPr lang="en-US" dirty="0"/>
          </a:p>
          <a:p>
            <a:pPr marL="0" indent="0">
              <a:buNone/>
            </a:pPr>
            <a:r>
              <a:rPr lang="en-US" dirty="0">
                <a:hlinkClick r:id="rId3"/>
              </a:rPr>
              <a:t>https://exivity.com/azure-stack</a:t>
            </a:r>
            <a:r>
              <a:rPr lang="en-US" dirty="0"/>
              <a:t> </a:t>
            </a:r>
          </a:p>
          <a:p>
            <a:pPr marL="0" indent="0">
              <a:buNone/>
            </a:pPr>
            <a:r>
              <a:rPr lang="en-US" dirty="0">
                <a:hlinkClick r:id="rId4"/>
              </a:rPr>
              <a:t>http://www.cloudassert.com/Solutions/Azure-Stack</a:t>
            </a:r>
            <a:r>
              <a:rPr lang="en-US" dirty="0"/>
              <a:t> </a:t>
            </a:r>
          </a:p>
          <a:p>
            <a:pPr marL="0" indent="0">
              <a:buNone/>
            </a:pPr>
            <a:r>
              <a:rPr lang="en-US" dirty="0">
                <a:hlinkClick r:id="rId5"/>
              </a:rPr>
              <a:t>https://www.cloudyn.com/platforms/platformsazure/</a:t>
            </a:r>
            <a:r>
              <a:rPr lang="en-US" dirty="0"/>
              <a:t> </a:t>
            </a:r>
          </a:p>
        </p:txBody>
      </p:sp>
    </p:spTree>
    <p:extLst>
      <p:ext uri="{BB962C8B-B14F-4D97-AF65-F5344CB8AC3E}">
        <p14:creationId xmlns:p14="http://schemas.microsoft.com/office/powerpoint/2010/main" val="2566484326"/>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353535"/>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Questions?</a:t>
            </a:r>
          </a:p>
        </p:txBody>
      </p:sp>
    </p:spTree>
    <p:extLst>
      <p:ext uri="{BB962C8B-B14F-4D97-AF65-F5344CB8AC3E}">
        <p14:creationId xmlns:p14="http://schemas.microsoft.com/office/powerpoint/2010/main" val="37865956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353535"/>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282864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Appendix</a:t>
            </a:r>
          </a:p>
        </p:txBody>
      </p:sp>
    </p:spTree>
    <p:extLst>
      <p:ext uri="{BB962C8B-B14F-4D97-AF65-F5344CB8AC3E}">
        <p14:creationId xmlns:p14="http://schemas.microsoft.com/office/powerpoint/2010/main" val="363528440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353535"/>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638" y="2125662"/>
            <a:ext cx="11887200" cy="2843855"/>
          </a:xfrm>
        </p:spPr>
        <p:txBody>
          <a:bodyPr/>
          <a:lstStyle/>
          <a:p>
            <a:r>
              <a:rPr lang="en-US" dirty="0"/>
              <a:t>Billing for Consumption: </a:t>
            </a:r>
            <a:br>
              <a:rPr lang="en-US" dirty="0"/>
            </a:br>
            <a:r>
              <a:rPr lang="en-US" sz="6000" dirty="0"/>
              <a:t>How does it work for Microsoft Azure?</a:t>
            </a:r>
            <a:endParaRPr lang="en-US" dirty="0"/>
          </a:p>
        </p:txBody>
      </p:sp>
    </p:spTree>
    <p:extLst>
      <p:ext uri="{BB962C8B-B14F-4D97-AF65-F5344CB8AC3E}">
        <p14:creationId xmlns:p14="http://schemas.microsoft.com/office/powerpoint/2010/main" val="902822200"/>
      </p:ext>
    </p:extLst>
  </p:cSld>
  <p:clrMapOvr>
    <a:overrideClrMapping bg1="dk1" tx1="lt1" bg2="dk2" tx2="lt2" accent1="accent1" accent2="accent2" accent3="accent3" accent4="accent4" accent5="accent5" accent6="accent6" hlink="hlink" folHlink="folHlink"/>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800"/>
              <a:t>Billing in Azure – Pay As You Go</a:t>
            </a:r>
          </a:p>
        </p:txBody>
      </p:sp>
      <p:pic>
        <p:nvPicPr>
          <p:cNvPr id="4" name="User"/>
          <p:cNvPicPr>
            <a:picLocks noChangeAspect="1"/>
          </p:cNvPicPr>
          <p:nvPr/>
        </p:nvPicPr>
        <p:blipFill>
          <a:blip r:embed="rId3"/>
          <a:stretch>
            <a:fillRect/>
          </a:stretch>
        </p:blipFill>
        <p:spPr>
          <a:xfrm>
            <a:off x="10104437" y="2085056"/>
            <a:ext cx="1371585" cy="4188895"/>
          </a:xfrm>
          <a:prstGeom prst="rect">
            <a:avLst/>
          </a:prstGeom>
        </p:spPr>
      </p:pic>
      <p:grpSp>
        <p:nvGrpSpPr>
          <p:cNvPr id="36" name="Offers"/>
          <p:cNvGrpSpPr/>
          <p:nvPr/>
        </p:nvGrpSpPr>
        <p:grpSpPr>
          <a:xfrm>
            <a:off x="7021790" y="1355323"/>
            <a:ext cx="2896512" cy="770339"/>
            <a:chOff x="7021790" y="1355323"/>
            <a:chExt cx="2896512" cy="770339"/>
          </a:xfrm>
        </p:grpSpPr>
        <p:sp>
          <p:nvSpPr>
            <p:cNvPr id="35" name="Offer"/>
            <p:cNvSpPr/>
            <p:nvPr/>
          </p:nvSpPr>
          <p:spPr bwMode="auto">
            <a:xfrm>
              <a:off x="7021790" y="1355323"/>
              <a:ext cx="2697147" cy="609600"/>
            </a:xfrm>
            <a:prstGeom prst="round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9BD2FF">
                    <a:lumMod val="75000"/>
                  </a:srgbClr>
                </a:solidFill>
                <a:effectLst/>
                <a:uLnTx/>
                <a:uFillTx/>
                <a:latin typeface="Segoe UI"/>
                <a:ea typeface="Segoe UI" pitchFamily="34" charset="0"/>
                <a:cs typeface="Segoe UI" pitchFamily="34" charset="0"/>
              </a:endParaRPr>
            </a:p>
          </p:txBody>
        </p:sp>
        <p:sp>
          <p:nvSpPr>
            <p:cNvPr id="34" name="Offer"/>
            <p:cNvSpPr/>
            <p:nvPr/>
          </p:nvSpPr>
          <p:spPr bwMode="auto">
            <a:xfrm>
              <a:off x="7132637" y="1433664"/>
              <a:ext cx="2697147" cy="609600"/>
            </a:xfrm>
            <a:prstGeom prst="round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9BD2FF">
                    <a:lumMod val="75000"/>
                  </a:srgbClr>
                </a:solidFill>
                <a:effectLst/>
                <a:uLnTx/>
                <a:uFillTx/>
                <a:latin typeface="Segoe UI"/>
                <a:ea typeface="Segoe UI" pitchFamily="34" charset="0"/>
                <a:cs typeface="Segoe UI" pitchFamily="34" charset="0"/>
              </a:endParaRPr>
            </a:p>
          </p:txBody>
        </p:sp>
        <p:sp>
          <p:nvSpPr>
            <p:cNvPr id="5" name="Offer - Pay as you Go"/>
            <p:cNvSpPr/>
            <p:nvPr/>
          </p:nvSpPr>
          <p:spPr bwMode="auto">
            <a:xfrm>
              <a:off x="7221155" y="1516062"/>
              <a:ext cx="2697147" cy="609600"/>
            </a:xfrm>
            <a:prstGeom prst="round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a:ln>
                    <a:noFill/>
                  </a:ln>
                  <a:solidFill>
                    <a:srgbClr val="9BD2FF">
                      <a:lumMod val="75000"/>
                    </a:srgbClr>
                  </a:solidFill>
                  <a:effectLst/>
                  <a:uLnTx/>
                  <a:uFillTx/>
                  <a:latin typeface="Segoe UI"/>
                  <a:ea typeface="Segoe UI" pitchFamily="34" charset="0"/>
                  <a:cs typeface="Segoe UI" pitchFamily="34" charset="0"/>
                </a:rPr>
                <a:t>Pay-As-You-Go</a:t>
              </a:r>
            </a:p>
          </p:txBody>
        </p:sp>
      </p:grpSp>
      <p:sp>
        <p:nvSpPr>
          <p:cNvPr id="6" name="Subscription"/>
          <p:cNvSpPr/>
          <p:nvPr/>
        </p:nvSpPr>
        <p:spPr>
          <a:xfrm>
            <a:off x="7187749" y="2506662"/>
            <a:ext cx="3207032" cy="276999"/>
          </a:xfrm>
          <a:prstGeom prst="rect">
            <a:avLst/>
          </a:prstGeom>
        </p:spPr>
        <p:txBody>
          <a:bodyPr wrap="none">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505050"/>
                </a:solidFill>
                <a:effectLst/>
                <a:uLnTx/>
                <a:uFillTx/>
                <a:latin typeface="Segoe UI"/>
                <a:ea typeface="+mn-ea"/>
                <a:cs typeface="+mn-cs"/>
              </a:rPr>
              <a:t>DA5395F5-E9CA-4F83-8AB9-B764B79C7BAB</a:t>
            </a:r>
          </a:p>
        </p:txBody>
      </p:sp>
      <p:grpSp>
        <p:nvGrpSpPr>
          <p:cNvPr id="2" name="Group 1">
            <a:extLst>
              <a:ext uri="{FF2B5EF4-FFF2-40B4-BE49-F238E27FC236}">
                <a16:creationId xmlns:a16="http://schemas.microsoft.com/office/drawing/2014/main" id="{2F0D0C58-98E2-409E-9309-A1E022B51931}"/>
              </a:ext>
            </a:extLst>
          </p:cNvPr>
          <p:cNvGrpSpPr/>
          <p:nvPr/>
        </p:nvGrpSpPr>
        <p:grpSpPr>
          <a:xfrm>
            <a:off x="6294437" y="4413244"/>
            <a:ext cx="3866626" cy="2141481"/>
            <a:chOff x="4948587" y="4223896"/>
            <a:chExt cx="3866626" cy="2141481"/>
          </a:xfrm>
        </p:grpSpPr>
        <p:sp>
          <p:nvSpPr>
            <p:cNvPr id="10" name="Cloud 1"/>
            <p:cNvSpPr>
              <a:spLocks noChangeAspect="1"/>
            </p:cNvSpPr>
            <p:nvPr/>
          </p:nvSpPr>
          <p:spPr bwMode="auto">
            <a:xfrm>
              <a:off x="4948587" y="4223896"/>
              <a:ext cx="3866626" cy="2141481"/>
            </a:xfrm>
            <a:custGeom>
              <a:avLst/>
              <a:gdLst>
                <a:gd name="T0" fmla="*/ 1662 w 2136"/>
                <a:gd name="T1" fmla="*/ 1181 h 1181"/>
                <a:gd name="T2" fmla="*/ 239 w 2136"/>
                <a:gd name="T3" fmla="*/ 1181 h 1181"/>
                <a:gd name="T4" fmla="*/ 0 w 2136"/>
                <a:gd name="T5" fmla="*/ 937 h 1181"/>
                <a:gd name="T6" fmla="*/ 181 w 2136"/>
                <a:gd name="T7" fmla="*/ 706 h 1181"/>
                <a:gd name="T8" fmla="*/ 462 w 2136"/>
                <a:gd name="T9" fmla="*/ 487 h 1181"/>
                <a:gd name="T10" fmla="*/ 974 w 2136"/>
                <a:gd name="T11" fmla="*/ 0 h 1181"/>
                <a:gd name="T12" fmla="*/ 1440 w 2136"/>
                <a:gd name="T13" fmla="*/ 294 h 1181"/>
                <a:gd name="T14" fmla="*/ 1662 w 2136"/>
                <a:gd name="T15" fmla="*/ 235 h 1181"/>
                <a:gd name="T16" fmla="*/ 2136 w 2136"/>
                <a:gd name="T17" fmla="*/ 710 h 1181"/>
                <a:gd name="T18" fmla="*/ 1662 w 2136"/>
                <a:gd name="T19" fmla="*/ 1181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36" h="1181">
                  <a:moveTo>
                    <a:pt x="1662" y="1181"/>
                  </a:moveTo>
                  <a:cubicBezTo>
                    <a:pt x="239" y="1181"/>
                    <a:pt x="239" y="1181"/>
                    <a:pt x="239" y="1181"/>
                  </a:cubicBezTo>
                  <a:cubicBezTo>
                    <a:pt x="109" y="1181"/>
                    <a:pt x="0" y="1071"/>
                    <a:pt x="0" y="937"/>
                  </a:cubicBezTo>
                  <a:cubicBezTo>
                    <a:pt x="0" y="823"/>
                    <a:pt x="76" y="731"/>
                    <a:pt x="181" y="706"/>
                  </a:cubicBezTo>
                  <a:cubicBezTo>
                    <a:pt x="231" y="588"/>
                    <a:pt x="336" y="504"/>
                    <a:pt x="462" y="487"/>
                  </a:cubicBezTo>
                  <a:cubicBezTo>
                    <a:pt x="474" y="218"/>
                    <a:pt x="701" y="0"/>
                    <a:pt x="974" y="0"/>
                  </a:cubicBezTo>
                  <a:cubicBezTo>
                    <a:pt x="1175" y="0"/>
                    <a:pt x="1356" y="118"/>
                    <a:pt x="1440" y="294"/>
                  </a:cubicBezTo>
                  <a:cubicBezTo>
                    <a:pt x="1507" y="256"/>
                    <a:pt x="1582" y="235"/>
                    <a:pt x="1662" y="235"/>
                  </a:cubicBezTo>
                  <a:cubicBezTo>
                    <a:pt x="1922" y="235"/>
                    <a:pt x="2136" y="449"/>
                    <a:pt x="2136" y="710"/>
                  </a:cubicBezTo>
                  <a:cubicBezTo>
                    <a:pt x="2136" y="966"/>
                    <a:pt x="1922" y="1181"/>
                    <a:pt x="1662" y="1181"/>
                  </a:cubicBezTo>
                  <a:close/>
                </a:path>
              </a:pathLst>
            </a:custGeom>
            <a:solidFill>
              <a:schemeClr val="bg2"/>
            </a:solidFill>
            <a:ln w="12700">
              <a:solidFill>
                <a:schemeClr val="tx1"/>
              </a:solidFill>
            </a:ln>
          </p:spPr>
          <p:txBody>
            <a:bodyPr vert="horz" wrap="square" lIns="87880" tIns="43940" rIns="87880" bIns="43940" numCol="1" anchor="t" anchorCtr="0" compatLnSpc="1">
              <a:prstTxWarp prst="textNoShape">
                <a:avLst/>
              </a:prstTxWarp>
            </a:bodyPr>
            <a:lstStyle/>
            <a:p>
              <a:pPr marL="0" marR="0" lvl="0" indent="0" algn="l" defTabSz="896354"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505050"/>
                </a:solidFill>
                <a:effectLst/>
                <a:uLnTx/>
                <a:uFillTx/>
                <a:latin typeface="Segoe UI"/>
                <a:ea typeface="+mn-ea"/>
                <a:cs typeface="+mn-cs"/>
              </a:endParaRPr>
            </a:p>
          </p:txBody>
        </p:sp>
        <p:pic>
          <p:nvPicPr>
            <p:cNvPr id="7" name="Resource - Virtual Machine"/>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7292241" y="5238020"/>
              <a:ext cx="902568" cy="909620"/>
            </a:xfrm>
            <a:prstGeom prst="rect">
              <a:avLst/>
            </a:prstGeom>
          </p:spPr>
        </p:pic>
        <p:pic>
          <p:nvPicPr>
            <p:cNvPr id="8" name="Resource - Storage"/>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6345226" y="4336811"/>
              <a:ext cx="1025452" cy="1033463"/>
            </a:xfrm>
            <a:prstGeom prst="rect">
              <a:avLst/>
            </a:prstGeom>
          </p:spPr>
        </p:pic>
        <p:pic>
          <p:nvPicPr>
            <p:cNvPr id="9" name="Resoruce - Web"/>
            <p:cNvPicPr>
              <a:picLocks noChangeAspect="1"/>
            </p:cNvPicPr>
            <p:nvPr/>
          </p:nvPicPr>
          <p:blipFill>
            <a:blip r:embed="rId6">
              <a:extLst>
                <a:ext uri="{28A0092B-C50C-407E-A947-70E740481C1C}">
                  <a14:useLocalDpi xmlns:a14="http://schemas.microsoft.com/office/drawing/2010/main"/>
                </a:ext>
              </a:extLst>
            </a:blip>
            <a:stretch>
              <a:fillRect/>
            </a:stretch>
          </p:blipFill>
          <p:spPr>
            <a:xfrm>
              <a:off x="5608637" y="5191129"/>
              <a:ext cx="939999" cy="947343"/>
            </a:xfrm>
            <a:prstGeom prst="rect">
              <a:avLst/>
            </a:prstGeom>
          </p:spPr>
        </p:pic>
      </p:grpSp>
      <p:sp>
        <p:nvSpPr>
          <p:cNvPr id="13" name="TextBox 12"/>
          <p:cNvSpPr txBox="1"/>
          <p:nvPr/>
        </p:nvSpPr>
        <p:spPr>
          <a:xfrm>
            <a:off x="274636" y="1820862"/>
            <a:ext cx="7829829" cy="3083921"/>
          </a:xfrm>
          <a:prstGeom prst="rect">
            <a:avLst/>
          </a:prstGeom>
          <a:noFill/>
        </p:spPr>
        <p:txBody>
          <a:bodyPr wrap="square" lIns="182880" tIns="146304" rIns="182880" bIns="146304" rtlCol="0">
            <a:spAutoFit/>
          </a:bodyPr>
          <a:lstStyle/>
          <a:p>
            <a:pPr marL="457200" marR="0" lvl="0" indent="-457200" algn="l" defTabSz="932742" rtl="0" eaLnBrk="1" fontAlgn="auto" latinLnBrk="0" hangingPunct="1">
              <a:lnSpc>
                <a:spcPct val="90000"/>
              </a:lnSpc>
              <a:spcBef>
                <a:spcPts val="0"/>
              </a:spcBef>
              <a:spcAft>
                <a:spcPts val="600"/>
              </a:spcAft>
              <a:buClrTx/>
              <a:buSzTx/>
              <a:buFont typeface="+mj-lt"/>
              <a:buAutoNum type="arabicPeriod"/>
              <a:tabLst/>
              <a:defRPr/>
            </a:pPr>
            <a:r>
              <a:rPr kumimoji="0" lang="en-US" sz="2400" b="0" i="0" u="none" strike="noStrike" kern="1200" cap="none" spc="0" normalizeH="0" baseline="0" noProof="0">
                <a:ln>
                  <a:noFill/>
                </a:ln>
                <a:gradFill>
                  <a:gsLst>
                    <a:gs pos="2917">
                      <a:srgbClr val="505050"/>
                    </a:gs>
                    <a:gs pos="30000">
                      <a:srgbClr val="505050"/>
                    </a:gs>
                  </a:gsLst>
                  <a:lin ang="5400000" scaled="0"/>
                </a:gradFill>
                <a:effectLst/>
                <a:uLnTx/>
                <a:uFillTx/>
                <a:latin typeface="Segoe UI"/>
                <a:ea typeface="+mn-ea"/>
                <a:cs typeface="+mn-cs"/>
              </a:rPr>
              <a:t>User subscribes to an Offer </a:t>
            </a:r>
          </a:p>
          <a:p>
            <a:pPr marL="923571" lvl="1" indent="-457200">
              <a:lnSpc>
                <a:spcPct val="90000"/>
              </a:lnSpc>
              <a:spcAft>
                <a:spcPts val="600"/>
              </a:spcAft>
              <a:buFont typeface="Arial" panose="020B0604020202020204" pitchFamily="34" charset="0"/>
              <a:buChar char="•"/>
              <a:defRPr/>
            </a:pPr>
            <a:r>
              <a:rPr kumimoji="0" lang="en-US" sz="2400" b="0" i="0" u="none" strike="noStrike" kern="1200" cap="none" spc="0" normalizeH="0" baseline="0" noProof="0">
                <a:ln>
                  <a:noFill/>
                </a:ln>
                <a:gradFill>
                  <a:gsLst>
                    <a:gs pos="2917">
                      <a:srgbClr val="505050"/>
                    </a:gs>
                    <a:gs pos="30000">
                      <a:srgbClr val="505050"/>
                    </a:gs>
                  </a:gsLst>
                  <a:lin ang="5400000" scaled="0"/>
                </a:gradFill>
                <a:effectLst/>
                <a:uLnTx/>
                <a:uFillTx/>
                <a:latin typeface="Segoe UI"/>
                <a:ea typeface="+mn-ea"/>
                <a:cs typeface="+mn-cs"/>
              </a:rPr>
              <a:t>Gets a Subscription ID</a:t>
            </a:r>
          </a:p>
          <a:p>
            <a:pPr marL="457200" marR="0" lvl="0" indent="-457200" algn="l" defTabSz="932742" rtl="0" eaLnBrk="1" fontAlgn="auto" latinLnBrk="0" hangingPunct="1">
              <a:lnSpc>
                <a:spcPct val="90000"/>
              </a:lnSpc>
              <a:spcBef>
                <a:spcPts val="0"/>
              </a:spcBef>
              <a:spcAft>
                <a:spcPts val="600"/>
              </a:spcAft>
              <a:buClrTx/>
              <a:buSzTx/>
              <a:buFont typeface="+mj-lt"/>
              <a:buAutoNum type="arabicPeriod"/>
              <a:tabLst/>
              <a:defRPr/>
            </a:pPr>
            <a:r>
              <a:rPr kumimoji="0" lang="en-US" sz="2400" b="0" i="0" u="none" strike="noStrike" kern="1200" cap="none" spc="0" normalizeH="0" baseline="0" noProof="0">
                <a:ln>
                  <a:noFill/>
                </a:ln>
                <a:gradFill>
                  <a:gsLst>
                    <a:gs pos="2917">
                      <a:srgbClr val="505050"/>
                    </a:gs>
                    <a:gs pos="30000">
                      <a:srgbClr val="505050"/>
                    </a:gs>
                  </a:gsLst>
                  <a:lin ang="5400000" scaled="0"/>
                </a:gradFill>
                <a:effectLst/>
                <a:uLnTx/>
                <a:uFillTx/>
                <a:latin typeface="Segoe UI"/>
                <a:ea typeface="+mn-ea"/>
                <a:cs typeface="+mn-cs"/>
              </a:rPr>
              <a:t>User uses </a:t>
            </a:r>
            <a:r>
              <a:rPr lang="en-US" sz="2400">
                <a:gradFill>
                  <a:gsLst>
                    <a:gs pos="2917">
                      <a:srgbClr val="505050"/>
                    </a:gs>
                    <a:gs pos="30000">
                      <a:srgbClr val="505050"/>
                    </a:gs>
                  </a:gsLst>
                  <a:lin ang="5400000" scaled="0"/>
                </a:gradFill>
                <a:latin typeface="Segoe UI"/>
              </a:rPr>
              <a:t>r</a:t>
            </a:r>
            <a:r>
              <a:rPr kumimoji="0" lang="en-US" sz="2400" b="0" i="0" u="none" strike="noStrike" kern="1200" cap="none" spc="0" normalizeH="0" baseline="0" noProof="0" err="1">
                <a:ln>
                  <a:noFill/>
                </a:ln>
                <a:gradFill>
                  <a:gsLst>
                    <a:gs pos="2917">
                      <a:srgbClr val="505050"/>
                    </a:gs>
                    <a:gs pos="30000">
                      <a:srgbClr val="505050"/>
                    </a:gs>
                  </a:gsLst>
                  <a:lin ang="5400000" scaled="0"/>
                </a:gradFill>
                <a:effectLst/>
                <a:uLnTx/>
                <a:uFillTx/>
                <a:latin typeface="Segoe UI"/>
                <a:ea typeface="+mn-ea"/>
                <a:cs typeface="+mn-cs"/>
              </a:rPr>
              <a:t>esources</a:t>
            </a:r>
            <a:endParaRPr kumimoji="0" lang="en-US" sz="2400" b="0" i="0" u="none" strike="noStrike" kern="1200" cap="none" spc="0" normalizeH="0" baseline="0" noProof="0">
              <a:ln>
                <a:noFill/>
              </a:ln>
              <a:gradFill>
                <a:gsLst>
                  <a:gs pos="2917">
                    <a:srgbClr val="505050"/>
                  </a:gs>
                  <a:gs pos="30000">
                    <a:srgbClr val="505050"/>
                  </a:gs>
                </a:gsLst>
                <a:lin ang="5400000" scaled="0"/>
              </a:gradFill>
              <a:effectLst/>
              <a:uLnTx/>
              <a:uFillTx/>
              <a:latin typeface="Segoe UI"/>
              <a:ea typeface="+mn-ea"/>
              <a:cs typeface="+mn-cs"/>
            </a:endParaRPr>
          </a:p>
          <a:p>
            <a:pPr marL="923571" lvl="1" indent="-457200">
              <a:lnSpc>
                <a:spcPct val="90000"/>
              </a:lnSpc>
              <a:spcAft>
                <a:spcPts val="600"/>
              </a:spcAft>
              <a:buFont typeface="Arial" panose="020B0604020202020204" pitchFamily="34" charset="0"/>
              <a:buChar char="•"/>
              <a:defRPr/>
            </a:pPr>
            <a:r>
              <a:rPr lang="en-US" sz="2400">
                <a:gradFill>
                  <a:gsLst>
                    <a:gs pos="2917">
                      <a:srgbClr val="505050"/>
                    </a:gs>
                    <a:gs pos="30000">
                      <a:srgbClr val="505050"/>
                    </a:gs>
                  </a:gsLst>
                  <a:lin ang="5400000" scaled="0"/>
                </a:gradFill>
                <a:latin typeface="Segoe UI"/>
              </a:rPr>
              <a:t>Usage </a:t>
            </a:r>
            <a:r>
              <a:rPr kumimoji="0" lang="en-US" sz="2400" b="0" i="0" u="none" strike="noStrike" kern="1200" cap="none" spc="0" normalizeH="0" baseline="0" noProof="0">
                <a:ln>
                  <a:noFill/>
                </a:ln>
                <a:gradFill>
                  <a:gsLst>
                    <a:gs pos="2917">
                      <a:srgbClr val="505050"/>
                    </a:gs>
                    <a:gs pos="30000">
                      <a:srgbClr val="505050"/>
                    </a:gs>
                  </a:gsLst>
                  <a:lin ang="5400000" scaled="0"/>
                </a:gradFill>
                <a:effectLst/>
                <a:uLnTx/>
                <a:uFillTx/>
                <a:latin typeface="Segoe UI"/>
                <a:ea typeface="+mn-ea"/>
                <a:cs typeface="+mn-cs"/>
              </a:rPr>
              <a:t>Meters are emitted with Subscription ID</a:t>
            </a:r>
          </a:p>
          <a:p>
            <a:pPr marL="457200" marR="0" lvl="0" indent="-457200" algn="l" defTabSz="932742" rtl="0" eaLnBrk="1" fontAlgn="auto" latinLnBrk="0" hangingPunct="1">
              <a:lnSpc>
                <a:spcPct val="90000"/>
              </a:lnSpc>
              <a:spcBef>
                <a:spcPts val="0"/>
              </a:spcBef>
              <a:spcAft>
                <a:spcPts val="600"/>
              </a:spcAft>
              <a:buClrTx/>
              <a:buSzTx/>
              <a:buFont typeface="+mj-lt"/>
              <a:buAutoNum type="arabicPeriod"/>
              <a:tabLst/>
              <a:defRPr/>
            </a:pPr>
            <a:r>
              <a:rPr kumimoji="0" lang="en-US" sz="2400" b="0" i="0" u="none" strike="noStrike" kern="1200" cap="none" spc="0" normalizeH="0" baseline="0" noProof="0">
                <a:ln>
                  <a:noFill/>
                </a:ln>
                <a:gradFill>
                  <a:gsLst>
                    <a:gs pos="2917">
                      <a:srgbClr val="505050"/>
                    </a:gs>
                    <a:gs pos="30000">
                      <a:srgbClr val="505050"/>
                    </a:gs>
                  </a:gsLst>
                  <a:lin ang="5400000" scaled="0"/>
                </a:gradFill>
                <a:effectLst/>
                <a:uLnTx/>
                <a:uFillTx/>
                <a:latin typeface="Segoe UI"/>
                <a:ea typeface="+mn-ea"/>
                <a:cs typeface="+mn-cs"/>
              </a:rPr>
              <a:t>Usage</a:t>
            </a:r>
            <a:r>
              <a:rPr kumimoji="0" lang="en-US" sz="2400" b="0" i="0" u="none" strike="noStrike" kern="1200" cap="none" spc="0" normalizeH="0" noProof="0">
                <a:ln>
                  <a:noFill/>
                </a:ln>
                <a:gradFill>
                  <a:gsLst>
                    <a:gs pos="2917">
                      <a:srgbClr val="505050"/>
                    </a:gs>
                    <a:gs pos="30000">
                      <a:srgbClr val="505050"/>
                    </a:gs>
                  </a:gsLst>
                  <a:lin ang="5400000" scaled="0"/>
                </a:gradFill>
                <a:effectLst/>
                <a:uLnTx/>
                <a:uFillTx/>
                <a:latin typeface="Segoe UI"/>
                <a:ea typeface="+mn-ea"/>
                <a:cs typeface="+mn-cs"/>
              </a:rPr>
              <a:t> </a:t>
            </a:r>
            <a:r>
              <a:rPr lang="en-US" sz="2400">
                <a:gradFill>
                  <a:gsLst>
                    <a:gs pos="2917">
                      <a:srgbClr val="505050"/>
                    </a:gs>
                    <a:gs pos="30000">
                      <a:srgbClr val="505050"/>
                    </a:gs>
                  </a:gsLst>
                  <a:lin ang="5400000" scaled="0"/>
                </a:gradFill>
                <a:latin typeface="Segoe UI"/>
              </a:rPr>
              <a:t>Meters are processed by Commerce</a:t>
            </a:r>
          </a:p>
          <a:p>
            <a:pPr marL="923571" lvl="1" indent="-457200">
              <a:lnSpc>
                <a:spcPct val="90000"/>
              </a:lnSpc>
              <a:spcAft>
                <a:spcPts val="600"/>
              </a:spcAft>
              <a:buFont typeface="Arial" panose="020B0604020202020204" pitchFamily="34" charset="0"/>
              <a:buChar char="•"/>
              <a:defRPr/>
            </a:pPr>
            <a:r>
              <a:rPr kumimoji="0" lang="en-US" sz="2400" b="0" i="0" u="none" strike="noStrike" kern="1200" cap="none" spc="0" normalizeH="0" baseline="0" noProof="0">
                <a:ln>
                  <a:noFill/>
                </a:ln>
                <a:gradFill>
                  <a:gsLst>
                    <a:gs pos="2917">
                      <a:srgbClr val="505050"/>
                    </a:gs>
                    <a:gs pos="30000">
                      <a:srgbClr val="505050"/>
                    </a:gs>
                  </a:gsLst>
                  <a:lin ang="5400000" scaled="0"/>
                </a:gradFill>
                <a:effectLst/>
                <a:uLnTx/>
                <a:uFillTx/>
                <a:latin typeface="Segoe UI"/>
                <a:ea typeface="+mn-ea"/>
                <a:cs typeface="+mn-cs"/>
              </a:rPr>
              <a:t>Azure commerce applies</a:t>
            </a:r>
            <a:r>
              <a:rPr kumimoji="0" lang="en-US" sz="2400" b="0" i="0" u="none" strike="noStrike" kern="1200" cap="none" spc="0" normalizeH="0" noProof="0">
                <a:ln>
                  <a:noFill/>
                </a:ln>
                <a:gradFill>
                  <a:gsLst>
                    <a:gs pos="2917">
                      <a:srgbClr val="505050"/>
                    </a:gs>
                    <a:gs pos="30000">
                      <a:srgbClr val="505050"/>
                    </a:gs>
                  </a:gsLst>
                  <a:lin ang="5400000" scaled="0"/>
                </a:gradFill>
                <a:effectLst/>
                <a:uLnTx/>
                <a:uFillTx/>
                <a:latin typeface="Segoe UI"/>
                <a:ea typeface="+mn-ea"/>
                <a:cs typeface="+mn-cs"/>
              </a:rPr>
              <a:t> price to quantities</a:t>
            </a:r>
            <a:endParaRPr kumimoji="0" lang="en-US" sz="2400" b="0" i="0" u="none" strike="noStrike" kern="1200" cap="none" spc="0" normalizeH="0" baseline="0" noProof="0">
              <a:ln>
                <a:noFill/>
              </a:ln>
              <a:gradFill>
                <a:gsLst>
                  <a:gs pos="2917">
                    <a:srgbClr val="505050"/>
                  </a:gs>
                  <a:gs pos="30000">
                    <a:srgbClr val="505050"/>
                  </a:gs>
                </a:gsLst>
                <a:lin ang="5400000" scaled="0"/>
              </a:gradFill>
              <a:effectLst/>
              <a:uLnTx/>
              <a:uFillTx/>
              <a:latin typeface="Segoe UI"/>
              <a:ea typeface="+mn-ea"/>
              <a:cs typeface="+mn-cs"/>
            </a:endParaRPr>
          </a:p>
          <a:p>
            <a:pPr marL="923571" lvl="1" indent="-457200">
              <a:lnSpc>
                <a:spcPct val="90000"/>
              </a:lnSpc>
              <a:spcAft>
                <a:spcPts val="600"/>
              </a:spcAft>
              <a:buFont typeface="Arial" panose="020B0604020202020204" pitchFamily="34" charset="0"/>
              <a:buChar char="•"/>
              <a:defRPr/>
            </a:pPr>
            <a:r>
              <a:rPr kumimoji="0" lang="en-US" sz="2400" b="0" i="0" u="none" strike="noStrike" kern="1200" cap="none" spc="0" normalizeH="0" baseline="0" noProof="0">
                <a:ln>
                  <a:noFill/>
                </a:ln>
                <a:gradFill>
                  <a:gsLst>
                    <a:gs pos="2917">
                      <a:srgbClr val="505050"/>
                    </a:gs>
                    <a:gs pos="30000">
                      <a:srgbClr val="505050"/>
                    </a:gs>
                  </a:gsLst>
                  <a:lin ang="5400000" scaled="0"/>
                </a:gradFill>
                <a:effectLst/>
                <a:uLnTx/>
                <a:uFillTx/>
                <a:latin typeface="Segoe UI"/>
                <a:ea typeface="+mn-ea"/>
                <a:cs typeface="+mn-cs"/>
              </a:rPr>
              <a:t>Customer gets Bill</a:t>
            </a:r>
          </a:p>
        </p:txBody>
      </p:sp>
      <p:grpSp>
        <p:nvGrpSpPr>
          <p:cNvPr id="33" name="Bill"/>
          <p:cNvGrpSpPr/>
          <p:nvPr/>
        </p:nvGrpSpPr>
        <p:grpSpPr>
          <a:xfrm>
            <a:off x="8405900" y="3024118"/>
            <a:ext cx="1143000" cy="1528582"/>
            <a:chOff x="202805" y="4688982"/>
            <a:chExt cx="1143000" cy="1528582"/>
          </a:xfrm>
        </p:grpSpPr>
        <p:sp>
          <p:nvSpPr>
            <p:cNvPr id="24" name="Flowchart: Internal Storage 23"/>
            <p:cNvSpPr/>
            <p:nvPr/>
          </p:nvSpPr>
          <p:spPr bwMode="auto">
            <a:xfrm>
              <a:off x="202805" y="4820747"/>
              <a:ext cx="1143000" cy="1257361"/>
            </a:xfrm>
            <a:prstGeom prst="flowChartInternalStorage">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26" name="Straight Connector 25"/>
            <p:cNvCxnSpPr/>
            <p:nvPr/>
          </p:nvCxnSpPr>
          <p:spPr>
            <a:xfrm>
              <a:off x="436562" y="5084762"/>
              <a:ext cx="538188"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1092711" y="4852575"/>
              <a:ext cx="228600" cy="1364989"/>
            </a:xfrm>
            <a:prstGeom prst="rect">
              <a:avLst/>
            </a:prstGeom>
            <a:noFill/>
          </p:spPr>
          <p:txBody>
            <a:bodyPr wrap="squar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100" b="0" i="0" u="none" strike="noStrike" kern="1200" cap="none" spc="0" normalizeH="0" baseline="0" noProof="0">
                  <a:ln>
                    <a:noFill/>
                  </a:ln>
                  <a:gradFill>
                    <a:gsLst>
                      <a:gs pos="2917">
                        <a:srgbClr val="505050"/>
                      </a:gs>
                      <a:gs pos="30000">
                        <a:srgbClr val="505050"/>
                      </a:gs>
                    </a:gsLst>
                    <a:lin ang="5400000" scaled="0"/>
                  </a:gradFill>
                  <a:effectLst/>
                  <a:uLnTx/>
                  <a:uFillTx/>
                  <a:latin typeface="Segoe UI"/>
                  <a:ea typeface="+mn-ea"/>
                  <a:cs typeface="+mn-cs"/>
                </a:rPr>
                <a:t>$</a:t>
              </a:r>
            </a:p>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100" b="0" i="0" u="none" strike="noStrike" kern="1200" cap="none" spc="0" normalizeH="0" baseline="0" noProof="0">
                  <a:ln>
                    <a:noFill/>
                  </a:ln>
                  <a:gradFill>
                    <a:gsLst>
                      <a:gs pos="2917">
                        <a:srgbClr val="505050"/>
                      </a:gs>
                      <a:gs pos="30000">
                        <a:srgbClr val="505050"/>
                      </a:gs>
                    </a:gsLst>
                    <a:lin ang="5400000" scaled="0"/>
                  </a:gradFill>
                  <a:effectLst/>
                  <a:uLnTx/>
                  <a:uFillTx/>
                  <a:latin typeface="Segoe UI"/>
                  <a:ea typeface="+mn-ea"/>
                  <a:cs typeface="+mn-cs"/>
                </a:rPr>
                <a:t>$</a:t>
              </a:r>
            </a:p>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100" b="0" i="0" u="none" strike="noStrike" kern="1200" cap="none" spc="0" normalizeH="0" baseline="0" noProof="0">
                  <a:ln>
                    <a:noFill/>
                  </a:ln>
                  <a:gradFill>
                    <a:gsLst>
                      <a:gs pos="2917">
                        <a:srgbClr val="505050"/>
                      </a:gs>
                      <a:gs pos="30000">
                        <a:srgbClr val="505050"/>
                      </a:gs>
                    </a:gsLst>
                    <a:lin ang="5400000" scaled="0"/>
                  </a:gradFill>
                  <a:effectLst/>
                  <a:uLnTx/>
                  <a:uFillTx/>
                  <a:latin typeface="Segoe UI"/>
                  <a:ea typeface="+mn-ea"/>
                  <a:cs typeface="+mn-cs"/>
                </a:rPr>
                <a:t>$</a:t>
              </a:r>
            </a:p>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100" b="0" i="0" u="none" strike="noStrike" kern="1200" cap="none" spc="0" normalizeH="0" baseline="0" noProof="0">
                  <a:ln>
                    <a:noFill/>
                  </a:ln>
                  <a:gradFill>
                    <a:gsLst>
                      <a:gs pos="2917">
                        <a:srgbClr val="505050"/>
                      </a:gs>
                      <a:gs pos="30000">
                        <a:srgbClr val="505050"/>
                      </a:gs>
                    </a:gsLst>
                    <a:lin ang="5400000" scaled="0"/>
                  </a:gradFill>
                  <a:effectLst/>
                  <a:uLnTx/>
                  <a:uFillTx/>
                  <a:latin typeface="Segoe UI"/>
                  <a:ea typeface="+mn-ea"/>
                  <a:cs typeface="+mn-cs"/>
                </a:rPr>
                <a:t>$</a:t>
              </a:r>
            </a:p>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100" b="0" i="0" u="none" strike="noStrike" kern="1200" cap="none" spc="0" normalizeH="0" baseline="0" noProof="0">
                  <a:ln>
                    <a:noFill/>
                  </a:ln>
                  <a:gradFill>
                    <a:gsLst>
                      <a:gs pos="2917">
                        <a:srgbClr val="505050"/>
                      </a:gs>
                      <a:gs pos="30000">
                        <a:srgbClr val="505050"/>
                      </a:gs>
                    </a:gsLst>
                    <a:lin ang="5400000" scaled="0"/>
                  </a:gradFill>
                  <a:effectLst/>
                  <a:uLnTx/>
                  <a:uFillTx/>
                  <a:latin typeface="Segoe UI"/>
                  <a:ea typeface="+mn-ea"/>
                  <a:cs typeface="+mn-cs"/>
                </a:rPr>
                <a:t>$</a:t>
              </a:r>
            </a:p>
          </p:txBody>
        </p:sp>
        <p:cxnSp>
          <p:nvCxnSpPr>
            <p:cNvPr id="28" name="Straight Connector 27"/>
            <p:cNvCxnSpPr/>
            <p:nvPr/>
          </p:nvCxnSpPr>
          <p:spPr>
            <a:xfrm>
              <a:off x="436562" y="5294312"/>
              <a:ext cx="538188"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436562" y="5535069"/>
              <a:ext cx="538188"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436562" y="5761037"/>
              <a:ext cx="538188"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436562" y="5986462"/>
              <a:ext cx="538188"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481402" y="4688982"/>
              <a:ext cx="568104" cy="461665"/>
            </a:xfrm>
            <a:prstGeom prst="rect">
              <a:avLst/>
            </a:prstGeom>
            <a:noFill/>
          </p:spPr>
          <p:txBody>
            <a:bodyPr wrap="non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100" b="0" i="0" u="none" strike="noStrike" kern="1200" cap="none" spc="0" normalizeH="0" baseline="0" noProof="0">
                  <a:ln>
                    <a:noFill/>
                  </a:ln>
                  <a:gradFill>
                    <a:gsLst>
                      <a:gs pos="2917">
                        <a:srgbClr val="505050"/>
                      </a:gs>
                      <a:gs pos="30000">
                        <a:srgbClr val="505050"/>
                      </a:gs>
                    </a:gsLst>
                    <a:lin ang="5400000" scaled="0"/>
                  </a:gradFill>
                  <a:effectLst/>
                  <a:uLnTx/>
                  <a:uFillTx/>
                  <a:latin typeface="Segoe UI"/>
                  <a:ea typeface="+mn-ea"/>
                  <a:cs typeface="+mn-cs"/>
                </a:rPr>
                <a:t>Bill</a:t>
              </a:r>
            </a:p>
          </p:txBody>
        </p:sp>
      </p:grpSp>
    </p:spTree>
    <p:extLst>
      <p:ext uri="{BB962C8B-B14F-4D97-AF65-F5344CB8AC3E}">
        <p14:creationId xmlns:p14="http://schemas.microsoft.com/office/powerpoint/2010/main" val="396059777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500"/>
                                        <p:tgtEl>
                                          <p:spTgt spid="13">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6"/>
                                        </p:tgtEl>
                                        <p:attrNameLst>
                                          <p:attrName>style.visibility</p:attrName>
                                        </p:attrNameLst>
                                      </p:cBhvr>
                                      <p:to>
                                        <p:strVal val="visible"/>
                                      </p:to>
                                    </p:set>
                                    <p:animEffect transition="in" filter="fade">
                                      <p:cBhvr>
                                        <p:cTn id="11" dur="500"/>
                                        <p:tgtEl>
                                          <p:spTgt spid="36"/>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3">
                                            <p:txEl>
                                              <p:pRg st="1" end="1"/>
                                            </p:txEl>
                                          </p:spTgt>
                                        </p:tgtEl>
                                        <p:attrNameLst>
                                          <p:attrName>style.visibility</p:attrName>
                                        </p:attrNameLst>
                                      </p:cBhvr>
                                      <p:to>
                                        <p:strVal val="visible"/>
                                      </p:to>
                                    </p:set>
                                    <p:animEffect transition="in" filter="fade">
                                      <p:cBhvr>
                                        <p:cTn id="16" dur="500"/>
                                        <p:tgtEl>
                                          <p:spTgt spid="13">
                                            <p:txEl>
                                              <p:pRg st="1" end="1"/>
                                            </p:txEl>
                                          </p:spTgt>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3">
                                            <p:txEl>
                                              <p:pRg st="2" end="2"/>
                                            </p:txEl>
                                          </p:spTgt>
                                        </p:tgtEl>
                                        <p:attrNameLst>
                                          <p:attrName>style.visibility</p:attrName>
                                        </p:attrNameLst>
                                      </p:cBhvr>
                                      <p:to>
                                        <p:strVal val="visible"/>
                                      </p:to>
                                    </p:set>
                                    <p:animEffect transition="in" filter="fade">
                                      <p:cBhvr>
                                        <p:cTn id="25" dur="500"/>
                                        <p:tgtEl>
                                          <p:spTgt spid="13">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3">
                                            <p:txEl>
                                              <p:pRg st="3" end="3"/>
                                            </p:txEl>
                                          </p:spTgt>
                                        </p:tgtEl>
                                        <p:attrNameLst>
                                          <p:attrName>style.visibility</p:attrName>
                                        </p:attrNameLst>
                                      </p:cBhvr>
                                      <p:to>
                                        <p:strVal val="visible"/>
                                      </p:to>
                                    </p:set>
                                    <p:animEffect transition="in" filter="fade">
                                      <p:cBhvr>
                                        <p:cTn id="30" dur="500"/>
                                        <p:tgtEl>
                                          <p:spTgt spid="13">
                                            <p:txEl>
                                              <p:pRg st="3" end="3"/>
                                            </p:txEl>
                                          </p:spTgt>
                                        </p:tgtEl>
                                      </p:cBhvr>
                                    </p:animEffect>
                                  </p:childTnLst>
                                </p:cTn>
                              </p:par>
                            </p:childTnLst>
                          </p:cTn>
                        </p:par>
                        <p:par>
                          <p:cTn id="31" fill="hold">
                            <p:stCondLst>
                              <p:cond delay="500"/>
                            </p:stCondLst>
                            <p:childTnLst>
                              <p:par>
                                <p:cTn id="32" presetID="10" presetClass="entr" presetSubtype="0" fill="hold" nodeType="afterEffect">
                                  <p:stCondLst>
                                    <p:cond delay="0"/>
                                  </p:stCondLst>
                                  <p:childTnLst>
                                    <p:set>
                                      <p:cBhvr>
                                        <p:cTn id="33" dur="1" fill="hold">
                                          <p:stCondLst>
                                            <p:cond delay="0"/>
                                          </p:stCondLst>
                                        </p:cTn>
                                        <p:tgtEl>
                                          <p:spTgt spid="13">
                                            <p:txEl>
                                              <p:pRg st="4" end="4"/>
                                            </p:txEl>
                                          </p:spTgt>
                                        </p:tgtEl>
                                        <p:attrNameLst>
                                          <p:attrName>style.visibility</p:attrName>
                                        </p:attrNameLst>
                                      </p:cBhvr>
                                      <p:to>
                                        <p:strVal val="visible"/>
                                      </p:to>
                                    </p:set>
                                    <p:animEffect transition="in" filter="fade">
                                      <p:cBhvr>
                                        <p:cTn id="34" dur="500"/>
                                        <p:tgtEl>
                                          <p:spTgt spid="13">
                                            <p:txEl>
                                              <p:pRg st="4" end="4"/>
                                            </p:txEl>
                                          </p:spTgt>
                                        </p:tgtEl>
                                      </p:cBhvr>
                                    </p:animEffect>
                                  </p:childTnLst>
                                </p:cTn>
                              </p:par>
                            </p:childTnLst>
                          </p:cTn>
                        </p:par>
                        <p:par>
                          <p:cTn id="35" fill="hold">
                            <p:stCondLst>
                              <p:cond delay="1000"/>
                            </p:stCondLst>
                            <p:childTnLst>
                              <p:par>
                                <p:cTn id="36" presetID="10" presetClass="entr" presetSubtype="0" fill="hold" nodeType="afterEffect">
                                  <p:stCondLst>
                                    <p:cond delay="0"/>
                                  </p:stCondLst>
                                  <p:childTnLst>
                                    <p:set>
                                      <p:cBhvr>
                                        <p:cTn id="37" dur="1" fill="hold">
                                          <p:stCondLst>
                                            <p:cond delay="0"/>
                                          </p:stCondLst>
                                        </p:cTn>
                                        <p:tgtEl>
                                          <p:spTgt spid="13">
                                            <p:txEl>
                                              <p:pRg st="5" end="5"/>
                                            </p:txEl>
                                          </p:spTgt>
                                        </p:tgtEl>
                                        <p:attrNameLst>
                                          <p:attrName>style.visibility</p:attrName>
                                        </p:attrNameLst>
                                      </p:cBhvr>
                                      <p:to>
                                        <p:strVal val="visible"/>
                                      </p:to>
                                    </p:set>
                                    <p:animEffect transition="in" filter="fade">
                                      <p:cBhvr>
                                        <p:cTn id="38" dur="500"/>
                                        <p:tgtEl>
                                          <p:spTgt spid="13">
                                            <p:txEl>
                                              <p:pRg st="5" end="5"/>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33"/>
                                        </p:tgtEl>
                                        <p:attrNameLst>
                                          <p:attrName>style.visibility</p:attrName>
                                        </p:attrNameLst>
                                      </p:cBhvr>
                                      <p:to>
                                        <p:strVal val="visible"/>
                                      </p:to>
                                    </p:set>
                                    <p:animEffect transition="in" filter="fade">
                                      <p:cBhvr>
                                        <p:cTn id="41" dur="500"/>
                                        <p:tgtEl>
                                          <p:spTgt spid="33"/>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13">
                                            <p:txEl>
                                              <p:pRg st="6" end="6"/>
                                            </p:txEl>
                                          </p:spTgt>
                                        </p:tgtEl>
                                        <p:attrNameLst>
                                          <p:attrName>style.visibility</p:attrName>
                                        </p:attrNameLst>
                                      </p:cBhvr>
                                      <p:to>
                                        <p:strVal val="visible"/>
                                      </p:to>
                                    </p:set>
                                    <p:animEffect transition="in" filter="fade">
                                      <p:cBhvr>
                                        <p:cTn id="46" dur="500"/>
                                        <p:tgtEl>
                                          <p:spTgt spid="13">
                                            <p:txEl>
                                              <p:pRg st="6" end="6"/>
                                            </p:txEl>
                                          </p:spTgt>
                                        </p:tgtEl>
                                      </p:cBhvr>
                                    </p:animEffect>
                                  </p:childTnLst>
                                </p:cTn>
                              </p:par>
                              <p:par>
                                <p:cTn id="47" presetID="43" presetClass="path" presetSubtype="0" accel="50000" decel="50000" fill="hold" nodeType="withEffect">
                                  <p:stCondLst>
                                    <p:cond delay="0"/>
                                  </p:stCondLst>
                                  <p:childTnLst>
                                    <p:animMotion origin="layout" path="M 4.88129E-6 -0.00068 C 0.1159 -0.00068 0.41996 0.0084 0.53638 -0.01884 C 0.65279 -0.04584 0.69836 -0.11235 0.69836 -0.16296 L 0.69836 -0.22605 " pathEditMode="relative" rAng="0" ptsTypes="AAAA">
                                      <p:cBhvr>
                                        <p:cTn id="48" dur="2000" fill="hold"/>
                                        <p:tgtEl>
                                          <p:spTgt spid="33"/>
                                        </p:tgtEl>
                                        <p:attrNameLst>
                                          <p:attrName>ppt_x</p:attrName>
                                          <p:attrName>ppt_y</p:attrName>
                                        </p:attrNameLst>
                                      </p:cBhvr>
                                      <p:rCtr x="34912" y="-1118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800"/>
              <a:t>Billing in Azure – CSP</a:t>
            </a:r>
          </a:p>
        </p:txBody>
      </p:sp>
      <p:pic>
        <p:nvPicPr>
          <p:cNvPr id="4" name="User"/>
          <p:cNvPicPr>
            <a:picLocks noChangeAspect="1"/>
          </p:cNvPicPr>
          <p:nvPr/>
        </p:nvPicPr>
        <p:blipFill>
          <a:blip r:embed="rId3"/>
          <a:stretch>
            <a:fillRect/>
          </a:stretch>
        </p:blipFill>
        <p:spPr>
          <a:xfrm>
            <a:off x="10104437" y="2085056"/>
            <a:ext cx="1371585" cy="4188895"/>
          </a:xfrm>
          <a:prstGeom prst="rect">
            <a:avLst/>
          </a:prstGeom>
        </p:spPr>
      </p:pic>
      <p:grpSp>
        <p:nvGrpSpPr>
          <p:cNvPr id="36" name="Offers"/>
          <p:cNvGrpSpPr/>
          <p:nvPr/>
        </p:nvGrpSpPr>
        <p:grpSpPr>
          <a:xfrm>
            <a:off x="7021790" y="1355323"/>
            <a:ext cx="2896512" cy="770339"/>
            <a:chOff x="7021790" y="1355323"/>
            <a:chExt cx="2896512" cy="770339"/>
          </a:xfrm>
        </p:grpSpPr>
        <p:sp>
          <p:nvSpPr>
            <p:cNvPr id="35" name="Offer"/>
            <p:cNvSpPr/>
            <p:nvPr/>
          </p:nvSpPr>
          <p:spPr bwMode="auto">
            <a:xfrm>
              <a:off x="7021790" y="1355323"/>
              <a:ext cx="2697147" cy="609600"/>
            </a:xfrm>
            <a:prstGeom prst="round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9BD2FF">
                    <a:lumMod val="75000"/>
                  </a:srgbClr>
                </a:solidFill>
                <a:effectLst/>
                <a:uLnTx/>
                <a:uFillTx/>
                <a:latin typeface="Segoe UI"/>
                <a:ea typeface="Segoe UI" pitchFamily="34" charset="0"/>
                <a:cs typeface="Segoe UI" pitchFamily="34" charset="0"/>
              </a:endParaRPr>
            </a:p>
          </p:txBody>
        </p:sp>
        <p:sp>
          <p:nvSpPr>
            <p:cNvPr id="34" name="Offer"/>
            <p:cNvSpPr/>
            <p:nvPr/>
          </p:nvSpPr>
          <p:spPr bwMode="auto">
            <a:xfrm>
              <a:off x="7132637" y="1433664"/>
              <a:ext cx="2697147" cy="609600"/>
            </a:xfrm>
            <a:prstGeom prst="round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9BD2FF">
                    <a:lumMod val="75000"/>
                  </a:srgbClr>
                </a:solidFill>
                <a:effectLst/>
                <a:uLnTx/>
                <a:uFillTx/>
                <a:latin typeface="Segoe UI"/>
                <a:ea typeface="Segoe UI" pitchFamily="34" charset="0"/>
                <a:cs typeface="Segoe UI" pitchFamily="34" charset="0"/>
              </a:endParaRPr>
            </a:p>
          </p:txBody>
        </p:sp>
        <p:sp>
          <p:nvSpPr>
            <p:cNvPr id="5" name="Offer - Pay as you Go"/>
            <p:cNvSpPr/>
            <p:nvPr/>
          </p:nvSpPr>
          <p:spPr bwMode="auto">
            <a:xfrm>
              <a:off x="7221155" y="1516062"/>
              <a:ext cx="2697147" cy="609600"/>
            </a:xfrm>
            <a:prstGeom prst="round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a:ln>
                    <a:noFill/>
                  </a:ln>
                  <a:solidFill>
                    <a:srgbClr val="9BD2FF">
                      <a:lumMod val="75000"/>
                    </a:srgbClr>
                  </a:solidFill>
                  <a:effectLst/>
                  <a:uLnTx/>
                  <a:uFillTx/>
                  <a:latin typeface="Segoe UI"/>
                  <a:ea typeface="Segoe UI" pitchFamily="34" charset="0"/>
                  <a:cs typeface="Segoe UI" pitchFamily="34" charset="0"/>
                </a:rPr>
                <a:t>CSP</a:t>
              </a:r>
            </a:p>
          </p:txBody>
        </p:sp>
      </p:grpSp>
      <p:sp>
        <p:nvSpPr>
          <p:cNvPr id="6" name="Subscription"/>
          <p:cNvSpPr/>
          <p:nvPr/>
        </p:nvSpPr>
        <p:spPr>
          <a:xfrm>
            <a:off x="7187749" y="2506662"/>
            <a:ext cx="3207032" cy="276999"/>
          </a:xfrm>
          <a:prstGeom prst="rect">
            <a:avLst/>
          </a:prstGeom>
        </p:spPr>
        <p:txBody>
          <a:bodyPr wrap="none">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505050"/>
                </a:solidFill>
                <a:effectLst/>
                <a:uLnTx/>
                <a:uFillTx/>
                <a:latin typeface="Segoe UI"/>
                <a:ea typeface="+mn-ea"/>
                <a:cs typeface="+mn-cs"/>
              </a:rPr>
              <a:t>DA5395F5-E9CA-4F83-8AB9-B764B79C7BAB</a:t>
            </a:r>
          </a:p>
        </p:txBody>
      </p:sp>
      <p:grpSp>
        <p:nvGrpSpPr>
          <p:cNvPr id="11" name="Group 10"/>
          <p:cNvGrpSpPr/>
          <p:nvPr/>
        </p:nvGrpSpPr>
        <p:grpSpPr>
          <a:xfrm>
            <a:off x="6005394" y="4110093"/>
            <a:ext cx="3866626" cy="2141481"/>
            <a:chOff x="5671897" y="4093830"/>
            <a:chExt cx="3866626" cy="2141481"/>
          </a:xfrm>
        </p:grpSpPr>
        <p:sp>
          <p:nvSpPr>
            <p:cNvPr id="10" name="Cloud 1"/>
            <p:cNvSpPr>
              <a:spLocks noChangeAspect="1"/>
            </p:cNvSpPr>
            <p:nvPr/>
          </p:nvSpPr>
          <p:spPr bwMode="auto">
            <a:xfrm>
              <a:off x="5671897" y="4093830"/>
              <a:ext cx="3866626" cy="2141481"/>
            </a:xfrm>
            <a:custGeom>
              <a:avLst/>
              <a:gdLst>
                <a:gd name="T0" fmla="*/ 1662 w 2136"/>
                <a:gd name="T1" fmla="*/ 1181 h 1181"/>
                <a:gd name="T2" fmla="*/ 239 w 2136"/>
                <a:gd name="T3" fmla="*/ 1181 h 1181"/>
                <a:gd name="T4" fmla="*/ 0 w 2136"/>
                <a:gd name="T5" fmla="*/ 937 h 1181"/>
                <a:gd name="T6" fmla="*/ 181 w 2136"/>
                <a:gd name="T7" fmla="*/ 706 h 1181"/>
                <a:gd name="T8" fmla="*/ 462 w 2136"/>
                <a:gd name="T9" fmla="*/ 487 h 1181"/>
                <a:gd name="T10" fmla="*/ 974 w 2136"/>
                <a:gd name="T11" fmla="*/ 0 h 1181"/>
                <a:gd name="T12" fmla="*/ 1440 w 2136"/>
                <a:gd name="T13" fmla="*/ 294 h 1181"/>
                <a:gd name="T14" fmla="*/ 1662 w 2136"/>
                <a:gd name="T15" fmla="*/ 235 h 1181"/>
                <a:gd name="T16" fmla="*/ 2136 w 2136"/>
                <a:gd name="T17" fmla="*/ 710 h 1181"/>
                <a:gd name="T18" fmla="*/ 1662 w 2136"/>
                <a:gd name="T19" fmla="*/ 1181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36" h="1181">
                  <a:moveTo>
                    <a:pt x="1662" y="1181"/>
                  </a:moveTo>
                  <a:cubicBezTo>
                    <a:pt x="239" y="1181"/>
                    <a:pt x="239" y="1181"/>
                    <a:pt x="239" y="1181"/>
                  </a:cubicBezTo>
                  <a:cubicBezTo>
                    <a:pt x="109" y="1181"/>
                    <a:pt x="0" y="1071"/>
                    <a:pt x="0" y="937"/>
                  </a:cubicBezTo>
                  <a:cubicBezTo>
                    <a:pt x="0" y="823"/>
                    <a:pt x="76" y="731"/>
                    <a:pt x="181" y="706"/>
                  </a:cubicBezTo>
                  <a:cubicBezTo>
                    <a:pt x="231" y="588"/>
                    <a:pt x="336" y="504"/>
                    <a:pt x="462" y="487"/>
                  </a:cubicBezTo>
                  <a:cubicBezTo>
                    <a:pt x="474" y="218"/>
                    <a:pt x="701" y="0"/>
                    <a:pt x="974" y="0"/>
                  </a:cubicBezTo>
                  <a:cubicBezTo>
                    <a:pt x="1175" y="0"/>
                    <a:pt x="1356" y="118"/>
                    <a:pt x="1440" y="294"/>
                  </a:cubicBezTo>
                  <a:cubicBezTo>
                    <a:pt x="1507" y="256"/>
                    <a:pt x="1582" y="235"/>
                    <a:pt x="1662" y="235"/>
                  </a:cubicBezTo>
                  <a:cubicBezTo>
                    <a:pt x="1922" y="235"/>
                    <a:pt x="2136" y="449"/>
                    <a:pt x="2136" y="710"/>
                  </a:cubicBezTo>
                  <a:cubicBezTo>
                    <a:pt x="2136" y="966"/>
                    <a:pt x="1922" y="1181"/>
                    <a:pt x="1662" y="1181"/>
                  </a:cubicBezTo>
                  <a:close/>
                </a:path>
              </a:pathLst>
            </a:custGeom>
            <a:solidFill>
              <a:schemeClr val="bg2"/>
            </a:solidFill>
            <a:ln w="12700">
              <a:solidFill>
                <a:schemeClr val="tx1"/>
              </a:solidFill>
            </a:ln>
          </p:spPr>
          <p:txBody>
            <a:bodyPr vert="horz" wrap="square" lIns="87880" tIns="43940" rIns="87880" bIns="43940" numCol="1" anchor="t" anchorCtr="0" compatLnSpc="1">
              <a:prstTxWarp prst="textNoShape">
                <a:avLst/>
              </a:prstTxWarp>
            </a:bodyPr>
            <a:lstStyle/>
            <a:p>
              <a:pPr marL="0" marR="0" lvl="0" indent="0" algn="l" defTabSz="896354"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505050"/>
                </a:solidFill>
                <a:effectLst/>
                <a:uLnTx/>
                <a:uFillTx/>
                <a:latin typeface="Segoe UI"/>
                <a:ea typeface="+mn-ea"/>
                <a:cs typeface="+mn-cs"/>
              </a:endParaRPr>
            </a:p>
          </p:txBody>
        </p:sp>
        <p:pic>
          <p:nvPicPr>
            <p:cNvPr id="7" name="Resource - Virtual Machine"/>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8039499" y="5232747"/>
              <a:ext cx="902568" cy="909620"/>
            </a:xfrm>
            <a:prstGeom prst="rect">
              <a:avLst/>
            </a:prstGeom>
          </p:spPr>
        </p:pic>
        <p:pic>
          <p:nvPicPr>
            <p:cNvPr id="8" name="Resource - Storage"/>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7092484" y="4331538"/>
              <a:ext cx="1025452" cy="1033463"/>
            </a:xfrm>
            <a:prstGeom prst="rect">
              <a:avLst/>
            </a:prstGeom>
          </p:spPr>
        </p:pic>
        <p:pic>
          <p:nvPicPr>
            <p:cNvPr id="9" name="Resoruce - Web"/>
            <p:cNvPicPr>
              <a:picLocks noChangeAspect="1"/>
            </p:cNvPicPr>
            <p:nvPr/>
          </p:nvPicPr>
          <p:blipFill>
            <a:blip r:embed="rId6">
              <a:extLst>
                <a:ext uri="{28A0092B-C50C-407E-A947-70E740481C1C}">
                  <a14:useLocalDpi xmlns:a14="http://schemas.microsoft.com/office/drawing/2010/main"/>
                </a:ext>
              </a:extLst>
            </a:blip>
            <a:stretch>
              <a:fillRect/>
            </a:stretch>
          </p:blipFill>
          <p:spPr>
            <a:xfrm>
              <a:off x="6355895" y="5185856"/>
              <a:ext cx="939999" cy="947343"/>
            </a:xfrm>
            <a:prstGeom prst="rect">
              <a:avLst/>
            </a:prstGeom>
          </p:spPr>
        </p:pic>
      </p:grpSp>
      <p:sp>
        <p:nvSpPr>
          <p:cNvPr id="13" name="TextBox 12"/>
          <p:cNvSpPr txBox="1"/>
          <p:nvPr/>
        </p:nvSpPr>
        <p:spPr>
          <a:xfrm>
            <a:off x="274637" y="1820862"/>
            <a:ext cx="8397090" cy="3083921"/>
          </a:xfrm>
          <a:prstGeom prst="rect">
            <a:avLst/>
          </a:prstGeom>
          <a:noFill/>
        </p:spPr>
        <p:txBody>
          <a:bodyPr wrap="square" lIns="182880" tIns="146304" rIns="182880" bIns="146304" rtlCol="0">
            <a:spAutoFit/>
          </a:bodyPr>
          <a:lstStyle/>
          <a:p>
            <a:pPr marL="457200" marR="0" lvl="0" indent="-457200" algn="l" defTabSz="932742" rtl="0" eaLnBrk="1" fontAlgn="auto" latinLnBrk="0" hangingPunct="1">
              <a:lnSpc>
                <a:spcPct val="90000"/>
              </a:lnSpc>
              <a:spcBef>
                <a:spcPts val="0"/>
              </a:spcBef>
              <a:spcAft>
                <a:spcPts val="600"/>
              </a:spcAft>
              <a:buClrTx/>
              <a:buSzTx/>
              <a:buFont typeface="+mj-lt"/>
              <a:buAutoNum type="arabicPeriod"/>
              <a:tabLst/>
              <a:defRPr/>
            </a:pPr>
            <a:r>
              <a:rPr kumimoji="0" lang="en-US" sz="2400"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a:ea typeface="+mn-ea"/>
                <a:cs typeface="+mn-cs"/>
              </a:rPr>
              <a:t>Partner creates a subscription for tenant </a:t>
            </a:r>
          </a:p>
          <a:p>
            <a:pPr marL="457200" marR="0" lvl="0" indent="-457200" algn="l" defTabSz="932742" rtl="0" eaLnBrk="1" fontAlgn="auto" latinLnBrk="0" hangingPunct="1">
              <a:lnSpc>
                <a:spcPct val="90000"/>
              </a:lnSpc>
              <a:spcBef>
                <a:spcPts val="0"/>
              </a:spcBef>
              <a:spcAft>
                <a:spcPts val="600"/>
              </a:spcAft>
              <a:buClrTx/>
              <a:buSzTx/>
              <a:buFont typeface="+mj-lt"/>
              <a:buAutoNum type="arabicPeriod"/>
              <a:tabLst/>
              <a:defRPr/>
            </a:pPr>
            <a:r>
              <a:rPr kumimoji="0" lang="en-US" sz="2400"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a:ea typeface="+mn-ea"/>
                <a:cs typeface="+mn-cs"/>
              </a:rPr>
              <a:t>Tenant</a:t>
            </a:r>
            <a:r>
              <a:rPr kumimoji="0" lang="en-US" sz="2400" b="0" i="0" u="none" strike="noStrike" kern="1200" cap="none" spc="0" normalizeH="0" noProof="0" dirty="0">
                <a:ln>
                  <a:noFill/>
                </a:ln>
                <a:gradFill>
                  <a:gsLst>
                    <a:gs pos="2917">
                      <a:srgbClr val="505050"/>
                    </a:gs>
                    <a:gs pos="30000">
                      <a:srgbClr val="505050"/>
                    </a:gs>
                  </a:gsLst>
                  <a:lin ang="5400000" scaled="0"/>
                </a:gradFill>
                <a:effectLst/>
                <a:uLnTx/>
                <a:uFillTx/>
                <a:latin typeface="Segoe UI"/>
                <a:ea typeface="+mn-ea"/>
                <a:cs typeface="+mn-cs"/>
              </a:rPr>
              <a:t> use</a:t>
            </a:r>
            <a:r>
              <a:rPr kumimoji="0" lang="en-US" sz="2400"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a:ea typeface="+mn-ea"/>
                <a:cs typeface="+mn-cs"/>
              </a:rPr>
              <a:t> resources</a:t>
            </a:r>
          </a:p>
          <a:p>
            <a:pPr marL="923571" lvl="1" indent="-457200">
              <a:lnSpc>
                <a:spcPct val="90000"/>
              </a:lnSpc>
              <a:spcAft>
                <a:spcPts val="600"/>
              </a:spcAft>
              <a:buFont typeface="Arial" panose="020B0604020202020204" pitchFamily="34" charset="0"/>
              <a:buChar char="•"/>
              <a:defRPr/>
            </a:pPr>
            <a:r>
              <a:rPr kumimoji="0" lang="en-US" sz="2400"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a:ea typeface="+mn-ea"/>
                <a:cs typeface="+mn-cs"/>
              </a:rPr>
              <a:t>All Meters are emitted with </a:t>
            </a:r>
            <a:r>
              <a:rPr lang="en-US" sz="2400" dirty="0">
                <a:gradFill>
                  <a:gsLst>
                    <a:gs pos="2917">
                      <a:srgbClr val="505050"/>
                    </a:gs>
                    <a:gs pos="30000">
                      <a:srgbClr val="505050"/>
                    </a:gs>
                  </a:gsLst>
                  <a:lin ang="5400000" scaled="0"/>
                </a:gradFill>
                <a:latin typeface="Segoe UI"/>
              </a:rPr>
              <a:t>tenant </a:t>
            </a:r>
            <a:r>
              <a:rPr kumimoji="0" lang="en-US" sz="2400"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a:ea typeface="+mn-ea"/>
                <a:cs typeface="+mn-cs"/>
              </a:rPr>
              <a:t>Subscription ID</a:t>
            </a:r>
          </a:p>
          <a:p>
            <a:pPr marL="457200" marR="0" lvl="0" indent="-457200" algn="l" defTabSz="932742" rtl="0" eaLnBrk="1" fontAlgn="auto" latinLnBrk="0" hangingPunct="1">
              <a:lnSpc>
                <a:spcPct val="90000"/>
              </a:lnSpc>
              <a:spcBef>
                <a:spcPts val="0"/>
              </a:spcBef>
              <a:spcAft>
                <a:spcPts val="600"/>
              </a:spcAft>
              <a:buClrTx/>
              <a:buSzTx/>
              <a:buFont typeface="+mj-lt"/>
              <a:buAutoNum type="arabicPeriod"/>
              <a:tabLst/>
              <a:defRPr/>
            </a:pPr>
            <a:r>
              <a:rPr kumimoji="0" lang="en-US" sz="2400"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a:ea typeface="+mn-ea"/>
                <a:cs typeface="+mn-cs"/>
              </a:rPr>
              <a:t>Meters are processed by Commerce</a:t>
            </a:r>
          </a:p>
          <a:p>
            <a:pPr marL="923571" lvl="1" indent="-457200">
              <a:lnSpc>
                <a:spcPct val="90000"/>
              </a:lnSpc>
              <a:spcAft>
                <a:spcPts val="600"/>
              </a:spcAft>
              <a:buFont typeface="Arial" panose="020B0604020202020204" pitchFamily="34" charset="0"/>
              <a:buChar char="•"/>
              <a:defRPr/>
            </a:pPr>
            <a:r>
              <a:rPr kumimoji="0" lang="en-US" sz="2400"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a:ea typeface="+mn-ea"/>
                <a:cs typeface="+mn-cs"/>
              </a:rPr>
              <a:t>Azure commerce applies</a:t>
            </a:r>
            <a:r>
              <a:rPr kumimoji="0" lang="en-US" sz="2400" b="0" i="0" u="none" strike="noStrike" kern="1200" cap="none" spc="0" normalizeH="0" noProof="0" dirty="0">
                <a:ln>
                  <a:noFill/>
                </a:ln>
                <a:gradFill>
                  <a:gsLst>
                    <a:gs pos="2917">
                      <a:srgbClr val="505050"/>
                    </a:gs>
                    <a:gs pos="30000">
                      <a:srgbClr val="505050"/>
                    </a:gs>
                  </a:gsLst>
                  <a:lin ang="5400000" scaled="0"/>
                </a:gradFill>
                <a:effectLst/>
                <a:uLnTx/>
                <a:uFillTx/>
                <a:latin typeface="Segoe UI"/>
                <a:ea typeface="+mn-ea"/>
                <a:cs typeface="+mn-cs"/>
              </a:rPr>
              <a:t> price to quantities</a:t>
            </a:r>
            <a:endParaRPr kumimoji="0" lang="en-US" sz="2400"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a:ea typeface="+mn-ea"/>
              <a:cs typeface="+mn-cs"/>
            </a:endParaRPr>
          </a:p>
          <a:p>
            <a:pPr marL="923571" lvl="1" indent="-457200">
              <a:lnSpc>
                <a:spcPct val="90000"/>
              </a:lnSpc>
              <a:spcAft>
                <a:spcPts val="600"/>
              </a:spcAft>
              <a:buFont typeface="Arial" panose="020B0604020202020204" pitchFamily="34" charset="0"/>
              <a:buChar char="•"/>
              <a:defRPr/>
            </a:pPr>
            <a:r>
              <a:rPr kumimoji="0" lang="en-US" sz="2400"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a:ea typeface="+mn-ea"/>
                <a:cs typeface="+mn-cs"/>
              </a:rPr>
              <a:t>CSP partner gets bill, with detail per tenant</a:t>
            </a:r>
          </a:p>
          <a:p>
            <a:pPr marL="457200" lvl="0" indent="-457200">
              <a:lnSpc>
                <a:spcPct val="90000"/>
              </a:lnSpc>
              <a:spcAft>
                <a:spcPts val="600"/>
              </a:spcAft>
              <a:buFont typeface="+mj-lt"/>
              <a:buAutoNum type="arabicPeriod"/>
              <a:defRPr/>
            </a:pPr>
            <a:r>
              <a:rPr lang="en-US" sz="2400" dirty="0">
                <a:gradFill>
                  <a:gsLst>
                    <a:gs pos="2917">
                      <a:srgbClr val="505050"/>
                    </a:gs>
                    <a:gs pos="30000">
                      <a:srgbClr val="505050"/>
                    </a:gs>
                  </a:gsLst>
                  <a:lin ang="5400000" scaled="0"/>
                </a:gradFill>
                <a:latin typeface="Segoe UI"/>
              </a:rPr>
              <a:t>CSP processes detail, bills tenant</a:t>
            </a:r>
          </a:p>
        </p:txBody>
      </p:sp>
      <p:cxnSp>
        <p:nvCxnSpPr>
          <p:cNvPr id="16" name="Straight Connector 15"/>
          <p:cNvCxnSpPr/>
          <p:nvPr/>
        </p:nvCxnSpPr>
        <p:spPr>
          <a:xfrm>
            <a:off x="1417637" y="6469062"/>
            <a:ext cx="5257800" cy="0"/>
          </a:xfrm>
          <a:prstGeom prst="line">
            <a:avLst/>
          </a:prstGeom>
          <a:ln w="76200">
            <a:solidFill>
              <a:schemeClr val="tx1"/>
            </a:solidFill>
            <a:prstDash val="lgDashDotDot"/>
            <a:headEnd type="none"/>
            <a:tailEnd type="none"/>
          </a:ln>
        </p:spPr>
        <p:style>
          <a:lnRef idx="1">
            <a:schemeClr val="accent1"/>
          </a:lnRef>
          <a:fillRef idx="0">
            <a:schemeClr val="accent1"/>
          </a:fillRef>
          <a:effectRef idx="0">
            <a:schemeClr val="accent1"/>
          </a:effectRef>
          <a:fontRef idx="minor">
            <a:schemeClr val="tx1"/>
          </a:fontRef>
        </p:style>
      </p:cxnSp>
      <p:sp>
        <p:nvSpPr>
          <p:cNvPr id="20" name="Subscription"/>
          <p:cNvSpPr/>
          <p:nvPr/>
        </p:nvSpPr>
        <p:spPr>
          <a:xfrm>
            <a:off x="1717607" y="6077824"/>
            <a:ext cx="3207032" cy="276999"/>
          </a:xfrm>
          <a:prstGeom prst="rect">
            <a:avLst/>
          </a:prstGeom>
        </p:spPr>
        <p:txBody>
          <a:bodyPr wrap="none">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505050"/>
                </a:solidFill>
                <a:effectLst/>
                <a:uLnTx/>
                <a:uFillTx/>
                <a:latin typeface="Segoe UI"/>
                <a:ea typeface="+mn-ea"/>
                <a:cs typeface="+mn-cs"/>
              </a:rPr>
              <a:t>DA5395F5-E9CA-4F83-8AB9-B764B79C7BAB</a:t>
            </a:r>
          </a:p>
        </p:txBody>
      </p:sp>
      <p:grpSp>
        <p:nvGrpSpPr>
          <p:cNvPr id="33" name="Bill"/>
          <p:cNvGrpSpPr/>
          <p:nvPr/>
        </p:nvGrpSpPr>
        <p:grpSpPr>
          <a:xfrm>
            <a:off x="390675" y="4687741"/>
            <a:ext cx="1143000" cy="1528582"/>
            <a:chOff x="202805" y="4688982"/>
            <a:chExt cx="1143000" cy="1528582"/>
          </a:xfrm>
        </p:grpSpPr>
        <p:sp>
          <p:nvSpPr>
            <p:cNvPr id="24" name="Flowchart: Internal Storage 23"/>
            <p:cNvSpPr/>
            <p:nvPr/>
          </p:nvSpPr>
          <p:spPr bwMode="auto">
            <a:xfrm>
              <a:off x="202805" y="4820747"/>
              <a:ext cx="1143000" cy="1257361"/>
            </a:xfrm>
            <a:prstGeom prst="flowChartInternalStorage">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26" name="Straight Connector 25"/>
            <p:cNvCxnSpPr/>
            <p:nvPr/>
          </p:nvCxnSpPr>
          <p:spPr>
            <a:xfrm>
              <a:off x="436562" y="5084762"/>
              <a:ext cx="538188"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1092711" y="4852575"/>
              <a:ext cx="228600" cy="1364989"/>
            </a:xfrm>
            <a:prstGeom prst="rect">
              <a:avLst/>
            </a:prstGeom>
            <a:noFill/>
          </p:spPr>
          <p:txBody>
            <a:bodyPr wrap="squar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100" b="0" i="0" u="none" strike="noStrike" kern="1200" cap="none" spc="0" normalizeH="0" baseline="0" noProof="0">
                  <a:ln>
                    <a:noFill/>
                  </a:ln>
                  <a:gradFill>
                    <a:gsLst>
                      <a:gs pos="2917">
                        <a:srgbClr val="505050"/>
                      </a:gs>
                      <a:gs pos="30000">
                        <a:srgbClr val="505050"/>
                      </a:gs>
                    </a:gsLst>
                    <a:lin ang="5400000" scaled="0"/>
                  </a:gradFill>
                  <a:effectLst/>
                  <a:uLnTx/>
                  <a:uFillTx/>
                  <a:latin typeface="Segoe UI"/>
                  <a:ea typeface="+mn-ea"/>
                  <a:cs typeface="+mn-cs"/>
                </a:rPr>
                <a:t>$</a:t>
              </a:r>
            </a:p>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100" b="0" i="0" u="none" strike="noStrike" kern="1200" cap="none" spc="0" normalizeH="0" baseline="0" noProof="0">
                  <a:ln>
                    <a:noFill/>
                  </a:ln>
                  <a:gradFill>
                    <a:gsLst>
                      <a:gs pos="2917">
                        <a:srgbClr val="505050"/>
                      </a:gs>
                      <a:gs pos="30000">
                        <a:srgbClr val="505050"/>
                      </a:gs>
                    </a:gsLst>
                    <a:lin ang="5400000" scaled="0"/>
                  </a:gradFill>
                  <a:effectLst/>
                  <a:uLnTx/>
                  <a:uFillTx/>
                  <a:latin typeface="Segoe UI"/>
                  <a:ea typeface="+mn-ea"/>
                  <a:cs typeface="+mn-cs"/>
                </a:rPr>
                <a:t>$</a:t>
              </a:r>
            </a:p>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100" b="0" i="0" u="none" strike="noStrike" kern="1200" cap="none" spc="0" normalizeH="0" baseline="0" noProof="0">
                  <a:ln>
                    <a:noFill/>
                  </a:ln>
                  <a:gradFill>
                    <a:gsLst>
                      <a:gs pos="2917">
                        <a:srgbClr val="505050"/>
                      </a:gs>
                      <a:gs pos="30000">
                        <a:srgbClr val="505050"/>
                      </a:gs>
                    </a:gsLst>
                    <a:lin ang="5400000" scaled="0"/>
                  </a:gradFill>
                  <a:effectLst/>
                  <a:uLnTx/>
                  <a:uFillTx/>
                  <a:latin typeface="Segoe UI"/>
                  <a:ea typeface="+mn-ea"/>
                  <a:cs typeface="+mn-cs"/>
                </a:rPr>
                <a:t>$</a:t>
              </a:r>
            </a:p>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100" b="0" i="0" u="none" strike="noStrike" kern="1200" cap="none" spc="0" normalizeH="0" baseline="0" noProof="0">
                  <a:ln>
                    <a:noFill/>
                  </a:ln>
                  <a:gradFill>
                    <a:gsLst>
                      <a:gs pos="2917">
                        <a:srgbClr val="505050"/>
                      </a:gs>
                      <a:gs pos="30000">
                        <a:srgbClr val="505050"/>
                      </a:gs>
                    </a:gsLst>
                    <a:lin ang="5400000" scaled="0"/>
                  </a:gradFill>
                  <a:effectLst/>
                  <a:uLnTx/>
                  <a:uFillTx/>
                  <a:latin typeface="Segoe UI"/>
                  <a:ea typeface="+mn-ea"/>
                  <a:cs typeface="+mn-cs"/>
                </a:rPr>
                <a:t>$</a:t>
              </a:r>
            </a:p>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100" b="0" i="0" u="none" strike="noStrike" kern="1200" cap="none" spc="0" normalizeH="0" baseline="0" noProof="0">
                  <a:ln>
                    <a:noFill/>
                  </a:ln>
                  <a:gradFill>
                    <a:gsLst>
                      <a:gs pos="2917">
                        <a:srgbClr val="505050"/>
                      </a:gs>
                      <a:gs pos="30000">
                        <a:srgbClr val="505050"/>
                      </a:gs>
                    </a:gsLst>
                    <a:lin ang="5400000" scaled="0"/>
                  </a:gradFill>
                  <a:effectLst/>
                  <a:uLnTx/>
                  <a:uFillTx/>
                  <a:latin typeface="Segoe UI"/>
                  <a:ea typeface="+mn-ea"/>
                  <a:cs typeface="+mn-cs"/>
                </a:rPr>
                <a:t>$</a:t>
              </a:r>
            </a:p>
          </p:txBody>
        </p:sp>
        <p:cxnSp>
          <p:nvCxnSpPr>
            <p:cNvPr id="28" name="Straight Connector 27"/>
            <p:cNvCxnSpPr/>
            <p:nvPr/>
          </p:nvCxnSpPr>
          <p:spPr>
            <a:xfrm>
              <a:off x="436562" y="5294312"/>
              <a:ext cx="538188"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436562" y="5535069"/>
              <a:ext cx="538188"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436562" y="5761037"/>
              <a:ext cx="538188"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436562" y="5986462"/>
              <a:ext cx="538188"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481402" y="4688982"/>
              <a:ext cx="568104" cy="461665"/>
            </a:xfrm>
            <a:prstGeom prst="rect">
              <a:avLst/>
            </a:prstGeom>
            <a:noFill/>
          </p:spPr>
          <p:txBody>
            <a:bodyPr wrap="non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100" b="0" i="0" u="none" strike="noStrike" kern="1200" cap="none" spc="0" normalizeH="0" baseline="0" noProof="0">
                  <a:ln>
                    <a:noFill/>
                  </a:ln>
                  <a:gradFill>
                    <a:gsLst>
                      <a:gs pos="2917">
                        <a:srgbClr val="505050"/>
                      </a:gs>
                      <a:gs pos="30000">
                        <a:srgbClr val="505050"/>
                      </a:gs>
                    </a:gsLst>
                    <a:lin ang="5400000" scaled="0"/>
                  </a:gradFill>
                  <a:effectLst/>
                  <a:uLnTx/>
                  <a:uFillTx/>
                  <a:latin typeface="Segoe UI"/>
                  <a:ea typeface="+mn-ea"/>
                  <a:cs typeface="+mn-cs"/>
                </a:rPr>
                <a:t>Bill</a:t>
              </a:r>
            </a:p>
          </p:txBody>
        </p:sp>
      </p:grpSp>
    </p:spTree>
    <p:extLst>
      <p:ext uri="{BB962C8B-B14F-4D97-AF65-F5344CB8AC3E}">
        <p14:creationId xmlns:p14="http://schemas.microsoft.com/office/powerpoint/2010/main" val="94384190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500"/>
                                        <p:tgtEl>
                                          <p:spTgt spid="13">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6"/>
                                        </p:tgtEl>
                                        <p:attrNameLst>
                                          <p:attrName>style.visibility</p:attrName>
                                        </p:attrNameLst>
                                      </p:cBhvr>
                                      <p:to>
                                        <p:strVal val="visible"/>
                                      </p:to>
                                    </p:set>
                                    <p:animEffect transition="in" filter="fade">
                                      <p:cBhvr>
                                        <p:cTn id="11" dur="500"/>
                                        <p:tgtEl>
                                          <p:spTgt spid="36"/>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3">
                                            <p:txEl>
                                              <p:pRg st="1" end="1"/>
                                            </p:txEl>
                                          </p:spTgt>
                                        </p:tgtEl>
                                        <p:attrNameLst>
                                          <p:attrName>style.visibility</p:attrName>
                                        </p:attrNameLst>
                                      </p:cBhvr>
                                      <p:to>
                                        <p:strVal val="visible"/>
                                      </p:to>
                                    </p:set>
                                    <p:animEffect transition="in" filter="fade">
                                      <p:cBhvr>
                                        <p:cTn id="20" dur="500"/>
                                        <p:tgtEl>
                                          <p:spTgt spid="13">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3">
                                            <p:txEl>
                                              <p:pRg st="2" end="2"/>
                                            </p:txEl>
                                          </p:spTgt>
                                        </p:tgtEl>
                                        <p:attrNameLst>
                                          <p:attrName>style.visibility</p:attrName>
                                        </p:attrNameLst>
                                      </p:cBhvr>
                                      <p:to>
                                        <p:strVal val="visible"/>
                                      </p:to>
                                    </p:set>
                                    <p:animEffect transition="in" filter="fade">
                                      <p:cBhvr>
                                        <p:cTn id="25" dur="500"/>
                                        <p:tgtEl>
                                          <p:spTgt spid="13">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3">
                                            <p:txEl>
                                              <p:pRg st="3" end="3"/>
                                            </p:txEl>
                                          </p:spTgt>
                                        </p:tgtEl>
                                        <p:attrNameLst>
                                          <p:attrName>style.visibility</p:attrName>
                                        </p:attrNameLst>
                                      </p:cBhvr>
                                      <p:to>
                                        <p:strVal val="visible"/>
                                      </p:to>
                                    </p:set>
                                    <p:animEffect transition="in" filter="fade">
                                      <p:cBhvr>
                                        <p:cTn id="30" dur="500"/>
                                        <p:tgtEl>
                                          <p:spTgt spid="13">
                                            <p:txEl>
                                              <p:pRg st="3" end="3"/>
                                            </p:txEl>
                                          </p:spTgt>
                                        </p:tgtEl>
                                      </p:cBhvr>
                                    </p:animEffect>
                                  </p:childTnLst>
                                </p:cTn>
                              </p:par>
                            </p:childTnLst>
                          </p:cTn>
                        </p:par>
                        <p:par>
                          <p:cTn id="31" fill="hold">
                            <p:stCondLst>
                              <p:cond delay="500"/>
                            </p:stCondLst>
                            <p:childTnLst>
                              <p:par>
                                <p:cTn id="32" presetID="10" presetClass="entr" presetSubtype="0" fill="hold" grpId="0" nodeType="after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fade">
                                      <p:cBhvr>
                                        <p:cTn id="34" dur="500"/>
                                        <p:tgtEl>
                                          <p:spTgt spid="20"/>
                                        </p:tgtEl>
                                      </p:cBhvr>
                                    </p:animEffect>
                                  </p:childTnLst>
                                </p:cTn>
                              </p:par>
                            </p:childTnLst>
                          </p:cTn>
                        </p:par>
                        <p:par>
                          <p:cTn id="35" fill="hold">
                            <p:stCondLst>
                              <p:cond delay="1000"/>
                            </p:stCondLst>
                            <p:childTnLst>
                              <p:par>
                                <p:cTn id="36" presetID="22" presetClass="entr" presetSubtype="2" fill="hold" nodeType="after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wipe(right)">
                                      <p:cBhvr>
                                        <p:cTn id="38" dur="500"/>
                                        <p:tgtEl>
                                          <p:spTgt spid="16"/>
                                        </p:tgtEl>
                                      </p:cBhvr>
                                    </p:animEffect>
                                  </p:childTnLst>
                                </p:cTn>
                              </p:par>
                            </p:childTnLst>
                          </p:cTn>
                        </p:par>
                        <p:par>
                          <p:cTn id="39" fill="hold">
                            <p:stCondLst>
                              <p:cond delay="1500"/>
                            </p:stCondLst>
                            <p:childTnLst>
                              <p:par>
                                <p:cTn id="40" presetID="10" presetClass="entr" presetSubtype="0" fill="hold" nodeType="afterEffect">
                                  <p:stCondLst>
                                    <p:cond delay="0"/>
                                  </p:stCondLst>
                                  <p:childTnLst>
                                    <p:set>
                                      <p:cBhvr>
                                        <p:cTn id="41" dur="1" fill="hold">
                                          <p:stCondLst>
                                            <p:cond delay="0"/>
                                          </p:stCondLst>
                                        </p:cTn>
                                        <p:tgtEl>
                                          <p:spTgt spid="13">
                                            <p:txEl>
                                              <p:pRg st="4" end="4"/>
                                            </p:txEl>
                                          </p:spTgt>
                                        </p:tgtEl>
                                        <p:attrNameLst>
                                          <p:attrName>style.visibility</p:attrName>
                                        </p:attrNameLst>
                                      </p:cBhvr>
                                      <p:to>
                                        <p:strVal val="visible"/>
                                      </p:to>
                                    </p:set>
                                    <p:animEffect transition="in" filter="fade">
                                      <p:cBhvr>
                                        <p:cTn id="42" dur="500"/>
                                        <p:tgtEl>
                                          <p:spTgt spid="13">
                                            <p:txEl>
                                              <p:pRg st="4" end="4"/>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33"/>
                                        </p:tgtEl>
                                        <p:attrNameLst>
                                          <p:attrName>style.visibility</p:attrName>
                                        </p:attrNameLst>
                                      </p:cBhvr>
                                      <p:to>
                                        <p:strVal val="visible"/>
                                      </p:to>
                                    </p:set>
                                    <p:animEffect transition="in" filter="fade">
                                      <p:cBhvr>
                                        <p:cTn id="45" dur="500"/>
                                        <p:tgtEl>
                                          <p:spTgt spid="33"/>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13">
                                            <p:txEl>
                                              <p:pRg st="5" end="5"/>
                                            </p:txEl>
                                          </p:spTgt>
                                        </p:tgtEl>
                                        <p:attrNameLst>
                                          <p:attrName>style.visibility</p:attrName>
                                        </p:attrNameLst>
                                      </p:cBhvr>
                                      <p:to>
                                        <p:strVal val="visible"/>
                                      </p:to>
                                    </p:set>
                                    <p:animEffect transition="in" filter="fade">
                                      <p:cBhvr>
                                        <p:cTn id="50" dur="500"/>
                                        <p:tgtEl>
                                          <p:spTgt spid="13">
                                            <p:txEl>
                                              <p:pRg st="5" end="5"/>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13">
                                            <p:txEl>
                                              <p:pRg st="6" end="6"/>
                                            </p:txEl>
                                          </p:spTgt>
                                        </p:tgtEl>
                                        <p:attrNameLst>
                                          <p:attrName>style.visibility</p:attrName>
                                        </p:attrNameLst>
                                      </p:cBhvr>
                                      <p:to>
                                        <p:strVal val="visible"/>
                                      </p:to>
                                    </p:set>
                                    <p:animEffect transition="in" filter="fade">
                                      <p:cBhvr>
                                        <p:cTn id="55" dur="500"/>
                                        <p:tgtEl>
                                          <p:spTgt spid="13">
                                            <p:txEl>
                                              <p:pRg st="6" end="6"/>
                                            </p:txEl>
                                          </p:spTgt>
                                        </p:tgtEl>
                                      </p:cBhvr>
                                    </p:animEffect>
                                  </p:childTnLst>
                                </p:cTn>
                              </p:par>
                              <p:par>
                                <p:cTn id="56" presetID="43" presetClass="path" presetSubtype="0" accel="50000" decel="50000" fill="hold" nodeType="withEffect">
                                  <p:stCondLst>
                                    <p:cond delay="0"/>
                                  </p:stCondLst>
                                  <p:childTnLst>
                                    <p:animMotion origin="layout" path="M 4.88129E-6 -0.00068 C 0.1159 -0.00068 0.41996 0.0084 0.53638 -0.01884 C 0.65279 -0.04584 0.69836 -0.11235 0.69836 -0.16296 L 0.69836 -0.22605 " pathEditMode="relative" rAng="0" ptsTypes="AAAA">
                                      <p:cBhvr>
                                        <p:cTn id="57" dur="2000" fill="hold"/>
                                        <p:tgtEl>
                                          <p:spTgt spid="33"/>
                                        </p:tgtEl>
                                        <p:attrNameLst>
                                          <p:attrName>ppt_x</p:attrName>
                                          <p:attrName>ppt_y</p:attrName>
                                        </p:attrNameLst>
                                      </p:cBhvr>
                                      <p:rCtr x="34912" y="-1118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0"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353535"/>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638" y="2125662"/>
            <a:ext cx="11887200" cy="2843855"/>
          </a:xfrm>
        </p:spPr>
        <p:txBody>
          <a:bodyPr/>
          <a:lstStyle/>
          <a:p>
            <a:r>
              <a:rPr lang="en-US" dirty="0"/>
              <a:t>Billing for Consumption: </a:t>
            </a:r>
            <a:br>
              <a:rPr lang="en-US" dirty="0"/>
            </a:br>
            <a:r>
              <a:rPr lang="en-US" sz="6000" dirty="0"/>
              <a:t>How does it work for Microsoft Azure Stack Hub in your Datacenter?</a:t>
            </a:r>
          </a:p>
        </p:txBody>
      </p:sp>
    </p:spTree>
    <p:extLst>
      <p:ext uri="{BB962C8B-B14F-4D97-AF65-F5344CB8AC3E}">
        <p14:creationId xmlns:p14="http://schemas.microsoft.com/office/powerpoint/2010/main" val="3969542511"/>
      </p:ext>
    </p:extLst>
  </p:cSld>
  <p:clrMapOvr>
    <a:overrideClrMapping bg1="dk1" tx1="lt1" bg2="dk2" tx2="lt2" accent1="accent1" accent2="accent2" accent3="accent3" accent4="accent4" accent5="accent5" accent6="accent6" hlink="hlink" folHlink="folHlink"/>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800" dirty="0"/>
              <a:t>Billing in Azure Stack Hub – General case</a:t>
            </a:r>
          </a:p>
        </p:txBody>
      </p:sp>
      <p:pic>
        <p:nvPicPr>
          <p:cNvPr id="4" name="User"/>
          <p:cNvPicPr>
            <a:picLocks noChangeAspect="1"/>
          </p:cNvPicPr>
          <p:nvPr/>
        </p:nvPicPr>
        <p:blipFill>
          <a:blip r:embed="rId3"/>
          <a:stretch>
            <a:fillRect/>
          </a:stretch>
        </p:blipFill>
        <p:spPr>
          <a:xfrm>
            <a:off x="10104437" y="2085056"/>
            <a:ext cx="1371585" cy="4188895"/>
          </a:xfrm>
          <a:prstGeom prst="rect">
            <a:avLst/>
          </a:prstGeom>
        </p:spPr>
      </p:pic>
      <p:grpSp>
        <p:nvGrpSpPr>
          <p:cNvPr id="36" name="Offers"/>
          <p:cNvGrpSpPr/>
          <p:nvPr/>
        </p:nvGrpSpPr>
        <p:grpSpPr>
          <a:xfrm>
            <a:off x="7804345" y="1304948"/>
            <a:ext cx="2896512" cy="770339"/>
            <a:chOff x="7021790" y="1355323"/>
            <a:chExt cx="2896512" cy="770339"/>
          </a:xfrm>
        </p:grpSpPr>
        <p:sp>
          <p:nvSpPr>
            <p:cNvPr id="35" name="Offer"/>
            <p:cNvSpPr/>
            <p:nvPr/>
          </p:nvSpPr>
          <p:spPr bwMode="auto">
            <a:xfrm>
              <a:off x="7021790" y="1355323"/>
              <a:ext cx="2697147" cy="609600"/>
            </a:xfrm>
            <a:prstGeom prst="round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9BD2FF">
                    <a:lumMod val="75000"/>
                  </a:srgbClr>
                </a:solidFill>
                <a:effectLst/>
                <a:uLnTx/>
                <a:uFillTx/>
                <a:latin typeface="Segoe UI"/>
                <a:ea typeface="Segoe UI" pitchFamily="34" charset="0"/>
                <a:cs typeface="Segoe UI" pitchFamily="34" charset="0"/>
              </a:endParaRPr>
            </a:p>
          </p:txBody>
        </p:sp>
        <p:sp>
          <p:nvSpPr>
            <p:cNvPr id="34" name="Offer"/>
            <p:cNvSpPr/>
            <p:nvPr/>
          </p:nvSpPr>
          <p:spPr bwMode="auto">
            <a:xfrm>
              <a:off x="7132637" y="1433664"/>
              <a:ext cx="2697147" cy="609600"/>
            </a:xfrm>
            <a:prstGeom prst="round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9BD2FF">
                    <a:lumMod val="75000"/>
                  </a:srgbClr>
                </a:solidFill>
                <a:effectLst/>
                <a:uLnTx/>
                <a:uFillTx/>
                <a:latin typeface="Segoe UI"/>
                <a:ea typeface="Segoe UI" pitchFamily="34" charset="0"/>
                <a:cs typeface="Segoe UI" pitchFamily="34" charset="0"/>
              </a:endParaRPr>
            </a:p>
          </p:txBody>
        </p:sp>
        <p:sp>
          <p:nvSpPr>
            <p:cNvPr id="5" name="Offer - Pay as you Go"/>
            <p:cNvSpPr/>
            <p:nvPr/>
          </p:nvSpPr>
          <p:spPr bwMode="auto">
            <a:xfrm>
              <a:off x="7221155" y="1516062"/>
              <a:ext cx="2697147" cy="609600"/>
            </a:xfrm>
            <a:prstGeom prst="round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a:ln>
                    <a:noFill/>
                  </a:ln>
                  <a:solidFill>
                    <a:srgbClr val="9BD2FF">
                      <a:lumMod val="75000"/>
                    </a:srgbClr>
                  </a:solidFill>
                  <a:effectLst/>
                  <a:uLnTx/>
                  <a:uFillTx/>
                  <a:latin typeface="Segoe UI"/>
                  <a:ea typeface="Segoe UI" pitchFamily="34" charset="0"/>
                  <a:cs typeface="Segoe UI" pitchFamily="34" charset="0"/>
                </a:rPr>
                <a:t>Pay-As-You-Go</a:t>
              </a:r>
            </a:p>
          </p:txBody>
        </p:sp>
      </p:grpSp>
      <p:sp>
        <p:nvSpPr>
          <p:cNvPr id="6" name="Subscription"/>
          <p:cNvSpPr/>
          <p:nvPr/>
        </p:nvSpPr>
        <p:spPr>
          <a:xfrm>
            <a:off x="7187749" y="2506662"/>
            <a:ext cx="3207032" cy="276999"/>
          </a:xfrm>
          <a:prstGeom prst="rect">
            <a:avLst/>
          </a:prstGeom>
        </p:spPr>
        <p:txBody>
          <a:bodyPr wrap="none">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505050"/>
                </a:solidFill>
                <a:effectLst/>
                <a:uLnTx/>
                <a:uFillTx/>
                <a:latin typeface="Segoe UI"/>
                <a:ea typeface="+mn-ea"/>
                <a:cs typeface="+mn-cs"/>
              </a:rPr>
              <a:t>DA5395F5-E9CA-4F83-8AB9-B764B79C7BAB</a:t>
            </a:r>
          </a:p>
        </p:txBody>
      </p:sp>
      <p:grpSp>
        <p:nvGrpSpPr>
          <p:cNvPr id="2" name="Group 1">
            <a:extLst>
              <a:ext uri="{FF2B5EF4-FFF2-40B4-BE49-F238E27FC236}">
                <a16:creationId xmlns:a16="http://schemas.microsoft.com/office/drawing/2014/main" id="{2F0D0C58-98E2-409E-9309-A1E022B51931}"/>
              </a:ext>
            </a:extLst>
          </p:cNvPr>
          <p:cNvGrpSpPr/>
          <p:nvPr/>
        </p:nvGrpSpPr>
        <p:grpSpPr>
          <a:xfrm>
            <a:off x="6294437" y="4413244"/>
            <a:ext cx="3866626" cy="2141481"/>
            <a:chOff x="4948587" y="4223896"/>
            <a:chExt cx="3866626" cy="2141481"/>
          </a:xfrm>
        </p:grpSpPr>
        <p:sp>
          <p:nvSpPr>
            <p:cNvPr id="10" name="Cloud 1"/>
            <p:cNvSpPr>
              <a:spLocks noChangeAspect="1"/>
            </p:cNvSpPr>
            <p:nvPr/>
          </p:nvSpPr>
          <p:spPr bwMode="auto">
            <a:xfrm>
              <a:off x="4948587" y="4223896"/>
              <a:ext cx="3866626" cy="2141481"/>
            </a:xfrm>
            <a:custGeom>
              <a:avLst/>
              <a:gdLst>
                <a:gd name="T0" fmla="*/ 1662 w 2136"/>
                <a:gd name="T1" fmla="*/ 1181 h 1181"/>
                <a:gd name="T2" fmla="*/ 239 w 2136"/>
                <a:gd name="T3" fmla="*/ 1181 h 1181"/>
                <a:gd name="T4" fmla="*/ 0 w 2136"/>
                <a:gd name="T5" fmla="*/ 937 h 1181"/>
                <a:gd name="T6" fmla="*/ 181 w 2136"/>
                <a:gd name="T7" fmla="*/ 706 h 1181"/>
                <a:gd name="T8" fmla="*/ 462 w 2136"/>
                <a:gd name="T9" fmla="*/ 487 h 1181"/>
                <a:gd name="T10" fmla="*/ 974 w 2136"/>
                <a:gd name="T11" fmla="*/ 0 h 1181"/>
                <a:gd name="T12" fmla="*/ 1440 w 2136"/>
                <a:gd name="T13" fmla="*/ 294 h 1181"/>
                <a:gd name="T14" fmla="*/ 1662 w 2136"/>
                <a:gd name="T15" fmla="*/ 235 h 1181"/>
                <a:gd name="T16" fmla="*/ 2136 w 2136"/>
                <a:gd name="T17" fmla="*/ 710 h 1181"/>
                <a:gd name="T18" fmla="*/ 1662 w 2136"/>
                <a:gd name="T19" fmla="*/ 1181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36" h="1181">
                  <a:moveTo>
                    <a:pt x="1662" y="1181"/>
                  </a:moveTo>
                  <a:cubicBezTo>
                    <a:pt x="239" y="1181"/>
                    <a:pt x="239" y="1181"/>
                    <a:pt x="239" y="1181"/>
                  </a:cubicBezTo>
                  <a:cubicBezTo>
                    <a:pt x="109" y="1181"/>
                    <a:pt x="0" y="1071"/>
                    <a:pt x="0" y="937"/>
                  </a:cubicBezTo>
                  <a:cubicBezTo>
                    <a:pt x="0" y="823"/>
                    <a:pt x="76" y="731"/>
                    <a:pt x="181" y="706"/>
                  </a:cubicBezTo>
                  <a:cubicBezTo>
                    <a:pt x="231" y="588"/>
                    <a:pt x="336" y="504"/>
                    <a:pt x="462" y="487"/>
                  </a:cubicBezTo>
                  <a:cubicBezTo>
                    <a:pt x="474" y="218"/>
                    <a:pt x="701" y="0"/>
                    <a:pt x="974" y="0"/>
                  </a:cubicBezTo>
                  <a:cubicBezTo>
                    <a:pt x="1175" y="0"/>
                    <a:pt x="1356" y="118"/>
                    <a:pt x="1440" y="294"/>
                  </a:cubicBezTo>
                  <a:cubicBezTo>
                    <a:pt x="1507" y="256"/>
                    <a:pt x="1582" y="235"/>
                    <a:pt x="1662" y="235"/>
                  </a:cubicBezTo>
                  <a:cubicBezTo>
                    <a:pt x="1922" y="235"/>
                    <a:pt x="2136" y="449"/>
                    <a:pt x="2136" y="710"/>
                  </a:cubicBezTo>
                  <a:cubicBezTo>
                    <a:pt x="2136" y="966"/>
                    <a:pt x="1922" y="1181"/>
                    <a:pt x="1662" y="1181"/>
                  </a:cubicBezTo>
                  <a:close/>
                </a:path>
              </a:pathLst>
            </a:custGeom>
            <a:solidFill>
              <a:schemeClr val="bg2"/>
            </a:solidFill>
            <a:ln w="12700">
              <a:solidFill>
                <a:schemeClr val="tx1"/>
              </a:solidFill>
            </a:ln>
          </p:spPr>
          <p:txBody>
            <a:bodyPr vert="horz" wrap="square" lIns="87880" tIns="43940" rIns="87880" bIns="43940" numCol="1" anchor="t" anchorCtr="0" compatLnSpc="1">
              <a:prstTxWarp prst="textNoShape">
                <a:avLst/>
              </a:prstTxWarp>
            </a:bodyPr>
            <a:lstStyle/>
            <a:p>
              <a:pPr marL="0" marR="0" lvl="0" indent="0" algn="l" defTabSz="896354"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505050"/>
                </a:solidFill>
                <a:effectLst/>
                <a:uLnTx/>
                <a:uFillTx/>
                <a:latin typeface="Segoe UI"/>
                <a:ea typeface="+mn-ea"/>
                <a:cs typeface="+mn-cs"/>
              </a:endParaRPr>
            </a:p>
          </p:txBody>
        </p:sp>
        <p:pic>
          <p:nvPicPr>
            <p:cNvPr id="7" name="Resource - Virtual Machine"/>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7292241" y="5238020"/>
              <a:ext cx="902568" cy="909620"/>
            </a:xfrm>
            <a:prstGeom prst="rect">
              <a:avLst/>
            </a:prstGeom>
          </p:spPr>
        </p:pic>
        <p:pic>
          <p:nvPicPr>
            <p:cNvPr id="8" name="Resource - Storage"/>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6345226" y="4336811"/>
              <a:ext cx="1025452" cy="1033463"/>
            </a:xfrm>
            <a:prstGeom prst="rect">
              <a:avLst/>
            </a:prstGeom>
          </p:spPr>
        </p:pic>
        <p:pic>
          <p:nvPicPr>
            <p:cNvPr id="9" name="Resoruce - Web"/>
            <p:cNvPicPr>
              <a:picLocks noChangeAspect="1"/>
            </p:cNvPicPr>
            <p:nvPr/>
          </p:nvPicPr>
          <p:blipFill>
            <a:blip r:embed="rId6">
              <a:extLst>
                <a:ext uri="{28A0092B-C50C-407E-A947-70E740481C1C}">
                  <a14:useLocalDpi xmlns:a14="http://schemas.microsoft.com/office/drawing/2010/main"/>
                </a:ext>
              </a:extLst>
            </a:blip>
            <a:stretch>
              <a:fillRect/>
            </a:stretch>
          </p:blipFill>
          <p:spPr>
            <a:xfrm>
              <a:off x="5608637" y="5191129"/>
              <a:ext cx="939999" cy="947343"/>
            </a:xfrm>
            <a:prstGeom prst="rect">
              <a:avLst/>
            </a:prstGeom>
          </p:spPr>
        </p:pic>
      </p:grpSp>
      <p:sp>
        <p:nvSpPr>
          <p:cNvPr id="13" name="TextBox 12"/>
          <p:cNvSpPr txBox="1"/>
          <p:nvPr/>
        </p:nvSpPr>
        <p:spPr>
          <a:xfrm>
            <a:off x="274636" y="1820862"/>
            <a:ext cx="7884626" cy="3825663"/>
          </a:xfrm>
          <a:prstGeom prst="rect">
            <a:avLst/>
          </a:prstGeom>
          <a:noFill/>
        </p:spPr>
        <p:txBody>
          <a:bodyPr wrap="square" lIns="182880" tIns="146304" rIns="182880" bIns="146304" rtlCol="0">
            <a:spAutoFit/>
          </a:bodyPr>
          <a:lstStyle/>
          <a:p>
            <a:pPr marL="457200" marR="0" lvl="0" indent="-457200" algn="l" defTabSz="932742" rtl="0" eaLnBrk="1" fontAlgn="auto" latinLnBrk="0" hangingPunct="1">
              <a:lnSpc>
                <a:spcPct val="90000"/>
              </a:lnSpc>
              <a:spcBef>
                <a:spcPts val="0"/>
              </a:spcBef>
              <a:spcAft>
                <a:spcPts val="600"/>
              </a:spcAft>
              <a:buClrTx/>
              <a:buSzTx/>
              <a:buFont typeface="+mj-lt"/>
              <a:buAutoNum type="arabicPeriod"/>
              <a:tabLst/>
              <a:defRPr/>
            </a:pPr>
            <a:r>
              <a:rPr kumimoji="0" lang="en-US" sz="2400"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a:ea typeface="+mn-ea"/>
                <a:cs typeface="+mn-cs"/>
              </a:rPr>
              <a:t>On Azure Stack Hub, user subscribes to an </a:t>
            </a:r>
            <a:r>
              <a:rPr kumimoji="0" lang="en-US" sz="2400" b="0" i="0" u="sng" strike="noStrike" kern="1200" cap="none" spc="0" normalizeH="0" baseline="0" noProof="0" dirty="0">
                <a:ln>
                  <a:noFill/>
                </a:ln>
                <a:gradFill>
                  <a:gsLst>
                    <a:gs pos="2917">
                      <a:srgbClr val="505050"/>
                    </a:gs>
                    <a:gs pos="30000">
                      <a:srgbClr val="505050"/>
                    </a:gs>
                  </a:gsLst>
                  <a:lin ang="5400000" scaled="0"/>
                </a:gradFill>
                <a:effectLst/>
                <a:uLnTx/>
                <a:uFillTx/>
                <a:latin typeface="Segoe UI"/>
                <a:ea typeface="+mn-ea"/>
                <a:cs typeface="+mn-cs"/>
              </a:rPr>
              <a:t>Azure Stack Hub </a:t>
            </a:r>
            <a:r>
              <a:rPr kumimoji="0" lang="en-US" sz="2400"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a:ea typeface="+mn-ea"/>
                <a:cs typeface="+mn-cs"/>
              </a:rPr>
              <a:t>Offer </a:t>
            </a:r>
          </a:p>
          <a:p>
            <a:pPr marL="923571" lvl="1" indent="-457200">
              <a:lnSpc>
                <a:spcPct val="90000"/>
              </a:lnSpc>
              <a:spcAft>
                <a:spcPts val="600"/>
              </a:spcAft>
              <a:buFont typeface="Arial" panose="020B0604020202020204" pitchFamily="34" charset="0"/>
              <a:buChar char="•"/>
              <a:defRPr/>
            </a:pPr>
            <a:r>
              <a:rPr kumimoji="0" lang="en-US" sz="2400"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a:ea typeface="+mn-ea"/>
                <a:cs typeface="+mn-cs"/>
              </a:rPr>
              <a:t>Gets an </a:t>
            </a:r>
            <a:r>
              <a:rPr kumimoji="0" lang="en-US" sz="2400" b="0" i="0" u="sng" strike="noStrike" kern="1200" cap="none" spc="0" normalizeH="0" baseline="0" noProof="0" dirty="0">
                <a:ln>
                  <a:noFill/>
                </a:ln>
                <a:gradFill>
                  <a:gsLst>
                    <a:gs pos="2917">
                      <a:srgbClr val="505050"/>
                    </a:gs>
                    <a:gs pos="30000">
                      <a:srgbClr val="505050"/>
                    </a:gs>
                  </a:gsLst>
                  <a:lin ang="5400000" scaled="0"/>
                </a:gradFill>
                <a:effectLst/>
                <a:uLnTx/>
                <a:uFillTx/>
                <a:latin typeface="Segoe UI"/>
                <a:ea typeface="+mn-ea"/>
                <a:cs typeface="+mn-cs"/>
              </a:rPr>
              <a:t>Azure Stack Hub </a:t>
            </a:r>
            <a:r>
              <a:rPr kumimoji="0" lang="en-US" sz="2400"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a:ea typeface="+mn-ea"/>
                <a:cs typeface="+mn-cs"/>
              </a:rPr>
              <a:t>Subscription ID</a:t>
            </a:r>
          </a:p>
          <a:p>
            <a:pPr marL="457200" marR="0" lvl="0" indent="-457200" algn="l" defTabSz="932742" rtl="0" eaLnBrk="1" fontAlgn="auto" latinLnBrk="0" hangingPunct="1">
              <a:lnSpc>
                <a:spcPct val="90000"/>
              </a:lnSpc>
              <a:spcBef>
                <a:spcPts val="0"/>
              </a:spcBef>
              <a:spcAft>
                <a:spcPts val="600"/>
              </a:spcAft>
              <a:buClrTx/>
              <a:buSzTx/>
              <a:buFont typeface="+mj-lt"/>
              <a:buAutoNum type="arabicPeriod"/>
              <a:tabLst/>
              <a:defRPr/>
            </a:pPr>
            <a:r>
              <a:rPr kumimoji="0" lang="en-US" sz="2400"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a:ea typeface="+mn-ea"/>
                <a:cs typeface="+mn-cs"/>
              </a:rPr>
              <a:t>User uses </a:t>
            </a:r>
            <a:r>
              <a:rPr lang="en-US" sz="2400" dirty="0">
                <a:gradFill>
                  <a:gsLst>
                    <a:gs pos="2917">
                      <a:srgbClr val="505050"/>
                    </a:gs>
                    <a:gs pos="30000">
                      <a:srgbClr val="505050"/>
                    </a:gs>
                  </a:gsLst>
                  <a:lin ang="5400000" scaled="0"/>
                </a:gradFill>
                <a:latin typeface="Segoe UI"/>
              </a:rPr>
              <a:t>r</a:t>
            </a:r>
            <a:r>
              <a:rPr kumimoji="0" lang="en-US" sz="2400" b="0" i="0" u="none" strike="noStrike" kern="1200" cap="none" spc="0" normalizeH="0" baseline="0" noProof="0" dirty="0" err="1">
                <a:ln>
                  <a:noFill/>
                </a:ln>
                <a:gradFill>
                  <a:gsLst>
                    <a:gs pos="2917">
                      <a:srgbClr val="505050"/>
                    </a:gs>
                    <a:gs pos="30000">
                      <a:srgbClr val="505050"/>
                    </a:gs>
                  </a:gsLst>
                  <a:lin ang="5400000" scaled="0"/>
                </a:gradFill>
                <a:effectLst/>
                <a:uLnTx/>
                <a:uFillTx/>
                <a:latin typeface="Segoe UI"/>
                <a:ea typeface="+mn-ea"/>
                <a:cs typeface="+mn-cs"/>
              </a:rPr>
              <a:t>esources</a:t>
            </a:r>
            <a:endParaRPr kumimoji="0" lang="en-US" sz="2400"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a:ea typeface="+mn-ea"/>
              <a:cs typeface="+mn-cs"/>
            </a:endParaRPr>
          </a:p>
          <a:p>
            <a:pPr marL="923571" lvl="1" indent="-457200">
              <a:lnSpc>
                <a:spcPct val="90000"/>
              </a:lnSpc>
              <a:spcAft>
                <a:spcPts val="600"/>
              </a:spcAft>
              <a:buFont typeface="Arial" panose="020B0604020202020204" pitchFamily="34" charset="0"/>
              <a:buChar char="•"/>
              <a:defRPr/>
            </a:pPr>
            <a:r>
              <a:rPr lang="en-US" sz="2400" dirty="0">
                <a:gradFill>
                  <a:gsLst>
                    <a:gs pos="2917">
                      <a:srgbClr val="505050"/>
                    </a:gs>
                    <a:gs pos="30000">
                      <a:srgbClr val="505050"/>
                    </a:gs>
                  </a:gsLst>
                  <a:lin ang="5400000" scaled="0"/>
                </a:gradFill>
                <a:latin typeface="Segoe UI"/>
              </a:rPr>
              <a:t>Usage </a:t>
            </a:r>
            <a:r>
              <a:rPr kumimoji="0" lang="en-US" sz="2400"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a:ea typeface="+mn-ea"/>
                <a:cs typeface="+mn-cs"/>
              </a:rPr>
              <a:t>Meters are emitted with Subscription ID</a:t>
            </a:r>
          </a:p>
          <a:p>
            <a:pPr marL="457200" marR="0" lvl="0" indent="-457200" algn="l" defTabSz="932742" rtl="0" eaLnBrk="1" fontAlgn="auto" latinLnBrk="0" hangingPunct="1">
              <a:lnSpc>
                <a:spcPct val="90000"/>
              </a:lnSpc>
              <a:spcBef>
                <a:spcPts val="0"/>
              </a:spcBef>
              <a:spcAft>
                <a:spcPts val="600"/>
              </a:spcAft>
              <a:buClrTx/>
              <a:buSzTx/>
              <a:buFont typeface="+mj-lt"/>
              <a:buAutoNum type="arabicPeriod"/>
              <a:tabLst/>
              <a:defRPr/>
            </a:pPr>
            <a:r>
              <a:rPr lang="en-US" sz="2400" u="sng" dirty="0">
                <a:gradFill>
                  <a:gsLst>
                    <a:gs pos="2917">
                      <a:srgbClr val="505050"/>
                    </a:gs>
                    <a:gs pos="30000">
                      <a:srgbClr val="505050"/>
                    </a:gs>
                  </a:gsLst>
                  <a:lin ang="5400000" scaled="0"/>
                </a:gradFill>
                <a:latin typeface="Segoe UI"/>
              </a:rPr>
              <a:t>Azure Stack Hub forwards usage meters to Azure</a:t>
            </a:r>
            <a:endParaRPr kumimoji="0" lang="en-US" sz="2400" b="0" i="0" u="sng" strike="noStrike" kern="1200" cap="none" spc="0" normalizeH="0" baseline="0" noProof="0" dirty="0">
              <a:ln>
                <a:noFill/>
              </a:ln>
              <a:gradFill>
                <a:gsLst>
                  <a:gs pos="2917">
                    <a:srgbClr val="505050"/>
                  </a:gs>
                  <a:gs pos="30000">
                    <a:srgbClr val="505050"/>
                  </a:gs>
                </a:gsLst>
                <a:lin ang="5400000" scaled="0"/>
              </a:gradFill>
              <a:effectLst/>
              <a:uLnTx/>
              <a:uFillTx/>
              <a:latin typeface="Segoe UI"/>
            </a:endParaRPr>
          </a:p>
          <a:p>
            <a:pPr marL="457200" marR="0" lvl="0" indent="-457200" algn="l" defTabSz="932742" rtl="0" eaLnBrk="1" fontAlgn="auto" latinLnBrk="0" hangingPunct="1">
              <a:lnSpc>
                <a:spcPct val="90000"/>
              </a:lnSpc>
              <a:spcBef>
                <a:spcPts val="0"/>
              </a:spcBef>
              <a:spcAft>
                <a:spcPts val="600"/>
              </a:spcAft>
              <a:buClrTx/>
              <a:buSzTx/>
              <a:buFont typeface="+mj-lt"/>
              <a:buAutoNum type="arabicPeriod"/>
              <a:tabLst/>
              <a:defRPr/>
            </a:pPr>
            <a:r>
              <a:rPr kumimoji="0" lang="en-US" sz="2400"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a:ea typeface="+mn-ea"/>
                <a:cs typeface="+mn-cs"/>
              </a:rPr>
              <a:t>Usage</a:t>
            </a:r>
            <a:r>
              <a:rPr kumimoji="0" lang="en-US" sz="2400" b="0" i="0" u="none" strike="noStrike" kern="1200" cap="none" spc="0" normalizeH="0" noProof="0" dirty="0">
                <a:ln>
                  <a:noFill/>
                </a:ln>
                <a:gradFill>
                  <a:gsLst>
                    <a:gs pos="2917">
                      <a:srgbClr val="505050"/>
                    </a:gs>
                    <a:gs pos="30000">
                      <a:srgbClr val="505050"/>
                    </a:gs>
                  </a:gsLst>
                  <a:lin ang="5400000" scaled="0"/>
                </a:gradFill>
                <a:effectLst/>
                <a:uLnTx/>
                <a:uFillTx/>
                <a:latin typeface="Segoe UI"/>
                <a:ea typeface="+mn-ea"/>
                <a:cs typeface="+mn-cs"/>
              </a:rPr>
              <a:t> </a:t>
            </a:r>
            <a:r>
              <a:rPr lang="en-US" sz="2400" dirty="0">
                <a:gradFill>
                  <a:gsLst>
                    <a:gs pos="2917">
                      <a:srgbClr val="505050"/>
                    </a:gs>
                    <a:gs pos="30000">
                      <a:srgbClr val="505050"/>
                    </a:gs>
                  </a:gsLst>
                  <a:lin ang="5400000" scaled="0"/>
                </a:gradFill>
                <a:latin typeface="Segoe UI"/>
              </a:rPr>
              <a:t>Meters are processed by Commerce</a:t>
            </a:r>
          </a:p>
          <a:p>
            <a:pPr marL="923571" lvl="1" indent="-457200">
              <a:lnSpc>
                <a:spcPct val="90000"/>
              </a:lnSpc>
              <a:spcAft>
                <a:spcPts val="600"/>
              </a:spcAft>
              <a:buFont typeface="Arial" panose="020B0604020202020204" pitchFamily="34" charset="0"/>
              <a:buChar char="•"/>
              <a:defRPr/>
            </a:pPr>
            <a:r>
              <a:rPr kumimoji="0" lang="en-US" sz="2400"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a:ea typeface="+mn-ea"/>
                <a:cs typeface="+mn-cs"/>
              </a:rPr>
              <a:t>Azure commerce applies</a:t>
            </a:r>
            <a:r>
              <a:rPr kumimoji="0" lang="en-US" sz="2400" b="0" i="0" u="none" strike="noStrike" kern="1200" cap="none" spc="0" normalizeH="0" noProof="0" dirty="0">
                <a:ln>
                  <a:noFill/>
                </a:ln>
                <a:gradFill>
                  <a:gsLst>
                    <a:gs pos="2917">
                      <a:srgbClr val="505050"/>
                    </a:gs>
                    <a:gs pos="30000">
                      <a:srgbClr val="505050"/>
                    </a:gs>
                  </a:gsLst>
                  <a:lin ang="5400000" scaled="0"/>
                </a:gradFill>
                <a:effectLst/>
                <a:uLnTx/>
                <a:uFillTx/>
                <a:latin typeface="Segoe UI"/>
                <a:ea typeface="+mn-ea"/>
                <a:cs typeface="+mn-cs"/>
              </a:rPr>
              <a:t> price to quantities</a:t>
            </a:r>
            <a:endParaRPr kumimoji="0" lang="en-US" sz="2400"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a:ea typeface="+mn-ea"/>
              <a:cs typeface="+mn-cs"/>
            </a:endParaRPr>
          </a:p>
          <a:p>
            <a:pPr marL="923571" lvl="1" indent="-457200">
              <a:lnSpc>
                <a:spcPct val="90000"/>
              </a:lnSpc>
              <a:spcAft>
                <a:spcPts val="600"/>
              </a:spcAft>
              <a:buFont typeface="Arial" panose="020B0604020202020204" pitchFamily="34" charset="0"/>
              <a:buChar char="•"/>
              <a:defRPr/>
            </a:pPr>
            <a:r>
              <a:rPr kumimoji="0" lang="en-US" sz="2400"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a:ea typeface="+mn-ea"/>
                <a:cs typeface="+mn-cs"/>
              </a:rPr>
              <a:t>Customer gets Bill</a:t>
            </a:r>
          </a:p>
        </p:txBody>
      </p:sp>
      <p:grpSp>
        <p:nvGrpSpPr>
          <p:cNvPr id="33" name="Bill"/>
          <p:cNvGrpSpPr/>
          <p:nvPr/>
        </p:nvGrpSpPr>
        <p:grpSpPr>
          <a:xfrm>
            <a:off x="8405900" y="3024118"/>
            <a:ext cx="1143000" cy="1528582"/>
            <a:chOff x="202805" y="4688982"/>
            <a:chExt cx="1143000" cy="1528582"/>
          </a:xfrm>
        </p:grpSpPr>
        <p:sp>
          <p:nvSpPr>
            <p:cNvPr id="24" name="Flowchart: Internal Storage 23"/>
            <p:cNvSpPr/>
            <p:nvPr/>
          </p:nvSpPr>
          <p:spPr bwMode="auto">
            <a:xfrm>
              <a:off x="202805" y="4820747"/>
              <a:ext cx="1143000" cy="1257361"/>
            </a:xfrm>
            <a:prstGeom prst="flowChartInternalStorage">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26" name="Straight Connector 25"/>
            <p:cNvCxnSpPr/>
            <p:nvPr/>
          </p:nvCxnSpPr>
          <p:spPr>
            <a:xfrm>
              <a:off x="436562" y="5084762"/>
              <a:ext cx="538188"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1092711" y="4852575"/>
              <a:ext cx="228600" cy="1364989"/>
            </a:xfrm>
            <a:prstGeom prst="rect">
              <a:avLst/>
            </a:prstGeom>
            <a:noFill/>
          </p:spPr>
          <p:txBody>
            <a:bodyPr wrap="squar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100" b="0" i="0" u="none" strike="noStrike" kern="1200" cap="none" spc="0" normalizeH="0" baseline="0" noProof="0">
                  <a:ln>
                    <a:noFill/>
                  </a:ln>
                  <a:gradFill>
                    <a:gsLst>
                      <a:gs pos="2917">
                        <a:srgbClr val="505050"/>
                      </a:gs>
                      <a:gs pos="30000">
                        <a:srgbClr val="505050"/>
                      </a:gs>
                    </a:gsLst>
                    <a:lin ang="5400000" scaled="0"/>
                  </a:gradFill>
                  <a:effectLst/>
                  <a:uLnTx/>
                  <a:uFillTx/>
                  <a:latin typeface="Segoe UI"/>
                  <a:ea typeface="+mn-ea"/>
                  <a:cs typeface="+mn-cs"/>
                </a:rPr>
                <a:t>$</a:t>
              </a:r>
            </a:p>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100" b="0" i="0" u="none" strike="noStrike" kern="1200" cap="none" spc="0" normalizeH="0" baseline="0" noProof="0">
                  <a:ln>
                    <a:noFill/>
                  </a:ln>
                  <a:gradFill>
                    <a:gsLst>
                      <a:gs pos="2917">
                        <a:srgbClr val="505050"/>
                      </a:gs>
                      <a:gs pos="30000">
                        <a:srgbClr val="505050"/>
                      </a:gs>
                    </a:gsLst>
                    <a:lin ang="5400000" scaled="0"/>
                  </a:gradFill>
                  <a:effectLst/>
                  <a:uLnTx/>
                  <a:uFillTx/>
                  <a:latin typeface="Segoe UI"/>
                  <a:ea typeface="+mn-ea"/>
                  <a:cs typeface="+mn-cs"/>
                </a:rPr>
                <a:t>$</a:t>
              </a:r>
            </a:p>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100" b="0" i="0" u="none" strike="noStrike" kern="1200" cap="none" spc="0" normalizeH="0" baseline="0" noProof="0">
                  <a:ln>
                    <a:noFill/>
                  </a:ln>
                  <a:gradFill>
                    <a:gsLst>
                      <a:gs pos="2917">
                        <a:srgbClr val="505050"/>
                      </a:gs>
                      <a:gs pos="30000">
                        <a:srgbClr val="505050"/>
                      </a:gs>
                    </a:gsLst>
                    <a:lin ang="5400000" scaled="0"/>
                  </a:gradFill>
                  <a:effectLst/>
                  <a:uLnTx/>
                  <a:uFillTx/>
                  <a:latin typeface="Segoe UI"/>
                  <a:ea typeface="+mn-ea"/>
                  <a:cs typeface="+mn-cs"/>
                </a:rPr>
                <a:t>$</a:t>
              </a:r>
            </a:p>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100" b="0" i="0" u="none" strike="noStrike" kern="1200" cap="none" spc="0" normalizeH="0" baseline="0" noProof="0">
                  <a:ln>
                    <a:noFill/>
                  </a:ln>
                  <a:gradFill>
                    <a:gsLst>
                      <a:gs pos="2917">
                        <a:srgbClr val="505050"/>
                      </a:gs>
                      <a:gs pos="30000">
                        <a:srgbClr val="505050"/>
                      </a:gs>
                    </a:gsLst>
                    <a:lin ang="5400000" scaled="0"/>
                  </a:gradFill>
                  <a:effectLst/>
                  <a:uLnTx/>
                  <a:uFillTx/>
                  <a:latin typeface="Segoe UI"/>
                  <a:ea typeface="+mn-ea"/>
                  <a:cs typeface="+mn-cs"/>
                </a:rPr>
                <a:t>$</a:t>
              </a:r>
            </a:p>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100" b="0" i="0" u="none" strike="noStrike" kern="1200" cap="none" spc="0" normalizeH="0" baseline="0" noProof="0">
                  <a:ln>
                    <a:noFill/>
                  </a:ln>
                  <a:gradFill>
                    <a:gsLst>
                      <a:gs pos="2917">
                        <a:srgbClr val="505050"/>
                      </a:gs>
                      <a:gs pos="30000">
                        <a:srgbClr val="505050"/>
                      </a:gs>
                    </a:gsLst>
                    <a:lin ang="5400000" scaled="0"/>
                  </a:gradFill>
                  <a:effectLst/>
                  <a:uLnTx/>
                  <a:uFillTx/>
                  <a:latin typeface="Segoe UI"/>
                  <a:ea typeface="+mn-ea"/>
                  <a:cs typeface="+mn-cs"/>
                </a:rPr>
                <a:t>$</a:t>
              </a:r>
            </a:p>
          </p:txBody>
        </p:sp>
        <p:cxnSp>
          <p:nvCxnSpPr>
            <p:cNvPr id="28" name="Straight Connector 27"/>
            <p:cNvCxnSpPr/>
            <p:nvPr/>
          </p:nvCxnSpPr>
          <p:spPr>
            <a:xfrm>
              <a:off x="436562" y="5294312"/>
              <a:ext cx="538188"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436562" y="5535069"/>
              <a:ext cx="538188"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436562" y="5761037"/>
              <a:ext cx="538188"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436562" y="5986462"/>
              <a:ext cx="538188"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481402" y="4688982"/>
              <a:ext cx="568104" cy="461665"/>
            </a:xfrm>
            <a:prstGeom prst="rect">
              <a:avLst/>
            </a:prstGeom>
            <a:noFill/>
          </p:spPr>
          <p:txBody>
            <a:bodyPr wrap="non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100" b="0" i="0" u="none" strike="noStrike" kern="1200" cap="none" spc="0" normalizeH="0" baseline="0" noProof="0">
                  <a:ln>
                    <a:noFill/>
                  </a:ln>
                  <a:gradFill>
                    <a:gsLst>
                      <a:gs pos="2917">
                        <a:srgbClr val="505050"/>
                      </a:gs>
                      <a:gs pos="30000">
                        <a:srgbClr val="505050"/>
                      </a:gs>
                    </a:gsLst>
                    <a:lin ang="5400000" scaled="0"/>
                  </a:gradFill>
                  <a:effectLst/>
                  <a:uLnTx/>
                  <a:uFillTx/>
                  <a:latin typeface="Segoe UI"/>
                  <a:ea typeface="+mn-ea"/>
                  <a:cs typeface="+mn-cs"/>
                </a:rPr>
                <a:t>Bill</a:t>
              </a:r>
            </a:p>
          </p:txBody>
        </p:sp>
      </p:grpSp>
    </p:spTree>
    <p:extLst>
      <p:ext uri="{BB962C8B-B14F-4D97-AF65-F5344CB8AC3E}">
        <p14:creationId xmlns:p14="http://schemas.microsoft.com/office/powerpoint/2010/main" val="374840467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500"/>
                                        <p:tgtEl>
                                          <p:spTgt spid="13">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6"/>
                                        </p:tgtEl>
                                        <p:attrNameLst>
                                          <p:attrName>style.visibility</p:attrName>
                                        </p:attrNameLst>
                                      </p:cBhvr>
                                      <p:to>
                                        <p:strVal val="visible"/>
                                      </p:to>
                                    </p:set>
                                    <p:animEffect transition="in" filter="fade">
                                      <p:cBhvr>
                                        <p:cTn id="11" dur="500"/>
                                        <p:tgtEl>
                                          <p:spTgt spid="36"/>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3">
                                            <p:txEl>
                                              <p:pRg st="1" end="1"/>
                                            </p:txEl>
                                          </p:spTgt>
                                        </p:tgtEl>
                                        <p:attrNameLst>
                                          <p:attrName>style.visibility</p:attrName>
                                        </p:attrNameLst>
                                      </p:cBhvr>
                                      <p:to>
                                        <p:strVal val="visible"/>
                                      </p:to>
                                    </p:set>
                                    <p:animEffect transition="in" filter="fade">
                                      <p:cBhvr>
                                        <p:cTn id="16" dur="500"/>
                                        <p:tgtEl>
                                          <p:spTgt spid="13">
                                            <p:txEl>
                                              <p:pRg st="1" end="1"/>
                                            </p:txEl>
                                          </p:spTgt>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3">
                                            <p:txEl>
                                              <p:pRg st="2" end="2"/>
                                            </p:txEl>
                                          </p:spTgt>
                                        </p:tgtEl>
                                        <p:attrNameLst>
                                          <p:attrName>style.visibility</p:attrName>
                                        </p:attrNameLst>
                                      </p:cBhvr>
                                      <p:to>
                                        <p:strVal val="visible"/>
                                      </p:to>
                                    </p:set>
                                    <p:animEffect transition="in" filter="fade">
                                      <p:cBhvr>
                                        <p:cTn id="25" dur="500"/>
                                        <p:tgtEl>
                                          <p:spTgt spid="13">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3">
                                            <p:txEl>
                                              <p:pRg st="3" end="3"/>
                                            </p:txEl>
                                          </p:spTgt>
                                        </p:tgtEl>
                                        <p:attrNameLst>
                                          <p:attrName>style.visibility</p:attrName>
                                        </p:attrNameLst>
                                      </p:cBhvr>
                                      <p:to>
                                        <p:strVal val="visible"/>
                                      </p:to>
                                    </p:set>
                                    <p:animEffect transition="in" filter="fade">
                                      <p:cBhvr>
                                        <p:cTn id="30" dur="500"/>
                                        <p:tgtEl>
                                          <p:spTgt spid="13">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3">
                                            <p:txEl>
                                              <p:pRg st="4" end="4"/>
                                            </p:txEl>
                                          </p:spTgt>
                                        </p:tgtEl>
                                        <p:attrNameLst>
                                          <p:attrName>style.visibility</p:attrName>
                                        </p:attrNameLst>
                                      </p:cBhvr>
                                      <p:to>
                                        <p:strVal val="visible"/>
                                      </p:to>
                                    </p:set>
                                    <p:animEffect transition="in" filter="fade">
                                      <p:cBhvr>
                                        <p:cTn id="35" dur="500"/>
                                        <p:tgtEl>
                                          <p:spTgt spid="13">
                                            <p:txEl>
                                              <p:pRg st="4" end="4"/>
                                            </p:txEl>
                                          </p:spTgt>
                                        </p:tgtEl>
                                      </p:cBhvr>
                                    </p:animEffect>
                                  </p:childTnLst>
                                </p:cTn>
                              </p:par>
                            </p:childTnLst>
                          </p:cTn>
                        </p:par>
                        <p:par>
                          <p:cTn id="36" fill="hold">
                            <p:stCondLst>
                              <p:cond delay="500"/>
                            </p:stCondLst>
                            <p:childTnLst>
                              <p:par>
                                <p:cTn id="37" presetID="10" presetClass="entr" presetSubtype="0" fill="hold" nodeType="afterEffect">
                                  <p:stCondLst>
                                    <p:cond delay="0"/>
                                  </p:stCondLst>
                                  <p:childTnLst>
                                    <p:set>
                                      <p:cBhvr>
                                        <p:cTn id="38" dur="1" fill="hold">
                                          <p:stCondLst>
                                            <p:cond delay="0"/>
                                          </p:stCondLst>
                                        </p:cTn>
                                        <p:tgtEl>
                                          <p:spTgt spid="13">
                                            <p:txEl>
                                              <p:pRg st="5" end="5"/>
                                            </p:txEl>
                                          </p:spTgt>
                                        </p:tgtEl>
                                        <p:attrNameLst>
                                          <p:attrName>style.visibility</p:attrName>
                                        </p:attrNameLst>
                                      </p:cBhvr>
                                      <p:to>
                                        <p:strVal val="visible"/>
                                      </p:to>
                                    </p:set>
                                    <p:animEffect transition="in" filter="fade">
                                      <p:cBhvr>
                                        <p:cTn id="39" dur="500"/>
                                        <p:tgtEl>
                                          <p:spTgt spid="13">
                                            <p:txEl>
                                              <p:pRg st="5" end="5"/>
                                            </p:txEl>
                                          </p:spTgt>
                                        </p:tgtEl>
                                      </p:cBhvr>
                                    </p:animEffect>
                                  </p:childTnLst>
                                </p:cTn>
                              </p:par>
                            </p:childTnLst>
                          </p:cTn>
                        </p:par>
                        <p:par>
                          <p:cTn id="40" fill="hold">
                            <p:stCondLst>
                              <p:cond delay="1000"/>
                            </p:stCondLst>
                            <p:childTnLst>
                              <p:par>
                                <p:cTn id="41" presetID="10" presetClass="entr" presetSubtype="0" fill="hold" nodeType="afterEffect">
                                  <p:stCondLst>
                                    <p:cond delay="0"/>
                                  </p:stCondLst>
                                  <p:childTnLst>
                                    <p:set>
                                      <p:cBhvr>
                                        <p:cTn id="42" dur="1" fill="hold">
                                          <p:stCondLst>
                                            <p:cond delay="0"/>
                                          </p:stCondLst>
                                        </p:cTn>
                                        <p:tgtEl>
                                          <p:spTgt spid="13">
                                            <p:txEl>
                                              <p:pRg st="6" end="6"/>
                                            </p:txEl>
                                          </p:spTgt>
                                        </p:tgtEl>
                                        <p:attrNameLst>
                                          <p:attrName>style.visibility</p:attrName>
                                        </p:attrNameLst>
                                      </p:cBhvr>
                                      <p:to>
                                        <p:strVal val="visible"/>
                                      </p:to>
                                    </p:set>
                                    <p:animEffect transition="in" filter="fade">
                                      <p:cBhvr>
                                        <p:cTn id="43" dur="500"/>
                                        <p:tgtEl>
                                          <p:spTgt spid="13">
                                            <p:txEl>
                                              <p:pRg st="6" end="6"/>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33"/>
                                        </p:tgtEl>
                                        <p:attrNameLst>
                                          <p:attrName>style.visibility</p:attrName>
                                        </p:attrNameLst>
                                      </p:cBhvr>
                                      <p:to>
                                        <p:strVal val="visible"/>
                                      </p:to>
                                    </p:set>
                                    <p:animEffect transition="in" filter="fade">
                                      <p:cBhvr>
                                        <p:cTn id="46" dur="500"/>
                                        <p:tgtEl>
                                          <p:spTgt spid="33"/>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13">
                                            <p:txEl>
                                              <p:pRg st="7" end="7"/>
                                            </p:txEl>
                                          </p:spTgt>
                                        </p:tgtEl>
                                        <p:attrNameLst>
                                          <p:attrName>style.visibility</p:attrName>
                                        </p:attrNameLst>
                                      </p:cBhvr>
                                      <p:to>
                                        <p:strVal val="visible"/>
                                      </p:to>
                                    </p:set>
                                    <p:animEffect transition="in" filter="fade">
                                      <p:cBhvr>
                                        <p:cTn id="51" dur="500"/>
                                        <p:tgtEl>
                                          <p:spTgt spid="13">
                                            <p:txEl>
                                              <p:pRg st="7" end="7"/>
                                            </p:txEl>
                                          </p:spTgt>
                                        </p:tgtEl>
                                      </p:cBhvr>
                                    </p:animEffect>
                                  </p:childTnLst>
                                </p:cTn>
                              </p:par>
                              <p:par>
                                <p:cTn id="52" presetID="43" presetClass="path" presetSubtype="0" accel="50000" decel="50000" fill="hold" nodeType="withEffect">
                                  <p:stCondLst>
                                    <p:cond delay="0"/>
                                  </p:stCondLst>
                                  <p:childTnLst>
                                    <p:animMotion origin="layout" path="M 4.88129E-6 -0.00068 C 0.1159 -0.00068 0.41996 0.0084 0.53638 -0.01884 C 0.65279 -0.04584 0.69836 -0.11235 0.69836 -0.16296 L 0.69836 -0.22605 " pathEditMode="relative" rAng="0" ptsTypes="AAAA">
                                      <p:cBhvr>
                                        <p:cTn id="53" dur="2000" fill="hold"/>
                                        <p:tgtEl>
                                          <p:spTgt spid="33"/>
                                        </p:tgtEl>
                                        <p:attrNameLst>
                                          <p:attrName>ppt_x</p:attrName>
                                          <p:attrName>ppt_y</p:attrName>
                                        </p:attrNameLst>
                                      </p:cBhvr>
                                      <p:rCtr x="34912" y="-1118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C589A67-E744-4968-8405-47283F33DE47}"/>
              </a:ext>
            </a:extLst>
          </p:cNvPr>
          <p:cNvSpPr>
            <a:spLocks noGrp="1"/>
          </p:cNvSpPr>
          <p:nvPr>
            <p:ph type="title" idx="4294967295"/>
          </p:nvPr>
        </p:nvSpPr>
        <p:spPr>
          <a:xfrm>
            <a:off x="547688" y="295275"/>
            <a:ext cx="11888787" cy="917575"/>
          </a:xfrm>
        </p:spPr>
        <p:txBody>
          <a:bodyPr/>
          <a:lstStyle/>
          <a:p>
            <a:r>
              <a:rPr lang="en-US" dirty="0"/>
              <a:t>Azure Stack Hub is a separate cloud!</a:t>
            </a:r>
          </a:p>
        </p:txBody>
      </p:sp>
      <p:sp>
        <p:nvSpPr>
          <p:cNvPr id="4" name="Text Placeholder 3">
            <a:extLst>
              <a:ext uri="{FF2B5EF4-FFF2-40B4-BE49-F238E27FC236}">
                <a16:creationId xmlns:a16="http://schemas.microsoft.com/office/drawing/2014/main" id="{6600E068-2618-486B-BE90-62F50210572B}"/>
              </a:ext>
            </a:extLst>
          </p:cNvPr>
          <p:cNvSpPr>
            <a:spLocks noGrp="1"/>
          </p:cNvSpPr>
          <p:nvPr>
            <p:ph type="body" sz="quarter" idx="4294967295"/>
          </p:nvPr>
        </p:nvSpPr>
        <p:spPr>
          <a:xfrm>
            <a:off x="547688" y="1211263"/>
            <a:ext cx="11888787" cy="4795159"/>
          </a:xfrm>
        </p:spPr>
        <p:txBody>
          <a:bodyPr/>
          <a:lstStyle/>
          <a:p>
            <a:r>
              <a:rPr lang="en-US" dirty="0"/>
              <a:t>Azure Stack Hub is an Azure cloud, distinct from the public one</a:t>
            </a:r>
          </a:p>
          <a:p>
            <a:r>
              <a:rPr lang="en-US" dirty="0"/>
              <a:t>Therefore, Azure Stack Hub has its own:</a:t>
            </a:r>
          </a:p>
          <a:p>
            <a:pPr lvl="1"/>
            <a:r>
              <a:rPr lang="en-US" dirty="0"/>
              <a:t>Subscriptions, different from Azure ones</a:t>
            </a:r>
          </a:p>
          <a:p>
            <a:pPr lvl="1"/>
            <a:r>
              <a:rPr lang="en-US" dirty="0"/>
              <a:t>Usage meters, different from Azure ones</a:t>
            </a:r>
          </a:p>
          <a:p>
            <a:r>
              <a:rPr lang="en-US" dirty="0"/>
              <a:t>But Azure Stack Hub is built to work with Azure – including metering and billing</a:t>
            </a:r>
          </a:p>
          <a:p>
            <a:pPr lvl="1"/>
            <a:r>
              <a:rPr lang="en-US" dirty="0"/>
              <a:t>The usage pipeline sends Azure Stack Hub usage to Azure commerce</a:t>
            </a:r>
          </a:p>
          <a:p>
            <a:pPr lvl="1"/>
            <a:r>
              <a:rPr lang="en-US" dirty="0"/>
              <a:t>Customers are charged via an Azure subscription</a:t>
            </a:r>
          </a:p>
        </p:txBody>
      </p:sp>
    </p:spTree>
    <p:extLst>
      <p:ext uri="{BB962C8B-B14F-4D97-AF65-F5344CB8AC3E}">
        <p14:creationId xmlns:p14="http://schemas.microsoft.com/office/powerpoint/2010/main" val="2924995883"/>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78D7"/>
                </a:solidFill>
              </a:rPr>
              <a:t>Consumption reporting – usage pipeline</a:t>
            </a:r>
          </a:p>
        </p:txBody>
      </p:sp>
      <p:pic>
        <p:nvPicPr>
          <p:cNvPr id="42" name="Picture 41">
            <a:extLst>
              <a:ext uri="{FF2B5EF4-FFF2-40B4-BE49-F238E27FC236}">
                <a16:creationId xmlns:a16="http://schemas.microsoft.com/office/drawing/2014/main" id="{5768F072-68F1-44A0-B5D2-D8DBB2751920}"/>
              </a:ext>
            </a:extLst>
          </p:cNvPr>
          <p:cNvPicPr>
            <a:picLocks noChangeAspect="1"/>
          </p:cNvPicPr>
          <p:nvPr/>
        </p:nvPicPr>
        <p:blipFill>
          <a:blip r:embed="rId4"/>
          <a:stretch>
            <a:fillRect/>
          </a:stretch>
        </p:blipFill>
        <p:spPr>
          <a:xfrm>
            <a:off x="628743" y="1139264"/>
            <a:ext cx="10006418" cy="5335869"/>
          </a:xfrm>
          <a:prstGeom prst="rect">
            <a:avLst/>
          </a:prstGeom>
        </p:spPr>
      </p:pic>
    </p:spTree>
    <p:extLst>
      <p:ext uri="{BB962C8B-B14F-4D97-AF65-F5344CB8AC3E}">
        <p14:creationId xmlns:p14="http://schemas.microsoft.com/office/powerpoint/2010/main" val="1332526204"/>
      </p:ext>
    </p:extLst>
  </p:cSld>
  <p:clrMapOvr>
    <a:overrideClrMapping bg1="lt1" tx1="dk1" bg2="lt2" tx2="dk2" accent1="accent1" accent2="accent2" accent3="accent3" accent4="accent4" accent5="accent5" accent6="accent6" hlink="hlink" folHlink="folHlink"/>
  </p:clrMapOvr>
  <p:transition>
    <p:fade/>
  </p:transition>
</p:sld>
</file>

<file path=ppt/theme/theme1.xml><?xml version="1.0" encoding="utf-8"?>
<a:theme xmlns:a="http://schemas.openxmlformats.org/drawingml/2006/main" name="WHITE TEMPLATE">
  <a:themeElements>
    <a:clrScheme name="2016 - Template BLUE, light back">
      <a:dk1>
        <a:srgbClr val="353535"/>
      </a:dk1>
      <a:lt1>
        <a:srgbClr val="FFFFFF"/>
      </a:lt1>
      <a:dk2>
        <a:srgbClr val="0078D7"/>
      </a:dk2>
      <a:lt2>
        <a:srgbClr val="EAEAEA"/>
      </a:lt2>
      <a:accent1>
        <a:srgbClr val="0078D7"/>
      </a:accent1>
      <a:accent2>
        <a:srgbClr val="002050"/>
      </a:accent2>
      <a:accent3>
        <a:srgbClr val="00BCF2"/>
      </a:accent3>
      <a:accent4>
        <a:srgbClr val="B4009E"/>
      </a:accent4>
      <a:accent5>
        <a:srgbClr val="737373"/>
      </a:accent5>
      <a:accent6>
        <a:srgbClr val="E6E6E6"/>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Business_BLUE_2017_13.potx" id="{BA7D5050-3AD0-4CB6-9A61-7BECC949B49C}" vid="{7868751D-28D7-49DA-9A1E-005CDB50450F}"/>
    </a:ext>
  </a:extLst>
</a:theme>
</file>

<file path=ppt/theme/theme2.xml><?xml version="1.0" encoding="utf-8"?>
<a:theme xmlns:a="http://schemas.openxmlformats.org/drawingml/2006/main" name="DARK GRAY TEMPLATE">
  <a:themeElements>
    <a:clrScheme name="BT - Blue - dark background">
      <a:dk1>
        <a:srgbClr val="353535"/>
      </a:dk1>
      <a:lt1>
        <a:srgbClr val="FFFFFF"/>
      </a:lt1>
      <a:dk2>
        <a:srgbClr val="0078D7"/>
      </a:dk2>
      <a:lt2>
        <a:srgbClr val="CDF4FF"/>
      </a:lt2>
      <a:accent1>
        <a:srgbClr val="0078D7"/>
      </a:accent1>
      <a:accent2>
        <a:srgbClr val="D2D2D2"/>
      </a:accent2>
      <a:accent3>
        <a:srgbClr val="00BCF2"/>
      </a:accent3>
      <a:accent4>
        <a:srgbClr val="B4009E"/>
      </a:accent4>
      <a:accent5>
        <a:srgbClr val="FFB900"/>
      </a:accent5>
      <a:accent6>
        <a:srgbClr val="737373"/>
      </a:accent6>
      <a:hlink>
        <a:srgbClr val="00BCF2"/>
      </a:hlink>
      <a:folHlink>
        <a:srgbClr val="00BCF2"/>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Business_BLUE_2017_13.potx" id="{BA7D5050-3AD0-4CB6-9A61-7BECC949B49C}" vid="{1EE7FF6B-7C85-492F-933D-8CFD82A3F953}"/>
    </a:ext>
  </a:extLst>
</a:theme>
</file>

<file path=ppt/theme/theme3.xml><?xml version="1.0" encoding="utf-8"?>
<a:theme xmlns:a="http://schemas.openxmlformats.org/drawingml/2006/main" name="1_LIGHT GRAY TEMPLATE">
  <a:themeElements>
    <a:clrScheme name="BT - Blue - light gray">
      <a:dk1>
        <a:srgbClr val="353535"/>
      </a:dk1>
      <a:lt1>
        <a:srgbClr val="FFFFFF"/>
      </a:lt1>
      <a:dk2>
        <a:srgbClr val="0078D7"/>
      </a:dk2>
      <a:lt2>
        <a:srgbClr val="E6E6E6"/>
      </a:lt2>
      <a:accent1>
        <a:srgbClr val="0078D7"/>
      </a:accent1>
      <a:accent2>
        <a:srgbClr val="002050"/>
      </a:accent2>
      <a:accent3>
        <a:srgbClr val="00BCF2"/>
      </a:accent3>
      <a:accent4>
        <a:srgbClr val="B4009E"/>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Business_BLUE_2017_13.potx" id="{BA7D5050-3AD0-4CB6-9A61-7BECC949B49C}" vid="{C620A773-8EDA-4F63-B19F-165144BCFB99}"/>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BT - Blue - light gray">
    <a:dk1>
      <a:srgbClr val="353535"/>
    </a:dk1>
    <a:lt1>
      <a:srgbClr val="FFFFFF"/>
    </a:lt1>
    <a:dk2>
      <a:srgbClr val="0078D7"/>
    </a:dk2>
    <a:lt2>
      <a:srgbClr val="E6E6E6"/>
    </a:lt2>
    <a:accent1>
      <a:srgbClr val="0078D7"/>
    </a:accent1>
    <a:accent2>
      <a:srgbClr val="002050"/>
    </a:accent2>
    <a:accent3>
      <a:srgbClr val="00BCF2"/>
    </a:accent3>
    <a:accent4>
      <a:srgbClr val="B4009E"/>
    </a:accent4>
    <a:accent5>
      <a:srgbClr val="737373"/>
    </a:accent5>
    <a:accent6>
      <a:srgbClr val="D2D2D2"/>
    </a:accent6>
    <a:hlink>
      <a:srgbClr val="0078D7"/>
    </a:hlink>
    <a:folHlink>
      <a:srgbClr val="0078D7"/>
    </a:folHlink>
  </a:clrScheme>
</a:themeOverride>
</file>

<file path=ppt/theme/themeOverride2.xml><?xml version="1.0" encoding="utf-8"?>
<a:themeOverride xmlns:a="http://schemas.openxmlformats.org/drawingml/2006/main">
  <a:clrScheme name="BT - Blue - light gray">
    <a:dk1>
      <a:srgbClr val="353535"/>
    </a:dk1>
    <a:lt1>
      <a:srgbClr val="FFFFFF"/>
    </a:lt1>
    <a:dk2>
      <a:srgbClr val="0078D7"/>
    </a:dk2>
    <a:lt2>
      <a:srgbClr val="E6E6E6"/>
    </a:lt2>
    <a:accent1>
      <a:srgbClr val="0078D7"/>
    </a:accent1>
    <a:accent2>
      <a:srgbClr val="002050"/>
    </a:accent2>
    <a:accent3>
      <a:srgbClr val="00BCF2"/>
    </a:accent3>
    <a:accent4>
      <a:srgbClr val="B4009E"/>
    </a:accent4>
    <a:accent5>
      <a:srgbClr val="737373"/>
    </a:accent5>
    <a:accent6>
      <a:srgbClr val="D2D2D2"/>
    </a:accent6>
    <a:hlink>
      <a:srgbClr val="0078D7"/>
    </a:hlink>
    <a:folHlink>
      <a:srgbClr val="0078D7"/>
    </a:folHlink>
  </a:clrScheme>
</a:themeOverride>
</file>

<file path=ppt/theme/themeOverride3.xml><?xml version="1.0" encoding="utf-8"?>
<a:themeOverride xmlns:a="http://schemas.openxmlformats.org/drawingml/2006/main">
  <a:clrScheme name="2016 - Template BLUE, light back">
    <a:dk1>
      <a:srgbClr val="353535"/>
    </a:dk1>
    <a:lt1>
      <a:srgbClr val="FFFFFF"/>
    </a:lt1>
    <a:dk2>
      <a:srgbClr val="0078D7"/>
    </a:dk2>
    <a:lt2>
      <a:srgbClr val="EAEAEA"/>
    </a:lt2>
    <a:accent1>
      <a:srgbClr val="0078D7"/>
    </a:accent1>
    <a:accent2>
      <a:srgbClr val="002050"/>
    </a:accent2>
    <a:accent3>
      <a:srgbClr val="00BCF2"/>
    </a:accent3>
    <a:accent4>
      <a:srgbClr val="B4009E"/>
    </a:accent4>
    <a:accent5>
      <a:srgbClr val="737373"/>
    </a:accent5>
    <a:accent6>
      <a:srgbClr val="E6E6E6"/>
    </a:accent6>
    <a:hlink>
      <a:srgbClr val="0078D7"/>
    </a:hlink>
    <a:folHlink>
      <a:srgbClr val="0078D7"/>
    </a:folHlink>
  </a:clrScheme>
</a:themeOverride>
</file>

<file path=ppt/theme/themeOverride4.xml><?xml version="1.0" encoding="utf-8"?>
<a:themeOverride xmlns:a="http://schemas.openxmlformats.org/drawingml/2006/main">
  <a:clrScheme name="BT - Blue - light gray">
    <a:dk1>
      <a:srgbClr val="353535"/>
    </a:dk1>
    <a:lt1>
      <a:srgbClr val="FFFFFF"/>
    </a:lt1>
    <a:dk2>
      <a:srgbClr val="0078D7"/>
    </a:dk2>
    <a:lt2>
      <a:srgbClr val="E6E6E6"/>
    </a:lt2>
    <a:accent1>
      <a:srgbClr val="0078D7"/>
    </a:accent1>
    <a:accent2>
      <a:srgbClr val="002050"/>
    </a:accent2>
    <a:accent3>
      <a:srgbClr val="00BCF2"/>
    </a:accent3>
    <a:accent4>
      <a:srgbClr val="B4009E"/>
    </a:accent4>
    <a:accent5>
      <a:srgbClr val="737373"/>
    </a:accent5>
    <a:accent6>
      <a:srgbClr val="D2D2D2"/>
    </a:accent6>
    <a:hlink>
      <a:srgbClr val="0078D7"/>
    </a:hlink>
    <a:folHlink>
      <a:srgbClr val="0078D7"/>
    </a:folHlink>
  </a:clrScheme>
</a:themeOverride>
</file>

<file path=ppt/theme/themeOverride5.xml><?xml version="1.0" encoding="utf-8"?>
<a:themeOverride xmlns:a="http://schemas.openxmlformats.org/drawingml/2006/main">
  <a:clrScheme name="2016 - Template BLUE, light back">
    <a:dk1>
      <a:srgbClr val="353535"/>
    </a:dk1>
    <a:lt1>
      <a:srgbClr val="FFFFFF"/>
    </a:lt1>
    <a:dk2>
      <a:srgbClr val="0078D7"/>
    </a:dk2>
    <a:lt2>
      <a:srgbClr val="EAEAEA"/>
    </a:lt2>
    <a:accent1>
      <a:srgbClr val="0078D7"/>
    </a:accent1>
    <a:accent2>
      <a:srgbClr val="002050"/>
    </a:accent2>
    <a:accent3>
      <a:srgbClr val="00BCF2"/>
    </a:accent3>
    <a:accent4>
      <a:srgbClr val="B4009E"/>
    </a:accent4>
    <a:accent5>
      <a:srgbClr val="737373"/>
    </a:accent5>
    <a:accent6>
      <a:srgbClr val="E6E6E6"/>
    </a:accent6>
    <a:hlink>
      <a:srgbClr val="0078D7"/>
    </a:hlink>
    <a:folHlink>
      <a:srgbClr val="0078D7"/>
    </a:folHlink>
  </a:clrScheme>
</a:themeOverride>
</file>

<file path=ppt/theme/themeOverride6.xml><?xml version="1.0" encoding="utf-8"?>
<a:themeOverride xmlns:a="http://schemas.openxmlformats.org/drawingml/2006/main">
  <a:clrScheme name="BT - Blue - light gray">
    <a:dk1>
      <a:srgbClr val="353535"/>
    </a:dk1>
    <a:lt1>
      <a:srgbClr val="FFFFFF"/>
    </a:lt1>
    <a:dk2>
      <a:srgbClr val="0078D7"/>
    </a:dk2>
    <a:lt2>
      <a:srgbClr val="E6E6E6"/>
    </a:lt2>
    <a:accent1>
      <a:srgbClr val="0078D7"/>
    </a:accent1>
    <a:accent2>
      <a:srgbClr val="002050"/>
    </a:accent2>
    <a:accent3>
      <a:srgbClr val="00BCF2"/>
    </a:accent3>
    <a:accent4>
      <a:srgbClr val="B4009E"/>
    </a:accent4>
    <a:accent5>
      <a:srgbClr val="737373"/>
    </a:accent5>
    <a:accent6>
      <a:srgbClr val="D2D2D2"/>
    </a:accent6>
    <a:hlink>
      <a:srgbClr val="0078D7"/>
    </a:hlink>
    <a:folHlink>
      <a:srgbClr val="0078D7"/>
    </a:folHlink>
  </a:clrScheme>
</a:themeOverride>
</file>

<file path=ppt/theme/themeOverride7.xml><?xml version="1.0" encoding="utf-8"?>
<a:themeOverride xmlns:a="http://schemas.openxmlformats.org/drawingml/2006/main">
  <a:clrScheme name="BT - Blue - light gray">
    <a:dk1>
      <a:srgbClr val="353535"/>
    </a:dk1>
    <a:lt1>
      <a:srgbClr val="FFFFFF"/>
    </a:lt1>
    <a:dk2>
      <a:srgbClr val="0078D7"/>
    </a:dk2>
    <a:lt2>
      <a:srgbClr val="E6E6E6"/>
    </a:lt2>
    <a:accent1>
      <a:srgbClr val="0078D7"/>
    </a:accent1>
    <a:accent2>
      <a:srgbClr val="002050"/>
    </a:accent2>
    <a:accent3>
      <a:srgbClr val="00BCF2"/>
    </a:accent3>
    <a:accent4>
      <a:srgbClr val="B4009E"/>
    </a:accent4>
    <a:accent5>
      <a:srgbClr val="737373"/>
    </a:accent5>
    <a:accent6>
      <a:srgbClr val="D2D2D2"/>
    </a:accent6>
    <a:hlink>
      <a:srgbClr val="0078D7"/>
    </a:hlink>
    <a:folHlink>
      <a:srgbClr val="0078D7"/>
    </a:folHlink>
  </a:clrScheme>
</a:themeOverride>
</file>

<file path=docProps/app.xml><?xml version="1.0" encoding="utf-8"?>
<Properties xmlns="http://schemas.openxmlformats.org/officeDocument/2006/extended-properties" xmlns:vt="http://schemas.openxmlformats.org/officeDocument/2006/docPropsVTypes">
  <TotalTime>0</TotalTime>
  <Words>2388</Words>
  <Application>Microsoft Office PowerPoint</Application>
  <PresentationFormat>Custom</PresentationFormat>
  <Paragraphs>459</Paragraphs>
  <Slides>29</Slides>
  <Notes>29</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29</vt:i4>
      </vt:variant>
    </vt:vector>
  </HeadingPairs>
  <TitlesOfParts>
    <vt:vector size="39" baseType="lpstr">
      <vt:lpstr>Arial</vt:lpstr>
      <vt:lpstr>Calibri</vt:lpstr>
      <vt:lpstr>Consolas</vt:lpstr>
      <vt:lpstr>Segoe UI</vt:lpstr>
      <vt:lpstr>Segoe UI Light</vt:lpstr>
      <vt:lpstr>Segoe UI Semilight</vt:lpstr>
      <vt:lpstr>Wingdings</vt:lpstr>
      <vt:lpstr>WHITE TEMPLATE</vt:lpstr>
      <vt:lpstr>DARK GRAY TEMPLATE</vt:lpstr>
      <vt:lpstr>1_LIGHT GRAY TEMPLATE</vt:lpstr>
      <vt:lpstr>Microsoft Azure Stack Hub Billing, Licensing and Support</vt:lpstr>
      <vt:lpstr>Agenda</vt:lpstr>
      <vt:lpstr>Billing for Consumption:  How does it work for Microsoft Azure?</vt:lpstr>
      <vt:lpstr>Billing in Azure – Pay As You Go</vt:lpstr>
      <vt:lpstr>Billing in Azure – CSP</vt:lpstr>
      <vt:lpstr>Billing for Consumption:  How does it work for Microsoft Azure Stack Hub in your Datacenter?</vt:lpstr>
      <vt:lpstr>Billing in Azure Stack Hub – General case</vt:lpstr>
      <vt:lpstr>Azure Stack Hub is a separate cloud!</vt:lpstr>
      <vt:lpstr>Consumption reporting – usage pipeline</vt:lpstr>
      <vt:lpstr>Setting up Billing</vt:lpstr>
      <vt:lpstr>Billing for Consumption:  Special considerations for CSPs</vt:lpstr>
      <vt:lpstr>Azure Stack Hub usage pipeline (for CSPs)</vt:lpstr>
      <vt:lpstr>For CSPs: Tag your registration for multi-tenant billing</vt:lpstr>
      <vt:lpstr>Add tenants to CSP registration</vt:lpstr>
      <vt:lpstr>Viewing and Reporting On Usage Data</vt:lpstr>
      <vt:lpstr>Getting usage data from Azure</vt:lpstr>
      <vt:lpstr>Billing information sources</vt:lpstr>
      <vt:lpstr>Partner Center - CSP subscriptions</vt:lpstr>
      <vt:lpstr>How can you review usage data?</vt:lpstr>
      <vt:lpstr>What data is available? Azure commerce meter examples</vt:lpstr>
      <vt:lpstr>What data is available? Azure Stack Hub local meters Current full list posted here: https://docs.microsoft.com/en-us/azure-stack/operator/azure-stack-usage-related-faq?view=azs-1908</vt:lpstr>
      <vt:lpstr>What data is available? Azure Stack Hub local meters</vt:lpstr>
      <vt:lpstr>Access usage data through PowerShell</vt:lpstr>
      <vt:lpstr>Sample call to admin usage API</vt:lpstr>
      <vt:lpstr>PowerPoint Presentation</vt:lpstr>
      <vt:lpstr>Third party metering/billing products</vt:lpstr>
      <vt:lpstr>Questions?</vt:lpstr>
      <vt:lpstr>PowerPoint Presentation</vt:lpstr>
      <vt:lpstr>Appendix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modified xsi:type="dcterms:W3CDTF">2020-03-05T18:50:20Z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mabrigg@microsoft.com</vt:lpwstr>
  </property>
  <property fmtid="{D5CDD505-2E9C-101B-9397-08002B2CF9AE}" pid="5" name="MSIP_Label_f42aa342-8706-4288-bd11-ebb85995028c_SetDate">
    <vt:lpwstr>2019-12-20T21:44:49.4573706Z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2577e7e2-775c-4f43-9278-0870e8e4d38d</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