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17" r:id="rId2"/>
    <p:sldMasterId id="2147484542" r:id="rId3"/>
    <p:sldMasterId id="2147484562" r:id="rId4"/>
    <p:sldMasterId id="2147484590" r:id="rId5"/>
    <p:sldMasterId id="2147484702" r:id="rId6"/>
    <p:sldMasterId id="2147484738" r:id="rId7"/>
    <p:sldMasterId id="2147484761" r:id="rId8"/>
    <p:sldMasterId id="2147484765" r:id="rId9"/>
  </p:sldMasterIdLst>
  <p:notesMasterIdLst>
    <p:notesMasterId r:id="rId54"/>
  </p:notesMasterIdLst>
  <p:handoutMasterIdLst>
    <p:handoutMasterId r:id="rId55"/>
  </p:handoutMasterIdLst>
  <p:sldIdLst>
    <p:sldId id="1489" r:id="rId10"/>
    <p:sldId id="1556" r:id="rId11"/>
    <p:sldId id="1560" r:id="rId12"/>
    <p:sldId id="1561" r:id="rId13"/>
    <p:sldId id="1563" r:id="rId14"/>
    <p:sldId id="1733" r:id="rId15"/>
    <p:sldId id="1710" r:id="rId16"/>
    <p:sldId id="1655" r:id="rId17"/>
    <p:sldId id="1699" r:id="rId18"/>
    <p:sldId id="1566" r:id="rId19"/>
    <p:sldId id="1711" r:id="rId20"/>
    <p:sldId id="1569" r:id="rId21"/>
    <p:sldId id="1707" r:id="rId22"/>
    <p:sldId id="1703" r:id="rId23"/>
    <p:sldId id="1712" r:id="rId24"/>
    <p:sldId id="1722" r:id="rId25"/>
    <p:sldId id="1704" r:id="rId26"/>
    <p:sldId id="1705" r:id="rId27"/>
    <p:sldId id="1706" r:id="rId28"/>
    <p:sldId id="1702" r:id="rId29"/>
    <p:sldId id="1663" r:id="rId30"/>
    <p:sldId id="1730" r:id="rId31"/>
    <p:sldId id="1732" r:id="rId32"/>
    <p:sldId id="1578" r:id="rId33"/>
    <p:sldId id="1664" r:id="rId34"/>
    <p:sldId id="1593" r:id="rId35"/>
    <p:sldId id="1583" r:id="rId36"/>
    <p:sldId id="1670" r:id="rId37"/>
    <p:sldId id="1673" r:id="rId38"/>
    <p:sldId id="1674" r:id="rId39"/>
    <p:sldId id="1675" r:id="rId40"/>
    <p:sldId id="1594" r:id="rId41"/>
    <p:sldId id="1681" r:id="rId42"/>
    <p:sldId id="1682" r:id="rId43"/>
    <p:sldId id="1684" r:id="rId44"/>
    <p:sldId id="1685" r:id="rId45"/>
    <p:sldId id="1718" r:id="rId46"/>
    <p:sldId id="1687" r:id="rId47"/>
    <p:sldId id="1690" r:id="rId48"/>
    <p:sldId id="1653" r:id="rId49"/>
    <p:sldId id="1719" r:id="rId50"/>
    <p:sldId id="1554" r:id="rId51"/>
    <p:sldId id="1532" r:id="rId52"/>
    <p:sldId id="1677"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6"/>
          </p14:sldIdLst>
        </p14:section>
        <p14:section name="Architecture overview" id="{0CDF8B4A-9847-459D-8802-E654ABB84590}">
          <p14:sldIdLst>
            <p14:sldId id="1560"/>
            <p14:sldId id="1561"/>
            <p14:sldId id="1563"/>
            <p14:sldId id="1733"/>
            <p14:sldId id="1710"/>
            <p14:sldId id="1655"/>
            <p14:sldId id="1699"/>
          </p14:sldIdLst>
        </p14:section>
        <p14:section name="Architecture Overview" id="{05324A9D-23A7-41D4-B24C-09A56FFBB5F7}">
          <p14:sldIdLst>
            <p14:sldId id="1566"/>
            <p14:sldId id="1711"/>
            <p14:sldId id="1569"/>
            <p14:sldId id="1707"/>
            <p14:sldId id="1703"/>
            <p14:sldId id="1712"/>
            <p14:sldId id="1722"/>
            <p14:sldId id="1704"/>
            <p14:sldId id="1705"/>
            <p14:sldId id="1706"/>
          </p14:sldIdLst>
        </p14:section>
        <p14:section name="Capacity and Scale" id="{1B3AE2A2-80AF-43D5-8107-977459F6DC29}">
          <p14:sldIdLst>
            <p14:sldId id="1702"/>
            <p14:sldId id="1663"/>
            <p14:sldId id="1730"/>
            <p14:sldId id="1732"/>
          </p14:sldIdLst>
        </p14:section>
        <p14:section name="Compute" id="{16667BB2-1995-4F2C-85E4-3B4E06F19332}">
          <p14:sldIdLst>
            <p14:sldId id="1578"/>
            <p14:sldId id="1664"/>
            <p14:sldId id="1593"/>
          </p14:sldIdLst>
        </p14:section>
        <p14:section name="Networking" id="{ACB096F2-C83D-4D91-8037-881CFCEAAAE1}">
          <p14:sldIdLst>
            <p14:sldId id="1583"/>
            <p14:sldId id="1670"/>
            <p14:sldId id="1673"/>
            <p14:sldId id="1674"/>
            <p14:sldId id="1675"/>
          </p14:sldIdLst>
        </p14:section>
        <p14:section name="Storage" id="{84C8302D-A782-425A-9E79-E038DDD733F0}">
          <p14:sldIdLst>
            <p14:sldId id="1594"/>
            <p14:sldId id="1681"/>
            <p14:sldId id="1682"/>
            <p14:sldId id="1684"/>
            <p14:sldId id="1685"/>
            <p14:sldId id="1718"/>
            <p14:sldId id="1687"/>
            <p14:sldId id="1690"/>
            <p14:sldId id="1653"/>
            <p14:sldId id="1719"/>
          </p14:sldIdLst>
        </p14:section>
        <p14:section name="Conclusion" id="{7EBF7387-3079-4248-89A0-0AA300D33B53}">
          <p14:sldIdLst>
            <p14:sldId id="1554"/>
            <p14:sldId id="1532"/>
          </p14:sldIdLst>
        </p14:section>
        <p14:section name="Appedix" id="{B3B66D7C-3A1C-4723-89A4-FE59BF46D487}">
          <p14:sldIdLst>
            <p14:sldId id="167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78D7"/>
    <a:srgbClr val="505050"/>
    <a:srgbClr val="353535"/>
    <a:srgbClr val="FFB900"/>
    <a:srgbClr val="000000"/>
    <a:srgbClr val="FFFFFF"/>
    <a:srgbClr val="FF8C00"/>
    <a:srgbClr val="D83B0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7488A-5EBB-4FA6-BFDE-23C9C1AA20BC}" v="2" dt="2021-06-16T17:16:02.338"/>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9" autoAdjust="0"/>
  </p:normalViewPr>
  <p:slideViewPr>
    <p:cSldViewPr snapToGrid="0">
      <p:cViewPr varScale="1">
        <p:scale>
          <a:sx n="84" d="100"/>
          <a:sy n="84" d="100"/>
        </p:scale>
        <p:origin x="453" y="42"/>
      </p:cViewPr>
      <p:guideLst/>
    </p:cSldViewPr>
  </p:slideViewPr>
  <p:notesTextViewPr>
    <p:cViewPr>
      <p:scale>
        <a:sx n="1" d="1"/>
        <a:sy n="1" d="1"/>
      </p:scale>
      <p:origin x="0" y="0"/>
    </p:cViewPr>
  </p:notesTextViewPr>
  <p:sorterViewPr>
    <p:cViewPr>
      <p:scale>
        <a:sx n="125" d="100"/>
        <a:sy n="125" d="100"/>
      </p:scale>
      <p:origin x="0" y="-2680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Master" Target="slideMasters/slideMaster5.xml"/><Relationship Id="rId61" Type="http://schemas.microsoft.com/office/2015/10/relationships/revisionInfo" Target="revisionInfo.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6/16/2021 1:15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6/16/2021 1:15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37859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601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4700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05471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12360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94320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 1:15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5725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811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2474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097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 1:15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215663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3536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1420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23422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93262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471062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0336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9503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6432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1631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8295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 1:15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3583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29521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34616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888059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3525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0755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80113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481864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085841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65582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81581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7743F-1AFB-4E61-A245-61CF97F71891}"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3247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475378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598608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6/16/2021 1:15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89848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6/16/2021 1:15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52660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61E9A0-1C78-4ECC-AEE4-C0786F0EB25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012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155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6/16/2021 1:15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0334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6/16/2021 1:15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7950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860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25752303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787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0468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21246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018276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1408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6155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37493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gradFill>
                  <a:gsLst>
                    <a:gs pos="0">
                      <a:schemeClr val="tx1"/>
                    </a:gs>
                    <a:gs pos="0">
                      <a:schemeClr val="bg1"/>
                    </a:gs>
                  </a:gsLst>
                  <a:lin ang="5400000" scaled="0"/>
                </a:gradFill>
              </a:defRPr>
            </a:lvl1pPr>
            <a:lvl2pPr>
              <a:defRPr>
                <a:gradFill>
                  <a:gsLst>
                    <a:gs pos="0">
                      <a:schemeClr val="tx1"/>
                    </a:gs>
                    <a:gs pos="0">
                      <a:schemeClr val="bg1"/>
                    </a:gs>
                  </a:gsLst>
                  <a:lin ang="5400000" scaled="0"/>
                </a:gradFill>
              </a:defRPr>
            </a:lvl2pPr>
            <a:lvl3pPr>
              <a:defRPr>
                <a:gradFill>
                  <a:gsLst>
                    <a:gs pos="0">
                      <a:schemeClr val="tx1"/>
                    </a:gs>
                    <a:gs pos="0">
                      <a:schemeClr val="bg1"/>
                    </a:gs>
                  </a:gsLst>
                  <a:lin ang="5400000" scaled="0"/>
                </a:gradFill>
              </a:defRPr>
            </a:lvl3pPr>
            <a:lvl4pPr>
              <a:defRPr>
                <a:gradFill>
                  <a:gsLst>
                    <a:gs pos="0">
                      <a:schemeClr val="tx1"/>
                    </a:gs>
                    <a:gs pos="0">
                      <a:schemeClr val="bg1"/>
                    </a:gs>
                  </a:gsLst>
                  <a:lin ang="5400000" scaled="0"/>
                </a:gradFill>
              </a:defRPr>
            </a:lvl4pPr>
            <a:lvl5pPr>
              <a:defRPr>
                <a:gradFill>
                  <a:gsLst>
                    <a:gs pos="0">
                      <a:schemeClr val="tx1"/>
                    </a:gs>
                    <a:gs pos="0">
                      <a:schemeClr val="bg1"/>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gradFill>
                  <a:gsLst>
                    <a:gs pos="1250">
                      <a:schemeClr val="bg1"/>
                    </a:gs>
                    <a:gs pos="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6946141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167083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3652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5235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_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420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55146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38319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solidFill>
                  <a:srgbClr val="505050"/>
                </a:solidFill>
              </a:defRPr>
            </a:lvl1pPr>
            <a:lvl2pPr>
              <a:defRPr>
                <a:solidFill>
                  <a:srgbClr val="505050"/>
                </a:solidFill>
              </a:defRPr>
            </a:lvl2pPr>
            <a:lvl3pPr>
              <a:defRPr>
                <a:solidFill>
                  <a:srgbClr val="505050"/>
                </a:solidFill>
              </a:defRPr>
            </a:lvl3pPr>
            <a:lvl4pPr>
              <a:defRPr>
                <a:solidFill>
                  <a:srgbClr val="505050"/>
                </a:solidFill>
              </a:defRPr>
            </a:lvl4pPr>
            <a:lvl5pPr>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83334060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solidFill>
                  <a:srgbClr val="505050"/>
                </a:solidFill>
              </a:defRPr>
            </a:lvl1pPr>
            <a:lvl2pPr>
              <a:defRPr>
                <a:solidFill>
                  <a:srgbClr val="505050"/>
                </a:solidFill>
              </a:defRPr>
            </a:lvl2pPr>
            <a:lvl3pPr>
              <a:defRPr>
                <a:solidFill>
                  <a:srgbClr val="505050"/>
                </a:solidFill>
              </a:defRPr>
            </a:lvl3pPr>
            <a:lvl4pPr>
              <a:defRPr>
                <a:solidFill>
                  <a:srgbClr val="505050"/>
                </a:solidFill>
              </a:defRPr>
            </a:lvl4pPr>
            <a:lvl5pPr>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203598302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a:t>Click to edit Master title style</a:t>
            </a:r>
          </a:p>
        </p:txBody>
      </p:sp>
      <p:sp>
        <p:nvSpPr>
          <p:cNvPr id="4" name="Text Placeholder 3"/>
          <p:cNvSpPr>
            <a:spLocks noGrp="1"/>
          </p:cNvSpPr>
          <p:nvPr>
            <p:ph type="body" sz="quarter" idx="10"/>
          </p:nvPr>
        </p:nvSpPr>
        <p:spPr>
          <a:xfrm>
            <a:off x="274639" y="1212849"/>
            <a:ext cx="5486399" cy="1969770"/>
          </a:xfrm>
        </p:spPr>
        <p:txBody>
          <a:bodyPr wrap="square">
            <a:spAutoFit/>
          </a:bodyPr>
          <a:lstStyle>
            <a:lvl1pPr marL="0" indent="0">
              <a:spcBef>
                <a:spcPts val="1224"/>
              </a:spcBef>
              <a:buClr>
                <a:schemeClr val="tx1"/>
              </a:buClr>
              <a:buFont typeface="Wingdings" pitchFamily="2" charset="2"/>
              <a:buNone/>
              <a:defRPr sz="3600">
                <a:solidFill>
                  <a:srgbClr val="505050"/>
                </a:solidFill>
              </a:defRPr>
            </a:lvl1pPr>
            <a:lvl2pPr marL="0" indent="0">
              <a:buNone/>
              <a:defRPr sz="2000">
                <a:solidFill>
                  <a:srgbClr val="505050"/>
                </a:solidFill>
              </a:defRPr>
            </a:lvl2pPr>
            <a:lvl3pPr marL="231775" indent="0">
              <a:buNone/>
              <a:tabLst/>
              <a:defRPr sz="2000">
                <a:solidFill>
                  <a:srgbClr val="505050"/>
                </a:solidFill>
              </a:defRPr>
            </a:lvl3pPr>
            <a:lvl4pPr marL="460375" indent="0">
              <a:buNone/>
              <a:defRPr>
                <a:solidFill>
                  <a:srgbClr val="505050"/>
                </a:solidFill>
              </a:defRPr>
            </a:lvl4pPr>
            <a:lvl5pPr marL="685800" indent="0">
              <a:buNone/>
              <a:tabLst/>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69770"/>
          </a:xfrm>
        </p:spPr>
        <p:txBody>
          <a:bodyPr wrap="square">
            <a:spAutoFit/>
          </a:bodyPr>
          <a:lstStyle>
            <a:lvl1pPr marL="0" indent="0">
              <a:spcBef>
                <a:spcPts val="1224"/>
              </a:spcBef>
              <a:buClr>
                <a:schemeClr val="tx1"/>
              </a:buClr>
              <a:buFont typeface="Wingdings" pitchFamily="2" charset="2"/>
              <a:buNone/>
              <a:defRPr sz="3600">
                <a:solidFill>
                  <a:srgbClr val="505050"/>
                </a:solidFill>
              </a:defRPr>
            </a:lvl1pPr>
            <a:lvl2pPr marL="0" indent="0">
              <a:buNone/>
              <a:defRPr sz="2000">
                <a:solidFill>
                  <a:srgbClr val="505050"/>
                </a:solidFill>
              </a:defRPr>
            </a:lvl2pPr>
            <a:lvl3pPr marL="231775" indent="0">
              <a:buNone/>
              <a:tabLst/>
              <a:defRPr sz="2000">
                <a:solidFill>
                  <a:srgbClr val="505050"/>
                </a:solidFill>
              </a:defRPr>
            </a:lvl3pPr>
            <a:lvl4pPr marL="460375" indent="0">
              <a:buNone/>
              <a:defRPr>
                <a:solidFill>
                  <a:srgbClr val="505050"/>
                </a:solidFill>
              </a:defRPr>
            </a:lvl4pPr>
            <a:lvl5pPr marL="685800" indent="0">
              <a:buNone/>
              <a:tabLst/>
              <a:defRPr>
                <a:solidFill>
                  <a:srgbClr val="50505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87528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5654313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06331"/>
            <a:ext cx="11887200" cy="1181862"/>
          </a:xfrm>
          <a:noFill/>
        </p:spPr>
        <p:txBody>
          <a:bodyPr tIns="91440" bIns="91440" anchor="ctr"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99617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06331"/>
            <a:ext cx="11887200" cy="1181862"/>
          </a:xfrm>
          <a:noFill/>
        </p:spPr>
        <p:txBody>
          <a:bodyPr tIns="91440" bIns="91440" anchor="ctr"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902338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6259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10027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9156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lumn Bullet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92599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14244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6.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50" r:id="rId3"/>
    <p:sldLayoutId id="2147484299" r:id="rId4"/>
    <p:sldLayoutId id="2147484263"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292837"/>
      </p:ext>
    </p:extLst>
  </p:cSld>
  <p:clrMap bg1="lt1" tx1="dk1" bg2="lt2" tx2="dk2" accent1="accent1" accent2="accent2" accent3="accent3" accent4="accent4" accent5="accent5" accent6="accent6" hlink="hlink" folHlink="folHlink"/>
  <p:sldLayoutIdLst>
    <p:sldLayoutId id="2147484520" r:id="rId1"/>
    <p:sldLayoutId id="2147484523"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563044"/>
      </p:ext>
    </p:extLst>
  </p:cSld>
  <p:clrMap bg1="dk1" tx1="lt1" bg2="dk2" tx2="lt2" accent1="accent1" accent2="accent2" accent3="accent3" accent4="accent4" accent5="accent5" accent6="accent6" hlink="hlink" folHlink="folHlink"/>
  <p:sldLayoutIdLst>
    <p:sldLayoutId id="2147484543" r:id="rId1"/>
    <p:sldLayoutId id="2147484561" r:id="rId2"/>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948689"/>
      </p:ext>
    </p:extLst>
  </p:cSld>
  <p:clrMap bg1="lt1" tx1="dk1" bg2="lt2" tx2="dk2" accent1="accent1" accent2="accent2" accent3="accent3" accent4="accent4" accent5="accent5" accent6="accent6" hlink="hlink" folHlink="folHlink"/>
  <p:sldLayoutIdLst>
    <p:sldLayoutId id="2147484566" r:id="rId1"/>
    <p:sldLayoutId id="2147484568" r:id="rId2"/>
    <p:sldLayoutId id="2147484570" r:id="rId3"/>
    <p:sldLayoutId id="2147484572" r:id="rId4"/>
    <p:sldLayoutId id="2147484573" r:id="rId5"/>
    <p:sldLayoutId id="2147484578" r:id="rId6"/>
    <p:sldLayoutId id="214748458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7"/>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3"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547850"/>
      </p:ext>
    </p:extLst>
  </p:cSld>
  <p:clrMap bg1="lt1" tx1="dk1" bg2="lt2" tx2="dk2" accent1="accent1" accent2="accent2" accent3="accent3" accent4="accent4" accent5="accent5" accent6="accent6" hlink="hlink" folHlink="folHlink"/>
  <p:sldLayoutIdLst>
    <p:sldLayoutId id="2147484601" r:id="rId1"/>
  </p:sldLayoutIdLst>
  <p:transition>
    <p:fade/>
  </p:transition>
  <p:txStyles>
    <p:titleStyle>
      <a:lvl1pPr algn="l" defTabSz="91420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5" marR="0" indent="-336085" algn="l" defTabSz="91420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8" marR="0" indent="-236504" algn="l" defTabSz="914203"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96"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54"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308" marR="0" indent="-224057" algn="l" defTabSz="91420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4057"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158"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259"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362" indent="-228551" algn="l" defTabSz="91420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203" rtl="0" eaLnBrk="1" latinLnBrk="0" hangingPunct="1">
        <a:defRPr sz="1764" kern="1200">
          <a:solidFill>
            <a:schemeClr val="tx1"/>
          </a:solidFill>
          <a:latin typeface="+mn-lt"/>
          <a:ea typeface="+mn-ea"/>
          <a:cs typeface="+mn-cs"/>
        </a:defRPr>
      </a:lvl1pPr>
      <a:lvl2pPr marL="457101" algn="l" defTabSz="914203" rtl="0" eaLnBrk="1" latinLnBrk="0" hangingPunct="1">
        <a:defRPr sz="1764" kern="1200">
          <a:solidFill>
            <a:schemeClr val="tx1"/>
          </a:solidFill>
          <a:latin typeface="+mn-lt"/>
          <a:ea typeface="+mn-ea"/>
          <a:cs typeface="+mn-cs"/>
        </a:defRPr>
      </a:lvl2pPr>
      <a:lvl3pPr marL="914203" algn="l" defTabSz="914203" rtl="0" eaLnBrk="1" latinLnBrk="0" hangingPunct="1">
        <a:defRPr sz="1764" kern="1200">
          <a:solidFill>
            <a:schemeClr val="tx1"/>
          </a:solidFill>
          <a:latin typeface="+mn-lt"/>
          <a:ea typeface="+mn-ea"/>
          <a:cs typeface="+mn-cs"/>
        </a:defRPr>
      </a:lvl3pPr>
      <a:lvl4pPr marL="1371303" algn="l" defTabSz="914203" rtl="0" eaLnBrk="1" latinLnBrk="0" hangingPunct="1">
        <a:defRPr sz="1764" kern="1200">
          <a:solidFill>
            <a:schemeClr val="tx1"/>
          </a:solidFill>
          <a:latin typeface="+mn-lt"/>
          <a:ea typeface="+mn-ea"/>
          <a:cs typeface="+mn-cs"/>
        </a:defRPr>
      </a:lvl4pPr>
      <a:lvl5pPr marL="1828405" algn="l" defTabSz="914203" rtl="0" eaLnBrk="1" latinLnBrk="0" hangingPunct="1">
        <a:defRPr sz="1764" kern="1200">
          <a:solidFill>
            <a:schemeClr val="tx1"/>
          </a:solidFill>
          <a:latin typeface="+mn-lt"/>
          <a:ea typeface="+mn-ea"/>
          <a:cs typeface="+mn-cs"/>
        </a:defRPr>
      </a:lvl5pPr>
      <a:lvl6pPr marL="2285507" algn="l" defTabSz="914203" rtl="0" eaLnBrk="1" latinLnBrk="0" hangingPunct="1">
        <a:defRPr sz="1764" kern="1200">
          <a:solidFill>
            <a:schemeClr val="tx1"/>
          </a:solidFill>
          <a:latin typeface="+mn-lt"/>
          <a:ea typeface="+mn-ea"/>
          <a:cs typeface="+mn-cs"/>
        </a:defRPr>
      </a:lvl6pPr>
      <a:lvl7pPr marL="2742607" algn="l" defTabSz="914203" rtl="0" eaLnBrk="1" latinLnBrk="0" hangingPunct="1">
        <a:defRPr sz="1764" kern="1200">
          <a:solidFill>
            <a:schemeClr val="tx1"/>
          </a:solidFill>
          <a:latin typeface="+mn-lt"/>
          <a:ea typeface="+mn-ea"/>
          <a:cs typeface="+mn-cs"/>
        </a:defRPr>
      </a:lvl7pPr>
      <a:lvl8pPr marL="3199709" algn="l" defTabSz="914203" rtl="0" eaLnBrk="1" latinLnBrk="0" hangingPunct="1">
        <a:defRPr sz="1764" kern="1200">
          <a:solidFill>
            <a:schemeClr val="tx1"/>
          </a:solidFill>
          <a:latin typeface="+mn-lt"/>
          <a:ea typeface="+mn-ea"/>
          <a:cs typeface="+mn-cs"/>
        </a:defRPr>
      </a:lvl8pPr>
      <a:lvl9pPr marL="3656811" algn="l" defTabSz="914203"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69">
          <p15:clr>
            <a:srgbClr val="C35EA4"/>
          </p15:clr>
        </p15:guide>
        <p15:guide id="17" pos="7565">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783614"/>
      </p:ext>
    </p:extLst>
  </p:cSld>
  <p:clrMap bg1="lt1" tx1="dk1" bg2="lt2" tx2="dk2" accent1="accent1" accent2="accent2" accent3="accent3" accent4="accent4" accent5="accent5" accent6="accent6" hlink="hlink" folHlink="folHlink"/>
  <p:sldLayoutIdLst>
    <p:sldLayoutId id="2147484709" r:id="rId1"/>
    <p:sldLayoutId id="2147484710" r:id="rId2"/>
    <p:sldLayoutId id="2147484717" r:id="rId3"/>
    <p:sldLayoutId id="2147484726" r:id="rId4"/>
    <p:sldLayoutId id="2147484729"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006505"/>
      </p:ext>
    </p:extLst>
  </p:cSld>
  <p:clrMap bg1="lt1" tx1="dk1" bg2="lt2" tx2="dk2" accent1="accent1" accent2="accent2" accent3="accent3" accent4="accent4" accent5="accent5" accent6="accent6" hlink="hlink" folHlink="folHlink"/>
  <p:sldLayoutIdLst>
    <p:sldLayoutId id="2147484759"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419784"/>
      </p:ext>
    </p:extLst>
  </p:cSld>
  <p:clrMap bg1="lt1" tx1="dk1" bg2="lt2" tx2="dk2" accent1="accent1" accent2="accent2" accent3="accent3" accent4="accent4" accent5="accent5" accent6="accent6" hlink="hlink" folHlink="folHlink"/>
  <p:sldLayoutIdLst>
    <p:sldLayoutId id="214748476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69">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604842"/>
      </p:ext>
    </p:extLst>
  </p:cSld>
  <p:clrMap bg1="lt1" tx1="dk1" bg2="lt2" tx2="dk2" accent1="accent1" accent2="accent2" accent3="accent3" accent4="accent4" accent5="accent5" accent6="accent6" hlink="hlink" folHlink="folHlink"/>
  <p:sldLayoutIdLst>
    <p:sldLayoutId id="2147484766" r:id="rId1"/>
    <p:sldLayoutId id="2147484767" r:id="rId2"/>
    <p:sldLayoutId id="2147484768" r:id="rId3"/>
    <p:sldLayoutId id="2147484769" r:id="rId4"/>
    <p:sldLayoutId id="2147484770" r:id="rId5"/>
    <p:sldLayoutId id="2147484771" r:id="rId6"/>
    <p:sldLayoutId id="2147484772" r:id="rId7"/>
    <p:sldLayoutId id="2147484773"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50505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zure-stack/user/azure-stack-vm-sizes" TargetMode="External"/><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6.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5.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t>Microsoft Azure Stack Hub Architecture</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BC3094C6-F57A-40E9-B3E7-68DB352FA1B6}"/>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Azure Stack Hub architecture overview</a:t>
            </a:r>
          </a:p>
        </p:txBody>
      </p:sp>
    </p:spTree>
    <p:extLst>
      <p:ext uri="{BB962C8B-B14F-4D97-AF65-F5344CB8AC3E}">
        <p14:creationId xmlns:p14="http://schemas.microsoft.com/office/powerpoint/2010/main" val="38671134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9998" y="4387603"/>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use</a:t>
            </a:r>
          </a:p>
        </p:txBody>
      </p:sp>
      <p:sp>
        <p:nvSpPr>
          <p:cNvPr id="53" name="TextBox 52"/>
          <p:cNvSpPr txBox="1"/>
          <p:nvPr/>
        </p:nvSpPr>
        <p:spPr>
          <a:xfrm>
            <a:off x="7675387" y="1568285"/>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operate</a:t>
            </a:r>
          </a:p>
        </p:txBody>
      </p:sp>
      <p:sp>
        <p:nvSpPr>
          <p:cNvPr id="58" name="TextBox 57"/>
          <p:cNvSpPr txBox="1"/>
          <p:nvPr/>
        </p:nvSpPr>
        <p:spPr>
          <a:xfrm>
            <a:off x="2433429" y="1711306"/>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use</a:t>
            </a:r>
          </a:p>
        </p:txBody>
      </p:sp>
      <p:sp>
        <p:nvSpPr>
          <p:cNvPr id="62" name="TextBox 61"/>
          <p:cNvSpPr txBox="1"/>
          <p:nvPr/>
        </p:nvSpPr>
        <p:spPr>
          <a:xfrm>
            <a:off x="7874214" y="4253168"/>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a:ea typeface="+mn-ea"/>
                <a:cs typeface="+mn-cs"/>
              </a:rPr>
              <a:t>operate</a:t>
            </a:r>
          </a:p>
        </p:txBody>
      </p:sp>
      <p:sp>
        <p:nvSpPr>
          <p:cNvPr id="3" name="Title 2"/>
          <p:cNvSpPr>
            <a:spLocks noGrp="1"/>
          </p:cNvSpPr>
          <p:nvPr>
            <p:ph type="title"/>
          </p:nvPr>
        </p:nvSpPr>
        <p:spPr>
          <a:xfrm>
            <a:off x="274639" y="295274"/>
            <a:ext cx="11889564" cy="917575"/>
          </a:xfrm>
        </p:spPr>
        <p:txBody>
          <a:bodyPr/>
          <a:lstStyle/>
          <a:p>
            <a:r>
              <a:rPr lang="en-US" dirty="0"/>
              <a:t>Cloud operating model </a:t>
            </a:r>
          </a:p>
        </p:txBody>
      </p:sp>
      <p:sp>
        <p:nvSpPr>
          <p:cNvPr id="43" name="TextBox 42"/>
          <p:cNvSpPr txBox="1"/>
          <p:nvPr/>
        </p:nvSpPr>
        <p:spPr>
          <a:xfrm>
            <a:off x="7997625" y="2564730"/>
            <a:ext cx="3199509" cy="634440"/>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Microsoft engineers</a:t>
            </a:r>
          </a:p>
        </p:txBody>
      </p:sp>
      <p:cxnSp>
        <p:nvCxnSpPr>
          <p:cNvPr id="7" name="Straight Arrow Connector 6"/>
          <p:cNvCxnSpPr/>
          <p:nvPr/>
        </p:nvCxnSpPr>
        <p:spPr>
          <a:xfrm flipH="1">
            <a:off x="7675387" y="2122833"/>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5259" y="5322115"/>
            <a:ext cx="2590432"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Your customers </a:t>
            </a:r>
          </a:p>
        </p:txBody>
      </p:sp>
      <p:cxnSp>
        <p:nvCxnSpPr>
          <p:cNvPr id="9" name="Straight Arrow Connector 8"/>
          <p:cNvCxnSpPr/>
          <p:nvPr/>
        </p:nvCxnSpPr>
        <p:spPr>
          <a:xfrm>
            <a:off x="2360475" y="4943268"/>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8690" y="2645818"/>
            <a:ext cx="2893548"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Azure customers</a:t>
            </a:r>
          </a:p>
        </p:txBody>
      </p:sp>
      <p:cxnSp>
        <p:nvCxnSpPr>
          <p:cNvPr id="57" name="Straight Arrow Connector 56"/>
          <p:cNvCxnSpPr/>
          <p:nvPr/>
        </p:nvCxnSpPr>
        <p:spPr>
          <a:xfrm>
            <a:off x="2333906" y="2266971"/>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500768" y="5460481"/>
            <a:ext cx="6402454" cy="1280308"/>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engineers</a:t>
            </a:r>
          </a:p>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Architect –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Design</a:t>
            </a:r>
          </a:p>
          <a:p>
            <a:pPr lvl="0" algn="ctr" defTabSz="914224">
              <a:lnSpc>
                <a:spcPct val="90000"/>
              </a:lnSpc>
              <a:spcAft>
                <a:spcPts val="600"/>
              </a:spcAf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Operator </a:t>
            </a:r>
            <a:r>
              <a:rPr lang="en-US" kern="0" dirty="0">
                <a:gradFill>
                  <a:gsLst>
                    <a:gs pos="2917">
                      <a:srgbClr val="505050"/>
                    </a:gs>
                    <a:gs pos="30000">
                      <a:srgbClr val="505050"/>
                    </a:gs>
                  </a:gsLst>
                  <a:lin ang="5400000" scaled="0"/>
                </a:gradFill>
                <a:latin typeface="Segoe UI Light"/>
              </a:rPr>
              <a:t>–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Operate Azure Stack Hub</a:t>
            </a:r>
          </a:p>
        </p:txBody>
      </p:sp>
      <p:cxnSp>
        <p:nvCxnSpPr>
          <p:cNvPr id="61" name="Straight Arrow Connector 60"/>
          <p:cNvCxnSpPr/>
          <p:nvPr/>
        </p:nvCxnSpPr>
        <p:spPr>
          <a:xfrm flipH="1">
            <a:off x="7874214" y="4807717"/>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74200" y="4540730"/>
            <a:ext cx="2823079"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lumMod val="50000"/>
                  </a:srgbClr>
                </a:solidFill>
                <a:effectLst/>
                <a:uLnTx/>
                <a:uFillTx/>
                <a:latin typeface="Segoe UI Light"/>
                <a:ea typeface="+mn-ea"/>
                <a:cs typeface="+mn-cs"/>
              </a:rPr>
              <a:t>Azure Stack Hub instance</a:t>
            </a: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311" y="4318367"/>
            <a:ext cx="1060569" cy="1066799"/>
          </a:xfrm>
          <a:prstGeom prst="rect">
            <a:avLst/>
          </a:prstGeom>
        </p:spPr>
      </p:pic>
      <p:pic>
        <p:nvPicPr>
          <p:cNvPr id="26" name="Picture 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03067" y="4318367"/>
            <a:ext cx="1056133" cy="1066800"/>
          </a:xfrm>
          <a:prstGeom prst="rect">
            <a:avLst/>
          </a:prstGeom>
        </p:spPr>
      </p:pic>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03067" y="1497074"/>
            <a:ext cx="1056133" cy="1066800"/>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3311" y="1497074"/>
            <a:ext cx="1060569" cy="1066799"/>
          </a:xfrm>
          <a:prstGeom prst="rect">
            <a:avLst/>
          </a:prstGeom>
        </p:spPr>
      </p:pic>
      <p:grpSp>
        <p:nvGrpSpPr>
          <p:cNvPr id="4" name="Group 3">
            <a:extLst>
              <a:ext uri="{FF2B5EF4-FFF2-40B4-BE49-F238E27FC236}">
                <a16:creationId xmlns:a16="http://schemas.microsoft.com/office/drawing/2014/main" id="{FCB5EEB6-0FF1-4926-80E0-7C262FEBCDD5}"/>
              </a:ext>
            </a:extLst>
          </p:cNvPr>
          <p:cNvGrpSpPr/>
          <p:nvPr/>
        </p:nvGrpSpPr>
        <p:grpSpPr>
          <a:xfrm>
            <a:off x="4220486" y="1307892"/>
            <a:ext cx="3086375" cy="1712887"/>
            <a:chOff x="4220486" y="1307892"/>
            <a:chExt cx="3086375" cy="1712887"/>
          </a:xfrm>
        </p:grpSpPr>
        <p:sp>
          <p:nvSpPr>
            <p:cNvPr id="24" name="Freeform 154">
              <a:extLst>
                <a:ext uri="{FF2B5EF4-FFF2-40B4-BE49-F238E27FC236}">
                  <a16:creationId xmlns:a16="http://schemas.microsoft.com/office/drawing/2014/main" id="{8C0AAC0C-BFDD-4768-8284-AC3DDED39C60}"/>
                </a:ext>
              </a:extLst>
            </p:cNvPr>
            <p:cNvSpPr>
              <a:spLocks noChangeAspect="1"/>
            </p:cNvSpPr>
            <p:nvPr/>
          </p:nvSpPr>
          <p:spPr bwMode="auto">
            <a:xfrm>
              <a:off x="4220486" y="1307892"/>
              <a:ext cx="3086375" cy="1712887"/>
            </a:xfrm>
            <a:custGeom>
              <a:avLst/>
              <a:gdLst>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535946 w 6743426"/>
                <a:gd name="connsiteY14" fmla="*/ 3742489 h 3742489"/>
                <a:gd name="connsiteX15" fmla="*/ 5371826 w 6743426"/>
                <a:gd name="connsiteY15" fmla="*/ 3742489 h 3742489"/>
                <a:gd name="connsiteX16" fmla="*/ 5327998 w 6743426"/>
                <a:gd name="connsiteY16" fmla="*/ 3742489 h 3742489"/>
                <a:gd name="connsiteX17" fmla="*/ 3814471 w 6743426"/>
                <a:gd name="connsiteY17" fmla="*/ 3742489 h 3742489"/>
                <a:gd name="connsiteX18" fmla="*/ 777240 w 6743426"/>
                <a:gd name="connsiteY18" fmla="*/ 3742489 h 3742489"/>
                <a:gd name="connsiteX19" fmla="*/ 724909 w 6743426"/>
                <a:gd name="connsiteY19" fmla="*/ 3742489 h 3742489"/>
                <a:gd name="connsiteX20" fmla="*/ 724909 w 6743426"/>
                <a:gd name="connsiteY20" fmla="*/ 3739847 h 3742489"/>
                <a:gd name="connsiteX21" fmla="*/ 697772 w 6743426"/>
                <a:gd name="connsiteY21" fmla="*/ 3738476 h 3742489"/>
                <a:gd name="connsiteX22" fmla="*/ 0 w 6743426"/>
                <a:gd name="connsiteY22" fmla="*/ 2965249 h 3742489"/>
                <a:gd name="connsiteX23" fmla="*/ 777240 w 6743426"/>
                <a:gd name="connsiteY23" fmla="*/ 2188009 h 3742489"/>
                <a:gd name="connsiteX24" fmla="*/ 865800 w 6743426"/>
                <a:gd name="connsiteY24" fmla="*/ 2194710 h 3742489"/>
                <a:gd name="connsiteX25" fmla="*/ 851235 w 6743426"/>
                <a:gd name="connsiteY25" fmla="*/ 2050231 h 3742489"/>
                <a:gd name="connsiteX26" fmla="*/ 1765635 w 6743426"/>
                <a:gd name="connsiteY26" fmla="*/ 1135831 h 3742489"/>
                <a:gd name="connsiteX27" fmla="*/ 1795829 w 6743426"/>
                <a:gd name="connsiteY27" fmla="*/ 1137356 h 3742489"/>
                <a:gd name="connsiteX28" fmla="*/ 1799173 w 6743426"/>
                <a:gd name="connsiteY28" fmla="*/ 1124349 h 3742489"/>
                <a:gd name="connsiteX29" fmla="*/ 3327431 w 6743426"/>
                <a:gd name="connsiteY29" fmla="*/ 0 h 3742489"/>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371826 w 6743426"/>
                <a:gd name="connsiteY14" fmla="*/ 3742489 h 3742489"/>
                <a:gd name="connsiteX15" fmla="*/ 5327998 w 6743426"/>
                <a:gd name="connsiteY15" fmla="*/ 3742489 h 3742489"/>
                <a:gd name="connsiteX16" fmla="*/ 3814471 w 6743426"/>
                <a:gd name="connsiteY16" fmla="*/ 3742489 h 3742489"/>
                <a:gd name="connsiteX17" fmla="*/ 777240 w 6743426"/>
                <a:gd name="connsiteY17" fmla="*/ 3742489 h 3742489"/>
                <a:gd name="connsiteX18" fmla="*/ 724909 w 6743426"/>
                <a:gd name="connsiteY18" fmla="*/ 3742489 h 3742489"/>
                <a:gd name="connsiteX19" fmla="*/ 724909 w 6743426"/>
                <a:gd name="connsiteY19" fmla="*/ 3739847 h 3742489"/>
                <a:gd name="connsiteX20" fmla="*/ 697772 w 6743426"/>
                <a:gd name="connsiteY20" fmla="*/ 3738476 h 3742489"/>
                <a:gd name="connsiteX21" fmla="*/ 0 w 6743426"/>
                <a:gd name="connsiteY21" fmla="*/ 2965249 h 3742489"/>
                <a:gd name="connsiteX22" fmla="*/ 777240 w 6743426"/>
                <a:gd name="connsiteY22" fmla="*/ 2188009 h 3742489"/>
                <a:gd name="connsiteX23" fmla="*/ 865800 w 6743426"/>
                <a:gd name="connsiteY23" fmla="*/ 2194710 h 3742489"/>
                <a:gd name="connsiteX24" fmla="*/ 851235 w 6743426"/>
                <a:gd name="connsiteY24" fmla="*/ 2050231 h 3742489"/>
                <a:gd name="connsiteX25" fmla="*/ 1765635 w 6743426"/>
                <a:gd name="connsiteY25" fmla="*/ 1135831 h 3742489"/>
                <a:gd name="connsiteX26" fmla="*/ 1795829 w 6743426"/>
                <a:gd name="connsiteY26" fmla="*/ 1137356 h 3742489"/>
                <a:gd name="connsiteX27" fmla="*/ 1799173 w 6743426"/>
                <a:gd name="connsiteY27" fmla="*/ 1124349 h 3742489"/>
                <a:gd name="connsiteX28" fmla="*/ 3327431 w 6743426"/>
                <a:gd name="connsiteY28" fmla="*/ 0 h 374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43426" h="3742489">
                  <a:moveTo>
                    <a:pt x="3327431" y="0"/>
                  </a:moveTo>
                  <a:cubicBezTo>
                    <a:pt x="3990255" y="0"/>
                    <a:pt x="4558956" y="402994"/>
                    <a:pt x="4801879" y="977330"/>
                  </a:cubicBezTo>
                  <a:lnTo>
                    <a:pt x="4813643" y="1009471"/>
                  </a:lnTo>
                  <a:lnTo>
                    <a:pt x="4907093" y="975268"/>
                  </a:lnTo>
                  <a:cubicBezTo>
                    <a:pt x="5040057" y="933912"/>
                    <a:pt x="5181426" y="911633"/>
                    <a:pt x="5327998" y="911633"/>
                  </a:cubicBezTo>
                  <a:cubicBezTo>
                    <a:pt x="6109717" y="911633"/>
                    <a:pt x="6743426" y="1545342"/>
                    <a:pt x="6743426" y="2327061"/>
                  </a:cubicBezTo>
                  <a:lnTo>
                    <a:pt x="6742319" y="2348975"/>
                  </a:lnTo>
                  <a:lnTo>
                    <a:pt x="6743426" y="2370889"/>
                  </a:lnTo>
                  <a:lnTo>
                    <a:pt x="6738252" y="2429533"/>
                  </a:lnTo>
                  <a:lnTo>
                    <a:pt x="6736118" y="2471780"/>
                  </a:lnTo>
                  <a:lnTo>
                    <a:pt x="6732339" y="2496544"/>
                  </a:lnTo>
                  <a:lnTo>
                    <a:pt x="6722003" y="2613685"/>
                  </a:lnTo>
                  <a:cubicBezTo>
                    <a:pt x="6623466" y="3165325"/>
                    <a:pt x="6195139" y="3602714"/>
                    <a:pt x="5648251" y="3714623"/>
                  </a:cubicBezTo>
                  <a:lnTo>
                    <a:pt x="5535946" y="3731763"/>
                  </a:lnTo>
                  <a:lnTo>
                    <a:pt x="5371826" y="3742489"/>
                  </a:lnTo>
                  <a:lnTo>
                    <a:pt x="5327998" y="3742489"/>
                  </a:lnTo>
                  <a:lnTo>
                    <a:pt x="3814471" y="3742489"/>
                  </a:lnTo>
                  <a:lnTo>
                    <a:pt x="777240" y="3742489"/>
                  </a:lnTo>
                  <a:lnTo>
                    <a:pt x="724909" y="3742489"/>
                  </a:lnTo>
                  <a:lnTo>
                    <a:pt x="724909" y="3739847"/>
                  </a:lnTo>
                  <a:lnTo>
                    <a:pt x="697772" y="3738476"/>
                  </a:lnTo>
                  <a:cubicBezTo>
                    <a:pt x="305844" y="3698674"/>
                    <a:pt x="0" y="3367679"/>
                    <a:pt x="0" y="2965249"/>
                  </a:cubicBezTo>
                  <a:cubicBezTo>
                    <a:pt x="0" y="2535991"/>
                    <a:pt x="347982" y="2188009"/>
                    <a:pt x="777240" y="2188009"/>
                  </a:cubicBezTo>
                  <a:lnTo>
                    <a:pt x="865800" y="2194710"/>
                  </a:lnTo>
                  <a:lnTo>
                    <a:pt x="851235" y="2050231"/>
                  </a:lnTo>
                  <a:cubicBezTo>
                    <a:pt x="851235" y="1545222"/>
                    <a:pt x="1260626" y="1135831"/>
                    <a:pt x="1765635" y="1135831"/>
                  </a:cubicBezTo>
                  <a:lnTo>
                    <a:pt x="1795829" y="1137356"/>
                  </a:lnTo>
                  <a:lnTo>
                    <a:pt x="1799173" y="1124349"/>
                  </a:lnTo>
                  <a:cubicBezTo>
                    <a:pt x="2001777" y="472958"/>
                    <a:pt x="2609371" y="0"/>
                    <a:pt x="3327431" y="0"/>
                  </a:cubicBezTo>
                  <a:close/>
                </a:path>
              </a:pathLst>
            </a:custGeom>
            <a:blipFill>
              <a:blip r:embed="rId7"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2" name="Title">
              <a:extLst>
                <a:ext uri="{FF2B5EF4-FFF2-40B4-BE49-F238E27FC236}">
                  <a16:creationId xmlns:a16="http://schemas.microsoft.com/office/drawing/2014/main" id="{CBCED70D-D33B-4118-A984-703FDE230D0E}"/>
                </a:ext>
              </a:extLst>
            </p:cNvPr>
            <p:cNvSpPr txBox="1">
              <a:spLocks/>
            </p:cNvSpPr>
            <p:nvPr/>
          </p:nvSpPr>
          <p:spPr>
            <a:xfrm>
              <a:off x="4791904" y="2093314"/>
              <a:ext cx="2005333" cy="419228"/>
            </a:xfrm>
            <a:prstGeom prst="rect">
              <a:avLst/>
            </a:prstGeom>
          </p:spPr>
          <p:txBody>
            <a:bodyPr vert="horz" wrap="square" lIns="146200" tIns="91376" rIns="146200" bIns="91376"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913522">
                <a:defRPr/>
              </a:pPr>
              <a:r>
                <a:rPr lang="en-US" sz="3200"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grpSp>
        <p:nvGrpSpPr>
          <p:cNvPr id="2" name="Group 4">
            <a:extLst>
              <a:ext uri="{FF2B5EF4-FFF2-40B4-BE49-F238E27FC236}">
                <a16:creationId xmlns:a16="http://schemas.microsoft.com/office/drawing/2014/main" id="{5F3C9DE7-B86D-47B8-9808-8939BAFC88D5}"/>
              </a:ext>
            </a:extLst>
          </p:cNvPr>
          <p:cNvGrpSpPr>
            <a:grpSpLocks noChangeAspect="1"/>
          </p:cNvGrpSpPr>
          <p:nvPr/>
        </p:nvGrpSpPr>
        <p:grpSpPr bwMode="auto">
          <a:xfrm>
            <a:off x="1266603" y="3926403"/>
            <a:ext cx="6388101" cy="1936751"/>
            <a:chOff x="691" y="4094"/>
            <a:chExt cx="4024" cy="1220"/>
          </a:xfrm>
        </p:grpSpPr>
        <p:sp>
          <p:nvSpPr>
            <p:cNvPr id="8" name="AutoShape 3">
              <a:extLst>
                <a:ext uri="{FF2B5EF4-FFF2-40B4-BE49-F238E27FC236}">
                  <a16:creationId xmlns:a16="http://schemas.microsoft.com/office/drawing/2014/main" id="{FF301602-3C1D-4FC8-A6D1-AC5FFA1D4C79}"/>
                </a:ext>
              </a:extLst>
            </p:cNvPr>
            <p:cNvSpPr>
              <a:spLocks noChangeAspect="1" noChangeArrowheads="1" noTextEdit="1"/>
            </p:cNvSpPr>
            <p:nvPr/>
          </p:nvSpPr>
          <p:spPr bwMode="auto">
            <a:xfrm>
              <a:off x="691" y="4094"/>
              <a:ext cx="2176"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02FB3F3-8295-4FD0-984A-E8DEA31FB92C}"/>
                </a:ext>
              </a:extLst>
            </p:cNvPr>
            <p:cNvSpPr>
              <a:spLocks/>
            </p:cNvSpPr>
            <p:nvPr/>
          </p:nvSpPr>
          <p:spPr bwMode="auto">
            <a:xfrm>
              <a:off x="2546" y="4145"/>
              <a:ext cx="2169" cy="1169"/>
            </a:xfrm>
            <a:custGeom>
              <a:avLst/>
              <a:gdLst>
                <a:gd name="T0" fmla="*/ 1872 w 2169"/>
                <a:gd name="T1" fmla="*/ 318 h 1169"/>
                <a:gd name="T2" fmla="*/ 1652 w 2169"/>
                <a:gd name="T3" fmla="*/ 147 h 1169"/>
                <a:gd name="T4" fmla="*/ 1561 w 2169"/>
                <a:gd name="T5" fmla="*/ 164 h 1169"/>
                <a:gd name="T6" fmla="*/ 1187 w 2169"/>
                <a:gd name="T7" fmla="*/ 5 h 1169"/>
                <a:gd name="T8" fmla="*/ 529 w 2169"/>
                <a:gd name="T9" fmla="*/ 332 h 1169"/>
                <a:gd name="T10" fmla="*/ 371 w 2169"/>
                <a:gd name="T11" fmla="*/ 438 h 1169"/>
                <a:gd name="T12" fmla="*/ 335 w 2169"/>
                <a:gd name="T13" fmla="*/ 436 h 1169"/>
                <a:gd name="T14" fmla="*/ 10 w 2169"/>
                <a:gd name="T15" fmla="*/ 710 h 1169"/>
                <a:gd name="T16" fmla="*/ 335 w 2169"/>
                <a:gd name="T17" fmla="*/ 984 h 1169"/>
                <a:gd name="T18" fmla="*/ 409 w 2169"/>
                <a:gd name="T19" fmla="*/ 977 h 1169"/>
                <a:gd name="T20" fmla="*/ 547 w 2169"/>
                <a:gd name="T21" fmla="*/ 1013 h 1169"/>
                <a:gd name="T22" fmla="*/ 678 w 2169"/>
                <a:gd name="T23" fmla="*/ 981 h 1169"/>
                <a:gd name="T24" fmla="*/ 1052 w 2169"/>
                <a:gd name="T25" fmla="*/ 1160 h 1169"/>
                <a:gd name="T26" fmla="*/ 1388 w 2169"/>
                <a:gd name="T27" fmla="*/ 1063 h 1169"/>
                <a:gd name="T28" fmla="*/ 1399 w 2169"/>
                <a:gd name="T29" fmla="*/ 1062 h 1169"/>
                <a:gd name="T30" fmla="*/ 1703 w 2169"/>
                <a:gd name="T31" fmla="*/ 915 h 1169"/>
                <a:gd name="T32" fmla="*/ 1718 w 2169"/>
                <a:gd name="T33" fmla="*/ 916 h 1169"/>
                <a:gd name="T34" fmla="*/ 2169 w 2169"/>
                <a:gd name="T35" fmla="*/ 607 h 1169"/>
                <a:gd name="T36" fmla="*/ 1872 w 2169"/>
                <a:gd name="T37" fmla="*/ 318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9" h="1169">
                  <a:moveTo>
                    <a:pt x="1872" y="318"/>
                  </a:moveTo>
                  <a:cubicBezTo>
                    <a:pt x="1860" y="222"/>
                    <a:pt x="1767" y="147"/>
                    <a:pt x="1652" y="147"/>
                  </a:cubicBezTo>
                  <a:cubicBezTo>
                    <a:pt x="1620" y="147"/>
                    <a:pt x="1589" y="153"/>
                    <a:pt x="1561" y="164"/>
                  </a:cubicBezTo>
                  <a:cubicBezTo>
                    <a:pt x="1507" y="69"/>
                    <a:pt x="1396" y="0"/>
                    <a:pt x="1187" y="5"/>
                  </a:cubicBezTo>
                  <a:cubicBezTo>
                    <a:pt x="915" y="12"/>
                    <a:pt x="593" y="128"/>
                    <a:pt x="529" y="332"/>
                  </a:cubicBezTo>
                  <a:cubicBezTo>
                    <a:pt x="451" y="346"/>
                    <a:pt x="401" y="385"/>
                    <a:pt x="371" y="438"/>
                  </a:cubicBezTo>
                  <a:cubicBezTo>
                    <a:pt x="359" y="437"/>
                    <a:pt x="347" y="436"/>
                    <a:pt x="335" y="436"/>
                  </a:cubicBezTo>
                  <a:cubicBezTo>
                    <a:pt x="156" y="436"/>
                    <a:pt x="18" y="559"/>
                    <a:pt x="10" y="710"/>
                  </a:cubicBezTo>
                  <a:cubicBezTo>
                    <a:pt x="0" y="906"/>
                    <a:pt x="156" y="984"/>
                    <a:pt x="335" y="984"/>
                  </a:cubicBezTo>
                  <a:cubicBezTo>
                    <a:pt x="360" y="984"/>
                    <a:pt x="385" y="981"/>
                    <a:pt x="409" y="977"/>
                  </a:cubicBezTo>
                  <a:cubicBezTo>
                    <a:pt x="446" y="999"/>
                    <a:pt x="495" y="1013"/>
                    <a:pt x="547" y="1013"/>
                  </a:cubicBezTo>
                  <a:cubicBezTo>
                    <a:pt x="597" y="1013"/>
                    <a:pt x="642" y="1001"/>
                    <a:pt x="678" y="981"/>
                  </a:cubicBezTo>
                  <a:cubicBezTo>
                    <a:pt x="747" y="1092"/>
                    <a:pt x="888" y="1169"/>
                    <a:pt x="1052" y="1160"/>
                  </a:cubicBezTo>
                  <a:cubicBezTo>
                    <a:pt x="1224" y="1151"/>
                    <a:pt x="1327" y="1116"/>
                    <a:pt x="1388" y="1063"/>
                  </a:cubicBezTo>
                  <a:cubicBezTo>
                    <a:pt x="1391" y="1063"/>
                    <a:pt x="1395" y="1063"/>
                    <a:pt x="1399" y="1062"/>
                  </a:cubicBezTo>
                  <a:cubicBezTo>
                    <a:pt x="1591" y="1039"/>
                    <a:pt x="1676" y="992"/>
                    <a:pt x="1703" y="915"/>
                  </a:cubicBezTo>
                  <a:cubicBezTo>
                    <a:pt x="1708" y="915"/>
                    <a:pt x="1713" y="916"/>
                    <a:pt x="1718" y="916"/>
                  </a:cubicBezTo>
                  <a:cubicBezTo>
                    <a:pt x="1967" y="916"/>
                    <a:pt x="2169" y="847"/>
                    <a:pt x="2169" y="607"/>
                  </a:cubicBezTo>
                  <a:cubicBezTo>
                    <a:pt x="2169" y="474"/>
                    <a:pt x="2045" y="361"/>
                    <a:pt x="1872" y="318"/>
                  </a:cubicBezTo>
                </a:path>
              </a:pathLst>
            </a:custGeom>
            <a:noFill/>
            <a:ln w="7938"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7011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3" grpId="0"/>
      <p:bldP spid="58" grpId="0"/>
      <p:bldP spid="62" grpId="0"/>
      <p:bldP spid="43" grpId="0"/>
      <p:bldP spid="5" grpId="0"/>
      <p:bldP spid="56" grpId="0"/>
      <p:bldP spid="60"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software – What runs where?</a:t>
            </a:r>
          </a:p>
        </p:txBody>
      </p:sp>
      <p:sp>
        <p:nvSpPr>
          <p:cNvPr id="3" name="Text Placeholder 2"/>
          <p:cNvSpPr>
            <a:spLocks noGrp="1"/>
          </p:cNvSpPr>
          <p:nvPr>
            <p:ph type="body" sz="quarter" idx="10"/>
          </p:nvPr>
        </p:nvSpPr>
        <p:spPr>
          <a:xfrm>
            <a:off x="274638" y="1350636"/>
            <a:ext cx="11887200" cy="4601260"/>
          </a:xfrm>
        </p:spPr>
        <p:txBody>
          <a:bodyPr/>
          <a:lstStyle/>
          <a:p>
            <a:r>
              <a:rPr lang="en-US" sz="2800" dirty="0">
                <a:solidFill>
                  <a:srgbClr val="0078D7"/>
                </a:solidFill>
              </a:rPr>
              <a:t>Appliance-like architecture and deployment</a:t>
            </a:r>
          </a:p>
          <a:p>
            <a:endParaRPr lang="en-US" sz="2800" dirty="0">
              <a:solidFill>
                <a:srgbClr val="0078D7"/>
              </a:solidFill>
            </a:endParaRPr>
          </a:p>
          <a:p>
            <a:r>
              <a:rPr lang="en-US" sz="2800" dirty="0">
                <a:solidFill>
                  <a:srgbClr val="0078D7"/>
                </a:solidFill>
              </a:rPr>
              <a:t>Servers: Windows Server 2019</a:t>
            </a:r>
          </a:p>
          <a:p>
            <a:r>
              <a:rPr lang="en-US" sz="1800" dirty="0">
                <a:solidFill>
                  <a:schemeClr val="tx1"/>
                </a:solidFill>
              </a:rPr>
              <a:t>Compute / Storage / Network</a:t>
            </a:r>
          </a:p>
          <a:p>
            <a:endParaRPr lang="en-US" sz="1800" dirty="0">
              <a:solidFill>
                <a:schemeClr val="tx1"/>
              </a:solidFill>
            </a:endParaRPr>
          </a:p>
          <a:p>
            <a:r>
              <a:rPr lang="en-US" sz="2800" dirty="0">
                <a:solidFill>
                  <a:srgbClr val="0078D7"/>
                </a:solidFill>
              </a:rPr>
              <a:t>All infrastructure roles are hosted in VMs</a:t>
            </a:r>
          </a:p>
          <a:p>
            <a:r>
              <a:rPr lang="en-US" sz="1800" dirty="0">
                <a:solidFill>
                  <a:schemeClr val="tx1"/>
                </a:solidFill>
              </a:rPr>
              <a:t>Resiliency, scalability, change in features</a:t>
            </a:r>
          </a:p>
          <a:p>
            <a:r>
              <a:rPr lang="en-US" sz="1800" dirty="0">
                <a:solidFill>
                  <a:schemeClr val="tx1"/>
                </a:solidFill>
              </a:rPr>
              <a:t>VMs get re-deployed during patch and update (replace instead of patch)</a:t>
            </a:r>
          </a:p>
          <a:p>
            <a:r>
              <a:rPr lang="en-US" sz="1800" dirty="0">
                <a:solidFill>
                  <a:schemeClr val="tx1"/>
                </a:solidFill>
              </a:rPr>
              <a:t>These VMs run Windows Server 2019</a:t>
            </a:r>
          </a:p>
          <a:p>
            <a:endParaRPr lang="en-US" sz="1800" dirty="0">
              <a:solidFill>
                <a:schemeClr val="tx1"/>
              </a:solidFill>
            </a:endParaRPr>
          </a:p>
          <a:p>
            <a:r>
              <a:rPr lang="en-US" sz="2800" dirty="0">
                <a:solidFill>
                  <a:srgbClr val="0078D7"/>
                </a:solidFill>
              </a:rPr>
              <a:t>Azure Stack Hub customer and cloud administrator</a:t>
            </a:r>
          </a:p>
          <a:p>
            <a:r>
              <a:rPr lang="en-US" sz="1800" dirty="0">
                <a:solidFill>
                  <a:schemeClr val="tx1"/>
                </a:solidFill>
              </a:rPr>
              <a:t>Tenant and Admin Portal</a:t>
            </a:r>
            <a:endParaRPr lang="en-US" sz="2800" dirty="0">
              <a:solidFill>
                <a:schemeClr val="tx1"/>
              </a:solidFill>
            </a:endParaRPr>
          </a:p>
        </p:txBody>
      </p:sp>
    </p:spTree>
    <p:extLst>
      <p:ext uri="{BB962C8B-B14F-4D97-AF65-F5344CB8AC3E}">
        <p14:creationId xmlns:p14="http://schemas.microsoft.com/office/powerpoint/2010/main" val="33494587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I’m an admin, what’s my focus?</a:t>
            </a:r>
          </a:p>
        </p:txBody>
      </p:sp>
      <p:sp>
        <p:nvSpPr>
          <p:cNvPr id="3" name="Text Placeholder 2"/>
          <p:cNvSpPr>
            <a:spLocks noGrp="1"/>
          </p:cNvSpPr>
          <p:nvPr>
            <p:ph type="body" sz="quarter" idx="10"/>
          </p:nvPr>
        </p:nvSpPr>
        <p:spPr>
          <a:xfrm>
            <a:off x="808039" y="5963888"/>
            <a:ext cx="10820398" cy="932563"/>
          </a:xfrm>
        </p:spPr>
        <p:txBody>
          <a:bodyPr/>
          <a:lstStyle/>
          <a:p>
            <a:pPr algn="ctr"/>
            <a:r>
              <a:rPr lang="en-US" sz="2700" b="1" dirty="0">
                <a:solidFill>
                  <a:schemeClr val="accent3"/>
                </a:solidFill>
              </a:rPr>
              <a:t>Management of Azure Stack Hub is performed within the portal and cannot be managed like traditional virtualization platform solutions</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l="1759" t="1932"/>
          <a:stretch/>
        </p:blipFill>
        <p:spPr>
          <a:xfrm>
            <a:off x="705420" y="1555693"/>
            <a:ext cx="3986413" cy="3620769"/>
          </a:xfrm>
          <a:prstGeom prst="rect">
            <a:avLst/>
          </a:prstGeom>
        </p:spPr>
      </p:pic>
      <p:sp>
        <p:nvSpPr>
          <p:cNvPr id="7" name="&quot;Not Allowed&quot; Symbol 6"/>
          <p:cNvSpPr/>
          <p:nvPr/>
        </p:nvSpPr>
        <p:spPr bwMode="auto">
          <a:xfrm>
            <a:off x="-3940957" y="1467997"/>
            <a:ext cx="3709951" cy="3708465"/>
          </a:xfrm>
          <a:prstGeom prst="noSmoking">
            <a:avLst/>
          </a:prstGeom>
          <a:solidFill>
            <a:schemeClr val="accent6">
              <a:alpha val="58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503237" y="5385509"/>
            <a:ext cx="4333875" cy="276999"/>
          </a:xfrm>
          <a:prstGeom prst="rect">
            <a:avLst/>
          </a:prstGeom>
        </p:spPr>
        <p:txBody>
          <a:bodyPr wrap="square">
            <a:spAutoFit/>
          </a:bodyPr>
          <a:lstStyle/>
          <a:p>
            <a:pPr algn="ctr"/>
            <a:r>
              <a:rPr lang="en-US" sz="1200" dirty="0"/>
              <a:t>Traditional Virtualization Management</a:t>
            </a:r>
          </a:p>
        </p:txBody>
      </p:sp>
      <p:grpSp>
        <p:nvGrpSpPr>
          <p:cNvPr id="5" name="Group 4">
            <a:extLst>
              <a:ext uri="{FF2B5EF4-FFF2-40B4-BE49-F238E27FC236}">
                <a16:creationId xmlns:a16="http://schemas.microsoft.com/office/drawing/2014/main" id="{0F76B471-3715-42BD-90E5-3D1794D310F8}"/>
              </a:ext>
            </a:extLst>
          </p:cNvPr>
          <p:cNvGrpSpPr/>
          <p:nvPr/>
        </p:nvGrpSpPr>
        <p:grpSpPr>
          <a:xfrm>
            <a:off x="5913437" y="1555693"/>
            <a:ext cx="5715000" cy="4130231"/>
            <a:chOff x="5913437" y="1555693"/>
            <a:chExt cx="5715000" cy="4130231"/>
          </a:xfrm>
        </p:grpSpPr>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05843" y="1555693"/>
              <a:ext cx="5330187" cy="3655611"/>
            </a:xfrm>
            <a:prstGeom prst="rect">
              <a:avLst/>
            </a:prstGeom>
          </p:spPr>
        </p:pic>
        <p:sp>
          <p:nvSpPr>
            <p:cNvPr id="10" name="Rectangle 9"/>
            <p:cNvSpPr/>
            <p:nvPr/>
          </p:nvSpPr>
          <p:spPr>
            <a:xfrm>
              <a:off x="5913437" y="5408925"/>
              <a:ext cx="5715000" cy="276999"/>
            </a:xfrm>
            <a:prstGeom prst="rect">
              <a:avLst/>
            </a:prstGeom>
          </p:spPr>
          <p:txBody>
            <a:bodyPr wrap="square">
              <a:spAutoFit/>
            </a:bodyPr>
            <a:lstStyle/>
            <a:p>
              <a:pPr algn="ctr"/>
              <a:r>
                <a:rPr lang="en-US" sz="1200" dirty="0"/>
                <a:t>Cloud-based Management</a:t>
              </a:r>
            </a:p>
          </p:txBody>
        </p:sp>
      </p:grpSp>
      <p:sp>
        <p:nvSpPr>
          <p:cNvPr id="13" name="Rectangle 12"/>
          <p:cNvSpPr/>
          <p:nvPr/>
        </p:nvSpPr>
        <p:spPr>
          <a:xfrm>
            <a:off x="5913437" y="4808036"/>
            <a:ext cx="5715000" cy="338554"/>
          </a:xfrm>
          <a:prstGeom prst="rect">
            <a:avLst/>
          </a:prstGeom>
        </p:spPr>
        <p:txBody>
          <a:bodyPr wrap="square">
            <a:spAutoFit/>
          </a:bodyPr>
          <a:lstStyle/>
          <a:p>
            <a:pPr algn="ctr"/>
            <a:r>
              <a:rPr lang="en-US" sz="1600">
                <a:solidFill>
                  <a:schemeClr val="bg1"/>
                </a:solidFill>
              </a:rPr>
              <a:t>https://adminportal.local.azurestack.external</a:t>
            </a:r>
          </a:p>
        </p:txBody>
      </p:sp>
    </p:spTree>
    <p:extLst>
      <p:ext uri="{BB962C8B-B14F-4D97-AF65-F5344CB8AC3E}">
        <p14:creationId xmlns:p14="http://schemas.microsoft.com/office/powerpoint/2010/main" val="1062516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05923E-7 -4.04448E-6 L 0.39852 -0.0093 " pathEditMode="relative" rAng="0" ptsTypes="AA">
                                      <p:cBhvr>
                                        <p:cTn id="6" dur="2000" fill="hold"/>
                                        <p:tgtEl>
                                          <p:spTgt spid="7"/>
                                        </p:tgtEl>
                                        <p:attrNameLst>
                                          <p:attrName>ppt_x</p:attrName>
                                          <p:attrName>ppt_y</p:attrName>
                                        </p:attrNameLst>
                                      </p:cBhvr>
                                      <p:rCtr x="19926" y="-477"/>
                                    </p:animMotion>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00700458"/>
              </p:ext>
            </p:extLst>
          </p:nvPr>
        </p:nvGraphicFramePr>
        <p:xfrm>
          <a:off x="399600" y="1132244"/>
          <a:ext cx="11525700" cy="5557289"/>
        </p:xfrm>
        <a:graphic>
          <a:graphicData uri="http://schemas.openxmlformats.org/drawingml/2006/table">
            <a:tbl>
              <a:tblPr>
                <a:tableStyleId>{1FECB4D8-DB02-4DC6-A0A2-4F2EBAE1DC90}</a:tableStyleId>
              </a:tblPr>
              <a:tblGrid>
                <a:gridCol w="3398016">
                  <a:extLst>
                    <a:ext uri="{9D8B030D-6E8A-4147-A177-3AD203B41FA5}">
                      <a16:colId xmlns:a16="http://schemas.microsoft.com/office/drawing/2014/main" val="2671738937"/>
                    </a:ext>
                  </a:extLst>
                </a:gridCol>
                <a:gridCol w="8127684">
                  <a:extLst>
                    <a:ext uri="{9D8B030D-6E8A-4147-A177-3AD203B41FA5}">
                      <a16:colId xmlns:a16="http://schemas.microsoft.com/office/drawing/2014/main" val="1251499785"/>
                    </a:ext>
                  </a:extLst>
                </a:gridCol>
              </a:tblGrid>
              <a:tr h="423048">
                <a:tc>
                  <a:txBody>
                    <a:bodyPr/>
                    <a:lstStyle/>
                    <a:p>
                      <a:pPr algn="l" fontAlgn="ctr"/>
                      <a:r>
                        <a:rPr lang="en-US" sz="1800" b="1" u="none" strike="noStrike" dirty="0">
                          <a:solidFill>
                            <a:schemeClr val="bg1"/>
                          </a:solidFill>
                          <a:effectLst/>
                          <a:latin typeface="Segoe UI Semilight" panose="020B0402040204020203" pitchFamily="34" charset="0"/>
                          <a:cs typeface="Segoe UI Semilight" panose="020B0402040204020203" pitchFamily="34" charset="0"/>
                        </a:rPr>
                        <a:t>Role Name </a:t>
                      </a:r>
                      <a:endParaRPr lang="en-US" sz="1800" b="1" i="0" u="none" strike="noStrike" dirty="0">
                        <a:solidFill>
                          <a:schemeClr val="bg1"/>
                        </a:solidFill>
                        <a:effectLst/>
                        <a:latin typeface="Segoe UI Semilight" panose="020B0402040204020203" pitchFamily="34" charset="0"/>
                        <a:cs typeface="Segoe UI Semilight" panose="020B0402040204020203" pitchFamily="34" charset="0"/>
                      </a:endParaRPr>
                    </a:p>
                  </a:txBody>
                  <a:tcPr marL="81222" marR="81222" marT="81222" marB="81222" anchor="ctr">
                    <a:solidFill>
                      <a:srgbClr val="0078D7"/>
                    </a:solidFill>
                  </a:tcPr>
                </a:tc>
                <a:tc>
                  <a:txBody>
                    <a:bodyPr/>
                    <a:lstStyle/>
                    <a:p>
                      <a:pPr algn="l" fontAlgn="ctr"/>
                      <a:r>
                        <a:rPr lang="en-US" sz="1800" b="1" u="none" strike="noStrike" dirty="0">
                          <a:solidFill>
                            <a:schemeClr val="bg1"/>
                          </a:solidFill>
                          <a:effectLst/>
                          <a:latin typeface="Segoe UI Semilight" panose="020B0402040204020203" pitchFamily="34" charset="0"/>
                          <a:cs typeface="Segoe UI Semilight" panose="020B0402040204020203" pitchFamily="34" charset="0"/>
                        </a:rPr>
                        <a:t>components or services description</a:t>
                      </a:r>
                      <a:endParaRPr lang="en-US" sz="1800" b="1" i="0" u="none" strike="noStrike" dirty="0">
                        <a:solidFill>
                          <a:schemeClr val="bg1"/>
                        </a:solidFill>
                        <a:effectLst/>
                        <a:latin typeface="Segoe UI Semilight" panose="020B0402040204020203" pitchFamily="34" charset="0"/>
                        <a:cs typeface="Segoe UI Semilight" panose="020B0402040204020203" pitchFamily="34" charset="0"/>
                      </a:endParaRPr>
                    </a:p>
                  </a:txBody>
                  <a:tcPr marL="81222" marR="81222" marT="81222" marB="81222" anchor="ctr">
                    <a:solidFill>
                      <a:srgbClr val="0078D7"/>
                    </a:solidFill>
                  </a:tcPr>
                </a:tc>
                <a:extLst>
                  <a:ext uri="{0D108BD9-81ED-4DB2-BD59-A6C34878D82A}">
                    <a16:rowId xmlns:a16="http://schemas.microsoft.com/office/drawing/2014/main" val="1136042890"/>
                  </a:ext>
                </a:extLst>
              </a:tr>
              <a:tr h="367135">
                <a:tc>
                  <a:txBody>
                    <a:bodyPr/>
                    <a:lstStyle/>
                    <a:p>
                      <a:pPr fontAlgn="t"/>
                      <a:r>
                        <a:rPr lang="en-AU" sz="1400" b="1" u="none" strike="noStrike" kern="1200" dirty="0">
                          <a:solidFill>
                            <a:schemeClr val="dk1"/>
                          </a:solidFill>
                          <a:effectLst/>
                          <a:latin typeface="+mn-lt"/>
                          <a:ea typeface="+mn-ea"/>
                          <a:cs typeface="+mn-cs"/>
                        </a:rPr>
                        <a:t>AzS-ACS01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Azure Stack Hub storage services.</a:t>
                      </a:r>
                    </a:p>
                  </a:txBody>
                  <a:tcPr marL="76200" marR="76200" marT="57150" marB="57150"/>
                </a:tc>
                <a:extLst>
                  <a:ext uri="{0D108BD9-81ED-4DB2-BD59-A6C34878D82A}">
                    <a16:rowId xmlns:a16="http://schemas.microsoft.com/office/drawing/2014/main" val="1243401954"/>
                  </a:ext>
                </a:extLst>
              </a:tr>
              <a:tr h="367135">
                <a:tc>
                  <a:txBody>
                    <a:bodyPr/>
                    <a:lstStyle/>
                    <a:p>
                      <a:pPr fontAlgn="t"/>
                      <a:r>
                        <a:rPr lang="en-AU" sz="1400" b="1" u="none" strike="noStrike" kern="1200" dirty="0">
                          <a:solidFill>
                            <a:schemeClr val="dk1"/>
                          </a:solidFill>
                          <a:effectLst/>
                          <a:latin typeface="+mn-lt"/>
                          <a:ea typeface="+mn-ea"/>
                          <a:cs typeface="+mn-cs"/>
                        </a:rPr>
                        <a:t>AzS-ADFS01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Active Directory Federation Services (ADFS).</a:t>
                      </a:r>
                    </a:p>
                  </a:txBody>
                  <a:tcPr marL="76200" marR="76200" marT="57150" marB="57150"/>
                </a:tc>
                <a:extLst>
                  <a:ext uri="{0D108BD9-81ED-4DB2-BD59-A6C34878D82A}">
                    <a16:rowId xmlns:a16="http://schemas.microsoft.com/office/drawing/2014/main" val="978527308"/>
                  </a:ext>
                </a:extLst>
              </a:tr>
              <a:tr h="367135">
                <a:tc>
                  <a:txBody>
                    <a:bodyPr/>
                    <a:lstStyle/>
                    <a:p>
                      <a:pPr fontAlgn="t"/>
                      <a:r>
                        <a:rPr lang="en-AU" sz="1400" b="1" u="none" strike="noStrike" kern="1200">
                          <a:solidFill>
                            <a:schemeClr val="dk1"/>
                          </a:solidFill>
                          <a:effectLst/>
                          <a:latin typeface="+mn-lt"/>
                          <a:ea typeface="+mn-ea"/>
                          <a:cs typeface="+mn-cs"/>
                        </a:rPr>
                        <a:t>AzS-BGPNAT01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Edge router and provides NAT and VPN capabilities for Azure Stack Hub. (only for ASDK)</a:t>
                      </a:r>
                    </a:p>
                  </a:txBody>
                  <a:tcPr marL="76200" marR="76200" marT="57150" marB="57150"/>
                </a:tc>
                <a:extLst>
                  <a:ext uri="{0D108BD9-81ED-4DB2-BD59-A6C34878D82A}">
                    <a16:rowId xmlns:a16="http://schemas.microsoft.com/office/drawing/2014/main" val="529031236"/>
                  </a:ext>
                </a:extLst>
              </a:tr>
              <a:tr h="367135">
                <a:tc>
                  <a:txBody>
                    <a:bodyPr/>
                    <a:lstStyle/>
                    <a:p>
                      <a:pPr fontAlgn="t"/>
                      <a:r>
                        <a:rPr lang="en-AU" sz="1400" b="1" u="none" strike="noStrike" kern="1200">
                          <a:solidFill>
                            <a:schemeClr val="dk1"/>
                          </a:solidFill>
                          <a:effectLst/>
                          <a:latin typeface="+mn-lt"/>
                          <a:ea typeface="+mn-ea"/>
                          <a:cs typeface="+mn-cs"/>
                        </a:rPr>
                        <a:t>AzS-CA01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Certificate authority services for Azure Stack Hub role services.</a:t>
                      </a:r>
                    </a:p>
                  </a:txBody>
                  <a:tcPr marL="76200" marR="76200" marT="57150" marB="57150"/>
                </a:tc>
                <a:extLst>
                  <a:ext uri="{0D108BD9-81ED-4DB2-BD59-A6C34878D82A}">
                    <a16:rowId xmlns:a16="http://schemas.microsoft.com/office/drawing/2014/main" val="439357203"/>
                  </a:ext>
                </a:extLst>
              </a:tr>
              <a:tr h="367135">
                <a:tc>
                  <a:txBody>
                    <a:bodyPr/>
                    <a:lstStyle/>
                    <a:p>
                      <a:pPr fontAlgn="t"/>
                      <a:r>
                        <a:rPr lang="en-AU" sz="1400" b="1" u="none" strike="noStrike" kern="1200" dirty="0">
                          <a:solidFill>
                            <a:schemeClr val="dk1"/>
                          </a:solidFill>
                          <a:effectLst/>
                          <a:latin typeface="+mn-lt"/>
                          <a:ea typeface="+mn-ea"/>
                          <a:cs typeface="+mn-cs"/>
                        </a:rPr>
                        <a:t>AzS-DC01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Active Directory, DNS, and DHCP services for Microsoft Azure Stack Hub.</a:t>
                      </a:r>
                    </a:p>
                  </a:txBody>
                  <a:tcPr marL="76200" marR="76200" marT="57150" marB="57150"/>
                </a:tc>
                <a:extLst>
                  <a:ext uri="{0D108BD9-81ED-4DB2-BD59-A6C34878D82A}">
                    <a16:rowId xmlns:a16="http://schemas.microsoft.com/office/drawing/2014/main" val="60366255"/>
                  </a:ext>
                </a:extLst>
              </a:tr>
              <a:tr h="367135">
                <a:tc>
                  <a:txBody>
                    <a:bodyPr/>
                    <a:lstStyle/>
                    <a:p>
                      <a:pPr fontAlgn="t"/>
                      <a:r>
                        <a:rPr lang="en-AU" sz="1400" b="1" u="none" strike="noStrike" kern="1200" dirty="0">
                          <a:solidFill>
                            <a:schemeClr val="dk1"/>
                          </a:solidFill>
                          <a:effectLst/>
                          <a:latin typeface="+mn-lt"/>
                          <a:ea typeface="+mn-ea"/>
                          <a:cs typeface="+mn-cs"/>
                        </a:rPr>
                        <a:t>AzS-ERCS01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Emergency Recovery Console VM.</a:t>
                      </a:r>
                    </a:p>
                  </a:txBody>
                  <a:tcPr marL="76200" marR="76200" marT="57150" marB="57150"/>
                </a:tc>
                <a:extLst>
                  <a:ext uri="{0D108BD9-81ED-4DB2-BD59-A6C34878D82A}">
                    <a16:rowId xmlns:a16="http://schemas.microsoft.com/office/drawing/2014/main" val="1410110629"/>
                  </a:ext>
                </a:extLst>
              </a:tr>
              <a:tr h="367135">
                <a:tc>
                  <a:txBody>
                    <a:bodyPr/>
                    <a:lstStyle/>
                    <a:p>
                      <a:pPr fontAlgn="t"/>
                      <a:r>
                        <a:rPr lang="en-AU" sz="1400" b="1" u="none" strike="noStrike" kern="1200">
                          <a:solidFill>
                            <a:schemeClr val="dk1"/>
                          </a:solidFill>
                          <a:effectLst/>
                          <a:latin typeface="+mn-lt"/>
                          <a:ea typeface="+mn-ea"/>
                          <a:cs typeface="+mn-cs"/>
                        </a:rPr>
                        <a:t>AzS-GWY01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Edge gateway services such as VPN site-to-site connections for tenant networks.</a:t>
                      </a:r>
                    </a:p>
                  </a:txBody>
                  <a:tcPr marL="76200" marR="76200" marT="57150" marB="57150"/>
                </a:tc>
                <a:extLst>
                  <a:ext uri="{0D108BD9-81ED-4DB2-BD59-A6C34878D82A}">
                    <a16:rowId xmlns:a16="http://schemas.microsoft.com/office/drawing/2014/main" val="3130615559"/>
                  </a:ext>
                </a:extLst>
              </a:tr>
              <a:tr h="367135">
                <a:tc>
                  <a:txBody>
                    <a:bodyPr/>
                    <a:lstStyle/>
                    <a:p>
                      <a:pPr fontAlgn="t"/>
                      <a:r>
                        <a:rPr lang="en-AU" sz="1400" b="1" u="none" strike="noStrike" kern="1200">
                          <a:solidFill>
                            <a:schemeClr val="dk1"/>
                          </a:solidFill>
                          <a:effectLst/>
                          <a:latin typeface="+mn-lt"/>
                          <a:ea typeface="+mn-ea"/>
                          <a:cs typeface="+mn-cs"/>
                        </a:rPr>
                        <a:t>AzS-NC01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Network Controller, which manages Azure Stack Hub network services.</a:t>
                      </a:r>
                    </a:p>
                  </a:txBody>
                  <a:tcPr marL="76200" marR="76200" marT="57150" marB="57150"/>
                </a:tc>
                <a:extLst>
                  <a:ext uri="{0D108BD9-81ED-4DB2-BD59-A6C34878D82A}">
                    <a16:rowId xmlns:a16="http://schemas.microsoft.com/office/drawing/2014/main" val="1142695037"/>
                  </a:ext>
                </a:extLst>
              </a:tr>
              <a:tr h="367135">
                <a:tc>
                  <a:txBody>
                    <a:bodyPr/>
                    <a:lstStyle/>
                    <a:p>
                      <a:pPr fontAlgn="t"/>
                      <a:r>
                        <a:rPr lang="en-AU" sz="1400" b="1" u="none" strike="noStrike" kern="1200">
                          <a:solidFill>
                            <a:schemeClr val="dk1"/>
                          </a:solidFill>
                          <a:effectLst/>
                          <a:latin typeface="+mn-lt"/>
                          <a:ea typeface="+mn-ea"/>
                          <a:cs typeface="+mn-cs"/>
                        </a:rPr>
                        <a:t>AzS-SLB01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Load balancing multiplexer services in Azure Stack Hub for both tenants and Azure Stack Hub infrastructure services.</a:t>
                      </a:r>
                    </a:p>
                  </a:txBody>
                  <a:tcPr marL="76200" marR="76200" marT="57150" marB="57150"/>
                </a:tc>
                <a:extLst>
                  <a:ext uri="{0D108BD9-81ED-4DB2-BD59-A6C34878D82A}">
                    <a16:rowId xmlns:a16="http://schemas.microsoft.com/office/drawing/2014/main" val="1724579089"/>
                  </a:ext>
                </a:extLst>
              </a:tr>
              <a:tr h="367135">
                <a:tc>
                  <a:txBody>
                    <a:bodyPr/>
                    <a:lstStyle/>
                    <a:p>
                      <a:pPr fontAlgn="t"/>
                      <a:r>
                        <a:rPr lang="en-AU" sz="1400" b="1" u="none" strike="noStrike" kern="1200">
                          <a:solidFill>
                            <a:schemeClr val="dk1"/>
                          </a:solidFill>
                          <a:effectLst/>
                          <a:latin typeface="+mn-lt"/>
                          <a:ea typeface="+mn-ea"/>
                          <a:cs typeface="+mn-cs"/>
                        </a:rPr>
                        <a:t>AzS-SQL01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Internal data store for Azure Stack Hub infrastructure roles.</a:t>
                      </a:r>
                    </a:p>
                  </a:txBody>
                  <a:tcPr marL="76200" marR="76200" marT="57150" marB="57150"/>
                </a:tc>
                <a:extLst>
                  <a:ext uri="{0D108BD9-81ED-4DB2-BD59-A6C34878D82A}">
                    <a16:rowId xmlns:a16="http://schemas.microsoft.com/office/drawing/2014/main" val="2103893952"/>
                  </a:ext>
                </a:extLst>
              </a:tr>
              <a:tr h="367135">
                <a:tc>
                  <a:txBody>
                    <a:bodyPr/>
                    <a:lstStyle/>
                    <a:p>
                      <a:pPr fontAlgn="t"/>
                      <a:r>
                        <a:rPr lang="en-AU" sz="1400" b="1" u="none" strike="noStrike" kern="1200">
                          <a:solidFill>
                            <a:schemeClr val="dk1"/>
                          </a:solidFill>
                          <a:effectLst/>
                          <a:latin typeface="+mn-lt"/>
                          <a:ea typeface="+mn-ea"/>
                          <a:cs typeface="+mn-cs"/>
                        </a:rPr>
                        <a:t>AzS-WAS01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Azure Stack Hub administrative portal and Azure Resource Manager services.</a:t>
                      </a:r>
                    </a:p>
                  </a:txBody>
                  <a:tcPr marL="76200" marR="76200" marT="57150" marB="57150"/>
                </a:tc>
                <a:extLst>
                  <a:ext uri="{0D108BD9-81ED-4DB2-BD59-A6C34878D82A}">
                    <a16:rowId xmlns:a16="http://schemas.microsoft.com/office/drawing/2014/main" val="2829502697"/>
                  </a:ext>
                </a:extLst>
              </a:tr>
              <a:tr h="367135">
                <a:tc>
                  <a:txBody>
                    <a:bodyPr/>
                    <a:lstStyle/>
                    <a:p>
                      <a:pPr fontAlgn="t"/>
                      <a:r>
                        <a:rPr lang="en-AU" sz="1400" b="1" u="none" strike="noStrike" kern="1200">
                          <a:solidFill>
                            <a:schemeClr val="dk1"/>
                          </a:solidFill>
                          <a:effectLst/>
                          <a:latin typeface="+mn-lt"/>
                          <a:ea typeface="+mn-ea"/>
                          <a:cs typeface="+mn-cs"/>
                        </a:rPr>
                        <a:t>AzS-WASP01</a:t>
                      </a:r>
                    </a:p>
                  </a:txBody>
                  <a:tcPr marL="76200" marR="76200" marT="57150" marB="57150"/>
                </a:tc>
                <a:tc>
                  <a:txBody>
                    <a:bodyPr/>
                    <a:lstStyle/>
                    <a:p>
                      <a:pPr fontAlgn="t"/>
                      <a:r>
                        <a:rPr lang="en-AU" sz="1400" b="1" u="none" strike="noStrike" kern="1200" dirty="0">
                          <a:solidFill>
                            <a:schemeClr val="dk1"/>
                          </a:solidFill>
                          <a:effectLst/>
                          <a:latin typeface="+mn-lt"/>
                          <a:ea typeface="+mn-ea"/>
                          <a:cs typeface="+mn-cs"/>
                        </a:rPr>
                        <a:t>Azure Stack Hub user (tenant) portal and Azure Resource Manager services.</a:t>
                      </a:r>
                    </a:p>
                  </a:txBody>
                  <a:tcPr marL="76200" marR="76200" marT="57150" marB="57150"/>
                </a:tc>
                <a:extLst>
                  <a:ext uri="{0D108BD9-81ED-4DB2-BD59-A6C34878D82A}">
                    <a16:rowId xmlns:a16="http://schemas.microsoft.com/office/drawing/2014/main" val="271146886"/>
                  </a:ext>
                </a:extLst>
              </a:tr>
              <a:tr h="524030">
                <a:tc>
                  <a:txBody>
                    <a:bodyPr/>
                    <a:lstStyle/>
                    <a:p>
                      <a:pPr fontAlgn="t"/>
                      <a:r>
                        <a:rPr lang="en-AU" sz="1400" b="1" u="none" strike="noStrike" kern="1200">
                          <a:solidFill>
                            <a:schemeClr val="dk1"/>
                          </a:solidFill>
                          <a:effectLst/>
                          <a:latin typeface="+mn-lt"/>
                          <a:ea typeface="+mn-ea"/>
                          <a:cs typeface="+mn-cs"/>
                        </a:rPr>
                        <a:t>AzS-XRP01</a:t>
                      </a:r>
                    </a:p>
                  </a:txBody>
                  <a:tcPr marL="76200" marR="76200" marT="57150" marB="57150"/>
                </a:tc>
                <a:tc>
                  <a:txBody>
                    <a:bodyPr/>
                    <a:lstStyle/>
                    <a:p>
                      <a:pPr fontAlgn="t"/>
                      <a:r>
                        <a:rPr lang="en-US" sz="1400" b="1" u="none" strike="noStrike" kern="1200" dirty="0">
                          <a:solidFill>
                            <a:schemeClr val="dk1"/>
                          </a:solidFill>
                          <a:effectLst/>
                          <a:latin typeface="+mn-lt"/>
                          <a:ea typeface="+mn-ea"/>
                          <a:cs typeface="+mn-cs"/>
                        </a:rPr>
                        <a:t>Infrastructure management controller for Microsoft Azure Stack Hub, including the Compute, Network, and Storage resource providers.</a:t>
                      </a:r>
                    </a:p>
                  </a:txBody>
                  <a:tcPr marL="76200" marR="76200" marT="57150" marB="57150"/>
                </a:tc>
                <a:extLst>
                  <a:ext uri="{0D108BD9-81ED-4DB2-BD59-A6C34878D82A}">
                    <a16:rowId xmlns:a16="http://schemas.microsoft.com/office/drawing/2014/main" val="3111571919"/>
                  </a:ext>
                </a:extLst>
              </a:tr>
            </a:tbl>
          </a:graphicData>
        </a:graphic>
      </p:graphicFrame>
      <p:sp>
        <p:nvSpPr>
          <p:cNvPr id="2" name="Title 1"/>
          <p:cNvSpPr>
            <a:spLocks noGrp="1"/>
          </p:cNvSpPr>
          <p:nvPr>
            <p:ph type="title" idx="4294967295"/>
          </p:nvPr>
        </p:nvSpPr>
        <p:spPr>
          <a:xfrm>
            <a:off x="274638" y="293688"/>
            <a:ext cx="11888787" cy="917575"/>
          </a:xfrm>
        </p:spPr>
        <p:txBody>
          <a:bodyPr/>
          <a:lstStyle/>
          <a:p>
            <a:r>
              <a:rPr lang="en-US" dirty="0"/>
              <a:t>Azure Stack Hub core infrastructure roles</a:t>
            </a:r>
          </a:p>
        </p:txBody>
      </p:sp>
    </p:spTree>
    <p:extLst>
      <p:ext uri="{BB962C8B-B14F-4D97-AF65-F5344CB8AC3E}">
        <p14:creationId xmlns:p14="http://schemas.microsoft.com/office/powerpoint/2010/main" val="8897568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212849"/>
            <a:ext cx="7211478" cy="5066002"/>
          </a:xfrm>
        </p:spPr>
        <p:txBody>
          <a:bodyPr/>
          <a:lstStyle/>
          <a:p>
            <a:pPr marL="0" indent="0">
              <a:buNone/>
            </a:pPr>
            <a:r>
              <a:rPr lang="en-US" sz="2800" dirty="0">
                <a:solidFill>
                  <a:srgbClr val="0078D7"/>
                </a:solidFill>
              </a:rPr>
              <a:t>Definition</a:t>
            </a:r>
          </a:p>
          <a:p>
            <a:r>
              <a:rPr lang="en-US" sz="1800" dirty="0">
                <a:solidFill>
                  <a:schemeClr val="tx1"/>
                </a:solidFill>
                <a:latin typeface="+mj-lt"/>
              </a:rPr>
              <a:t>A server connected to the BMC Network that is external to the Azure Stack Hub environment</a:t>
            </a:r>
          </a:p>
          <a:p>
            <a:r>
              <a:rPr lang="en-US" sz="1800" dirty="0">
                <a:solidFill>
                  <a:schemeClr val="tx1"/>
                </a:solidFill>
                <a:latin typeface="+mj-lt"/>
              </a:rPr>
              <a:t>Available to run partner’s lifecycle management software within VMs</a:t>
            </a:r>
          </a:p>
          <a:p>
            <a:pPr marL="0" indent="0">
              <a:buNone/>
            </a:pPr>
            <a:r>
              <a:rPr lang="en-US" sz="2800" dirty="0">
                <a:solidFill>
                  <a:srgbClr val="0078D7"/>
                </a:solidFill>
              </a:rPr>
              <a:t>Purpose</a:t>
            </a:r>
          </a:p>
          <a:p>
            <a:r>
              <a:rPr lang="en-US" sz="1800" dirty="0">
                <a:solidFill>
                  <a:schemeClr val="tx1"/>
                </a:solidFill>
                <a:latin typeface="+mj-lt"/>
              </a:rPr>
              <a:t>Hardware monitoring software</a:t>
            </a:r>
          </a:p>
          <a:p>
            <a:r>
              <a:rPr lang="en-US" sz="1800" dirty="0">
                <a:solidFill>
                  <a:schemeClr val="tx1"/>
                </a:solidFill>
                <a:latin typeface="+mj-lt"/>
              </a:rPr>
              <a:t>Firmware configuration and update software</a:t>
            </a:r>
          </a:p>
          <a:p>
            <a:r>
              <a:rPr lang="en-US" sz="1800" dirty="0">
                <a:solidFill>
                  <a:schemeClr val="tx1"/>
                </a:solidFill>
                <a:latin typeface="+mj-lt"/>
              </a:rPr>
              <a:t>Emergency management and hardware troubleshooting</a:t>
            </a:r>
          </a:p>
          <a:p>
            <a:r>
              <a:rPr lang="en-US" sz="1800" dirty="0">
                <a:solidFill>
                  <a:schemeClr val="tx1"/>
                </a:solidFill>
                <a:latin typeface="+mj-lt"/>
              </a:rPr>
              <a:t>Running the Azure Stack Hub Deployment Virtual Machine (DVM) for the duration of initial deployment</a:t>
            </a:r>
          </a:p>
          <a:p>
            <a:pPr marL="0" indent="0">
              <a:buNone/>
            </a:pPr>
            <a:r>
              <a:rPr lang="en-US" sz="2800" dirty="0">
                <a:solidFill>
                  <a:srgbClr val="0078D7"/>
                </a:solidFill>
              </a:rPr>
              <a:t>Configuration</a:t>
            </a:r>
          </a:p>
          <a:p>
            <a:r>
              <a:rPr lang="en-US" sz="1800" dirty="0">
                <a:solidFill>
                  <a:schemeClr val="tx1"/>
                </a:solidFill>
                <a:latin typeface="+mj-lt"/>
              </a:rPr>
              <a:t>Network connection to the BMC switch</a:t>
            </a:r>
          </a:p>
          <a:p>
            <a:r>
              <a:rPr lang="en-US" sz="1800" dirty="0">
                <a:solidFill>
                  <a:schemeClr val="tx1"/>
                </a:solidFill>
                <a:latin typeface="+mj-lt"/>
              </a:rPr>
              <a:t>Windows Server 2019 Standard or Datacenter Edition</a:t>
            </a:r>
          </a:p>
          <a:p>
            <a:r>
              <a:rPr lang="en-US" sz="1800" dirty="0">
                <a:solidFill>
                  <a:schemeClr val="tx1"/>
                </a:solidFill>
                <a:latin typeface="+mj-lt"/>
              </a:rPr>
              <a:t>Enabled with Hyper-V role</a:t>
            </a:r>
          </a:p>
          <a:p>
            <a:r>
              <a:rPr lang="en-US" sz="1800" dirty="0">
                <a:solidFill>
                  <a:schemeClr val="tx1"/>
                </a:solidFill>
                <a:latin typeface="+mj-lt"/>
              </a:rPr>
              <a:t>Meets Azure Stack Hub security requirements</a:t>
            </a:r>
            <a:endParaRPr lang="en-US" sz="2000" dirty="0">
              <a:solidFill>
                <a:schemeClr val="tx1"/>
              </a:solidFill>
              <a:latin typeface="+mj-lt"/>
            </a:endParaRPr>
          </a:p>
        </p:txBody>
      </p:sp>
      <p:sp>
        <p:nvSpPr>
          <p:cNvPr id="2" name="Title 1"/>
          <p:cNvSpPr>
            <a:spLocks noGrp="1"/>
          </p:cNvSpPr>
          <p:nvPr>
            <p:ph type="title"/>
          </p:nvPr>
        </p:nvSpPr>
        <p:spPr/>
        <p:txBody>
          <a:bodyPr/>
          <a:lstStyle/>
          <a:p>
            <a:r>
              <a:rPr lang="en-US">
                <a:gradFill>
                  <a:gsLst>
                    <a:gs pos="1250">
                      <a:schemeClr val="tx1"/>
                    </a:gs>
                    <a:gs pos="100000">
                      <a:schemeClr val="tx1"/>
                    </a:gs>
                  </a:gsLst>
                  <a:lin ang="5400000" scaled="0"/>
                </a:gradFill>
              </a:rPr>
              <a:t>Hardware lifecycle host (HLH)</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80412" y="1094355"/>
            <a:ext cx="3663926" cy="5739549"/>
          </a:xfrm>
          <a:prstGeom prst="rect">
            <a:avLst/>
          </a:prstGeom>
        </p:spPr>
      </p:pic>
    </p:spTree>
    <p:extLst>
      <p:ext uri="{BB962C8B-B14F-4D97-AF65-F5344CB8AC3E}">
        <p14:creationId xmlns:p14="http://schemas.microsoft.com/office/powerpoint/2010/main" val="3584278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tx1"/>
                </a:solidFill>
              </a:rPr>
              <a:t>Azure Stack Hub concepts</a:t>
            </a:r>
          </a:p>
        </p:txBody>
      </p:sp>
      <p:grpSp>
        <p:nvGrpSpPr>
          <p:cNvPr id="12" name="Group 11">
            <a:extLst>
              <a:ext uri="{FF2B5EF4-FFF2-40B4-BE49-F238E27FC236}">
                <a16:creationId xmlns:a16="http://schemas.microsoft.com/office/drawing/2014/main" id="{1D2DD5E6-D0CA-492A-AA5C-7E1BA99E3464}"/>
              </a:ext>
            </a:extLst>
          </p:cNvPr>
          <p:cNvGrpSpPr/>
          <p:nvPr/>
        </p:nvGrpSpPr>
        <p:grpSpPr>
          <a:xfrm>
            <a:off x="8658204" y="1592262"/>
            <a:ext cx="3422762" cy="5154930"/>
            <a:chOff x="460623" y="1592262"/>
            <a:chExt cx="3422762" cy="5154930"/>
          </a:xfrm>
        </p:grpSpPr>
        <p:sp>
          <p:nvSpPr>
            <p:cNvPr id="6" name="Rectangle 5"/>
            <p:cNvSpPr/>
            <p:nvPr/>
          </p:nvSpPr>
          <p:spPr bwMode="gray">
            <a:xfrm>
              <a:off x="460623" y="3089593"/>
              <a:ext cx="3422762" cy="3657599"/>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4422" marR="0" lvl="1" indent="-285695" algn="l" defTabSz="671905"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Single instance of Azure Resource Manager (ARM)</a:t>
              </a:r>
            </a:p>
            <a:p>
              <a:pPr marL="344422" marR="0" lvl="1" indent="-285695" algn="l" defTabSz="671905"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1 or more Regions under management of ARM</a:t>
              </a:r>
            </a:p>
            <a:p>
              <a:pPr marL="344488"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lang="en-US" kern="0" dirty="0">
                  <a:solidFill>
                    <a:srgbClr val="000000">
                      <a:lumMod val="75000"/>
                      <a:lumOff val="25000"/>
                    </a:srgbClr>
                  </a:solidFill>
                  <a:latin typeface="Segoe UI Light"/>
                  <a:ea typeface="Segoe UI" pitchFamily="34" charset="0"/>
                  <a:cs typeface="Segoe UI" pitchFamily="34" charset="0"/>
                </a:rPr>
                <a:t>Supports different hardware vendors across multiple regions</a:t>
              </a:r>
              <a:endParaRPr kumimoji="0" lang="en-US"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endParaRPr>
            </a:p>
          </p:txBody>
        </p:sp>
        <p:sp>
          <p:nvSpPr>
            <p:cNvPr id="7" name="Rectangle 6"/>
            <p:cNvSpPr>
              <a:spLocks noChangeAspect="1"/>
            </p:cNvSpPr>
            <p:nvPr/>
          </p:nvSpPr>
          <p:spPr bwMode="gray">
            <a:xfrm>
              <a:off x="1543905" y="2165506"/>
              <a:ext cx="1983480" cy="876932"/>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mj-lt"/>
                  <a:ea typeface="Segoe UI" pitchFamily="34" charset="0"/>
                  <a:cs typeface="Segoe UI" pitchFamily="34" charset="0"/>
                </a:rPr>
                <a:t>Cloud</a:t>
              </a:r>
            </a:p>
          </p:txBody>
        </p:sp>
        <p:pic>
          <p:nvPicPr>
            <p:cNvPr id="3" name="Graphic 2">
              <a:extLst>
                <a:ext uri="{FF2B5EF4-FFF2-40B4-BE49-F238E27FC236}">
                  <a16:creationId xmlns:a16="http://schemas.microsoft.com/office/drawing/2014/main" id="{137AD3DC-1C9B-4879-BFBF-5EF975E992C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48822" y="1592262"/>
              <a:ext cx="1085850" cy="685800"/>
            </a:xfrm>
            <a:prstGeom prst="rect">
              <a:avLst/>
            </a:prstGeom>
          </p:spPr>
        </p:pic>
        <p:cxnSp>
          <p:nvCxnSpPr>
            <p:cNvPr id="13" name="Straight Connector 12">
              <a:extLst>
                <a:ext uri="{FF2B5EF4-FFF2-40B4-BE49-F238E27FC236}">
                  <a16:creationId xmlns:a16="http://schemas.microsoft.com/office/drawing/2014/main" id="{9477E9ED-2494-4CD3-AFA5-926337144597}"/>
                </a:ext>
              </a:extLst>
            </p:cNvPr>
            <p:cNvCxnSpPr>
              <a:cxnSpLocks/>
            </p:cNvCxnSpPr>
            <p:nvPr/>
          </p:nvCxnSpPr>
          <p:spPr>
            <a:xfrm>
              <a:off x="655637" y="3036172"/>
              <a:ext cx="3227748"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FAA71A1-CC16-44F4-BE11-0B489678AFB2}"/>
              </a:ext>
            </a:extLst>
          </p:cNvPr>
          <p:cNvGrpSpPr/>
          <p:nvPr/>
        </p:nvGrpSpPr>
        <p:grpSpPr>
          <a:xfrm>
            <a:off x="4372733" y="1592262"/>
            <a:ext cx="3422091" cy="5132398"/>
            <a:chOff x="4372733" y="1592262"/>
            <a:chExt cx="3422091" cy="5132398"/>
          </a:xfrm>
        </p:grpSpPr>
        <p:sp>
          <p:nvSpPr>
            <p:cNvPr id="8" name="Rectangle 7"/>
            <p:cNvSpPr/>
            <p:nvPr/>
          </p:nvSpPr>
          <p:spPr bwMode="gray">
            <a:xfrm>
              <a:off x="4372733" y="3073546"/>
              <a:ext cx="3422091" cy="3651114"/>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Set of Scale Units that share same “physical location”</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Under one physical and logical “administrator”</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Networking requirements</a:t>
              </a:r>
            </a:p>
            <a:p>
              <a:pPr marL="752121"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Courier New" panose="02070309020205020404" pitchFamily="49" charset="0"/>
                <a:buChar char="o"/>
                <a:tabLst/>
                <a:defRPr/>
              </a:pPr>
              <a:r>
                <a:rPr kumimoji="0" lang="en-US" sz="1600"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High-bandwidth/low latency</a:t>
              </a:r>
            </a:p>
            <a:p>
              <a:pPr marL="752121" marR="0" lvl="1" indent="-285750" algn="l" defTabSz="672034" rtl="0" eaLnBrk="1" fontAlgn="auto" latinLnBrk="0" hangingPunct="1">
                <a:lnSpc>
                  <a:spcPct val="100000"/>
                </a:lnSpc>
                <a:spcBef>
                  <a:spcPts val="0"/>
                </a:spcBef>
                <a:spcAft>
                  <a:spcPts val="600"/>
                </a:spcAft>
                <a:buClr>
                  <a:srgbClr val="000000">
                    <a:lumMod val="75000"/>
                    <a:lumOff val="25000"/>
                  </a:srgbClr>
                </a:buClr>
                <a:buSzPct val="100000"/>
                <a:buFont typeface="Courier New" panose="02070309020205020404" pitchFamily="49" charset="0"/>
                <a:buChar char="o"/>
                <a:tabLst/>
                <a:defRPr/>
              </a:pPr>
              <a:r>
                <a:rPr kumimoji="0" lang="en-US" sz="1600"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Flat, layer-3 network</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Other attributes are implied by customer choices</a:t>
              </a:r>
            </a:p>
            <a:p>
              <a:pPr marL="284163" marR="0" lvl="0" indent="-28416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Scale unit may have different type of hardware from same vendor</a:t>
              </a:r>
            </a:p>
            <a:p>
              <a:pPr marL="290513" marR="0" lvl="1" indent="-290513"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endPar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endParaRPr>
            </a:p>
          </p:txBody>
        </p:sp>
        <p:sp>
          <p:nvSpPr>
            <p:cNvPr id="9" name="Rectangle 8"/>
            <p:cNvSpPr>
              <a:spLocks/>
            </p:cNvSpPr>
            <p:nvPr/>
          </p:nvSpPr>
          <p:spPr bwMode="gray">
            <a:xfrm>
              <a:off x="5329017" y="2159892"/>
              <a:ext cx="1981109" cy="882547"/>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a:ln>
                    <a:noFill/>
                  </a:ln>
                  <a:solidFill>
                    <a:srgbClr val="0078D7"/>
                  </a:solidFill>
                  <a:effectLst/>
                  <a:uLnTx/>
                  <a:uFillTx/>
                  <a:latin typeface="+mj-lt"/>
                  <a:ea typeface="Segoe UI" pitchFamily="34" charset="0"/>
                  <a:cs typeface="Segoe UI" pitchFamily="34" charset="0"/>
                </a:rPr>
                <a:t>Region</a:t>
              </a:r>
            </a:p>
          </p:txBody>
        </p:sp>
        <p:pic>
          <p:nvPicPr>
            <p:cNvPr id="4" name="Graphic 3">
              <a:extLst>
                <a:ext uri="{FF2B5EF4-FFF2-40B4-BE49-F238E27FC236}">
                  <a16:creationId xmlns:a16="http://schemas.microsoft.com/office/drawing/2014/main" id="{6F7453DE-A714-4F10-B2C4-C9807460EF2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67043" y="1592262"/>
              <a:ext cx="962025" cy="685800"/>
            </a:xfrm>
            <a:prstGeom prst="rect">
              <a:avLst/>
            </a:prstGeom>
          </p:spPr>
        </p:pic>
        <p:cxnSp>
          <p:nvCxnSpPr>
            <p:cNvPr id="14" name="Straight Connector 13">
              <a:extLst>
                <a:ext uri="{FF2B5EF4-FFF2-40B4-BE49-F238E27FC236}">
                  <a16:creationId xmlns:a16="http://schemas.microsoft.com/office/drawing/2014/main" id="{9E6D5C18-AC6C-42FF-AC7D-25E937ED176D}"/>
                </a:ext>
              </a:extLst>
            </p:cNvPr>
            <p:cNvCxnSpPr>
              <a:cxnSpLocks/>
            </p:cNvCxnSpPr>
            <p:nvPr/>
          </p:nvCxnSpPr>
          <p:spPr>
            <a:xfrm>
              <a:off x="4465637" y="3036172"/>
              <a:ext cx="3329187"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FA25707-B3F3-4FBB-82A7-914476F0CC5F}"/>
              </a:ext>
            </a:extLst>
          </p:cNvPr>
          <p:cNvGrpSpPr/>
          <p:nvPr/>
        </p:nvGrpSpPr>
        <p:grpSpPr>
          <a:xfrm>
            <a:off x="355509" y="1592262"/>
            <a:ext cx="3379147" cy="5154930"/>
            <a:chOff x="8299859" y="1592262"/>
            <a:chExt cx="3379147" cy="5154930"/>
          </a:xfrm>
        </p:grpSpPr>
        <p:sp>
          <p:nvSpPr>
            <p:cNvPr id="10" name="Rectangle 9"/>
            <p:cNvSpPr/>
            <p:nvPr/>
          </p:nvSpPr>
          <p:spPr bwMode="gray">
            <a:xfrm>
              <a:off x="8299859" y="3089593"/>
              <a:ext cx="3379147" cy="3657599"/>
            </a:xfrm>
            <a:prstGeom prst="rect">
              <a:avLst/>
            </a:prstGeom>
            <a:noFill/>
            <a:ln w="10795" cap="flat" cmpd="sng" algn="ctr">
              <a:noFill/>
              <a:prstDash val="solid"/>
            </a:ln>
            <a:effectLst/>
          </p:spPr>
          <p:txBody>
            <a:bodyPr lIns="110970" tIns="144263" rIns="110970" bIns="55484" rtlCol="0" anchor="t" anchorCtr="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Associated with a single Region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1 or more Scale Units within a Region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Unit of capacity expansion</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lang="en-US" kern="0" dirty="0">
                  <a:solidFill>
                    <a:srgbClr val="000000">
                      <a:lumMod val="75000"/>
                      <a:lumOff val="25000"/>
                    </a:srgbClr>
                  </a:solidFill>
                  <a:latin typeface="Segoe UI Light"/>
                  <a:ea typeface="Segoe UI" pitchFamily="34" charset="0"/>
                  <a:cs typeface="Segoe UI" pitchFamily="34" charset="0"/>
                </a:rPr>
                <a:t>4 or more servers within a scale unit </a:t>
              </a: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 </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Fault domains (Azure consistency)</a:t>
              </a:r>
            </a:p>
            <a:p>
              <a:pPr marL="461963" marR="0" lvl="1" indent="-342900" algn="l" defTabSz="672034" rtl="0" eaLnBrk="1" fontAlgn="auto" latinLnBrk="0" hangingPunct="1">
                <a:lnSpc>
                  <a:spcPct val="100000"/>
                </a:lnSpc>
                <a:spcBef>
                  <a:spcPts val="0"/>
                </a:spcBef>
                <a:spcAft>
                  <a:spcPts val="600"/>
                </a:spcAft>
                <a:buClr>
                  <a:srgbClr val="000000">
                    <a:lumMod val="75000"/>
                    <a:lumOff val="25000"/>
                  </a:srgbClr>
                </a:buClr>
                <a:buSzPct val="100000"/>
                <a:buFont typeface="Arial" panose="020B0604020202020204" pitchFamily="34" charset="0"/>
                <a:buChar char="•"/>
                <a:tabLst/>
                <a:defRPr/>
              </a:pP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Alignment of Hardware SKU – which is </a:t>
              </a:r>
              <a:r>
                <a:rPr kumimoji="0" lang="en-US" b="1"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homogenous</a:t>
              </a:r>
              <a:r>
                <a:rPr kumimoji="0" lang="en-US" b="0" i="0" u="none" strike="noStrike" kern="0" cap="none" spc="0" normalizeH="0" baseline="0" noProof="0" dirty="0">
                  <a:ln>
                    <a:noFill/>
                  </a:ln>
                  <a:solidFill>
                    <a:srgbClr val="000000">
                      <a:lumMod val="75000"/>
                      <a:lumOff val="25000"/>
                    </a:srgbClr>
                  </a:solidFill>
                  <a:effectLst/>
                  <a:uLnTx/>
                  <a:uFillTx/>
                  <a:latin typeface="Segoe UI Light"/>
                  <a:ea typeface="Segoe UI" pitchFamily="34" charset="0"/>
                  <a:cs typeface="Segoe UI" pitchFamily="34" charset="0"/>
                </a:rPr>
                <a:t> within Scale Unit</a:t>
              </a:r>
            </a:p>
          </p:txBody>
        </p:sp>
        <p:sp>
          <p:nvSpPr>
            <p:cNvPr id="11" name="Rectangle 10"/>
            <p:cNvSpPr>
              <a:spLocks/>
            </p:cNvSpPr>
            <p:nvPr/>
          </p:nvSpPr>
          <p:spPr bwMode="gray">
            <a:xfrm>
              <a:off x="9260296" y="2171635"/>
              <a:ext cx="1956248" cy="882547"/>
            </a:xfrm>
            <a:prstGeom prst="rect">
              <a:avLst/>
            </a:prstGeom>
            <a:no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186494" tIns="186494" rIns="186494"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defTabSz="611925" rtl="0" eaLnBrk="1" fontAlgn="base" latinLnBrk="0" hangingPunct="1">
                <a:lnSpc>
                  <a:spcPts val="1517"/>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mj-lt"/>
                  <a:ea typeface="Segoe UI" pitchFamily="34" charset="0"/>
                  <a:cs typeface="Segoe UI" pitchFamily="34" charset="0"/>
                </a:rPr>
                <a:t>Scale Unit</a:t>
              </a:r>
            </a:p>
          </p:txBody>
        </p:sp>
        <p:pic>
          <p:nvPicPr>
            <p:cNvPr id="5" name="Graphic 4">
              <a:extLst>
                <a:ext uri="{FF2B5EF4-FFF2-40B4-BE49-F238E27FC236}">
                  <a16:creationId xmlns:a16="http://schemas.microsoft.com/office/drawing/2014/main" id="{DA9E61F6-34B3-4999-8DA1-C2C3D040355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772313" y="1592262"/>
              <a:ext cx="714375" cy="704850"/>
            </a:xfrm>
            <a:prstGeom prst="rect">
              <a:avLst/>
            </a:prstGeom>
          </p:spPr>
        </p:pic>
        <p:cxnSp>
          <p:nvCxnSpPr>
            <p:cNvPr id="15" name="Straight Connector 14">
              <a:extLst>
                <a:ext uri="{FF2B5EF4-FFF2-40B4-BE49-F238E27FC236}">
                  <a16:creationId xmlns:a16="http://schemas.microsoft.com/office/drawing/2014/main" id="{ED5B3BB4-C0C2-4C23-8A65-5E016905A122}"/>
                </a:ext>
              </a:extLst>
            </p:cNvPr>
            <p:cNvCxnSpPr>
              <a:cxnSpLocks/>
            </p:cNvCxnSpPr>
            <p:nvPr/>
          </p:nvCxnSpPr>
          <p:spPr>
            <a:xfrm>
              <a:off x="8504237" y="3036172"/>
              <a:ext cx="3174769"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34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5375235" y="876188"/>
            <a:ext cx="1873513" cy="2335105"/>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sp>
        <p:nvSpPr>
          <p:cNvPr id="5" name="TextBox 4"/>
          <p:cNvSpPr txBox="1"/>
          <p:nvPr/>
        </p:nvSpPr>
        <p:spPr>
          <a:xfrm>
            <a:off x="5345476" y="1478928"/>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a:t>
            </a:r>
          </a:p>
        </p:txBody>
      </p:sp>
      <p:pic>
        <p:nvPicPr>
          <p:cNvPr id="49" name="Picture 48"/>
          <p:cNvPicPr>
            <a:picLocks noChangeAspect="1"/>
          </p:cNvPicPr>
          <p:nvPr/>
        </p:nvPicPr>
        <p:blipFill>
          <a:blip r:embed="rId3"/>
          <a:stretch>
            <a:fillRect/>
          </a:stretch>
        </p:blipFill>
        <p:spPr>
          <a:xfrm>
            <a:off x="4439533" y="535219"/>
            <a:ext cx="3491597" cy="692710"/>
          </a:xfrm>
          <a:prstGeom prst="rect">
            <a:avLst/>
          </a:prstGeom>
        </p:spPr>
      </p:pic>
      <p:sp>
        <p:nvSpPr>
          <p:cNvPr id="51" name="TextBox 50"/>
          <p:cNvSpPr txBox="1"/>
          <p:nvPr/>
        </p:nvSpPr>
        <p:spPr>
          <a:xfrm>
            <a:off x="7582507" y="342941"/>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cxnSp>
        <p:nvCxnSpPr>
          <p:cNvPr id="129" name="Straight Connector 128"/>
          <p:cNvCxnSpPr/>
          <p:nvPr/>
        </p:nvCxnSpPr>
        <p:spPr>
          <a:xfrm flipH="1">
            <a:off x="7171678" y="1219992"/>
            <a:ext cx="11249" cy="151462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078933" y="1919792"/>
            <a:ext cx="2306911" cy="4139115"/>
            <a:chOff x="5078933" y="1919792"/>
            <a:chExt cx="2306911" cy="4139115"/>
          </a:xfrm>
        </p:grpSpPr>
        <p:grpSp>
          <p:nvGrpSpPr>
            <p:cNvPr id="7" name="Group 6"/>
            <p:cNvGrpSpPr/>
            <p:nvPr/>
          </p:nvGrpSpPr>
          <p:grpSpPr>
            <a:xfrm>
              <a:off x="5078933" y="2605398"/>
              <a:ext cx="2306911" cy="3019048"/>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15" name="Group 14"/>
            <p:cNvGrpSpPr/>
            <p:nvPr/>
          </p:nvGrpSpPr>
          <p:grpSpPr>
            <a:xfrm>
              <a:off x="5477059" y="1919792"/>
              <a:ext cx="119332" cy="1282201"/>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sp>
          <p:nvSpPr>
            <p:cNvPr id="10" name="Rectangle 9"/>
            <p:cNvSpPr/>
            <p:nvPr/>
          </p:nvSpPr>
          <p:spPr bwMode="auto">
            <a:xfrm>
              <a:off x="5100492" y="3443928"/>
              <a:ext cx="2285351" cy="346945"/>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cxnSp>
          <p:nvCxnSpPr>
            <p:cNvPr id="56" name="Straight Connector 55"/>
            <p:cNvCxnSpPr/>
            <p:nvPr/>
          </p:nvCxnSpPr>
          <p:spPr>
            <a:xfrm>
              <a:off x="5409625" y="2928062"/>
              <a:ext cx="0" cy="423123"/>
            </a:xfrm>
            <a:prstGeom prst="line">
              <a:avLst/>
            </a:prstGeom>
            <a:noFill/>
            <a:ln w="38100" cap="flat" cmpd="sng" algn="ctr">
              <a:noFill/>
              <a:prstDash val="solid"/>
              <a:headEnd type="none"/>
              <a:tailEnd type="none"/>
            </a:ln>
            <a:effectLst/>
          </p:spPr>
        </p:cxnSp>
        <p:cxnSp>
          <p:nvCxnSpPr>
            <p:cNvPr id="57" name="Straight Connector 56"/>
            <p:cNvCxnSpPr/>
            <p:nvPr/>
          </p:nvCxnSpPr>
          <p:spPr>
            <a:xfrm>
              <a:off x="5333447" y="2928062"/>
              <a:ext cx="0" cy="423123"/>
            </a:xfrm>
            <a:prstGeom prst="line">
              <a:avLst/>
            </a:prstGeom>
            <a:noFill/>
            <a:ln w="38100" cap="flat" cmpd="sng" algn="ctr">
              <a:noFill/>
              <a:prstDash val="solid"/>
              <a:headEnd type="none"/>
              <a:tailEnd type="none"/>
            </a:ln>
            <a:effectLst/>
          </p:spPr>
        </p:cxnSp>
        <p:cxnSp>
          <p:nvCxnSpPr>
            <p:cNvPr id="59" name="Straight Connector 58"/>
            <p:cNvCxnSpPr/>
            <p:nvPr/>
          </p:nvCxnSpPr>
          <p:spPr>
            <a:xfrm>
              <a:off x="6742748" y="2948874"/>
              <a:ext cx="0" cy="1371515"/>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6818926" y="3330069"/>
              <a:ext cx="0" cy="990320"/>
            </a:xfrm>
            <a:prstGeom prst="line">
              <a:avLst/>
            </a:prstGeom>
            <a:noFill/>
            <a:ln w="38100" cap="flat" cmpd="sng" algn="ctr">
              <a:noFill/>
              <a:prstDash val="solid"/>
              <a:headEnd type="none"/>
              <a:tailEnd type="none"/>
            </a:ln>
            <a:effectLst/>
          </p:spPr>
        </p:cxnSp>
        <p:cxnSp>
          <p:nvCxnSpPr>
            <p:cNvPr id="62" name="Straight Connector 61"/>
            <p:cNvCxnSpPr/>
            <p:nvPr/>
          </p:nvCxnSpPr>
          <p:spPr>
            <a:xfrm>
              <a:off x="7085549" y="2948874"/>
              <a:ext cx="0" cy="2188361"/>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7161727" y="3330068"/>
              <a:ext cx="0" cy="1807166"/>
            </a:xfrm>
            <a:prstGeom prst="line">
              <a:avLst/>
            </a:prstGeom>
            <a:noFill/>
            <a:ln w="38100" cap="flat" cmpd="sng" algn="ctr">
              <a:noFill/>
              <a:prstDash val="solid"/>
              <a:headEnd type="none"/>
              <a:tailEnd type="none"/>
            </a:ln>
            <a:effectLst/>
          </p:spPr>
        </p:cxnSp>
        <p:cxnSp>
          <p:nvCxnSpPr>
            <p:cNvPr id="65" name="Straight Connector 64"/>
            <p:cNvCxnSpPr/>
            <p:nvPr/>
          </p:nvCxnSpPr>
          <p:spPr>
            <a:xfrm>
              <a:off x="6893202" y="2948873"/>
              <a:ext cx="0" cy="1765239"/>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6981442" y="3256365"/>
              <a:ext cx="0" cy="1457749"/>
            </a:xfrm>
            <a:prstGeom prst="line">
              <a:avLst/>
            </a:prstGeom>
            <a:noFill/>
            <a:ln w="38100" cap="flat" cmpd="sng" algn="ctr">
              <a:noFill/>
              <a:prstDash val="solid"/>
              <a:headEnd type="none"/>
              <a:tailEnd type="none"/>
            </a:ln>
            <a:effectLst/>
          </p:spPr>
        </p:cxnSp>
        <p:cxnSp>
          <p:nvCxnSpPr>
            <p:cNvPr id="68" name="Straight Connector 67"/>
            <p:cNvCxnSpPr/>
            <p:nvPr/>
          </p:nvCxnSpPr>
          <p:spPr>
            <a:xfrm>
              <a:off x="7258226" y="2948873"/>
              <a:ext cx="0" cy="2603201"/>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7334080" y="3402331"/>
              <a:ext cx="0" cy="2149745"/>
            </a:xfrm>
            <a:prstGeom prst="line">
              <a:avLst/>
            </a:prstGeom>
            <a:noFill/>
            <a:ln w="38100" cap="flat" cmpd="sng" algn="ctr">
              <a:noFill/>
              <a:prstDash val="solid"/>
              <a:headEnd type="none"/>
              <a:tailEnd type="none"/>
            </a:ln>
            <a:effectLst/>
          </p:spPr>
        </p:cxnSp>
        <p:cxnSp>
          <p:nvCxnSpPr>
            <p:cNvPr id="70" name="Straight Connector 69"/>
            <p:cNvCxnSpPr/>
            <p:nvPr/>
          </p:nvCxnSpPr>
          <p:spPr>
            <a:xfrm>
              <a:off x="5236590" y="3330070"/>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1" name="Straight Connector 70"/>
            <p:cNvCxnSpPr/>
            <p:nvPr/>
          </p:nvCxnSpPr>
          <p:spPr>
            <a:xfrm>
              <a:off x="5162244" y="2929254"/>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2" name="Straight Connector 71"/>
            <p:cNvCxnSpPr/>
            <p:nvPr/>
          </p:nvCxnSpPr>
          <p:spPr>
            <a:xfrm>
              <a:off x="5388068" y="2932284"/>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3" name="Straight Connector 72"/>
            <p:cNvCxnSpPr/>
            <p:nvPr/>
          </p:nvCxnSpPr>
          <p:spPr>
            <a:xfrm>
              <a:off x="5330585" y="2932284"/>
              <a:ext cx="193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5" name="Straight Connector 74"/>
            <p:cNvCxnSpPr/>
            <p:nvPr/>
          </p:nvCxnSpPr>
          <p:spPr>
            <a:xfrm flipH="1">
              <a:off x="6826497" y="3351185"/>
              <a:ext cx="5854" cy="70723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6886036" y="3351186"/>
              <a:ext cx="11249" cy="1234592"/>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6950970" y="3351185"/>
              <a:ext cx="6908" cy="178087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7011561" y="3351185"/>
              <a:ext cx="13048" cy="220391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0" name="Straight Connector 79"/>
            <p:cNvCxnSpPr/>
            <p:nvPr/>
          </p:nvCxnSpPr>
          <p:spPr>
            <a:xfrm flipH="1">
              <a:off x="5341686" y="3720581"/>
              <a:ext cx="5854" cy="58888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5401225" y="3720579"/>
              <a:ext cx="11249" cy="102798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5466159" y="3720580"/>
              <a:ext cx="6908" cy="148285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5526750" y="3720579"/>
              <a:ext cx="13048" cy="183510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5" name="Straight Connector 84"/>
            <p:cNvCxnSpPr/>
            <p:nvPr/>
          </p:nvCxnSpPr>
          <p:spPr>
            <a:xfrm flipH="1">
              <a:off x="7112139" y="2928062"/>
              <a:ext cx="5854" cy="842045"/>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7171678" y="2928063"/>
              <a:ext cx="11249" cy="1469922"/>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7236612" y="2928062"/>
              <a:ext cx="6908" cy="212034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7297204" y="2928062"/>
              <a:ext cx="13048" cy="2624013"/>
            </a:xfrm>
            <a:prstGeom prst="line">
              <a:avLst/>
            </a:prstGeom>
            <a:noFill/>
            <a:ln w="38100" cap="flat" cmpd="sng" algn="ctr">
              <a:solidFill>
                <a:srgbClr val="505050">
                  <a:lumMod val="60000"/>
                  <a:lumOff val="40000"/>
                </a:srgbClr>
              </a:solidFill>
              <a:prstDash val="solid"/>
              <a:headEnd type="none"/>
              <a:tailEnd type="none"/>
            </a:ln>
            <a:effectLst/>
          </p:spPr>
        </p:cxnSp>
        <p:sp>
          <p:nvSpPr>
            <p:cNvPr id="53" name="Rectangle 52"/>
            <p:cNvSpPr/>
            <p:nvPr/>
          </p:nvSpPr>
          <p:spPr bwMode="auto">
            <a:xfrm>
              <a:off x="5080725" y="5711962"/>
              <a:ext cx="2285352" cy="346945"/>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HLH</a:t>
              </a:r>
            </a:p>
          </p:txBody>
        </p:sp>
      </p:grpSp>
    </p:spTree>
    <p:extLst>
      <p:ext uri="{BB962C8B-B14F-4D97-AF65-F5344CB8AC3E}">
        <p14:creationId xmlns:p14="http://schemas.microsoft.com/office/powerpoint/2010/main" val="157971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Rectangle 40"/>
          <p:cNvSpPr/>
          <p:nvPr/>
        </p:nvSpPr>
        <p:spPr bwMode="auto">
          <a:xfrm>
            <a:off x="2561156" y="1536433"/>
            <a:ext cx="7620205" cy="4646882"/>
          </a:xfrm>
          <a:prstGeom prst="rect">
            <a:avLst/>
          </a:prstGeom>
          <a:solidFill>
            <a:schemeClr val="accent6">
              <a:lumMod val="20000"/>
              <a:lumOff val="80000"/>
              <a:alpha val="73000"/>
            </a:schemeClr>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 name="Group 2"/>
          <p:cNvGrpSpPr/>
          <p:nvPr/>
        </p:nvGrpSpPr>
        <p:grpSpPr>
          <a:xfrm>
            <a:off x="3296859" y="876190"/>
            <a:ext cx="6091600" cy="4756188"/>
            <a:chOff x="5284173" y="1516062"/>
            <a:chExt cx="6093328" cy="4757538"/>
          </a:xfrm>
        </p:grpSpPr>
        <p:grpSp>
          <p:nvGrpSpPr>
            <p:cNvPr id="4" name="Group 3"/>
            <p:cNvGrpSpPr/>
            <p:nvPr/>
          </p:nvGrpSpPr>
          <p:grpSpPr>
            <a:xfrm>
              <a:off x="5284173" y="1516062"/>
              <a:ext cx="6039464" cy="4757538"/>
              <a:chOff x="3245555" y="1668462"/>
              <a:chExt cx="6039464" cy="4757538"/>
            </a:xfrm>
          </p:grpSpPr>
          <p:grpSp>
            <p:nvGrpSpPr>
              <p:cNvPr id="7" name="Group 6"/>
              <p:cNvGrpSpPr/>
              <p:nvPr/>
            </p:nvGrpSpPr>
            <p:grpSpPr>
              <a:xfrm>
                <a:off x="3245555" y="3406098"/>
                <a:ext cx="2307565" cy="3019902"/>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8" name="Group 7"/>
              <p:cNvGrpSpPr/>
              <p:nvPr/>
            </p:nvGrpSpPr>
            <p:grpSpPr>
              <a:xfrm>
                <a:off x="6966697" y="3396750"/>
                <a:ext cx="2307565" cy="3019902"/>
                <a:chOff x="3245555" y="3040062"/>
                <a:chExt cx="2307565" cy="3019902"/>
              </a:xfrm>
            </p:grpSpPr>
            <p:sp>
              <p:nvSpPr>
                <p:cNvPr id="27" name="Rectangle 26"/>
                <p:cNvSpPr/>
                <p:nvPr/>
              </p:nvSpPr>
              <p:spPr bwMode="auto">
                <a:xfrm>
                  <a:off x="3267120" y="3878834"/>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8" name="Group 27"/>
                <p:cNvGrpSpPr/>
                <p:nvPr/>
              </p:nvGrpSpPr>
              <p:grpSpPr>
                <a:xfrm>
                  <a:off x="3245555" y="3040062"/>
                  <a:ext cx="2307565" cy="3019902"/>
                  <a:chOff x="3245555" y="3040062"/>
                  <a:chExt cx="2307565" cy="3019902"/>
                </a:xfrm>
              </p:grpSpPr>
              <p:sp>
                <p:nvSpPr>
                  <p:cNvPr id="29" name="Rectangle 28"/>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0" name="Rectangle 29"/>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1" name="Rectangle 30"/>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2" name="Rectangle 31"/>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3" name="Rectangle 3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4" name="Rectangle 3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grpSp>
            <p:nvGrpSpPr>
              <p:cNvPr id="9" name="Group 8"/>
              <p:cNvGrpSpPr/>
              <p:nvPr/>
            </p:nvGrpSpPr>
            <p:grpSpPr>
              <a:xfrm>
                <a:off x="3267121" y="1668462"/>
                <a:ext cx="6017898" cy="2335767"/>
                <a:chOff x="3267121" y="1302426"/>
                <a:chExt cx="6017898" cy="2335767"/>
              </a:xfrm>
            </p:grpSpPr>
            <p:sp>
              <p:nvSpPr>
                <p:cNvPr id="12" name="Rectangle 11"/>
                <p:cNvSpPr/>
                <p:nvPr/>
              </p:nvSpPr>
              <p:spPr bwMode="auto">
                <a:xfrm>
                  <a:off x="6999019"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lang="en-US" sz="1598" kern="0" dirty="0">
                      <a:latin typeface="Segoe UI"/>
                      <a:ea typeface="Segoe UI" pitchFamily="34" charset="0"/>
                      <a:cs typeface="Segoe UI" pitchFamily="34" charset="0"/>
                    </a:rPr>
                    <a:t>Spin</a:t>
                  </a:r>
                  <a:r>
                    <a:rPr kumimoji="0" lang="en-US" sz="1598" b="0" i="0" u="none" strike="noStrike" kern="0" cap="none" spc="0" normalizeH="0" baseline="0" noProof="0" dirty="0">
                      <a:ln>
                        <a:noFill/>
                      </a:ln>
                      <a:effectLst/>
                      <a:uLnTx/>
                      <a:uFillTx/>
                      <a:latin typeface="Segoe UI"/>
                      <a:ea typeface="Segoe UI" pitchFamily="34" charset="0"/>
                      <a:cs typeface="Segoe UI" pitchFamily="34" charset="0"/>
                    </a:rPr>
                    <a:t>e Switch</a:t>
                  </a:r>
                </a:p>
              </p:txBody>
            </p:sp>
            <p:sp>
              <p:nvSpPr>
                <p:cNvPr id="13" name="Rectangle 12"/>
                <p:cNvSpPr/>
                <p:nvPr/>
              </p:nvSpPr>
              <p:spPr bwMode="auto">
                <a:xfrm>
                  <a:off x="3267121" y="2479383"/>
                  <a:ext cx="2286000" cy="34704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lang="en-US" sz="1598" kern="0" dirty="0">
                      <a:latin typeface="Segoe UI"/>
                      <a:ea typeface="Segoe UI" pitchFamily="34" charset="0"/>
                      <a:cs typeface="Segoe UI" pitchFamily="34" charset="0"/>
                    </a:rPr>
                    <a:t>Spin</a:t>
                  </a:r>
                  <a:r>
                    <a:rPr kumimoji="0" lang="en-US" sz="1598" b="0" i="0" u="none" strike="noStrike" kern="0" cap="none" spc="0" normalizeH="0" baseline="0" noProof="0" dirty="0">
                      <a:ln>
                        <a:noFill/>
                      </a:ln>
                      <a:effectLst/>
                      <a:uLnTx/>
                      <a:uFillTx/>
                      <a:latin typeface="Segoe UI"/>
                      <a:ea typeface="Segoe UI" pitchFamily="34" charset="0"/>
                      <a:cs typeface="Segoe UI" pitchFamily="34" charset="0"/>
                    </a:rPr>
                    <a:t>e Switch</a:t>
                  </a:r>
                </a:p>
              </p:txBody>
            </p:sp>
            <p:grpSp>
              <p:nvGrpSpPr>
                <p:cNvPr id="14" name="Group 13"/>
                <p:cNvGrpSpPr/>
                <p:nvPr/>
              </p:nvGrpSpPr>
              <p:grpSpPr>
                <a:xfrm>
                  <a:off x="5324521" y="1302426"/>
                  <a:ext cx="1874045" cy="2335767"/>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grpSp>
              <p:nvGrpSpPr>
                <p:cNvPr id="15" name="Group 14"/>
                <p:cNvGrpSpPr/>
                <p:nvPr/>
              </p:nvGrpSpPr>
              <p:grpSpPr>
                <a:xfrm>
                  <a:off x="3643087" y="2354262"/>
                  <a:ext cx="119332" cy="1282564"/>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nvGrpSpPr>
                <p:cNvPr id="16" name="Group 15"/>
                <p:cNvGrpSpPr/>
                <p:nvPr/>
              </p:nvGrpSpPr>
              <p:grpSpPr>
                <a:xfrm>
                  <a:off x="7374985" y="2354262"/>
                  <a:ext cx="119332" cy="1282564"/>
                  <a:chOff x="2554811" y="2049462"/>
                  <a:chExt cx="119332" cy="1282564"/>
                </a:xfrm>
              </p:grpSpPr>
              <p:cxnSp>
                <p:nvCxnSpPr>
                  <p:cNvPr id="17" name="Straight Connector 16"/>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18" name="Straight Connector 17"/>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sp>
            <p:nvSpPr>
              <p:cNvPr id="10" name="Rectangle 9"/>
              <p:cNvSpPr/>
              <p:nvPr/>
            </p:nvSpPr>
            <p:spPr bwMode="auto">
              <a:xfrm>
                <a:off x="3267120" y="4244870"/>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sp>
            <p:nvSpPr>
              <p:cNvPr id="11" name="TextBox 10"/>
              <p:cNvSpPr txBox="1"/>
              <p:nvPr/>
            </p:nvSpPr>
            <p:spPr>
              <a:xfrm>
                <a:off x="5684837" y="5326062"/>
                <a:ext cx="1143000"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a:ea typeface="+mn-ea"/>
                    <a:cs typeface="+mn-cs"/>
                  </a:rPr>
                  <a:t>……….</a:t>
                </a:r>
              </a:p>
            </p:txBody>
          </p:sp>
        </p:grpSp>
        <p:sp>
          <p:nvSpPr>
            <p:cNvPr id="5" name="TextBox 4"/>
            <p:cNvSpPr txBox="1"/>
            <p:nvPr/>
          </p:nvSpPr>
          <p:spPr>
            <a:xfrm>
              <a:off x="5550792" y="2126912"/>
              <a:ext cx="2078966"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1</a:t>
              </a:r>
            </a:p>
          </p:txBody>
        </p:sp>
        <p:sp>
          <p:nvSpPr>
            <p:cNvPr id="6" name="TextBox 5"/>
            <p:cNvSpPr txBox="1"/>
            <p:nvPr/>
          </p:nvSpPr>
          <p:spPr>
            <a:xfrm>
              <a:off x="9298535" y="2126912"/>
              <a:ext cx="2078966" cy="63453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a:t>
              </a:r>
              <a:r>
                <a:rPr kumimoji="0" lang="en-US" sz="2400" b="0" i="1" u="none" strike="noStrike" kern="0" cap="none" spc="0" normalizeH="0" baseline="0" noProof="0">
                  <a:ln>
                    <a:noFill/>
                  </a:ln>
                  <a:solidFill>
                    <a:schemeClr val="bg1"/>
                  </a:solidFill>
                  <a:effectLst/>
                  <a:uLnTx/>
                  <a:uFillTx/>
                  <a:latin typeface="Segoe UI Light"/>
                  <a:ea typeface="+mn-ea"/>
                  <a:cs typeface="+mn-cs"/>
                </a:rPr>
                <a:t>n</a:t>
              </a:r>
              <a:endParaRPr kumimoji="0" lang="en-US" sz="2400" b="0" i="0" u="none" strike="noStrike" kern="0" cap="none" spc="0" normalizeH="0" baseline="0" noProof="0">
                <a:ln>
                  <a:noFill/>
                </a:ln>
                <a:solidFill>
                  <a:schemeClr val="bg1"/>
                </a:solidFill>
                <a:effectLst/>
                <a:uLnTx/>
                <a:uFillTx/>
                <a:latin typeface="Segoe UI Light"/>
                <a:ea typeface="+mn-ea"/>
                <a:cs typeface="+mn-cs"/>
              </a:endParaRPr>
            </a:p>
          </p:txBody>
        </p:sp>
      </p:grpSp>
      <p:pic>
        <p:nvPicPr>
          <p:cNvPr id="49" name="Picture 48"/>
          <p:cNvPicPr>
            <a:picLocks noChangeAspect="1"/>
          </p:cNvPicPr>
          <p:nvPr/>
        </p:nvPicPr>
        <p:blipFill>
          <a:blip r:embed="rId3"/>
          <a:stretch>
            <a:fillRect/>
          </a:stretch>
        </p:blipFill>
        <p:spPr>
          <a:xfrm>
            <a:off x="4439533" y="535219"/>
            <a:ext cx="3491597" cy="692710"/>
          </a:xfrm>
          <a:prstGeom prst="rect">
            <a:avLst/>
          </a:prstGeom>
        </p:spPr>
      </p:pic>
      <p:sp>
        <p:nvSpPr>
          <p:cNvPr id="51" name="TextBox 50"/>
          <p:cNvSpPr txBox="1"/>
          <p:nvPr/>
        </p:nvSpPr>
        <p:spPr>
          <a:xfrm>
            <a:off x="7582507" y="342941"/>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cxnSp>
        <p:nvCxnSpPr>
          <p:cNvPr id="56" name="Straight Connector 55"/>
          <p:cNvCxnSpPr/>
          <p:nvPr/>
        </p:nvCxnSpPr>
        <p:spPr>
          <a:xfrm>
            <a:off x="3627551" y="2935999"/>
            <a:ext cx="0" cy="423123"/>
          </a:xfrm>
          <a:prstGeom prst="line">
            <a:avLst/>
          </a:prstGeom>
          <a:noFill/>
          <a:ln w="38100" cap="flat" cmpd="sng" algn="ctr">
            <a:noFill/>
            <a:prstDash val="solid"/>
            <a:headEnd type="none"/>
            <a:tailEnd type="none"/>
          </a:ln>
          <a:effectLst/>
        </p:spPr>
      </p:cxnSp>
      <p:cxnSp>
        <p:nvCxnSpPr>
          <p:cNvPr id="57" name="Straight Connector 56"/>
          <p:cNvCxnSpPr/>
          <p:nvPr/>
        </p:nvCxnSpPr>
        <p:spPr>
          <a:xfrm>
            <a:off x="3551372" y="2935999"/>
            <a:ext cx="0" cy="423123"/>
          </a:xfrm>
          <a:prstGeom prst="line">
            <a:avLst/>
          </a:prstGeom>
          <a:noFill/>
          <a:ln w="38100" cap="flat" cmpd="sng" algn="ctr">
            <a:noFill/>
            <a:prstDash val="solid"/>
            <a:headEnd type="none"/>
            <a:tailEnd type="none"/>
          </a:ln>
          <a:effectLst/>
        </p:spPr>
      </p:cxnSp>
      <p:grpSp>
        <p:nvGrpSpPr>
          <p:cNvPr id="58" name="Group 57"/>
          <p:cNvGrpSpPr/>
          <p:nvPr/>
        </p:nvGrpSpPr>
        <p:grpSpPr>
          <a:xfrm>
            <a:off x="4960674" y="2956811"/>
            <a:ext cx="76178" cy="1371515"/>
            <a:chOff x="5019720" y="3255522"/>
            <a:chExt cx="76200" cy="1371904"/>
          </a:xfrm>
        </p:grpSpPr>
        <p:cxnSp>
          <p:nvCxnSpPr>
            <p:cNvPr id="59" name="Straight Connector 5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61" name="Group 60"/>
          <p:cNvGrpSpPr/>
          <p:nvPr/>
        </p:nvGrpSpPr>
        <p:grpSpPr>
          <a:xfrm>
            <a:off x="5303475" y="2956811"/>
            <a:ext cx="76178" cy="2188361"/>
            <a:chOff x="5248320" y="3255522"/>
            <a:chExt cx="76200" cy="2188982"/>
          </a:xfrm>
        </p:grpSpPr>
        <p:cxnSp>
          <p:nvCxnSpPr>
            <p:cNvPr id="62" name="Straight Connector 6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4" name="Group 63"/>
          <p:cNvGrpSpPr/>
          <p:nvPr/>
        </p:nvGrpSpPr>
        <p:grpSpPr>
          <a:xfrm>
            <a:off x="5111128" y="2956810"/>
            <a:ext cx="88240" cy="1765239"/>
            <a:chOff x="5248320" y="3255522"/>
            <a:chExt cx="76200" cy="2188982"/>
          </a:xfrm>
        </p:grpSpPr>
        <p:cxnSp>
          <p:nvCxnSpPr>
            <p:cNvPr id="65" name="Straight Connector 6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7" name="Group 66"/>
          <p:cNvGrpSpPr/>
          <p:nvPr/>
        </p:nvGrpSpPr>
        <p:grpSpPr>
          <a:xfrm>
            <a:off x="5476153" y="2956810"/>
            <a:ext cx="75854" cy="2603201"/>
            <a:chOff x="5248320" y="3255522"/>
            <a:chExt cx="76200" cy="2188982"/>
          </a:xfrm>
        </p:grpSpPr>
        <p:cxnSp>
          <p:nvCxnSpPr>
            <p:cNvPr id="68" name="Straight Connector 6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70" name="Straight Connector 69"/>
          <p:cNvCxnSpPr/>
          <p:nvPr/>
        </p:nvCxnSpPr>
        <p:spPr>
          <a:xfrm>
            <a:off x="3454516" y="3338006"/>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1" name="Straight Connector 70"/>
          <p:cNvCxnSpPr/>
          <p:nvPr/>
        </p:nvCxnSpPr>
        <p:spPr>
          <a:xfrm>
            <a:off x="3380170" y="2937190"/>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2" name="Straight Connector 71"/>
          <p:cNvCxnSpPr/>
          <p:nvPr/>
        </p:nvCxnSpPr>
        <p:spPr>
          <a:xfrm>
            <a:off x="3605994" y="2940221"/>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3" name="Straight Connector 72"/>
          <p:cNvCxnSpPr/>
          <p:nvPr/>
        </p:nvCxnSpPr>
        <p:spPr>
          <a:xfrm>
            <a:off x="3548511" y="2940221"/>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74" name="Group 73"/>
          <p:cNvGrpSpPr/>
          <p:nvPr/>
        </p:nvGrpSpPr>
        <p:grpSpPr>
          <a:xfrm>
            <a:off x="5044421" y="3359122"/>
            <a:ext cx="198113" cy="2203915"/>
            <a:chOff x="1832856" y="3956665"/>
            <a:chExt cx="198169" cy="1835620"/>
          </a:xfrm>
        </p:grpSpPr>
        <p:cxnSp>
          <p:nvCxnSpPr>
            <p:cNvPr id="75" name="Straight Connector 7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79" name="Group 78"/>
          <p:cNvGrpSpPr/>
          <p:nvPr/>
        </p:nvGrpSpPr>
        <p:grpSpPr>
          <a:xfrm>
            <a:off x="3559612" y="3728516"/>
            <a:ext cx="198113" cy="1835100"/>
            <a:chOff x="1832856" y="3956665"/>
            <a:chExt cx="198169" cy="1835620"/>
          </a:xfrm>
        </p:grpSpPr>
        <p:cxnSp>
          <p:nvCxnSpPr>
            <p:cNvPr id="80" name="Straight Connector 79"/>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84" name="Group 83"/>
          <p:cNvGrpSpPr/>
          <p:nvPr/>
        </p:nvGrpSpPr>
        <p:grpSpPr>
          <a:xfrm>
            <a:off x="5330065" y="2935999"/>
            <a:ext cx="198113" cy="2624013"/>
            <a:chOff x="1832856" y="3956665"/>
            <a:chExt cx="198169" cy="1835620"/>
          </a:xfrm>
        </p:grpSpPr>
        <p:cxnSp>
          <p:nvCxnSpPr>
            <p:cNvPr id="85" name="Straight Connector 8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cxnSp>
        <p:nvCxnSpPr>
          <p:cNvPr id="89" name="Straight Connector 88"/>
          <p:cNvCxnSpPr/>
          <p:nvPr/>
        </p:nvCxnSpPr>
        <p:spPr>
          <a:xfrm>
            <a:off x="7350420" y="2935999"/>
            <a:ext cx="0" cy="423123"/>
          </a:xfrm>
          <a:prstGeom prst="line">
            <a:avLst/>
          </a:prstGeom>
          <a:noFill/>
          <a:ln w="38100" cap="flat" cmpd="sng" algn="ctr">
            <a:noFill/>
            <a:prstDash val="solid"/>
            <a:headEnd type="none"/>
            <a:tailEnd type="none"/>
          </a:ln>
          <a:effectLst/>
        </p:spPr>
      </p:cxnSp>
      <p:cxnSp>
        <p:nvCxnSpPr>
          <p:cNvPr id="90" name="Straight Connector 89"/>
          <p:cNvCxnSpPr/>
          <p:nvPr/>
        </p:nvCxnSpPr>
        <p:spPr>
          <a:xfrm>
            <a:off x="7274242" y="2935999"/>
            <a:ext cx="0" cy="423123"/>
          </a:xfrm>
          <a:prstGeom prst="line">
            <a:avLst/>
          </a:prstGeom>
          <a:noFill/>
          <a:ln w="38100" cap="flat" cmpd="sng" algn="ctr">
            <a:noFill/>
            <a:prstDash val="solid"/>
            <a:headEnd type="none"/>
            <a:tailEnd type="none"/>
          </a:ln>
          <a:effectLst/>
        </p:spPr>
      </p:cxnSp>
      <p:grpSp>
        <p:nvGrpSpPr>
          <p:cNvPr id="91" name="Group 90"/>
          <p:cNvGrpSpPr/>
          <p:nvPr/>
        </p:nvGrpSpPr>
        <p:grpSpPr>
          <a:xfrm>
            <a:off x="8683544" y="2956811"/>
            <a:ext cx="76178" cy="1371515"/>
            <a:chOff x="5019720" y="3255522"/>
            <a:chExt cx="76200" cy="1371904"/>
          </a:xfrm>
        </p:grpSpPr>
        <p:cxnSp>
          <p:nvCxnSpPr>
            <p:cNvPr id="92" name="Straight Connector 91"/>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93" name="Straight Connector 92"/>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94" name="Group 93"/>
          <p:cNvGrpSpPr/>
          <p:nvPr/>
        </p:nvGrpSpPr>
        <p:grpSpPr>
          <a:xfrm>
            <a:off x="9026345" y="2956811"/>
            <a:ext cx="76178" cy="2188361"/>
            <a:chOff x="5248320" y="3255522"/>
            <a:chExt cx="76200" cy="2188982"/>
          </a:xfrm>
        </p:grpSpPr>
        <p:cxnSp>
          <p:nvCxnSpPr>
            <p:cNvPr id="95" name="Straight Connector 9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6" name="Straight Connector 9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97" name="Group 96"/>
          <p:cNvGrpSpPr/>
          <p:nvPr/>
        </p:nvGrpSpPr>
        <p:grpSpPr>
          <a:xfrm>
            <a:off x="8833998" y="2956810"/>
            <a:ext cx="88240" cy="1765239"/>
            <a:chOff x="5248320" y="3255522"/>
            <a:chExt cx="76200" cy="2188982"/>
          </a:xfrm>
        </p:grpSpPr>
        <p:cxnSp>
          <p:nvCxnSpPr>
            <p:cNvPr id="98" name="Straight Connector 9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9" name="Straight Connector 98"/>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00" name="Group 99"/>
          <p:cNvGrpSpPr/>
          <p:nvPr/>
        </p:nvGrpSpPr>
        <p:grpSpPr>
          <a:xfrm>
            <a:off x="9199023" y="2956810"/>
            <a:ext cx="75854" cy="2603201"/>
            <a:chOff x="5248320" y="3255522"/>
            <a:chExt cx="76200" cy="2188982"/>
          </a:xfrm>
        </p:grpSpPr>
        <p:cxnSp>
          <p:nvCxnSpPr>
            <p:cNvPr id="101" name="Straight Connector 100"/>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02" name="Straight Connector 101"/>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103" name="Straight Connector 102"/>
          <p:cNvCxnSpPr/>
          <p:nvPr/>
        </p:nvCxnSpPr>
        <p:spPr>
          <a:xfrm>
            <a:off x="7177385" y="3338006"/>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4" name="Straight Connector 103"/>
          <p:cNvCxnSpPr/>
          <p:nvPr/>
        </p:nvCxnSpPr>
        <p:spPr>
          <a:xfrm>
            <a:off x="7103041" y="2937190"/>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5" name="Straight Connector 104"/>
          <p:cNvCxnSpPr/>
          <p:nvPr/>
        </p:nvCxnSpPr>
        <p:spPr>
          <a:xfrm>
            <a:off x="7328864" y="2940221"/>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6" name="Straight Connector 105"/>
          <p:cNvCxnSpPr/>
          <p:nvPr/>
        </p:nvCxnSpPr>
        <p:spPr>
          <a:xfrm>
            <a:off x="7271381" y="2940221"/>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107" name="Group 106"/>
          <p:cNvGrpSpPr/>
          <p:nvPr/>
        </p:nvGrpSpPr>
        <p:grpSpPr>
          <a:xfrm>
            <a:off x="8767292" y="3359122"/>
            <a:ext cx="198113" cy="2203915"/>
            <a:chOff x="1832856" y="3956665"/>
            <a:chExt cx="198169" cy="1835620"/>
          </a:xfrm>
        </p:grpSpPr>
        <p:cxnSp>
          <p:nvCxnSpPr>
            <p:cNvPr id="108" name="Straight Connector 10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9" name="Straight Connector 10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0" name="Straight Connector 10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1" name="Straight Connector 11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2" name="Group 111"/>
          <p:cNvGrpSpPr/>
          <p:nvPr/>
        </p:nvGrpSpPr>
        <p:grpSpPr>
          <a:xfrm>
            <a:off x="7282482" y="3728516"/>
            <a:ext cx="198113" cy="1835100"/>
            <a:chOff x="1832856" y="3956665"/>
            <a:chExt cx="198169" cy="1835620"/>
          </a:xfrm>
        </p:grpSpPr>
        <p:cxnSp>
          <p:nvCxnSpPr>
            <p:cNvPr id="113" name="Straight Connector 112"/>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4" name="Straight Connector 113"/>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5" name="Straight Connector 114"/>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6" name="Straight Connector 115"/>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7" name="Group 116"/>
          <p:cNvGrpSpPr/>
          <p:nvPr/>
        </p:nvGrpSpPr>
        <p:grpSpPr>
          <a:xfrm>
            <a:off x="9052934" y="2935999"/>
            <a:ext cx="198113" cy="2624013"/>
            <a:chOff x="1832856" y="3956665"/>
            <a:chExt cx="198169" cy="1835620"/>
          </a:xfrm>
        </p:grpSpPr>
        <p:cxnSp>
          <p:nvCxnSpPr>
            <p:cNvPr id="118" name="Straight Connector 11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9" name="Straight Connector 11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1" name="Straight Connector 12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22" name="Group 121"/>
          <p:cNvGrpSpPr/>
          <p:nvPr/>
        </p:nvGrpSpPr>
        <p:grpSpPr>
          <a:xfrm>
            <a:off x="3712784" y="2090488"/>
            <a:ext cx="119299" cy="1282200"/>
            <a:chOff x="2554811" y="2049462"/>
            <a:chExt cx="119332" cy="1282564"/>
          </a:xfrm>
        </p:grpSpPr>
        <p:cxnSp>
          <p:nvCxnSpPr>
            <p:cNvPr id="123" name="Straight Connector 122"/>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flipH="1">
            <a:off x="5600717" y="2270227"/>
            <a:ext cx="1467823" cy="6876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5594347" y="2261947"/>
            <a:ext cx="1480561" cy="1110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5624342" y="2249113"/>
            <a:ext cx="1420575" cy="709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5622277" y="2249113"/>
            <a:ext cx="1424707" cy="112494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393741" y="1227928"/>
            <a:ext cx="7111" cy="77701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7267256" y="1243459"/>
            <a:ext cx="4126" cy="76148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7443624" y="2090488"/>
            <a:ext cx="119299" cy="1282200"/>
            <a:chOff x="2554811" y="2049462"/>
            <a:chExt cx="119332" cy="1282564"/>
          </a:xfrm>
        </p:grpSpPr>
        <p:cxnSp>
          <p:nvCxnSpPr>
            <p:cNvPr id="132" name="Straight Connector 131"/>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4" name="Rectangle 133"/>
          <p:cNvSpPr/>
          <p:nvPr/>
        </p:nvSpPr>
        <p:spPr bwMode="auto">
          <a:xfrm>
            <a:off x="2375229" y="1363662"/>
            <a:ext cx="8033414" cy="5125067"/>
          </a:xfrm>
          <a:prstGeom prst="rect">
            <a:avLst/>
          </a:prstGeom>
          <a:noFill/>
          <a:ln w="34925" cap="rnd" cmpd="sng" algn="ctr">
            <a:solidFill>
              <a:schemeClr val="bg1"/>
            </a:solidFill>
            <a:prstDash val="dash"/>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5" name="TextBox 134"/>
          <p:cNvSpPr txBox="1"/>
          <p:nvPr/>
        </p:nvSpPr>
        <p:spPr>
          <a:xfrm>
            <a:off x="2317920" y="5585999"/>
            <a:ext cx="8033414" cy="634350"/>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Region</a:t>
            </a:r>
          </a:p>
        </p:txBody>
      </p:sp>
      <p:sp>
        <p:nvSpPr>
          <p:cNvPr id="136" name="TextBox 135"/>
          <p:cNvSpPr txBox="1"/>
          <p:nvPr/>
        </p:nvSpPr>
        <p:spPr>
          <a:xfrm>
            <a:off x="2524524" y="6428892"/>
            <a:ext cx="7620205" cy="634350"/>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Cloud</a:t>
            </a:r>
          </a:p>
        </p:txBody>
      </p:sp>
      <p:sp>
        <p:nvSpPr>
          <p:cNvPr id="137" name="TextBox 136">
            <a:extLst>
              <a:ext uri="{FF2B5EF4-FFF2-40B4-BE49-F238E27FC236}">
                <a16:creationId xmlns:a16="http://schemas.microsoft.com/office/drawing/2014/main" id="{0B2727E2-F231-487C-9DCF-22D25EB33B5A}"/>
              </a:ext>
            </a:extLst>
          </p:cNvPr>
          <p:cNvSpPr txBox="1"/>
          <p:nvPr/>
        </p:nvSpPr>
        <p:spPr>
          <a:xfrm>
            <a:off x="45825" y="1597041"/>
            <a:ext cx="2117409" cy="3619452"/>
          </a:xfrm>
          <a:prstGeom prst="rect">
            <a:avLst/>
          </a:prstGeom>
          <a:noFill/>
          <a:ln w="28575">
            <a:solidFill>
              <a:srgbClr val="FF5050"/>
            </a:solidFill>
          </a:ln>
        </p:spPr>
        <p:txBody>
          <a:bodyPr wrap="square" lIns="182880" tIns="146304" rIns="182880" bIns="146304" rtlCol="0">
            <a:spAutoFit/>
          </a:bodyPr>
          <a:lstStyle/>
          <a:p>
            <a:pPr>
              <a:lnSpc>
                <a:spcPct val="90000"/>
              </a:lnSpc>
              <a:spcAft>
                <a:spcPts val="600"/>
              </a:spcAft>
            </a:pPr>
            <a:r>
              <a:rPr lang="en-US" sz="2400" dirty="0">
                <a:solidFill>
                  <a:srgbClr val="FF0000"/>
                </a:solidFill>
              </a:rPr>
              <a:t>Multiple scale units is still a FUTURE planned capability for Azure Stack Hub. Not available now.</a:t>
            </a:r>
          </a:p>
        </p:txBody>
      </p:sp>
    </p:spTree>
    <p:extLst>
      <p:ext uri="{BB962C8B-B14F-4D97-AF65-F5344CB8AC3E}">
        <p14:creationId xmlns:p14="http://schemas.microsoft.com/office/powerpoint/2010/main" val="280625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Rectangle 40"/>
          <p:cNvSpPr/>
          <p:nvPr/>
        </p:nvSpPr>
        <p:spPr bwMode="auto">
          <a:xfrm>
            <a:off x="4548737" y="2176868"/>
            <a:ext cx="7620205" cy="4646882"/>
          </a:xfrm>
          <a:prstGeom prst="rect">
            <a:avLst/>
          </a:prstGeom>
          <a:solidFill>
            <a:schemeClr val="accent6">
              <a:lumMod val="20000"/>
              <a:lumOff val="80000"/>
              <a:alpha val="73000"/>
            </a:schemeClr>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4" name="Group 3"/>
          <p:cNvGrpSpPr/>
          <p:nvPr/>
        </p:nvGrpSpPr>
        <p:grpSpPr>
          <a:xfrm>
            <a:off x="5284438" y="1516626"/>
            <a:ext cx="6037752" cy="4756188"/>
            <a:chOff x="3245555" y="1668462"/>
            <a:chExt cx="6039464" cy="4757538"/>
          </a:xfrm>
        </p:grpSpPr>
        <p:grpSp>
          <p:nvGrpSpPr>
            <p:cNvPr id="7" name="Group 6"/>
            <p:cNvGrpSpPr/>
            <p:nvPr/>
          </p:nvGrpSpPr>
          <p:grpSpPr>
            <a:xfrm>
              <a:off x="3245555" y="3406098"/>
              <a:ext cx="2307565" cy="3019902"/>
              <a:chOff x="3245555" y="3040062"/>
              <a:chExt cx="2307565" cy="3019902"/>
            </a:xfrm>
          </p:grpSpPr>
          <p:sp>
            <p:nvSpPr>
              <p:cNvPr id="35" name="Rectangle 34"/>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6" name="Rectangle 35"/>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7" name="Rectangle 36"/>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8" name="Rectangle 37"/>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9" name="Rectangle 38"/>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40" name="Rectangle 39"/>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nvGrpSpPr>
            <p:cNvPr id="8" name="Group 7"/>
            <p:cNvGrpSpPr/>
            <p:nvPr/>
          </p:nvGrpSpPr>
          <p:grpSpPr>
            <a:xfrm>
              <a:off x="6966697" y="3396750"/>
              <a:ext cx="2307565" cy="3019902"/>
              <a:chOff x="3245555" y="3040062"/>
              <a:chExt cx="2307565" cy="3019902"/>
            </a:xfrm>
          </p:grpSpPr>
          <p:sp>
            <p:nvSpPr>
              <p:cNvPr id="27" name="Rectangle 26"/>
              <p:cNvSpPr/>
              <p:nvPr/>
            </p:nvSpPr>
            <p:spPr bwMode="auto">
              <a:xfrm>
                <a:off x="3267120" y="3878834"/>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8" name="Group 27"/>
              <p:cNvGrpSpPr/>
              <p:nvPr/>
            </p:nvGrpSpPr>
            <p:grpSpPr>
              <a:xfrm>
                <a:off x="3245555" y="3040062"/>
                <a:ext cx="2307565" cy="3019902"/>
                <a:chOff x="3245555" y="3040062"/>
                <a:chExt cx="2307565" cy="3019902"/>
              </a:xfrm>
            </p:grpSpPr>
            <p:sp>
              <p:nvSpPr>
                <p:cNvPr id="29" name="Rectangle 28"/>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0" name="Rectangle 29"/>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31" name="Rectangle 30"/>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2" name="Rectangle 31"/>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3" name="Rectangle 3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34" name="Rectangle 3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grpSp>
        <p:grpSp>
          <p:nvGrpSpPr>
            <p:cNvPr id="9" name="Group 8"/>
            <p:cNvGrpSpPr/>
            <p:nvPr/>
          </p:nvGrpSpPr>
          <p:grpSpPr>
            <a:xfrm>
              <a:off x="3267121" y="1668462"/>
              <a:ext cx="6017898" cy="2335767"/>
              <a:chOff x="3267121" y="1302426"/>
              <a:chExt cx="6017898" cy="2335767"/>
            </a:xfrm>
          </p:grpSpPr>
          <p:sp>
            <p:nvSpPr>
              <p:cNvPr id="12" name="Rectangle 11"/>
              <p:cNvSpPr/>
              <p:nvPr/>
            </p:nvSpPr>
            <p:spPr bwMode="auto">
              <a:xfrm>
                <a:off x="6999019"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effectLst/>
                    <a:uLnTx/>
                    <a:uFillTx/>
                    <a:latin typeface="Segoe UI"/>
                    <a:ea typeface="Segoe UI" pitchFamily="34" charset="0"/>
                    <a:cs typeface="Segoe UI" pitchFamily="34" charset="0"/>
                  </a:rPr>
                  <a:t>Aggregate Switch</a:t>
                </a:r>
              </a:p>
            </p:txBody>
          </p:sp>
          <p:sp>
            <p:nvSpPr>
              <p:cNvPr id="13" name="Rectangle 12"/>
              <p:cNvSpPr/>
              <p:nvPr/>
            </p:nvSpPr>
            <p:spPr bwMode="auto">
              <a:xfrm>
                <a:off x="3267121" y="2479383"/>
                <a:ext cx="2286000" cy="347043"/>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effectLst/>
                    <a:uLnTx/>
                    <a:uFillTx/>
                    <a:latin typeface="Segoe UI"/>
                    <a:ea typeface="Segoe UI" pitchFamily="34" charset="0"/>
                    <a:cs typeface="Segoe UI" pitchFamily="34" charset="0"/>
                  </a:rPr>
                  <a:t>Aggregate Switch</a:t>
                </a:r>
              </a:p>
            </p:txBody>
          </p:sp>
          <p:grpSp>
            <p:nvGrpSpPr>
              <p:cNvPr id="14" name="Group 13"/>
              <p:cNvGrpSpPr/>
              <p:nvPr/>
            </p:nvGrpSpPr>
            <p:grpSpPr>
              <a:xfrm>
                <a:off x="5324521" y="1302426"/>
                <a:ext cx="1874045" cy="2335767"/>
                <a:chOff x="5531644" y="1454825"/>
                <a:chExt cx="1874045" cy="2335767"/>
              </a:xfrm>
            </p:grpSpPr>
            <p:cxnSp>
              <p:nvCxnSpPr>
                <p:cNvPr id="21" name="Straight Connector 20"/>
                <p:cNvCxnSpPr/>
                <p:nvPr/>
              </p:nvCxnSpPr>
              <p:spPr>
                <a:xfrm flipH="1">
                  <a:off x="5738678" y="2686452"/>
                  <a:ext cx="1468239" cy="687817"/>
                </a:xfrm>
                <a:prstGeom prst="line">
                  <a:avLst/>
                </a:prstGeom>
                <a:noFill/>
                <a:ln w="38100" cap="flat" cmpd="sng" algn="ctr">
                  <a:noFill/>
                  <a:prstDash val="solid"/>
                  <a:headEnd type="none"/>
                  <a:tailEnd type="none"/>
                </a:ln>
                <a:effectLst/>
              </p:spPr>
            </p:cxnSp>
            <p:cxnSp>
              <p:nvCxnSpPr>
                <p:cNvPr id="22" name="Straight Connector 21"/>
                <p:cNvCxnSpPr/>
                <p:nvPr/>
              </p:nvCxnSpPr>
              <p:spPr>
                <a:xfrm flipH="1">
                  <a:off x="5732306" y="2678167"/>
                  <a:ext cx="1480981" cy="1111060"/>
                </a:xfrm>
                <a:prstGeom prst="line">
                  <a:avLst/>
                </a:prstGeom>
                <a:noFill/>
                <a:ln w="38100" cap="flat" cmpd="sng" algn="ctr">
                  <a:noFill/>
                  <a:prstDash val="solid"/>
                  <a:headEnd type="none"/>
                  <a:tailEnd type="none"/>
                </a:ln>
                <a:effectLst/>
              </p:spPr>
            </p:cxnSp>
            <p:cxnSp>
              <p:nvCxnSpPr>
                <p:cNvPr id="23" name="Straight Connector 22"/>
                <p:cNvCxnSpPr/>
                <p:nvPr/>
              </p:nvCxnSpPr>
              <p:spPr>
                <a:xfrm flipH="1" flipV="1">
                  <a:off x="5762310" y="2665332"/>
                  <a:ext cx="1420977" cy="709947"/>
                </a:xfrm>
                <a:prstGeom prst="line">
                  <a:avLst/>
                </a:prstGeom>
                <a:noFill/>
                <a:ln w="38100" cap="flat" cmpd="sng" algn="ctr">
                  <a:noFill/>
                  <a:prstDash val="solid"/>
                  <a:headEnd type="none"/>
                  <a:tailEnd type="none"/>
                </a:ln>
                <a:effectLst/>
              </p:spPr>
            </p:cxnSp>
            <p:cxnSp>
              <p:nvCxnSpPr>
                <p:cNvPr id="24" name="Straight Connector 23"/>
                <p:cNvCxnSpPr/>
                <p:nvPr/>
              </p:nvCxnSpPr>
              <p:spPr>
                <a:xfrm flipH="1" flipV="1">
                  <a:off x="5760244" y="2665332"/>
                  <a:ext cx="1425111" cy="1125260"/>
                </a:xfrm>
                <a:prstGeom prst="line">
                  <a:avLst/>
                </a:prstGeom>
                <a:noFill/>
                <a:ln w="38100" cap="flat" cmpd="sng" algn="ctr">
                  <a:noFill/>
                  <a:prstDash val="solid"/>
                  <a:headEnd type="none"/>
                  <a:tailEnd type="none"/>
                </a:ln>
                <a:effectLst/>
              </p:spPr>
            </p:cxnSp>
            <p:cxnSp>
              <p:nvCxnSpPr>
                <p:cNvPr id="25" name="Straight Connector 24"/>
                <p:cNvCxnSpPr/>
                <p:nvPr/>
              </p:nvCxnSpPr>
              <p:spPr>
                <a:xfrm>
                  <a:off x="5531644" y="1454825"/>
                  <a:ext cx="0" cy="966269"/>
                </a:xfrm>
                <a:prstGeom prst="line">
                  <a:avLst/>
                </a:prstGeom>
                <a:noFill/>
                <a:ln w="38100" cap="flat" cmpd="sng" algn="ctr">
                  <a:noFill/>
                  <a:prstDash val="solid"/>
                  <a:headEnd type="none"/>
                  <a:tailEnd type="none"/>
                </a:ln>
                <a:effectLst/>
              </p:spPr>
            </p:cxnSp>
            <p:cxnSp>
              <p:nvCxnSpPr>
                <p:cNvPr id="26" name="Straight Connector 25"/>
                <p:cNvCxnSpPr/>
                <p:nvPr/>
              </p:nvCxnSpPr>
              <p:spPr>
                <a:xfrm>
                  <a:off x="7405689" y="1454825"/>
                  <a:ext cx="0" cy="966269"/>
                </a:xfrm>
                <a:prstGeom prst="line">
                  <a:avLst/>
                </a:prstGeom>
                <a:noFill/>
                <a:ln w="38100" cap="flat" cmpd="sng" algn="ctr">
                  <a:noFill/>
                  <a:prstDash val="solid"/>
                  <a:headEnd type="none"/>
                  <a:tailEnd type="none"/>
                </a:ln>
                <a:effectLst/>
              </p:spPr>
            </p:cxnSp>
          </p:grpSp>
          <p:grpSp>
            <p:nvGrpSpPr>
              <p:cNvPr id="15" name="Group 14"/>
              <p:cNvGrpSpPr/>
              <p:nvPr/>
            </p:nvGrpSpPr>
            <p:grpSpPr>
              <a:xfrm>
                <a:off x="3643087" y="2354262"/>
                <a:ext cx="119332" cy="1282564"/>
                <a:chOff x="2554811" y="2049462"/>
                <a:chExt cx="119332" cy="1282564"/>
              </a:xfrm>
            </p:grpSpPr>
            <p:cxnSp>
              <p:nvCxnSpPr>
                <p:cNvPr id="19" name="Straight Connector 18"/>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20" name="Straight Connector 19"/>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nvGrpSpPr>
              <p:cNvPr id="16" name="Group 15"/>
              <p:cNvGrpSpPr/>
              <p:nvPr/>
            </p:nvGrpSpPr>
            <p:grpSpPr>
              <a:xfrm>
                <a:off x="7374985" y="2354262"/>
                <a:ext cx="119332" cy="1282564"/>
                <a:chOff x="2554811" y="2049462"/>
                <a:chExt cx="119332" cy="1282564"/>
              </a:xfrm>
            </p:grpSpPr>
            <p:cxnSp>
              <p:nvCxnSpPr>
                <p:cNvPr id="17" name="Straight Connector 16"/>
                <p:cNvCxnSpPr/>
                <p:nvPr/>
              </p:nvCxnSpPr>
              <p:spPr>
                <a:xfrm>
                  <a:off x="2554811" y="2049462"/>
                  <a:ext cx="900" cy="815062"/>
                </a:xfrm>
                <a:prstGeom prst="line">
                  <a:avLst/>
                </a:prstGeom>
                <a:noFill/>
                <a:ln w="38100" cap="flat" cmpd="sng" algn="ctr">
                  <a:noFill/>
                  <a:prstDash val="solid"/>
                  <a:headEnd type="none"/>
                  <a:tailEnd type="none"/>
                </a:ln>
                <a:effectLst/>
              </p:spPr>
            </p:cxnSp>
            <p:cxnSp>
              <p:nvCxnSpPr>
                <p:cNvPr id="18" name="Straight Connector 17"/>
                <p:cNvCxnSpPr/>
                <p:nvPr/>
              </p:nvCxnSpPr>
              <p:spPr>
                <a:xfrm flipH="1">
                  <a:off x="2665877" y="2049462"/>
                  <a:ext cx="8266" cy="1282564"/>
                </a:xfrm>
                <a:prstGeom prst="line">
                  <a:avLst/>
                </a:prstGeom>
                <a:noFill/>
                <a:ln w="38100" cap="flat" cmpd="sng" algn="ctr">
                  <a:noFill/>
                  <a:prstDash val="solid"/>
                  <a:headEnd type="none"/>
                  <a:tailEnd type="none"/>
                </a:ln>
                <a:effectLst/>
              </p:spPr>
            </p:cxnSp>
          </p:grpSp>
        </p:grpSp>
        <p:sp>
          <p:nvSpPr>
            <p:cNvPr id="10" name="Rectangle 9"/>
            <p:cNvSpPr/>
            <p:nvPr/>
          </p:nvSpPr>
          <p:spPr bwMode="auto">
            <a:xfrm>
              <a:off x="3267120" y="4244870"/>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sp>
          <p:nvSpPr>
            <p:cNvPr id="11" name="TextBox 10"/>
            <p:cNvSpPr txBox="1"/>
            <p:nvPr/>
          </p:nvSpPr>
          <p:spPr>
            <a:xfrm>
              <a:off x="5684837" y="5326062"/>
              <a:ext cx="1143000" cy="634530"/>
            </a:xfrm>
            <a:prstGeom prst="rect">
              <a:avLst/>
            </a:prstGeom>
            <a:solidFill>
              <a:schemeClr val="bg1"/>
            </a:solid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t>
              </a:r>
            </a:p>
          </p:txBody>
        </p:sp>
      </p:grpSp>
      <p:grpSp>
        <p:nvGrpSpPr>
          <p:cNvPr id="42" name="Group 41"/>
          <p:cNvGrpSpPr/>
          <p:nvPr/>
        </p:nvGrpSpPr>
        <p:grpSpPr>
          <a:xfrm>
            <a:off x="2704973" y="5163733"/>
            <a:ext cx="1520213" cy="516056"/>
            <a:chOff x="8854342" y="3656746"/>
            <a:chExt cx="665520" cy="205424"/>
          </a:xfrm>
          <a:solidFill>
            <a:schemeClr val="bg2"/>
          </a:solidFill>
        </p:grpSpPr>
        <p:sp>
          <p:nvSpPr>
            <p:cNvPr id="43"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grpFill/>
            <a:ln>
              <a:noFill/>
            </a:ln>
          </p:spPr>
          <p:txBody>
            <a:bodyPr vert="horz" wrap="square" lIns="82281" tIns="41141" rIns="82281" bIns="41141" numCol="1" anchor="t" anchorCtr="0" compatLnSpc="1">
              <a:prstTxWarp prst="textNoShape">
                <a:avLst/>
              </a:prstTxWarp>
            </a:bodyPr>
            <a:lstStyle/>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598" b="0" i="0" u="none" strike="noStrike" kern="0" cap="none" spc="0" normalizeH="0" baseline="0" noProof="0">
                <a:ln>
                  <a:noFill/>
                </a:ln>
                <a:solidFill>
                  <a:srgbClr val="FFFFFF"/>
                </a:solidFill>
                <a:effectLst/>
                <a:uLnTx/>
                <a:uFillTx/>
                <a:latin typeface="Arial"/>
                <a:ea typeface="+mn-ea"/>
                <a:cs typeface="+mn-cs"/>
              </a:endParaRPr>
            </a:p>
          </p:txBody>
        </p:sp>
        <p:sp>
          <p:nvSpPr>
            <p:cNvPr id="44"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81" tIns="41141" rIns="82281" bIns="41141" numCol="1" anchor="t" anchorCtr="0" compatLnSpc="1">
              <a:prstTxWarp prst="textNoShape">
                <a:avLst/>
              </a:prstTxWarp>
            </a:bodyPr>
            <a:lstStyle/>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598" b="0" i="0" u="none" strike="noStrike" kern="0" cap="none" spc="0" normalizeH="0" baseline="0" noProof="0">
                <a:ln>
                  <a:noFill/>
                </a:ln>
                <a:solidFill>
                  <a:srgbClr val="FFFFFF"/>
                </a:solidFill>
                <a:effectLst/>
                <a:uLnTx/>
                <a:uFillTx/>
                <a:latin typeface="Arial"/>
                <a:ea typeface="+mn-ea"/>
                <a:cs typeface="+mn-cs"/>
              </a:endParaRPr>
            </a:p>
          </p:txBody>
        </p:sp>
      </p:grpSp>
      <p:sp>
        <p:nvSpPr>
          <p:cNvPr id="45" name="TextBox 44"/>
          <p:cNvSpPr txBox="1"/>
          <p:nvPr/>
        </p:nvSpPr>
        <p:spPr>
          <a:xfrm>
            <a:off x="399267" y="5130589"/>
            <a:ext cx="1980638" cy="938793"/>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Space, Power,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&amp; Cooling</a:t>
            </a:r>
          </a:p>
        </p:txBody>
      </p:sp>
      <p:sp>
        <p:nvSpPr>
          <p:cNvPr id="46" name="Isosceles Triangle 45"/>
          <p:cNvSpPr/>
          <p:nvPr/>
        </p:nvSpPr>
        <p:spPr bwMode="auto">
          <a:xfrm>
            <a:off x="2876329" y="3536994"/>
            <a:ext cx="1065112" cy="1034183"/>
          </a:xfrm>
          <a:prstGeom prst="triangle">
            <a:avLst/>
          </a:prstGeom>
          <a:solidFill>
            <a:schemeClr val="bg2"/>
          </a:solidFill>
          <a:ln w="317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TextBox 46"/>
          <p:cNvSpPr txBox="1"/>
          <p:nvPr/>
        </p:nvSpPr>
        <p:spPr>
          <a:xfrm>
            <a:off x="21979" y="3560154"/>
            <a:ext cx="2920880" cy="1221396"/>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Identity Integration </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(Tenant &amp; Cloud Admin)</a:t>
            </a:r>
          </a:p>
        </p:txBody>
      </p:sp>
      <p:pic>
        <p:nvPicPr>
          <p:cNvPr id="49" name="Picture 48"/>
          <p:cNvPicPr>
            <a:picLocks noChangeAspect="1"/>
          </p:cNvPicPr>
          <p:nvPr/>
        </p:nvPicPr>
        <p:blipFill>
          <a:blip r:embed="rId3"/>
          <a:stretch>
            <a:fillRect/>
          </a:stretch>
        </p:blipFill>
        <p:spPr>
          <a:xfrm>
            <a:off x="6427113" y="1175654"/>
            <a:ext cx="3491597" cy="692710"/>
          </a:xfrm>
          <a:prstGeom prst="rect">
            <a:avLst/>
          </a:prstGeom>
        </p:spPr>
      </p:pic>
      <p:sp>
        <p:nvSpPr>
          <p:cNvPr id="51" name="TextBox 50"/>
          <p:cNvSpPr txBox="1"/>
          <p:nvPr/>
        </p:nvSpPr>
        <p:spPr>
          <a:xfrm>
            <a:off x="9570088" y="983377"/>
            <a:ext cx="1936728" cy="1051782"/>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Border</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Device</a:t>
            </a:r>
          </a:p>
        </p:txBody>
      </p:sp>
      <p:pic>
        <p:nvPicPr>
          <p:cNvPr id="52" name="Picture 2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876843" y="2250996"/>
            <a:ext cx="1071550" cy="7966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53198" y="1991821"/>
            <a:ext cx="3038022" cy="1284038"/>
          </a:xfrm>
          <a:prstGeom prst="rect">
            <a:avLst/>
          </a:prstGeom>
          <a:noFill/>
        </p:spPr>
        <p:txBody>
          <a:bodyPr wrap="square" lIns="182828" tIns="146262" rIns="182828" bIns="146262" rtlCol="0">
            <a:spAutoFit/>
          </a:bodyPr>
          <a:lstStyle/>
          <a:p>
            <a:pPr marL="0" marR="0" lvl="0" indent="0" algn="ctr" defTabSz="914049" rtl="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Datacenter monitoring/ticketing/</a:t>
            </a:r>
          </a:p>
          <a:p>
            <a:pPr marL="0" marR="0" lvl="0" indent="0" algn="ctr" defTabSz="914049"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a:ln>
                  <a:noFill/>
                </a:ln>
                <a:solidFill>
                  <a:schemeClr val="bg1"/>
                </a:solidFill>
                <a:effectLst/>
                <a:uLnTx/>
                <a:uFillTx/>
                <a:latin typeface="Segoe UI Light"/>
                <a:ea typeface="+mn-ea"/>
                <a:cs typeface="+mn-cs"/>
              </a:rPr>
              <a:t>hardware monitoring</a:t>
            </a:r>
          </a:p>
        </p:txBody>
      </p:sp>
      <p:cxnSp>
        <p:nvCxnSpPr>
          <p:cNvPr id="56" name="Straight Connector 55"/>
          <p:cNvCxnSpPr/>
          <p:nvPr/>
        </p:nvCxnSpPr>
        <p:spPr>
          <a:xfrm>
            <a:off x="5615130" y="3576435"/>
            <a:ext cx="0" cy="423123"/>
          </a:xfrm>
          <a:prstGeom prst="line">
            <a:avLst/>
          </a:prstGeom>
          <a:noFill/>
          <a:ln w="38100" cap="flat" cmpd="sng" algn="ctr">
            <a:solidFill>
              <a:schemeClr val="bg1"/>
            </a:solidFill>
            <a:prstDash val="solid"/>
            <a:headEnd type="none"/>
            <a:tailEnd type="none"/>
          </a:ln>
          <a:effectLst/>
        </p:spPr>
      </p:cxnSp>
      <p:cxnSp>
        <p:nvCxnSpPr>
          <p:cNvPr id="57" name="Straight Connector 56"/>
          <p:cNvCxnSpPr/>
          <p:nvPr/>
        </p:nvCxnSpPr>
        <p:spPr>
          <a:xfrm>
            <a:off x="5538952" y="3576435"/>
            <a:ext cx="0" cy="423123"/>
          </a:xfrm>
          <a:prstGeom prst="line">
            <a:avLst/>
          </a:prstGeom>
          <a:noFill/>
          <a:ln w="38100" cap="flat" cmpd="sng" algn="ctr">
            <a:solidFill>
              <a:schemeClr val="bg1"/>
            </a:solidFill>
            <a:prstDash val="solid"/>
            <a:headEnd type="none"/>
            <a:tailEnd type="none"/>
          </a:ln>
          <a:effectLst/>
        </p:spPr>
      </p:cxnSp>
      <p:grpSp>
        <p:nvGrpSpPr>
          <p:cNvPr id="58" name="Group 57"/>
          <p:cNvGrpSpPr/>
          <p:nvPr/>
        </p:nvGrpSpPr>
        <p:grpSpPr>
          <a:xfrm>
            <a:off x="6948255" y="3597246"/>
            <a:ext cx="76178" cy="1371515"/>
            <a:chOff x="5019720" y="3255522"/>
            <a:chExt cx="76200" cy="1371904"/>
          </a:xfrm>
        </p:grpSpPr>
        <p:cxnSp>
          <p:nvCxnSpPr>
            <p:cNvPr id="59" name="Straight Connector 5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60" name="Straight Connector 59"/>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61" name="Group 60"/>
          <p:cNvGrpSpPr/>
          <p:nvPr/>
        </p:nvGrpSpPr>
        <p:grpSpPr>
          <a:xfrm>
            <a:off x="7291056" y="3597246"/>
            <a:ext cx="76178" cy="2188361"/>
            <a:chOff x="5248320" y="3255522"/>
            <a:chExt cx="76200" cy="2188982"/>
          </a:xfrm>
        </p:grpSpPr>
        <p:cxnSp>
          <p:nvCxnSpPr>
            <p:cNvPr id="62" name="Straight Connector 6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3" name="Straight Connector 6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4" name="Group 63"/>
          <p:cNvGrpSpPr/>
          <p:nvPr/>
        </p:nvGrpSpPr>
        <p:grpSpPr>
          <a:xfrm>
            <a:off x="7098708" y="3597246"/>
            <a:ext cx="88240" cy="1765239"/>
            <a:chOff x="5248320" y="3255522"/>
            <a:chExt cx="76200" cy="2188982"/>
          </a:xfrm>
        </p:grpSpPr>
        <p:cxnSp>
          <p:nvCxnSpPr>
            <p:cNvPr id="65" name="Straight Connector 6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67" name="Group 66"/>
          <p:cNvGrpSpPr/>
          <p:nvPr/>
        </p:nvGrpSpPr>
        <p:grpSpPr>
          <a:xfrm>
            <a:off x="7463733" y="3597247"/>
            <a:ext cx="75854" cy="2603201"/>
            <a:chOff x="5248320" y="3255522"/>
            <a:chExt cx="76200" cy="2188982"/>
          </a:xfrm>
        </p:grpSpPr>
        <p:cxnSp>
          <p:nvCxnSpPr>
            <p:cNvPr id="68" name="Straight Connector 6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69" name="Straight Connector 68"/>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70" name="Straight Connector 69"/>
          <p:cNvCxnSpPr/>
          <p:nvPr/>
        </p:nvCxnSpPr>
        <p:spPr>
          <a:xfrm>
            <a:off x="5442096" y="3978442"/>
            <a:ext cx="0" cy="423123"/>
          </a:xfrm>
          <a:prstGeom prst="line">
            <a:avLst/>
          </a:prstGeom>
          <a:noFill/>
          <a:ln w="38100" cap="flat" cmpd="sng" algn="ctr">
            <a:solidFill>
              <a:schemeClr val="bg1"/>
            </a:solidFill>
            <a:prstDash val="solid"/>
            <a:headEnd type="none"/>
            <a:tailEnd type="none"/>
          </a:ln>
          <a:effectLst/>
        </p:spPr>
      </p:cxnSp>
      <p:cxnSp>
        <p:nvCxnSpPr>
          <p:cNvPr id="71" name="Straight Connector 70"/>
          <p:cNvCxnSpPr/>
          <p:nvPr/>
        </p:nvCxnSpPr>
        <p:spPr>
          <a:xfrm>
            <a:off x="5367751" y="3577627"/>
            <a:ext cx="4379" cy="816227"/>
          </a:xfrm>
          <a:prstGeom prst="line">
            <a:avLst/>
          </a:prstGeom>
          <a:noFill/>
          <a:ln w="38100" cap="flat" cmpd="sng" algn="ctr">
            <a:solidFill>
              <a:schemeClr val="bg1"/>
            </a:solidFill>
            <a:prstDash val="solid"/>
            <a:headEnd type="none"/>
            <a:tailEnd type="none"/>
          </a:ln>
          <a:effectLst/>
        </p:spPr>
      </p:cxnSp>
      <p:cxnSp>
        <p:nvCxnSpPr>
          <p:cNvPr id="72" name="Straight Connector 71"/>
          <p:cNvCxnSpPr/>
          <p:nvPr/>
        </p:nvCxnSpPr>
        <p:spPr>
          <a:xfrm>
            <a:off x="5593574" y="3580656"/>
            <a:ext cx="4090" cy="396596"/>
          </a:xfrm>
          <a:prstGeom prst="line">
            <a:avLst/>
          </a:prstGeom>
          <a:noFill/>
          <a:ln w="38100" cap="flat" cmpd="sng" algn="ctr">
            <a:solidFill>
              <a:schemeClr val="bg1"/>
            </a:solidFill>
            <a:prstDash val="solid"/>
            <a:headEnd type="none"/>
            <a:tailEnd type="none"/>
          </a:ln>
          <a:effectLst/>
        </p:spPr>
      </p:cxnSp>
      <p:cxnSp>
        <p:nvCxnSpPr>
          <p:cNvPr id="73" name="Straight Connector 72"/>
          <p:cNvCxnSpPr/>
          <p:nvPr/>
        </p:nvCxnSpPr>
        <p:spPr>
          <a:xfrm>
            <a:off x="5536090" y="3580656"/>
            <a:ext cx="1930" cy="396596"/>
          </a:xfrm>
          <a:prstGeom prst="line">
            <a:avLst/>
          </a:prstGeom>
          <a:noFill/>
          <a:ln w="38100" cap="flat" cmpd="sng" algn="ctr">
            <a:solidFill>
              <a:schemeClr val="bg1"/>
            </a:solidFill>
            <a:prstDash val="solid"/>
            <a:headEnd type="none"/>
            <a:tailEnd type="none"/>
          </a:ln>
          <a:effectLst/>
        </p:spPr>
      </p:cxnSp>
      <p:grpSp>
        <p:nvGrpSpPr>
          <p:cNvPr id="74" name="Group 73"/>
          <p:cNvGrpSpPr/>
          <p:nvPr/>
        </p:nvGrpSpPr>
        <p:grpSpPr>
          <a:xfrm>
            <a:off x="7032002" y="3999559"/>
            <a:ext cx="198113" cy="2203915"/>
            <a:chOff x="1832856" y="3956665"/>
            <a:chExt cx="198169" cy="1835620"/>
          </a:xfrm>
        </p:grpSpPr>
        <p:cxnSp>
          <p:nvCxnSpPr>
            <p:cNvPr id="75" name="Straight Connector 7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6" name="Straight Connector 7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7" name="Straight Connector 7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78" name="Straight Connector 7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79" name="Group 78"/>
          <p:cNvGrpSpPr/>
          <p:nvPr/>
        </p:nvGrpSpPr>
        <p:grpSpPr>
          <a:xfrm>
            <a:off x="5547192" y="4368953"/>
            <a:ext cx="198113" cy="1835100"/>
            <a:chOff x="1832856" y="3956665"/>
            <a:chExt cx="198169" cy="1835620"/>
          </a:xfrm>
        </p:grpSpPr>
        <p:cxnSp>
          <p:nvCxnSpPr>
            <p:cNvPr id="80" name="Straight Connector 79"/>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1" name="Straight Connector 80"/>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2" name="Straight Connector 81"/>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3" name="Straight Connector 82"/>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84" name="Group 83"/>
          <p:cNvGrpSpPr/>
          <p:nvPr/>
        </p:nvGrpSpPr>
        <p:grpSpPr>
          <a:xfrm>
            <a:off x="7317644" y="3576436"/>
            <a:ext cx="198113" cy="2624013"/>
            <a:chOff x="1832856" y="3956665"/>
            <a:chExt cx="198169" cy="1835620"/>
          </a:xfrm>
        </p:grpSpPr>
        <p:cxnSp>
          <p:nvCxnSpPr>
            <p:cNvPr id="85" name="Straight Connector 84"/>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6" name="Straight Connector 85"/>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8" name="Straight Connector 87"/>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cxnSp>
        <p:nvCxnSpPr>
          <p:cNvPr id="89" name="Straight Connector 88"/>
          <p:cNvCxnSpPr/>
          <p:nvPr/>
        </p:nvCxnSpPr>
        <p:spPr>
          <a:xfrm>
            <a:off x="9338000" y="3576435"/>
            <a:ext cx="0" cy="423123"/>
          </a:xfrm>
          <a:prstGeom prst="line">
            <a:avLst/>
          </a:prstGeom>
          <a:noFill/>
          <a:ln w="38100" cap="flat" cmpd="sng" algn="ctr">
            <a:noFill/>
            <a:prstDash val="solid"/>
            <a:headEnd type="none"/>
            <a:tailEnd type="none"/>
          </a:ln>
          <a:effectLst/>
        </p:spPr>
      </p:cxnSp>
      <p:cxnSp>
        <p:nvCxnSpPr>
          <p:cNvPr id="90" name="Straight Connector 89"/>
          <p:cNvCxnSpPr/>
          <p:nvPr/>
        </p:nvCxnSpPr>
        <p:spPr>
          <a:xfrm>
            <a:off x="9261822" y="3576435"/>
            <a:ext cx="0" cy="423123"/>
          </a:xfrm>
          <a:prstGeom prst="line">
            <a:avLst/>
          </a:prstGeom>
          <a:noFill/>
          <a:ln w="38100" cap="flat" cmpd="sng" algn="ctr">
            <a:noFill/>
            <a:prstDash val="solid"/>
            <a:headEnd type="none"/>
            <a:tailEnd type="none"/>
          </a:ln>
          <a:effectLst/>
        </p:spPr>
      </p:cxnSp>
      <p:grpSp>
        <p:nvGrpSpPr>
          <p:cNvPr id="91" name="Group 90"/>
          <p:cNvGrpSpPr/>
          <p:nvPr/>
        </p:nvGrpSpPr>
        <p:grpSpPr>
          <a:xfrm>
            <a:off x="10671125" y="3597246"/>
            <a:ext cx="76178" cy="1371515"/>
            <a:chOff x="5019720" y="3255522"/>
            <a:chExt cx="76200" cy="1371904"/>
          </a:xfrm>
        </p:grpSpPr>
        <p:cxnSp>
          <p:nvCxnSpPr>
            <p:cNvPr id="92" name="Straight Connector 91"/>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93" name="Straight Connector 92"/>
            <p:cNvCxnSpPr/>
            <p:nvPr/>
          </p:nvCxnSpPr>
          <p:spPr>
            <a:xfrm>
              <a:off x="5095920" y="3636826"/>
              <a:ext cx="0" cy="990600"/>
            </a:xfrm>
            <a:prstGeom prst="line">
              <a:avLst/>
            </a:prstGeom>
            <a:noFill/>
            <a:ln w="38100" cap="flat" cmpd="sng" algn="ctr">
              <a:noFill/>
              <a:prstDash val="solid"/>
              <a:headEnd type="none"/>
              <a:tailEnd type="none"/>
            </a:ln>
            <a:effectLst/>
          </p:spPr>
        </p:cxnSp>
      </p:grpSp>
      <p:grpSp>
        <p:nvGrpSpPr>
          <p:cNvPr id="94" name="Group 93"/>
          <p:cNvGrpSpPr/>
          <p:nvPr/>
        </p:nvGrpSpPr>
        <p:grpSpPr>
          <a:xfrm>
            <a:off x="11013926" y="3597246"/>
            <a:ext cx="76178" cy="2188361"/>
            <a:chOff x="5248320" y="3255522"/>
            <a:chExt cx="76200" cy="2188982"/>
          </a:xfrm>
        </p:grpSpPr>
        <p:cxnSp>
          <p:nvCxnSpPr>
            <p:cNvPr id="95" name="Straight Connector 9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6" name="Straight Connector 9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97" name="Group 96"/>
          <p:cNvGrpSpPr/>
          <p:nvPr/>
        </p:nvGrpSpPr>
        <p:grpSpPr>
          <a:xfrm>
            <a:off x="10821578" y="3597246"/>
            <a:ext cx="88240" cy="1765239"/>
            <a:chOff x="5248320" y="3255522"/>
            <a:chExt cx="76200" cy="2188982"/>
          </a:xfrm>
        </p:grpSpPr>
        <p:cxnSp>
          <p:nvCxnSpPr>
            <p:cNvPr id="98" name="Straight Connector 9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99" name="Straight Connector 98"/>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00" name="Group 99"/>
          <p:cNvGrpSpPr/>
          <p:nvPr/>
        </p:nvGrpSpPr>
        <p:grpSpPr>
          <a:xfrm>
            <a:off x="11186602" y="3597247"/>
            <a:ext cx="75854" cy="2603201"/>
            <a:chOff x="5248320" y="3255522"/>
            <a:chExt cx="76200" cy="2188982"/>
          </a:xfrm>
        </p:grpSpPr>
        <p:cxnSp>
          <p:nvCxnSpPr>
            <p:cNvPr id="101" name="Straight Connector 100"/>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02" name="Straight Connector 101"/>
            <p:cNvCxnSpPr/>
            <p:nvPr/>
          </p:nvCxnSpPr>
          <p:spPr>
            <a:xfrm>
              <a:off x="5324520" y="3636826"/>
              <a:ext cx="0" cy="1807678"/>
            </a:xfrm>
            <a:prstGeom prst="line">
              <a:avLst/>
            </a:prstGeom>
            <a:noFill/>
            <a:ln w="38100" cap="flat" cmpd="sng" algn="ctr">
              <a:noFill/>
              <a:prstDash val="solid"/>
              <a:headEnd type="none"/>
              <a:tailEnd type="none"/>
            </a:ln>
            <a:effectLst/>
          </p:spPr>
        </p:cxnSp>
      </p:grpSp>
      <p:cxnSp>
        <p:nvCxnSpPr>
          <p:cNvPr id="103" name="Straight Connector 102"/>
          <p:cNvCxnSpPr/>
          <p:nvPr/>
        </p:nvCxnSpPr>
        <p:spPr>
          <a:xfrm>
            <a:off x="9164966" y="3978442"/>
            <a:ext cx="0" cy="42312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4" name="Straight Connector 103"/>
          <p:cNvCxnSpPr/>
          <p:nvPr/>
        </p:nvCxnSpPr>
        <p:spPr>
          <a:xfrm>
            <a:off x="9090621" y="3577627"/>
            <a:ext cx="4379" cy="8162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5" name="Straight Connector 104"/>
          <p:cNvCxnSpPr/>
          <p:nvPr/>
        </p:nvCxnSpPr>
        <p:spPr>
          <a:xfrm>
            <a:off x="9316444" y="3580656"/>
            <a:ext cx="4090" cy="39659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6" name="Straight Connector 105"/>
          <p:cNvCxnSpPr/>
          <p:nvPr/>
        </p:nvCxnSpPr>
        <p:spPr>
          <a:xfrm>
            <a:off x="9258960" y="3580656"/>
            <a:ext cx="1930" cy="396596"/>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107" name="Group 106"/>
          <p:cNvGrpSpPr/>
          <p:nvPr/>
        </p:nvGrpSpPr>
        <p:grpSpPr>
          <a:xfrm>
            <a:off x="10754872" y="3999559"/>
            <a:ext cx="198113" cy="2203915"/>
            <a:chOff x="1832856" y="3956665"/>
            <a:chExt cx="198169" cy="1835620"/>
          </a:xfrm>
        </p:grpSpPr>
        <p:cxnSp>
          <p:nvCxnSpPr>
            <p:cNvPr id="108" name="Straight Connector 10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09" name="Straight Connector 10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0" name="Straight Connector 10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1" name="Straight Connector 11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2" name="Group 111"/>
          <p:cNvGrpSpPr/>
          <p:nvPr/>
        </p:nvGrpSpPr>
        <p:grpSpPr>
          <a:xfrm>
            <a:off x="9270062" y="4368953"/>
            <a:ext cx="198113" cy="1835100"/>
            <a:chOff x="1832856" y="3956665"/>
            <a:chExt cx="198169" cy="1835620"/>
          </a:xfrm>
        </p:grpSpPr>
        <p:cxnSp>
          <p:nvCxnSpPr>
            <p:cNvPr id="113" name="Straight Connector 112"/>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4" name="Straight Connector 113"/>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5" name="Straight Connector 114"/>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6" name="Straight Connector 115"/>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17" name="Group 116"/>
          <p:cNvGrpSpPr/>
          <p:nvPr/>
        </p:nvGrpSpPr>
        <p:grpSpPr>
          <a:xfrm>
            <a:off x="11040514" y="3576436"/>
            <a:ext cx="198113" cy="2624013"/>
            <a:chOff x="1832856" y="3956665"/>
            <a:chExt cx="198169" cy="1835620"/>
          </a:xfrm>
        </p:grpSpPr>
        <p:cxnSp>
          <p:nvCxnSpPr>
            <p:cNvPr id="118" name="Straight Connector 11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19" name="Straight Connector 11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1" name="Straight Connector 12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122" name="Group 121"/>
          <p:cNvGrpSpPr/>
          <p:nvPr/>
        </p:nvGrpSpPr>
        <p:grpSpPr>
          <a:xfrm>
            <a:off x="5700365" y="2730925"/>
            <a:ext cx="119299" cy="1282200"/>
            <a:chOff x="2554811" y="2049462"/>
            <a:chExt cx="119332" cy="1282564"/>
          </a:xfrm>
        </p:grpSpPr>
        <p:cxnSp>
          <p:nvCxnSpPr>
            <p:cNvPr id="123" name="Straight Connector 122"/>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flipH="1">
            <a:off x="7588298" y="2910664"/>
            <a:ext cx="1467823" cy="68762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7581927" y="2902382"/>
            <a:ext cx="1480561" cy="1110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7611923" y="2889549"/>
            <a:ext cx="1420575" cy="70974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609857" y="2889549"/>
            <a:ext cx="1424707" cy="112494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7381321" y="1868365"/>
            <a:ext cx="7111" cy="77701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9254835" y="1883894"/>
            <a:ext cx="4126" cy="76148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9431204" y="2730925"/>
            <a:ext cx="119299" cy="1282200"/>
            <a:chOff x="2554811" y="2049462"/>
            <a:chExt cx="119332" cy="1282564"/>
          </a:xfrm>
        </p:grpSpPr>
        <p:cxnSp>
          <p:nvCxnSpPr>
            <p:cNvPr id="132" name="Straight Connector 131"/>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5524980" y="2173791"/>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1</a:t>
            </a:r>
          </a:p>
        </p:txBody>
      </p:sp>
      <p:sp>
        <p:nvSpPr>
          <p:cNvPr id="140" name="TextBox 139"/>
          <p:cNvSpPr txBox="1"/>
          <p:nvPr/>
        </p:nvSpPr>
        <p:spPr>
          <a:xfrm>
            <a:off x="9271661" y="2173791"/>
            <a:ext cx="2078376" cy="634350"/>
          </a:xfrm>
          <a:prstGeom prst="rect">
            <a:avLst/>
          </a:prstGeom>
          <a:noFill/>
        </p:spPr>
        <p:txBody>
          <a:bodyPr wrap="square" lIns="182828" tIns="146262" rIns="182828" bIns="146262"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a:ln>
                  <a:noFill/>
                </a:ln>
                <a:solidFill>
                  <a:schemeClr val="bg1"/>
                </a:solidFill>
                <a:effectLst/>
                <a:uLnTx/>
                <a:uFillTx/>
                <a:latin typeface="Segoe UI Light"/>
                <a:ea typeface="+mn-ea"/>
                <a:cs typeface="+mn-cs"/>
              </a:rPr>
              <a:t>Scale Unit </a:t>
            </a:r>
            <a:r>
              <a:rPr kumimoji="0" lang="en-US" sz="2400" b="0" i="1" u="none" strike="noStrike" kern="0" cap="none" spc="0" normalizeH="0" baseline="0" noProof="0">
                <a:ln>
                  <a:noFill/>
                </a:ln>
                <a:solidFill>
                  <a:schemeClr val="bg1"/>
                </a:solidFill>
                <a:effectLst/>
                <a:uLnTx/>
                <a:uFillTx/>
                <a:latin typeface="Segoe UI Light"/>
                <a:ea typeface="+mn-ea"/>
                <a:cs typeface="+mn-cs"/>
              </a:rPr>
              <a:t>n</a:t>
            </a:r>
            <a:endParaRPr kumimoji="0" lang="en-US" sz="2400" b="0" i="0" u="none" strike="noStrike" kern="0" cap="none" spc="0" normalizeH="0" baseline="0" noProof="0">
              <a:ln>
                <a:noFill/>
              </a:ln>
              <a:solidFill>
                <a:schemeClr val="bg1"/>
              </a:solidFill>
              <a:effectLst/>
              <a:uLnTx/>
              <a:uFillTx/>
              <a:latin typeface="Segoe UI Light"/>
              <a:ea typeface="+mn-ea"/>
              <a:cs typeface="+mn-cs"/>
            </a:endParaRPr>
          </a:p>
        </p:txBody>
      </p:sp>
      <p:sp>
        <p:nvSpPr>
          <p:cNvPr id="134" name="Title 1">
            <a:extLst>
              <a:ext uri="{FF2B5EF4-FFF2-40B4-BE49-F238E27FC236}">
                <a16:creationId xmlns:a16="http://schemas.microsoft.com/office/drawing/2014/main" id="{BF537CC8-8D41-4D8B-9EF2-9B653A376AE8}"/>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rgbClr val="404040"/>
                </a:solidFill>
              </a:rPr>
              <a:t>Integration in your datacenter</a:t>
            </a:r>
          </a:p>
        </p:txBody>
      </p:sp>
    </p:spTree>
    <p:extLst>
      <p:ext uri="{BB962C8B-B14F-4D97-AF65-F5344CB8AC3E}">
        <p14:creationId xmlns:p14="http://schemas.microsoft.com/office/powerpoint/2010/main" val="117096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6747361" cy="2480679"/>
          </a:xfrm>
        </p:spPr>
        <p:txBody>
          <a:bodyPr vert="horz" wrap="square" lIns="146304" tIns="91440" rIns="146304" bIns="91440" rtlCol="0" anchor="t">
            <a:spAutoFit/>
          </a:bodyPr>
          <a:lstStyle/>
          <a:p>
            <a:r>
              <a:rPr lang="en-US" sz="2400" dirty="0">
                <a:solidFill>
                  <a:srgbClr val="0078D7"/>
                </a:solidFill>
              </a:rPr>
              <a:t>Architecture overview</a:t>
            </a:r>
          </a:p>
          <a:p>
            <a:r>
              <a:rPr lang="en-US" sz="2400" dirty="0">
                <a:solidFill>
                  <a:srgbClr val="0078D7"/>
                </a:solidFill>
              </a:rPr>
              <a:t>Capacity, scalability, and resiliency</a:t>
            </a:r>
          </a:p>
          <a:p>
            <a:r>
              <a:rPr lang="en-US" sz="2400" dirty="0">
                <a:solidFill>
                  <a:srgbClr val="0078D7"/>
                </a:solidFill>
              </a:rPr>
              <a:t>Compute</a:t>
            </a:r>
          </a:p>
          <a:p>
            <a:r>
              <a:rPr lang="en-US" sz="2400" dirty="0">
                <a:solidFill>
                  <a:srgbClr val="0078D7"/>
                </a:solidFill>
              </a:rPr>
              <a:t>Networking</a:t>
            </a:r>
            <a:endParaRPr lang="en-US" sz="2400" dirty="0">
              <a:solidFill>
                <a:srgbClr val="0078D7"/>
              </a:solidFill>
              <a:latin typeface="Segoe UI Light" pitchFamily="34" charset="0"/>
            </a:endParaRPr>
          </a:p>
          <a:p>
            <a:r>
              <a:rPr lang="en-US" sz="2400" dirty="0">
                <a:solidFill>
                  <a:srgbClr val="0078D7"/>
                </a:solidFill>
              </a:rPr>
              <a:t>Storage</a:t>
            </a:r>
          </a:p>
          <a:p>
            <a:pPr lvl="1"/>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Azure Stack Hub capacity, scalability, and redundancy</a:t>
            </a:r>
          </a:p>
        </p:txBody>
      </p:sp>
    </p:spTree>
    <p:extLst>
      <p:ext uri="{BB962C8B-B14F-4D97-AF65-F5344CB8AC3E}">
        <p14:creationId xmlns:p14="http://schemas.microsoft.com/office/powerpoint/2010/main" val="14423594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25717"/>
          </a:xfrm>
        </p:spPr>
        <p:txBody>
          <a:bodyPr vert="horz" wrap="square" lIns="146304" tIns="91440" rIns="146304" bIns="91440" rtlCol="0" anchor="t">
            <a:spAutoFit/>
          </a:bodyPr>
          <a:lstStyle/>
          <a:p>
            <a:r>
              <a:rPr lang="en-US" sz="2800" dirty="0">
                <a:solidFill>
                  <a:srgbClr val="505050"/>
                </a:solidFill>
              </a:rPr>
              <a:t>Servers</a:t>
            </a:r>
          </a:p>
          <a:p>
            <a:r>
              <a:rPr lang="en-US" sz="2800" dirty="0">
                <a:solidFill>
                  <a:srgbClr val="505050"/>
                </a:solidFill>
              </a:rPr>
              <a:t>Cores</a:t>
            </a:r>
          </a:p>
          <a:p>
            <a:r>
              <a:rPr lang="en-US" sz="2800" dirty="0">
                <a:solidFill>
                  <a:srgbClr val="505050"/>
                </a:solidFill>
              </a:rPr>
              <a:t>Memory</a:t>
            </a:r>
          </a:p>
          <a:p>
            <a:r>
              <a:rPr lang="en-US" sz="2800" dirty="0">
                <a:solidFill>
                  <a:srgbClr val="505050"/>
                </a:solidFill>
              </a:rPr>
              <a:t>Storage devices (capacity)</a:t>
            </a:r>
          </a:p>
          <a:p>
            <a:r>
              <a:rPr lang="en-US" sz="2800" dirty="0">
                <a:solidFill>
                  <a:srgbClr val="505050"/>
                </a:solidFill>
              </a:rPr>
              <a:t>NIC performance</a:t>
            </a:r>
          </a:p>
          <a:p>
            <a:r>
              <a:rPr lang="en-US" sz="2800" dirty="0">
                <a:solidFill>
                  <a:srgbClr val="505050"/>
                </a:solidFill>
              </a:rPr>
              <a:t>Storage performance</a:t>
            </a:r>
          </a:p>
          <a:p>
            <a:r>
              <a:rPr lang="en-US" sz="2800" dirty="0">
                <a:solidFill>
                  <a:srgbClr val="505050"/>
                </a:solidFill>
              </a:rPr>
              <a:t>Infrastructure use (VMs + software update)</a:t>
            </a:r>
          </a:p>
          <a:p>
            <a:r>
              <a:rPr lang="en-US" sz="2800" dirty="0">
                <a:solidFill>
                  <a:srgbClr val="505050"/>
                </a:solidFill>
              </a:rPr>
              <a:t>Application behaviors</a:t>
            </a:r>
          </a:p>
        </p:txBody>
      </p:sp>
      <p:sp>
        <p:nvSpPr>
          <p:cNvPr id="3" name="Title 2"/>
          <p:cNvSpPr>
            <a:spLocks noGrp="1"/>
          </p:cNvSpPr>
          <p:nvPr>
            <p:ph type="title"/>
          </p:nvPr>
        </p:nvSpPr>
        <p:spPr/>
        <p:txBody>
          <a:bodyPr/>
          <a:lstStyle/>
          <a:p>
            <a:r>
              <a:rPr lang="en-US" dirty="0"/>
              <a:t>Azure Stack Hub: Inputs to capacity planning</a:t>
            </a:r>
          </a:p>
        </p:txBody>
      </p:sp>
    </p:spTree>
    <p:extLst>
      <p:ext uri="{BB962C8B-B14F-4D97-AF65-F5344CB8AC3E}">
        <p14:creationId xmlns:p14="http://schemas.microsoft.com/office/powerpoint/2010/main" val="2382447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scale unit</a:t>
            </a:r>
          </a:p>
        </p:txBody>
      </p:sp>
      <p:sp>
        <p:nvSpPr>
          <p:cNvPr id="12" name="Rectangle 11"/>
          <p:cNvSpPr/>
          <p:nvPr/>
        </p:nvSpPr>
        <p:spPr bwMode="auto">
          <a:xfrm>
            <a:off x="274637" y="4797400"/>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Infrastructure Services</a:t>
            </a:r>
          </a:p>
        </p:txBody>
      </p:sp>
      <p:sp>
        <p:nvSpPr>
          <p:cNvPr id="13" name="Rectangle 12"/>
          <p:cNvSpPr/>
          <p:nvPr/>
        </p:nvSpPr>
        <p:spPr bwMode="auto">
          <a:xfrm>
            <a:off x="274637" y="3887879"/>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Patch and Update Reserve</a:t>
            </a:r>
          </a:p>
        </p:txBody>
      </p:sp>
      <p:sp>
        <p:nvSpPr>
          <p:cNvPr id="14" name="Rectangle 13"/>
          <p:cNvSpPr/>
          <p:nvPr/>
        </p:nvSpPr>
        <p:spPr bwMode="auto">
          <a:xfrm>
            <a:off x="274637" y="2385834"/>
            <a:ext cx="11615397" cy="1238580"/>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50" name="Rectangle 49">
            <a:extLst>
              <a:ext uri="{FF2B5EF4-FFF2-40B4-BE49-F238E27FC236}">
                <a16:creationId xmlns:a16="http://schemas.microsoft.com/office/drawing/2014/main" id="{EFCDBC45-DBF0-489E-B58F-846A8CC34340}"/>
              </a:ext>
            </a:extLst>
          </p:cNvPr>
          <p:cNvSpPr/>
          <p:nvPr/>
        </p:nvSpPr>
        <p:spPr bwMode="auto">
          <a:xfrm>
            <a:off x="3246437"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1" name="Rectangle 50">
            <a:extLst>
              <a:ext uri="{FF2B5EF4-FFF2-40B4-BE49-F238E27FC236}">
                <a16:creationId xmlns:a16="http://schemas.microsoft.com/office/drawing/2014/main" id="{C66D27BA-C530-4B1F-9B1A-38E26B8A7F7C}"/>
              </a:ext>
            </a:extLst>
          </p:cNvPr>
          <p:cNvSpPr/>
          <p:nvPr/>
        </p:nvSpPr>
        <p:spPr bwMode="auto">
          <a:xfrm>
            <a:off x="274638"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2" name="Rectangle 51">
            <a:extLst>
              <a:ext uri="{FF2B5EF4-FFF2-40B4-BE49-F238E27FC236}">
                <a16:creationId xmlns:a16="http://schemas.microsoft.com/office/drawing/2014/main" id="{07E3B538-F499-4515-B3D6-AAC9AD75F7D4}"/>
              </a:ext>
            </a:extLst>
          </p:cNvPr>
          <p:cNvSpPr/>
          <p:nvPr/>
        </p:nvSpPr>
        <p:spPr bwMode="auto">
          <a:xfrm>
            <a:off x="6218236"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9" name="Rectangle 28">
            <a:extLst>
              <a:ext uri="{FF2B5EF4-FFF2-40B4-BE49-F238E27FC236}">
                <a16:creationId xmlns:a16="http://schemas.microsoft.com/office/drawing/2014/main" id="{A3D2DB89-B533-48B0-87BA-4DECC345B1A4}"/>
              </a:ext>
            </a:extLst>
          </p:cNvPr>
          <p:cNvSpPr/>
          <p:nvPr/>
        </p:nvSpPr>
        <p:spPr bwMode="auto">
          <a:xfrm>
            <a:off x="9190035"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Tree>
    <p:extLst>
      <p:ext uri="{BB962C8B-B14F-4D97-AF65-F5344CB8AC3E}">
        <p14:creationId xmlns:p14="http://schemas.microsoft.com/office/powerpoint/2010/main" val="3442979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Stack Hub scale unit – Adding server nodes…</a:t>
            </a:r>
          </a:p>
        </p:txBody>
      </p:sp>
      <p:sp>
        <p:nvSpPr>
          <p:cNvPr id="12" name="Rectangle 11"/>
          <p:cNvSpPr/>
          <p:nvPr/>
        </p:nvSpPr>
        <p:spPr bwMode="auto">
          <a:xfrm>
            <a:off x="274637" y="4797400"/>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Infrastructure Services</a:t>
            </a:r>
          </a:p>
        </p:txBody>
      </p:sp>
      <p:sp>
        <p:nvSpPr>
          <p:cNvPr id="13" name="Rectangle 12"/>
          <p:cNvSpPr/>
          <p:nvPr/>
        </p:nvSpPr>
        <p:spPr bwMode="auto">
          <a:xfrm>
            <a:off x="274637" y="3887879"/>
            <a:ext cx="11615397" cy="661608"/>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78D7"/>
                </a:solidFill>
                <a:effectLst/>
                <a:uLnTx/>
                <a:uFillTx/>
                <a:latin typeface="Segoe UI Light"/>
                <a:ea typeface="+mn-ea"/>
                <a:cs typeface="+mn-cs"/>
              </a:rPr>
              <a:t>	Patch and Update Reserve</a:t>
            </a:r>
          </a:p>
        </p:txBody>
      </p:sp>
      <p:sp>
        <p:nvSpPr>
          <p:cNvPr id="14" name="Rectangle 13"/>
          <p:cNvSpPr/>
          <p:nvPr/>
        </p:nvSpPr>
        <p:spPr bwMode="auto">
          <a:xfrm>
            <a:off x="274637" y="2385834"/>
            <a:ext cx="11615397" cy="1238580"/>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50" name="Rectangle 49">
            <a:extLst>
              <a:ext uri="{FF2B5EF4-FFF2-40B4-BE49-F238E27FC236}">
                <a16:creationId xmlns:a16="http://schemas.microsoft.com/office/drawing/2014/main" id="{EFCDBC45-DBF0-489E-B58F-846A8CC34340}"/>
              </a:ext>
            </a:extLst>
          </p:cNvPr>
          <p:cNvSpPr/>
          <p:nvPr/>
        </p:nvSpPr>
        <p:spPr bwMode="auto">
          <a:xfrm>
            <a:off x="3246437"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1" name="Rectangle 50">
            <a:extLst>
              <a:ext uri="{FF2B5EF4-FFF2-40B4-BE49-F238E27FC236}">
                <a16:creationId xmlns:a16="http://schemas.microsoft.com/office/drawing/2014/main" id="{C66D27BA-C530-4B1F-9B1A-38E26B8A7F7C}"/>
              </a:ext>
            </a:extLst>
          </p:cNvPr>
          <p:cNvSpPr/>
          <p:nvPr/>
        </p:nvSpPr>
        <p:spPr bwMode="auto">
          <a:xfrm>
            <a:off x="274638"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52" name="Rectangle 51">
            <a:extLst>
              <a:ext uri="{FF2B5EF4-FFF2-40B4-BE49-F238E27FC236}">
                <a16:creationId xmlns:a16="http://schemas.microsoft.com/office/drawing/2014/main" id="{07E3B538-F499-4515-B3D6-AAC9AD75F7D4}"/>
              </a:ext>
            </a:extLst>
          </p:cNvPr>
          <p:cNvSpPr/>
          <p:nvPr/>
        </p:nvSpPr>
        <p:spPr bwMode="auto">
          <a:xfrm>
            <a:off x="6218236"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9" name="Rectangle 28">
            <a:extLst>
              <a:ext uri="{FF2B5EF4-FFF2-40B4-BE49-F238E27FC236}">
                <a16:creationId xmlns:a16="http://schemas.microsoft.com/office/drawing/2014/main" id="{A3D2DB89-B533-48B0-87BA-4DECC345B1A4}"/>
              </a:ext>
            </a:extLst>
          </p:cNvPr>
          <p:cNvSpPr/>
          <p:nvPr/>
        </p:nvSpPr>
        <p:spPr bwMode="auto">
          <a:xfrm>
            <a:off x="9190035" y="5627653"/>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 name="Rectangle 9">
            <a:extLst>
              <a:ext uri="{FF2B5EF4-FFF2-40B4-BE49-F238E27FC236}">
                <a16:creationId xmlns:a16="http://schemas.microsoft.com/office/drawing/2014/main" id="{3E493029-0AF6-4A94-81C4-DDA42A07B64B}"/>
              </a:ext>
            </a:extLst>
          </p:cNvPr>
          <p:cNvSpPr/>
          <p:nvPr/>
        </p:nvSpPr>
        <p:spPr bwMode="auto">
          <a:xfrm>
            <a:off x="3246436"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1" name="Rectangle 10">
            <a:extLst>
              <a:ext uri="{FF2B5EF4-FFF2-40B4-BE49-F238E27FC236}">
                <a16:creationId xmlns:a16="http://schemas.microsoft.com/office/drawing/2014/main" id="{1DE2576F-C8AE-4D67-AA61-E478411F7E15}"/>
              </a:ext>
            </a:extLst>
          </p:cNvPr>
          <p:cNvSpPr/>
          <p:nvPr/>
        </p:nvSpPr>
        <p:spPr bwMode="auto">
          <a:xfrm>
            <a:off x="274637"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5" name="Rectangle 14">
            <a:extLst>
              <a:ext uri="{FF2B5EF4-FFF2-40B4-BE49-F238E27FC236}">
                <a16:creationId xmlns:a16="http://schemas.microsoft.com/office/drawing/2014/main" id="{F97DA946-420F-48C5-8D90-718CF756BB45}"/>
              </a:ext>
            </a:extLst>
          </p:cNvPr>
          <p:cNvSpPr/>
          <p:nvPr/>
        </p:nvSpPr>
        <p:spPr bwMode="auto">
          <a:xfrm>
            <a:off x="6218235"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6" name="Rectangle 15">
            <a:extLst>
              <a:ext uri="{FF2B5EF4-FFF2-40B4-BE49-F238E27FC236}">
                <a16:creationId xmlns:a16="http://schemas.microsoft.com/office/drawing/2014/main" id="{9B75B90B-D1ED-40A8-A5AD-3AB9EFF3C83A}"/>
              </a:ext>
            </a:extLst>
          </p:cNvPr>
          <p:cNvSpPr/>
          <p:nvPr/>
        </p:nvSpPr>
        <p:spPr bwMode="auto">
          <a:xfrm>
            <a:off x="9190034" y="6276811"/>
            <a:ext cx="2700000" cy="504000"/>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28" tIns="0" rIns="182828" bIns="0"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100000"/>
              </a:lnSpc>
              <a:spcBef>
                <a:spcPct val="0"/>
              </a:spcBef>
              <a:spcAft>
                <a:spcPct val="0"/>
              </a:spcAft>
              <a:buClrTx/>
              <a:buSzTx/>
              <a:buFontTx/>
              <a:buNone/>
              <a:tabLst/>
              <a:defRPr/>
            </a:pPr>
            <a:r>
              <a:rPr kumimoji="0" lang="en-US" sz="159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7" name="Rectangle 16">
            <a:extLst>
              <a:ext uri="{FF2B5EF4-FFF2-40B4-BE49-F238E27FC236}">
                <a16:creationId xmlns:a16="http://schemas.microsoft.com/office/drawing/2014/main" id="{070DF718-ED4E-46FC-9D79-456390F5AF98}"/>
              </a:ext>
            </a:extLst>
          </p:cNvPr>
          <p:cNvSpPr/>
          <p:nvPr/>
        </p:nvSpPr>
        <p:spPr bwMode="auto">
          <a:xfrm>
            <a:off x="272272" y="1061186"/>
            <a:ext cx="11615397" cy="2563227"/>
          </a:xfrm>
          <a:prstGeom prst="rect">
            <a:avLst/>
          </a:pr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2800" kern="0" dirty="0">
                <a:solidFill>
                  <a:srgbClr val="0078D7"/>
                </a:solidFill>
                <a:latin typeface="Segoe UI Light"/>
              </a:rPr>
              <a:t>	Tenant Capacity</a:t>
            </a:r>
          </a:p>
        </p:txBody>
      </p:sp>
      <p:sp>
        <p:nvSpPr>
          <p:cNvPr id="2" name="TextBox 1">
            <a:extLst>
              <a:ext uri="{FF2B5EF4-FFF2-40B4-BE49-F238E27FC236}">
                <a16:creationId xmlns:a16="http://schemas.microsoft.com/office/drawing/2014/main" id="{5798ABF8-BF2F-48A1-8C42-816384713DAC}"/>
              </a:ext>
            </a:extLst>
          </p:cNvPr>
          <p:cNvSpPr txBox="1"/>
          <p:nvPr/>
        </p:nvSpPr>
        <p:spPr>
          <a:xfrm>
            <a:off x="4423144" y="2537497"/>
            <a:ext cx="6634716" cy="960263"/>
          </a:xfrm>
          <a:prstGeom prst="rect">
            <a:avLst/>
          </a:prstGeom>
          <a:noFill/>
          <a:ln>
            <a:solidFill>
              <a:srgbClr val="FF5050"/>
            </a:solidFill>
          </a:ln>
        </p:spPr>
        <p:txBody>
          <a:bodyPr wrap="square" lIns="182880" tIns="146304" rIns="182880" bIns="146304" rtlCol="0">
            <a:spAutoFit/>
          </a:bodyPr>
          <a:lstStyle/>
          <a:p>
            <a:pPr>
              <a:lnSpc>
                <a:spcPct val="90000"/>
              </a:lnSpc>
              <a:spcAft>
                <a:spcPts val="600"/>
              </a:spcAft>
            </a:pPr>
            <a:r>
              <a:rPr lang="en-US" sz="2400" dirty="0">
                <a:solidFill>
                  <a:srgbClr val="FF0000"/>
                </a:solidFill>
              </a:rPr>
              <a:t>Note – Servers can be added individually up to 16 nodes per scale unit</a:t>
            </a:r>
          </a:p>
        </p:txBody>
      </p:sp>
    </p:spTree>
    <p:extLst>
      <p:ext uri="{BB962C8B-B14F-4D97-AF65-F5344CB8AC3E}">
        <p14:creationId xmlns:p14="http://schemas.microsoft.com/office/powerpoint/2010/main" val="135250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5" grpId="0" animBg="1"/>
      <p:bldP spid="16" grpId="0" animBg="1"/>
      <p:bldP spid="17"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Compute</a:t>
            </a:r>
          </a:p>
        </p:txBody>
      </p:sp>
    </p:spTree>
    <p:extLst>
      <p:ext uri="{BB962C8B-B14F-4D97-AF65-F5344CB8AC3E}">
        <p14:creationId xmlns:p14="http://schemas.microsoft.com/office/powerpoint/2010/main" val="15647707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a:t>Compute</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31400" y="1117360"/>
            <a:ext cx="10268393"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7" name="Rectangle 46"/>
          <p:cNvSpPr/>
          <p:nvPr/>
        </p:nvSpPr>
        <p:spPr bwMode="auto">
          <a:xfrm>
            <a:off x="4888581" y="3199745"/>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 Resource Provider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Guest Agent</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p:cNvSpPr/>
          <p:nvPr/>
        </p:nvSpPr>
        <p:spPr bwMode="auto">
          <a:xfrm>
            <a:off x="4882883" y="4805086"/>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 </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Hyper-V Clusters</a:t>
            </a:r>
          </a:p>
        </p:txBody>
      </p:sp>
      <p:sp>
        <p:nvSpPr>
          <p:cNvPr id="49" name="Rectangle 48"/>
          <p:cNvSpPr/>
          <p:nvPr/>
        </p:nvSpPr>
        <p:spPr bwMode="auto">
          <a:xfrm>
            <a:off x="8427051" y="1844416"/>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50" name="Rectangle 49"/>
          <p:cNvSpPr/>
          <p:nvPr/>
        </p:nvSpPr>
        <p:spPr bwMode="auto">
          <a:xfrm>
            <a:off x="1271343" y="1849617"/>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vNICs</a:t>
            </a:r>
            <a:r>
              <a:rPr kumimoji="0" lang="en-US" sz="1600" b="0" i="0" u="none" strike="noStrike" kern="0" cap="none" spc="0" normalizeH="0" baseline="0" noProof="0">
                <a:ln>
                  <a:noFill/>
                </a:ln>
                <a:solidFill>
                  <a:srgbClr val="FFFFFF">
                    <a:lumMod val="75000"/>
                  </a:srgbClr>
                </a:solidFill>
                <a:effectLst/>
                <a:uLnTx/>
                <a:uFillTx/>
                <a:latin typeface="Segoe UI"/>
                <a:ea typeface="+mn-ea"/>
                <a:cs typeface="+mn-cs"/>
              </a:rPr>
              <a:t>, …</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4882883" y="1844416"/>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spTree>
    <p:extLst>
      <p:ext uri="{BB962C8B-B14F-4D97-AF65-F5344CB8AC3E}">
        <p14:creationId xmlns:p14="http://schemas.microsoft.com/office/powerpoint/2010/main" val="32519441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VM sizes on Azure Stack Hub</a:t>
            </a:r>
          </a:p>
        </p:txBody>
      </p:sp>
      <p:sp>
        <p:nvSpPr>
          <p:cNvPr id="5" name="TextBox 4"/>
          <p:cNvSpPr txBox="1"/>
          <p:nvPr/>
        </p:nvSpPr>
        <p:spPr>
          <a:xfrm>
            <a:off x="274639" y="1212849"/>
            <a:ext cx="6935996" cy="591854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Azure Stack Hub supports a subset of VM sizes</a:t>
            </a:r>
          </a:p>
          <a:p>
            <a:pPr marL="285750" marR="0" lvl="1" indent="-285750" algn="l" defTabSz="932742" rtl="0" eaLnBrk="1" fontAlgn="ctr" latinLnBrk="0" hangingPunct="1">
              <a:lnSpc>
                <a:spcPct val="90000"/>
              </a:lnSpc>
              <a:spcBef>
                <a:spcPct val="20000"/>
              </a:spcBef>
              <a:spcAft>
                <a:spcPts val="60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Currently we have support for A, D, DS and F</a:t>
            </a:r>
          </a:p>
          <a:p>
            <a:pPr marL="285750" marR="0" lvl="1" indent="-285750" algn="l" defTabSz="932742" rtl="0" eaLnBrk="1" fontAlgn="ctr" latinLnBrk="0" hangingPunct="1">
              <a:lnSpc>
                <a:spcPct val="90000"/>
              </a:lnSpc>
              <a:spcBef>
                <a:spcPct val="20000"/>
              </a:spcBef>
              <a:spcAft>
                <a:spcPts val="600"/>
              </a:spcAft>
              <a:buClrTx/>
              <a:buSzPct val="90000"/>
              <a:buFont typeface="Arial" panose="020B0604020202020204" pitchFamily="34" charset="0"/>
              <a:buChar char="•"/>
              <a:tabLst/>
              <a:defRPr/>
            </a:pPr>
            <a:endPar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0078D7"/>
                </a:solidFill>
                <a:effectLst/>
                <a:uLnTx/>
                <a:uFillTx/>
                <a:latin typeface="Segoe UI Light"/>
                <a:ea typeface="+mn-ea"/>
                <a:cs typeface="+mn-cs"/>
              </a:rPr>
              <a:t>Emulation is imperfect and is focused on uniform in-guest quantities</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RAM, CPU, Disk size quantities are aligned to Azure</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Storage performance is likely to be significantly better than Azure</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CPU performance is better than Azure for low-load environments</a:t>
            </a:r>
          </a:p>
          <a:p>
            <a:pPr marL="285750" marR="0" lvl="1" indent="-285750" algn="l" defTabSz="932742" rtl="0" eaLnBrk="1" fontAlgn="ctr"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05050"/>
                </a:solidFill>
                <a:effectLst/>
                <a:uLnTx/>
                <a:uFillTx/>
                <a:latin typeface="Segoe UI Light" pitchFamily="34" charset="0"/>
                <a:ea typeface="+mn-ea"/>
                <a:cs typeface="+mn-cs"/>
              </a:rPr>
              <a:t>CPU performance is non-deterministic for a given VM size (A VM size may run faster than a Dv2)</a:t>
            </a:r>
          </a:p>
          <a:p>
            <a:pPr marL="466371" marR="0" lvl="1" indent="0" algn="l" defTabSz="932742"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a:p>
            <a:pPr marL="466371" marR="0" lvl="1" indent="0" algn="l" defTabSz="932742"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a:p>
            <a:pPr marL="809271"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endParaRPr>
          </a:p>
        </p:txBody>
      </p:sp>
      <p:grpSp>
        <p:nvGrpSpPr>
          <p:cNvPr id="9" name="Group 8">
            <a:extLst>
              <a:ext uri="{FF2B5EF4-FFF2-40B4-BE49-F238E27FC236}">
                <a16:creationId xmlns:a16="http://schemas.microsoft.com/office/drawing/2014/main" id="{755C179D-2FD6-48F2-8D92-6D47EE6998E5}"/>
              </a:ext>
            </a:extLst>
          </p:cNvPr>
          <p:cNvGrpSpPr/>
          <p:nvPr/>
        </p:nvGrpSpPr>
        <p:grpSpPr>
          <a:xfrm>
            <a:off x="9503828" y="1212849"/>
            <a:ext cx="2181586" cy="1198057"/>
            <a:chOff x="1126308" y="1763123"/>
            <a:chExt cx="2181896" cy="1198227"/>
          </a:xfrm>
        </p:grpSpPr>
        <p:sp>
          <p:nvSpPr>
            <p:cNvPr id="10" name="Rectangle 9">
              <a:extLst>
                <a:ext uri="{FF2B5EF4-FFF2-40B4-BE49-F238E27FC236}">
                  <a16:creationId xmlns:a16="http://schemas.microsoft.com/office/drawing/2014/main" id="{076F30AD-520C-44B3-AB90-30FB5424324B}"/>
                </a:ext>
              </a:extLst>
            </p:cNvPr>
            <p:cNvSpPr/>
            <p:nvPr/>
          </p:nvSpPr>
          <p:spPr bwMode="auto">
            <a:xfrm>
              <a:off x="1235575" y="1983620"/>
              <a:ext cx="2072629" cy="977730"/>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Rectangle 10">
              <a:extLst>
                <a:ext uri="{FF2B5EF4-FFF2-40B4-BE49-F238E27FC236}">
                  <a16:creationId xmlns:a16="http://schemas.microsoft.com/office/drawing/2014/main" id="{D9B9FA44-DECB-453D-906B-0EE55ECBAE21}"/>
                </a:ext>
              </a:extLst>
            </p:cNvPr>
            <p:cNvSpPr/>
            <p:nvPr/>
          </p:nvSpPr>
          <p:spPr bwMode="auto">
            <a:xfrm>
              <a:off x="1582518" y="1800639"/>
              <a:ext cx="1032661" cy="337311"/>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Entry level</a:t>
              </a:r>
            </a:p>
          </p:txBody>
        </p:sp>
        <p:grpSp>
          <p:nvGrpSpPr>
            <p:cNvPr id="12" name="Group 11">
              <a:extLst>
                <a:ext uri="{FF2B5EF4-FFF2-40B4-BE49-F238E27FC236}">
                  <a16:creationId xmlns:a16="http://schemas.microsoft.com/office/drawing/2014/main" id="{2C26426A-2CE6-440C-9360-36B59EF0D3D2}"/>
                </a:ext>
              </a:extLst>
            </p:cNvPr>
            <p:cNvGrpSpPr/>
            <p:nvPr/>
          </p:nvGrpSpPr>
          <p:grpSpPr>
            <a:xfrm>
              <a:off x="1457286" y="2332382"/>
              <a:ext cx="679586" cy="520830"/>
              <a:chOff x="1107905" y="1985997"/>
              <a:chExt cx="865583" cy="663377"/>
            </a:xfrm>
          </p:grpSpPr>
          <p:sp>
            <p:nvSpPr>
              <p:cNvPr id="19" name="monitor">
                <a:extLst>
                  <a:ext uri="{FF2B5EF4-FFF2-40B4-BE49-F238E27FC236}">
                    <a16:creationId xmlns:a16="http://schemas.microsoft.com/office/drawing/2014/main" id="{64D2EEB0-A687-40BD-998B-A90BBFECD020}"/>
                  </a:ext>
                </a:extLst>
              </p:cNvPr>
              <p:cNvSpPr>
                <a:spLocks noChangeAspect="1" noEditPoints="1"/>
              </p:cNvSpPr>
              <p:nvPr/>
            </p:nvSpPr>
            <p:spPr bwMode="auto">
              <a:xfrm>
                <a:off x="110790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44B7FE38-8F58-4188-B6B2-8EFE27759BB2}"/>
                  </a:ext>
                </a:extLst>
              </p:cNvPr>
              <p:cNvSpPr txBox="1"/>
              <p:nvPr/>
            </p:nvSpPr>
            <p:spPr>
              <a:xfrm>
                <a:off x="1434450" y="2120073"/>
                <a:ext cx="179111"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a:t>
                </a:r>
              </a:p>
            </p:txBody>
          </p:sp>
        </p:grpSp>
        <p:grpSp>
          <p:nvGrpSpPr>
            <p:cNvPr id="13" name="Group 12">
              <a:extLst>
                <a:ext uri="{FF2B5EF4-FFF2-40B4-BE49-F238E27FC236}">
                  <a16:creationId xmlns:a16="http://schemas.microsoft.com/office/drawing/2014/main" id="{561E920D-8189-4379-8114-D2A68C1D833F}"/>
                </a:ext>
              </a:extLst>
            </p:cNvPr>
            <p:cNvGrpSpPr/>
            <p:nvPr/>
          </p:nvGrpSpPr>
          <p:grpSpPr>
            <a:xfrm>
              <a:off x="2396839" y="2332382"/>
              <a:ext cx="679586" cy="520830"/>
              <a:chOff x="2294035" y="1985997"/>
              <a:chExt cx="865583" cy="663377"/>
            </a:xfrm>
          </p:grpSpPr>
          <p:sp>
            <p:nvSpPr>
              <p:cNvPr id="17" name="monitor">
                <a:extLst>
                  <a:ext uri="{FF2B5EF4-FFF2-40B4-BE49-F238E27FC236}">
                    <a16:creationId xmlns:a16="http://schemas.microsoft.com/office/drawing/2014/main" id="{83053F0D-011A-45CF-BC32-26BD63BEAF82}"/>
                  </a:ext>
                </a:extLst>
              </p:cNvPr>
              <p:cNvSpPr>
                <a:spLocks noChangeAspect="1" noEditPoints="1"/>
              </p:cNvSpPr>
              <p:nvPr/>
            </p:nvSpPr>
            <p:spPr bwMode="auto">
              <a:xfrm>
                <a:off x="229403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24052603-0CFE-435C-9D5E-65952222785F}"/>
                  </a:ext>
                </a:extLst>
              </p:cNvPr>
              <p:cNvSpPr txBox="1"/>
              <p:nvPr/>
            </p:nvSpPr>
            <p:spPr>
              <a:xfrm>
                <a:off x="2482040" y="2120073"/>
                <a:ext cx="456606"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Av2</a:t>
                </a:r>
              </a:p>
            </p:txBody>
          </p:sp>
        </p:grpSp>
        <p:grpSp>
          <p:nvGrpSpPr>
            <p:cNvPr id="14" name="Group 13">
              <a:extLst>
                <a:ext uri="{FF2B5EF4-FFF2-40B4-BE49-F238E27FC236}">
                  <a16:creationId xmlns:a16="http://schemas.microsoft.com/office/drawing/2014/main" id="{605DE885-FAAE-45CC-BCB5-EEDCA6C4A8BF}"/>
                </a:ext>
              </a:extLst>
            </p:cNvPr>
            <p:cNvGrpSpPr/>
            <p:nvPr/>
          </p:nvGrpSpPr>
          <p:grpSpPr>
            <a:xfrm>
              <a:off x="1126308" y="1763123"/>
              <a:ext cx="449062" cy="449062"/>
              <a:chOff x="1069967" y="1804673"/>
              <a:chExt cx="365962" cy="365962"/>
            </a:xfrm>
          </p:grpSpPr>
          <p:sp>
            <p:nvSpPr>
              <p:cNvPr id="15" name="Oval 14">
                <a:extLst>
                  <a:ext uri="{FF2B5EF4-FFF2-40B4-BE49-F238E27FC236}">
                    <a16:creationId xmlns:a16="http://schemas.microsoft.com/office/drawing/2014/main" id="{0B74D59E-B030-4996-B3D5-3E5C3007B8DF}"/>
                  </a:ext>
                </a:extLst>
              </p:cNvPr>
              <p:cNvSpPr/>
              <p:nvPr/>
            </p:nvSpPr>
            <p:spPr bwMode="auto">
              <a:xfrm>
                <a:off x="1069967" y="1804673"/>
                <a:ext cx="365962" cy="365962"/>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desktop">
                <a:extLst>
                  <a:ext uri="{FF2B5EF4-FFF2-40B4-BE49-F238E27FC236}">
                    <a16:creationId xmlns:a16="http://schemas.microsoft.com/office/drawing/2014/main" id="{54E2F1DE-7BF0-49B9-9818-4D0C36E6BCAC}"/>
                  </a:ext>
                </a:extLst>
              </p:cNvPr>
              <p:cNvSpPr>
                <a:spLocks noChangeAspect="1" noEditPoints="1"/>
              </p:cNvSpPr>
              <p:nvPr/>
            </p:nvSpPr>
            <p:spPr bwMode="auto">
              <a:xfrm>
                <a:off x="1166574" y="1902690"/>
                <a:ext cx="172749" cy="169929"/>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83689B07-E6CD-4A22-8FE8-3EA5B24C1B27}"/>
              </a:ext>
            </a:extLst>
          </p:cNvPr>
          <p:cNvGrpSpPr/>
          <p:nvPr/>
        </p:nvGrpSpPr>
        <p:grpSpPr>
          <a:xfrm>
            <a:off x="7426670" y="2678396"/>
            <a:ext cx="4258744" cy="1198057"/>
            <a:chOff x="7426670" y="2678396"/>
            <a:chExt cx="4258744" cy="1198057"/>
          </a:xfrm>
        </p:grpSpPr>
        <p:grpSp>
          <p:nvGrpSpPr>
            <p:cNvPr id="22" name="Group 21">
              <a:extLst>
                <a:ext uri="{FF2B5EF4-FFF2-40B4-BE49-F238E27FC236}">
                  <a16:creationId xmlns:a16="http://schemas.microsoft.com/office/drawing/2014/main" id="{903B226D-E9FC-46D8-8FBB-75042D00A4D9}"/>
                </a:ext>
              </a:extLst>
            </p:cNvPr>
            <p:cNvGrpSpPr/>
            <p:nvPr/>
          </p:nvGrpSpPr>
          <p:grpSpPr>
            <a:xfrm>
              <a:off x="7774265" y="3245552"/>
              <a:ext cx="691739" cy="520756"/>
              <a:chOff x="5177200" y="1985997"/>
              <a:chExt cx="865582" cy="663377"/>
            </a:xfrm>
          </p:grpSpPr>
          <p:sp>
            <p:nvSpPr>
              <p:cNvPr id="37" name="monitor">
                <a:extLst>
                  <a:ext uri="{FF2B5EF4-FFF2-40B4-BE49-F238E27FC236}">
                    <a16:creationId xmlns:a16="http://schemas.microsoft.com/office/drawing/2014/main" id="{E08E687C-2B0D-4567-BEC4-AEF93694F27C}"/>
                  </a:ext>
                </a:extLst>
              </p:cNvPr>
              <p:cNvSpPr>
                <a:spLocks noChangeAspect="1" noEditPoints="1"/>
              </p:cNvSpPr>
              <p:nvPr/>
            </p:nvSpPr>
            <p:spPr bwMode="auto">
              <a:xfrm>
                <a:off x="5177200"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38" name="TextBox 37">
                <a:extLst>
                  <a:ext uri="{FF2B5EF4-FFF2-40B4-BE49-F238E27FC236}">
                    <a16:creationId xmlns:a16="http://schemas.microsoft.com/office/drawing/2014/main" id="{84DDFE1A-6E31-41CF-A614-A4E92A77093D}"/>
                  </a:ext>
                </a:extLst>
              </p:cNvPr>
              <p:cNvSpPr txBox="1"/>
              <p:nvPr/>
            </p:nvSpPr>
            <p:spPr>
              <a:xfrm>
                <a:off x="5514187" y="2120336"/>
                <a:ext cx="191607"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a:t>
                </a:r>
              </a:p>
            </p:txBody>
          </p:sp>
        </p:grpSp>
        <p:grpSp>
          <p:nvGrpSpPr>
            <p:cNvPr id="23" name="Group 22">
              <a:extLst>
                <a:ext uri="{FF2B5EF4-FFF2-40B4-BE49-F238E27FC236}">
                  <a16:creationId xmlns:a16="http://schemas.microsoft.com/office/drawing/2014/main" id="{E8426170-06E7-464F-9523-533754AEE0DC}"/>
                </a:ext>
              </a:extLst>
            </p:cNvPr>
            <p:cNvGrpSpPr/>
            <p:nvPr/>
          </p:nvGrpSpPr>
          <p:grpSpPr>
            <a:xfrm>
              <a:off x="8791252" y="3245552"/>
              <a:ext cx="691739" cy="520756"/>
              <a:chOff x="6375635" y="1985997"/>
              <a:chExt cx="865582" cy="663377"/>
            </a:xfrm>
          </p:grpSpPr>
          <p:sp>
            <p:nvSpPr>
              <p:cNvPr id="35" name="monitor">
                <a:extLst>
                  <a:ext uri="{FF2B5EF4-FFF2-40B4-BE49-F238E27FC236}">
                    <a16:creationId xmlns:a16="http://schemas.microsoft.com/office/drawing/2014/main" id="{DD47FE81-4E3D-4F27-83F0-02AD5CB13364}"/>
                  </a:ext>
                </a:extLst>
              </p:cNvPr>
              <p:cNvSpPr>
                <a:spLocks noChangeAspect="1" noEditPoints="1"/>
              </p:cNvSpPr>
              <p:nvPr/>
            </p:nvSpPr>
            <p:spPr bwMode="auto">
              <a:xfrm>
                <a:off x="6375635"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36" name="TextBox 35">
                <a:extLst>
                  <a:ext uri="{FF2B5EF4-FFF2-40B4-BE49-F238E27FC236}">
                    <a16:creationId xmlns:a16="http://schemas.microsoft.com/office/drawing/2014/main" id="{4444197D-E24A-4F50-8F63-CD5CD197F9B1}"/>
                  </a:ext>
                </a:extLst>
              </p:cNvPr>
              <p:cNvSpPr txBox="1"/>
              <p:nvPr/>
            </p:nvSpPr>
            <p:spPr>
              <a:xfrm>
                <a:off x="6571001" y="2120336"/>
                <a:ext cx="474852"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Dv2</a:t>
                </a:r>
              </a:p>
            </p:txBody>
          </p:sp>
        </p:grpSp>
        <p:grpSp>
          <p:nvGrpSpPr>
            <p:cNvPr id="24" name="Group 23">
              <a:extLst>
                <a:ext uri="{FF2B5EF4-FFF2-40B4-BE49-F238E27FC236}">
                  <a16:creationId xmlns:a16="http://schemas.microsoft.com/office/drawing/2014/main" id="{86FE4BB3-99DF-481D-ACA0-A70B627CDE41}"/>
                </a:ext>
              </a:extLst>
            </p:cNvPr>
            <p:cNvGrpSpPr/>
            <p:nvPr/>
          </p:nvGrpSpPr>
          <p:grpSpPr>
            <a:xfrm>
              <a:off x="9808222" y="3245554"/>
              <a:ext cx="691755" cy="520766"/>
              <a:chOff x="7574071" y="1985997"/>
              <a:chExt cx="865603" cy="663392"/>
            </a:xfrm>
          </p:grpSpPr>
          <p:sp>
            <p:nvSpPr>
              <p:cNvPr id="33" name="monitor">
                <a:extLst>
                  <a:ext uri="{FF2B5EF4-FFF2-40B4-BE49-F238E27FC236}">
                    <a16:creationId xmlns:a16="http://schemas.microsoft.com/office/drawing/2014/main" id="{AFEB17CB-BDFF-4A86-AC3E-E112984708A2}"/>
                  </a:ext>
                </a:extLst>
              </p:cNvPr>
              <p:cNvSpPr>
                <a:spLocks noChangeAspect="1" noEditPoints="1"/>
              </p:cNvSpPr>
              <p:nvPr/>
            </p:nvSpPr>
            <p:spPr bwMode="auto">
              <a:xfrm>
                <a:off x="7574071" y="1985997"/>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4" name="TextBox 33">
                <a:extLst>
                  <a:ext uri="{FF2B5EF4-FFF2-40B4-BE49-F238E27FC236}">
                    <a16:creationId xmlns:a16="http://schemas.microsoft.com/office/drawing/2014/main" id="{DBEDC2ED-D8FE-4350-AF46-0071B4455510}"/>
                  </a:ext>
                </a:extLst>
              </p:cNvPr>
              <p:cNvSpPr txBox="1"/>
              <p:nvPr/>
            </p:nvSpPr>
            <p:spPr>
              <a:xfrm>
                <a:off x="7844397" y="2120336"/>
                <a:ext cx="324949" cy="282127"/>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DS</a:t>
                </a:r>
              </a:p>
            </p:txBody>
          </p:sp>
        </p:grpSp>
        <p:sp>
          <p:nvSpPr>
            <p:cNvPr id="25" name="Rectangle 24">
              <a:extLst>
                <a:ext uri="{FF2B5EF4-FFF2-40B4-BE49-F238E27FC236}">
                  <a16:creationId xmlns:a16="http://schemas.microsoft.com/office/drawing/2014/main" id="{003E7C1B-C5A0-4B62-B4C7-BFEC16CFD34F}"/>
                </a:ext>
              </a:extLst>
            </p:cNvPr>
            <p:cNvSpPr/>
            <p:nvPr/>
          </p:nvSpPr>
          <p:spPr bwMode="auto">
            <a:xfrm>
              <a:off x="7550748" y="2898862"/>
              <a:ext cx="4134666" cy="977591"/>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ectangle 25">
              <a:extLst>
                <a:ext uri="{FF2B5EF4-FFF2-40B4-BE49-F238E27FC236}">
                  <a16:creationId xmlns:a16="http://schemas.microsoft.com/office/drawing/2014/main" id="{DC6F652A-9CF5-4CF8-BCCF-ECA349DD39F7}"/>
                </a:ext>
              </a:extLst>
            </p:cNvPr>
            <p:cNvSpPr/>
            <p:nvPr/>
          </p:nvSpPr>
          <p:spPr bwMode="auto">
            <a:xfrm>
              <a:off x="7885429" y="2715907"/>
              <a:ext cx="1495659" cy="337263"/>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General Purpose</a:t>
              </a:r>
            </a:p>
          </p:txBody>
        </p:sp>
        <p:grpSp>
          <p:nvGrpSpPr>
            <p:cNvPr id="27" name="Group 26">
              <a:extLst>
                <a:ext uri="{FF2B5EF4-FFF2-40B4-BE49-F238E27FC236}">
                  <a16:creationId xmlns:a16="http://schemas.microsoft.com/office/drawing/2014/main" id="{829A35D4-6C3F-4B49-BA76-6277D332BC0C}"/>
                </a:ext>
              </a:extLst>
            </p:cNvPr>
            <p:cNvGrpSpPr/>
            <p:nvPr/>
          </p:nvGrpSpPr>
          <p:grpSpPr>
            <a:xfrm>
              <a:off x="7426670" y="2678396"/>
              <a:ext cx="456070" cy="447992"/>
              <a:chOff x="5233109" y="1763123"/>
              <a:chExt cx="448056" cy="448056"/>
            </a:xfrm>
          </p:grpSpPr>
          <p:sp>
            <p:nvSpPr>
              <p:cNvPr id="31" name="Oval 30">
                <a:extLst>
                  <a:ext uri="{FF2B5EF4-FFF2-40B4-BE49-F238E27FC236}">
                    <a16:creationId xmlns:a16="http://schemas.microsoft.com/office/drawing/2014/main" id="{F9B55EE7-1983-4C91-A18E-92E130131191}"/>
                  </a:ext>
                </a:extLst>
              </p:cNvPr>
              <p:cNvSpPr/>
              <p:nvPr/>
            </p:nvSpPr>
            <p:spPr bwMode="auto">
              <a:xfrm>
                <a:off x="5233109" y="1763123"/>
                <a:ext cx="448056" cy="448056"/>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server">
                <a:extLst>
                  <a:ext uri="{FF2B5EF4-FFF2-40B4-BE49-F238E27FC236}">
                    <a16:creationId xmlns:a16="http://schemas.microsoft.com/office/drawing/2014/main" id="{517BBC30-A062-441C-833B-1AE26462B378}"/>
                  </a:ext>
                </a:extLst>
              </p:cNvPr>
              <p:cNvSpPr>
                <a:spLocks noChangeAspect="1" noEditPoints="1"/>
              </p:cNvSpPr>
              <p:nvPr/>
            </p:nvSpPr>
            <p:spPr bwMode="auto">
              <a:xfrm>
                <a:off x="5394324" y="1867847"/>
                <a:ext cx="125626" cy="238608"/>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8" name="Group 27">
              <a:extLst>
                <a:ext uri="{FF2B5EF4-FFF2-40B4-BE49-F238E27FC236}">
                  <a16:creationId xmlns:a16="http://schemas.microsoft.com/office/drawing/2014/main" id="{C97402A0-A2FD-4D18-8F77-140BD4C0699F}"/>
                </a:ext>
              </a:extLst>
            </p:cNvPr>
            <p:cNvGrpSpPr/>
            <p:nvPr/>
          </p:nvGrpSpPr>
          <p:grpSpPr>
            <a:xfrm>
              <a:off x="10825208" y="3245552"/>
              <a:ext cx="691755" cy="520766"/>
              <a:chOff x="7574071" y="1985997"/>
              <a:chExt cx="865603" cy="663392"/>
            </a:xfrm>
          </p:grpSpPr>
          <p:sp>
            <p:nvSpPr>
              <p:cNvPr id="29" name="monitor">
                <a:extLst>
                  <a:ext uri="{FF2B5EF4-FFF2-40B4-BE49-F238E27FC236}">
                    <a16:creationId xmlns:a16="http://schemas.microsoft.com/office/drawing/2014/main" id="{BD4B59EC-DB0A-4B53-8E9C-C4B08B4B294E}"/>
                  </a:ext>
                </a:extLst>
              </p:cNvPr>
              <p:cNvSpPr>
                <a:spLocks noChangeAspect="1" noEditPoints="1"/>
              </p:cNvSpPr>
              <p:nvPr/>
            </p:nvSpPr>
            <p:spPr bwMode="auto">
              <a:xfrm>
                <a:off x="7574071" y="1985997"/>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0" name="TextBox 29">
                <a:extLst>
                  <a:ext uri="{FF2B5EF4-FFF2-40B4-BE49-F238E27FC236}">
                    <a16:creationId xmlns:a16="http://schemas.microsoft.com/office/drawing/2014/main" id="{1C8678BA-84ED-4776-91D4-C27E64D495CE}"/>
                  </a:ext>
                </a:extLst>
              </p:cNvPr>
              <p:cNvSpPr txBox="1"/>
              <p:nvPr/>
            </p:nvSpPr>
            <p:spPr>
              <a:xfrm>
                <a:off x="7707999" y="2120336"/>
                <a:ext cx="597747" cy="282127"/>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DSv2</a:t>
                </a:r>
              </a:p>
            </p:txBody>
          </p:sp>
        </p:grpSp>
      </p:grpSp>
      <p:grpSp>
        <p:nvGrpSpPr>
          <p:cNvPr id="51" name="Group 50">
            <a:extLst>
              <a:ext uri="{FF2B5EF4-FFF2-40B4-BE49-F238E27FC236}">
                <a16:creationId xmlns:a16="http://schemas.microsoft.com/office/drawing/2014/main" id="{1DEAABC5-D03B-47F0-971B-70D42C97285A}"/>
              </a:ext>
            </a:extLst>
          </p:cNvPr>
          <p:cNvGrpSpPr/>
          <p:nvPr/>
        </p:nvGrpSpPr>
        <p:grpSpPr>
          <a:xfrm>
            <a:off x="7424571" y="4425478"/>
            <a:ext cx="4260843" cy="1193999"/>
            <a:chOff x="7424571" y="4425478"/>
            <a:chExt cx="4260843" cy="1193999"/>
          </a:xfrm>
        </p:grpSpPr>
        <p:grpSp>
          <p:nvGrpSpPr>
            <p:cNvPr id="52" name="Group 51">
              <a:extLst>
                <a:ext uri="{FF2B5EF4-FFF2-40B4-BE49-F238E27FC236}">
                  <a16:creationId xmlns:a16="http://schemas.microsoft.com/office/drawing/2014/main" id="{56A062F4-F453-4C26-8B42-7ACE012ADEAB}"/>
                </a:ext>
              </a:extLst>
            </p:cNvPr>
            <p:cNvGrpSpPr/>
            <p:nvPr/>
          </p:nvGrpSpPr>
          <p:grpSpPr>
            <a:xfrm>
              <a:off x="7805052" y="4989007"/>
              <a:ext cx="679490" cy="520756"/>
              <a:chOff x="8994248" y="1985997"/>
              <a:chExt cx="865583" cy="663377"/>
            </a:xfrm>
          </p:grpSpPr>
          <p:sp>
            <p:nvSpPr>
              <p:cNvPr id="67" name="monitor">
                <a:extLst>
                  <a:ext uri="{FF2B5EF4-FFF2-40B4-BE49-F238E27FC236}">
                    <a16:creationId xmlns:a16="http://schemas.microsoft.com/office/drawing/2014/main" id="{AD050FA7-9719-4261-B67B-1C7E5BCDD8A5}"/>
                  </a:ext>
                </a:extLst>
              </p:cNvPr>
              <p:cNvSpPr>
                <a:spLocks noChangeAspect="1" noEditPoints="1"/>
              </p:cNvSpPr>
              <p:nvPr/>
            </p:nvSpPr>
            <p:spPr bwMode="auto">
              <a:xfrm>
                <a:off x="8994248"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68" name="TextBox 67">
                <a:extLst>
                  <a:ext uri="{FF2B5EF4-FFF2-40B4-BE49-F238E27FC236}">
                    <a16:creationId xmlns:a16="http://schemas.microsoft.com/office/drawing/2014/main" id="{6CE4C1D0-7DCA-404E-AE81-BEA197695C45}"/>
                  </a:ext>
                </a:extLst>
              </p:cNvPr>
              <p:cNvSpPr txBox="1"/>
              <p:nvPr/>
            </p:nvSpPr>
            <p:spPr>
              <a:xfrm>
                <a:off x="9360396" y="2120336"/>
                <a:ext cx="133291"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a:t>
                </a:r>
              </a:p>
            </p:txBody>
          </p:sp>
        </p:grpSp>
        <p:grpSp>
          <p:nvGrpSpPr>
            <p:cNvPr id="53" name="Group 52">
              <a:extLst>
                <a:ext uri="{FF2B5EF4-FFF2-40B4-BE49-F238E27FC236}">
                  <a16:creationId xmlns:a16="http://schemas.microsoft.com/office/drawing/2014/main" id="{58AE458A-13DE-4B53-A224-F5BADAF734D0}"/>
                </a:ext>
              </a:extLst>
            </p:cNvPr>
            <p:cNvGrpSpPr/>
            <p:nvPr/>
          </p:nvGrpSpPr>
          <p:grpSpPr>
            <a:xfrm>
              <a:off x="8804026" y="4989007"/>
              <a:ext cx="679490" cy="520756"/>
              <a:chOff x="10201320" y="1985997"/>
              <a:chExt cx="865583" cy="663377"/>
            </a:xfrm>
          </p:grpSpPr>
          <p:sp>
            <p:nvSpPr>
              <p:cNvPr id="65" name="monitor">
                <a:extLst>
                  <a:ext uri="{FF2B5EF4-FFF2-40B4-BE49-F238E27FC236}">
                    <a16:creationId xmlns:a16="http://schemas.microsoft.com/office/drawing/2014/main" id="{09A1C28E-0B62-40E6-9EBF-162E7A34C8C1}"/>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6" name="TextBox 65">
                <a:extLst>
                  <a:ext uri="{FF2B5EF4-FFF2-40B4-BE49-F238E27FC236}">
                    <a16:creationId xmlns:a16="http://schemas.microsoft.com/office/drawing/2014/main" id="{9B1CE754-EBAE-415F-9B87-81C63E913037}"/>
                  </a:ext>
                </a:extLst>
              </p:cNvPr>
              <p:cNvSpPr txBox="1"/>
              <p:nvPr/>
            </p:nvSpPr>
            <p:spPr>
              <a:xfrm>
                <a:off x="10425841" y="2120336"/>
                <a:ext cx="416536" cy="287743"/>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Fv2</a:t>
                </a:r>
              </a:p>
            </p:txBody>
          </p:sp>
        </p:grpSp>
        <p:sp>
          <p:nvSpPr>
            <p:cNvPr id="54" name="Rectangle 53">
              <a:extLst>
                <a:ext uri="{FF2B5EF4-FFF2-40B4-BE49-F238E27FC236}">
                  <a16:creationId xmlns:a16="http://schemas.microsoft.com/office/drawing/2014/main" id="{66A25229-D32C-4A91-8129-1C89CF0478EA}"/>
                </a:ext>
              </a:extLst>
            </p:cNvPr>
            <p:cNvSpPr/>
            <p:nvPr/>
          </p:nvSpPr>
          <p:spPr bwMode="auto">
            <a:xfrm>
              <a:off x="7550748" y="4641886"/>
              <a:ext cx="4134666" cy="977591"/>
            </a:xfrm>
            <a:prstGeom prst="rect">
              <a:avLst/>
            </a:prstGeom>
            <a:noFill/>
            <a:ln w="952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Rectangle 54">
              <a:extLst>
                <a:ext uri="{FF2B5EF4-FFF2-40B4-BE49-F238E27FC236}">
                  <a16:creationId xmlns:a16="http://schemas.microsoft.com/office/drawing/2014/main" id="{98A119BD-6AF2-428D-AB99-D6F0EDFC9557}"/>
                </a:ext>
              </a:extLst>
            </p:cNvPr>
            <p:cNvSpPr/>
            <p:nvPr/>
          </p:nvSpPr>
          <p:spPr bwMode="auto">
            <a:xfrm>
              <a:off x="7778423" y="4446626"/>
              <a:ext cx="1803386" cy="337263"/>
            </a:xfrm>
            <a:prstGeom prst="rect">
              <a:avLst/>
            </a:prstGeom>
            <a:solidFill>
              <a:srgbClr val="FFFFFF">
                <a:lumMod val="95000"/>
              </a:srgbClr>
            </a:solidFill>
            <a:ln w="15875" cap="flat" cmpd="sng" algn="ctr">
              <a:noFill/>
              <a:prstDash val="solid"/>
            </a:ln>
            <a:effectLst/>
          </p:spPr>
          <p:txBody>
            <a:bodyPr rot="0" spcFirstLastPara="0" vertOverflow="overflow" horzOverflow="overflow" vert="horz" wrap="square" lIns="182854" tIns="0" rIns="0" bIns="0" numCol="1" spcCol="0" rtlCol="0" fromWordArt="0" anchor="ctr" anchorCtr="0" forceAA="0" compatLnSpc="1">
              <a:prstTxWarp prst="textNoShape">
                <a:avLst/>
              </a:prstTxWarp>
              <a:noAutofit/>
            </a:bodyPr>
            <a:lstStyle/>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Compute Intensive</a:t>
              </a:r>
            </a:p>
          </p:txBody>
        </p:sp>
        <p:grpSp>
          <p:nvGrpSpPr>
            <p:cNvPr id="56" name="Group 55">
              <a:extLst>
                <a:ext uri="{FF2B5EF4-FFF2-40B4-BE49-F238E27FC236}">
                  <a16:creationId xmlns:a16="http://schemas.microsoft.com/office/drawing/2014/main" id="{CBA7CAFC-E503-4398-8CD3-A673830BC256}"/>
                </a:ext>
              </a:extLst>
            </p:cNvPr>
            <p:cNvGrpSpPr/>
            <p:nvPr/>
          </p:nvGrpSpPr>
          <p:grpSpPr>
            <a:xfrm>
              <a:off x="7424571" y="4425478"/>
              <a:ext cx="447992" cy="447992"/>
              <a:chOff x="8646073" y="1794074"/>
              <a:chExt cx="365962" cy="365962"/>
            </a:xfrm>
          </p:grpSpPr>
          <p:sp>
            <p:nvSpPr>
              <p:cNvPr id="63" name="Oval 62">
                <a:extLst>
                  <a:ext uri="{FF2B5EF4-FFF2-40B4-BE49-F238E27FC236}">
                    <a16:creationId xmlns:a16="http://schemas.microsoft.com/office/drawing/2014/main" id="{6AED04B6-DE04-46AB-9B56-1423C6FAA834}"/>
                  </a:ext>
                </a:extLst>
              </p:cNvPr>
              <p:cNvSpPr/>
              <p:nvPr/>
            </p:nvSpPr>
            <p:spPr bwMode="auto">
              <a:xfrm>
                <a:off x="8646073" y="1794074"/>
                <a:ext cx="365962" cy="365962"/>
              </a:xfrm>
              <a:prstGeom prst="ellipse">
                <a:avLst/>
              </a:prstGeom>
              <a:solidFill>
                <a:srgbClr val="FFFFFF">
                  <a:lumMod val="95000"/>
                </a:srgbClr>
              </a:solidFill>
              <a:ln w="15875" cap="flat" cmpd="sng" algn="ctr">
                <a:solidFill>
                  <a:srgbClr val="008272"/>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 name="binary">
                <a:extLst>
                  <a:ext uri="{FF2B5EF4-FFF2-40B4-BE49-F238E27FC236}">
                    <a16:creationId xmlns:a16="http://schemas.microsoft.com/office/drawing/2014/main" id="{8B563095-F55C-4FBA-8003-97E5B3C324C1}"/>
                  </a:ext>
                </a:extLst>
              </p:cNvPr>
              <p:cNvSpPr>
                <a:spLocks noChangeAspect="1" noEditPoints="1"/>
              </p:cNvSpPr>
              <p:nvPr/>
            </p:nvSpPr>
            <p:spPr bwMode="auto">
              <a:xfrm>
                <a:off x="8737505" y="1897903"/>
                <a:ext cx="185773" cy="16041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rgbClr val="2F2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grpSp>
          <p:nvGrpSpPr>
            <p:cNvPr id="57" name="Group 56">
              <a:extLst>
                <a:ext uri="{FF2B5EF4-FFF2-40B4-BE49-F238E27FC236}">
                  <a16:creationId xmlns:a16="http://schemas.microsoft.com/office/drawing/2014/main" id="{D98E62E4-451D-4121-9DF9-1CE143B7DEDD}"/>
                </a:ext>
              </a:extLst>
            </p:cNvPr>
            <p:cNvGrpSpPr/>
            <p:nvPr/>
          </p:nvGrpSpPr>
          <p:grpSpPr>
            <a:xfrm>
              <a:off x="9806039" y="4989007"/>
              <a:ext cx="679490" cy="520756"/>
              <a:chOff x="10201320" y="1985997"/>
              <a:chExt cx="865583" cy="663377"/>
            </a:xfrm>
          </p:grpSpPr>
          <p:sp>
            <p:nvSpPr>
              <p:cNvPr id="61" name="monitor">
                <a:extLst>
                  <a:ext uri="{FF2B5EF4-FFF2-40B4-BE49-F238E27FC236}">
                    <a16:creationId xmlns:a16="http://schemas.microsoft.com/office/drawing/2014/main" id="{64186D60-667B-4292-A88B-B09FDD8DEF94}"/>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2" name="TextBox 61">
                <a:extLst>
                  <a:ext uri="{FF2B5EF4-FFF2-40B4-BE49-F238E27FC236}">
                    <a16:creationId xmlns:a16="http://schemas.microsoft.com/office/drawing/2014/main" id="{DA21CEB1-D3B9-4C4F-90D2-C7B2F9827BED}"/>
                  </a:ext>
                </a:extLst>
              </p:cNvPr>
              <p:cNvSpPr txBox="1"/>
              <p:nvPr/>
            </p:nvSpPr>
            <p:spPr>
              <a:xfrm>
                <a:off x="10497293" y="2120336"/>
                <a:ext cx="273631" cy="282126"/>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FS</a:t>
                </a:r>
              </a:p>
            </p:txBody>
          </p:sp>
        </p:grpSp>
        <p:grpSp>
          <p:nvGrpSpPr>
            <p:cNvPr id="58" name="Group 57">
              <a:extLst>
                <a:ext uri="{FF2B5EF4-FFF2-40B4-BE49-F238E27FC236}">
                  <a16:creationId xmlns:a16="http://schemas.microsoft.com/office/drawing/2014/main" id="{74DA0A25-7D5C-4F72-BBEA-3F6461FA3D46}"/>
                </a:ext>
              </a:extLst>
            </p:cNvPr>
            <p:cNvGrpSpPr/>
            <p:nvPr/>
          </p:nvGrpSpPr>
          <p:grpSpPr>
            <a:xfrm>
              <a:off x="10808052" y="4989007"/>
              <a:ext cx="679490" cy="520756"/>
              <a:chOff x="10201320" y="1985997"/>
              <a:chExt cx="865583" cy="663377"/>
            </a:xfrm>
          </p:grpSpPr>
          <p:sp>
            <p:nvSpPr>
              <p:cNvPr id="59" name="monitor">
                <a:extLst>
                  <a:ext uri="{FF2B5EF4-FFF2-40B4-BE49-F238E27FC236}">
                    <a16:creationId xmlns:a16="http://schemas.microsoft.com/office/drawing/2014/main" id="{5893D774-B87B-47E2-ABA9-7D4B98E76CA6}"/>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5875" cap="sq">
                <a:solidFill>
                  <a:srgbClr val="2F2F2F"/>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399" b="0" i="0" u="none" strike="noStrike" kern="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0" name="TextBox 59">
                <a:extLst>
                  <a:ext uri="{FF2B5EF4-FFF2-40B4-BE49-F238E27FC236}">
                    <a16:creationId xmlns:a16="http://schemas.microsoft.com/office/drawing/2014/main" id="{87947CD5-DB51-4686-B017-562D92D89266}"/>
                  </a:ext>
                </a:extLst>
              </p:cNvPr>
              <p:cNvSpPr txBox="1"/>
              <p:nvPr/>
            </p:nvSpPr>
            <p:spPr>
              <a:xfrm>
                <a:off x="10358437" y="2120336"/>
                <a:ext cx="551346" cy="282126"/>
              </a:xfrm>
              <a:prstGeom prst="rect">
                <a:avLst/>
              </a:prstGeom>
              <a:noFill/>
            </p:spPr>
            <p:txBody>
              <a:bodyPr wrap="none" lIns="0" tIns="0" rIns="0" bIns="0" rtlCol="0">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599" b="1" i="0" u="none" strike="noStrike" kern="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FSv2</a:t>
                </a:r>
              </a:p>
            </p:txBody>
          </p:sp>
        </p:grpSp>
      </p:grpSp>
      <p:sp>
        <p:nvSpPr>
          <p:cNvPr id="2" name="Rectangle 1">
            <a:extLst>
              <a:ext uri="{FF2B5EF4-FFF2-40B4-BE49-F238E27FC236}">
                <a16:creationId xmlns:a16="http://schemas.microsoft.com/office/drawing/2014/main" id="{12275FAC-63D6-4976-AB24-BC67B16683C6}"/>
              </a:ext>
            </a:extLst>
          </p:cNvPr>
          <p:cNvSpPr/>
          <p:nvPr/>
        </p:nvSpPr>
        <p:spPr>
          <a:xfrm>
            <a:off x="274639" y="6312707"/>
            <a:ext cx="4770858" cy="430887"/>
          </a:xfrm>
          <a:prstGeom prst="rect">
            <a:avLst/>
          </a:prstGeom>
        </p:spPr>
        <p:txBody>
          <a:bodyPr wrap="none">
            <a:spAutoFit/>
          </a:bodyPr>
          <a:lstStyle/>
          <a:p>
            <a:r>
              <a:rPr lang="en-US" sz="1100" b="1" dirty="0">
                <a:solidFill>
                  <a:srgbClr val="000000"/>
                </a:solidFill>
                <a:latin typeface="Calibri" panose="020F0502020204030204" pitchFamily="34" charset="0"/>
                <a:cs typeface="Calibri" panose="020F0502020204030204" pitchFamily="34" charset="0"/>
              </a:rPr>
              <a:t>Virtual machine sizes supported in Azure Stack Hub</a:t>
            </a:r>
          </a:p>
          <a:p>
            <a:r>
              <a:rPr lang="en-US" sz="1100" dirty="0">
                <a:latin typeface="Calibri" panose="020F0502020204030204" pitchFamily="34" charset="0"/>
                <a:cs typeface="Calibri" panose="020F0502020204030204" pitchFamily="34" charset="0"/>
                <a:hlinkClick r:id="rId3"/>
              </a:rPr>
              <a:t>https://docs.microsoft.com/en-us/azure/azure-stack/user/azure-stack-vm-sizes</a:t>
            </a:r>
            <a:r>
              <a:rPr lang="en-US" sz="11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69387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Networking</a:t>
            </a:r>
          </a:p>
        </p:txBody>
      </p:sp>
    </p:spTree>
    <p:extLst>
      <p:ext uri="{BB962C8B-B14F-4D97-AF65-F5344CB8AC3E}">
        <p14:creationId xmlns:p14="http://schemas.microsoft.com/office/powerpoint/2010/main" val="28725879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Networking</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15794" y="1117360"/>
            <a:ext cx="10283999"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6" name="Rectangle 45"/>
          <p:cNvSpPr/>
          <p:nvPr/>
        </p:nvSpPr>
        <p:spPr bwMode="auto">
          <a:xfrm>
            <a:off x="4882883" y="1828529"/>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8413862" y="1821352"/>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47" name="Rectangle 46"/>
          <p:cNvSpPr/>
          <p:nvPr/>
        </p:nvSpPr>
        <p:spPr bwMode="auto">
          <a:xfrm>
            <a:off x="1280355" y="1825538"/>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err="1">
                <a:ln>
                  <a:noFill/>
                </a:ln>
                <a:solidFill>
                  <a:srgbClr val="FFFFFF"/>
                </a:solidFill>
                <a:effectLst/>
                <a:uLnTx/>
                <a:uFillTx/>
                <a:latin typeface="Segoe UI"/>
                <a:ea typeface="+mn-ea"/>
                <a:cs typeface="+mn-cs"/>
              </a:rPr>
              <a:t>vNICs</a:t>
            </a:r>
            <a:r>
              <a:rPr kumimoji="0" lang="en-US" sz="1600" b="0" i="0" u="none" strike="noStrike" kern="0" cap="none" spc="0" normalizeH="0" baseline="0" noProof="0">
                <a:ln>
                  <a:noFill/>
                </a:ln>
                <a:solidFill>
                  <a:srgbClr val="FFFFFF"/>
                </a:solidFill>
                <a:effectLst/>
                <a:uLnTx/>
                <a:uFillTx/>
                <a:latin typeface="Segoe UI"/>
                <a:ea typeface="+mn-ea"/>
                <a:cs typeface="+mn-cs"/>
              </a:rPr>
              <a:t>, GWs, SLBs, </a:t>
            </a:r>
            <a:r>
              <a:rPr kumimoji="0" lang="en-US" sz="1600" b="0" i="0" u="none" strike="noStrike" kern="0" cap="none" spc="0" normalizeH="0" baseline="0" noProof="0" err="1">
                <a:ln>
                  <a:noFill/>
                </a:ln>
                <a:solidFill>
                  <a:srgbClr val="FFFFFF"/>
                </a:solidFill>
                <a:effectLst/>
                <a:uLnTx/>
                <a:uFillTx/>
                <a:latin typeface="Segoe UI"/>
                <a:ea typeface="+mn-ea"/>
                <a:cs typeface="+mn-cs"/>
              </a:rPr>
              <a:t>vNets</a:t>
            </a:r>
            <a:r>
              <a:rPr kumimoji="0" lang="en-US" sz="1600" b="0" i="0" u="none" strike="noStrike" kern="0" cap="none" spc="0" normalizeH="0" baseline="0" noProof="0">
                <a:ln>
                  <a:noFill/>
                </a:ln>
                <a:solidFill>
                  <a:srgbClr val="FFFFFF"/>
                </a:solidFill>
                <a:effectLst/>
                <a:uLnTx/>
                <a:uFillTx/>
                <a:latin typeface="Segoe UI"/>
                <a:ea typeface="+mn-ea"/>
                <a:cs typeface="+mn-cs"/>
              </a:rPr>
              <a:t>, ACLs…</a:t>
            </a:r>
          </a:p>
        </p:txBody>
      </p:sp>
      <p:sp>
        <p:nvSpPr>
          <p:cNvPr id="48" name="Rectangle 47"/>
          <p:cNvSpPr/>
          <p:nvPr/>
        </p:nvSpPr>
        <p:spPr bwMode="auto">
          <a:xfrm>
            <a:off x="1285654" y="3117880"/>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 Resource Provider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 Controller</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Software Load Balancer</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p:cNvSpPr/>
          <p:nvPr/>
        </p:nvSpPr>
        <p:spPr bwMode="auto">
          <a:xfrm>
            <a:off x="1280355" y="4657002"/>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Plane </a:t>
            </a:r>
            <a:b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br>
            <a:r>
              <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vSwitch</a:t>
            </a: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Gateway</a:t>
            </a:r>
            <a:endPar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693077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311676"/>
          </a:xfrm>
        </p:spPr>
        <p:txBody>
          <a:bodyPr vert="horz" wrap="square" lIns="146304" tIns="91440" rIns="146304" bIns="91440" rtlCol="0" anchor="t">
            <a:spAutoFit/>
          </a:bodyPr>
          <a:lstStyle/>
          <a:p>
            <a:pPr marL="0" indent="0">
              <a:lnSpc>
                <a:spcPct val="100000"/>
              </a:lnSpc>
              <a:buNone/>
            </a:pPr>
            <a:r>
              <a:rPr lang="en-US" sz="2800" dirty="0">
                <a:solidFill>
                  <a:srgbClr val="0078D7"/>
                </a:solidFill>
              </a:rPr>
              <a:t>Two connectivity types in Azure Stack Hub</a:t>
            </a:r>
          </a:p>
          <a:p>
            <a:pPr marL="447040" lvl="1" indent="-285750">
              <a:lnSpc>
                <a:spcPct val="100000"/>
              </a:lnSpc>
            </a:pPr>
            <a:r>
              <a:rPr lang="en-US" sz="1800" b="1" dirty="0"/>
              <a:t>DATA</a:t>
            </a:r>
            <a:r>
              <a:rPr lang="en-US" sz="1800" dirty="0"/>
              <a:t> </a:t>
            </a:r>
            <a:r>
              <a:rPr lang="en-US" sz="1800" dirty="0">
                <a:latin typeface="+mj-lt"/>
              </a:rPr>
              <a:t>(Windows Server 2019 Converged NIC: SDN + Storage)</a:t>
            </a:r>
            <a:endParaRPr lang="en-US" sz="1800" dirty="0">
              <a:latin typeface="+mj-lt"/>
              <a:cs typeface="Segoe UI Light"/>
            </a:endParaRPr>
          </a:p>
          <a:p>
            <a:pPr marL="447040" lvl="1" indent="-285750">
              <a:lnSpc>
                <a:spcPct val="100000"/>
              </a:lnSpc>
            </a:pPr>
            <a:r>
              <a:rPr lang="en-US" sz="1800" b="1" dirty="0"/>
              <a:t>BMC </a:t>
            </a:r>
            <a:r>
              <a:rPr lang="en-US" sz="1800" dirty="0">
                <a:latin typeface="+mj-lt"/>
              </a:rPr>
              <a:t>(Physical host control + 3</a:t>
            </a:r>
            <a:r>
              <a:rPr lang="en-US" sz="1800" baseline="30000" dirty="0">
                <a:latin typeface="+mj-lt"/>
              </a:rPr>
              <a:t>rd</a:t>
            </a:r>
            <a:r>
              <a:rPr lang="en-US" sz="1800" dirty="0">
                <a:latin typeface="+mj-lt"/>
              </a:rPr>
              <a:t> party hardware monitoring)</a:t>
            </a:r>
            <a:endParaRPr lang="en-US" sz="1800" dirty="0">
              <a:latin typeface="+mj-lt"/>
              <a:cs typeface="Segoe UI Light"/>
            </a:endParaRPr>
          </a:p>
          <a:p>
            <a:pPr marL="161290" lvl="1" indent="0">
              <a:lnSpc>
                <a:spcPct val="100000"/>
              </a:lnSpc>
              <a:buNone/>
            </a:pPr>
            <a:endParaRPr lang="en-US" sz="2800" dirty="0">
              <a:latin typeface="+mj-lt"/>
              <a:cs typeface="Segoe UI Light"/>
            </a:endParaRPr>
          </a:p>
          <a:p>
            <a:pPr marL="0" indent="0">
              <a:lnSpc>
                <a:spcPct val="100000"/>
              </a:lnSpc>
              <a:buNone/>
            </a:pPr>
            <a:r>
              <a:rPr lang="en-US" sz="2800" dirty="0">
                <a:solidFill>
                  <a:srgbClr val="0078D7"/>
                </a:solidFill>
              </a:rPr>
              <a:t>Resiliency is built in</a:t>
            </a:r>
          </a:p>
          <a:p>
            <a:pPr marL="447040" lvl="1" indent="-285750">
              <a:lnSpc>
                <a:spcPct val="100000"/>
              </a:lnSpc>
            </a:pPr>
            <a:r>
              <a:rPr lang="en-US" sz="1800" b="1" dirty="0"/>
              <a:t>DATA</a:t>
            </a:r>
            <a:r>
              <a:rPr lang="en-US" sz="1800" dirty="0"/>
              <a:t> </a:t>
            </a:r>
            <a:r>
              <a:rPr lang="en-US" sz="1800" dirty="0">
                <a:latin typeface="+mj-lt"/>
              </a:rPr>
              <a:t>– Single physical NIC with dual ports (minimum 10Gb+)</a:t>
            </a:r>
            <a:endParaRPr lang="en-US" sz="1800" dirty="0">
              <a:latin typeface="+mj-lt"/>
              <a:cs typeface="Segoe UI Light"/>
            </a:endParaRPr>
          </a:p>
          <a:p>
            <a:pPr marL="447040" lvl="1" indent="-285750">
              <a:lnSpc>
                <a:spcPct val="100000"/>
              </a:lnSpc>
            </a:pPr>
            <a:r>
              <a:rPr lang="en-US" sz="1800" dirty="0">
                <a:latin typeface="+mj-lt"/>
              </a:rPr>
              <a:t>Uses switch-embedded-teaming (WS2019) for port/link resiliency</a:t>
            </a:r>
            <a:endParaRPr lang="en-US" sz="1800" dirty="0">
              <a:latin typeface="+mj-lt"/>
              <a:cs typeface="Segoe UI Light"/>
            </a:endParaRPr>
          </a:p>
          <a:p>
            <a:pPr marL="447040" lvl="1" indent="-285750">
              <a:lnSpc>
                <a:spcPct val="100000"/>
              </a:lnSpc>
            </a:pPr>
            <a:r>
              <a:rPr lang="en-US" sz="1800" dirty="0">
                <a:latin typeface="+mj-lt"/>
              </a:rPr>
              <a:t>Assumes dual-switch (</a:t>
            </a:r>
            <a:r>
              <a:rPr lang="en-US" sz="1800" dirty="0" err="1">
                <a:latin typeface="+mj-lt"/>
              </a:rPr>
              <a:t>ToR</a:t>
            </a:r>
            <a:r>
              <a:rPr lang="en-US" sz="1800" dirty="0">
                <a:latin typeface="+mj-lt"/>
              </a:rPr>
              <a:t>) configuration</a:t>
            </a:r>
            <a:endParaRPr lang="en-US" sz="1800" dirty="0">
              <a:latin typeface="+mj-lt"/>
              <a:cs typeface="Segoe UI Light"/>
            </a:endParaRPr>
          </a:p>
        </p:txBody>
      </p:sp>
      <p:sp>
        <p:nvSpPr>
          <p:cNvPr id="5" name="Title 4"/>
          <p:cNvSpPr>
            <a:spLocks noGrp="1"/>
          </p:cNvSpPr>
          <p:nvPr>
            <p:ph type="title"/>
          </p:nvPr>
        </p:nvSpPr>
        <p:spPr/>
        <p:txBody>
          <a:bodyPr/>
          <a:lstStyle/>
          <a:p>
            <a:r>
              <a:rPr lang="en-US">
                <a:gradFill>
                  <a:gsLst>
                    <a:gs pos="1250">
                      <a:schemeClr val="tx1"/>
                    </a:gs>
                    <a:gs pos="100000">
                      <a:schemeClr val="tx1"/>
                    </a:gs>
                  </a:gsLst>
                  <a:lin ang="5400000" scaled="0"/>
                </a:gradFill>
              </a:rPr>
              <a:t>Physical network switch topology</a:t>
            </a:r>
          </a:p>
        </p:txBody>
      </p:sp>
    </p:spTree>
    <p:extLst>
      <p:ext uri="{BB962C8B-B14F-4D97-AF65-F5344CB8AC3E}">
        <p14:creationId xmlns:p14="http://schemas.microsoft.com/office/powerpoint/2010/main" val="35516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p:cNvGrpSpPr/>
          <p:nvPr/>
        </p:nvGrpSpPr>
        <p:grpSpPr>
          <a:xfrm>
            <a:off x="8732968" y="5856727"/>
            <a:ext cx="542772" cy="1131581"/>
            <a:chOff x="10660063" y="5932488"/>
            <a:chExt cx="511175" cy="1065707"/>
          </a:xfrm>
        </p:grpSpPr>
        <p:sp>
          <p:nvSpPr>
            <p:cNvPr id="43" name="AutoShape 14"/>
            <p:cNvSpPr>
              <a:spLocks noChangeAspect="1" noChangeArrowheads="1" noTextEdit="1"/>
            </p:cNvSpPr>
            <p:nvPr/>
          </p:nvSpPr>
          <p:spPr bwMode="auto">
            <a:xfrm>
              <a:off x="10660063" y="5932488"/>
              <a:ext cx="5111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4" name="Freeform 16"/>
            <p:cNvSpPr>
              <a:spLocks/>
            </p:cNvSpPr>
            <p:nvPr/>
          </p:nvSpPr>
          <p:spPr bwMode="auto">
            <a:xfrm>
              <a:off x="10663238" y="6192838"/>
              <a:ext cx="508000" cy="601662"/>
            </a:xfrm>
            <a:custGeom>
              <a:avLst/>
              <a:gdLst>
                <a:gd name="T0" fmla="*/ 159 w 320"/>
                <a:gd name="T1" fmla="*/ 0 h 379"/>
                <a:gd name="T2" fmla="*/ 0 w 320"/>
                <a:gd name="T3" fmla="*/ 379 h 379"/>
                <a:gd name="T4" fmla="*/ 320 w 320"/>
                <a:gd name="T5" fmla="*/ 379 h 379"/>
                <a:gd name="T6" fmla="*/ 159 w 320"/>
                <a:gd name="T7" fmla="*/ 0 h 379"/>
              </a:gdLst>
              <a:ahLst/>
              <a:cxnLst>
                <a:cxn ang="0">
                  <a:pos x="T0" y="T1"/>
                </a:cxn>
                <a:cxn ang="0">
                  <a:pos x="T2" y="T3"/>
                </a:cxn>
                <a:cxn ang="0">
                  <a:pos x="T4" y="T5"/>
                </a:cxn>
                <a:cxn ang="0">
                  <a:pos x="T6" y="T7"/>
                </a:cxn>
              </a:cxnLst>
              <a:rect l="0" t="0" r="r" b="b"/>
              <a:pathLst>
                <a:path w="320" h="379">
                  <a:moveTo>
                    <a:pt x="159" y="0"/>
                  </a:moveTo>
                  <a:lnTo>
                    <a:pt x="0" y="379"/>
                  </a:lnTo>
                  <a:lnTo>
                    <a:pt x="320" y="379"/>
                  </a:lnTo>
                  <a:lnTo>
                    <a:pt x="1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5" name="Freeform 17"/>
            <p:cNvSpPr>
              <a:spLocks/>
            </p:cNvSpPr>
            <p:nvPr/>
          </p:nvSpPr>
          <p:spPr bwMode="auto">
            <a:xfrm>
              <a:off x="10698163" y="6054725"/>
              <a:ext cx="438150" cy="517525"/>
            </a:xfrm>
            <a:custGeom>
              <a:avLst/>
              <a:gdLst>
                <a:gd name="T0" fmla="*/ 137 w 276"/>
                <a:gd name="T1" fmla="*/ 0 h 326"/>
                <a:gd name="T2" fmla="*/ 0 w 276"/>
                <a:gd name="T3" fmla="*/ 326 h 326"/>
                <a:gd name="T4" fmla="*/ 276 w 276"/>
                <a:gd name="T5" fmla="*/ 326 h 326"/>
                <a:gd name="T6" fmla="*/ 137 w 276"/>
                <a:gd name="T7" fmla="*/ 0 h 326"/>
              </a:gdLst>
              <a:ahLst/>
              <a:cxnLst>
                <a:cxn ang="0">
                  <a:pos x="T0" y="T1"/>
                </a:cxn>
                <a:cxn ang="0">
                  <a:pos x="T2" y="T3"/>
                </a:cxn>
                <a:cxn ang="0">
                  <a:pos x="T4" y="T5"/>
                </a:cxn>
                <a:cxn ang="0">
                  <a:pos x="T6" y="T7"/>
                </a:cxn>
              </a:cxnLst>
              <a:rect l="0" t="0" r="r" b="b"/>
              <a:pathLst>
                <a:path w="276" h="326">
                  <a:moveTo>
                    <a:pt x="137" y="0"/>
                  </a:moveTo>
                  <a:lnTo>
                    <a:pt x="0" y="326"/>
                  </a:lnTo>
                  <a:lnTo>
                    <a:pt x="276" y="326"/>
                  </a:ln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6" name="Freeform 18"/>
            <p:cNvSpPr>
              <a:spLocks/>
            </p:cNvSpPr>
            <p:nvPr/>
          </p:nvSpPr>
          <p:spPr bwMode="auto">
            <a:xfrm>
              <a:off x="10771188" y="5932488"/>
              <a:ext cx="288925" cy="341312"/>
            </a:xfrm>
            <a:custGeom>
              <a:avLst/>
              <a:gdLst>
                <a:gd name="T0" fmla="*/ 91 w 182"/>
                <a:gd name="T1" fmla="*/ 0 h 215"/>
                <a:gd name="T2" fmla="*/ 0 w 182"/>
                <a:gd name="T3" fmla="*/ 215 h 215"/>
                <a:gd name="T4" fmla="*/ 182 w 182"/>
                <a:gd name="T5" fmla="*/ 215 h 215"/>
                <a:gd name="T6" fmla="*/ 91 w 182"/>
                <a:gd name="T7" fmla="*/ 0 h 215"/>
              </a:gdLst>
              <a:ahLst/>
              <a:cxnLst>
                <a:cxn ang="0">
                  <a:pos x="T0" y="T1"/>
                </a:cxn>
                <a:cxn ang="0">
                  <a:pos x="T2" y="T3"/>
                </a:cxn>
                <a:cxn ang="0">
                  <a:pos x="T4" y="T5"/>
                </a:cxn>
                <a:cxn ang="0">
                  <a:pos x="T6" y="T7"/>
                </a:cxn>
              </a:cxnLst>
              <a:rect l="0" t="0" r="r" b="b"/>
              <a:pathLst>
                <a:path w="182" h="215">
                  <a:moveTo>
                    <a:pt x="91" y="0"/>
                  </a:moveTo>
                  <a:lnTo>
                    <a:pt x="0" y="215"/>
                  </a:lnTo>
                  <a:lnTo>
                    <a:pt x="182" y="215"/>
                  </a:lnTo>
                  <a:lnTo>
                    <a:pt x="9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7" name="Freeform 22"/>
            <p:cNvSpPr>
              <a:spLocks/>
            </p:cNvSpPr>
            <p:nvPr/>
          </p:nvSpPr>
          <p:spPr bwMode="auto">
            <a:xfrm>
              <a:off x="10883901" y="6070600"/>
              <a:ext cx="66675" cy="711200"/>
            </a:xfrm>
            <a:custGeom>
              <a:avLst/>
              <a:gdLst>
                <a:gd name="T0" fmla="*/ 22 w 42"/>
                <a:gd name="T1" fmla="*/ 0 h 448"/>
                <a:gd name="T2" fmla="*/ 0 w 42"/>
                <a:gd name="T3" fmla="*/ 448 h 448"/>
                <a:gd name="T4" fmla="*/ 42 w 42"/>
                <a:gd name="T5" fmla="*/ 448 h 448"/>
                <a:gd name="T6" fmla="*/ 22 w 42"/>
                <a:gd name="T7" fmla="*/ 0 h 448"/>
              </a:gdLst>
              <a:ahLst/>
              <a:cxnLst>
                <a:cxn ang="0">
                  <a:pos x="T0" y="T1"/>
                </a:cxn>
                <a:cxn ang="0">
                  <a:pos x="T2" y="T3"/>
                </a:cxn>
                <a:cxn ang="0">
                  <a:pos x="T4" y="T5"/>
                </a:cxn>
                <a:cxn ang="0">
                  <a:pos x="T6" y="T7"/>
                </a:cxn>
              </a:cxnLst>
              <a:rect l="0" t="0" r="r" b="b"/>
              <a:pathLst>
                <a:path w="42" h="448">
                  <a:moveTo>
                    <a:pt x="22" y="0"/>
                  </a:moveTo>
                  <a:lnTo>
                    <a:pt x="0" y="448"/>
                  </a:lnTo>
                  <a:lnTo>
                    <a:pt x="42"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8" name="Freeform 23"/>
            <p:cNvSpPr>
              <a:spLocks/>
            </p:cNvSpPr>
            <p:nvPr/>
          </p:nvSpPr>
          <p:spPr bwMode="auto">
            <a:xfrm>
              <a:off x="10795794" y="6074270"/>
              <a:ext cx="242888"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3 w 153"/>
                <a:gd name="T11" fmla="*/ 160 h 582"/>
                <a:gd name="T12" fmla="*/ 117 w 153"/>
                <a:gd name="T13" fmla="*/ 112 h 582"/>
                <a:gd name="T14" fmla="*/ 81 w 153"/>
                <a:gd name="T15" fmla="*/ 140 h 582"/>
                <a:gd name="T16" fmla="*/ 75 w 153"/>
                <a:gd name="T17" fmla="*/ 0 h 582"/>
                <a:gd name="T18" fmla="*/ 67 w 153"/>
                <a:gd name="T19" fmla="*/ 150 h 582"/>
                <a:gd name="T20" fmla="*/ 67 w 153"/>
                <a:gd name="T21" fmla="*/ 152 h 582"/>
                <a:gd name="T22" fmla="*/ 67 w 153"/>
                <a:gd name="T23" fmla="*/ 152 h 582"/>
                <a:gd name="T24" fmla="*/ 67 w 153"/>
                <a:gd name="T25" fmla="*/ 175 h 582"/>
                <a:gd name="T26" fmla="*/ 21 w 153"/>
                <a:gd name="T27" fmla="*/ 140 h 582"/>
                <a:gd name="T28" fmla="*/ 65 w 153"/>
                <a:gd name="T29" fmla="*/ 195 h 582"/>
                <a:gd name="T30" fmla="*/ 61 w 153"/>
                <a:gd name="T31" fmla="*/ 282 h 582"/>
                <a:gd name="T32" fmla="*/ 9 w 153"/>
                <a:gd name="T33" fmla="*/ 239 h 582"/>
                <a:gd name="T34" fmla="*/ 61 w 153"/>
                <a:gd name="T35" fmla="*/ 300 h 582"/>
                <a:gd name="T36" fmla="*/ 57 w 153"/>
                <a:gd name="T37" fmla="*/ 361 h 582"/>
                <a:gd name="T38" fmla="*/ 0 w 153"/>
                <a:gd name="T39" fmla="*/ 314 h 582"/>
                <a:gd name="T40" fmla="*/ 57 w 153"/>
                <a:gd name="T41" fmla="*/ 381 h 582"/>
                <a:gd name="T42" fmla="*/ 47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3" y="160"/>
                  </a:lnTo>
                  <a:lnTo>
                    <a:pt x="117" y="112"/>
                  </a:lnTo>
                  <a:lnTo>
                    <a:pt x="81" y="140"/>
                  </a:lnTo>
                  <a:lnTo>
                    <a:pt x="75" y="0"/>
                  </a:lnTo>
                  <a:lnTo>
                    <a:pt x="67" y="150"/>
                  </a:lnTo>
                  <a:lnTo>
                    <a:pt x="67" y="152"/>
                  </a:lnTo>
                  <a:lnTo>
                    <a:pt x="67" y="152"/>
                  </a:lnTo>
                  <a:lnTo>
                    <a:pt x="67" y="175"/>
                  </a:lnTo>
                  <a:lnTo>
                    <a:pt x="21" y="140"/>
                  </a:lnTo>
                  <a:lnTo>
                    <a:pt x="65" y="195"/>
                  </a:lnTo>
                  <a:lnTo>
                    <a:pt x="61" y="282"/>
                  </a:lnTo>
                  <a:lnTo>
                    <a:pt x="9" y="239"/>
                  </a:lnTo>
                  <a:lnTo>
                    <a:pt x="61" y="300"/>
                  </a:lnTo>
                  <a:lnTo>
                    <a:pt x="57" y="361"/>
                  </a:lnTo>
                  <a:lnTo>
                    <a:pt x="0" y="314"/>
                  </a:lnTo>
                  <a:lnTo>
                    <a:pt x="57" y="381"/>
                  </a:lnTo>
                  <a:lnTo>
                    <a:pt x="47"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49" name="Group 48"/>
          <p:cNvGrpSpPr/>
          <p:nvPr/>
        </p:nvGrpSpPr>
        <p:grpSpPr>
          <a:xfrm>
            <a:off x="8135412" y="5856727"/>
            <a:ext cx="544458" cy="1127685"/>
            <a:chOff x="10123488" y="5932488"/>
            <a:chExt cx="512762" cy="1062037"/>
          </a:xfrm>
        </p:grpSpPr>
        <p:sp>
          <p:nvSpPr>
            <p:cNvPr id="50" name="AutoShape 25"/>
            <p:cNvSpPr>
              <a:spLocks noChangeAspect="1" noChangeArrowheads="1" noTextEdit="1"/>
            </p:cNvSpPr>
            <p:nvPr/>
          </p:nvSpPr>
          <p:spPr bwMode="auto">
            <a:xfrm>
              <a:off x="10123488" y="5932488"/>
              <a:ext cx="51276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27"/>
            <p:cNvSpPr>
              <a:spLocks/>
            </p:cNvSpPr>
            <p:nvPr/>
          </p:nvSpPr>
          <p:spPr bwMode="auto">
            <a:xfrm>
              <a:off x="10126663" y="6192838"/>
              <a:ext cx="509587" cy="601662"/>
            </a:xfrm>
            <a:custGeom>
              <a:avLst/>
              <a:gdLst>
                <a:gd name="T0" fmla="*/ 160 w 321"/>
                <a:gd name="T1" fmla="*/ 0 h 379"/>
                <a:gd name="T2" fmla="*/ 0 w 321"/>
                <a:gd name="T3" fmla="*/ 379 h 379"/>
                <a:gd name="T4" fmla="*/ 321 w 321"/>
                <a:gd name="T5" fmla="*/ 379 h 379"/>
                <a:gd name="T6" fmla="*/ 160 w 321"/>
                <a:gd name="T7" fmla="*/ 0 h 379"/>
              </a:gdLst>
              <a:ahLst/>
              <a:cxnLst>
                <a:cxn ang="0">
                  <a:pos x="T0" y="T1"/>
                </a:cxn>
                <a:cxn ang="0">
                  <a:pos x="T2" y="T3"/>
                </a:cxn>
                <a:cxn ang="0">
                  <a:pos x="T4" y="T5"/>
                </a:cxn>
                <a:cxn ang="0">
                  <a:pos x="T6" y="T7"/>
                </a:cxn>
              </a:cxnLst>
              <a:rect l="0" t="0" r="r" b="b"/>
              <a:pathLst>
                <a:path w="321" h="379">
                  <a:moveTo>
                    <a:pt x="160" y="0"/>
                  </a:moveTo>
                  <a:lnTo>
                    <a:pt x="0" y="379"/>
                  </a:lnTo>
                  <a:lnTo>
                    <a:pt x="321" y="379"/>
                  </a:lnTo>
                  <a:lnTo>
                    <a:pt x="16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8" name="Freeform 28"/>
            <p:cNvSpPr>
              <a:spLocks/>
            </p:cNvSpPr>
            <p:nvPr/>
          </p:nvSpPr>
          <p:spPr bwMode="auto">
            <a:xfrm>
              <a:off x="10161588" y="6054725"/>
              <a:ext cx="439737" cy="517525"/>
            </a:xfrm>
            <a:custGeom>
              <a:avLst/>
              <a:gdLst>
                <a:gd name="T0" fmla="*/ 138 w 277"/>
                <a:gd name="T1" fmla="*/ 0 h 326"/>
                <a:gd name="T2" fmla="*/ 0 w 277"/>
                <a:gd name="T3" fmla="*/ 326 h 326"/>
                <a:gd name="T4" fmla="*/ 277 w 277"/>
                <a:gd name="T5" fmla="*/ 326 h 326"/>
                <a:gd name="T6" fmla="*/ 138 w 277"/>
                <a:gd name="T7" fmla="*/ 0 h 326"/>
              </a:gdLst>
              <a:ahLst/>
              <a:cxnLst>
                <a:cxn ang="0">
                  <a:pos x="T0" y="T1"/>
                </a:cxn>
                <a:cxn ang="0">
                  <a:pos x="T2" y="T3"/>
                </a:cxn>
                <a:cxn ang="0">
                  <a:pos x="T4" y="T5"/>
                </a:cxn>
                <a:cxn ang="0">
                  <a:pos x="T6" y="T7"/>
                </a:cxn>
              </a:cxnLst>
              <a:rect l="0" t="0" r="r" b="b"/>
              <a:pathLst>
                <a:path w="277" h="326">
                  <a:moveTo>
                    <a:pt x="138" y="0"/>
                  </a:moveTo>
                  <a:lnTo>
                    <a:pt x="0" y="326"/>
                  </a:lnTo>
                  <a:lnTo>
                    <a:pt x="277" y="326"/>
                  </a:lnTo>
                  <a:lnTo>
                    <a:pt x="13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9" name="Freeform 29"/>
            <p:cNvSpPr>
              <a:spLocks/>
            </p:cNvSpPr>
            <p:nvPr/>
          </p:nvSpPr>
          <p:spPr bwMode="auto">
            <a:xfrm>
              <a:off x="10234613" y="5932488"/>
              <a:ext cx="290512" cy="341312"/>
            </a:xfrm>
            <a:custGeom>
              <a:avLst/>
              <a:gdLst>
                <a:gd name="T0" fmla="*/ 92 w 183"/>
                <a:gd name="T1" fmla="*/ 0 h 215"/>
                <a:gd name="T2" fmla="*/ 0 w 183"/>
                <a:gd name="T3" fmla="*/ 215 h 215"/>
                <a:gd name="T4" fmla="*/ 183 w 183"/>
                <a:gd name="T5" fmla="*/ 215 h 215"/>
                <a:gd name="T6" fmla="*/ 92 w 183"/>
                <a:gd name="T7" fmla="*/ 0 h 215"/>
              </a:gdLst>
              <a:ahLst/>
              <a:cxnLst>
                <a:cxn ang="0">
                  <a:pos x="T0" y="T1"/>
                </a:cxn>
                <a:cxn ang="0">
                  <a:pos x="T2" y="T3"/>
                </a:cxn>
                <a:cxn ang="0">
                  <a:pos x="T4" y="T5"/>
                </a:cxn>
                <a:cxn ang="0">
                  <a:pos x="T6" y="T7"/>
                </a:cxn>
              </a:cxnLst>
              <a:rect l="0" t="0" r="r" b="b"/>
              <a:pathLst>
                <a:path w="183" h="215">
                  <a:moveTo>
                    <a:pt x="92" y="0"/>
                  </a:moveTo>
                  <a:lnTo>
                    <a:pt x="0" y="215"/>
                  </a:lnTo>
                  <a:lnTo>
                    <a:pt x="183" y="215"/>
                  </a:lnTo>
                  <a:lnTo>
                    <a:pt x="9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0" name="Freeform 33"/>
            <p:cNvSpPr>
              <a:spLocks/>
            </p:cNvSpPr>
            <p:nvPr/>
          </p:nvSpPr>
          <p:spPr bwMode="auto">
            <a:xfrm>
              <a:off x="10348913" y="6070600"/>
              <a:ext cx="65087" cy="711200"/>
            </a:xfrm>
            <a:custGeom>
              <a:avLst/>
              <a:gdLst>
                <a:gd name="T0" fmla="*/ 22 w 41"/>
                <a:gd name="T1" fmla="*/ 0 h 448"/>
                <a:gd name="T2" fmla="*/ 0 w 41"/>
                <a:gd name="T3" fmla="*/ 448 h 448"/>
                <a:gd name="T4" fmla="*/ 41 w 41"/>
                <a:gd name="T5" fmla="*/ 448 h 448"/>
                <a:gd name="T6" fmla="*/ 22 w 41"/>
                <a:gd name="T7" fmla="*/ 0 h 448"/>
              </a:gdLst>
              <a:ahLst/>
              <a:cxnLst>
                <a:cxn ang="0">
                  <a:pos x="T0" y="T1"/>
                </a:cxn>
                <a:cxn ang="0">
                  <a:pos x="T2" y="T3"/>
                </a:cxn>
                <a:cxn ang="0">
                  <a:pos x="T4" y="T5"/>
                </a:cxn>
                <a:cxn ang="0">
                  <a:pos x="T6" y="T7"/>
                </a:cxn>
              </a:cxnLst>
              <a:rect l="0" t="0" r="r" b="b"/>
              <a:pathLst>
                <a:path w="41" h="448">
                  <a:moveTo>
                    <a:pt x="22" y="0"/>
                  </a:moveTo>
                  <a:lnTo>
                    <a:pt x="0" y="448"/>
                  </a:lnTo>
                  <a:lnTo>
                    <a:pt x="41"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1" name="Freeform 34"/>
            <p:cNvSpPr>
              <a:spLocks/>
            </p:cNvSpPr>
            <p:nvPr/>
          </p:nvSpPr>
          <p:spPr bwMode="auto">
            <a:xfrm>
              <a:off x="10260013" y="6070600"/>
              <a:ext cx="242887"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4 w 153"/>
                <a:gd name="T11" fmla="*/ 160 h 582"/>
                <a:gd name="T12" fmla="*/ 117 w 153"/>
                <a:gd name="T13" fmla="*/ 112 h 582"/>
                <a:gd name="T14" fmla="*/ 82 w 153"/>
                <a:gd name="T15" fmla="*/ 140 h 582"/>
                <a:gd name="T16" fmla="*/ 76 w 153"/>
                <a:gd name="T17" fmla="*/ 0 h 582"/>
                <a:gd name="T18" fmla="*/ 68 w 153"/>
                <a:gd name="T19" fmla="*/ 150 h 582"/>
                <a:gd name="T20" fmla="*/ 68 w 153"/>
                <a:gd name="T21" fmla="*/ 152 h 582"/>
                <a:gd name="T22" fmla="*/ 68 w 153"/>
                <a:gd name="T23" fmla="*/ 152 h 582"/>
                <a:gd name="T24" fmla="*/ 68 w 153"/>
                <a:gd name="T25" fmla="*/ 175 h 582"/>
                <a:gd name="T26" fmla="*/ 22 w 153"/>
                <a:gd name="T27" fmla="*/ 140 h 582"/>
                <a:gd name="T28" fmla="*/ 66 w 153"/>
                <a:gd name="T29" fmla="*/ 195 h 582"/>
                <a:gd name="T30" fmla="*/ 62 w 153"/>
                <a:gd name="T31" fmla="*/ 282 h 582"/>
                <a:gd name="T32" fmla="*/ 10 w 153"/>
                <a:gd name="T33" fmla="*/ 239 h 582"/>
                <a:gd name="T34" fmla="*/ 62 w 153"/>
                <a:gd name="T35" fmla="*/ 300 h 582"/>
                <a:gd name="T36" fmla="*/ 58 w 153"/>
                <a:gd name="T37" fmla="*/ 361 h 582"/>
                <a:gd name="T38" fmla="*/ 0 w 153"/>
                <a:gd name="T39" fmla="*/ 314 h 582"/>
                <a:gd name="T40" fmla="*/ 58 w 153"/>
                <a:gd name="T41" fmla="*/ 381 h 582"/>
                <a:gd name="T42" fmla="*/ 48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4" y="160"/>
                  </a:lnTo>
                  <a:lnTo>
                    <a:pt x="117" y="112"/>
                  </a:lnTo>
                  <a:lnTo>
                    <a:pt x="82" y="140"/>
                  </a:lnTo>
                  <a:lnTo>
                    <a:pt x="76" y="0"/>
                  </a:lnTo>
                  <a:lnTo>
                    <a:pt x="68" y="150"/>
                  </a:lnTo>
                  <a:lnTo>
                    <a:pt x="68" y="152"/>
                  </a:lnTo>
                  <a:lnTo>
                    <a:pt x="68" y="152"/>
                  </a:lnTo>
                  <a:lnTo>
                    <a:pt x="68" y="175"/>
                  </a:lnTo>
                  <a:lnTo>
                    <a:pt x="22" y="140"/>
                  </a:lnTo>
                  <a:lnTo>
                    <a:pt x="66" y="195"/>
                  </a:lnTo>
                  <a:lnTo>
                    <a:pt x="62" y="282"/>
                  </a:lnTo>
                  <a:lnTo>
                    <a:pt x="10" y="239"/>
                  </a:lnTo>
                  <a:lnTo>
                    <a:pt x="62" y="300"/>
                  </a:lnTo>
                  <a:lnTo>
                    <a:pt x="58" y="361"/>
                  </a:lnTo>
                  <a:lnTo>
                    <a:pt x="0" y="314"/>
                  </a:lnTo>
                  <a:lnTo>
                    <a:pt x="58" y="381"/>
                  </a:lnTo>
                  <a:lnTo>
                    <a:pt x="48"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62" name="Group 37"/>
          <p:cNvGrpSpPr>
            <a:grpSpLocks noChangeAspect="1"/>
          </p:cNvGrpSpPr>
          <p:nvPr/>
        </p:nvGrpSpPr>
        <p:grpSpPr bwMode="auto">
          <a:xfrm flipH="1">
            <a:off x="8700736" y="3166726"/>
            <a:ext cx="3393059" cy="1919371"/>
            <a:chOff x="4119" y="1984"/>
            <a:chExt cx="2657" cy="1503"/>
          </a:xfrm>
        </p:grpSpPr>
        <p:sp>
          <p:nvSpPr>
            <p:cNvPr id="63" name="AutoShape 36"/>
            <p:cNvSpPr>
              <a:spLocks noChangeAspect="1" noChangeArrowheads="1" noTextEdit="1"/>
            </p:cNvSpPr>
            <p:nvPr/>
          </p:nvSpPr>
          <p:spPr bwMode="auto">
            <a:xfrm>
              <a:off x="4119" y="1984"/>
              <a:ext cx="2657"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5" name="Freeform 38"/>
            <p:cNvSpPr>
              <a:spLocks/>
            </p:cNvSpPr>
            <p:nvPr/>
          </p:nvSpPr>
          <p:spPr bwMode="auto">
            <a:xfrm>
              <a:off x="4121" y="1984"/>
              <a:ext cx="2655" cy="1503"/>
            </a:xfrm>
            <a:custGeom>
              <a:avLst/>
              <a:gdLst>
                <a:gd name="T0" fmla="*/ 277 w 1682"/>
                <a:gd name="T1" fmla="*/ 398 h 951"/>
                <a:gd name="T2" fmla="*/ 305 w 1682"/>
                <a:gd name="T3" fmla="*/ 399 h 951"/>
                <a:gd name="T4" fmla="*/ 277 w 1682"/>
                <a:gd name="T5" fmla="*/ 277 h 951"/>
                <a:gd name="T6" fmla="*/ 553 w 1682"/>
                <a:gd name="T7" fmla="*/ 0 h 951"/>
                <a:gd name="T8" fmla="*/ 828 w 1682"/>
                <a:gd name="T9" fmla="*/ 244 h 951"/>
                <a:gd name="T10" fmla="*/ 1033 w 1682"/>
                <a:gd name="T11" fmla="*/ 153 h 951"/>
                <a:gd name="T12" fmla="*/ 1310 w 1682"/>
                <a:gd name="T13" fmla="*/ 415 h 951"/>
                <a:gd name="T14" fmla="*/ 1406 w 1682"/>
                <a:gd name="T15" fmla="*/ 398 h 951"/>
                <a:gd name="T16" fmla="*/ 1682 w 1682"/>
                <a:gd name="T17" fmla="*/ 675 h 951"/>
                <a:gd name="T18" fmla="*/ 1406 w 1682"/>
                <a:gd name="T19" fmla="*/ 951 h 951"/>
                <a:gd name="T20" fmla="*/ 277 w 1682"/>
                <a:gd name="T21" fmla="*/ 951 h 951"/>
                <a:gd name="T22" fmla="*/ 0 w 1682"/>
                <a:gd name="T23" fmla="*/ 675 h 951"/>
                <a:gd name="T24" fmla="*/ 277 w 1682"/>
                <a:gd name="T25" fmla="*/ 398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2" h="951">
                  <a:moveTo>
                    <a:pt x="277" y="398"/>
                  </a:moveTo>
                  <a:cubicBezTo>
                    <a:pt x="286" y="398"/>
                    <a:pt x="296" y="398"/>
                    <a:pt x="305" y="399"/>
                  </a:cubicBezTo>
                  <a:cubicBezTo>
                    <a:pt x="287" y="362"/>
                    <a:pt x="277" y="321"/>
                    <a:pt x="277" y="277"/>
                  </a:cubicBezTo>
                  <a:cubicBezTo>
                    <a:pt x="277" y="124"/>
                    <a:pt x="400" y="0"/>
                    <a:pt x="553" y="0"/>
                  </a:cubicBezTo>
                  <a:cubicBezTo>
                    <a:pt x="695" y="0"/>
                    <a:pt x="812" y="107"/>
                    <a:pt x="828" y="244"/>
                  </a:cubicBezTo>
                  <a:cubicBezTo>
                    <a:pt x="879" y="188"/>
                    <a:pt x="952" y="153"/>
                    <a:pt x="1033" y="153"/>
                  </a:cubicBezTo>
                  <a:cubicBezTo>
                    <a:pt x="1181" y="153"/>
                    <a:pt x="1302" y="269"/>
                    <a:pt x="1310" y="415"/>
                  </a:cubicBezTo>
                  <a:cubicBezTo>
                    <a:pt x="1340" y="404"/>
                    <a:pt x="1372" y="398"/>
                    <a:pt x="1406" y="398"/>
                  </a:cubicBezTo>
                  <a:cubicBezTo>
                    <a:pt x="1558" y="398"/>
                    <a:pt x="1682" y="522"/>
                    <a:pt x="1682" y="675"/>
                  </a:cubicBezTo>
                  <a:cubicBezTo>
                    <a:pt x="1682" y="827"/>
                    <a:pt x="1558" y="951"/>
                    <a:pt x="1406" y="951"/>
                  </a:cubicBezTo>
                  <a:cubicBezTo>
                    <a:pt x="277" y="951"/>
                    <a:pt x="277" y="951"/>
                    <a:pt x="277" y="951"/>
                  </a:cubicBezTo>
                  <a:cubicBezTo>
                    <a:pt x="124" y="951"/>
                    <a:pt x="0" y="827"/>
                    <a:pt x="0" y="675"/>
                  </a:cubicBezTo>
                  <a:cubicBezTo>
                    <a:pt x="0" y="522"/>
                    <a:pt x="124" y="398"/>
                    <a:pt x="277" y="39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66" name="Group 41"/>
          <p:cNvGrpSpPr>
            <a:grpSpLocks noChangeAspect="1"/>
          </p:cNvGrpSpPr>
          <p:nvPr/>
        </p:nvGrpSpPr>
        <p:grpSpPr bwMode="auto">
          <a:xfrm>
            <a:off x="10254758" y="4366631"/>
            <a:ext cx="1491782" cy="2627894"/>
            <a:chOff x="5286" y="2853"/>
            <a:chExt cx="885" cy="1559"/>
          </a:xfrm>
        </p:grpSpPr>
        <p:sp>
          <p:nvSpPr>
            <p:cNvPr id="68" name="AutoShape 40"/>
            <p:cNvSpPr>
              <a:spLocks noChangeAspect="1" noChangeArrowheads="1" noTextEdit="1"/>
            </p:cNvSpPr>
            <p:nvPr/>
          </p:nvSpPr>
          <p:spPr bwMode="auto">
            <a:xfrm>
              <a:off x="5286" y="2853"/>
              <a:ext cx="885" cy="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69" name="Rectangle 42"/>
            <p:cNvSpPr>
              <a:spLocks noChangeArrowheads="1"/>
            </p:cNvSpPr>
            <p:nvPr/>
          </p:nvSpPr>
          <p:spPr bwMode="auto">
            <a:xfrm>
              <a:off x="5286" y="3917"/>
              <a:ext cx="622" cy="495"/>
            </a:xfrm>
            <a:prstGeom prst="rect">
              <a:avLst/>
            </a:prstGeom>
            <a:solidFill>
              <a:srgbClr val="CBCD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0" name="Freeform 43"/>
            <p:cNvSpPr>
              <a:spLocks/>
            </p:cNvSpPr>
            <p:nvPr/>
          </p:nvSpPr>
          <p:spPr bwMode="auto">
            <a:xfrm>
              <a:off x="5643" y="3014"/>
              <a:ext cx="528" cy="1398"/>
            </a:xfrm>
            <a:custGeom>
              <a:avLst/>
              <a:gdLst>
                <a:gd name="T0" fmla="*/ 0 w 528"/>
                <a:gd name="T1" fmla="*/ 0 h 1398"/>
                <a:gd name="T2" fmla="*/ 528 w 528"/>
                <a:gd name="T3" fmla="*/ 0 h 1398"/>
                <a:gd name="T4" fmla="*/ 528 w 528"/>
                <a:gd name="T5" fmla="*/ 1398 h 1398"/>
                <a:gd name="T6" fmla="*/ 0 w 528"/>
                <a:gd name="T7" fmla="*/ 1398 h 1398"/>
                <a:gd name="T8" fmla="*/ 0 w 528"/>
                <a:gd name="T9" fmla="*/ 911 h 1398"/>
                <a:gd name="T10" fmla="*/ 0 w 528"/>
                <a:gd name="T11" fmla="*/ 0 h 1398"/>
              </a:gdLst>
              <a:ahLst/>
              <a:cxnLst>
                <a:cxn ang="0">
                  <a:pos x="T0" y="T1"/>
                </a:cxn>
                <a:cxn ang="0">
                  <a:pos x="T2" y="T3"/>
                </a:cxn>
                <a:cxn ang="0">
                  <a:pos x="T4" y="T5"/>
                </a:cxn>
                <a:cxn ang="0">
                  <a:pos x="T6" y="T7"/>
                </a:cxn>
                <a:cxn ang="0">
                  <a:pos x="T8" y="T9"/>
                </a:cxn>
                <a:cxn ang="0">
                  <a:pos x="T10" y="T11"/>
                </a:cxn>
              </a:cxnLst>
              <a:rect l="0" t="0" r="r" b="b"/>
              <a:pathLst>
                <a:path w="528" h="1398">
                  <a:moveTo>
                    <a:pt x="0" y="0"/>
                  </a:moveTo>
                  <a:lnTo>
                    <a:pt x="528" y="0"/>
                  </a:lnTo>
                  <a:lnTo>
                    <a:pt x="528" y="1398"/>
                  </a:lnTo>
                  <a:lnTo>
                    <a:pt x="0" y="1398"/>
                  </a:lnTo>
                  <a:lnTo>
                    <a:pt x="0" y="911"/>
                  </a:lnTo>
                  <a:lnTo>
                    <a:pt x="0" y="0"/>
                  </a:lnTo>
                  <a:close/>
                </a:path>
              </a:pathLst>
            </a:custGeom>
            <a:solidFill>
              <a:srgbClr val="CB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1" name="Freeform 44"/>
            <p:cNvSpPr>
              <a:spLocks/>
            </p:cNvSpPr>
            <p:nvPr/>
          </p:nvSpPr>
          <p:spPr bwMode="auto">
            <a:xfrm>
              <a:off x="5286" y="3925"/>
              <a:ext cx="357" cy="487"/>
            </a:xfrm>
            <a:custGeom>
              <a:avLst/>
              <a:gdLst>
                <a:gd name="T0" fmla="*/ 0 w 357"/>
                <a:gd name="T1" fmla="*/ 487 h 487"/>
                <a:gd name="T2" fmla="*/ 357 w 357"/>
                <a:gd name="T3" fmla="*/ 487 h 487"/>
                <a:gd name="T4" fmla="*/ 357 w 357"/>
                <a:gd name="T5" fmla="*/ 0 h 487"/>
                <a:gd name="T6" fmla="*/ 0 w 357"/>
                <a:gd name="T7" fmla="*/ 487 h 487"/>
              </a:gdLst>
              <a:ahLst/>
              <a:cxnLst>
                <a:cxn ang="0">
                  <a:pos x="T0" y="T1"/>
                </a:cxn>
                <a:cxn ang="0">
                  <a:pos x="T2" y="T3"/>
                </a:cxn>
                <a:cxn ang="0">
                  <a:pos x="T4" y="T5"/>
                </a:cxn>
                <a:cxn ang="0">
                  <a:pos x="T6" y="T7"/>
                </a:cxn>
              </a:cxnLst>
              <a:rect l="0" t="0" r="r" b="b"/>
              <a:pathLst>
                <a:path w="357" h="487">
                  <a:moveTo>
                    <a:pt x="0" y="487"/>
                  </a:moveTo>
                  <a:lnTo>
                    <a:pt x="357" y="487"/>
                  </a:lnTo>
                  <a:lnTo>
                    <a:pt x="357" y="0"/>
                  </a:lnTo>
                  <a:lnTo>
                    <a:pt x="0" y="487"/>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2" name="Rectangle 45"/>
            <p:cNvSpPr>
              <a:spLocks noChangeArrowheads="1"/>
            </p:cNvSpPr>
            <p:nvPr/>
          </p:nvSpPr>
          <p:spPr bwMode="auto">
            <a:xfrm>
              <a:off x="5711" y="3117"/>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3" name="Rectangle 46"/>
            <p:cNvSpPr>
              <a:spLocks noChangeArrowheads="1"/>
            </p:cNvSpPr>
            <p:nvPr/>
          </p:nvSpPr>
          <p:spPr bwMode="auto">
            <a:xfrm>
              <a:off x="5824" y="311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4" name="Rectangle 47"/>
            <p:cNvSpPr>
              <a:spLocks noChangeArrowheads="1"/>
            </p:cNvSpPr>
            <p:nvPr/>
          </p:nvSpPr>
          <p:spPr bwMode="auto">
            <a:xfrm>
              <a:off x="5938" y="311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5" name="Rectangle 48"/>
            <p:cNvSpPr>
              <a:spLocks noChangeArrowheads="1"/>
            </p:cNvSpPr>
            <p:nvPr/>
          </p:nvSpPr>
          <p:spPr bwMode="auto">
            <a:xfrm>
              <a:off x="6052" y="3117"/>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6" name="Rectangle 49"/>
            <p:cNvSpPr>
              <a:spLocks noChangeArrowheads="1"/>
            </p:cNvSpPr>
            <p:nvPr/>
          </p:nvSpPr>
          <p:spPr bwMode="auto">
            <a:xfrm>
              <a:off x="5711" y="3265"/>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7" name="Rectangle 50"/>
            <p:cNvSpPr>
              <a:spLocks noChangeArrowheads="1"/>
            </p:cNvSpPr>
            <p:nvPr/>
          </p:nvSpPr>
          <p:spPr bwMode="auto">
            <a:xfrm>
              <a:off x="5824" y="3265"/>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8" name="Rectangle 51"/>
            <p:cNvSpPr>
              <a:spLocks noChangeArrowheads="1"/>
            </p:cNvSpPr>
            <p:nvPr/>
          </p:nvSpPr>
          <p:spPr bwMode="auto">
            <a:xfrm>
              <a:off x="5938" y="3265"/>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9" name="Rectangle 52"/>
            <p:cNvSpPr>
              <a:spLocks noChangeArrowheads="1"/>
            </p:cNvSpPr>
            <p:nvPr/>
          </p:nvSpPr>
          <p:spPr bwMode="auto">
            <a:xfrm>
              <a:off x="6052" y="3265"/>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0" name="Rectangle 53"/>
            <p:cNvSpPr>
              <a:spLocks noChangeArrowheads="1"/>
            </p:cNvSpPr>
            <p:nvPr/>
          </p:nvSpPr>
          <p:spPr bwMode="auto">
            <a:xfrm>
              <a:off x="5711" y="3414"/>
              <a:ext cx="51"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1" name="Rectangle 54"/>
            <p:cNvSpPr>
              <a:spLocks noChangeArrowheads="1"/>
            </p:cNvSpPr>
            <p:nvPr/>
          </p:nvSpPr>
          <p:spPr bwMode="auto">
            <a:xfrm>
              <a:off x="5824" y="3414"/>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2" name="Rectangle 55"/>
            <p:cNvSpPr>
              <a:spLocks noChangeArrowheads="1"/>
            </p:cNvSpPr>
            <p:nvPr/>
          </p:nvSpPr>
          <p:spPr bwMode="auto">
            <a:xfrm>
              <a:off x="5938" y="3414"/>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3" name="Rectangle 56"/>
            <p:cNvSpPr>
              <a:spLocks noChangeArrowheads="1"/>
            </p:cNvSpPr>
            <p:nvPr/>
          </p:nvSpPr>
          <p:spPr bwMode="auto">
            <a:xfrm>
              <a:off x="6052" y="3414"/>
              <a:ext cx="5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4" name="Rectangle 57"/>
            <p:cNvSpPr>
              <a:spLocks noChangeArrowheads="1"/>
            </p:cNvSpPr>
            <p:nvPr/>
          </p:nvSpPr>
          <p:spPr bwMode="auto">
            <a:xfrm>
              <a:off x="5711" y="3562"/>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5" name="Rectangle 58"/>
            <p:cNvSpPr>
              <a:spLocks noChangeArrowheads="1"/>
            </p:cNvSpPr>
            <p:nvPr/>
          </p:nvSpPr>
          <p:spPr bwMode="auto">
            <a:xfrm>
              <a:off x="5824" y="3562"/>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6" name="Rectangle 59"/>
            <p:cNvSpPr>
              <a:spLocks noChangeArrowheads="1"/>
            </p:cNvSpPr>
            <p:nvPr/>
          </p:nvSpPr>
          <p:spPr bwMode="auto">
            <a:xfrm>
              <a:off x="5938" y="3562"/>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7" name="Rectangle 60"/>
            <p:cNvSpPr>
              <a:spLocks noChangeArrowheads="1"/>
            </p:cNvSpPr>
            <p:nvPr/>
          </p:nvSpPr>
          <p:spPr bwMode="auto">
            <a:xfrm>
              <a:off x="6052" y="3562"/>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8" name="Rectangle 61"/>
            <p:cNvSpPr>
              <a:spLocks noChangeArrowheads="1"/>
            </p:cNvSpPr>
            <p:nvPr/>
          </p:nvSpPr>
          <p:spPr bwMode="auto">
            <a:xfrm>
              <a:off x="5711" y="3710"/>
              <a:ext cx="5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9" name="Rectangle 62"/>
            <p:cNvSpPr>
              <a:spLocks noChangeArrowheads="1"/>
            </p:cNvSpPr>
            <p:nvPr/>
          </p:nvSpPr>
          <p:spPr bwMode="auto">
            <a:xfrm>
              <a:off x="5824" y="3710"/>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0" name="Rectangle 63"/>
            <p:cNvSpPr>
              <a:spLocks noChangeArrowheads="1"/>
            </p:cNvSpPr>
            <p:nvPr/>
          </p:nvSpPr>
          <p:spPr bwMode="auto">
            <a:xfrm>
              <a:off x="5938" y="3710"/>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1" name="Rectangle 64"/>
            <p:cNvSpPr>
              <a:spLocks noChangeArrowheads="1"/>
            </p:cNvSpPr>
            <p:nvPr/>
          </p:nvSpPr>
          <p:spPr bwMode="auto">
            <a:xfrm>
              <a:off x="6052" y="3710"/>
              <a:ext cx="53"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2" name="Rectangle 65"/>
            <p:cNvSpPr>
              <a:spLocks noChangeArrowheads="1"/>
            </p:cNvSpPr>
            <p:nvPr/>
          </p:nvSpPr>
          <p:spPr bwMode="auto">
            <a:xfrm>
              <a:off x="5711" y="3859"/>
              <a:ext cx="51"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3" name="Rectangle 66"/>
            <p:cNvSpPr>
              <a:spLocks noChangeArrowheads="1"/>
            </p:cNvSpPr>
            <p:nvPr/>
          </p:nvSpPr>
          <p:spPr bwMode="auto">
            <a:xfrm>
              <a:off x="5824" y="3859"/>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4" name="Rectangle 67"/>
            <p:cNvSpPr>
              <a:spLocks noChangeArrowheads="1"/>
            </p:cNvSpPr>
            <p:nvPr/>
          </p:nvSpPr>
          <p:spPr bwMode="auto">
            <a:xfrm>
              <a:off x="5938" y="3859"/>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5" name="Rectangle 68"/>
            <p:cNvSpPr>
              <a:spLocks noChangeArrowheads="1"/>
            </p:cNvSpPr>
            <p:nvPr/>
          </p:nvSpPr>
          <p:spPr bwMode="auto">
            <a:xfrm>
              <a:off x="6052" y="3859"/>
              <a:ext cx="5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6" name="Rectangle 69"/>
            <p:cNvSpPr>
              <a:spLocks noChangeArrowheads="1"/>
            </p:cNvSpPr>
            <p:nvPr/>
          </p:nvSpPr>
          <p:spPr bwMode="auto">
            <a:xfrm>
              <a:off x="5711" y="4007"/>
              <a:ext cx="51"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7" name="Rectangle 70"/>
            <p:cNvSpPr>
              <a:spLocks noChangeArrowheads="1"/>
            </p:cNvSpPr>
            <p:nvPr/>
          </p:nvSpPr>
          <p:spPr bwMode="auto">
            <a:xfrm>
              <a:off x="5824"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8" name="Rectangle 71"/>
            <p:cNvSpPr>
              <a:spLocks noChangeArrowheads="1"/>
            </p:cNvSpPr>
            <p:nvPr/>
          </p:nvSpPr>
          <p:spPr bwMode="auto">
            <a:xfrm>
              <a:off x="5938" y="400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9" name="Rectangle 72"/>
            <p:cNvSpPr>
              <a:spLocks noChangeArrowheads="1"/>
            </p:cNvSpPr>
            <p:nvPr/>
          </p:nvSpPr>
          <p:spPr bwMode="auto">
            <a:xfrm>
              <a:off x="6052" y="4007"/>
              <a:ext cx="5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0" name="Rectangle 73"/>
            <p:cNvSpPr>
              <a:spLocks noChangeArrowheads="1"/>
            </p:cNvSpPr>
            <p:nvPr/>
          </p:nvSpPr>
          <p:spPr bwMode="auto">
            <a:xfrm>
              <a:off x="5323" y="4007"/>
              <a:ext cx="52" cy="99"/>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4" name="Rectangle 74"/>
            <p:cNvSpPr>
              <a:spLocks noChangeArrowheads="1"/>
            </p:cNvSpPr>
            <p:nvPr/>
          </p:nvSpPr>
          <p:spPr bwMode="auto">
            <a:xfrm>
              <a:off x="5437"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5" name="Rectangle 75"/>
            <p:cNvSpPr>
              <a:spLocks noChangeArrowheads="1"/>
            </p:cNvSpPr>
            <p:nvPr/>
          </p:nvSpPr>
          <p:spPr bwMode="auto">
            <a:xfrm>
              <a:off x="5551" y="4007"/>
              <a:ext cx="5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6" name="Rectangle 76"/>
            <p:cNvSpPr>
              <a:spLocks noChangeArrowheads="1"/>
            </p:cNvSpPr>
            <p:nvPr/>
          </p:nvSpPr>
          <p:spPr bwMode="auto">
            <a:xfrm>
              <a:off x="5323"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7" name="Rectangle 77"/>
            <p:cNvSpPr>
              <a:spLocks noChangeArrowheads="1"/>
            </p:cNvSpPr>
            <p:nvPr/>
          </p:nvSpPr>
          <p:spPr bwMode="auto">
            <a:xfrm>
              <a:off x="5437" y="4156"/>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8" name="Rectangle 78"/>
            <p:cNvSpPr>
              <a:spLocks noChangeArrowheads="1"/>
            </p:cNvSpPr>
            <p:nvPr/>
          </p:nvSpPr>
          <p:spPr bwMode="auto">
            <a:xfrm>
              <a:off x="5551"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9" name="Rectangle 79"/>
            <p:cNvSpPr>
              <a:spLocks noChangeArrowheads="1"/>
            </p:cNvSpPr>
            <p:nvPr/>
          </p:nvSpPr>
          <p:spPr bwMode="auto">
            <a:xfrm>
              <a:off x="5711" y="4156"/>
              <a:ext cx="5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0" name="Rectangle 80"/>
            <p:cNvSpPr>
              <a:spLocks noChangeArrowheads="1"/>
            </p:cNvSpPr>
            <p:nvPr/>
          </p:nvSpPr>
          <p:spPr bwMode="auto">
            <a:xfrm>
              <a:off x="5824" y="4156"/>
              <a:ext cx="52"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1" name="Rectangle 81"/>
            <p:cNvSpPr>
              <a:spLocks noChangeArrowheads="1"/>
            </p:cNvSpPr>
            <p:nvPr/>
          </p:nvSpPr>
          <p:spPr bwMode="auto">
            <a:xfrm>
              <a:off x="5938" y="4156"/>
              <a:ext cx="5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2" name="Rectangle 82"/>
            <p:cNvSpPr>
              <a:spLocks noChangeArrowheads="1"/>
            </p:cNvSpPr>
            <p:nvPr/>
          </p:nvSpPr>
          <p:spPr bwMode="auto">
            <a:xfrm>
              <a:off x="6052" y="4156"/>
              <a:ext cx="53" cy="98"/>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3" name="Rectangle 83"/>
            <p:cNvSpPr>
              <a:spLocks noChangeArrowheads="1"/>
            </p:cNvSpPr>
            <p:nvPr/>
          </p:nvSpPr>
          <p:spPr bwMode="auto">
            <a:xfrm>
              <a:off x="5938" y="2916"/>
              <a:ext cx="167" cy="98"/>
            </a:xfrm>
            <a:prstGeom prst="rect">
              <a:avLst/>
            </a:prstGeom>
            <a:solidFill>
              <a:srgbClr val="CBCD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4" name="Rectangle 84"/>
            <p:cNvSpPr>
              <a:spLocks noChangeArrowheads="1"/>
            </p:cNvSpPr>
            <p:nvPr/>
          </p:nvSpPr>
          <p:spPr bwMode="auto">
            <a:xfrm>
              <a:off x="5762" y="2854"/>
              <a:ext cx="34" cy="160"/>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15" name="Group 114"/>
          <p:cNvGrpSpPr/>
          <p:nvPr/>
        </p:nvGrpSpPr>
        <p:grpSpPr>
          <a:xfrm>
            <a:off x="9328836" y="5856727"/>
            <a:ext cx="542772" cy="1137294"/>
            <a:chOff x="10660063" y="5932488"/>
            <a:chExt cx="511175" cy="1071086"/>
          </a:xfrm>
        </p:grpSpPr>
        <p:sp>
          <p:nvSpPr>
            <p:cNvPr id="116" name="AutoShape 14"/>
            <p:cNvSpPr>
              <a:spLocks noChangeAspect="1" noChangeArrowheads="1" noTextEdit="1"/>
            </p:cNvSpPr>
            <p:nvPr/>
          </p:nvSpPr>
          <p:spPr bwMode="auto">
            <a:xfrm>
              <a:off x="10660063" y="5932488"/>
              <a:ext cx="5111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8" name="Freeform 16"/>
            <p:cNvSpPr>
              <a:spLocks/>
            </p:cNvSpPr>
            <p:nvPr/>
          </p:nvSpPr>
          <p:spPr bwMode="auto">
            <a:xfrm>
              <a:off x="10663238" y="6192838"/>
              <a:ext cx="508000" cy="601662"/>
            </a:xfrm>
            <a:custGeom>
              <a:avLst/>
              <a:gdLst>
                <a:gd name="T0" fmla="*/ 159 w 320"/>
                <a:gd name="T1" fmla="*/ 0 h 379"/>
                <a:gd name="T2" fmla="*/ 0 w 320"/>
                <a:gd name="T3" fmla="*/ 379 h 379"/>
                <a:gd name="T4" fmla="*/ 320 w 320"/>
                <a:gd name="T5" fmla="*/ 379 h 379"/>
                <a:gd name="T6" fmla="*/ 159 w 320"/>
                <a:gd name="T7" fmla="*/ 0 h 379"/>
              </a:gdLst>
              <a:ahLst/>
              <a:cxnLst>
                <a:cxn ang="0">
                  <a:pos x="T0" y="T1"/>
                </a:cxn>
                <a:cxn ang="0">
                  <a:pos x="T2" y="T3"/>
                </a:cxn>
                <a:cxn ang="0">
                  <a:pos x="T4" y="T5"/>
                </a:cxn>
                <a:cxn ang="0">
                  <a:pos x="T6" y="T7"/>
                </a:cxn>
              </a:cxnLst>
              <a:rect l="0" t="0" r="r" b="b"/>
              <a:pathLst>
                <a:path w="320" h="379">
                  <a:moveTo>
                    <a:pt x="159" y="0"/>
                  </a:moveTo>
                  <a:lnTo>
                    <a:pt x="0" y="379"/>
                  </a:lnTo>
                  <a:lnTo>
                    <a:pt x="320" y="379"/>
                  </a:lnTo>
                  <a:lnTo>
                    <a:pt x="1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9" name="Freeform 17"/>
            <p:cNvSpPr>
              <a:spLocks/>
            </p:cNvSpPr>
            <p:nvPr/>
          </p:nvSpPr>
          <p:spPr bwMode="auto">
            <a:xfrm>
              <a:off x="10698163" y="6054725"/>
              <a:ext cx="438150" cy="517525"/>
            </a:xfrm>
            <a:custGeom>
              <a:avLst/>
              <a:gdLst>
                <a:gd name="T0" fmla="*/ 137 w 276"/>
                <a:gd name="T1" fmla="*/ 0 h 326"/>
                <a:gd name="T2" fmla="*/ 0 w 276"/>
                <a:gd name="T3" fmla="*/ 326 h 326"/>
                <a:gd name="T4" fmla="*/ 276 w 276"/>
                <a:gd name="T5" fmla="*/ 326 h 326"/>
                <a:gd name="T6" fmla="*/ 137 w 276"/>
                <a:gd name="T7" fmla="*/ 0 h 326"/>
              </a:gdLst>
              <a:ahLst/>
              <a:cxnLst>
                <a:cxn ang="0">
                  <a:pos x="T0" y="T1"/>
                </a:cxn>
                <a:cxn ang="0">
                  <a:pos x="T2" y="T3"/>
                </a:cxn>
                <a:cxn ang="0">
                  <a:pos x="T4" y="T5"/>
                </a:cxn>
                <a:cxn ang="0">
                  <a:pos x="T6" y="T7"/>
                </a:cxn>
              </a:cxnLst>
              <a:rect l="0" t="0" r="r" b="b"/>
              <a:pathLst>
                <a:path w="276" h="326">
                  <a:moveTo>
                    <a:pt x="137" y="0"/>
                  </a:moveTo>
                  <a:lnTo>
                    <a:pt x="0" y="326"/>
                  </a:lnTo>
                  <a:lnTo>
                    <a:pt x="276" y="326"/>
                  </a:lnTo>
                  <a:lnTo>
                    <a:pt x="13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1" name="Freeform 18"/>
            <p:cNvSpPr>
              <a:spLocks/>
            </p:cNvSpPr>
            <p:nvPr/>
          </p:nvSpPr>
          <p:spPr bwMode="auto">
            <a:xfrm>
              <a:off x="10771188" y="5932488"/>
              <a:ext cx="288925" cy="341312"/>
            </a:xfrm>
            <a:custGeom>
              <a:avLst/>
              <a:gdLst>
                <a:gd name="T0" fmla="*/ 91 w 182"/>
                <a:gd name="T1" fmla="*/ 0 h 215"/>
                <a:gd name="T2" fmla="*/ 0 w 182"/>
                <a:gd name="T3" fmla="*/ 215 h 215"/>
                <a:gd name="T4" fmla="*/ 182 w 182"/>
                <a:gd name="T5" fmla="*/ 215 h 215"/>
                <a:gd name="T6" fmla="*/ 91 w 182"/>
                <a:gd name="T7" fmla="*/ 0 h 215"/>
              </a:gdLst>
              <a:ahLst/>
              <a:cxnLst>
                <a:cxn ang="0">
                  <a:pos x="T0" y="T1"/>
                </a:cxn>
                <a:cxn ang="0">
                  <a:pos x="T2" y="T3"/>
                </a:cxn>
                <a:cxn ang="0">
                  <a:pos x="T4" y="T5"/>
                </a:cxn>
                <a:cxn ang="0">
                  <a:pos x="T6" y="T7"/>
                </a:cxn>
              </a:cxnLst>
              <a:rect l="0" t="0" r="r" b="b"/>
              <a:pathLst>
                <a:path w="182" h="215">
                  <a:moveTo>
                    <a:pt x="91" y="0"/>
                  </a:moveTo>
                  <a:lnTo>
                    <a:pt x="0" y="215"/>
                  </a:lnTo>
                  <a:lnTo>
                    <a:pt x="182" y="215"/>
                  </a:lnTo>
                  <a:lnTo>
                    <a:pt x="9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2" name="Freeform 22"/>
            <p:cNvSpPr>
              <a:spLocks/>
            </p:cNvSpPr>
            <p:nvPr/>
          </p:nvSpPr>
          <p:spPr bwMode="auto">
            <a:xfrm>
              <a:off x="10883901" y="6070600"/>
              <a:ext cx="66675" cy="711200"/>
            </a:xfrm>
            <a:custGeom>
              <a:avLst/>
              <a:gdLst>
                <a:gd name="T0" fmla="*/ 22 w 42"/>
                <a:gd name="T1" fmla="*/ 0 h 448"/>
                <a:gd name="T2" fmla="*/ 0 w 42"/>
                <a:gd name="T3" fmla="*/ 448 h 448"/>
                <a:gd name="T4" fmla="*/ 42 w 42"/>
                <a:gd name="T5" fmla="*/ 448 h 448"/>
                <a:gd name="T6" fmla="*/ 22 w 42"/>
                <a:gd name="T7" fmla="*/ 0 h 448"/>
              </a:gdLst>
              <a:ahLst/>
              <a:cxnLst>
                <a:cxn ang="0">
                  <a:pos x="T0" y="T1"/>
                </a:cxn>
                <a:cxn ang="0">
                  <a:pos x="T2" y="T3"/>
                </a:cxn>
                <a:cxn ang="0">
                  <a:pos x="T4" y="T5"/>
                </a:cxn>
                <a:cxn ang="0">
                  <a:pos x="T6" y="T7"/>
                </a:cxn>
              </a:cxnLst>
              <a:rect l="0" t="0" r="r" b="b"/>
              <a:pathLst>
                <a:path w="42" h="448">
                  <a:moveTo>
                    <a:pt x="22" y="0"/>
                  </a:moveTo>
                  <a:lnTo>
                    <a:pt x="0" y="448"/>
                  </a:lnTo>
                  <a:lnTo>
                    <a:pt x="42" y="448"/>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3" name="Freeform 23"/>
            <p:cNvSpPr>
              <a:spLocks/>
            </p:cNvSpPr>
            <p:nvPr/>
          </p:nvSpPr>
          <p:spPr bwMode="auto">
            <a:xfrm>
              <a:off x="10795794" y="6079649"/>
              <a:ext cx="242888" cy="923925"/>
            </a:xfrm>
            <a:custGeom>
              <a:avLst/>
              <a:gdLst>
                <a:gd name="T0" fmla="*/ 153 w 153"/>
                <a:gd name="T1" fmla="*/ 341 h 582"/>
                <a:gd name="T2" fmla="*/ 93 w 153"/>
                <a:gd name="T3" fmla="*/ 391 h 582"/>
                <a:gd name="T4" fmla="*/ 87 w 153"/>
                <a:gd name="T5" fmla="*/ 278 h 582"/>
                <a:gd name="T6" fmla="*/ 137 w 153"/>
                <a:gd name="T7" fmla="*/ 219 h 582"/>
                <a:gd name="T8" fmla="*/ 87 w 153"/>
                <a:gd name="T9" fmla="*/ 256 h 582"/>
                <a:gd name="T10" fmla="*/ 83 w 153"/>
                <a:gd name="T11" fmla="*/ 160 h 582"/>
                <a:gd name="T12" fmla="*/ 117 w 153"/>
                <a:gd name="T13" fmla="*/ 112 h 582"/>
                <a:gd name="T14" fmla="*/ 81 w 153"/>
                <a:gd name="T15" fmla="*/ 140 h 582"/>
                <a:gd name="T16" fmla="*/ 75 w 153"/>
                <a:gd name="T17" fmla="*/ 0 h 582"/>
                <a:gd name="T18" fmla="*/ 67 w 153"/>
                <a:gd name="T19" fmla="*/ 150 h 582"/>
                <a:gd name="T20" fmla="*/ 67 w 153"/>
                <a:gd name="T21" fmla="*/ 152 h 582"/>
                <a:gd name="T22" fmla="*/ 67 w 153"/>
                <a:gd name="T23" fmla="*/ 152 h 582"/>
                <a:gd name="T24" fmla="*/ 67 w 153"/>
                <a:gd name="T25" fmla="*/ 175 h 582"/>
                <a:gd name="T26" fmla="*/ 21 w 153"/>
                <a:gd name="T27" fmla="*/ 140 h 582"/>
                <a:gd name="T28" fmla="*/ 65 w 153"/>
                <a:gd name="T29" fmla="*/ 195 h 582"/>
                <a:gd name="T30" fmla="*/ 61 w 153"/>
                <a:gd name="T31" fmla="*/ 282 h 582"/>
                <a:gd name="T32" fmla="*/ 9 w 153"/>
                <a:gd name="T33" fmla="*/ 239 h 582"/>
                <a:gd name="T34" fmla="*/ 61 w 153"/>
                <a:gd name="T35" fmla="*/ 300 h 582"/>
                <a:gd name="T36" fmla="*/ 57 w 153"/>
                <a:gd name="T37" fmla="*/ 361 h 582"/>
                <a:gd name="T38" fmla="*/ 0 w 153"/>
                <a:gd name="T39" fmla="*/ 314 h 582"/>
                <a:gd name="T40" fmla="*/ 57 w 153"/>
                <a:gd name="T41" fmla="*/ 381 h 582"/>
                <a:gd name="T42" fmla="*/ 47 w 153"/>
                <a:gd name="T43" fmla="*/ 582 h 582"/>
                <a:gd name="T44" fmla="*/ 103 w 153"/>
                <a:gd name="T45" fmla="*/ 582 h 582"/>
                <a:gd name="T46" fmla="*/ 95 w 153"/>
                <a:gd name="T47" fmla="*/ 412 h 582"/>
                <a:gd name="T48" fmla="*/ 153 w 153"/>
                <a:gd name="T49" fmla="*/ 341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582">
                  <a:moveTo>
                    <a:pt x="153" y="341"/>
                  </a:moveTo>
                  <a:lnTo>
                    <a:pt x="93" y="391"/>
                  </a:lnTo>
                  <a:lnTo>
                    <a:pt x="87" y="278"/>
                  </a:lnTo>
                  <a:lnTo>
                    <a:pt x="137" y="219"/>
                  </a:lnTo>
                  <a:lnTo>
                    <a:pt x="87" y="256"/>
                  </a:lnTo>
                  <a:lnTo>
                    <a:pt x="83" y="160"/>
                  </a:lnTo>
                  <a:lnTo>
                    <a:pt x="117" y="112"/>
                  </a:lnTo>
                  <a:lnTo>
                    <a:pt x="81" y="140"/>
                  </a:lnTo>
                  <a:lnTo>
                    <a:pt x="75" y="0"/>
                  </a:lnTo>
                  <a:lnTo>
                    <a:pt x="67" y="150"/>
                  </a:lnTo>
                  <a:lnTo>
                    <a:pt x="67" y="152"/>
                  </a:lnTo>
                  <a:lnTo>
                    <a:pt x="67" y="152"/>
                  </a:lnTo>
                  <a:lnTo>
                    <a:pt x="67" y="175"/>
                  </a:lnTo>
                  <a:lnTo>
                    <a:pt x="21" y="140"/>
                  </a:lnTo>
                  <a:lnTo>
                    <a:pt x="65" y="195"/>
                  </a:lnTo>
                  <a:lnTo>
                    <a:pt x="61" y="282"/>
                  </a:lnTo>
                  <a:lnTo>
                    <a:pt x="9" y="239"/>
                  </a:lnTo>
                  <a:lnTo>
                    <a:pt x="61" y="300"/>
                  </a:lnTo>
                  <a:lnTo>
                    <a:pt x="57" y="361"/>
                  </a:lnTo>
                  <a:lnTo>
                    <a:pt x="0" y="314"/>
                  </a:lnTo>
                  <a:lnTo>
                    <a:pt x="57" y="381"/>
                  </a:lnTo>
                  <a:lnTo>
                    <a:pt x="47" y="582"/>
                  </a:lnTo>
                  <a:lnTo>
                    <a:pt x="103" y="582"/>
                  </a:lnTo>
                  <a:lnTo>
                    <a:pt x="95" y="412"/>
                  </a:lnTo>
                  <a:lnTo>
                    <a:pt x="153" y="341"/>
                  </a:lnTo>
                  <a:close/>
                </a:path>
              </a:pathLst>
            </a:custGeom>
            <a:solidFill>
              <a:schemeClr val="accent6"/>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41" name="Freeform 5"/>
          <p:cNvSpPr>
            <a:spLocks/>
          </p:cNvSpPr>
          <p:nvPr/>
        </p:nvSpPr>
        <p:spPr bwMode="auto">
          <a:xfrm>
            <a:off x="6459490" y="-15632"/>
            <a:ext cx="5864393" cy="1941871"/>
          </a:xfrm>
          <a:custGeom>
            <a:avLst/>
            <a:gdLst>
              <a:gd name="T0" fmla="*/ 432 w 2806"/>
              <a:gd name="T1" fmla="*/ 295 h 927"/>
              <a:gd name="T2" fmla="*/ 584 w 2806"/>
              <a:gd name="T3" fmla="*/ 270 h 927"/>
              <a:gd name="T4" fmla="*/ 1038 w 2806"/>
              <a:gd name="T5" fmla="*/ 671 h 927"/>
              <a:gd name="T6" fmla="*/ 1361 w 2806"/>
              <a:gd name="T7" fmla="*/ 542 h 927"/>
              <a:gd name="T8" fmla="*/ 1813 w 2806"/>
              <a:gd name="T9" fmla="*/ 927 h 927"/>
              <a:gd name="T10" fmla="*/ 2220 w 2806"/>
              <a:gd name="T11" fmla="*/ 685 h 927"/>
              <a:gd name="T12" fmla="*/ 2220 w 2806"/>
              <a:gd name="T13" fmla="*/ 684 h 927"/>
              <a:gd name="T14" fmla="*/ 2267 w 2806"/>
              <a:gd name="T15" fmla="*/ 516 h 927"/>
              <a:gd name="T16" fmla="*/ 2806 w 2806"/>
              <a:gd name="T17" fmla="*/ 0 h 927"/>
              <a:gd name="T18" fmla="*/ 0 w 2806"/>
              <a:gd name="T19" fmla="*/ 0 h 927"/>
              <a:gd name="T20" fmla="*/ 432 w 2806"/>
              <a:gd name="T21" fmla="*/ 29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6" h="927">
                <a:moveTo>
                  <a:pt x="432" y="295"/>
                </a:moveTo>
                <a:cubicBezTo>
                  <a:pt x="485" y="295"/>
                  <a:pt x="536" y="287"/>
                  <a:pt x="584" y="270"/>
                </a:cubicBezTo>
                <a:cubicBezTo>
                  <a:pt x="603" y="495"/>
                  <a:pt x="799" y="671"/>
                  <a:pt x="1038" y="671"/>
                </a:cubicBezTo>
                <a:cubicBezTo>
                  <a:pt x="1164" y="671"/>
                  <a:pt x="1279" y="622"/>
                  <a:pt x="1361" y="542"/>
                </a:cubicBezTo>
                <a:cubicBezTo>
                  <a:pt x="1388" y="759"/>
                  <a:pt x="1579" y="927"/>
                  <a:pt x="1813" y="927"/>
                </a:cubicBezTo>
                <a:cubicBezTo>
                  <a:pt x="1991" y="927"/>
                  <a:pt x="2144" y="828"/>
                  <a:pt x="2220" y="685"/>
                </a:cubicBezTo>
                <a:cubicBezTo>
                  <a:pt x="2220" y="684"/>
                  <a:pt x="2220" y="684"/>
                  <a:pt x="2220" y="684"/>
                </a:cubicBezTo>
                <a:cubicBezTo>
                  <a:pt x="2248" y="633"/>
                  <a:pt x="2264" y="576"/>
                  <a:pt x="2267" y="516"/>
                </a:cubicBezTo>
                <a:cubicBezTo>
                  <a:pt x="2555" y="512"/>
                  <a:pt x="2790" y="284"/>
                  <a:pt x="2806" y="0"/>
                </a:cubicBezTo>
                <a:cubicBezTo>
                  <a:pt x="0" y="0"/>
                  <a:pt x="0" y="0"/>
                  <a:pt x="0" y="0"/>
                </a:cubicBezTo>
                <a:cubicBezTo>
                  <a:pt x="61" y="172"/>
                  <a:pt x="231" y="295"/>
                  <a:pt x="432" y="295"/>
                </a:cubicBezTo>
                <a:close/>
              </a:path>
            </a:pathLst>
          </a:custGeom>
          <a:solidFill>
            <a:srgbClr val="D6D7D8">
              <a:alpha val="45000"/>
            </a:srgbClr>
          </a:solidFill>
          <a:ln>
            <a:noFill/>
          </a:ln>
        </p:spPr>
        <p:txBody>
          <a:bodyPr vert="horz" wrap="square" lIns="93234" tIns="46616" rIns="93234" bIns="46616" numCol="1" anchor="t" anchorCtr="0" compatLnSpc="1">
            <a:prstTxWarp prst="textNoShape">
              <a:avLst/>
            </a:prstTxWarp>
          </a:bodyPr>
          <a:lstStyle/>
          <a:p>
            <a:pPr marL="0" marR="0" lvl="0" indent="0" algn="l" defTabSz="932239" rtl="0" eaLnBrk="1" fontAlgn="auto" latinLnBrk="0" hangingPunct="1">
              <a:lnSpc>
                <a:spcPct val="100000"/>
              </a:lnSpc>
              <a:spcBef>
                <a:spcPts val="0"/>
              </a:spcBef>
              <a:spcAft>
                <a:spcPts val="0"/>
              </a:spcAft>
              <a:buClrTx/>
              <a:buSzTx/>
              <a:buFontTx/>
              <a:buNone/>
              <a:tabLst/>
              <a:defRPr/>
            </a:pPr>
            <a:endParaRPr kumimoji="0" lang="en-US" sz="1873" b="0" i="0" u="none" strike="noStrike" kern="0" cap="none" spc="0" normalizeH="0" baseline="0" noProof="0">
              <a:ln>
                <a:noFill/>
              </a:ln>
              <a:solidFill>
                <a:srgbClr val="FFFFFF"/>
              </a:solidFill>
              <a:effectLst/>
              <a:uLnTx/>
              <a:uFillTx/>
              <a:latin typeface="Segoe UI"/>
              <a:ea typeface="+mn-ea"/>
              <a:cs typeface="+mn-cs"/>
            </a:endParaRPr>
          </a:p>
        </p:txBody>
      </p:sp>
      <p:cxnSp>
        <p:nvCxnSpPr>
          <p:cNvPr id="124" name="Straight Connector 123"/>
          <p:cNvCxnSpPr/>
          <p:nvPr/>
        </p:nvCxnSpPr>
        <p:spPr>
          <a:xfrm>
            <a:off x="11652138" y="665091"/>
            <a:ext cx="0" cy="3504205"/>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1334746" y="1031547"/>
            <a:ext cx="0" cy="3137749"/>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1017354" y="1479591"/>
            <a:ext cx="0" cy="2689705"/>
          </a:xfrm>
          <a:prstGeom prst="line">
            <a:avLst/>
          </a:prstGeom>
          <a:ln w="47625" cap="rnd">
            <a:solidFill>
              <a:schemeClr val="accent2">
                <a:lumMod val="40000"/>
                <a:lumOff val="60000"/>
              </a:schemeClr>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5" name="microsoft"/>
          <p:cNvSpPr/>
          <p:nvPr/>
        </p:nvSpPr>
        <p:spPr>
          <a:xfrm>
            <a:off x="301437" y="383170"/>
            <a:ext cx="6370940" cy="2086725"/>
          </a:xfrm>
          <a:prstGeom prst="rect">
            <a:avLst/>
          </a:prstGeom>
        </p:spPr>
        <p:txBody>
          <a:bodyPr wrap="square" anchor="t">
            <a:spAutoFit/>
          </a:bodyPr>
          <a:lstStyle/>
          <a:p>
            <a:pPr marL="0" marR="0" lvl="0" indent="0" algn="l" defTabSz="914049" rtl="0" eaLnBrk="1" fontAlgn="base" latinLnBrk="0" hangingPunct="1">
              <a:lnSpc>
                <a:spcPct val="90000"/>
              </a:lnSpc>
              <a:spcBef>
                <a:spcPct val="0"/>
              </a:spcBef>
              <a:spcAft>
                <a:spcPts val="1198"/>
              </a:spcAft>
              <a:buClrTx/>
              <a:buSzTx/>
              <a:buFontTx/>
              <a:buNone/>
              <a:tabLst/>
              <a:defRPr/>
            </a:pPr>
            <a:r>
              <a:rPr kumimoji="0" lang="en-US" sz="4800" b="0" i="0" u="none" strike="noStrike" kern="0" cap="none" spc="-102" normalizeH="0" baseline="0" noProof="0" dirty="0">
                <a:ln w="3175">
                  <a:noFill/>
                </a:ln>
                <a:solidFill>
                  <a:srgbClr val="505050"/>
                </a:solidFill>
                <a:effectLst/>
                <a:uLnTx/>
                <a:uFillTx/>
                <a:latin typeface="Segoe UI Light"/>
                <a:ea typeface="+mn-ea"/>
                <a:cs typeface="Segoe UI Semilight" panose="020B0402040204020203" pitchFamily="34" charset="0"/>
              </a:rPr>
              <a:t>Delivering Azure Stack Hub as an integrated system</a:t>
            </a:r>
          </a:p>
        </p:txBody>
      </p:sp>
      <p:sp>
        <p:nvSpPr>
          <p:cNvPr id="102" name="TextBox 101"/>
          <p:cNvSpPr txBox="1"/>
          <p:nvPr/>
        </p:nvSpPr>
        <p:spPr>
          <a:xfrm>
            <a:off x="1467377" y="2168525"/>
            <a:ext cx="4371507" cy="489689"/>
          </a:xfrm>
          <a:prstGeom prst="rect">
            <a:avLst/>
          </a:prstGeom>
        </p:spPr>
        <p:txBody>
          <a:bodyPr wrap="square" rtlCol="0" anchor="ctr">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Software</a:t>
            </a:r>
          </a:p>
        </p:txBody>
      </p:sp>
      <p:sp>
        <p:nvSpPr>
          <p:cNvPr id="103" name="TextBox 102"/>
          <p:cNvSpPr txBox="1"/>
          <p:nvPr/>
        </p:nvSpPr>
        <p:spPr>
          <a:xfrm>
            <a:off x="1462740" y="3186898"/>
            <a:ext cx="4371507" cy="489689"/>
          </a:xfrm>
          <a:prstGeom prst="rect">
            <a:avLst/>
          </a:prstGeom>
        </p:spPr>
        <p:txBody>
          <a:bodyPr wrap="square" rtlCol="0" anchor="ctr">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Hardware</a:t>
            </a:r>
          </a:p>
        </p:txBody>
      </p:sp>
      <p:sp>
        <p:nvSpPr>
          <p:cNvPr id="117" name="Rectangle 116"/>
          <p:cNvSpPr/>
          <p:nvPr/>
        </p:nvSpPr>
        <p:spPr>
          <a:xfrm>
            <a:off x="1467377" y="4032716"/>
            <a:ext cx="4371507" cy="489689"/>
          </a:xfrm>
          <a:prstGeom prst="rect">
            <a:avLst/>
          </a:prstGeom>
        </p:spPr>
        <p:txBody>
          <a:bodyPr wrap="square">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Support</a:t>
            </a:r>
          </a:p>
        </p:txBody>
      </p:sp>
      <p:sp>
        <p:nvSpPr>
          <p:cNvPr id="127" name="Rectangle 126"/>
          <p:cNvSpPr/>
          <p:nvPr/>
        </p:nvSpPr>
        <p:spPr>
          <a:xfrm>
            <a:off x="1479798" y="5006294"/>
            <a:ext cx="4371507" cy="489689"/>
          </a:xfrm>
          <a:prstGeom prst="rect">
            <a:avLst/>
          </a:prstGeom>
        </p:spPr>
        <p:txBody>
          <a:bodyPr wrap="square">
            <a:spAutoFit/>
          </a:bodyPr>
          <a:lstStyle/>
          <a:p>
            <a:pPr marL="0" marR="0" lvl="0" indent="0" algn="l" defTabSz="914224" rtl="0" eaLnBrk="1" fontAlgn="auto" latinLnBrk="0" hangingPunct="1">
              <a:lnSpc>
                <a:spcPct val="90000"/>
              </a:lnSpc>
              <a:spcBef>
                <a:spcPts val="0"/>
              </a:spcBef>
              <a:spcAft>
                <a:spcPts val="800"/>
              </a:spcAft>
              <a:buClrTx/>
              <a:buSzTx/>
              <a:buFontTx/>
              <a:buNone/>
              <a:tabLst/>
              <a:defRPr/>
            </a:pPr>
            <a:r>
              <a:rPr kumimoji="0" lang="en-US" sz="2800" b="0" i="0" u="none" strike="noStrike" kern="0" cap="none" spc="0" normalizeH="0" baseline="0" noProof="0">
                <a:ln>
                  <a:noFill/>
                </a:ln>
                <a:solidFill>
                  <a:srgbClr val="505050"/>
                </a:solidFill>
                <a:effectLst/>
                <a:uLnTx/>
                <a:uFillTx/>
                <a:latin typeface="Segoe UI Light"/>
                <a:ea typeface="+mn-ea"/>
                <a:cs typeface="Segoe UI Semilight" panose="020B0402040204020203" pitchFamily="34" charset="0"/>
              </a:rPr>
              <a:t>Services</a:t>
            </a:r>
          </a:p>
        </p:txBody>
      </p:sp>
      <p:sp>
        <p:nvSpPr>
          <p:cNvPr id="137" name="Freeform 5"/>
          <p:cNvSpPr>
            <a:spLocks noEditPoints="1"/>
          </p:cNvSpPr>
          <p:nvPr/>
        </p:nvSpPr>
        <p:spPr bwMode="auto">
          <a:xfrm>
            <a:off x="446019" y="4047915"/>
            <a:ext cx="456705" cy="491503"/>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0" name="Freeform 9"/>
          <p:cNvSpPr>
            <a:spLocks noEditPoints="1"/>
          </p:cNvSpPr>
          <p:nvPr/>
        </p:nvSpPr>
        <p:spPr bwMode="auto">
          <a:xfrm>
            <a:off x="437958" y="4976162"/>
            <a:ext cx="497669" cy="528227"/>
          </a:xfrm>
          <a:custGeom>
            <a:avLst/>
            <a:gdLst>
              <a:gd name="T0" fmla="*/ 94 w 112"/>
              <a:gd name="T1" fmla="*/ 43 h 120"/>
              <a:gd name="T2" fmla="*/ 104 w 112"/>
              <a:gd name="T3" fmla="*/ 24 h 120"/>
              <a:gd name="T4" fmla="*/ 80 w 112"/>
              <a:gd name="T5" fmla="*/ 0 h 120"/>
              <a:gd name="T6" fmla="*/ 56 w 112"/>
              <a:gd name="T7" fmla="*/ 24 h 120"/>
              <a:gd name="T8" fmla="*/ 66 w 112"/>
              <a:gd name="T9" fmla="*/ 43 h 120"/>
              <a:gd name="T10" fmla="*/ 51 w 112"/>
              <a:gd name="T11" fmla="*/ 58 h 120"/>
              <a:gd name="T12" fmla="*/ 32 w 112"/>
              <a:gd name="T13" fmla="*/ 48 h 120"/>
              <a:gd name="T14" fmla="*/ 8 w 112"/>
              <a:gd name="T15" fmla="*/ 72 h 120"/>
              <a:gd name="T16" fmla="*/ 18 w 112"/>
              <a:gd name="T17" fmla="*/ 91 h 120"/>
              <a:gd name="T18" fmla="*/ 0 w 112"/>
              <a:gd name="T19" fmla="*/ 120 h 120"/>
              <a:gd name="T20" fmla="*/ 8 w 112"/>
              <a:gd name="T21" fmla="*/ 120 h 120"/>
              <a:gd name="T22" fmla="*/ 32 w 112"/>
              <a:gd name="T23" fmla="*/ 96 h 120"/>
              <a:gd name="T24" fmla="*/ 56 w 112"/>
              <a:gd name="T25" fmla="*/ 120 h 120"/>
              <a:gd name="T26" fmla="*/ 64 w 112"/>
              <a:gd name="T27" fmla="*/ 120 h 120"/>
              <a:gd name="T28" fmla="*/ 46 w 112"/>
              <a:gd name="T29" fmla="*/ 91 h 120"/>
              <a:gd name="T30" fmla="*/ 56 w 112"/>
              <a:gd name="T31" fmla="*/ 72 h 120"/>
              <a:gd name="T32" fmla="*/ 80 w 112"/>
              <a:gd name="T33" fmla="*/ 48 h 120"/>
              <a:gd name="T34" fmla="*/ 104 w 112"/>
              <a:gd name="T35" fmla="*/ 72 h 120"/>
              <a:gd name="T36" fmla="*/ 112 w 112"/>
              <a:gd name="T37" fmla="*/ 72 h 120"/>
              <a:gd name="T38" fmla="*/ 94 w 112"/>
              <a:gd name="T39" fmla="*/ 43 h 120"/>
              <a:gd name="T40" fmla="*/ 32 w 112"/>
              <a:gd name="T41" fmla="*/ 88 h 120"/>
              <a:gd name="T42" fmla="*/ 16 w 112"/>
              <a:gd name="T43" fmla="*/ 72 h 120"/>
              <a:gd name="T44" fmla="*/ 32 w 112"/>
              <a:gd name="T45" fmla="*/ 56 h 120"/>
              <a:gd name="T46" fmla="*/ 48 w 112"/>
              <a:gd name="T47" fmla="*/ 72 h 120"/>
              <a:gd name="T48" fmla="*/ 32 w 112"/>
              <a:gd name="T49" fmla="*/ 88 h 120"/>
              <a:gd name="T50" fmla="*/ 80 w 112"/>
              <a:gd name="T51" fmla="*/ 40 h 120"/>
              <a:gd name="T52" fmla="*/ 64 w 112"/>
              <a:gd name="T53" fmla="*/ 24 h 120"/>
              <a:gd name="T54" fmla="*/ 80 w 112"/>
              <a:gd name="T55" fmla="*/ 8 h 120"/>
              <a:gd name="T56" fmla="*/ 96 w 112"/>
              <a:gd name="T57" fmla="*/ 24 h 120"/>
              <a:gd name="T58" fmla="*/ 80 w 112"/>
              <a:gd name="T59"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94" y="43"/>
                </a:moveTo>
                <a:cubicBezTo>
                  <a:pt x="100" y="39"/>
                  <a:pt x="104" y="32"/>
                  <a:pt x="104" y="24"/>
                </a:cubicBezTo>
                <a:cubicBezTo>
                  <a:pt x="104" y="11"/>
                  <a:pt x="93" y="0"/>
                  <a:pt x="80" y="0"/>
                </a:cubicBezTo>
                <a:cubicBezTo>
                  <a:pt x="67" y="0"/>
                  <a:pt x="56" y="11"/>
                  <a:pt x="56" y="24"/>
                </a:cubicBezTo>
                <a:cubicBezTo>
                  <a:pt x="56" y="32"/>
                  <a:pt x="60" y="39"/>
                  <a:pt x="66" y="43"/>
                </a:cubicBezTo>
                <a:cubicBezTo>
                  <a:pt x="60" y="46"/>
                  <a:pt x="54" y="52"/>
                  <a:pt x="51" y="58"/>
                </a:cubicBezTo>
                <a:cubicBezTo>
                  <a:pt x="47" y="52"/>
                  <a:pt x="40" y="48"/>
                  <a:pt x="32" y="48"/>
                </a:cubicBezTo>
                <a:cubicBezTo>
                  <a:pt x="19" y="48"/>
                  <a:pt x="8" y="59"/>
                  <a:pt x="8" y="72"/>
                </a:cubicBezTo>
                <a:cubicBezTo>
                  <a:pt x="8" y="80"/>
                  <a:pt x="12" y="87"/>
                  <a:pt x="18" y="91"/>
                </a:cubicBezTo>
                <a:cubicBezTo>
                  <a:pt x="7" y="97"/>
                  <a:pt x="0" y="107"/>
                  <a:pt x="0" y="120"/>
                </a:cubicBezTo>
                <a:cubicBezTo>
                  <a:pt x="8" y="120"/>
                  <a:pt x="8" y="120"/>
                  <a:pt x="8" y="120"/>
                </a:cubicBezTo>
                <a:cubicBezTo>
                  <a:pt x="8" y="107"/>
                  <a:pt x="19" y="96"/>
                  <a:pt x="32" y="96"/>
                </a:cubicBezTo>
                <a:cubicBezTo>
                  <a:pt x="45" y="96"/>
                  <a:pt x="56" y="107"/>
                  <a:pt x="56" y="120"/>
                </a:cubicBezTo>
                <a:cubicBezTo>
                  <a:pt x="64" y="120"/>
                  <a:pt x="64" y="120"/>
                  <a:pt x="64" y="120"/>
                </a:cubicBezTo>
                <a:cubicBezTo>
                  <a:pt x="64" y="107"/>
                  <a:pt x="57" y="97"/>
                  <a:pt x="46" y="91"/>
                </a:cubicBezTo>
                <a:cubicBezTo>
                  <a:pt x="52" y="87"/>
                  <a:pt x="56" y="80"/>
                  <a:pt x="56" y="72"/>
                </a:cubicBezTo>
                <a:cubicBezTo>
                  <a:pt x="56" y="59"/>
                  <a:pt x="67" y="48"/>
                  <a:pt x="80" y="48"/>
                </a:cubicBezTo>
                <a:cubicBezTo>
                  <a:pt x="93" y="48"/>
                  <a:pt x="104" y="59"/>
                  <a:pt x="104" y="72"/>
                </a:cubicBezTo>
                <a:cubicBezTo>
                  <a:pt x="112" y="72"/>
                  <a:pt x="112" y="72"/>
                  <a:pt x="112" y="72"/>
                </a:cubicBezTo>
                <a:cubicBezTo>
                  <a:pt x="112" y="59"/>
                  <a:pt x="105" y="49"/>
                  <a:pt x="94" y="43"/>
                </a:cubicBezTo>
                <a:moveTo>
                  <a:pt x="32" y="88"/>
                </a:moveTo>
                <a:cubicBezTo>
                  <a:pt x="23" y="88"/>
                  <a:pt x="16" y="81"/>
                  <a:pt x="16" y="72"/>
                </a:cubicBezTo>
                <a:cubicBezTo>
                  <a:pt x="16" y="63"/>
                  <a:pt x="23" y="56"/>
                  <a:pt x="32" y="56"/>
                </a:cubicBezTo>
                <a:cubicBezTo>
                  <a:pt x="41" y="56"/>
                  <a:pt x="48" y="63"/>
                  <a:pt x="48" y="72"/>
                </a:cubicBezTo>
                <a:cubicBezTo>
                  <a:pt x="48" y="81"/>
                  <a:pt x="41" y="88"/>
                  <a:pt x="32" y="88"/>
                </a:cubicBezTo>
                <a:moveTo>
                  <a:pt x="80" y="40"/>
                </a:moveTo>
                <a:cubicBezTo>
                  <a:pt x="71" y="40"/>
                  <a:pt x="64" y="33"/>
                  <a:pt x="64" y="24"/>
                </a:cubicBezTo>
                <a:cubicBezTo>
                  <a:pt x="64" y="15"/>
                  <a:pt x="71" y="8"/>
                  <a:pt x="80" y="8"/>
                </a:cubicBezTo>
                <a:cubicBezTo>
                  <a:pt x="89" y="8"/>
                  <a:pt x="96" y="15"/>
                  <a:pt x="96" y="24"/>
                </a:cubicBezTo>
                <a:cubicBezTo>
                  <a:pt x="96" y="33"/>
                  <a:pt x="89" y="40"/>
                  <a:pt x="80" y="40"/>
                </a:cubicBezTo>
              </a:path>
            </a:pathLst>
          </a:custGeom>
          <a:solidFill>
            <a:srgbClr val="0078D7"/>
          </a:solid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141" name="Group 12"/>
          <p:cNvGrpSpPr>
            <a:grpSpLocks noChangeAspect="1"/>
          </p:cNvGrpSpPr>
          <p:nvPr/>
        </p:nvGrpSpPr>
        <p:grpSpPr bwMode="auto">
          <a:xfrm>
            <a:off x="441455" y="3110662"/>
            <a:ext cx="389321" cy="631038"/>
            <a:chOff x="3814" y="2056"/>
            <a:chExt cx="182" cy="295"/>
          </a:xfrm>
        </p:grpSpPr>
        <p:sp>
          <p:nvSpPr>
            <p:cNvPr id="142" name="Rectangle 13"/>
            <p:cNvSpPr>
              <a:spLocks noChangeArrowheads="1"/>
            </p:cNvSpPr>
            <p:nvPr/>
          </p:nvSpPr>
          <p:spPr bwMode="auto">
            <a:xfrm>
              <a:off x="3834" y="2056"/>
              <a:ext cx="162" cy="295"/>
            </a:xfrm>
            <a:prstGeom prst="rect">
              <a:avLst/>
            </a:prstGeom>
            <a:noFill/>
            <a:ln w="254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4" name="Rectangle 14"/>
            <p:cNvSpPr>
              <a:spLocks noChangeArrowheads="1"/>
            </p:cNvSpPr>
            <p:nvPr/>
          </p:nvSpPr>
          <p:spPr bwMode="auto">
            <a:xfrm>
              <a:off x="3858" y="2078"/>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5" name="Rectangle 15"/>
            <p:cNvSpPr>
              <a:spLocks noChangeArrowheads="1"/>
            </p:cNvSpPr>
            <p:nvPr/>
          </p:nvSpPr>
          <p:spPr bwMode="auto">
            <a:xfrm>
              <a:off x="3858" y="2140"/>
              <a:ext cx="114" cy="31"/>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7" name="Rectangle 16"/>
            <p:cNvSpPr>
              <a:spLocks noChangeArrowheads="1"/>
            </p:cNvSpPr>
            <p:nvPr/>
          </p:nvSpPr>
          <p:spPr bwMode="auto">
            <a:xfrm>
              <a:off x="3858" y="2203"/>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8" name="Freeform 17"/>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49" name="Freeform 18"/>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0" name="Oval 19"/>
            <p:cNvSpPr>
              <a:spLocks noChangeArrowheads="1"/>
            </p:cNvSpPr>
            <p:nvPr/>
          </p:nvSpPr>
          <p:spPr bwMode="auto">
            <a:xfrm>
              <a:off x="3858" y="2296"/>
              <a:ext cx="25"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1" name="Oval 20"/>
            <p:cNvSpPr>
              <a:spLocks noChangeArrowheads="1"/>
            </p:cNvSpPr>
            <p:nvPr/>
          </p:nvSpPr>
          <p:spPr bwMode="auto">
            <a:xfrm>
              <a:off x="3903" y="2296"/>
              <a:ext cx="24"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2" name="Rectangle 21"/>
            <p:cNvSpPr>
              <a:spLocks noChangeArrowheads="1"/>
            </p:cNvSpPr>
            <p:nvPr/>
          </p:nvSpPr>
          <p:spPr bwMode="auto">
            <a:xfrm>
              <a:off x="3949" y="2296"/>
              <a:ext cx="23" cy="22"/>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grpSp>
        <p:nvGrpSpPr>
          <p:cNvPr id="156" name="Group 24"/>
          <p:cNvGrpSpPr>
            <a:grpSpLocks noChangeAspect="1"/>
          </p:cNvGrpSpPr>
          <p:nvPr/>
        </p:nvGrpSpPr>
        <p:grpSpPr bwMode="auto">
          <a:xfrm>
            <a:off x="436754" y="2168525"/>
            <a:ext cx="634370" cy="469631"/>
            <a:chOff x="5281" y="836"/>
            <a:chExt cx="516" cy="382"/>
          </a:xfrm>
          <a:solidFill>
            <a:srgbClr val="0078D7"/>
          </a:solidFill>
        </p:grpSpPr>
        <p:sp>
          <p:nvSpPr>
            <p:cNvPr id="157" name="Freeform 25"/>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58" name="Rectangle 26"/>
            <p:cNvSpPr>
              <a:spLocks noChangeArrowheads="1"/>
            </p:cNvSpPr>
            <p:nvPr/>
          </p:nvSpPr>
          <p:spPr bwMode="auto">
            <a:xfrm>
              <a:off x="5350" y="1044"/>
              <a:ext cx="378" cy="35"/>
            </a:xfrm>
            <a:prstGeom prst="rect">
              <a:avLst/>
            </a:prstGeom>
            <a:grpFill/>
            <a:ln>
              <a:noFill/>
            </a:ln>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spTree>
    <p:extLst>
      <p:ext uri="{BB962C8B-B14F-4D97-AF65-F5344CB8AC3E}">
        <p14:creationId xmlns:p14="http://schemas.microsoft.com/office/powerpoint/2010/main" val="426976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300"/>
                                        <p:tgtEl>
                                          <p:spTgt spid="102"/>
                                        </p:tgtEl>
                                      </p:cBhvr>
                                    </p:animEffect>
                                  </p:childTnLst>
                                </p:cTn>
                              </p:par>
                              <p:par>
                                <p:cTn id="8" presetID="35" presetClass="path" presetSubtype="0" decel="100000" fill="hold" grpId="1" nodeType="withEffect">
                                  <p:stCondLst>
                                    <p:cond delay="400"/>
                                  </p:stCondLst>
                                  <p:childTnLst>
                                    <p:animMotion origin="layout" path="M -0.05553 0.00023 L 2.78529E-6 0.00023 " pathEditMode="relative" rAng="0" ptsTypes="AA">
                                      <p:cBhvr>
                                        <p:cTn id="9" dur="400" fill="hold"/>
                                        <p:tgtEl>
                                          <p:spTgt spid="102"/>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300"/>
                                        <p:tgtEl>
                                          <p:spTgt spid="103"/>
                                        </p:tgtEl>
                                      </p:cBhvr>
                                    </p:animEffect>
                                  </p:childTnLst>
                                </p:cTn>
                              </p:par>
                              <p:par>
                                <p:cTn id="13" presetID="35" presetClass="path" presetSubtype="0" decel="100000" fill="hold" grpId="1" nodeType="withEffect">
                                  <p:stCondLst>
                                    <p:cond delay="500"/>
                                  </p:stCondLst>
                                  <p:childTnLst>
                                    <p:animMotion origin="layout" path="M -0.05553 0.00023 L 2.78529E-6 0.00023 " pathEditMode="relative" rAng="0" ptsTypes="AA">
                                      <p:cBhvr>
                                        <p:cTn id="14" dur="400" fill="hold"/>
                                        <p:tgtEl>
                                          <p:spTgt spid="103"/>
                                        </p:tgtEl>
                                        <p:attrNameLst>
                                          <p:attrName>ppt_x</p:attrName>
                                          <p:attrName>ppt_y</p:attrName>
                                        </p:attrNameLst>
                                      </p:cBhvr>
                                      <p:rCtr x="2770" y="0"/>
                                    </p:animMotion>
                                  </p:childTnLst>
                                </p:cTn>
                              </p:par>
                              <p:par>
                                <p:cTn id="15" presetID="10" presetClass="entr" presetSubtype="0" fill="hold" grpId="0" nodeType="withEffect">
                                  <p:stCondLst>
                                    <p:cond delay="70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300"/>
                                        <p:tgtEl>
                                          <p:spTgt spid="117"/>
                                        </p:tgtEl>
                                      </p:cBhvr>
                                    </p:animEffect>
                                  </p:childTnLst>
                                </p:cTn>
                              </p:par>
                              <p:par>
                                <p:cTn id="18" presetID="35" presetClass="path" presetSubtype="0" decel="100000" fill="hold" grpId="1" nodeType="withEffect">
                                  <p:stCondLst>
                                    <p:cond delay="600"/>
                                  </p:stCondLst>
                                  <p:childTnLst>
                                    <p:animMotion origin="layout" path="M -0.05553 0.00022 L 2.78529E-6 0.00022 " pathEditMode="relative" rAng="0" ptsTypes="AA">
                                      <p:cBhvr>
                                        <p:cTn id="19" dur="400" fill="hold"/>
                                        <p:tgtEl>
                                          <p:spTgt spid="117"/>
                                        </p:tgtEl>
                                        <p:attrNameLst>
                                          <p:attrName>ppt_x</p:attrName>
                                          <p:attrName>ppt_y</p:attrName>
                                        </p:attrNameLst>
                                      </p:cBhvr>
                                      <p:rCtr x="2770" y="0"/>
                                    </p:animMotion>
                                  </p:childTnLst>
                                </p:cTn>
                              </p:par>
                              <p:par>
                                <p:cTn id="20" presetID="10" presetClass="entr" presetSubtype="0" fill="hold" grpId="0" nodeType="withEffect">
                                  <p:stCondLst>
                                    <p:cond delay="80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300"/>
                                        <p:tgtEl>
                                          <p:spTgt spid="127"/>
                                        </p:tgtEl>
                                      </p:cBhvr>
                                    </p:animEffect>
                                  </p:childTnLst>
                                </p:cTn>
                              </p:par>
                              <p:par>
                                <p:cTn id="23" presetID="35" presetClass="path" presetSubtype="0" decel="100000" fill="hold" grpId="1" nodeType="withEffect">
                                  <p:stCondLst>
                                    <p:cond delay="700"/>
                                  </p:stCondLst>
                                  <p:childTnLst>
                                    <p:animMotion origin="layout" path="M -0.05553 0.00023 L 2.78529E-6 0.00023 " pathEditMode="relative" rAng="0" ptsTypes="AA">
                                      <p:cBhvr>
                                        <p:cTn id="24" dur="400" fill="hold"/>
                                        <p:tgtEl>
                                          <p:spTgt spid="127"/>
                                        </p:tgtEl>
                                        <p:attrNameLst>
                                          <p:attrName>ppt_x</p:attrName>
                                          <p:attrName>ppt_y</p:attrName>
                                        </p:attrNameLst>
                                      </p:cBhvr>
                                      <p:rCtr x="2770" y="0"/>
                                    </p:animMotion>
                                  </p:childTnLst>
                                </p:cTn>
                              </p:par>
                              <p:par>
                                <p:cTn id="25" presetID="1" presetClass="entr" presetSubtype="0" fill="hold" grpId="0" nodeType="withEffect">
                                  <p:stCondLst>
                                    <p:cond delay="600"/>
                                  </p:stCondLst>
                                  <p:childTnLst>
                                    <p:set>
                                      <p:cBhvr>
                                        <p:cTn id="26" dur="1" fill="hold">
                                          <p:stCondLst>
                                            <p:cond delay="0"/>
                                          </p:stCondLst>
                                        </p:cTn>
                                        <p:tgtEl>
                                          <p:spTgt spid="137"/>
                                        </p:tgtEl>
                                        <p:attrNameLst>
                                          <p:attrName>style.visibility</p:attrName>
                                        </p:attrNameLst>
                                      </p:cBhvr>
                                      <p:to>
                                        <p:strVal val="visible"/>
                                      </p:to>
                                    </p:set>
                                  </p:childTnLst>
                                </p:cTn>
                              </p:par>
                              <p:par>
                                <p:cTn id="27" presetID="6" presetClass="emph" presetSubtype="0" accel="100000" autoRev="1" fill="hold" grpId="1" nodeType="withEffect">
                                  <p:stCondLst>
                                    <p:cond delay="100"/>
                                  </p:stCondLst>
                                  <p:childTnLst>
                                    <p:animScale>
                                      <p:cBhvr>
                                        <p:cTn id="28" dur="500" fill="hold"/>
                                        <p:tgtEl>
                                          <p:spTgt spid="137"/>
                                        </p:tgtEl>
                                      </p:cBhvr>
                                      <p:by x="0" y="0"/>
                                    </p:animScale>
                                  </p:childTnLst>
                                </p:cTn>
                              </p:par>
                              <p:par>
                                <p:cTn id="29" presetID="1" presetClass="entr" presetSubtype="0" fill="hold" grpId="0" nodeType="withEffect">
                                  <p:stCondLst>
                                    <p:cond delay="650"/>
                                  </p:stCondLst>
                                  <p:childTnLst>
                                    <p:set>
                                      <p:cBhvr>
                                        <p:cTn id="30" dur="1" fill="hold">
                                          <p:stCondLst>
                                            <p:cond delay="0"/>
                                          </p:stCondLst>
                                        </p:cTn>
                                        <p:tgtEl>
                                          <p:spTgt spid="140"/>
                                        </p:tgtEl>
                                        <p:attrNameLst>
                                          <p:attrName>style.visibility</p:attrName>
                                        </p:attrNameLst>
                                      </p:cBhvr>
                                      <p:to>
                                        <p:strVal val="visible"/>
                                      </p:to>
                                    </p:set>
                                  </p:childTnLst>
                                </p:cTn>
                              </p:par>
                              <p:par>
                                <p:cTn id="31" presetID="6" presetClass="emph" presetSubtype="0" accel="100000" autoRev="1" fill="hold" grpId="1" nodeType="withEffect">
                                  <p:stCondLst>
                                    <p:cond delay="150"/>
                                  </p:stCondLst>
                                  <p:childTnLst>
                                    <p:animScale>
                                      <p:cBhvr>
                                        <p:cTn id="32" dur="500" fill="hold"/>
                                        <p:tgtEl>
                                          <p:spTgt spid="140"/>
                                        </p:tgtEl>
                                      </p:cBhvr>
                                      <p:by x="0" y="0"/>
                                    </p:animScale>
                                  </p:childTnLst>
                                </p:cTn>
                              </p:par>
                              <p:par>
                                <p:cTn id="33" presetID="1" presetClass="entr" presetSubtype="0" fill="hold" nodeType="withEffect">
                                  <p:stCondLst>
                                    <p:cond delay="550"/>
                                  </p:stCondLst>
                                  <p:childTnLst>
                                    <p:set>
                                      <p:cBhvr>
                                        <p:cTn id="34" dur="1" fill="hold">
                                          <p:stCondLst>
                                            <p:cond delay="0"/>
                                          </p:stCondLst>
                                        </p:cTn>
                                        <p:tgtEl>
                                          <p:spTgt spid="141"/>
                                        </p:tgtEl>
                                        <p:attrNameLst>
                                          <p:attrName>style.visibility</p:attrName>
                                        </p:attrNameLst>
                                      </p:cBhvr>
                                      <p:to>
                                        <p:strVal val="visible"/>
                                      </p:to>
                                    </p:set>
                                  </p:childTnLst>
                                </p:cTn>
                              </p:par>
                              <p:par>
                                <p:cTn id="35" presetID="6" presetClass="emph" presetSubtype="0" accel="100000" autoRev="1" fill="hold" nodeType="withEffect">
                                  <p:stCondLst>
                                    <p:cond delay="50"/>
                                  </p:stCondLst>
                                  <p:childTnLst>
                                    <p:animScale>
                                      <p:cBhvr>
                                        <p:cTn id="36" dur="500" fill="hold"/>
                                        <p:tgtEl>
                                          <p:spTgt spid="141"/>
                                        </p:tgtEl>
                                      </p:cBhvr>
                                      <p:by x="0" y="0"/>
                                    </p:animScale>
                                  </p:childTnLst>
                                </p:cTn>
                              </p:par>
                              <p:par>
                                <p:cTn id="37" presetID="1" presetClass="entr" presetSubtype="0" fill="hold" nodeType="withEffect">
                                  <p:stCondLst>
                                    <p:cond delay="500"/>
                                  </p:stCondLst>
                                  <p:childTnLst>
                                    <p:set>
                                      <p:cBhvr>
                                        <p:cTn id="38" dur="1" fill="hold">
                                          <p:stCondLst>
                                            <p:cond delay="0"/>
                                          </p:stCondLst>
                                        </p:cTn>
                                        <p:tgtEl>
                                          <p:spTgt spid="156"/>
                                        </p:tgtEl>
                                        <p:attrNameLst>
                                          <p:attrName>style.visibility</p:attrName>
                                        </p:attrNameLst>
                                      </p:cBhvr>
                                      <p:to>
                                        <p:strVal val="visible"/>
                                      </p:to>
                                    </p:set>
                                  </p:childTnLst>
                                </p:cTn>
                              </p:par>
                              <p:par>
                                <p:cTn id="39" presetID="6" presetClass="emph" presetSubtype="0" accel="100000" autoRev="1" fill="hold" nodeType="withEffect">
                                  <p:stCondLst>
                                    <p:cond delay="0"/>
                                  </p:stCondLst>
                                  <p:childTnLst>
                                    <p:animScale>
                                      <p:cBhvr>
                                        <p:cTn id="40" dur="500" fill="hold"/>
                                        <p:tgtEl>
                                          <p:spTgt spid="15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2" grpId="1"/>
      <p:bldP spid="103" grpId="0"/>
      <p:bldP spid="103" grpId="1"/>
      <p:bldP spid="117" grpId="0"/>
      <p:bldP spid="117" grpId="1"/>
      <p:bldP spid="127" grpId="0"/>
      <p:bldP spid="127" grpId="1"/>
      <p:bldP spid="137" grpId="0" animBg="1"/>
      <p:bldP spid="137" grpId="1" animBg="1"/>
      <p:bldP spid="140" grpId="0" animBg="1"/>
      <p:bldP spid="14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74638" y="296863"/>
            <a:ext cx="11888787" cy="917575"/>
          </a:xfrm>
        </p:spPr>
        <p:txBody>
          <a:bodyPr/>
          <a:lstStyle/>
          <a:p>
            <a:r>
              <a:rPr lang="en-US" dirty="0"/>
              <a:t>Network switch connectivity – within scale unit</a:t>
            </a:r>
          </a:p>
        </p:txBody>
      </p:sp>
      <p:grpSp>
        <p:nvGrpSpPr>
          <p:cNvPr id="47" name="Group 46"/>
          <p:cNvGrpSpPr/>
          <p:nvPr/>
        </p:nvGrpSpPr>
        <p:grpSpPr>
          <a:xfrm>
            <a:off x="5410992" y="2444512"/>
            <a:ext cx="2307565" cy="3019902"/>
            <a:chOff x="3231464" y="3005370"/>
            <a:chExt cx="2307565" cy="3019902"/>
          </a:xfrm>
        </p:grpSpPr>
        <p:sp>
          <p:nvSpPr>
            <p:cNvPr id="81" name="Rectangle 80"/>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82" name="Group 81"/>
            <p:cNvGrpSpPr/>
            <p:nvPr/>
          </p:nvGrpSpPr>
          <p:grpSpPr>
            <a:xfrm>
              <a:off x="3231464" y="3005370"/>
              <a:ext cx="2307565" cy="3019902"/>
              <a:chOff x="3245555" y="3040062"/>
              <a:chExt cx="2307565" cy="3019902"/>
            </a:xfrm>
          </p:grpSpPr>
          <p:sp>
            <p:nvSpPr>
              <p:cNvPr id="98" name="Rectangle 97"/>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99" name="Rectangle 98"/>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err="1">
                    <a:ln>
                      <a:noFill/>
                    </a:ln>
                    <a:solidFill>
                      <a:srgbClr val="0078D7">
                        <a:lumMod val="50000"/>
                      </a:srgbClr>
                    </a:solidFill>
                    <a:effectLst/>
                    <a:uLnTx/>
                    <a:uFillTx/>
                    <a:latin typeface="Segoe UI"/>
                    <a:ea typeface="Segoe UI" pitchFamily="34" charset="0"/>
                    <a:cs typeface="Segoe UI" pitchFamily="34" charset="0"/>
                  </a:rPr>
                  <a:t>ToR</a:t>
                </a: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 Switch</a:t>
                </a:r>
              </a:p>
            </p:txBody>
          </p:sp>
          <p:sp>
            <p:nvSpPr>
              <p:cNvPr id="100" name="Rectangle 99"/>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1" name="Rectangle 100"/>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102" name="Straight Connector 101"/>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104" name="Straight Connector 103"/>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105" name="Group 104"/>
              <p:cNvGrpSpPr/>
              <p:nvPr/>
            </p:nvGrpSpPr>
            <p:grpSpPr>
              <a:xfrm>
                <a:off x="4905421" y="3255522"/>
                <a:ext cx="76200" cy="1371904"/>
                <a:chOff x="5019720" y="3255522"/>
                <a:chExt cx="76200" cy="1371904"/>
              </a:xfrm>
            </p:grpSpPr>
            <p:cxnSp>
              <p:nvCxnSpPr>
                <p:cNvPr id="118" name="Straight Connector 117"/>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119" name="Straight Connector 118"/>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107" name="Rectangle 106"/>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8" name="Rectangle 107"/>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109" name="Group 108"/>
              <p:cNvGrpSpPr/>
              <p:nvPr/>
            </p:nvGrpSpPr>
            <p:grpSpPr>
              <a:xfrm>
                <a:off x="5248320" y="3255522"/>
                <a:ext cx="76200" cy="2188982"/>
                <a:chOff x="5248320" y="3255522"/>
                <a:chExt cx="76200" cy="2188982"/>
              </a:xfrm>
            </p:grpSpPr>
            <p:cxnSp>
              <p:nvCxnSpPr>
                <p:cNvPr id="116" name="Straight Connector 115"/>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7" name="Straight Connector 116"/>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0" name="Group 109"/>
              <p:cNvGrpSpPr/>
              <p:nvPr/>
            </p:nvGrpSpPr>
            <p:grpSpPr>
              <a:xfrm>
                <a:off x="5055918" y="3255522"/>
                <a:ext cx="88266" cy="1765740"/>
                <a:chOff x="5248320" y="3255522"/>
                <a:chExt cx="76200" cy="2188982"/>
              </a:xfrm>
            </p:grpSpPr>
            <p:cxnSp>
              <p:nvCxnSpPr>
                <p:cNvPr id="114" name="Straight Connector 113"/>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5" name="Straight Connector 114"/>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1" name="Group 110"/>
              <p:cNvGrpSpPr/>
              <p:nvPr/>
            </p:nvGrpSpPr>
            <p:grpSpPr>
              <a:xfrm>
                <a:off x="5421046" y="3255522"/>
                <a:ext cx="75875" cy="2603940"/>
                <a:chOff x="5248320" y="3255522"/>
                <a:chExt cx="76200" cy="2188982"/>
              </a:xfrm>
            </p:grpSpPr>
            <p:cxnSp>
              <p:nvCxnSpPr>
                <p:cNvPr id="112" name="Straight Connector 11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3" name="Straight Connector 112"/>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84" name="Straight Connector 83"/>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2" name="Straight Connector 121"/>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6" name="Group 45"/>
            <p:cNvGrpSpPr/>
            <p:nvPr/>
          </p:nvGrpSpPr>
          <p:grpSpPr>
            <a:xfrm>
              <a:off x="4975102" y="3623256"/>
              <a:ext cx="198169" cy="2204539"/>
              <a:chOff x="1832856" y="3956665"/>
              <a:chExt cx="198169" cy="1835620"/>
            </a:xfrm>
          </p:grpSpPr>
          <p:cxnSp>
            <p:nvCxnSpPr>
              <p:cNvPr id="199" name="Straight Connector 19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0" name="Straight Connector 19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1" name="Straight Connector 20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2" name="Straight Connector 20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3" name="Group 202"/>
            <p:cNvGrpSpPr/>
            <p:nvPr/>
          </p:nvGrpSpPr>
          <p:grpSpPr>
            <a:xfrm>
              <a:off x="3489871" y="3992755"/>
              <a:ext cx="198169" cy="1835620"/>
              <a:chOff x="1832856" y="3956665"/>
              <a:chExt cx="198169" cy="1835620"/>
            </a:xfrm>
          </p:grpSpPr>
          <p:cxnSp>
            <p:nvCxnSpPr>
              <p:cNvPr id="204" name="Straight Connector 20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5" name="Straight Connector 20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6" name="Straight Connector 20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7" name="Straight Connector 20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8" name="Group 207"/>
            <p:cNvGrpSpPr/>
            <p:nvPr/>
          </p:nvGrpSpPr>
          <p:grpSpPr>
            <a:xfrm>
              <a:off x="5260826" y="3200013"/>
              <a:ext cx="198169" cy="2624757"/>
              <a:chOff x="1832856" y="3956665"/>
              <a:chExt cx="198169" cy="1835620"/>
            </a:xfrm>
          </p:grpSpPr>
          <p:cxnSp>
            <p:nvCxnSpPr>
              <p:cNvPr id="209" name="Straight Connector 20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0" name="Straight Connector 20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1" name="Straight Connector 21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2" name="Straight Connector 21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sp>
        <p:nvSpPr>
          <p:cNvPr id="49" name="Right Arrow 48"/>
          <p:cNvSpPr/>
          <p:nvPr/>
        </p:nvSpPr>
        <p:spPr bwMode="auto">
          <a:xfrm>
            <a:off x="4737150" y="3885181"/>
            <a:ext cx="817746" cy="294952"/>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6" name="Right Arrow 285"/>
          <p:cNvSpPr/>
          <p:nvPr/>
        </p:nvSpPr>
        <p:spPr bwMode="auto">
          <a:xfrm>
            <a:off x="4732687" y="3114700"/>
            <a:ext cx="685800" cy="27639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7" name="Right Arrow 286"/>
          <p:cNvSpPr/>
          <p:nvPr/>
        </p:nvSpPr>
        <p:spPr bwMode="auto">
          <a:xfrm rot="10800000">
            <a:off x="7648338" y="3038025"/>
            <a:ext cx="685800" cy="27639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88" name="Right Arrow 287"/>
          <p:cNvSpPr/>
          <p:nvPr/>
        </p:nvSpPr>
        <p:spPr bwMode="auto">
          <a:xfrm rot="10800000">
            <a:off x="7372876" y="3382903"/>
            <a:ext cx="968024" cy="322958"/>
          </a:xfrm>
          <a:prstGeom prst="rightArrow">
            <a:avLst>
              <a:gd name="adj1" fmla="val 50000"/>
              <a:gd name="adj2" fmla="val 5000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 name="Rectangle 1"/>
          <p:cNvSpPr/>
          <p:nvPr/>
        </p:nvSpPr>
        <p:spPr bwMode="auto">
          <a:xfrm>
            <a:off x="2300867" y="3769834"/>
            <a:ext cx="2433231" cy="65587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BMC – Server Management</a:t>
            </a:r>
          </a:p>
        </p:txBody>
      </p:sp>
      <p:sp>
        <p:nvSpPr>
          <p:cNvPr id="52" name="Rectangle 51"/>
          <p:cNvSpPr/>
          <p:nvPr/>
        </p:nvSpPr>
        <p:spPr bwMode="auto">
          <a:xfrm>
            <a:off x="2300867" y="3005857"/>
            <a:ext cx="2433231" cy="633745"/>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Switch Management</a:t>
            </a:r>
          </a:p>
        </p:txBody>
      </p:sp>
      <p:sp>
        <p:nvSpPr>
          <p:cNvPr id="53" name="Rectangle 52"/>
          <p:cNvSpPr/>
          <p:nvPr/>
        </p:nvSpPr>
        <p:spPr bwMode="auto">
          <a:xfrm>
            <a:off x="8334136" y="2950070"/>
            <a:ext cx="2433231" cy="36434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Server – Port A</a:t>
            </a:r>
          </a:p>
        </p:txBody>
      </p:sp>
      <p:sp>
        <p:nvSpPr>
          <p:cNvPr id="55" name="Rectangle 54"/>
          <p:cNvSpPr/>
          <p:nvPr/>
        </p:nvSpPr>
        <p:spPr bwMode="auto">
          <a:xfrm>
            <a:off x="8334137" y="3411203"/>
            <a:ext cx="2433231" cy="358632"/>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rgbClr val="000000"/>
                </a:solidFill>
                <a:ea typeface="Segoe UI" pitchFamily="34" charset="0"/>
                <a:cs typeface="Segoe UI" pitchFamily="34" charset="0"/>
              </a:rPr>
              <a:t>Server – Port B</a:t>
            </a:r>
          </a:p>
        </p:txBody>
      </p:sp>
      <p:sp>
        <p:nvSpPr>
          <p:cNvPr id="57" name="Rectangle 56"/>
          <p:cNvSpPr/>
          <p:nvPr/>
        </p:nvSpPr>
        <p:spPr bwMode="auto">
          <a:xfrm>
            <a:off x="2300867" y="2217997"/>
            <a:ext cx="2433231" cy="657628"/>
          </a:xfrm>
          <a:prstGeom prst="rect">
            <a:avLst/>
          </a:prstGeom>
          <a:no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solidFill>
                  <a:srgbClr val="000000"/>
                </a:solidFill>
                <a:ea typeface="Segoe UI" pitchFamily="34" charset="0"/>
                <a:cs typeface="Segoe UI" pitchFamily="34" charset="0"/>
              </a:rPr>
              <a:t>ToR</a:t>
            </a:r>
            <a:r>
              <a:rPr lang="en-US" sz="2000" dirty="0">
                <a:solidFill>
                  <a:srgbClr val="000000"/>
                </a:solidFill>
                <a:ea typeface="Segoe UI" pitchFamily="34" charset="0"/>
                <a:cs typeface="Segoe UI" pitchFamily="34" charset="0"/>
              </a:rPr>
              <a:t>-to-</a:t>
            </a:r>
            <a:r>
              <a:rPr lang="en-US" sz="2000" dirty="0" err="1">
                <a:solidFill>
                  <a:srgbClr val="000000"/>
                </a:solidFill>
                <a:ea typeface="Segoe UI" pitchFamily="34" charset="0"/>
                <a:cs typeface="Segoe UI" pitchFamily="34" charset="0"/>
              </a:rPr>
              <a:t>ToR</a:t>
            </a:r>
            <a:r>
              <a:rPr lang="en-US" sz="2000" dirty="0">
                <a:solidFill>
                  <a:srgbClr val="000000"/>
                </a:solidFill>
                <a:ea typeface="Segoe UI" pitchFamily="34" charset="0"/>
                <a:cs typeface="Segoe UI" pitchFamily="34" charset="0"/>
              </a:rPr>
              <a:t> </a:t>
            </a:r>
          </a:p>
          <a:p>
            <a:pPr algn="ctr" defTabSz="932472" fontAlgn="base">
              <a:lnSpc>
                <a:spcPct val="90000"/>
              </a:lnSpc>
              <a:spcBef>
                <a:spcPct val="0"/>
              </a:spcBef>
              <a:spcAft>
                <a:spcPct val="0"/>
              </a:spcAft>
            </a:pPr>
            <a:r>
              <a:rPr lang="en-US" sz="2000" dirty="0">
                <a:solidFill>
                  <a:srgbClr val="000000"/>
                </a:solidFill>
                <a:ea typeface="Segoe UI" pitchFamily="34" charset="0"/>
                <a:cs typeface="Segoe UI" pitchFamily="34" charset="0"/>
              </a:rPr>
              <a:t>MLAG</a:t>
            </a:r>
          </a:p>
        </p:txBody>
      </p:sp>
      <p:sp>
        <p:nvSpPr>
          <p:cNvPr id="58" name="Right Arrow 285"/>
          <p:cNvSpPr/>
          <p:nvPr/>
        </p:nvSpPr>
        <p:spPr bwMode="auto">
          <a:xfrm rot="1124744">
            <a:off x="4737853" y="2430611"/>
            <a:ext cx="921164" cy="297003"/>
          </a:xfrm>
          <a:prstGeom prst="rightArrow">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29562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86" grpId="0" animBg="1"/>
      <p:bldP spid="287" grpId="0" animBg="1"/>
      <p:bldP spid="288"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325" y="394666"/>
            <a:ext cx="12312649" cy="917575"/>
          </a:xfrm>
        </p:spPr>
        <p:txBody>
          <a:bodyPr/>
          <a:lstStyle/>
          <a:p>
            <a:r>
              <a:rPr lang="en-US" dirty="0"/>
              <a:t>Network switch connectivity – between scale units</a:t>
            </a:r>
          </a:p>
        </p:txBody>
      </p:sp>
      <p:grpSp>
        <p:nvGrpSpPr>
          <p:cNvPr id="47" name="Group 46"/>
          <p:cNvGrpSpPr/>
          <p:nvPr/>
        </p:nvGrpSpPr>
        <p:grpSpPr>
          <a:xfrm>
            <a:off x="3231464" y="3005370"/>
            <a:ext cx="2307565" cy="3019902"/>
            <a:chOff x="3231464" y="3005370"/>
            <a:chExt cx="2307565" cy="3019902"/>
          </a:xfrm>
        </p:grpSpPr>
        <p:sp>
          <p:nvSpPr>
            <p:cNvPr id="81" name="Rectangle 80"/>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82" name="Group 81"/>
            <p:cNvGrpSpPr/>
            <p:nvPr/>
          </p:nvGrpSpPr>
          <p:grpSpPr>
            <a:xfrm>
              <a:off x="3231464" y="3005370"/>
              <a:ext cx="2307565" cy="3019902"/>
              <a:chOff x="3245555" y="3040062"/>
              <a:chExt cx="2307565" cy="3019902"/>
            </a:xfrm>
          </p:grpSpPr>
          <p:sp>
            <p:nvSpPr>
              <p:cNvPr id="98" name="Rectangle 97"/>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99" name="Rectangle 98"/>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100" name="Rectangle 99"/>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1" name="Rectangle 100"/>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102" name="Straight Connector 101"/>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104" name="Straight Connector 103"/>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105" name="Group 104"/>
              <p:cNvGrpSpPr/>
              <p:nvPr/>
            </p:nvGrpSpPr>
            <p:grpSpPr>
              <a:xfrm>
                <a:off x="4905421" y="3255522"/>
                <a:ext cx="76200" cy="1371904"/>
                <a:chOff x="5019720" y="3255522"/>
                <a:chExt cx="76200" cy="1371904"/>
              </a:xfrm>
            </p:grpSpPr>
            <p:cxnSp>
              <p:nvCxnSpPr>
                <p:cNvPr id="118" name="Straight Connector 117"/>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119" name="Straight Connector 118"/>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107" name="Rectangle 106"/>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108" name="Rectangle 107"/>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109" name="Group 108"/>
              <p:cNvGrpSpPr/>
              <p:nvPr/>
            </p:nvGrpSpPr>
            <p:grpSpPr>
              <a:xfrm>
                <a:off x="5248320" y="3255522"/>
                <a:ext cx="76200" cy="2188982"/>
                <a:chOff x="5248320" y="3255522"/>
                <a:chExt cx="76200" cy="2188982"/>
              </a:xfrm>
            </p:grpSpPr>
            <p:cxnSp>
              <p:nvCxnSpPr>
                <p:cNvPr id="116" name="Straight Connector 115"/>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7" name="Straight Connector 116"/>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0" name="Group 109"/>
              <p:cNvGrpSpPr/>
              <p:nvPr/>
            </p:nvGrpSpPr>
            <p:grpSpPr>
              <a:xfrm>
                <a:off x="5055918" y="3255522"/>
                <a:ext cx="88266" cy="1765740"/>
                <a:chOff x="5248320" y="3255522"/>
                <a:chExt cx="76200" cy="2188982"/>
              </a:xfrm>
            </p:grpSpPr>
            <p:cxnSp>
              <p:nvCxnSpPr>
                <p:cNvPr id="114" name="Straight Connector 113"/>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5" name="Straight Connector 114"/>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111" name="Group 110"/>
              <p:cNvGrpSpPr/>
              <p:nvPr/>
            </p:nvGrpSpPr>
            <p:grpSpPr>
              <a:xfrm>
                <a:off x="5421046" y="3255522"/>
                <a:ext cx="75875" cy="2603940"/>
                <a:chOff x="5248320" y="3255522"/>
                <a:chExt cx="76200" cy="2188982"/>
              </a:xfrm>
            </p:grpSpPr>
            <p:cxnSp>
              <p:nvCxnSpPr>
                <p:cNvPr id="112" name="Straight Connector 11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113" name="Straight Connector 112"/>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84" name="Straight Connector 83"/>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87" name="Straight Connector 86"/>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0" name="Straight Connector 119"/>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122" name="Straight Connector 121"/>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6" name="Group 45"/>
            <p:cNvGrpSpPr/>
            <p:nvPr/>
          </p:nvGrpSpPr>
          <p:grpSpPr>
            <a:xfrm>
              <a:off x="4975102" y="3623256"/>
              <a:ext cx="198169" cy="2204539"/>
              <a:chOff x="1832856" y="3956665"/>
              <a:chExt cx="198169" cy="1835620"/>
            </a:xfrm>
          </p:grpSpPr>
          <p:cxnSp>
            <p:nvCxnSpPr>
              <p:cNvPr id="199" name="Straight Connector 19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0" name="Straight Connector 19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1" name="Straight Connector 20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2" name="Straight Connector 20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3" name="Group 202"/>
            <p:cNvGrpSpPr/>
            <p:nvPr/>
          </p:nvGrpSpPr>
          <p:grpSpPr>
            <a:xfrm>
              <a:off x="3489871" y="3992755"/>
              <a:ext cx="198169" cy="1835620"/>
              <a:chOff x="1832856" y="3956665"/>
              <a:chExt cx="198169" cy="1835620"/>
            </a:xfrm>
          </p:grpSpPr>
          <p:cxnSp>
            <p:nvCxnSpPr>
              <p:cNvPr id="204" name="Straight Connector 20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5" name="Straight Connector 20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6" name="Straight Connector 20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07" name="Straight Connector 20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08" name="Group 207"/>
            <p:cNvGrpSpPr/>
            <p:nvPr/>
          </p:nvGrpSpPr>
          <p:grpSpPr>
            <a:xfrm>
              <a:off x="5260826" y="3200013"/>
              <a:ext cx="198169" cy="2624757"/>
              <a:chOff x="1832856" y="3956665"/>
              <a:chExt cx="198169" cy="1835620"/>
            </a:xfrm>
          </p:grpSpPr>
          <p:cxnSp>
            <p:nvCxnSpPr>
              <p:cNvPr id="209" name="Straight Connector 208"/>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0" name="Straight Connector 209"/>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1" name="Straight Connector 210"/>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12" name="Straight Connector 211"/>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grpSp>
        <p:nvGrpSpPr>
          <p:cNvPr id="244" name="Group 243"/>
          <p:cNvGrpSpPr/>
          <p:nvPr/>
        </p:nvGrpSpPr>
        <p:grpSpPr>
          <a:xfrm>
            <a:off x="6955389" y="3005370"/>
            <a:ext cx="2307565" cy="3019902"/>
            <a:chOff x="3231464" y="3005370"/>
            <a:chExt cx="2307565" cy="3019902"/>
          </a:xfrm>
        </p:grpSpPr>
        <p:sp>
          <p:nvSpPr>
            <p:cNvPr id="245" name="Rectangle 244"/>
            <p:cNvSpPr/>
            <p:nvPr/>
          </p:nvSpPr>
          <p:spPr bwMode="auto">
            <a:xfrm>
              <a:off x="3253029" y="384414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246" name="Group 245"/>
            <p:cNvGrpSpPr/>
            <p:nvPr/>
          </p:nvGrpSpPr>
          <p:grpSpPr>
            <a:xfrm>
              <a:off x="3231464" y="3005370"/>
              <a:ext cx="2307565" cy="3019902"/>
              <a:chOff x="3245555" y="3040062"/>
              <a:chExt cx="2307565" cy="3019902"/>
            </a:xfrm>
          </p:grpSpPr>
          <p:sp>
            <p:nvSpPr>
              <p:cNvPr id="266" name="Rectangle 265"/>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267" name="Rectangle 266"/>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268" name="Rectangle 267"/>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69" name="Rectangle 268"/>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270" name="Straight Connector 269"/>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271" name="Straight Connector 270"/>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272" name="Group 271"/>
              <p:cNvGrpSpPr/>
              <p:nvPr/>
            </p:nvGrpSpPr>
            <p:grpSpPr>
              <a:xfrm>
                <a:off x="4905421" y="3255522"/>
                <a:ext cx="76200" cy="1371904"/>
                <a:chOff x="5019720" y="3255522"/>
                <a:chExt cx="76200" cy="1371904"/>
              </a:xfrm>
            </p:grpSpPr>
            <p:cxnSp>
              <p:nvCxnSpPr>
                <p:cNvPr id="284" name="Straight Connector 283"/>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285" name="Straight Connector 284"/>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273" name="Rectangle 272"/>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274" name="Rectangle 273"/>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275" name="Group 274"/>
              <p:cNvGrpSpPr/>
              <p:nvPr/>
            </p:nvGrpSpPr>
            <p:grpSpPr>
              <a:xfrm>
                <a:off x="5248320" y="3255522"/>
                <a:ext cx="76200" cy="2188982"/>
                <a:chOff x="5248320" y="3255522"/>
                <a:chExt cx="76200" cy="2188982"/>
              </a:xfrm>
            </p:grpSpPr>
            <p:cxnSp>
              <p:nvCxnSpPr>
                <p:cNvPr id="282" name="Straight Connector 281"/>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83" name="Straight Connector 282"/>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276" name="Group 275"/>
              <p:cNvGrpSpPr/>
              <p:nvPr/>
            </p:nvGrpSpPr>
            <p:grpSpPr>
              <a:xfrm>
                <a:off x="5055918" y="3255522"/>
                <a:ext cx="88266" cy="1765740"/>
                <a:chOff x="5248320" y="3255522"/>
                <a:chExt cx="76200" cy="2188982"/>
              </a:xfrm>
            </p:grpSpPr>
            <p:cxnSp>
              <p:nvCxnSpPr>
                <p:cNvPr id="280" name="Straight Connector 279"/>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81" name="Straight Connector 280"/>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277" name="Group 276"/>
              <p:cNvGrpSpPr/>
              <p:nvPr/>
            </p:nvGrpSpPr>
            <p:grpSpPr>
              <a:xfrm>
                <a:off x="5421046" y="3255522"/>
                <a:ext cx="75875" cy="2603940"/>
                <a:chOff x="5248320" y="3255522"/>
                <a:chExt cx="76200" cy="2188982"/>
              </a:xfrm>
            </p:grpSpPr>
            <p:cxnSp>
              <p:nvCxnSpPr>
                <p:cNvPr id="278" name="Straight Connector 277"/>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279" name="Straight Connector 278"/>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247" name="Straight Connector 246"/>
            <p:cNvCxnSpPr/>
            <p:nvPr/>
          </p:nvCxnSpPr>
          <p:spPr>
            <a:xfrm>
              <a:off x="3384746" y="3602134"/>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48" name="Straight Connector 247"/>
            <p:cNvCxnSpPr/>
            <p:nvPr/>
          </p:nvCxnSpPr>
          <p:spPr>
            <a:xfrm>
              <a:off x="3310379" y="3201204"/>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49" name="Straight Connector 248"/>
            <p:cNvCxnSpPr/>
            <p:nvPr/>
          </p:nvCxnSpPr>
          <p:spPr>
            <a:xfrm>
              <a:off x="3536267" y="3204235"/>
              <a:ext cx="4091" cy="396708"/>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0" name="Straight Connector 249"/>
            <p:cNvCxnSpPr/>
            <p:nvPr/>
          </p:nvCxnSpPr>
          <p:spPr>
            <a:xfrm>
              <a:off x="3478767" y="3204235"/>
              <a:ext cx="1930" cy="396708"/>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251" name="Group 250"/>
            <p:cNvGrpSpPr/>
            <p:nvPr/>
          </p:nvGrpSpPr>
          <p:grpSpPr>
            <a:xfrm>
              <a:off x="4975102" y="3623256"/>
              <a:ext cx="198169" cy="2204539"/>
              <a:chOff x="1832856" y="3956665"/>
              <a:chExt cx="198169" cy="1835620"/>
            </a:xfrm>
          </p:grpSpPr>
          <p:cxnSp>
            <p:nvCxnSpPr>
              <p:cNvPr id="262" name="Straight Connector 261"/>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3" name="Straight Connector 262"/>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4" name="Straight Connector 263"/>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5" name="Straight Connector 264"/>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52" name="Group 251"/>
            <p:cNvGrpSpPr/>
            <p:nvPr/>
          </p:nvGrpSpPr>
          <p:grpSpPr>
            <a:xfrm>
              <a:off x="3489871" y="3992755"/>
              <a:ext cx="198169" cy="1835620"/>
              <a:chOff x="1832856" y="3956665"/>
              <a:chExt cx="198169" cy="1835620"/>
            </a:xfrm>
          </p:grpSpPr>
          <p:cxnSp>
            <p:nvCxnSpPr>
              <p:cNvPr id="258" name="Straight Connector 257"/>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9" name="Straight Connector 258"/>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0" name="Straight Connector 259"/>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61" name="Straight Connector 260"/>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nvGrpSpPr>
            <p:cNvPr id="253" name="Group 252"/>
            <p:cNvGrpSpPr/>
            <p:nvPr/>
          </p:nvGrpSpPr>
          <p:grpSpPr>
            <a:xfrm>
              <a:off x="5260826" y="3200013"/>
              <a:ext cx="198169" cy="2624757"/>
              <a:chOff x="1832856" y="3956665"/>
              <a:chExt cx="198169" cy="1835620"/>
            </a:xfrm>
          </p:grpSpPr>
          <p:cxnSp>
            <p:nvCxnSpPr>
              <p:cNvPr id="254" name="Straight Connector 253"/>
              <p:cNvCxnSpPr/>
              <p:nvPr/>
            </p:nvCxnSpPr>
            <p:spPr>
              <a:xfrm flipH="1">
                <a:off x="1832856" y="3956665"/>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5" name="Straight Connector 254"/>
              <p:cNvCxnSpPr/>
              <p:nvPr/>
            </p:nvCxnSpPr>
            <p:spPr>
              <a:xfrm flipH="1">
                <a:off x="1892412" y="3956665"/>
                <a:ext cx="11252" cy="102828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6" name="Straight Connector 255"/>
              <p:cNvCxnSpPr/>
              <p:nvPr/>
            </p:nvCxnSpPr>
            <p:spPr>
              <a:xfrm flipH="1">
                <a:off x="1957364" y="3956665"/>
                <a:ext cx="6910" cy="148327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257" name="Straight Connector 256"/>
              <p:cNvCxnSpPr/>
              <p:nvPr/>
            </p:nvCxnSpPr>
            <p:spPr>
              <a:xfrm flipH="1">
                <a:off x="2017973" y="3956665"/>
                <a:ext cx="13052" cy="1835620"/>
              </a:xfrm>
              <a:prstGeom prst="line">
                <a:avLst/>
              </a:prstGeom>
              <a:noFill/>
              <a:ln w="38100" cap="flat" cmpd="sng" algn="ctr">
                <a:solidFill>
                  <a:srgbClr val="505050">
                    <a:lumMod val="60000"/>
                    <a:lumOff val="40000"/>
                  </a:srgbClr>
                </a:solidFill>
                <a:prstDash val="solid"/>
                <a:headEnd type="none"/>
                <a:tailEnd type="none"/>
              </a:ln>
              <a:effectLst/>
            </p:spPr>
          </p:cxnSp>
        </p:grpSp>
      </p:grpSp>
      <p:grpSp>
        <p:nvGrpSpPr>
          <p:cNvPr id="4" name="Group 3"/>
          <p:cNvGrpSpPr/>
          <p:nvPr/>
        </p:nvGrpSpPr>
        <p:grpSpPr>
          <a:xfrm>
            <a:off x="3267121" y="1302426"/>
            <a:ext cx="6017898" cy="2335767"/>
            <a:chOff x="3267121" y="1302426"/>
            <a:chExt cx="6017898" cy="2335767"/>
          </a:xfrm>
        </p:grpSpPr>
        <p:grpSp>
          <p:nvGrpSpPr>
            <p:cNvPr id="2" name="Group 1"/>
            <p:cNvGrpSpPr/>
            <p:nvPr/>
          </p:nvGrpSpPr>
          <p:grpSpPr>
            <a:xfrm>
              <a:off x="3267121" y="1302426"/>
              <a:ext cx="6017898" cy="2335767"/>
              <a:chOff x="3267121" y="1302426"/>
              <a:chExt cx="6017898" cy="2335767"/>
            </a:xfrm>
          </p:grpSpPr>
          <p:sp>
            <p:nvSpPr>
              <p:cNvPr id="27" name="Rectangle 26"/>
              <p:cNvSpPr/>
              <p:nvPr/>
            </p:nvSpPr>
            <p:spPr bwMode="auto">
              <a:xfrm>
                <a:off x="3267121" y="2178724"/>
                <a:ext cx="2286000" cy="347043"/>
              </a:xfrm>
              <a:prstGeom prst="rect">
                <a:avLst/>
              </a:prstGeom>
              <a:solidFill>
                <a:srgbClr val="0078D7"/>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Aggregate</a:t>
                </a:r>
                <a:r>
                  <a:rPr kumimoji="0" lang="en-US" sz="1600" b="0"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 </a:t>
                </a: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Switch</a:t>
                </a:r>
              </a:p>
            </p:txBody>
          </p:sp>
          <p:grpSp>
            <p:nvGrpSpPr>
              <p:cNvPr id="62" name="Group 61"/>
              <p:cNvGrpSpPr/>
              <p:nvPr/>
            </p:nvGrpSpPr>
            <p:grpSpPr>
              <a:xfrm>
                <a:off x="3643087" y="2354262"/>
                <a:ext cx="119332" cy="1282564"/>
                <a:chOff x="2554811" y="2049462"/>
                <a:chExt cx="119332" cy="1282564"/>
              </a:xfrm>
            </p:grpSpPr>
            <p:cxnSp>
              <p:nvCxnSpPr>
                <p:cNvPr id="45" name="Straight Connector 44"/>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bwMode="auto">
              <a:xfrm>
                <a:off x="6999019" y="2178724"/>
                <a:ext cx="2286000" cy="347043"/>
              </a:xfrm>
              <a:prstGeom prst="rect">
                <a:avLst/>
              </a:prstGeom>
              <a:solidFill>
                <a:srgbClr val="0078D7"/>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Aggregate Switch</a:t>
                </a:r>
              </a:p>
            </p:txBody>
          </p:sp>
          <p:cxnSp>
            <p:nvCxnSpPr>
              <p:cNvPr id="66" name="Straight Connector 65"/>
              <p:cNvCxnSpPr/>
              <p:nvPr/>
            </p:nvCxnSpPr>
            <p:spPr>
              <a:xfrm flipH="1">
                <a:off x="5531555" y="2534053"/>
                <a:ext cx="1468239" cy="68781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525183" y="2525768"/>
                <a:ext cx="1480981" cy="11110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5555187" y="2512933"/>
                <a:ext cx="1420977" cy="70994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5553121" y="2512933"/>
                <a:ext cx="1425111" cy="11252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324521" y="1302426"/>
                <a:ext cx="0" cy="96626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198566" y="1302426"/>
                <a:ext cx="0" cy="966269"/>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7374985" y="2354262"/>
              <a:ext cx="119332" cy="1282564"/>
              <a:chOff x="2554811" y="2049462"/>
              <a:chExt cx="119332" cy="1282564"/>
            </a:xfrm>
          </p:grpSpPr>
          <p:cxnSp>
            <p:nvCxnSpPr>
              <p:cNvPr id="127" name="Straight Connector 126"/>
              <p:cNvCxnSpPr/>
              <p:nvPr/>
            </p:nvCxnSpPr>
            <p:spPr>
              <a:xfrm>
                <a:off x="2554811" y="2049462"/>
                <a:ext cx="900" cy="815062"/>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665877" y="2049462"/>
                <a:ext cx="8266" cy="1282564"/>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32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181862"/>
          </a:xfrm>
        </p:spPr>
        <p:txBody>
          <a:bodyPr/>
          <a:lstStyle/>
          <a:p>
            <a:r>
              <a:rPr lang="en-US" dirty="0"/>
              <a:t>Azure Stack Hub Storage</a:t>
            </a:r>
          </a:p>
        </p:txBody>
      </p:sp>
    </p:spTree>
    <p:extLst>
      <p:ext uri="{BB962C8B-B14F-4D97-AF65-F5344CB8AC3E}">
        <p14:creationId xmlns:p14="http://schemas.microsoft.com/office/powerpoint/2010/main" val="220864877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5" y="-167372"/>
            <a:ext cx="21440792" cy="38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48" tIns="46624" rIns="93248" bIns="46624" numCol="1" anchor="ctr" anchorCtr="0" compatLnSpc="1">
            <a:prstTxWarp prst="textNoShape">
              <a:avLst/>
            </a:prstTxWarp>
            <a:spAutoFit/>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a:lstStyle/>
          <a:p>
            <a:r>
              <a:rPr lang="en-US"/>
              <a:t>Storage</a:t>
            </a:r>
          </a:p>
        </p:txBody>
      </p:sp>
      <p:sp>
        <p:nvSpPr>
          <p:cNvPr id="16" name="Rectangle 13"/>
          <p:cNvSpPr>
            <a:spLocks noChangeArrowheads="1"/>
          </p:cNvSpPr>
          <p:nvPr/>
        </p:nvSpPr>
        <p:spPr bwMode="auto">
          <a:xfrm>
            <a:off x="2610891" y="1076329"/>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Rectangle 15"/>
          <p:cNvSpPr>
            <a:spLocks noChangeArrowheads="1"/>
          </p:cNvSpPr>
          <p:nvPr/>
        </p:nvSpPr>
        <p:spPr bwMode="auto">
          <a:xfrm>
            <a:off x="713951" y="926042"/>
            <a:ext cx="3016069" cy="3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Rectangle 17"/>
          <p:cNvSpPr>
            <a:spLocks noChangeArrowheads="1"/>
          </p:cNvSpPr>
          <p:nvPr/>
        </p:nvSpPr>
        <p:spPr bwMode="auto">
          <a:xfrm>
            <a:off x="713951" y="1553257"/>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0" name="Rectangle 22"/>
          <p:cNvSpPr>
            <a:spLocks noChangeArrowheads="1"/>
          </p:cNvSpPr>
          <p:nvPr/>
        </p:nvSpPr>
        <p:spPr bwMode="auto">
          <a:xfrm>
            <a:off x="713951" y="2171882"/>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4" name="Rectangle 26"/>
          <p:cNvSpPr>
            <a:spLocks noChangeArrowheads="1"/>
          </p:cNvSpPr>
          <p:nvPr/>
        </p:nvSpPr>
        <p:spPr bwMode="auto">
          <a:xfrm>
            <a:off x="299384" y="2861391"/>
            <a:ext cx="4114406" cy="11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5" name="Rectangle 29"/>
          <p:cNvSpPr>
            <a:spLocks noChangeArrowheads="1"/>
          </p:cNvSpPr>
          <p:nvPr/>
        </p:nvSpPr>
        <p:spPr bwMode="auto">
          <a:xfrm>
            <a:off x="1330427" y="5728976"/>
            <a:ext cx="488150" cy="6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06" name="Rectangle 31"/>
          <p:cNvSpPr>
            <a:spLocks noChangeArrowheads="1"/>
          </p:cNvSpPr>
          <p:nvPr/>
        </p:nvSpPr>
        <p:spPr bwMode="auto">
          <a:xfrm>
            <a:off x="713951" y="3286696"/>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Segoe UI"/>
              <a:ea typeface="+mn-ea"/>
              <a:cs typeface="+mn-cs"/>
            </a:endParaRPr>
          </a:p>
        </p:txBody>
      </p:sp>
      <p:sp>
        <p:nvSpPr>
          <p:cNvPr id="109" name="Rectangle 37"/>
          <p:cNvSpPr>
            <a:spLocks noChangeArrowheads="1"/>
          </p:cNvSpPr>
          <p:nvPr/>
        </p:nvSpPr>
        <p:spPr bwMode="auto">
          <a:xfrm>
            <a:off x="713951" y="5149015"/>
            <a:ext cx="3016069" cy="3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Segoe UI"/>
              <a:ea typeface="+mn-ea"/>
              <a:cs typeface="+mn-cs"/>
            </a:endParaRPr>
          </a:p>
        </p:txBody>
      </p:sp>
      <p:sp>
        <p:nvSpPr>
          <p:cNvPr id="130" name="Rectangle 129"/>
          <p:cNvSpPr/>
          <p:nvPr/>
        </p:nvSpPr>
        <p:spPr bwMode="auto">
          <a:xfrm>
            <a:off x="4783976" y="6275269"/>
            <a:ext cx="3131288" cy="547194"/>
          </a:xfrm>
          <a:prstGeom prst="rect">
            <a:avLst/>
          </a:prstGeom>
          <a:solidFill>
            <a:srgbClr val="047A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p>
        </p:txBody>
      </p:sp>
      <p:sp>
        <p:nvSpPr>
          <p:cNvPr id="129" name="Rectangle 128"/>
          <p:cNvSpPr/>
          <p:nvPr/>
        </p:nvSpPr>
        <p:spPr bwMode="auto">
          <a:xfrm>
            <a:off x="1131402" y="6275269"/>
            <a:ext cx="3223667" cy="54719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131" name="Rectangle 130"/>
          <p:cNvSpPr/>
          <p:nvPr/>
        </p:nvSpPr>
        <p:spPr bwMode="auto">
          <a:xfrm>
            <a:off x="8302749" y="6275266"/>
            <a:ext cx="3097044" cy="54719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5" rIns="0"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cxnSp>
        <p:nvCxnSpPr>
          <p:cNvPr id="22" name="Straight Connector 21"/>
          <p:cNvCxnSpPr/>
          <p:nvPr/>
        </p:nvCxnSpPr>
        <p:spPr>
          <a:xfrm>
            <a:off x="1131401" y="2828080"/>
            <a:ext cx="1008694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115795" y="4493682"/>
            <a:ext cx="10102553"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941538" y="4716698"/>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944568" y="3480850"/>
            <a:ext cx="2816165"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115794" y="1117360"/>
            <a:ext cx="10283999" cy="58757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Azure Resource Manager</a:t>
            </a:r>
          </a:p>
        </p:txBody>
      </p:sp>
      <p:sp>
        <p:nvSpPr>
          <p:cNvPr id="46" name="Rectangle 45"/>
          <p:cNvSpPr/>
          <p:nvPr/>
        </p:nvSpPr>
        <p:spPr bwMode="auto">
          <a:xfrm>
            <a:off x="4882883" y="1856605"/>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VM Extensions, Platform Images</a:t>
            </a:r>
          </a:p>
        </p:txBody>
      </p:sp>
      <p:sp>
        <p:nvSpPr>
          <p:cNvPr id="50" name="Rectangle 49"/>
          <p:cNvSpPr/>
          <p:nvPr/>
        </p:nvSpPr>
        <p:spPr bwMode="auto">
          <a:xfrm>
            <a:off x="1271343" y="1849617"/>
            <a:ext cx="2874819" cy="8238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595"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SLB</a:t>
            </a:r>
            <a:r>
              <a:rPr kumimoji="0" lang="en-US" sz="1600" b="0" i="0" u="none" strike="noStrike" kern="0" cap="none" spc="0" normalizeH="0" baseline="0" noProof="0">
                <a:ln>
                  <a:noFill/>
                </a:ln>
                <a:solidFill>
                  <a:srgbClr val="FFFFFF">
                    <a:lumMod val="75000"/>
                  </a:srgbClr>
                </a:solidFill>
                <a:effectLst/>
                <a:uLnTx/>
                <a:uFillTx/>
                <a:latin typeface="Segoe UI"/>
                <a:ea typeface="+mn-ea"/>
                <a:cs typeface="+mn-cs"/>
              </a:rPr>
              <a:t>, …</a:t>
            </a:r>
          </a:p>
        </p:txBody>
      </p:sp>
      <p:cxnSp>
        <p:nvCxnSpPr>
          <p:cNvPr id="51" name="Straight Connector 50"/>
          <p:cNvCxnSpPr/>
          <p:nvPr/>
        </p:nvCxnSpPr>
        <p:spPr>
          <a:xfrm>
            <a:off x="3805438" y="2472342"/>
            <a:ext cx="127257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4738" y="2472342"/>
            <a:ext cx="1305772"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8413862" y="1857252"/>
            <a:ext cx="2874819" cy="823838"/>
          </a:xfrm>
          <a:prstGeom prst="rect">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Accounts</a:t>
            </a:r>
          </a:p>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Blobs, Tables, …</a:t>
            </a:r>
          </a:p>
        </p:txBody>
      </p:sp>
      <p:sp>
        <p:nvSpPr>
          <p:cNvPr id="43" name="Rectangle 42"/>
          <p:cNvSpPr/>
          <p:nvPr/>
        </p:nvSpPr>
        <p:spPr bwMode="auto">
          <a:xfrm>
            <a:off x="8413862" y="3195624"/>
            <a:ext cx="2874819" cy="101317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Resource Provider</a:t>
            </a:r>
            <a:br>
              <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Service, </a:t>
            </a:r>
            <a:b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 Service, …</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sng"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p:cNvSpPr/>
          <p:nvPr/>
        </p:nvSpPr>
        <p:spPr bwMode="auto">
          <a:xfrm>
            <a:off x="8413862" y="4687865"/>
            <a:ext cx="2874819" cy="107373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Scale Out File Server</a:t>
            </a:r>
            <a:b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 Spaces Direct, ReFS</a:t>
            </a:r>
          </a:p>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6621256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05050"/>
                </a:solidFill>
              </a:rPr>
              <a:t>Azure-consistent storage</a:t>
            </a:r>
          </a:p>
        </p:txBody>
      </p:sp>
      <p:sp>
        <p:nvSpPr>
          <p:cNvPr id="3" name="Rectangle 2"/>
          <p:cNvSpPr/>
          <p:nvPr/>
        </p:nvSpPr>
        <p:spPr>
          <a:xfrm>
            <a:off x="404261" y="1533617"/>
            <a:ext cx="6049683" cy="4462760"/>
          </a:xfrm>
          <a:prstGeom prst="rect">
            <a:avLst/>
          </a:prstGeom>
        </p:spPr>
        <p:txBody>
          <a:bodyPr wrap="square">
            <a:spAutoFit/>
          </a:bodyPr>
          <a:lstStyle/>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Delivers Azure-consistent Blobs, Tables, and Storage accounts </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Comprehensive private cloud service provider manageability </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Deployable in either enterprise-private clouds or hosted public clouds from service providers</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IaaS storage (Page Blobs), and PaaS storage (Block Blobs, Tables)</a:t>
            </a:r>
          </a:p>
          <a:p>
            <a:pPr marL="342900" marR="0" lvl="0" indent="-34290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400">
                <a:latin typeface="+mj-lt"/>
              </a:rPr>
              <a:t>Highly-reliable, resilient, and scalable cloud storage based on standard hardware</a:t>
            </a:r>
          </a:p>
        </p:txBody>
      </p:sp>
      <p:sp>
        <p:nvSpPr>
          <p:cNvPr id="4" name="Rectangle 3"/>
          <p:cNvSpPr/>
          <p:nvPr/>
        </p:nvSpPr>
        <p:spPr bwMode="auto">
          <a:xfrm>
            <a:off x="6718568" y="3674449"/>
            <a:ext cx="5360330" cy="2704727"/>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marL="0" marR="0" lvl="0" indent="0" algn="l" defTabSz="932139" rtl="0" eaLnBrk="1" fontAlgn="base" latinLnBrk="0" hangingPunct="1">
              <a:lnSpc>
                <a:spcPct val="90000"/>
              </a:lnSpc>
              <a:spcBef>
                <a:spcPct val="0"/>
              </a:spcBef>
              <a:spcAft>
                <a:spcPct val="0"/>
              </a:spcAft>
              <a:buClrTx/>
              <a:buSzTx/>
              <a:buFontTx/>
              <a:buNone/>
              <a:tabLst/>
              <a:defRPr/>
            </a:pPr>
            <a:endParaRPr kumimoji="0" lang="en-US" sz="1599" b="0" i="0" u="none" strike="noStrike" kern="0" cap="none" spc="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 name="Rectangle 4"/>
          <p:cNvSpPr/>
          <p:nvPr/>
        </p:nvSpPr>
        <p:spPr bwMode="auto">
          <a:xfrm>
            <a:off x="6718568" y="1516062"/>
            <a:ext cx="5360330" cy="1624092"/>
          </a:xfrm>
          <a:prstGeom prst="rect">
            <a:avLst/>
          </a:prstGeom>
          <a:solidFill>
            <a:srgbClr val="E6E6E6"/>
          </a:solidFill>
          <a:ln w="10795" cap="flat" cmpd="sng" algn="ctr">
            <a:noFill/>
            <a:prstDash val="solid"/>
            <a:headEnd type="none" w="med" len="med"/>
            <a:tailEnd type="none" w="med" len="med"/>
          </a:ln>
          <a:effectLst/>
        </p:spPr>
        <p:txBody>
          <a:bodyPr vert="horz" wrap="square" lIns="182831" tIns="146264" rIns="182831" bIns="146264" numCol="1" rtlCol="0" anchor="t" anchorCtr="0" compatLnSpc="1">
            <a:prstTxWarp prst="textNoShape">
              <a:avLst/>
            </a:prstTxWarp>
          </a:bodyPr>
          <a:lstStyle/>
          <a:p>
            <a:pPr marL="0" marR="0" lvl="0" indent="0" algn="l" defTabSz="913323" rtl="0" eaLnBrk="1" fontAlgn="base" latinLnBrk="0" hangingPunct="1">
              <a:lnSpc>
                <a:spcPct val="90000"/>
              </a:lnSpc>
              <a:spcBef>
                <a:spcPct val="0"/>
              </a:spcBef>
              <a:spcAft>
                <a:spcPct val="0"/>
              </a:spcAft>
              <a:buClrTx/>
              <a:buSzTx/>
              <a:buFontTx/>
              <a:buNone/>
              <a:tabLst/>
              <a:defRPr/>
            </a:pPr>
            <a:r>
              <a:rPr kumimoji="0" lang="en-US" sz="1599" b="0" i="0" u="none" strike="noStrike" kern="0" cap="none" spc="-5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mn-ea"/>
                <a:cs typeface="Segoe UI Semibold" panose="020B0702040204020203" pitchFamily="34" charset="0"/>
              </a:rPr>
              <a:t> </a:t>
            </a:r>
          </a:p>
        </p:txBody>
      </p:sp>
      <p:grpSp>
        <p:nvGrpSpPr>
          <p:cNvPr id="6" name="Group 5"/>
          <p:cNvGrpSpPr/>
          <p:nvPr/>
        </p:nvGrpSpPr>
        <p:grpSpPr>
          <a:xfrm>
            <a:off x="8373779" y="4136067"/>
            <a:ext cx="3647346" cy="922871"/>
            <a:chOff x="6372356" y="3902889"/>
            <a:chExt cx="3648329" cy="923120"/>
          </a:xfrm>
          <a:solidFill>
            <a:schemeClr val="bg2"/>
          </a:solidFill>
        </p:grpSpPr>
        <p:grpSp>
          <p:nvGrpSpPr>
            <p:cNvPr id="7" name="Group 6"/>
            <p:cNvGrpSpPr/>
            <p:nvPr/>
          </p:nvGrpSpPr>
          <p:grpSpPr>
            <a:xfrm>
              <a:off x="6372356" y="3902889"/>
              <a:ext cx="3648329" cy="923120"/>
              <a:chOff x="6372356" y="3902889"/>
              <a:chExt cx="3648329" cy="923120"/>
            </a:xfrm>
            <a:grpFill/>
          </p:grpSpPr>
          <p:sp>
            <p:nvSpPr>
              <p:cNvPr id="9" name="Rectangle 8"/>
              <p:cNvSpPr/>
              <p:nvPr/>
            </p:nvSpPr>
            <p:spPr bwMode="auto">
              <a:xfrm>
                <a:off x="6372356" y="3902889"/>
                <a:ext cx="3648329" cy="923120"/>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10" name="Freeform 9"/>
              <p:cNvSpPr>
                <a:spLocks noChangeAspect="1" noEditPoints="1"/>
              </p:cNvSpPr>
              <p:nvPr/>
            </p:nvSpPr>
            <p:spPr bwMode="auto">
              <a:xfrm>
                <a:off x="8755599" y="4075883"/>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8" name="Freeform 7"/>
            <p:cNvSpPr>
              <a:spLocks noChangeAspect="1" noEditPoints="1"/>
            </p:cNvSpPr>
            <p:nvPr/>
          </p:nvSpPr>
          <p:spPr bwMode="auto">
            <a:xfrm>
              <a:off x="7156416" y="4065381"/>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cxnSp>
        <p:nvCxnSpPr>
          <p:cNvPr id="11" name="Straight Arrow Connector 10"/>
          <p:cNvCxnSpPr/>
          <p:nvPr/>
        </p:nvCxnSpPr>
        <p:spPr>
          <a:xfrm>
            <a:off x="10681160" y="1735215"/>
            <a:ext cx="1339966" cy="1027"/>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762839" y="1603835"/>
            <a:ext cx="1176775" cy="246190"/>
          </a:xfrm>
          <a:prstGeom prst="rect">
            <a:avLst/>
          </a:prstGeom>
          <a:solidFill>
            <a:schemeClr val="bg2">
              <a:lumMod val="50000"/>
            </a:schemeClr>
          </a:solidFill>
        </p:spPr>
        <p:txBody>
          <a:bodyPr wrap="none" rtlCol="0">
            <a:spAutoFit/>
          </a:bodyPr>
          <a:lstStyle>
            <a:defPPr>
              <a:defRPr lang="en-US"/>
            </a:defPPr>
            <a:lvl1pPr>
              <a:defRPr sz="1000"/>
            </a:lvl1p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For Administrator</a:t>
            </a:r>
          </a:p>
        </p:txBody>
      </p:sp>
      <p:cxnSp>
        <p:nvCxnSpPr>
          <p:cNvPr id="13" name="Straight Arrow Connector 12"/>
          <p:cNvCxnSpPr/>
          <p:nvPr/>
        </p:nvCxnSpPr>
        <p:spPr>
          <a:xfrm>
            <a:off x="6772635" y="1735216"/>
            <a:ext cx="3775831"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544330" y="1924842"/>
            <a:ext cx="2476797" cy="1196522"/>
          </a:xfrm>
          <a:prstGeom prst="rect">
            <a:avLst/>
          </a:prstGeom>
          <a:solidFill>
            <a:schemeClr val="accent1">
              <a:lumMod val="40000"/>
              <a:lumOff val="6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15" name="Rectangle 14"/>
          <p:cNvSpPr/>
          <p:nvPr/>
        </p:nvSpPr>
        <p:spPr bwMode="auto">
          <a:xfrm>
            <a:off x="6721462" y="3287425"/>
            <a:ext cx="5357436" cy="271870"/>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marL="0" marR="0" lvl="0" indent="0" algn="ctr" defTabSz="932139"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a:ln>
                  <a:noFill/>
                </a:ln>
                <a:gradFill>
                  <a:gsLst>
                    <a:gs pos="81416">
                      <a:srgbClr val="505050"/>
                    </a:gs>
                    <a:gs pos="51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SMB3 Storage Network Fabric </a:t>
            </a:r>
          </a:p>
        </p:txBody>
      </p:sp>
      <p:pic>
        <p:nvPicPr>
          <p:cNvPr id="16" name="Picture 15"/>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055923" y="2405602"/>
            <a:ext cx="834255" cy="666521"/>
          </a:xfrm>
          <a:prstGeom prst="rect">
            <a:avLst/>
          </a:prstGeom>
          <a:solidFill>
            <a:schemeClr val="tx2"/>
          </a:solidFill>
          <a:ln>
            <a:noFill/>
          </a:ln>
        </p:spPr>
      </p:pic>
      <p:pic>
        <p:nvPicPr>
          <p:cNvPr id="17" name="Picture 16"/>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431361" y="2411156"/>
            <a:ext cx="834255" cy="666521"/>
          </a:xfrm>
          <a:prstGeom prst="rect">
            <a:avLst/>
          </a:prstGeom>
          <a:solidFill>
            <a:schemeClr val="accent1"/>
          </a:solidFill>
          <a:ln>
            <a:noFill/>
          </a:ln>
        </p:spPr>
      </p:pic>
      <p:pic>
        <p:nvPicPr>
          <p:cNvPr id="18" name="Picture 17"/>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441800" y="2405602"/>
            <a:ext cx="834255" cy="666521"/>
          </a:xfrm>
          <a:prstGeom prst="rect">
            <a:avLst/>
          </a:prstGeom>
          <a:solidFill>
            <a:schemeClr val="accent1"/>
          </a:solidFill>
          <a:ln>
            <a:noFill/>
          </a:ln>
        </p:spPr>
      </p:pic>
      <p:sp>
        <p:nvSpPr>
          <p:cNvPr id="19" name="Rectangle 18"/>
          <p:cNvSpPr/>
          <p:nvPr/>
        </p:nvSpPr>
        <p:spPr bwMode="auto">
          <a:xfrm>
            <a:off x="6875658" y="5136154"/>
            <a:ext cx="5179887" cy="994313"/>
          </a:xfrm>
          <a:prstGeom prst="rect">
            <a:avLst/>
          </a:prstGeom>
          <a:solidFill>
            <a:srgbClr val="0078D7"/>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365" tIns="45683" rIns="45683" bIns="91365" numCol="1" spcCol="0" rtlCol="0" fromWordArt="0" anchor="t" anchorCtr="0" forceAA="0" compatLnSpc="1">
            <a:prstTxWarp prst="textNoShape">
              <a:avLst/>
            </a:prstTxWarp>
            <a:noAutofit/>
          </a:bodyPr>
          <a:lstStyle/>
          <a:p>
            <a:pPr marL="0" marR="0" lvl="0" indent="0" algn="ctr" defTabSz="913048" rtl="0" eaLnBrk="1" fontAlgn="base" latinLnBrk="0" hangingPunct="1">
              <a:lnSpc>
                <a:spcPct val="90000"/>
              </a:lnSpc>
              <a:spcBef>
                <a:spcPct val="0"/>
              </a:spcBef>
              <a:spcAft>
                <a:spcPct val="0"/>
              </a:spcAft>
              <a:buClrTx/>
              <a:buSzTx/>
              <a:buFontTx/>
              <a:buNone/>
              <a:tabLst/>
              <a:defRPr/>
            </a:pPr>
            <a:r>
              <a:rPr kumimoji="0" lang="en-US" sz="1399" b="0" i="0" u="none" strike="noStrike" kern="1200" cap="none" spc="-50" normalizeH="0" baseline="0" noProof="0">
                <a:ln>
                  <a:noFill/>
                </a:ln>
                <a:solidFill>
                  <a:srgbClr val="FFFFFF"/>
                </a:solidFill>
                <a:effectLst/>
                <a:uLnTx/>
                <a:uFillTx/>
                <a:latin typeface="Segoe UI"/>
                <a:ea typeface="+mn-ea"/>
                <a:cs typeface="+mn-cs"/>
              </a:rPr>
              <a:t>Storage Spaces, Storage Spaces Direct (S2D), or SAN  </a:t>
            </a:r>
          </a:p>
        </p:txBody>
      </p:sp>
      <p:sp>
        <p:nvSpPr>
          <p:cNvPr id="20" name="TextBox 19"/>
          <p:cNvSpPr txBox="1"/>
          <p:nvPr/>
        </p:nvSpPr>
        <p:spPr>
          <a:xfrm>
            <a:off x="6921785" y="5534074"/>
            <a:ext cx="1213009" cy="522897"/>
          </a:xfrm>
          <a:prstGeom prst="rect">
            <a:avLst/>
          </a:prstGeom>
          <a:noFill/>
          <a:ln>
            <a:noFill/>
          </a:ln>
        </p:spPr>
        <p:txBody>
          <a:bodyPr wrap="square" rtlCol="0">
            <a:spAutoFit/>
          </a:bodyPr>
          <a:lstStyle/>
          <a:p>
            <a:pPr marL="0" marR="0" lvl="0" indent="0" algn="l" defTabSz="913766"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a:ln>
                  <a:noFill/>
                </a:ln>
                <a:solidFill>
                  <a:srgbClr val="FFFFFF"/>
                </a:solidFill>
                <a:effectLst/>
                <a:uLnTx/>
                <a:uFillTx/>
                <a:latin typeface="Segoe UI"/>
                <a:ea typeface="+mn-ea"/>
                <a:cs typeface="+mn-cs"/>
              </a:rPr>
              <a:t>Physical</a:t>
            </a:r>
            <a:br>
              <a:rPr kumimoji="0" lang="en-US" sz="1399" b="0" i="0" u="none" strike="noStrike" kern="1200" cap="none" spc="0" normalizeH="0" baseline="0" noProof="0">
                <a:ln>
                  <a:noFill/>
                </a:ln>
                <a:solidFill>
                  <a:srgbClr val="FFFFFF"/>
                </a:solidFill>
                <a:effectLst/>
                <a:uLnTx/>
                <a:uFillTx/>
                <a:latin typeface="Segoe UI"/>
                <a:ea typeface="+mn-ea"/>
                <a:cs typeface="+mn-cs"/>
              </a:rPr>
            </a:br>
            <a:r>
              <a:rPr kumimoji="0" lang="en-US" sz="1399" b="0" i="0" u="none" strike="noStrike" kern="1200" cap="none" spc="0" normalizeH="0" baseline="0" noProof="0">
                <a:ln>
                  <a:noFill/>
                </a:ln>
                <a:solidFill>
                  <a:srgbClr val="FFFFFF"/>
                </a:solidFill>
                <a:effectLst/>
                <a:uLnTx/>
                <a:uFillTx/>
                <a:latin typeface="Segoe UI"/>
                <a:ea typeface="+mn-ea"/>
                <a:cs typeface="+mn-cs"/>
              </a:rPr>
              <a:t>Storage</a:t>
            </a:r>
          </a:p>
        </p:txBody>
      </p:sp>
      <p:pic>
        <p:nvPicPr>
          <p:cNvPr id="21" name="Picture 20"/>
          <p:cNvPicPr>
            <a:picLocks noChangeAspect="1"/>
          </p:cNvPicPr>
          <p:nvPr/>
        </p:nvPicPr>
        <p:blipFill>
          <a:blip r:embed="rId4"/>
          <a:stretch>
            <a:fillRect/>
          </a:stretch>
        </p:blipFill>
        <p:spPr>
          <a:xfrm>
            <a:off x="8364682" y="5550921"/>
            <a:ext cx="295542" cy="444050"/>
          </a:xfrm>
          <a:prstGeom prst="rect">
            <a:avLst/>
          </a:prstGeom>
          <a:ln>
            <a:headEnd type="none" w="med" len="med"/>
            <a:tailEnd type="none" w="med" len="med"/>
          </a:ln>
        </p:spPr>
      </p:pic>
      <p:sp>
        <p:nvSpPr>
          <p:cNvPr id="22" name="Rounded Rectangle 21"/>
          <p:cNvSpPr/>
          <p:nvPr/>
        </p:nvSpPr>
        <p:spPr bwMode="auto">
          <a:xfrm>
            <a:off x="10818408" y="1918214"/>
            <a:ext cx="1173617" cy="55429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Azure Stack Hub storage cloud admin service</a:t>
            </a:r>
          </a:p>
        </p:txBody>
      </p:sp>
      <p:sp>
        <p:nvSpPr>
          <p:cNvPr id="23" name="TextBox 22"/>
          <p:cNvSpPr txBox="1"/>
          <p:nvPr/>
        </p:nvSpPr>
        <p:spPr>
          <a:xfrm>
            <a:off x="9486557" y="2486905"/>
            <a:ext cx="983659" cy="590471"/>
          </a:xfrm>
          <a:prstGeom prst="rect">
            <a:avLst/>
          </a:prstGeom>
          <a:noFill/>
        </p:spPr>
        <p:txBody>
          <a:bodyPr wrap="square" rtlCol="0">
            <a:spAutoFit/>
          </a:bodyPr>
          <a:lstStyle/>
          <a:p>
            <a:pPr marL="0" marR="0" lvl="0" indent="0" algn="l" defTabSz="932649" rtl="0" eaLnBrk="1" fontAlgn="auto" latinLnBrk="0" hangingPunct="1">
              <a:lnSpc>
                <a:spcPct val="90000"/>
              </a:lnSpc>
              <a:spcBef>
                <a:spcPts val="0"/>
              </a:spcBef>
              <a:spcAft>
                <a:spcPts val="0"/>
              </a:spcAft>
              <a:buClrTx/>
              <a:buSzTx/>
              <a:buFontTx/>
              <a:buNone/>
              <a:tabLst/>
              <a:defRPr/>
            </a:pPr>
            <a:r>
              <a:rPr kumimoji="0" lang="en-US" sz="1199" b="0" i="0" u="none" strike="noStrike" kern="1200" cap="none" spc="0" normalizeH="0" baseline="0" noProof="0" dirty="0">
                <a:ln>
                  <a:noFill/>
                </a:ln>
                <a:solidFill>
                  <a:srgbClr val="FFFFFF"/>
                </a:solidFill>
                <a:effectLst/>
                <a:uLnTx/>
                <a:uFillTx/>
                <a:latin typeface="Segoe UI"/>
                <a:ea typeface="+mn-ea"/>
                <a:cs typeface="+mn-cs"/>
              </a:rPr>
              <a:t>Microsoft Azure Stack Hub w/ SRP</a:t>
            </a:r>
          </a:p>
        </p:txBody>
      </p:sp>
      <p:sp>
        <p:nvSpPr>
          <p:cNvPr id="24" name="TextBox 23"/>
          <p:cNvSpPr txBox="1"/>
          <p:nvPr/>
        </p:nvSpPr>
        <p:spPr>
          <a:xfrm>
            <a:off x="7816321" y="1610289"/>
            <a:ext cx="790500" cy="246190"/>
          </a:xfrm>
          <a:prstGeom prst="rect">
            <a:avLst/>
          </a:prstGeom>
          <a:solidFill>
            <a:schemeClr val="bg2">
              <a:lumMod val="50000"/>
            </a:schemeClr>
          </a:solidFill>
        </p:spPr>
        <p:txBody>
          <a:bodyPr wrap="non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For Tenant</a:t>
            </a:r>
          </a:p>
        </p:txBody>
      </p:sp>
      <p:grpSp>
        <p:nvGrpSpPr>
          <p:cNvPr id="25" name="Group 24"/>
          <p:cNvGrpSpPr/>
          <p:nvPr/>
        </p:nvGrpSpPr>
        <p:grpSpPr>
          <a:xfrm>
            <a:off x="8065824" y="3903544"/>
            <a:ext cx="3647346" cy="922871"/>
            <a:chOff x="5388231" y="3669375"/>
            <a:chExt cx="3648329" cy="923120"/>
          </a:xfrm>
          <a:solidFill>
            <a:schemeClr val="accent1"/>
          </a:solidFill>
        </p:grpSpPr>
        <p:grpSp>
          <p:nvGrpSpPr>
            <p:cNvPr id="26" name="Group 25"/>
            <p:cNvGrpSpPr/>
            <p:nvPr/>
          </p:nvGrpSpPr>
          <p:grpSpPr>
            <a:xfrm>
              <a:off x="5388231" y="3669375"/>
              <a:ext cx="3648329" cy="923120"/>
              <a:chOff x="5388231" y="3750489"/>
              <a:chExt cx="3648329" cy="923120"/>
            </a:xfrm>
            <a:grpFill/>
          </p:grpSpPr>
          <p:sp>
            <p:nvSpPr>
              <p:cNvPr id="28" name="Rectangle 27"/>
              <p:cNvSpPr/>
              <p:nvPr/>
            </p:nvSpPr>
            <p:spPr bwMode="auto">
              <a:xfrm>
                <a:off x="5388231" y="3750489"/>
                <a:ext cx="3648329" cy="923120"/>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29" name="Freeform 28"/>
              <p:cNvSpPr>
                <a:spLocks noChangeAspect="1" noEditPoints="1"/>
              </p:cNvSpPr>
              <p:nvPr/>
            </p:nvSpPr>
            <p:spPr bwMode="auto">
              <a:xfrm>
                <a:off x="7810572" y="3922815"/>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27" name="Freeform 26"/>
            <p:cNvSpPr>
              <a:spLocks noChangeAspect="1" noEditPoints="1"/>
            </p:cNvSpPr>
            <p:nvPr/>
          </p:nvSpPr>
          <p:spPr bwMode="auto">
            <a:xfrm>
              <a:off x="5877818" y="3835784"/>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grp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grpSp>
      <p:sp>
        <p:nvSpPr>
          <p:cNvPr id="30" name="Rounded Rectangle 29"/>
          <p:cNvSpPr/>
          <p:nvPr/>
        </p:nvSpPr>
        <p:spPr bwMode="auto">
          <a:xfrm>
            <a:off x="6750563" y="1927289"/>
            <a:ext cx="1334410" cy="543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blob service</a:t>
            </a:r>
          </a:p>
        </p:txBody>
      </p:sp>
      <p:sp>
        <p:nvSpPr>
          <p:cNvPr id="31" name="Rounded Rectangle 30"/>
          <p:cNvSpPr/>
          <p:nvPr/>
        </p:nvSpPr>
        <p:spPr bwMode="auto">
          <a:xfrm>
            <a:off x="8152643" y="1936508"/>
            <a:ext cx="1294348" cy="53736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table service</a:t>
            </a:r>
          </a:p>
        </p:txBody>
      </p:sp>
      <p:sp>
        <p:nvSpPr>
          <p:cNvPr id="32" name="Rounded Rectangle 31"/>
          <p:cNvSpPr/>
          <p:nvPr/>
        </p:nvSpPr>
        <p:spPr bwMode="auto">
          <a:xfrm>
            <a:off x="9602967" y="1927289"/>
            <a:ext cx="1092795" cy="54360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marL="0" marR="0" lvl="0" indent="0" algn="l" defTabSz="932588" rtl="0" eaLnBrk="1" fontAlgn="auto" latinLnBrk="0" hangingPunct="1">
              <a:lnSpc>
                <a:spcPct val="90000"/>
              </a:lnSpc>
              <a:spcBef>
                <a:spcPts val="0"/>
              </a:spcBef>
              <a:spcAft>
                <a:spcPts val="587"/>
              </a:spcAft>
              <a:buClrTx/>
              <a:buSzTx/>
              <a:buFontTx/>
              <a:buNone/>
              <a:tabLst/>
              <a:defRPr/>
            </a:pPr>
            <a:r>
              <a:rPr kumimoji="0" lang="en-US" sz="11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Azure-consistent account service</a:t>
            </a:r>
          </a:p>
        </p:txBody>
      </p:sp>
      <p:grpSp>
        <p:nvGrpSpPr>
          <p:cNvPr id="33" name="Group 32"/>
          <p:cNvGrpSpPr/>
          <p:nvPr/>
        </p:nvGrpSpPr>
        <p:grpSpPr>
          <a:xfrm>
            <a:off x="6899014" y="3674452"/>
            <a:ext cx="4506203" cy="969722"/>
            <a:chOff x="5955329" y="3751138"/>
            <a:chExt cx="4507417" cy="969983"/>
          </a:xfrm>
        </p:grpSpPr>
        <p:grpSp>
          <p:nvGrpSpPr>
            <p:cNvPr id="34" name="Group 33"/>
            <p:cNvGrpSpPr/>
            <p:nvPr/>
          </p:nvGrpSpPr>
          <p:grpSpPr>
            <a:xfrm>
              <a:off x="5955329" y="3751138"/>
              <a:ext cx="4507417" cy="969983"/>
              <a:chOff x="3294291" y="4007865"/>
              <a:chExt cx="4507417" cy="969983"/>
            </a:xfrm>
          </p:grpSpPr>
          <p:sp>
            <p:nvSpPr>
              <p:cNvPr id="38" name="Rectangle 37"/>
              <p:cNvSpPr/>
              <p:nvPr/>
            </p:nvSpPr>
            <p:spPr bwMode="auto">
              <a:xfrm>
                <a:off x="3294291" y="4054728"/>
                <a:ext cx="4507417" cy="923120"/>
              </a:xfrm>
              <a:prstGeom prst="rect">
                <a:avLst/>
              </a:prstGeom>
              <a:solidFill>
                <a:srgbClr val="0078D7"/>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338" tIns="45670" rIns="91338" bIns="45670" numCol="1" rtlCol="0" anchor="b" anchorCtr="0" compatLnSpc="1">
                <a:prstTxWarp prst="textNoShape">
                  <a:avLst/>
                </a:prstTxWarp>
              </a:bodyPr>
              <a:lstStyle/>
              <a:p>
                <a:pPr marL="0" marR="0" lvl="0" indent="0" algn="ctr" defTabSz="913048" rtl="0" eaLnBrk="1" fontAlgn="base" latinLnBrk="0" hangingPunct="1">
                  <a:lnSpc>
                    <a:spcPct val="90000"/>
                  </a:lnSpc>
                  <a:spcBef>
                    <a:spcPct val="0"/>
                  </a:spcBef>
                  <a:spcAft>
                    <a:spcPct val="0"/>
                  </a:spcAft>
                  <a:buClrTx/>
                  <a:buSzTx/>
                  <a:buFontTx/>
                  <a:buNone/>
                  <a:tabLst/>
                  <a:defRPr/>
                </a:pPr>
                <a:endParaRPr kumimoji="0" lang="en-US" sz="1372" b="0" i="0" u="none" strike="noStrike" kern="1200" cap="none" spc="-50" normalizeH="0" baseline="0" noProof="0">
                  <a:ln>
                    <a:noFill/>
                  </a:ln>
                  <a:solidFill>
                    <a:srgbClr val="FFFFFF"/>
                  </a:solidFill>
                  <a:effectLst/>
                  <a:uLnTx/>
                  <a:uFillTx/>
                  <a:latin typeface="Segoe UI"/>
                  <a:ea typeface="+mn-ea"/>
                  <a:cs typeface="+mn-cs"/>
                </a:endParaRPr>
              </a:p>
            </p:txBody>
          </p:sp>
          <p:sp>
            <p:nvSpPr>
              <p:cNvPr id="39" name="Freeform 38"/>
              <p:cNvSpPr>
                <a:spLocks noChangeAspect="1" noEditPoints="1"/>
              </p:cNvSpPr>
              <p:nvPr/>
            </p:nvSpPr>
            <p:spPr bwMode="auto">
              <a:xfrm>
                <a:off x="6547401" y="4206460"/>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tx1"/>
              </a:solid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sp>
            <p:nvSpPr>
              <p:cNvPr id="40" name="Freeform 39"/>
              <p:cNvSpPr>
                <a:spLocks noChangeAspect="1" noEditPoints="1"/>
              </p:cNvSpPr>
              <p:nvPr/>
            </p:nvSpPr>
            <p:spPr bwMode="auto">
              <a:xfrm>
                <a:off x="4222255" y="4206460"/>
                <a:ext cx="334920" cy="694147"/>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tx1"/>
              </a:solidFill>
              <a:ln>
                <a:noFill/>
              </a:ln>
            </p:spPr>
            <p:txBody>
              <a:bodyPr vert="horz" wrap="square" lIns="89618" tIns="44809" rIns="89618" bIns="4480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5238">
                        <a:srgbClr val="FFFFFF"/>
                      </a:gs>
                      <a:gs pos="85000">
                        <a:srgbClr val="FFFFFF"/>
                      </a:gs>
                    </a:gsLst>
                    <a:lin ang="5400000" scaled="0"/>
                  </a:gradFill>
                  <a:effectLst/>
                  <a:uLnTx/>
                  <a:uFillTx/>
                  <a:latin typeface="Segoe UI"/>
                  <a:ea typeface="+mn-ea"/>
                  <a:cs typeface="+mn-cs"/>
                </a:endParaRPr>
              </a:p>
            </p:txBody>
          </p:sp>
          <p:sp>
            <p:nvSpPr>
              <p:cNvPr id="41" name="TextBox 40"/>
              <p:cNvSpPr txBox="1"/>
              <p:nvPr/>
            </p:nvSpPr>
            <p:spPr>
              <a:xfrm>
                <a:off x="4693331" y="4007865"/>
                <a:ext cx="1748547" cy="683062"/>
              </a:xfrm>
              <a:prstGeom prst="rect">
                <a:avLst/>
              </a:prstGeom>
              <a:noFill/>
            </p:spPr>
            <p:txBody>
              <a:bodyPr wrap="square" lIns="182831" tIns="146264" rIns="182831" bIns="146264"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399" b="0" i="0" u="none" strike="noStrike" kern="1200" cap="none" spc="-50" normalizeH="0" baseline="0" noProof="0">
                    <a:ln>
                      <a:noFill/>
                    </a:ln>
                    <a:solidFill>
                      <a:srgbClr val="FFFFFF"/>
                    </a:solidFill>
                    <a:effectLst/>
                    <a:uLnTx/>
                    <a:uFillTx/>
                    <a:latin typeface="Segoe UI"/>
                    <a:ea typeface="+mn-ea"/>
                    <a:cs typeface="+mn-cs"/>
                  </a:rPr>
                  <a:t>Scale-Out File Server (SOFS)</a:t>
                </a:r>
                <a:endParaRPr kumimoji="0" lang="en-US" sz="1399"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2" name="TextBox 41"/>
              <p:cNvSpPr txBox="1"/>
              <p:nvPr/>
            </p:nvSpPr>
            <p:spPr>
              <a:xfrm>
                <a:off x="5177770" y="4495116"/>
                <a:ext cx="683297" cy="369512"/>
              </a:xfrm>
              <a:prstGeom prst="rect">
                <a:avLst/>
              </a:prstGeom>
              <a:noFill/>
            </p:spPr>
            <p:txBody>
              <a:bodyPr wrap="non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801" b="0" i="0" u="none" strike="noStrike" kern="1200" cap="none" spc="0" normalizeH="0" baseline="0" noProof="0">
                    <a:ln>
                      <a:noFill/>
                    </a:ln>
                    <a:solidFill>
                      <a:srgbClr val="FFFFFF"/>
                    </a:solidFill>
                    <a:effectLst/>
                    <a:uLnTx/>
                    <a:uFillTx/>
                    <a:latin typeface="Segoe UI"/>
                    <a:ea typeface="+mn-ea"/>
                    <a:cs typeface="+mn-cs"/>
                  </a:rPr>
                  <a:t>. . . . .</a:t>
                </a:r>
              </a:p>
            </p:txBody>
          </p:sp>
        </p:grpSp>
        <p:grpSp>
          <p:nvGrpSpPr>
            <p:cNvPr id="35" name="Group 34"/>
            <p:cNvGrpSpPr/>
            <p:nvPr/>
          </p:nvGrpSpPr>
          <p:grpSpPr>
            <a:xfrm>
              <a:off x="6250984" y="3852840"/>
              <a:ext cx="3951341" cy="613020"/>
              <a:chOff x="3589946" y="4109567"/>
              <a:chExt cx="3951341" cy="613020"/>
            </a:xfrm>
          </p:grpSpPr>
          <p:sp>
            <p:nvSpPr>
              <p:cNvPr id="36" name="Rounded Rectangle 35"/>
              <p:cNvSpPr/>
              <p:nvPr/>
            </p:nvSpPr>
            <p:spPr bwMode="auto">
              <a:xfrm>
                <a:off x="6781515" y="4109567"/>
                <a:ext cx="759772" cy="613020"/>
              </a:xfrm>
              <a:prstGeom prst="roundRect">
                <a:avLst/>
              </a:prstGeom>
              <a:solidFill>
                <a:schemeClr val="accent1"/>
              </a:solidFill>
            </p:spPr>
            <p:txBody>
              <a:bodyPr wrap="squar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Blob back-end</a:t>
                </a:r>
              </a:p>
            </p:txBody>
          </p:sp>
          <p:sp>
            <p:nvSpPr>
              <p:cNvPr id="37" name="Rounded Rectangle 36"/>
              <p:cNvSpPr/>
              <p:nvPr/>
            </p:nvSpPr>
            <p:spPr bwMode="auto">
              <a:xfrm>
                <a:off x="3589946" y="4129219"/>
                <a:ext cx="769223" cy="442736"/>
              </a:xfrm>
              <a:prstGeom prst="roundRect">
                <a:avLst/>
              </a:prstGeom>
              <a:solidFill>
                <a:schemeClr val="accent1"/>
              </a:solidFill>
            </p:spPr>
            <p:txBody>
              <a:bodyPr wrap="square" rtlCol="0">
                <a:spAutoFit/>
              </a:bodyPr>
              <a:lstStyle/>
              <a:p>
                <a:pPr marL="0" marR="0" lvl="0" indent="0" algn="l" defTabSz="93264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Segoe UI"/>
                    <a:ea typeface="+mn-ea"/>
                    <a:cs typeface="+mn-cs"/>
                  </a:rPr>
                  <a:t>Blob back-end</a:t>
                </a:r>
              </a:p>
            </p:txBody>
          </p:sp>
        </p:grpSp>
      </p:grpSp>
      <p:pic>
        <p:nvPicPr>
          <p:cNvPr id="43" name="Picture 42"/>
          <p:cNvPicPr>
            <a:picLocks noChangeAspect="1"/>
          </p:cNvPicPr>
          <p:nvPr/>
        </p:nvPicPr>
        <p:blipFill>
          <a:blip r:embed="rId4"/>
          <a:stretch>
            <a:fillRect/>
          </a:stretch>
        </p:blipFill>
        <p:spPr>
          <a:xfrm>
            <a:off x="8874844" y="5550921"/>
            <a:ext cx="295542" cy="444050"/>
          </a:xfrm>
          <a:prstGeom prst="rect">
            <a:avLst/>
          </a:prstGeom>
          <a:ln>
            <a:headEnd type="none" w="med" len="med"/>
            <a:tailEnd type="none" w="med" len="med"/>
          </a:ln>
        </p:spPr>
      </p:pic>
      <p:pic>
        <p:nvPicPr>
          <p:cNvPr id="44" name="Picture 43"/>
          <p:cNvPicPr>
            <a:picLocks noChangeAspect="1"/>
          </p:cNvPicPr>
          <p:nvPr/>
        </p:nvPicPr>
        <p:blipFill>
          <a:blip r:embed="rId4"/>
          <a:stretch>
            <a:fillRect/>
          </a:stretch>
        </p:blipFill>
        <p:spPr>
          <a:xfrm>
            <a:off x="9420249" y="5550921"/>
            <a:ext cx="295542" cy="444050"/>
          </a:xfrm>
          <a:prstGeom prst="rect">
            <a:avLst/>
          </a:prstGeom>
          <a:ln>
            <a:headEnd type="none" w="med" len="med"/>
            <a:tailEnd type="none" w="med" len="med"/>
          </a:ln>
        </p:spPr>
      </p:pic>
      <p:pic>
        <p:nvPicPr>
          <p:cNvPr id="45" name="Picture 44"/>
          <p:cNvPicPr>
            <a:picLocks noChangeAspect="1"/>
          </p:cNvPicPr>
          <p:nvPr/>
        </p:nvPicPr>
        <p:blipFill>
          <a:blip r:embed="rId4"/>
          <a:stretch>
            <a:fillRect/>
          </a:stretch>
        </p:blipFill>
        <p:spPr>
          <a:xfrm>
            <a:off x="9909876" y="5555974"/>
            <a:ext cx="295542" cy="444050"/>
          </a:xfrm>
          <a:prstGeom prst="rect">
            <a:avLst/>
          </a:prstGeom>
          <a:ln>
            <a:headEnd type="none" w="med" len="med"/>
            <a:tailEnd type="none" w="med" len="med"/>
          </a:ln>
        </p:spPr>
      </p:pic>
    </p:spTree>
    <p:extLst>
      <p:ext uri="{BB962C8B-B14F-4D97-AF65-F5344CB8AC3E}">
        <p14:creationId xmlns:p14="http://schemas.microsoft.com/office/powerpoint/2010/main" val="25719493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7003" y="1181210"/>
            <a:ext cx="11887200" cy="3092129"/>
          </a:xfrm>
        </p:spPr>
        <p:txBody>
          <a:bodyPr/>
          <a:lstStyle/>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Storage Spaces</a:t>
            </a:r>
          </a:p>
          <a:p>
            <a:pPr marL="285750" indent="-285750">
              <a:lnSpc>
                <a:spcPct val="100000"/>
              </a:lnSpc>
              <a:spcBef>
                <a:spcPts val="400"/>
              </a:spcBef>
              <a:buClr>
                <a:schemeClr val="tx1"/>
              </a:buClr>
            </a:pPr>
            <a:r>
              <a:rPr lang="en-US" sz="1800" dirty="0">
                <a:solidFill>
                  <a:schemeClr val="tx1"/>
                </a:solidFill>
              </a:rPr>
              <a:t>Single scalable pool with all disk devices (except boot)</a:t>
            </a:r>
          </a:p>
          <a:p>
            <a:pPr marL="285750" indent="-285750">
              <a:lnSpc>
                <a:spcPct val="100000"/>
              </a:lnSpc>
              <a:spcBef>
                <a:spcPts val="400"/>
              </a:spcBef>
              <a:buClr>
                <a:schemeClr val="tx1"/>
              </a:buClr>
            </a:pPr>
            <a:r>
              <a:rPr lang="en-US" sz="1800" dirty="0">
                <a:solidFill>
                  <a:schemeClr val="tx1"/>
                </a:solidFill>
              </a:rPr>
              <a:t>Multiple virtual disks per pool (Mirrored)</a:t>
            </a:r>
          </a:p>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Software Storage Bus</a:t>
            </a:r>
          </a:p>
          <a:p>
            <a:pPr marL="285750" indent="-285750">
              <a:lnSpc>
                <a:spcPct val="100000"/>
              </a:lnSpc>
              <a:spcBef>
                <a:spcPts val="400"/>
              </a:spcBef>
              <a:buClr>
                <a:schemeClr val="tx1"/>
              </a:buClr>
            </a:pPr>
            <a:r>
              <a:rPr lang="en-US" sz="1800" dirty="0">
                <a:solidFill>
                  <a:schemeClr val="tx1"/>
                </a:solidFill>
              </a:rPr>
              <a:t>Storage Bus Cache</a:t>
            </a:r>
          </a:p>
          <a:p>
            <a:pPr marL="285750" indent="-285750">
              <a:lnSpc>
                <a:spcPct val="100000"/>
              </a:lnSpc>
              <a:spcBef>
                <a:spcPts val="400"/>
              </a:spcBef>
              <a:buClr>
                <a:schemeClr val="tx1"/>
              </a:buClr>
            </a:pPr>
            <a:r>
              <a:rPr lang="en-US" sz="1800" dirty="0">
                <a:solidFill>
                  <a:schemeClr val="tx1"/>
                </a:solidFill>
              </a:rPr>
              <a:t>Leverages SMB3 and SMB Direct</a:t>
            </a:r>
          </a:p>
          <a:p>
            <a:pPr marL="0" indent="0">
              <a:spcBef>
                <a:spcPts val="400"/>
              </a:spcBef>
              <a:buNone/>
            </a:pPr>
            <a:r>
              <a:rPr lang="en-US" sz="2800" dirty="0">
                <a:solidFill>
                  <a:srgbClr val="0078D7"/>
                </a:solidFill>
                <a:latin typeface="Segoe UI Light" panose="020B0502040204020203" pitchFamily="34" charset="0"/>
                <a:cs typeface="Segoe UI Light" panose="020B0502040204020203" pitchFamily="34" charset="0"/>
              </a:rPr>
              <a:t>Servers with local disks</a:t>
            </a:r>
          </a:p>
          <a:p>
            <a:pPr marL="285750" indent="-285750">
              <a:lnSpc>
                <a:spcPct val="100000"/>
              </a:lnSpc>
              <a:spcBef>
                <a:spcPts val="400"/>
              </a:spcBef>
              <a:buClr>
                <a:schemeClr val="tx1"/>
              </a:buClr>
            </a:pPr>
            <a:r>
              <a:rPr lang="en-US" sz="1800" dirty="0">
                <a:solidFill>
                  <a:schemeClr val="tx1"/>
                </a:solidFill>
              </a:rPr>
              <a:t>SATA, SAS, and </a:t>
            </a:r>
            <a:r>
              <a:rPr lang="en-US" sz="1800" dirty="0" err="1">
                <a:solidFill>
                  <a:schemeClr val="tx1"/>
                </a:solidFill>
              </a:rPr>
              <a:t>NVMe</a:t>
            </a:r>
            <a:r>
              <a:rPr lang="en-US" sz="1800" dirty="0">
                <a:solidFill>
                  <a:schemeClr val="tx1"/>
                </a:solidFill>
              </a:rPr>
              <a:t> based on OEM SKU</a:t>
            </a:r>
          </a:p>
        </p:txBody>
      </p:sp>
      <p:sp>
        <p:nvSpPr>
          <p:cNvPr id="4" name="Title 3"/>
          <p:cNvSpPr>
            <a:spLocks noGrp="1"/>
          </p:cNvSpPr>
          <p:nvPr>
            <p:ph type="title"/>
          </p:nvPr>
        </p:nvSpPr>
        <p:spPr/>
        <p:txBody>
          <a:bodyPr/>
          <a:lstStyle/>
          <a:p>
            <a:r>
              <a:rPr lang="en-US" dirty="0">
                <a:gradFill>
                  <a:gsLst>
                    <a:gs pos="1250">
                      <a:schemeClr val="tx1"/>
                    </a:gs>
                    <a:gs pos="100000">
                      <a:schemeClr val="tx1"/>
                    </a:gs>
                  </a:gsLst>
                  <a:lin ang="5400000" scaled="0"/>
                </a:gradFill>
              </a:rPr>
              <a:t>Storage stack</a:t>
            </a:r>
          </a:p>
        </p:txBody>
      </p:sp>
      <p:sp>
        <p:nvSpPr>
          <p:cNvPr id="5" name="Rectangle 4"/>
          <p:cNvSpPr/>
          <p:nvPr/>
        </p:nvSpPr>
        <p:spPr bwMode="auto">
          <a:xfrm>
            <a:off x="6590195" y="3661355"/>
            <a:ext cx="5027130" cy="372993"/>
          </a:xfrm>
          <a:prstGeom prst="rect">
            <a:avLst/>
          </a:prstGeom>
          <a:solidFill>
            <a:schemeClr val="tx2">
              <a:lumMod val="25000"/>
              <a:lumOff val="75000"/>
            </a:schemeClr>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Storage Spaces Storage Pool</a:t>
            </a:r>
          </a:p>
        </p:txBody>
      </p:sp>
      <p:sp>
        <p:nvSpPr>
          <p:cNvPr id="6" name="Rectangle 5"/>
          <p:cNvSpPr/>
          <p:nvPr/>
        </p:nvSpPr>
        <p:spPr bwMode="auto">
          <a:xfrm>
            <a:off x="6590195" y="3191766"/>
            <a:ext cx="5027130" cy="372993"/>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Storage Spaces Virtual Disks</a:t>
            </a:r>
          </a:p>
        </p:txBody>
      </p:sp>
      <p:sp>
        <p:nvSpPr>
          <p:cNvPr id="8" name="Rectangle 7"/>
          <p:cNvSpPr/>
          <p:nvPr/>
        </p:nvSpPr>
        <p:spPr bwMode="auto">
          <a:xfrm>
            <a:off x="6590195" y="2244885"/>
            <a:ext cx="5027130" cy="372993"/>
          </a:xfrm>
          <a:prstGeom prst="rect">
            <a:avLst/>
          </a:prstGeom>
          <a:solidFill>
            <a:schemeClr val="tx2">
              <a:lumMod val="75000"/>
              <a:lumOff val="2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CSVFS Cluster File System</a:t>
            </a:r>
          </a:p>
        </p:txBody>
      </p:sp>
      <p:grpSp>
        <p:nvGrpSpPr>
          <p:cNvPr id="9" name="Group 8"/>
          <p:cNvGrpSpPr/>
          <p:nvPr/>
        </p:nvGrpSpPr>
        <p:grpSpPr>
          <a:xfrm>
            <a:off x="6589067" y="4656972"/>
            <a:ext cx="467940" cy="959278"/>
            <a:chOff x="6860633" y="4151745"/>
            <a:chExt cx="458930" cy="940807"/>
          </a:xfrm>
        </p:grpSpPr>
        <p:pic>
          <p:nvPicPr>
            <p:cNvPr id="10"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6914193" y="4379168"/>
              <a:ext cx="364806" cy="447916"/>
              <a:chOff x="5733859" y="3900341"/>
              <a:chExt cx="401287" cy="492708"/>
            </a:xfrm>
          </p:grpSpPr>
          <p:pic>
            <p:nvPicPr>
              <p:cNvPr id="1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13"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14"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1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grpSp>
        <p:nvGrpSpPr>
          <p:cNvPr id="16" name="Group 15"/>
          <p:cNvGrpSpPr/>
          <p:nvPr/>
        </p:nvGrpSpPr>
        <p:grpSpPr>
          <a:xfrm>
            <a:off x="7501356" y="4656972"/>
            <a:ext cx="467940" cy="959278"/>
            <a:chOff x="6860633" y="4151745"/>
            <a:chExt cx="458930" cy="940807"/>
          </a:xfrm>
        </p:grpSpPr>
        <p:pic>
          <p:nvPicPr>
            <p:cNvPr id="17"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18" name="Group 17"/>
            <p:cNvGrpSpPr/>
            <p:nvPr/>
          </p:nvGrpSpPr>
          <p:grpSpPr>
            <a:xfrm>
              <a:off x="6914193" y="4379168"/>
              <a:ext cx="364806" cy="447916"/>
              <a:chOff x="5733859" y="3900341"/>
              <a:chExt cx="401287" cy="492708"/>
            </a:xfrm>
          </p:grpSpPr>
          <p:pic>
            <p:nvPicPr>
              <p:cNvPr id="1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grpSp>
        <p:nvGrpSpPr>
          <p:cNvPr id="23" name="Group 22"/>
          <p:cNvGrpSpPr/>
          <p:nvPr/>
        </p:nvGrpSpPr>
        <p:grpSpPr>
          <a:xfrm>
            <a:off x="8413646" y="4656972"/>
            <a:ext cx="467940" cy="959278"/>
            <a:chOff x="6860633" y="4151745"/>
            <a:chExt cx="458930" cy="940807"/>
          </a:xfrm>
        </p:grpSpPr>
        <p:pic>
          <p:nvPicPr>
            <p:cNvPr id="24"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25" name="Group 24"/>
            <p:cNvGrpSpPr/>
            <p:nvPr/>
          </p:nvGrpSpPr>
          <p:grpSpPr>
            <a:xfrm>
              <a:off x="6914193" y="4379168"/>
              <a:ext cx="364806" cy="447916"/>
              <a:chOff x="5733859" y="3900341"/>
              <a:chExt cx="401287" cy="492708"/>
            </a:xfrm>
          </p:grpSpPr>
          <p:pic>
            <p:nvPicPr>
              <p:cNvPr id="2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7"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8"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2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grpSp>
        <p:nvGrpSpPr>
          <p:cNvPr id="30" name="Group 29"/>
          <p:cNvGrpSpPr/>
          <p:nvPr/>
        </p:nvGrpSpPr>
        <p:grpSpPr>
          <a:xfrm>
            <a:off x="10238223" y="4656972"/>
            <a:ext cx="467940" cy="959278"/>
            <a:chOff x="6860633" y="4151745"/>
            <a:chExt cx="458930" cy="940807"/>
          </a:xfrm>
        </p:grpSpPr>
        <p:pic>
          <p:nvPicPr>
            <p:cNvPr id="31"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32" name="Group 31"/>
            <p:cNvGrpSpPr/>
            <p:nvPr/>
          </p:nvGrpSpPr>
          <p:grpSpPr>
            <a:xfrm>
              <a:off x="6914193" y="4379168"/>
              <a:ext cx="364806" cy="447916"/>
              <a:chOff x="5733859" y="3900341"/>
              <a:chExt cx="401287" cy="492708"/>
            </a:xfrm>
          </p:grpSpPr>
          <p:pic>
            <p:nvPicPr>
              <p:cNvPr id="33"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34"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35"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3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sp>
        <p:nvSpPr>
          <p:cNvPr id="37" name="Rectangle 36"/>
          <p:cNvSpPr/>
          <p:nvPr/>
        </p:nvSpPr>
        <p:spPr bwMode="auto">
          <a:xfrm>
            <a:off x="6590195" y="4121757"/>
            <a:ext cx="5027130" cy="372993"/>
          </a:xfrm>
          <a:prstGeom prst="rect">
            <a:avLst/>
          </a:prstGeom>
          <a:solidFill>
            <a:schemeClr val="tx2">
              <a:lumMod val="10000"/>
              <a:lumOff val="90000"/>
            </a:schemeClr>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Software Storage Bus</a:t>
            </a:r>
          </a:p>
        </p:txBody>
      </p:sp>
      <p:sp>
        <p:nvSpPr>
          <p:cNvPr id="52" name="Rectangle 51"/>
          <p:cNvSpPr/>
          <p:nvPr/>
        </p:nvSpPr>
        <p:spPr bwMode="auto">
          <a:xfrm>
            <a:off x="6589067" y="1511413"/>
            <a:ext cx="5028258" cy="372993"/>
          </a:xfrm>
          <a:prstGeom prst="rect">
            <a:avLst/>
          </a:prstGeom>
          <a:solidFill>
            <a:schemeClr val="tx2">
              <a:lumMod val="90000"/>
              <a:lumOff val="1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a:ln>
                  <a:noFill/>
                </a:ln>
                <a:solidFill>
                  <a:srgbClr val="FFFFFF"/>
                </a:solidFill>
                <a:effectLst/>
                <a:uLnTx/>
                <a:uFillTx/>
                <a:latin typeface="Segoe UI Semilight"/>
                <a:ea typeface="Segoe UI" pitchFamily="34" charset="0"/>
                <a:cs typeface="Segoe UI" pitchFamily="34" charset="0"/>
              </a:rPr>
              <a:t>Virtual Machines</a:t>
            </a:r>
          </a:p>
        </p:txBody>
      </p:sp>
      <p:grpSp>
        <p:nvGrpSpPr>
          <p:cNvPr id="56" name="Group 55"/>
          <p:cNvGrpSpPr/>
          <p:nvPr/>
        </p:nvGrpSpPr>
        <p:grpSpPr>
          <a:xfrm>
            <a:off x="9325935" y="4656972"/>
            <a:ext cx="467940" cy="959278"/>
            <a:chOff x="6860633" y="4151745"/>
            <a:chExt cx="458930" cy="940807"/>
          </a:xfrm>
        </p:grpSpPr>
        <p:pic>
          <p:nvPicPr>
            <p:cNvPr id="57"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58" name="Group 57"/>
            <p:cNvGrpSpPr/>
            <p:nvPr/>
          </p:nvGrpSpPr>
          <p:grpSpPr>
            <a:xfrm>
              <a:off x="6914193" y="4379168"/>
              <a:ext cx="364806" cy="447916"/>
              <a:chOff x="5733859" y="3900341"/>
              <a:chExt cx="401287" cy="492708"/>
            </a:xfrm>
          </p:grpSpPr>
          <p:pic>
            <p:nvPicPr>
              <p:cNvPr id="5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0"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1"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2"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grpSp>
        <p:nvGrpSpPr>
          <p:cNvPr id="63" name="Group 62"/>
          <p:cNvGrpSpPr/>
          <p:nvPr/>
        </p:nvGrpSpPr>
        <p:grpSpPr>
          <a:xfrm>
            <a:off x="11150512" y="4656972"/>
            <a:ext cx="467940" cy="959278"/>
            <a:chOff x="6860633" y="4151745"/>
            <a:chExt cx="458930" cy="940807"/>
          </a:xfrm>
        </p:grpSpPr>
        <p:pic>
          <p:nvPicPr>
            <p:cNvPr id="64" name="Picture 3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860633" y="4151745"/>
              <a:ext cx="458930" cy="94080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nvGrpSpPr>
            <p:cNvPr id="65" name="Group 64"/>
            <p:cNvGrpSpPr/>
            <p:nvPr/>
          </p:nvGrpSpPr>
          <p:grpSpPr>
            <a:xfrm>
              <a:off x="6914193" y="4379168"/>
              <a:ext cx="364806" cy="447916"/>
              <a:chOff x="5733859" y="3900341"/>
              <a:chExt cx="401287" cy="492708"/>
            </a:xfrm>
          </p:grpSpPr>
          <p:pic>
            <p:nvPicPr>
              <p:cNvPr id="66"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7"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3900341"/>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8"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33859"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pic>
            <p:nvPicPr>
              <p:cNvPr id="69" name="Picture 6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36641" y="4146695"/>
                <a:ext cx="198505" cy="246354"/>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grpSp>
      </p:grpSp>
      <p:sp>
        <p:nvSpPr>
          <p:cNvPr id="70" name="Rectangle 69"/>
          <p:cNvSpPr/>
          <p:nvPr/>
        </p:nvSpPr>
        <p:spPr bwMode="auto">
          <a:xfrm>
            <a:off x="6596566" y="2729463"/>
            <a:ext cx="5027130" cy="372993"/>
          </a:xfrm>
          <a:prstGeom prst="rect">
            <a:avLst/>
          </a:prstGeom>
          <a:solidFill>
            <a:schemeClr val="tx2">
              <a:lumMod val="50000"/>
              <a:lumOff val="50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379" tIns="91379" rIns="91379" bIns="91379" numCol="1" spcCol="0" rtlCol="0" fromWordArt="0" anchor="ctr" anchorCtr="0" forceAA="0" compatLnSpc="1">
            <a:prstTxWarp prst="textNoShape">
              <a:avLst/>
            </a:prstTxWarp>
            <a:noAutofit/>
          </a:bodyPr>
          <a:lstStyle/>
          <a:p>
            <a:pPr marL="0" marR="0" lvl="0" indent="0" algn="ctr" defTabSz="931859" rtl="0" eaLnBrk="1" fontAlgn="base" latinLnBrk="0" hangingPunct="1">
              <a:lnSpc>
                <a:spcPct val="90000"/>
              </a:lnSpc>
              <a:spcBef>
                <a:spcPct val="0"/>
              </a:spcBef>
              <a:spcAft>
                <a:spcPct val="0"/>
              </a:spcAft>
              <a:buClrTx/>
              <a:buSzTx/>
              <a:buFontTx/>
              <a:buNone/>
              <a:tabLst/>
              <a:defRPr/>
            </a:pPr>
            <a:r>
              <a:rPr kumimoji="0" lang="en-US" sz="1399" b="1"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ReFS On-Disk File System</a:t>
            </a:r>
          </a:p>
        </p:txBody>
      </p:sp>
      <p:sp>
        <p:nvSpPr>
          <p:cNvPr id="72" name="Down Arrow 71"/>
          <p:cNvSpPr/>
          <p:nvPr/>
        </p:nvSpPr>
        <p:spPr>
          <a:xfrm>
            <a:off x="7626699" y="1953030"/>
            <a:ext cx="321329" cy="24812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FFFFFF"/>
              </a:solidFill>
              <a:effectLst/>
              <a:uLnTx/>
              <a:uFillTx/>
              <a:latin typeface="Segoe UI Semilight"/>
              <a:ea typeface="+mn-ea"/>
              <a:cs typeface="+mn-cs"/>
            </a:endParaRPr>
          </a:p>
        </p:txBody>
      </p:sp>
      <p:sp>
        <p:nvSpPr>
          <p:cNvPr id="73" name="Down Arrow 72"/>
          <p:cNvSpPr/>
          <p:nvPr/>
        </p:nvSpPr>
        <p:spPr>
          <a:xfrm>
            <a:off x="10187203" y="1939016"/>
            <a:ext cx="321329" cy="24812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25671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14119" y="1805660"/>
            <a:ext cx="1828800" cy="1828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 name="Title 3"/>
          <p:cNvSpPr>
            <a:spLocks noGrp="1"/>
          </p:cNvSpPr>
          <p:nvPr>
            <p:ph type="title"/>
          </p:nvPr>
        </p:nvSpPr>
        <p:spPr>
          <a:xfrm>
            <a:off x="274639" y="295274"/>
            <a:ext cx="11889564" cy="917575"/>
          </a:xfrm>
        </p:spPr>
        <p:txBody>
          <a:bodyPr/>
          <a:lstStyle/>
          <a:p>
            <a:r>
              <a:rPr lang="en-US"/>
              <a:t>Built-in cache</a:t>
            </a:r>
          </a:p>
        </p:txBody>
      </p:sp>
      <p:grpSp>
        <p:nvGrpSpPr>
          <p:cNvPr id="3" name="Group 2"/>
          <p:cNvGrpSpPr/>
          <p:nvPr/>
        </p:nvGrpSpPr>
        <p:grpSpPr>
          <a:xfrm>
            <a:off x="7595311" y="1605767"/>
            <a:ext cx="1995991" cy="4177496"/>
            <a:chOff x="7144218" y="1816121"/>
            <a:chExt cx="1996246" cy="4178029"/>
          </a:xfrm>
        </p:grpSpPr>
        <p:sp>
          <p:nvSpPr>
            <p:cNvPr id="5" name="Freeform 4"/>
            <p:cNvSpPr>
              <a:spLocks noChangeAspect="1" noEditPoints="1"/>
            </p:cNvSpPr>
            <p:nvPr/>
          </p:nvSpPr>
          <p:spPr bwMode="auto">
            <a:xfrm>
              <a:off x="7144218" y="1816121"/>
              <a:ext cx="1996246" cy="4178029"/>
            </a:xfrm>
            <a:custGeom>
              <a:avLst/>
              <a:gdLst>
                <a:gd name="T0" fmla="*/ 0 w 102"/>
                <a:gd name="T1" fmla="*/ 214 h 214"/>
                <a:gd name="T2" fmla="*/ 102 w 102"/>
                <a:gd name="T3" fmla="*/ 0 h 214"/>
                <a:gd name="T4" fmla="*/ 20 w 102"/>
                <a:gd name="T5" fmla="*/ 98 h 214"/>
                <a:gd name="T6" fmla="*/ 20 w 102"/>
                <a:gd name="T7" fmla="*/ 90 h 214"/>
                <a:gd name="T8" fmla="*/ 20 w 102"/>
                <a:gd name="T9" fmla="*/ 98 h 214"/>
                <a:gd name="T10" fmla="*/ 27 w 102"/>
                <a:gd name="T11" fmla="*/ 94 h 214"/>
                <a:gd name="T12" fmla="*/ 35 w 102"/>
                <a:gd name="T13" fmla="*/ 94 h 214"/>
                <a:gd name="T14" fmla="*/ 84 w 102"/>
                <a:gd name="T15" fmla="*/ 100 h 214"/>
                <a:gd name="T16" fmla="*/ 72 w 102"/>
                <a:gd name="T17" fmla="*/ 92 h 214"/>
                <a:gd name="T18" fmla="*/ 73 w 102"/>
                <a:gd name="T19" fmla="*/ 90 h 214"/>
                <a:gd name="T20" fmla="*/ 74 w 102"/>
                <a:gd name="T21" fmla="*/ 90 h 214"/>
                <a:gd name="T22" fmla="*/ 74 w 102"/>
                <a:gd name="T23" fmla="*/ 89 h 214"/>
                <a:gd name="T24" fmla="*/ 75 w 102"/>
                <a:gd name="T25" fmla="*/ 92 h 214"/>
                <a:gd name="T26" fmla="*/ 75 w 102"/>
                <a:gd name="T27" fmla="*/ 100 h 214"/>
                <a:gd name="T28" fmla="*/ 81 w 102"/>
                <a:gd name="T29" fmla="*/ 92 h 214"/>
                <a:gd name="T30" fmla="*/ 80 w 102"/>
                <a:gd name="T31" fmla="*/ 91 h 214"/>
                <a:gd name="T32" fmla="*/ 81 w 102"/>
                <a:gd name="T33" fmla="*/ 90 h 214"/>
                <a:gd name="T34" fmla="*/ 81 w 102"/>
                <a:gd name="T35" fmla="*/ 90 h 214"/>
                <a:gd name="T36" fmla="*/ 84 w 102"/>
                <a:gd name="T37" fmla="*/ 100 h 214"/>
                <a:gd name="T38" fmla="*/ 76 w 102"/>
                <a:gd name="T39" fmla="*/ 87 h 214"/>
                <a:gd name="T40" fmla="*/ 77 w 102"/>
                <a:gd name="T41" fmla="*/ 86 h 214"/>
                <a:gd name="T42" fmla="*/ 77 w 102"/>
                <a:gd name="T43" fmla="*/ 86 h 214"/>
                <a:gd name="T44" fmla="*/ 78 w 102"/>
                <a:gd name="T45" fmla="*/ 86 h 214"/>
                <a:gd name="T46" fmla="*/ 79 w 102"/>
                <a:gd name="T47" fmla="*/ 86 h 214"/>
                <a:gd name="T48" fmla="*/ 79 w 102"/>
                <a:gd name="T49" fmla="*/ 95 h 214"/>
                <a:gd name="T50" fmla="*/ 79 w 102"/>
                <a:gd name="T51" fmla="*/ 96 h 214"/>
                <a:gd name="T52" fmla="*/ 77 w 102"/>
                <a:gd name="T53" fmla="*/ 96 h 214"/>
                <a:gd name="T54" fmla="*/ 77 w 102"/>
                <a:gd name="T55" fmla="*/ 95 h 214"/>
                <a:gd name="T56" fmla="*/ 89 w 102"/>
                <a:gd name="T57" fmla="*/ 75 h 214"/>
                <a:gd name="T58" fmla="*/ 13 w 102"/>
                <a:gd name="T59" fmla="*/ 59 h 214"/>
                <a:gd name="T60" fmla="*/ 89 w 102"/>
                <a:gd name="T61" fmla="*/ 75 h 214"/>
                <a:gd name="T62" fmla="*/ 13 w 102"/>
                <a:gd name="T63" fmla="*/ 53 h 214"/>
                <a:gd name="T64" fmla="*/ 89 w 102"/>
                <a:gd name="T65" fmla="*/ 37 h 214"/>
                <a:gd name="T66" fmla="*/ 89 w 102"/>
                <a:gd name="T67" fmla="*/ 31 h 214"/>
                <a:gd name="T68" fmla="*/ 13 w 102"/>
                <a:gd name="T69" fmla="*/ 15 h 214"/>
                <a:gd name="T70" fmla="*/ 89 w 102"/>
                <a:gd name="T71"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214">
                  <a:moveTo>
                    <a:pt x="0" y="0"/>
                  </a:moveTo>
                  <a:cubicBezTo>
                    <a:pt x="0" y="214"/>
                    <a:pt x="0" y="214"/>
                    <a:pt x="0" y="214"/>
                  </a:cubicBezTo>
                  <a:cubicBezTo>
                    <a:pt x="102" y="214"/>
                    <a:pt x="102" y="214"/>
                    <a:pt x="102" y="214"/>
                  </a:cubicBezTo>
                  <a:cubicBezTo>
                    <a:pt x="102" y="0"/>
                    <a:pt x="102" y="0"/>
                    <a:pt x="102" y="0"/>
                  </a:cubicBezTo>
                  <a:lnTo>
                    <a:pt x="0" y="0"/>
                  </a:lnTo>
                  <a:close/>
                  <a:moveTo>
                    <a:pt x="20" y="98"/>
                  </a:moveTo>
                  <a:cubicBezTo>
                    <a:pt x="17" y="98"/>
                    <a:pt x="16" y="96"/>
                    <a:pt x="16" y="94"/>
                  </a:cubicBezTo>
                  <a:cubicBezTo>
                    <a:pt x="16" y="92"/>
                    <a:pt x="17" y="90"/>
                    <a:pt x="20" y="90"/>
                  </a:cubicBezTo>
                  <a:cubicBezTo>
                    <a:pt x="22" y="90"/>
                    <a:pt x="24" y="92"/>
                    <a:pt x="24" y="94"/>
                  </a:cubicBezTo>
                  <a:cubicBezTo>
                    <a:pt x="24" y="96"/>
                    <a:pt x="22" y="98"/>
                    <a:pt x="20" y="98"/>
                  </a:cubicBezTo>
                  <a:close/>
                  <a:moveTo>
                    <a:pt x="31" y="98"/>
                  </a:moveTo>
                  <a:cubicBezTo>
                    <a:pt x="29" y="98"/>
                    <a:pt x="27" y="96"/>
                    <a:pt x="27" y="94"/>
                  </a:cubicBezTo>
                  <a:cubicBezTo>
                    <a:pt x="27" y="92"/>
                    <a:pt x="29" y="90"/>
                    <a:pt x="31" y="90"/>
                  </a:cubicBezTo>
                  <a:cubicBezTo>
                    <a:pt x="33" y="90"/>
                    <a:pt x="35" y="92"/>
                    <a:pt x="35" y="94"/>
                  </a:cubicBezTo>
                  <a:cubicBezTo>
                    <a:pt x="35" y="96"/>
                    <a:pt x="33" y="98"/>
                    <a:pt x="31" y="98"/>
                  </a:cubicBezTo>
                  <a:close/>
                  <a:moveTo>
                    <a:pt x="84" y="100"/>
                  </a:moveTo>
                  <a:cubicBezTo>
                    <a:pt x="81" y="104"/>
                    <a:pt x="77" y="104"/>
                    <a:pt x="73" y="102"/>
                  </a:cubicBezTo>
                  <a:cubicBezTo>
                    <a:pt x="70" y="100"/>
                    <a:pt x="69" y="95"/>
                    <a:pt x="72" y="92"/>
                  </a:cubicBezTo>
                  <a:cubicBezTo>
                    <a:pt x="72" y="91"/>
                    <a:pt x="73" y="90"/>
                    <a:pt x="73" y="90"/>
                  </a:cubicBezTo>
                  <a:cubicBezTo>
                    <a:pt x="73" y="90"/>
                    <a:pt x="73" y="90"/>
                    <a:pt x="73" y="90"/>
                  </a:cubicBezTo>
                  <a:cubicBezTo>
                    <a:pt x="73" y="90"/>
                    <a:pt x="73" y="90"/>
                    <a:pt x="74" y="90"/>
                  </a:cubicBezTo>
                  <a:cubicBezTo>
                    <a:pt x="74" y="90"/>
                    <a:pt x="74" y="90"/>
                    <a:pt x="74" y="90"/>
                  </a:cubicBezTo>
                  <a:cubicBezTo>
                    <a:pt x="74" y="89"/>
                    <a:pt x="74" y="89"/>
                    <a:pt x="74" y="89"/>
                  </a:cubicBezTo>
                  <a:cubicBezTo>
                    <a:pt x="74" y="89"/>
                    <a:pt x="74" y="89"/>
                    <a:pt x="74" y="89"/>
                  </a:cubicBezTo>
                  <a:cubicBezTo>
                    <a:pt x="75" y="89"/>
                    <a:pt x="76" y="90"/>
                    <a:pt x="76" y="90"/>
                  </a:cubicBezTo>
                  <a:cubicBezTo>
                    <a:pt x="76" y="91"/>
                    <a:pt x="75" y="92"/>
                    <a:pt x="75" y="92"/>
                  </a:cubicBezTo>
                  <a:cubicBezTo>
                    <a:pt x="74" y="92"/>
                    <a:pt x="74" y="93"/>
                    <a:pt x="74" y="93"/>
                  </a:cubicBezTo>
                  <a:cubicBezTo>
                    <a:pt x="72" y="95"/>
                    <a:pt x="73" y="98"/>
                    <a:pt x="75" y="100"/>
                  </a:cubicBezTo>
                  <a:cubicBezTo>
                    <a:pt x="77" y="102"/>
                    <a:pt x="80" y="101"/>
                    <a:pt x="82" y="99"/>
                  </a:cubicBezTo>
                  <a:cubicBezTo>
                    <a:pt x="83" y="97"/>
                    <a:pt x="83" y="94"/>
                    <a:pt x="81" y="92"/>
                  </a:cubicBezTo>
                  <a:cubicBezTo>
                    <a:pt x="81" y="92"/>
                    <a:pt x="81" y="92"/>
                    <a:pt x="81" y="92"/>
                  </a:cubicBezTo>
                  <a:cubicBezTo>
                    <a:pt x="80" y="92"/>
                    <a:pt x="80" y="92"/>
                    <a:pt x="80" y="91"/>
                  </a:cubicBezTo>
                  <a:cubicBezTo>
                    <a:pt x="80" y="91"/>
                    <a:pt x="80" y="91"/>
                    <a:pt x="80" y="90"/>
                  </a:cubicBezTo>
                  <a:cubicBezTo>
                    <a:pt x="80" y="90"/>
                    <a:pt x="80" y="90"/>
                    <a:pt x="81" y="90"/>
                  </a:cubicBezTo>
                  <a:cubicBezTo>
                    <a:pt x="81" y="90"/>
                    <a:pt x="81" y="90"/>
                    <a:pt x="81" y="90"/>
                  </a:cubicBezTo>
                  <a:cubicBezTo>
                    <a:pt x="81" y="90"/>
                    <a:pt x="81" y="90"/>
                    <a:pt x="81" y="90"/>
                  </a:cubicBezTo>
                  <a:cubicBezTo>
                    <a:pt x="82" y="90"/>
                    <a:pt x="82" y="90"/>
                    <a:pt x="82" y="90"/>
                  </a:cubicBezTo>
                  <a:cubicBezTo>
                    <a:pt x="85" y="92"/>
                    <a:pt x="86" y="97"/>
                    <a:pt x="84" y="100"/>
                  </a:cubicBezTo>
                  <a:close/>
                  <a:moveTo>
                    <a:pt x="76" y="95"/>
                  </a:moveTo>
                  <a:cubicBezTo>
                    <a:pt x="76" y="87"/>
                    <a:pt x="76" y="87"/>
                    <a:pt x="76" y="87"/>
                  </a:cubicBezTo>
                  <a:cubicBezTo>
                    <a:pt x="76" y="87"/>
                    <a:pt x="76" y="87"/>
                    <a:pt x="77" y="86"/>
                  </a:cubicBezTo>
                  <a:cubicBezTo>
                    <a:pt x="77" y="86"/>
                    <a:pt x="77" y="86"/>
                    <a:pt x="77" y="86"/>
                  </a:cubicBezTo>
                  <a:cubicBezTo>
                    <a:pt x="77" y="86"/>
                    <a:pt x="77" y="86"/>
                    <a:pt x="77" y="86"/>
                  </a:cubicBezTo>
                  <a:cubicBezTo>
                    <a:pt x="77" y="86"/>
                    <a:pt x="77" y="86"/>
                    <a:pt x="77" y="86"/>
                  </a:cubicBezTo>
                  <a:cubicBezTo>
                    <a:pt x="77" y="86"/>
                    <a:pt x="77" y="86"/>
                    <a:pt x="78" y="86"/>
                  </a:cubicBezTo>
                  <a:cubicBezTo>
                    <a:pt x="78" y="86"/>
                    <a:pt x="78" y="86"/>
                    <a:pt x="78" y="86"/>
                  </a:cubicBezTo>
                  <a:cubicBezTo>
                    <a:pt x="78" y="86"/>
                    <a:pt x="78" y="86"/>
                    <a:pt x="79" y="86"/>
                  </a:cubicBezTo>
                  <a:cubicBezTo>
                    <a:pt x="79" y="86"/>
                    <a:pt x="79" y="86"/>
                    <a:pt x="79" y="86"/>
                  </a:cubicBezTo>
                  <a:cubicBezTo>
                    <a:pt x="79" y="87"/>
                    <a:pt x="79" y="87"/>
                    <a:pt x="79" y="87"/>
                  </a:cubicBezTo>
                  <a:cubicBezTo>
                    <a:pt x="79" y="95"/>
                    <a:pt x="79" y="95"/>
                    <a:pt x="79" y="95"/>
                  </a:cubicBezTo>
                  <a:cubicBezTo>
                    <a:pt x="79" y="95"/>
                    <a:pt x="79" y="95"/>
                    <a:pt x="79" y="95"/>
                  </a:cubicBezTo>
                  <a:cubicBezTo>
                    <a:pt x="79" y="95"/>
                    <a:pt x="79" y="96"/>
                    <a:pt x="79" y="96"/>
                  </a:cubicBezTo>
                  <a:cubicBezTo>
                    <a:pt x="78" y="96"/>
                    <a:pt x="78" y="96"/>
                    <a:pt x="78" y="96"/>
                  </a:cubicBezTo>
                  <a:cubicBezTo>
                    <a:pt x="78" y="96"/>
                    <a:pt x="77" y="96"/>
                    <a:pt x="77" y="96"/>
                  </a:cubicBezTo>
                  <a:cubicBezTo>
                    <a:pt x="77" y="96"/>
                    <a:pt x="77" y="96"/>
                    <a:pt x="77" y="96"/>
                  </a:cubicBezTo>
                  <a:cubicBezTo>
                    <a:pt x="77" y="96"/>
                    <a:pt x="77" y="95"/>
                    <a:pt x="77" y="95"/>
                  </a:cubicBezTo>
                  <a:cubicBezTo>
                    <a:pt x="76" y="95"/>
                    <a:pt x="76" y="95"/>
                    <a:pt x="76" y="95"/>
                  </a:cubicBezTo>
                  <a:close/>
                  <a:moveTo>
                    <a:pt x="89" y="75"/>
                  </a:moveTo>
                  <a:cubicBezTo>
                    <a:pt x="13" y="75"/>
                    <a:pt x="13" y="75"/>
                    <a:pt x="13" y="75"/>
                  </a:cubicBezTo>
                  <a:cubicBezTo>
                    <a:pt x="13" y="59"/>
                    <a:pt x="13" y="59"/>
                    <a:pt x="13" y="59"/>
                  </a:cubicBezTo>
                  <a:cubicBezTo>
                    <a:pt x="89" y="59"/>
                    <a:pt x="89" y="59"/>
                    <a:pt x="89" y="59"/>
                  </a:cubicBezTo>
                  <a:lnTo>
                    <a:pt x="89" y="75"/>
                  </a:lnTo>
                  <a:close/>
                  <a:moveTo>
                    <a:pt x="89" y="53"/>
                  </a:moveTo>
                  <a:cubicBezTo>
                    <a:pt x="13" y="53"/>
                    <a:pt x="13" y="53"/>
                    <a:pt x="13" y="53"/>
                  </a:cubicBezTo>
                  <a:cubicBezTo>
                    <a:pt x="13" y="37"/>
                    <a:pt x="13" y="37"/>
                    <a:pt x="13" y="37"/>
                  </a:cubicBezTo>
                  <a:cubicBezTo>
                    <a:pt x="89" y="37"/>
                    <a:pt x="89" y="37"/>
                    <a:pt x="89" y="37"/>
                  </a:cubicBezTo>
                  <a:lnTo>
                    <a:pt x="89" y="53"/>
                  </a:lnTo>
                  <a:close/>
                  <a:moveTo>
                    <a:pt x="89" y="31"/>
                  </a:moveTo>
                  <a:cubicBezTo>
                    <a:pt x="13" y="31"/>
                    <a:pt x="13" y="31"/>
                    <a:pt x="13" y="31"/>
                  </a:cubicBezTo>
                  <a:cubicBezTo>
                    <a:pt x="13" y="15"/>
                    <a:pt x="13" y="15"/>
                    <a:pt x="13" y="15"/>
                  </a:cubicBezTo>
                  <a:cubicBezTo>
                    <a:pt x="89" y="15"/>
                    <a:pt x="89" y="15"/>
                    <a:pt x="89" y="15"/>
                  </a:cubicBezTo>
                  <a:lnTo>
                    <a:pt x="89" y="31"/>
                  </a:lnTo>
                  <a:close/>
                </a:path>
              </a:pathLst>
            </a:custGeom>
            <a:solidFill>
              <a:schemeClr val="bg1">
                <a:lumMod val="50000"/>
              </a:schemeClr>
            </a:solidFill>
            <a:ln>
              <a:noFill/>
            </a:ln>
          </p:spPr>
          <p:txBody>
            <a:bodyPr vert="horz" wrap="square" lIns="91415" tIns="45708" rIns="91415" bIns="45708" numCol="1" anchor="t" anchorCtr="0" compatLnSpc="1">
              <a:prstTxWarp prst="textNoShape">
                <a:avLst/>
              </a:prstTxWarp>
            </a:bodyPr>
            <a:lstStyle/>
            <a:p>
              <a:pPr marL="0" marR="0" lvl="0" indent="0" algn="l" defTabSz="914249"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505050"/>
                </a:solidFill>
                <a:effectLst/>
                <a:uLnTx/>
                <a:uFillTx/>
                <a:latin typeface="Segoe UI Semilight"/>
                <a:ea typeface="+mn-ea"/>
                <a:cs typeface="+mn-cs"/>
              </a:endParaRPr>
            </a:p>
          </p:txBody>
        </p:sp>
        <p:sp>
          <p:nvSpPr>
            <p:cNvPr id="7" name="Rounded Rectangle 6"/>
            <p:cNvSpPr/>
            <p:nvPr/>
          </p:nvSpPr>
          <p:spPr bwMode="auto">
            <a:xfrm>
              <a:off x="7671970" y="3918089"/>
              <a:ext cx="372423" cy="459105"/>
            </a:xfrm>
            <a:prstGeom prst="roundRect">
              <a:avLst/>
            </a:prstGeom>
            <a:solidFill>
              <a:srgbClr val="FF00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SSD</a:t>
              </a:r>
            </a:p>
          </p:txBody>
        </p:sp>
        <p:sp>
          <p:nvSpPr>
            <p:cNvPr id="8" name="Rounded Rectangle 7"/>
            <p:cNvSpPr/>
            <p:nvPr/>
          </p:nvSpPr>
          <p:spPr bwMode="auto">
            <a:xfrm>
              <a:off x="8653025" y="3918089"/>
              <a:ext cx="372423" cy="459105"/>
            </a:xfrm>
            <a:prstGeom prst="roundRect">
              <a:avLst/>
            </a:prstGeom>
            <a:solidFill>
              <a:srgbClr val="FF00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SSD</a:t>
              </a:r>
            </a:p>
          </p:txBody>
        </p:sp>
        <p:grpSp>
          <p:nvGrpSpPr>
            <p:cNvPr id="16" name="Group 15"/>
            <p:cNvGrpSpPr/>
            <p:nvPr/>
          </p:nvGrpSpPr>
          <p:grpSpPr>
            <a:xfrm>
              <a:off x="7161471" y="4725126"/>
              <a:ext cx="828362" cy="960952"/>
              <a:chOff x="6033249" y="3332335"/>
              <a:chExt cx="553768" cy="642406"/>
            </a:xfrm>
          </p:grpSpPr>
          <p:sp>
            <p:nvSpPr>
              <p:cNvPr id="10" name="Rounded Rectangle 9"/>
              <p:cNvSpPr/>
              <p:nvPr/>
            </p:nvSpPr>
            <p:spPr bwMode="auto">
              <a:xfrm>
                <a:off x="6033249" y="33323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2" name="Rounded Rectangle 11"/>
              <p:cNvSpPr/>
              <p:nvPr/>
            </p:nvSpPr>
            <p:spPr bwMode="auto">
              <a:xfrm>
                <a:off x="6185649" y="34847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4" name="Rounded Rectangle 13"/>
              <p:cNvSpPr/>
              <p:nvPr/>
            </p:nvSpPr>
            <p:spPr bwMode="auto">
              <a:xfrm>
                <a:off x="6338049" y="36371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grpSp>
        <p:grpSp>
          <p:nvGrpSpPr>
            <p:cNvPr id="17" name="Group 16"/>
            <p:cNvGrpSpPr/>
            <p:nvPr/>
          </p:nvGrpSpPr>
          <p:grpSpPr>
            <a:xfrm>
              <a:off x="8141174" y="4725126"/>
              <a:ext cx="828362" cy="960952"/>
              <a:chOff x="6033249" y="3332335"/>
              <a:chExt cx="553768" cy="642406"/>
            </a:xfrm>
          </p:grpSpPr>
          <p:sp>
            <p:nvSpPr>
              <p:cNvPr id="18" name="Rounded Rectangle 17"/>
              <p:cNvSpPr/>
              <p:nvPr/>
            </p:nvSpPr>
            <p:spPr bwMode="auto">
              <a:xfrm>
                <a:off x="6033249" y="33323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19" name="Rounded Rectangle 18"/>
              <p:cNvSpPr/>
              <p:nvPr/>
            </p:nvSpPr>
            <p:spPr bwMode="auto">
              <a:xfrm>
                <a:off x="6185649" y="34847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sp>
            <p:nvSpPr>
              <p:cNvPr id="20" name="Rounded Rectangle 19"/>
              <p:cNvSpPr/>
              <p:nvPr/>
            </p:nvSpPr>
            <p:spPr bwMode="auto">
              <a:xfrm>
                <a:off x="6338049" y="3637135"/>
                <a:ext cx="248968" cy="337606"/>
              </a:xfrm>
              <a:prstGeom prst="roundRect">
                <a:avLst/>
              </a:prstGeom>
              <a:solidFill>
                <a:srgbClr val="00B0F0"/>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6624" rIns="0" bIns="46624" numCol="1" rtlCol="0" anchor="ctr" anchorCtr="0" compatLnSpc="1">
                <a:prstTxWarp prst="textNoShape">
                  <a:avLst/>
                </a:prstTxWarp>
              </a:bodyPr>
              <a:lstStyle/>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SATA</a:t>
                </a:r>
              </a:p>
              <a:p>
                <a:pPr marL="0" marR="0" lvl="0" indent="0" algn="ctr" defTabSz="932318"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HDD</a:t>
                </a:r>
              </a:p>
            </p:txBody>
          </p:sp>
        </p:grpSp>
        <p:cxnSp>
          <p:nvCxnSpPr>
            <p:cNvPr id="22" name="Elbow Connector 21"/>
            <p:cNvCxnSpPr>
              <a:stCxn id="7" idx="2"/>
              <a:endCxn id="10" idx="0"/>
            </p:cNvCxnSpPr>
            <p:nvPr/>
          </p:nvCxnSpPr>
          <p:spPr>
            <a:xfrm rot="5400000">
              <a:off x="7428966" y="4295910"/>
              <a:ext cx="347932" cy="51050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7" idx="2"/>
              <a:endCxn id="12" idx="0"/>
            </p:cNvCxnSpPr>
            <p:nvPr/>
          </p:nvCxnSpPr>
          <p:spPr>
            <a:xfrm rot="5400000">
              <a:off x="7428966" y="4523880"/>
              <a:ext cx="575902" cy="28253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7" idx="2"/>
              <a:endCxn id="14" idx="0"/>
            </p:cNvCxnSpPr>
            <p:nvPr/>
          </p:nvCxnSpPr>
          <p:spPr>
            <a:xfrm rot="5400000">
              <a:off x="7428967" y="4751849"/>
              <a:ext cx="803871" cy="54560"/>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8" idx="2"/>
              <a:endCxn id="18" idx="0"/>
            </p:cNvCxnSpPr>
            <p:nvPr/>
          </p:nvCxnSpPr>
          <p:spPr>
            <a:xfrm rot="5400000">
              <a:off x="8409345" y="4295234"/>
              <a:ext cx="347932" cy="51185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8" idx="2"/>
              <a:endCxn id="19" idx="0"/>
            </p:cNvCxnSpPr>
            <p:nvPr/>
          </p:nvCxnSpPr>
          <p:spPr>
            <a:xfrm rot="5400000">
              <a:off x="8409345" y="4523204"/>
              <a:ext cx="575902" cy="28388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8" idx="2"/>
              <a:endCxn id="20" idx="0"/>
            </p:cNvCxnSpPr>
            <p:nvPr/>
          </p:nvCxnSpPr>
          <p:spPr>
            <a:xfrm rot="5400000">
              <a:off x="8409346" y="4751173"/>
              <a:ext cx="803871" cy="55912"/>
            </a:xfrm>
            <a:prstGeom prst="bentConnector3">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10119467" y="3692123"/>
            <a:ext cx="2251104" cy="385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gradFill>
                  <a:gsLst>
                    <a:gs pos="2655">
                      <a:srgbClr val="353535"/>
                    </a:gs>
                    <a:gs pos="24000">
                      <a:srgbClr val="353535"/>
                    </a:gs>
                  </a:gsLst>
                  <a:lin ang="5400000" scaled="1"/>
                </a:gradFill>
                <a:effectLst/>
                <a:uLnTx/>
                <a:uFillTx/>
                <a:latin typeface="Segoe UI Semilight"/>
                <a:ea typeface="+mn-ea"/>
                <a:cs typeface="+mn-cs"/>
              </a:rPr>
              <a:t>Caching devices</a:t>
            </a:r>
          </a:p>
        </p:txBody>
      </p:sp>
      <p:sp>
        <p:nvSpPr>
          <p:cNvPr id="37" name="TextBox 36"/>
          <p:cNvSpPr txBox="1"/>
          <p:nvPr/>
        </p:nvSpPr>
        <p:spPr>
          <a:xfrm>
            <a:off x="10119467" y="4749950"/>
            <a:ext cx="2251104" cy="385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a:ln>
                  <a:noFill/>
                </a:ln>
                <a:gradFill>
                  <a:gsLst>
                    <a:gs pos="2655">
                      <a:srgbClr val="353535"/>
                    </a:gs>
                    <a:gs pos="24000">
                      <a:srgbClr val="353535"/>
                    </a:gs>
                  </a:gsLst>
                  <a:lin ang="5400000" scaled="1"/>
                </a:gradFill>
                <a:effectLst/>
                <a:uLnTx/>
                <a:uFillTx/>
                <a:latin typeface="Segoe UI Semilight"/>
                <a:ea typeface="+mn-ea"/>
                <a:cs typeface="+mn-cs"/>
              </a:rPr>
              <a:t>Capacity devices</a:t>
            </a:r>
          </a:p>
        </p:txBody>
      </p:sp>
      <p:sp>
        <p:nvSpPr>
          <p:cNvPr id="38" name="Right Arrow 37"/>
          <p:cNvSpPr/>
          <p:nvPr/>
        </p:nvSpPr>
        <p:spPr>
          <a:xfrm rot="10800000">
            <a:off x="9694387" y="3729349"/>
            <a:ext cx="413194" cy="299744"/>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9" name="Right Arrow 38"/>
          <p:cNvSpPr/>
          <p:nvPr/>
        </p:nvSpPr>
        <p:spPr>
          <a:xfrm rot="10800000">
            <a:off x="9694387" y="4787176"/>
            <a:ext cx="413194" cy="299744"/>
          </a:xfrm>
          <a:prstGeom prst="rightArrow">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3" name="Rectangle 12"/>
          <p:cNvSpPr/>
          <p:nvPr/>
        </p:nvSpPr>
        <p:spPr>
          <a:xfrm>
            <a:off x="355643" y="1703716"/>
            <a:ext cx="6787778" cy="3539430"/>
          </a:xfrm>
          <a:prstGeom prst="rect">
            <a:avLst/>
          </a:prstGeom>
        </p:spPr>
        <p:txBody>
          <a:bodyPr wrap="square">
            <a:spAutoFit/>
          </a:bodyPr>
          <a:lstStyle/>
          <a:p>
            <a:pPr marL="285750" indent="-285750">
              <a:buFont typeface="Arial" panose="020B0604020202020204" pitchFamily="34" charset="0"/>
              <a:buChar char="•"/>
            </a:pPr>
            <a:r>
              <a:rPr lang="en-US" sz="2800" dirty="0">
                <a:latin typeface="+mj-lt"/>
              </a:rPr>
              <a:t>Cache is an integral part of Software Storage Bus</a:t>
            </a:r>
          </a:p>
          <a:p>
            <a:pPr marL="285750" indent="-285750">
              <a:buFont typeface="Arial" panose="020B0604020202020204" pitchFamily="34" charset="0"/>
              <a:buChar char="•"/>
            </a:pPr>
            <a:r>
              <a:rPr lang="en-US" sz="2800" dirty="0">
                <a:latin typeface="+mj-lt"/>
              </a:rPr>
              <a:t>Scoped to local machine</a:t>
            </a:r>
          </a:p>
          <a:p>
            <a:pPr marL="285750" indent="-285750">
              <a:buFont typeface="Arial" panose="020B0604020202020204" pitchFamily="34" charset="0"/>
              <a:buChar char="•"/>
            </a:pPr>
            <a:r>
              <a:rPr lang="en-US" sz="2800" dirty="0">
                <a:latin typeface="+mj-lt"/>
              </a:rPr>
              <a:t>Agnostic to storage pool and virtual disks</a:t>
            </a:r>
          </a:p>
          <a:p>
            <a:pPr marL="285750" indent="-285750">
              <a:buFont typeface="Arial" panose="020B0604020202020204" pitchFamily="34" charset="0"/>
              <a:buChar char="•"/>
            </a:pPr>
            <a:r>
              <a:rPr lang="en-US" sz="2800" dirty="0">
                <a:latin typeface="+mj-lt"/>
              </a:rPr>
              <a:t>Automatic configuration when </a:t>
            </a:r>
            <a:br>
              <a:rPr lang="en-US" sz="2800" dirty="0">
                <a:latin typeface="+mj-lt"/>
              </a:rPr>
            </a:br>
            <a:r>
              <a:rPr lang="en-US" sz="2800" dirty="0">
                <a:latin typeface="+mj-lt"/>
              </a:rPr>
              <a:t>enabling Spaces Direct</a:t>
            </a:r>
          </a:p>
          <a:p>
            <a:pPr marL="285750" indent="-285750">
              <a:buFont typeface="Arial" panose="020B0604020202020204" pitchFamily="34" charset="0"/>
              <a:buChar char="•"/>
            </a:pPr>
            <a:r>
              <a:rPr lang="en-US" sz="2800" dirty="0">
                <a:latin typeface="+mj-lt"/>
              </a:rPr>
              <a:t>Cache behavior is dependent on type </a:t>
            </a:r>
            <a:br>
              <a:rPr lang="en-US" sz="2800" dirty="0">
                <a:latin typeface="+mj-lt"/>
              </a:rPr>
            </a:br>
            <a:r>
              <a:rPr lang="en-US" sz="2800" dirty="0">
                <a:latin typeface="+mj-lt"/>
              </a:rPr>
              <a:t>of operation</a:t>
            </a:r>
          </a:p>
        </p:txBody>
      </p:sp>
    </p:spTree>
    <p:extLst>
      <p:ext uri="{BB962C8B-B14F-4D97-AF65-F5344CB8AC3E}">
        <p14:creationId xmlns:p14="http://schemas.microsoft.com/office/powerpoint/2010/main" val="78907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21826"/>
          </a:xfrm>
        </p:spPr>
        <p:txBody>
          <a:bodyPr/>
          <a:lstStyle/>
          <a:p>
            <a:pPr marL="0" indent="0">
              <a:buNone/>
            </a:pPr>
            <a:r>
              <a:rPr lang="en-US" sz="2800" dirty="0">
                <a:solidFill>
                  <a:srgbClr val="0078D7"/>
                </a:solidFill>
              </a:rPr>
              <a:t>Mirror spaces have resiliency granted from multiple data copies</a:t>
            </a:r>
          </a:p>
          <a:p>
            <a:pPr marL="285750" indent="-285750">
              <a:lnSpc>
                <a:spcPct val="100000"/>
              </a:lnSpc>
              <a:spcBef>
                <a:spcPts val="400"/>
              </a:spcBef>
              <a:buClr>
                <a:schemeClr val="tx1"/>
              </a:buClr>
            </a:pPr>
            <a:r>
              <a:rPr lang="en-US" sz="1800" dirty="0">
                <a:solidFill>
                  <a:schemeClr val="tx1"/>
                </a:solidFill>
              </a:rPr>
              <a:t>Like Azure, data has three copies in Azure Stack Hub</a:t>
            </a:r>
          </a:p>
          <a:p>
            <a:pPr marL="0" indent="0">
              <a:buNone/>
            </a:pPr>
            <a:endParaRPr lang="en-US" sz="1800" dirty="0">
              <a:latin typeface="+mj-lt"/>
            </a:endParaRPr>
          </a:p>
          <a:p>
            <a:pPr marL="0" indent="0">
              <a:buNone/>
            </a:pPr>
            <a:r>
              <a:rPr lang="en-US" sz="2800" dirty="0">
                <a:solidFill>
                  <a:srgbClr val="0078D7"/>
                </a:solidFill>
              </a:rPr>
              <a:t>Azure Stack Hub leverages a 3-way mirror</a:t>
            </a:r>
          </a:p>
          <a:p>
            <a:pPr marL="285750" indent="-285750">
              <a:lnSpc>
                <a:spcPct val="100000"/>
              </a:lnSpc>
              <a:spcBef>
                <a:spcPts val="400"/>
              </a:spcBef>
              <a:buClr>
                <a:schemeClr val="tx1"/>
              </a:buClr>
            </a:pPr>
            <a:r>
              <a:rPr lang="en-US" sz="1800" dirty="0">
                <a:solidFill>
                  <a:schemeClr val="tx1"/>
                </a:solidFill>
              </a:rPr>
              <a:t>Normal mirror sets can survive the loss of a single physical disk</a:t>
            </a:r>
          </a:p>
          <a:p>
            <a:pPr marL="285750" indent="-285750">
              <a:lnSpc>
                <a:spcPct val="100000"/>
              </a:lnSpc>
              <a:spcBef>
                <a:spcPts val="400"/>
              </a:spcBef>
              <a:buClr>
                <a:schemeClr val="tx1"/>
              </a:buClr>
            </a:pPr>
            <a:r>
              <a:rPr lang="en-US" sz="1800" dirty="0">
                <a:solidFill>
                  <a:schemeClr val="tx1"/>
                </a:solidFill>
              </a:rPr>
              <a:t>Azure Stack Hub 3-way mirror can survive the loss of two physical disks</a:t>
            </a:r>
          </a:p>
          <a:p>
            <a:endParaRPr lang="en-US" dirty="0"/>
          </a:p>
        </p:txBody>
      </p:sp>
      <p:sp>
        <p:nvSpPr>
          <p:cNvPr id="3" name="Title 2"/>
          <p:cNvSpPr>
            <a:spLocks noGrp="1"/>
          </p:cNvSpPr>
          <p:nvPr>
            <p:ph type="title"/>
          </p:nvPr>
        </p:nvSpPr>
        <p:spPr/>
        <p:txBody>
          <a:bodyPr/>
          <a:lstStyle/>
          <a:p>
            <a:r>
              <a:rPr lang="en-US" dirty="0">
                <a:gradFill>
                  <a:gsLst>
                    <a:gs pos="1250">
                      <a:schemeClr val="tx1"/>
                    </a:gs>
                    <a:gs pos="100000">
                      <a:schemeClr val="tx1"/>
                    </a:gs>
                  </a:gsLst>
                  <a:lin ang="5400000" scaled="0"/>
                </a:gradFill>
              </a:rPr>
              <a:t>Azure Stack Hub volumes</a:t>
            </a:r>
          </a:p>
        </p:txBody>
      </p:sp>
      <p:graphicFrame>
        <p:nvGraphicFramePr>
          <p:cNvPr id="4" name="Table 3"/>
          <p:cNvGraphicFramePr>
            <a:graphicFrameLocks noGrp="1"/>
          </p:cNvGraphicFramePr>
          <p:nvPr>
            <p:extLst>
              <p:ext uri="{D42A27DB-BD31-4B8C-83A1-F6EECF244321}">
                <p14:modId xmlns:p14="http://schemas.microsoft.com/office/powerpoint/2010/main" val="1716257011"/>
              </p:ext>
            </p:extLst>
          </p:nvPr>
        </p:nvGraphicFramePr>
        <p:xfrm>
          <a:off x="457200" y="3762088"/>
          <a:ext cx="7867650" cy="2194488"/>
        </p:xfrm>
        <a:graphic>
          <a:graphicData uri="http://schemas.openxmlformats.org/drawingml/2006/table">
            <a:tbl>
              <a:tblPr firstRow="1" bandRow="1">
                <a:tableStyleId>{F2DE63D5-997A-4646-A377-4702673A728D}</a:tableStyleId>
              </a:tblPr>
              <a:tblGrid>
                <a:gridCol w="3966336">
                  <a:extLst>
                    <a:ext uri="{9D8B030D-6E8A-4147-A177-3AD203B41FA5}">
                      <a16:colId xmlns:a16="http://schemas.microsoft.com/office/drawing/2014/main" val="2443392616"/>
                    </a:ext>
                  </a:extLst>
                </a:gridCol>
                <a:gridCol w="3901314">
                  <a:extLst>
                    <a:ext uri="{9D8B030D-6E8A-4147-A177-3AD203B41FA5}">
                      <a16:colId xmlns:a16="http://schemas.microsoft.com/office/drawing/2014/main" val="4037771717"/>
                    </a:ext>
                  </a:extLst>
                </a:gridCol>
              </a:tblGrid>
              <a:tr h="365713">
                <a:tc>
                  <a:txBody>
                    <a:bodyPr/>
                    <a:lstStyle/>
                    <a:p>
                      <a:pPr algn="ctr"/>
                      <a:r>
                        <a:rPr lang="en-US" sz="1800" b="1" dirty="0">
                          <a:latin typeface="Segoe UI Semilight" panose="020B0402040204020203" pitchFamily="34" charset="0"/>
                          <a:cs typeface="Segoe UI Semilight" panose="020B0402040204020203" pitchFamily="34" charset="0"/>
                        </a:rPr>
                        <a:t>Category</a:t>
                      </a:r>
                    </a:p>
                  </a:txBody>
                  <a:tcPr marL="91428" marR="91428" marT="45714" marB="45714" anchor="ctr"/>
                </a:tc>
                <a:tc>
                  <a:txBody>
                    <a:bodyPr/>
                    <a:lstStyle/>
                    <a:p>
                      <a:pPr algn="ctr"/>
                      <a:r>
                        <a:rPr lang="en-US" sz="1800" b="1" dirty="0">
                          <a:latin typeface="Segoe UI Semilight" panose="020B0402040204020203" pitchFamily="34" charset="0"/>
                          <a:cs typeface="Segoe UI Semilight" panose="020B0402040204020203" pitchFamily="34" charset="0"/>
                        </a:rPr>
                        <a:t>Detail</a:t>
                      </a:r>
                    </a:p>
                  </a:txBody>
                  <a:tcPr marL="91428" marR="91428" marT="45714" marB="45714" anchor="ctr"/>
                </a:tc>
                <a:extLst>
                  <a:ext uri="{0D108BD9-81ED-4DB2-BD59-A6C34878D82A}">
                    <a16:rowId xmlns:a16="http://schemas.microsoft.com/office/drawing/2014/main" val="2569771282"/>
                  </a:ext>
                </a:extLst>
              </a:tr>
              <a:tr h="365713">
                <a:tc>
                  <a:txBody>
                    <a:bodyPr/>
                    <a:lstStyle/>
                    <a:p>
                      <a:pPr algn="ctr"/>
                      <a:r>
                        <a:rPr lang="en-US" sz="1800" dirty="0">
                          <a:latin typeface="+mj-lt"/>
                        </a:rPr>
                        <a:t>Volume type</a:t>
                      </a:r>
                    </a:p>
                  </a:txBody>
                  <a:tcPr marL="91428" marR="91428" marT="45714" marB="45714" anchor="ctr"/>
                </a:tc>
                <a:tc>
                  <a:txBody>
                    <a:bodyPr/>
                    <a:lstStyle/>
                    <a:p>
                      <a:pPr algn="ctr"/>
                      <a:r>
                        <a:rPr lang="en-US" sz="1800" b="1" dirty="0">
                          <a:latin typeface="+mj-lt"/>
                        </a:rPr>
                        <a:t>Mirror</a:t>
                      </a:r>
                    </a:p>
                  </a:txBody>
                  <a:tcPr marL="91428" marR="91428" marT="45714" marB="45714" anchor="ctr"/>
                </a:tc>
                <a:extLst>
                  <a:ext uri="{0D108BD9-81ED-4DB2-BD59-A6C34878D82A}">
                    <a16:rowId xmlns:a16="http://schemas.microsoft.com/office/drawing/2014/main" val="3085246322"/>
                  </a:ext>
                </a:extLst>
              </a:tr>
              <a:tr h="365713">
                <a:tc>
                  <a:txBody>
                    <a:bodyPr/>
                    <a:lstStyle/>
                    <a:p>
                      <a:pPr algn="ctr"/>
                      <a:r>
                        <a:rPr lang="en-US" sz="1800" dirty="0">
                          <a:latin typeface="+mj-lt"/>
                        </a:rPr>
                        <a:t>Optimized for</a:t>
                      </a:r>
                    </a:p>
                  </a:txBody>
                  <a:tcPr marL="91428" marR="91428" marT="45714" marB="45714" anchor="ctr"/>
                </a:tc>
                <a:tc>
                  <a:txBody>
                    <a:bodyPr/>
                    <a:lstStyle/>
                    <a:p>
                      <a:pPr algn="ctr"/>
                      <a:r>
                        <a:rPr lang="en-US" sz="1800" b="1" dirty="0">
                          <a:latin typeface="+mj-lt"/>
                        </a:rPr>
                        <a:t>Performance</a:t>
                      </a:r>
                    </a:p>
                  </a:txBody>
                  <a:tcPr marL="91428" marR="91428" marT="45714" marB="45714" anchor="ctr"/>
                </a:tc>
                <a:extLst>
                  <a:ext uri="{0D108BD9-81ED-4DB2-BD59-A6C34878D82A}">
                    <a16:rowId xmlns:a16="http://schemas.microsoft.com/office/drawing/2014/main" val="514414002"/>
                  </a:ext>
                </a:extLst>
              </a:tr>
              <a:tr h="365713">
                <a:tc>
                  <a:txBody>
                    <a:bodyPr/>
                    <a:lstStyle/>
                    <a:p>
                      <a:pPr algn="ctr"/>
                      <a:r>
                        <a:rPr lang="en-US" sz="1800" dirty="0">
                          <a:latin typeface="+mj-lt"/>
                        </a:rPr>
                        <a:t>Use case</a:t>
                      </a:r>
                    </a:p>
                  </a:txBody>
                  <a:tcPr marL="91428" marR="91428" marT="45714" marB="45714" anchor="ctr"/>
                </a:tc>
                <a:tc>
                  <a:txBody>
                    <a:bodyPr/>
                    <a:lstStyle/>
                    <a:p>
                      <a:pPr algn="ctr"/>
                      <a:r>
                        <a:rPr lang="en-US" sz="1800" b="1" dirty="0">
                          <a:latin typeface="+mj-lt"/>
                        </a:rPr>
                        <a:t>All data is hot</a:t>
                      </a:r>
                    </a:p>
                  </a:txBody>
                  <a:tcPr marL="91428" marR="91428" marT="45714" marB="45714" anchor="ctr"/>
                </a:tc>
                <a:extLst>
                  <a:ext uri="{0D108BD9-81ED-4DB2-BD59-A6C34878D82A}">
                    <a16:rowId xmlns:a16="http://schemas.microsoft.com/office/drawing/2014/main" val="1069502022"/>
                  </a:ext>
                </a:extLst>
              </a:tr>
              <a:tr h="365713">
                <a:tc>
                  <a:txBody>
                    <a:bodyPr/>
                    <a:lstStyle/>
                    <a:p>
                      <a:pPr algn="ctr"/>
                      <a:r>
                        <a:rPr lang="en-US" sz="1800">
                          <a:latin typeface="+mj-lt"/>
                        </a:rPr>
                        <a:t>Efficiency</a:t>
                      </a:r>
                    </a:p>
                  </a:txBody>
                  <a:tcPr marL="91428" marR="91428" marT="45714" marB="45714" anchor="ctr"/>
                </a:tc>
                <a:tc>
                  <a:txBody>
                    <a:bodyPr/>
                    <a:lstStyle/>
                    <a:p>
                      <a:pPr algn="ctr"/>
                      <a:r>
                        <a:rPr lang="en-US" sz="1800" b="1">
                          <a:latin typeface="+mj-lt"/>
                        </a:rPr>
                        <a:t>Least (33%)</a:t>
                      </a:r>
                    </a:p>
                  </a:txBody>
                  <a:tcPr marL="91428" marR="91428" marT="45714" marB="45714" anchor="ctr"/>
                </a:tc>
                <a:extLst>
                  <a:ext uri="{0D108BD9-81ED-4DB2-BD59-A6C34878D82A}">
                    <a16:rowId xmlns:a16="http://schemas.microsoft.com/office/drawing/2014/main" val="1326457814"/>
                  </a:ext>
                </a:extLst>
              </a:tr>
              <a:tr h="365713">
                <a:tc>
                  <a:txBody>
                    <a:bodyPr/>
                    <a:lstStyle/>
                    <a:p>
                      <a:pPr algn="ctr"/>
                      <a:r>
                        <a:rPr lang="en-US" sz="1800" dirty="0">
                          <a:latin typeface="+mj-lt"/>
                        </a:rPr>
                        <a:t>File System</a:t>
                      </a:r>
                    </a:p>
                  </a:txBody>
                  <a:tcPr marL="91428" marR="91428" marT="45714" marB="45714" anchor="ctr"/>
                </a:tc>
                <a:tc>
                  <a:txBody>
                    <a:bodyPr/>
                    <a:lstStyle/>
                    <a:p>
                      <a:pPr algn="ctr"/>
                      <a:r>
                        <a:rPr lang="en-US" sz="1800" b="1" dirty="0">
                          <a:latin typeface="+mj-lt"/>
                        </a:rPr>
                        <a:t>ReFS</a:t>
                      </a:r>
                    </a:p>
                  </a:txBody>
                  <a:tcPr marL="91428" marR="91428" marT="45714" marB="45714" anchor="ctr"/>
                </a:tc>
                <a:extLst>
                  <a:ext uri="{0D108BD9-81ED-4DB2-BD59-A6C34878D82A}">
                    <a16:rowId xmlns:a16="http://schemas.microsoft.com/office/drawing/2014/main" val="4250031163"/>
                  </a:ext>
                </a:extLst>
              </a:tr>
            </a:tbl>
          </a:graphicData>
        </a:graphic>
      </p:graphicFrame>
    </p:spTree>
    <p:extLst>
      <p:ext uri="{BB962C8B-B14F-4D97-AF65-F5344CB8AC3E}">
        <p14:creationId xmlns:p14="http://schemas.microsoft.com/office/powerpoint/2010/main" val="42138857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storage</a:t>
            </a:r>
          </a:p>
        </p:txBody>
      </p:sp>
      <p:sp>
        <p:nvSpPr>
          <p:cNvPr id="3" name="Text Placeholder 2"/>
          <p:cNvSpPr>
            <a:spLocks noGrp="1"/>
          </p:cNvSpPr>
          <p:nvPr>
            <p:ph type="body" sz="quarter" idx="10"/>
          </p:nvPr>
        </p:nvSpPr>
        <p:spPr>
          <a:xfrm>
            <a:off x="274638" y="1212850"/>
            <a:ext cx="11887200" cy="4372479"/>
          </a:xfrm>
        </p:spPr>
        <p:txBody>
          <a:bodyPr/>
          <a:lstStyle/>
          <a:p>
            <a:r>
              <a:rPr lang="en-US" sz="2800" dirty="0">
                <a:solidFill>
                  <a:srgbClr val="0078D7"/>
                </a:solidFill>
              </a:rPr>
              <a:t>Virtual Disks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Infrastructure</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Temp Storage (one per server)</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Tenant (logically – one per server; managed by ACS)</a:t>
            </a:r>
            <a:br>
              <a:rPr lang="en-US" sz="1800" dirty="0">
                <a:solidFill>
                  <a:schemeClr val="tx1"/>
                </a:solidFill>
              </a:rPr>
            </a:br>
            <a:endParaRPr lang="en-US" sz="1800" dirty="0">
              <a:solidFill>
                <a:schemeClr val="tx1"/>
              </a:solidFill>
            </a:endParaRPr>
          </a:p>
          <a:p>
            <a:r>
              <a:rPr lang="en-US" sz="2800" dirty="0">
                <a:solidFill>
                  <a:srgbClr val="0078D7"/>
                </a:solidFill>
              </a:rPr>
              <a:t>Add a Server</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Add one Temp Storage virtual disk</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Add one Tenant virtual disk</a:t>
            </a:r>
            <a:br>
              <a:rPr lang="en-US" sz="1800" dirty="0">
                <a:solidFill>
                  <a:schemeClr val="tx1"/>
                </a:solidFill>
              </a:rPr>
            </a:br>
            <a:endParaRPr lang="en-US" sz="1800" dirty="0">
              <a:solidFill>
                <a:schemeClr val="tx1"/>
              </a:solidFill>
            </a:endParaRPr>
          </a:p>
          <a:p>
            <a:r>
              <a:rPr lang="en-US" sz="2800" dirty="0">
                <a:solidFill>
                  <a:srgbClr val="0078D7"/>
                </a:solidFill>
              </a:rPr>
              <a:t>Mirrored (3-way for Infrastructure and Tenant) Physical Devices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2 or more Storage Spaces Direct cache devices</a:t>
            </a:r>
          </a:p>
          <a:p>
            <a:pPr marL="285750" indent="-285750">
              <a:lnSpc>
                <a:spcPct val="100000"/>
              </a:lnSpc>
              <a:spcBef>
                <a:spcPts val="400"/>
              </a:spcBef>
              <a:buClr>
                <a:schemeClr val="tx1"/>
              </a:buClr>
              <a:buFont typeface="Arial" panose="020B0604020202020204" pitchFamily="34" charset="0"/>
              <a:buChar char="•"/>
            </a:pPr>
            <a:r>
              <a:rPr lang="en-US" sz="1800" dirty="0">
                <a:solidFill>
                  <a:schemeClr val="tx1"/>
                </a:solidFill>
              </a:rPr>
              <a:t>4 or more Storage Spaces Direct capacity devices</a:t>
            </a:r>
          </a:p>
        </p:txBody>
      </p:sp>
    </p:spTree>
    <p:extLst>
      <p:ext uri="{BB962C8B-B14F-4D97-AF65-F5344CB8AC3E}">
        <p14:creationId xmlns:p14="http://schemas.microsoft.com/office/powerpoint/2010/main" val="418897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617367" y="5477784"/>
            <a:ext cx="8380994" cy="1212382"/>
            <a:chOff x="1987297" y="5120644"/>
            <a:chExt cx="8217407" cy="1188718"/>
          </a:xfrm>
        </p:grpSpPr>
        <p:grpSp>
          <p:nvGrpSpPr>
            <p:cNvPr id="17" name="Group 16"/>
            <p:cNvGrpSpPr/>
            <p:nvPr/>
          </p:nvGrpSpPr>
          <p:grpSpPr>
            <a:xfrm>
              <a:off x="1987297" y="5120644"/>
              <a:ext cx="2469169" cy="1188716"/>
              <a:chOff x="1987297" y="5120644"/>
              <a:chExt cx="2469169" cy="1188716"/>
            </a:xfrm>
          </p:grpSpPr>
          <p:sp>
            <p:nvSpPr>
              <p:cNvPr id="31" name="Rectangle 30"/>
              <p:cNvSpPr/>
              <p:nvPr/>
            </p:nvSpPr>
            <p:spPr>
              <a:xfrm>
                <a:off x="1987297"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Rectangle 31"/>
              <p:cNvSpPr/>
              <p:nvPr/>
            </p:nvSpPr>
            <p:spPr>
              <a:xfrm>
                <a:off x="2627670"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3" name="Rectangle 32"/>
              <p:cNvSpPr/>
              <p:nvPr/>
            </p:nvSpPr>
            <p:spPr>
              <a:xfrm>
                <a:off x="3267748"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4" name="Rectangle 33"/>
              <p:cNvSpPr/>
              <p:nvPr/>
            </p:nvSpPr>
            <p:spPr>
              <a:xfrm>
                <a:off x="390782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Rectangle 44"/>
              <p:cNvSpPr/>
              <p:nvPr/>
            </p:nvSpPr>
            <p:spPr>
              <a:xfrm>
                <a:off x="1987297" y="5943600"/>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1</a:t>
                </a:r>
              </a:p>
            </p:txBody>
          </p:sp>
        </p:grpSp>
        <p:grpSp>
          <p:nvGrpSpPr>
            <p:cNvPr id="15" name="Group 14"/>
            <p:cNvGrpSpPr/>
            <p:nvPr/>
          </p:nvGrpSpPr>
          <p:grpSpPr>
            <a:xfrm>
              <a:off x="4861416" y="5120644"/>
              <a:ext cx="2469169" cy="1188718"/>
              <a:chOff x="4861416" y="5120644"/>
              <a:chExt cx="2469169" cy="1188718"/>
            </a:xfrm>
          </p:grpSpPr>
          <p:sp>
            <p:nvSpPr>
              <p:cNvPr id="60" name="Rectangle 59"/>
              <p:cNvSpPr/>
              <p:nvPr/>
            </p:nvSpPr>
            <p:spPr>
              <a:xfrm>
                <a:off x="486141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1" name="Rectangle 60"/>
              <p:cNvSpPr/>
              <p:nvPr/>
            </p:nvSpPr>
            <p:spPr>
              <a:xfrm>
                <a:off x="5501789"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2" name="Rectangle 61"/>
              <p:cNvSpPr/>
              <p:nvPr/>
            </p:nvSpPr>
            <p:spPr>
              <a:xfrm>
                <a:off x="6141867"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3" name="Rectangle 62"/>
              <p:cNvSpPr/>
              <p:nvPr/>
            </p:nvSpPr>
            <p:spPr>
              <a:xfrm>
                <a:off x="6781945"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4" name="Rectangle 63"/>
              <p:cNvSpPr/>
              <p:nvPr/>
            </p:nvSpPr>
            <p:spPr>
              <a:xfrm>
                <a:off x="4861416" y="5943602"/>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2</a:t>
                </a:r>
              </a:p>
            </p:txBody>
          </p:sp>
        </p:grpSp>
        <p:grpSp>
          <p:nvGrpSpPr>
            <p:cNvPr id="14" name="Group 13"/>
            <p:cNvGrpSpPr/>
            <p:nvPr/>
          </p:nvGrpSpPr>
          <p:grpSpPr>
            <a:xfrm>
              <a:off x="7735535" y="5120644"/>
              <a:ext cx="2469169" cy="1188718"/>
              <a:chOff x="7735535" y="5120644"/>
              <a:chExt cx="2469169" cy="1188718"/>
            </a:xfrm>
          </p:grpSpPr>
          <p:sp>
            <p:nvSpPr>
              <p:cNvPr id="66" name="Rectangle 65"/>
              <p:cNvSpPr/>
              <p:nvPr/>
            </p:nvSpPr>
            <p:spPr>
              <a:xfrm>
                <a:off x="7735535"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7" name="Rectangle 66"/>
              <p:cNvSpPr/>
              <p:nvPr/>
            </p:nvSpPr>
            <p:spPr>
              <a:xfrm>
                <a:off x="8375908" y="5126965"/>
                <a:ext cx="548345" cy="72519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8" name="Rectangle 67"/>
              <p:cNvSpPr/>
              <p:nvPr/>
            </p:nvSpPr>
            <p:spPr>
              <a:xfrm>
                <a:off x="9015986"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9" name="Rectangle 68"/>
              <p:cNvSpPr/>
              <p:nvPr/>
            </p:nvSpPr>
            <p:spPr>
              <a:xfrm>
                <a:off x="9656064" y="5120644"/>
                <a:ext cx="548640" cy="73152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0" name="Rectangle 69"/>
              <p:cNvSpPr/>
              <p:nvPr/>
            </p:nvSpPr>
            <p:spPr>
              <a:xfrm>
                <a:off x="7735535" y="5943602"/>
                <a:ext cx="2469169" cy="365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a:solidFill>
                      <a:schemeClr val="bg1">
                        <a:lumMod val="65000"/>
                      </a:schemeClr>
                    </a:solidFill>
                    <a:latin typeface="Segoe UI Semibold" panose="020B0702040204020203" pitchFamily="34" charset="0"/>
                    <a:cs typeface="Segoe UI Semibold" panose="020B0702040204020203" pitchFamily="34" charset="0"/>
                  </a:rPr>
                  <a:t>Server 3</a:t>
                </a:r>
              </a:p>
            </p:txBody>
          </p:sp>
        </p:grpSp>
      </p:grpSp>
      <p:sp>
        <p:nvSpPr>
          <p:cNvPr id="29" name="Rectangle 28"/>
          <p:cNvSpPr/>
          <p:nvPr/>
        </p:nvSpPr>
        <p:spPr>
          <a:xfrm>
            <a:off x="8135996" y="5227074"/>
            <a:ext cx="559261"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#0001</a:t>
            </a:r>
          </a:p>
        </p:txBody>
      </p:sp>
      <p:sp>
        <p:nvSpPr>
          <p:cNvPr id="35" name="Rectangle 34"/>
          <p:cNvSpPr/>
          <p:nvPr/>
        </p:nvSpPr>
        <p:spPr>
          <a:xfrm>
            <a:off x="5854644"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#0002</a:t>
            </a:r>
          </a:p>
        </p:txBody>
      </p:sp>
      <p:sp>
        <p:nvSpPr>
          <p:cNvPr id="37" name="Rectangle 36"/>
          <p:cNvSpPr/>
          <p:nvPr/>
        </p:nvSpPr>
        <p:spPr>
          <a:xfrm>
            <a:off x="6512655"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#0003</a:t>
            </a:r>
          </a:p>
        </p:txBody>
      </p:sp>
      <p:sp>
        <p:nvSpPr>
          <p:cNvPr id="39" name="Rectangle 38"/>
          <p:cNvSpPr/>
          <p:nvPr/>
        </p:nvSpPr>
        <p:spPr>
          <a:xfrm>
            <a:off x="4551307" y="5227074"/>
            <a:ext cx="556957"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#0004</a:t>
            </a:r>
          </a:p>
        </p:txBody>
      </p:sp>
      <p:sp>
        <p:nvSpPr>
          <p:cNvPr id="40" name="Rectangle 39"/>
          <p:cNvSpPr/>
          <p:nvPr/>
        </p:nvSpPr>
        <p:spPr>
          <a:xfrm>
            <a:off x="9438799"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#0004</a:t>
            </a:r>
          </a:p>
        </p:txBody>
      </p:sp>
      <p:sp>
        <p:nvSpPr>
          <p:cNvPr id="41" name="Rectangle 40"/>
          <p:cNvSpPr/>
          <p:nvPr/>
        </p:nvSpPr>
        <p:spPr>
          <a:xfrm>
            <a:off x="7480037"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#0005</a:t>
            </a:r>
          </a:p>
        </p:txBody>
      </p:sp>
      <p:sp>
        <p:nvSpPr>
          <p:cNvPr id="43" name="Rectangle 42"/>
          <p:cNvSpPr/>
          <p:nvPr/>
        </p:nvSpPr>
        <p:spPr>
          <a:xfrm>
            <a:off x="8785978"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#0006</a:t>
            </a:r>
          </a:p>
        </p:txBody>
      </p:sp>
      <p:sp>
        <p:nvSpPr>
          <p:cNvPr id="44" name="Rectangle 43"/>
          <p:cNvSpPr/>
          <p:nvPr/>
        </p:nvSpPr>
        <p:spPr>
          <a:xfrm>
            <a:off x="6512354"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#0006</a:t>
            </a:r>
          </a:p>
        </p:txBody>
      </p:sp>
      <p:sp>
        <p:nvSpPr>
          <p:cNvPr id="46" name="Rectangle 45"/>
          <p:cNvSpPr/>
          <p:nvPr/>
        </p:nvSpPr>
        <p:spPr>
          <a:xfrm>
            <a:off x="5201974" y="5227074"/>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#0007</a:t>
            </a:r>
          </a:p>
        </p:txBody>
      </p:sp>
      <p:sp>
        <p:nvSpPr>
          <p:cNvPr id="30" name="Rectangle 29"/>
          <p:cNvSpPr/>
          <p:nvPr/>
        </p:nvSpPr>
        <p:spPr>
          <a:xfrm>
            <a:off x="1617366" y="5227074"/>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#0001</a:t>
            </a:r>
          </a:p>
        </p:txBody>
      </p:sp>
      <p:sp>
        <p:nvSpPr>
          <p:cNvPr id="36" name="Rectangle 35"/>
          <p:cNvSpPr/>
          <p:nvPr/>
        </p:nvSpPr>
        <p:spPr>
          <a:xfrm>
            <a:off x="2270487" y="5227074"/>
            <a:ext cx="55932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#0002</a:t>
            </a:r>
          </a:p>
        </p:txBody>
      </p:sp>
      <p:sp>
        <p:nvSpPr>
          <p:cNvPr id="38" name="Rectangle 37"/>
          <p:cNvSpPr/>
          <p:nvPr/>
        </p:nvSpPr>
        <p:spPr>
          <a:xfrm>
            <a:off x="2923308"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#0003</a:t>
            </a:r>
          </a:p>
        </p:txBody>
      </p:sp>
      <p:sp>
        <p:nvSpPr>
          <p:cNvPr id="42" name="Rectangle 41"/>
          <p:cNvSpPr/>
          <p:nvPr/>
        </p:nvSpPr>
        <p:spPr>
          <a:xfrm>
            <a:off x="2268869" y="4969916"/>
            <a:ext cx="560639"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#0005</a:t>
            </a:r>
          </a:p>
        </p:txBody>
      </p:sp>
      <p:sp>
        <p:nvSpPr>
          <p:cNvPr id="47" name="Rectangle 46"/>
          <p:cNvSpPr/>
          <p:nvPr/>
        </p:nvSpPr>
        <p:spPr>
          <a:xfrm>
            <a:off x="3576128" y="5227074"/>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#0007</a:t>
            </a:r>
          </a:p>
        </p:txBody>
      </p:sp>
      <p:sp>
        <p:nvSpPr>
          <p:cNvPr id="48" name="Rectangle 47"/>
          <p:cNvSpPr/>
          <p:nvPr/>
        </p:nvSpPr>
        <p:spPr>
          <a:xfrm>
            <a:off x="3575827" y="4969916"/>
            <a:ext cx="559562"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#0008</a:t>
            </a:r>
          </a:p>
        </p:txBody>
      </p:sp>
      <p:sp>
        <p:nvSpPr>
          <p:cNvPr id="49" name="Rectangle 48"/>
          <p:cNvSpPr/>
          <p:nvPr/>
        </p:nvSpPr>
        <p:spPr>
          <a:xfrm>
            <a:off x="8785677"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#0008</a:t>
            </a:r>
          </a:p>
        </p:txBody>
      </p:sp>
      <p:sp>
        <p:nvSpPr>
          <p:cNvPr id="50" name="Rectangle 49"/>
          <p:cNvSpPr/>
          <p:nvPr/>
        </p:nvSpPr>
        <p:spPr>
          <a:xfrm>
            <a:off x="8135695"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#0009</a:t>
            </a:r>
          </a:p>
        </p:txBody>
      </p:sp>
      <p:sp>
        <p:nvSpPr>
          <p:cNvPr id="51" name="Rectangle 50"/>
          <p:cNvSpPr/>
          <p:nvPr/>
        </p:nvSpPr>
        <p:spPr>
          <a:xfrm>
            <a:off x="4551006" y="4969916"/>
            <a:ext cx="556957"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#0009</a:t>
            </a:r>
          </a:p>
        </p:txBody>
      </p:sp>
      <p:sp>
        <p:nvSpPr>
          <p:cNvPr id="52" name="Rectangle 51"/>
          <p:cNvSpPr/>
          <p:nvPr/>
        </p:nvSpPr>
        <p:spPr>
          <a:xfrm>
            <a:off x="2923007"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#0010</a:t>
            </a:r>
          </a:p>
        </p:txBody>
      </p:sp>
      <p:sp>
        <p:nvSpPr>
          <p:cNvPr id="53" name="Rectangle 52"/>
          <p:cNvSpPr/>
          <p:nvPr/>
        </p:nvSpPr>
        <p:spPr>
          <a:xfrm>
            <a:off x="5854645"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#0010</a:t>
            </a:r>
          </a:p>
        </p:txBody>
      </p:sp>
      <p:sp>
        <p:nvSpPr>
          <p:cNvPr id="54" name="Rectangle 53"/>
          <p:cNvSpPr/>
          <p:nvPr/>
        </p:nvSpPr>
        <p:spPr>
          <a:xfrm>
            <a:off x="7479736"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#0011</a:t>
            </a:r>
          </a:p>
        </p:txBody>
      </p:sp>
      <p:sp>
        <p:nvSpPr>
          <p:cNvPr id="55" name="Rectangle 54"/>
          <p:cNvSpPr/>
          <p:nvPr/>
        </p:nvSpPr>
        <p:spPr>
          <a:xfrm>
            <a:off x="1617367"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#0011</a:t>
            </a:r>
          </a:p>
        </p:txBody>
      </p:sp>
      <p:sp>
        <p:nvSpPr>
          <p:cNvPr id="56" name="Rectangle 55"/>
          <p:cNvSpPr/>
          <p:nvPr/>
        </p:nvSpPr>
        <p:spPr>
          <a:xfrm>
            <a:off x="5201372" y="4969916"/>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#0012</a:t>
            </a:r>
          </a:p>
        </p:txBody>
      </p:sp>
      <p:sp>
        <p:nvSpPr>
          <p:cNvPr id="57" name="Rectangle 56"/>
          <p:cNvSpPr/>
          <p:nvPr/>
        </p:nvSpPr>
        <p:spPr>
          <a:xfrm>
            <a:off x="878537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#0012</a:t>
            </a:r>
          </a:p>
        </p:txBody>
      </p:sp>
      <p:sp>
        <p:nvSpPr>
          <p:cNvPr id="58" name="Rectangle 57"/>
          <p:cNvSpPr/>
          <p:nvPr/>
        </p:nvSpPr>
        <p:spPr>
          <a:xfrm>
            <a:off x="3575526"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#0013</a:t>
            </a:r>
          </a:p>
        </p:txBody>
      </p:sp>
      <p:sp>
        <p:nvSpPr>
          <p:cNvPr id="59" name="Rectangle 58"/>
          <p:cNvSpPr/>
          <p:nvPr/>
        </p:nvSpPr>
        <p:spPr>
          <a:xfrm>
            <a:off x="9438498" y="4969916"/>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#0013</a:t>
            </a:r>
          </a:p>
        </p:txBody>
      </p:sp>
      <p:sp>
        <p:nvSpPr>
          <p:cNvPr id="65" name="Rectangle 64"/>
          <p:cNvSpPr/>
          <p:nvPr/>
        </p:nvSpPr>
        <p:spPr>
          <a:xfrm>
            <a:off x="6512053"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#0014</a:t>
            </a:r>
          </a:p>
        </p:txBody>
      </p:sp>
      <p:sp>
        <p:nvSpPr>
          <p:cNvPr id="76" name="Rectangle 75"/>
          <p:cNvSpPr/>
          <p:nvPr/>
        </p:nvSpPr>
        <p:spPr>
          <a:xfrm>
            <a:off x="292270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#0014</a:t>
            </a:r>
          </a:p>
        </p:txBody>
      </p:sp>
      <p:sp>
        <p:nvSpPr>
          <p:cNvPr id="77" name="Rectangle 76"/>
          <p:cNvSpPr/>
          <p:nvPr/>
        </p:nvSpPr>
        <p:spPr>
          <a:xfrm>
            <a:off x="1616765"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#0015</a:t>
            </a:r>
          </a:p>
        </p:txBody>
      </p:sp>
      <p:sp>
        <p:nvSpPr>
          <p:cNvPr id="78" name="Rectangle 77"/>
          <p:cNvSpPr/>
          <p:nvPr/>
        </p:nvSpPr>
        <p:spPr>
          <a:xfrm>
            <a:off x="4548401"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#0015</a:t>
            </a:r>
          </a:p>
        </p:txBody>
      </p:sp>
      <p:sp>
        <p:nvSpPr>
          <p:cNvPr id="79" name="Rectangle 78"/>
          <p:cNvSpPr/>
          <p:nvPr/>
        </p:nvSpPr>
        <p:spPr>
          <a:xfrm>
            <a:off x="5201071"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#0016</a:t>
            </a:r>
          </a:p>
        </p:txBody>
      </p:sp>
      <p:sp>
        <p:nvSpPr>
          <p:cNvPr id="80" name="Rectangle 79"/>
          <p:cNvSpPr/>
          <p:nvPr/>
        </p:nvSpPr>
        <p:spPr>
          <a:xfrm>
            <a:off x="747973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#0016</a:t>
            </a:r>
          </a:p>
        </p:txBody>
      </p:sp>
      <p:sp>
        <p:nvSpPr>
          <p:cNvPr id="81" name="Rectangle 80"/>
          <p:cNvSpPr/>
          <p:nvPr/>
        </p:nvSpPr>
        <p:spPr>
          <a:xfrm>
            <a:off x="8135093"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#0017</a:t>
            </a:r>
          </a:p>
        </p:txBody>
      </p:sp>
      <p:sp>
        <p:nvSpPr>
          <p:cNvPr id="82" name="Rectangle 81"/>
          <p:cNvSpPr/>
          <p:nvPr/>
        </p:nvSpPr>
        <p:spPr>
          <a:xfrm>
            <a:off x="2269947"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#0017</a:t>
            </a:r>
          </a:p>
        </p:txBody>
      </p:sp>
      <p:sp>
        <p:nvSpPr>
          <p:cNvPr id="83" name="Rectangle 82"/>
          <p:cNvSpPr/>
          <p:nvPr/>
        </p:nvSpPr>
        <p:spPr>
          <a:xfrm>
            <a:off x="9438197" y="471275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#0018</a:t>
            </a:r>
          </a:p>
        </p:txBody>
      </p:sp>
      <p:sp>
        <p:nvSpPr>
          <p:cNvPr id="84" name="Rectangle 83"/>
          <p:cNvSpPr/>
          <p:nvPr/>
        </p:nvSpPr>
        <p:spPr>
          <a:xfrm>
            <a:off x="5854344" y="471275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#0018</a:t>
            </a:r>
          </a:p>
        </p:txBody>
      </p:sp>
      <p:sp>
        <p:nvSpPr>
          <p:cNvPr id="85" name="Rectangle 84"/>
          <p:cNvSpPr/>
          <p:nvPr/>
        </p:nvSpPr>
        <p:spPr>
          <a:xfrm>
            <a:off x="4547799"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#0019</a:t>
            </a:r>
          </a:p>
        </p:txBody>
      </p:sp>
      <p:sp>
        <p:nvSpPr>
          <p:cNvPr id="86" name="Rectangle 85"/>
          <p:cNvSpPr/>
          <p:nvPr/>
        </p:nvSpPr>
        <p:spPr>
          <a:xfrm>
            <a:off x="1616765"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#0019</a:t>
            </a:r>
          </a:p>
        </p:txBody>
      </p:sp>
      <p:sp>
        <p:nvSpPr>
          <p:cNvPr id="87" name="Rectangle 86"/>
          <p:cNvSpPr/>
          <p:nvPr/>
        </p:nvSpPr>
        <p:spPr>
          <a:xfrm>
            <a:off x="5853741"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#0020</a:t>
            </a:r>
          </a:p>
        </p:txBody>
      </p:sp>
      <p:sp>
        <p:nvSpPr>
          <p:cNvPr id="88" name="Rectangle 87"/>
          <p:cNvSpPr/>
          <p:nvPr/>
        </p:nvSpPr>
        <p:spPr>
          <a:xfrm>
            <a:off x="8135093"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#0020</a:t>
            </a:r>
          </a:p>
        </p:txBody>
      </p:sp>
      <p:sp>
        <p:nvSpPr>
          <p:cNvPr id="91" name="Rectangle 90"/>
          <p:cNvSpPr/>
          <p:nvPr/>
        </p:nvSpPr>
        <p:spPr>
          <a:xfrm>
            <a:off x="3575226"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#0021</a:t>
            </a:r>
          </a:p>
        </p:txBody>
      </p:sp>
      <p:sp>
        <p:nvSpPr>
          <p:cNvPr id="92" name="Rectangle 91"/>
          <p:cNvSpPr/>
          <p:nvPr/>
        </p:nvSpPr>
        <p:spPr>
          <a:xfrm>
            <a:off x="5201072"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#0021</a:t>
            </a:r>
          </a:p>
        </p:txBody>
      </p:sp>
      <p:sp>
        <p:nvSpPr>
          <p:cNvPr id="93" name="Rectangle 92"/>
          <p:cNvSpPr/>
          <p:nvPr/>
        </p:nvSpPr>
        <p:spPr>
          <a:xfrm>
            <a:off x="8785076"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#0022</a:t>
            </a:r>
          </a:p>
        </p:txBody>
      </p:sp>
      <p:sp>
        <p:nvSpPr>
          <p:cNvPr id="94" name="Rectangle 93"/>
          <p:cNvSpPr/>
          <p:nvPr/>
        </p:nvSpPr>
        <p:spPr>
          <a:xfrm>
            <a:off x="6512054"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#0022</a:t>
            </a:r>
          </a:p>
        </p:txBody>
      </p:sp>
      <p:sp>
        <p:nvSpPr>
          <p:cNvPr id="95" name="Rectangle 94"/>
          <p:cNvSpPr/>
          <p:nvPr/>
        </p:nvSpPr>
        <p:spPr>
          <a:xfrm>
            <a:off x="2269344"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#0023</a:t>
            </a:r>
          </a:p>
        </p:txBody>
      </p:sp>
      <p:sp>
        <p:nvSpPr>
          <p:cNvPr id="96" name="Rectangle 95"/>
          <p:cNvSpPr/>
          <p:nvPr/>
        </p:nvSpPr>
        <p:spPr>
          <a:xfrm>
            <a:off x="9437897"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#0023</a:t>
            </a:r>
          </a:p>
        </p:txBody>
      </p:sp>
      <p:sp>
        <p:nvSpPr>
          <p:cNvPr id="97" name="Rectangle 96"/>
          <p:cNvSpPr/>
          <p:nvPr/>
        </p:nvSpPr>
        <p:spPr>
          <a:xfrm>
            <a:off x="7479134" y="4460209"/>
            <a:ext cx="559562" cy="1865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tx1">
                    <a:lumMod val="75000"/>
                    <a:lumOff val="25000"/>
                  </a:schemeClr>
                </a:solidFill>
                <a:latin typeface="Segoe UI Semibold" panose="020B0702040204020203" pitchFamily="34" charset="0"/>
                <a:cs typeface="Segoe UI Semibold" panose="020B0702040204020203" pitchFamily="34" charset="0"/>
              </a:rPr>
              <a:t>COPY #0024</a:t>
            </a:r>
          </a:p>
        </p:txBody>
      </p:sp>
      <p:sp>
        <p:nvSpPr>
          <p:cNvPr id="98" name="Rectangle 97"/>
          <p:cNvSpPr/>
          <p:nvPr/>
        </p:nvSpPr>
        <p:spPr>
          <a:xfrm>
            <a:off x="2922406" y="4460209"/>
            <a:ext cx="559261" cy="1865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561">
                <a:solidFill>
                  <a:schemeClr val="bg1"/>
                </a:solidFill>
                <a:latin typeface="Segoe UI Semibold" panose="020B0702040204020203" pitchFamily="34" charset="0"/>
                <a:cs typeface="Segoe UI Semibold" panose="020B0702040204020203" pitchFamily="34" charset="0"/>
              </a:rPr>
              <a:t>256 MB</a:t>
            </a:r>
            <a:r>
              <a:rPr lang="en-US" sz="561">
                <a:solidFill>
                  <a:srgbClr val="002060"/>
                </a:solidFill>
                <a:latin typeface="Segoe UI Semibold" panose="020B0702040204020203" pitchFamily="34" charset="0"/>
                <a:cs typeface="Segoe UI Semibold" panose="020B0702040204020203" pitchFamily="34" charset="0"/>
              </a:rPr>
              <a:t> #0024</a:t>
            </a:r>
          </a:p>
        </p:txBody>
      </p:sp>
      <p:sp>
        <p:nvSpPr>
          <p:cNvPr id="3" name="Title 2"/>
          <p:cNvSpPr>
            <a:spLocks noGrp="1"/>
          </p:cNvSpPr>
          <p:nvPr>
            <p:ph type="title"/>
          </p:nvPr>
        </p:nvSpPr>
        <p:spPr/>
        <p:txBody>
          <a:bodyPr/>
          <a:lstStyle/>
          <a:p>
            <a:r>
              <a:rPr lang="en-US" dirty="0">
                <a:solidFill>
                  <a:srgbClr val="505050"/>
                </a:solidFill>
              </a:rPr>
              <a:t>Azure Stack Hub storage redundancy</a:t>
            </a:r>
          </a:p>
        </p:txBody>
      </p:sp>
      <p:sp>
        <p:nvSpPr>
          <p:cNvPr id="4" name="Text Placeholder 3"/>
          <p:cNvSpPr>
            <a:spLocks noGrp="1"/>
          </p:cNvSpPr>
          <p:nvPr>
            <p:ph type="body" sz="quarter" idx="10"/>
          </p:nvPr>
        </p:nvSpPr>
        <p:spPr>
          <a:xfrm>
            <a:off x="318699" y="1438901"/>
            <a:ext cx="10058400" cy="3988784"/>
          </a:xfrm>
        </p:spPr>
        <p:txBody>
          <a:bodyPr/>
          <a:lstStyle/>
          <a:p>
            <a:pPr marL="285750" indent="-285750">
              <a:buFont typeface="Arial" panose="020B0604020202020204" pitchFamily="34" charset="0"/>
              <a:buChar char="•"/>
            </a:pPr>
            <a:r>
              <a:rPr lang="en-US" sz="2800" dirty="0">
                <a:solidFill>
                  <a:srgbClr val="505050"/>
                </a:solidFill>
              </a:rPr>
              <a:t>In Storage Spaces Direct for Azure Stack Hub, the default is to keep </a:t>
            </a:r>
            <a:r>
              <a:rPr lang="en-US" sz="2800" b="1" dirty="0">
                <a:solidFill>
                  <a:srgbClr val="505050"/>
                </a:solidFill>
              </a:rPr>
              <a:t>three</a:t>
            </a:r>
            <a:r>
              <a:rPr lang="en-US" sz="2800" dirty="0">
                <a:solidFill>
                  <a:srgbClr val="505050"/>
                </a:solidFill>
              </a:rPr>
              <a:t> copies of the data split between three server nodes</a:t>
            </a:r>
          </a:p>
          <a:p>
            <a:pPr marL="285750" indent="-285750">
              <a:buFont typeface="Arial" panose="020B0604020202020204" pitchFamily="34" charset="0"/>
              <a:buChar char="•"/>
            </a:pPr>
            <a:r>
              <a:rPr lang="en-US" sz="2800" dirty="0">
                <a:solidFill>
                  <a:srgbClr val="505050"/>
                </a:solidFill>
              </a:rPr>
              <a:t>Azure Stack Hub VMs are clustered and split across three nodes</a:t>
            </a:r>
          </a:p>
          <a:p>
            <a:pPr marL="285750" indent="-285750">
              <a:buFont typeface="Arial" panose="020B0604020202020204" pitchFamily="34" charset="0"/>
              <a:buChar char="•"/>
            </a:pPr>
            <a:r>
              <a:rPr lang="en-US" sz="2800" dirty="0">
                <a:solidFill>
                  <a:srgbClr val="505050"/>
                </a:solidFill>
              </a:rPr>
              <a:t>Three copies of all data written to disk</a:t>
            </a:r>
          </a:p>
          <a:p>
            <a:pPr marL="285750" indent="-285750">
              <a:buFont typeface="Arial" panose="020B0604020202020204" pitchFamily="34" charset="0"/>
              <a:buChar char="•"/>
            </a:pPr>
            <a:r>
              <a:rPr lang="en-US" sz="2800" dirty="0">
                <a:solidFill>
                  <a:srgbClr val="505050"/>
                </a:solidFill>
              </a:rPr>
              <a:t>This means you can lose a whole server due to failure or during patch and update and still have 2-copy redundancy</a:t>
            </a:r>
          </a:p>
          <a:p>
            <a:endParaRPr lang="en-US" dirty="0">
              <a:gradFill>
                <a:gsLst>
                  <a:gs pos="2917">
                    <a:schemeClr val="tx1"/>
                  </a:gs>
                  <a:gs pos="30000">
                    <a:schemeClr val="tx1"/>
                  </a:gs>
                </a:gsLst>
                <a:lin ang="5400000" scaled="0"/>
              </a:gradFill>
            </a:endParaRPr>
          </a:p>
          <a:p>
            <a:endParaRPr lang="en-US" dirty="0"/>
          </a:p>
        </p:txBody>
      </p:sp>
    </p:spTree>
    <p:extLst>
      <p:ext uri="{BB962C8B-B14F-4D97-AF65-F5344CB8AC3E}">
        <p14:creationId xmlns:p14="http://schemas.microsoft.com/office/powerpoint/2010/main" val="20463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0E01A05-573E-49DF-82D9-D37CFE1230E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45001" y="68750"/>
            <a:ext cx="5496057" cy="6857027"/>
          </a:xfrm>
          <a:prstGeom prst="rect">
            <a:avLst/>
          </a:prstGeom>
        </p:spPr>
      </p:pic>
      <p:pic>
        <p:nvPicPr>
          <p:cNvPr id="17" name="Picture 16">
            <a:extLst>
              <a:ext uri="{FF2B5EF4-FFF2-40B4-BE49-F238E27FC236}">
                <a16:creationId xmlns:a16="http://schemas.microsoft.com/office/drawing/2014/main" id="{6D3A3CA2-E9CD-478D-ACC8-195838187EE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917944" y="68749"/>
            <a:ext cx="5343678" cy="4571352"/>
          </a:xfrm>
          <a:prstGeom prst="rect">
            <a:avLst/>
          </a:prstGeom>
        </p:spPr>
      </p:pic>
      <p:sp>
        <p:nvSpPr>
          <p:cNvPr id="2" name="Title 1"/>
          <p:cNvSpPr>
            <a:spLocks noGrp="1"/>
          </p:cNvSpPr>
          <p:nvPr>
            <p:ph type="title"/>
          </p:nvPr>
        </p:nvSpPr>
        <p:spPr>
          <a:xfrm>
            <a:off x="275483" y="295730"/>
            <a:ext cx="5714187" cy="1906317"/>
          </a:xfrm>
        </p:spPr>
        <p:txBody>
          <a:bodyPr/>
          <a:lstStyle/>
          <a:p>
            <a:r>
              <a:rPr lang="en-US" dirty="0">
                <a:solidFill>
                  <a:srgbClr val="505050"/>
                </a:solidFill>
              </a:rPr>
              <a:t>Azure Stack Hub integrated systems</a:t>
            </a:r>
          </a:p>
        </p:txBody>
      </p:sp>
      <p:sp>
        <p:nvSpPr>
          <p:cNvPr id="21" name="Text Placeholder 2"/>
          <p:cNvSpPr>
            <a:spLocks noGrp="1"/>
          </p:cNvSpPr>
          <p:nvPr>
            <p:ph type="body" sz="quarter" idx="4294967295"/>
          </p:nvPr>
        </p:nvSpPr>
        <p:spPr>
          <a:xfrm>
            <a:off x="275483" y="2506802"/>
            <a:ext cx="5485622" cy="1223412"/>
          </a:xfrm>
        </p:spPr>
        <p:txBody>
          <a:bodyPr/>
          <a:lstStyle/>
          <a:p>
            <a:pPr marL="0" indent="0">
              <a:lnSpc>
                <a:spcPts val="2726"/>
              </a:lnSpc>
              <a:spcBef>
                <a:spcPts val="0"/>
              </a:spcBef>
              <a:buNone/>
            </a:pPr>
            <a:r>
              <a:rPr lang="en-US" sz="2800">
                <a:solidFill>
                  <a:srgbClr val="0078D7"/>
                </a:solidFill>
              </a:rPr>
              <a:t>Accelerated time to value</a:t>
            </a:r>
          </a:p>
          <a:p>
            <a:pPr>
              <a:lnSpc>
                <a:spcPts val="2726"/>
              </a:lnSpc>
              <a:spcBef>
                <a:spcPts val="0"/>
              </a:spcBef>
            </a:pPr>
            <a:r>
              <a:rPr lang="en-US" sz="1800">
                <a:solidFill>
                  <a:schemeClr val="bg1"/>
                </a:solidFill>
              </a:rPr>
              <a:t>From concept to operations in days, not months</a:t>
            </a:r>
          </a:p>
          <a:p>
            <a:pPr>
              <a:lnSpc>
                <a:spcPts val="2726"/>
              </a:lnSpc>
              <a:spcBef>
                <a:spcPts val="0"/>
              </a:spcBef>
            </a:pPr>
            <a:r>
              <a:rPr lang="en-US" sz="1800">
                <a:solidFill>
                  <a:schemeClr val="bg1"/>
                </a:solidFill>
              </a:rPr>
              <a:t>Help developers be productive much faster</a:t>
            </a:r>
          </a:p>
        </p:txBody>
      </p:sp>
      <p:sp>
        <p:nvSpPr>
          <p:cNvPr id="22" name="Text Placeholder 3"/>
          <p:cNvSpPr>
            <a:spLocks noGrp="1"/>
          </p:cNvSpPr>
          <p:nvPr>
            <p:ph type="body" sz="quarter" idx="4294967295"/>
          </p:nvPr>
        </p:nvSpPr>
        <p:spPr>
          <a:xfrm>
            <a:off x="275483" y="3954398"/>
            <a:ext cx="5485622" cy="1223412"/>
          </a:xfrm>
        </p:spPr>
        <p:txBody>
          <a:bodyPr/>
          <a:lstStyle/>
          <a:p>
            <a:pPr marL="0" indent="0">
              <a:lnSpc>
                <a:spcPts val="2726"/>
              </a:lnSpc>
              <a:spcBef>
                <a:spcPts val="0"/>
              </a:spcBef>
              <a:buNone/>
            </a:pPr>
            <a:r>
              <a:rPr lang="en-US" sz="2800">
                <a:solidFill>
                  <a:srgbClr val="0078D7"/>
                </a:solidFill>
              </a:rPr>
              <a:t>Enriched lifecycle management</a:t>
            </a:r>
          </a:p>
          <a:p>
            <a:pPr>
              <a:lnSpc>
                <a:spcPts val="2726"/>
              </a:lnSpc>
              <a:spcBef>
                <a:spcPts val="0"/>
              </a:spcBef>
            </a:pPr>
            <a:r>
              <a:rPr lang="en-US" sz="1800">
                <a:solidFill>
                  <a:schemeClr val="bg1"/>
                </a:solidFill>
              </a:rPr>
              <a:t>Greater quality and system reliability</a:t>
            </a:r>
          </a:p>
          <a:p>
            <a:pPr>
              <a:lnSpc>
                <a:spcPts val="2726"/>
              </a:lnSpc>
              <a:spcBef>
                <a:spcPts val="0"/>
              </a:spcBef>
            </a:pPr>
            <a:r>
              <a:rPr lang="en-US" sz="1800">
                <a:solidFill>
                  <a:schemeClr val="bg1"/>
                </a:solidFill>
              </a:rPr>
              <a:t>Focus on delivering Azure services, not operations</a:t>
            </a:r>
          </a:p>
        </p:txBody>
      </p:sp>
      <p:sp>
        <p:nvSpPr>
          <p:cNvPr id="23" name="Text Placeholder 3"/>
          <p:cNvSpPr txBox="1">
            <a:spLocks/>
          </p:cNvSpPr>
          <p:nvPr/>
        </p:nvSpPr>
        <p:spPr>
          <a:xfrm>
            <a:off x="275484" y="5378183"/>
            <a:ext cx="5484843" cy="1192757"/>
          </a:xfrm>
          <a:prstGeom prst="rect">
            <a:avLst/>
          </a:prstGeom>
        </p:spPr>
        <p:txBody>
          <a:bodyPr vert="horz" wrap="square" lIns="149196" tIns="93247" rIns="149196" bIns="93247" rtlCol="0">
            <a:spAutoFit/>
          </a:bodyPr>
          <a:lstStyle>
            <a:lvl1pPr marL="276131" marR="0" indent="-276131" algn="l" defTabSz="896365" rtl="0" eaLnBrk="1" fontAlgn="auto" latinLnBrk="0" hangingPunct="1">
              <a:lnSpc>
                <a:spcPct val="90000"/>
              </a:lnSpc>
              <a:spcBef>
                <a:spcPts val="1176"/>
              </a:spcBef>
              <a:spcAft>
                <a:spcPts val="0"/>
              </a:spcAft>
              <a:buClr>
                <a:schemeClr val="tx2"/>
              </a:buClr>
              <a:buSzPct val="90000"/>
              <a:buFont typeface="Arial" pitchFamily="34" charset="0"/>
              <a:buChar char="•"/>
              <a:tabLst/>
              <a:defRPr sz="3075" kern="1200" spc="0" baseline="0">
                <a:gradFill>
                  <a:gsLst>
                    <a:gs pos="1250">
                      <a:schemeClr val="tx2"/>
                    </a:gs>
                    <a:gs pos="99000">
                      <a:schemeClr val="tx2"/>
                    </a:gs>
                  </a:gsLst>
                  <a:lin ang="5400000" scaled="0"/>
                </a:gradFill>
                <a:latin typeface="+mj-lt"/>
                <a:ea typeface="+mn-ea"/>
                <a:cs typeface="+mn-cs"/>
              </a:defRPr>
            </a:lvl1pPr>
            <a:lvl2pPr marL="510450" marR="0" indent="-224101" algn="l" defTabSz="896365" rtl="0" eaLnBrk="1" fontAlgn="auto" latinLnBrk="0" hangingPunct="1">
              <a:lnSpc>
                <a:spcPct val="90000"/>
              </a:lnSpc>
              <a:spcBef>
                <a:spcPct val="20000"/>
              </a:spcBef>
              <a:spcAft>
                <a:spcPts val="0"/>
              </a:spcAft>
              <a:buClrTx/>
              <a:buSzPct val="90000"/>
              <a:buFont typeface="Arial" pitchFamily="34" charset="0"/>
              <a:buChar char="•"/>
              <a:tabLst/>
              <a:defRPr sz="2307" kern="1200" spc="0" baseline="0">
                <a:gradFill>
                  <a:gsLst>
                    <a:gs pos="1250">
                      <a:schemeClr val="tx1"/>
                    </a:gs>
                    <a:gs pos="100000">
                      <a:schemeClr val="tx1"/>
                    </a:gs>
                  </a:gsLst>
                  <a:lin ang="5400000" scaled="0"/>
                </a:gradFill>
                <a:latin typeface="+mn-lt"/>
                <a:ea typeface="+mn-ea"/>
                <a:cs typeface="+mn-cs"/>
              </a:defRPr>
            </a:lvl2pPr>
            <a:lvl3pPr marL="672301" marR="0" indent="-161850" algn="l" defTabSz="896365" rtl="0" eaLnBrk="1" fontAlgn="auto" latinLnBrk="0" hangingPunct="1">
              <a:lnSpc>
                <a:spcPct val="90000"/>
              </a:lnSpc>
              <a:spcBef>
                <a:spcPct val="20000"/>
              </a:spcBef>
              <a:spcAft>
                <a:spcPts val="0"/>
              </a:spcAft>
              <a:buClrTx/>
              <a:buSzPct val="90000"/>
              <a:buFont typeface="Arial" pitchFamily="34" charset="0"/>
              <a:buChar char="•"/>
              <a:tabLst/>
              <a:defRPr sz="1922" kern="1200" spc="0" baseline="0">
                <a:gradFill>
                  <a:gsLst>
                    <a:gs pos="1250">
                      <a:schemeClr val="tx1"/>
                    </a:gs>
                    <a:gs pos="100000">
                      <a:schemeClr val="tx1"/>
                    </a:gs>
                  </a:gsLst>
                  <a:lin ang="5400000" scaled="0"/>
                </a:gradFill>
                <a:latin typeface="+mn-lt"/>
                <a:ea typeface="+mn-ea"/>
                <a:cs typeface="+mn-cs"/>
              </a:defRPr>
            </a:lvl3pPr>
            <a:lvl4pPr marL="846601" marR="0" indent="-174300" algn="l" defTabSz="896365"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4pPr>
            <a:lvl5pPr marL="1008450" marR="0" indent="-161850" algn="l" defTabSz="896365"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marL="0" indent="0" defTabSz="896193">
              <a:lnSpc>
                <a:spcPts val="2726"/>
              </a:lnSpc>
              <a:spcBef>
                <a:spcPts val="0"/>
              </a:spcBef>
              <a:buClr>
                <a:srgbClr val="FFFFFF"/>
              </a:buClr>
              <a:buNone/>
              <a:defRPr/>
            </a:pPr>
            <a:r>
              <a:rPr kumimoji="0" lang="en-US" sz="2800" i="0" u="none" strike="noStrike" kern="1200" cap="none" spc="0" normalizeH="0" baseline="0" noProof="0" dirty="0">
                <a:ln>
                  <a:noFill/>
                </a:ln>
                <a:solidFill>
                  <a:srgbClr val="0078D7"/>
                </a:solidFill>
                <a:effectLst/>
                <a:uLnTx/>
                <a:uFillTx/>
                <a:ea typeface="+mn-ea"/>
                <a:cs typeface="+mn-cs"/>
              </a:rPr>
              <a:t>Continuous innovation</a:t>
            </a:r>
          </a:p>
          <a:p>
            <a:pPr defTabSz="896193">
              <a:lnSpc>
                <a:spcPts val="2726"/>
              </a:lnSpc>
              <a:spcBef>
                <a:spcPts val="0"/>
              </a:spcBef>
              <a:buClrTx/>
              <a:defRPr/>
            </a:pPr>
            <a:r>
              <a:rPr kumimoji="0" lang="en-US" sz="1800" b="0" i="0" u="none" strike="noStrike" kern="1200" cap="none" spc="0" normalizeH="0" baseline="0" noProof="0" dirty="0">
                <a:ln>
                  <a:noFill/>
                </a:ln>
                <a:solidFill>
                  <a:schemeClr val="bg1"/>
                </a:solidFill>
                <a:effectLst/>
                <a:uLnTx/>
                <a:uFillTx/>
              </a:rPr>
              <a:t>Newest </a:t>
            </a:r>
            <a:r>
              <a:rPr lang="en-US" sz="1800" dirty="0">
                <a:solidFill>
                  <a:schemeClr val="bg1"/>
                </a:solidFill>
              </a:rPr>
              <a:t>services and fastest updates</a:t>
            </a:r>
          </a:p>
          <a:p>
            <a:pPr defTabSz="896193">
              <a:lnSpc>
                <a:spcPts val="2726"/>
              </a:lnSpc>
              <a:spcBef>
                <a:spcPts val="0"/>
              </a:spcBef>
              <a:buClrTx/>
              <a:defRPr/>
            </a:pPr>
            <a:r>
              <a:rPr lang="en-US" sz="1800" dirty="0">
                <a:solidFill>
                  <a:schemeClr val="bg1"/>
                </a:solidFill>
              </a:rPr>
              <a:t>Minimize disruption </a:t>
            </a:r>
            <a:r>
              <a:rPr kumimoji="0" lang="en-US" sz="1800" b="0" i="0" u="none" strike="noStrike" kern="1200" cap="none" spc="0" normalizeH="0" baseline="0" noProof="0" dirty="0">
                <a:ln>
                  <a:noFill/>
                </a:ln>
                <a:solidFill>
                  <a:schemeClr val="bg1"/>
                </a:solidFill>
                <a:effectLst/>
                <a:uLnTx/>
                <a:uFillTx/>
              </a:rPr>
              <a:t>to </a:t>
            </a:r>
            <a:r>
              <a:rPr lang="en-US" sz="1800" dirty="0">
                <a:solidFill>
                  <a:schemeClr val="bg1"/>
                </a:solidFill>
              </a:rPr>
              <a:t>user</a:t>
            </a:r>
            <a:r>
              <a:rPr kumimoji="0" lang="en-US" sz="1800" b="0" i="0" u="none" strike="noStrike" kern="1200" cap="none" spc="0" normalizeH="0" baseline="0" noProof="0" dirty="0">
                <a:ln>
                  <a:noFill/>
                </a:ln>
                <a:solidFill>
                  <a:schemeClr val="bg1"/>
                </a:solidFill>
                <a:effectLst/>
                <a:uLnTx/>
                <a:uFillTx/>
              </a:rPr>
              <a:t> availability/experience</a:t>
            </a:r>
          </a:p>
        </p:txBody>
      </p:sp>
      <p:sp>
        <p:nvSpPr>
          <p:cNvPr id="14" name="TextBox 13"/>
          <p:cNvSpPr txBox="1"/>
          <p:nvPr/>
        </p:nvSpPr>
        <p:spPr>
          <a:xfrm rot="5400000">
            <a:off x="8275784" y="1164962"/>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
        <p:nvSpPr>
          <p:cNvPr id="15" name="TextBox 14"/>
          <p:cNvSpPr txBox="1"/>
          <p:nvPr/>
        </p:nvSpPr>
        <p:spPr>
          <a:xfrm rot="5400000">
            <a:off x="9146939" y="1373968"/>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
        <p:nvSpPr>
          <p:cNvPr id="16" name="TextBox 15"/>
          <p:cNvSpPr txBox="1"/>
          <p:nvPr/>
        </p:nvSpPr>
        <p:spPr>
          <a:xfrm rot="5400000">
            <a:off x="10019907" y="1378667"/>
            <a:ext cx="976045"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rPr>
              <a:t>….</a:t>
            </a:r>
          </a:p>
        </p:txBody>
      </p:sp>
    </p:spTree>
    <p:extLst>
      <p:ext uri="{BB962C8B-B14F-4D97-AF65-F5344CB8AC3E}">
        <p14:creationId xmlns:p14="http://schemas.microsoft.com/office/powerpoint/2010/main" val="23295966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Effect transition="in" filter="fade">
                                      <p:cBhvr>
                                        <p:cTn id="19" dur="500"/>
                                        <p:tgtEl>
                                          <p:spTgt spid="22">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Effect transition="in" filter="fade">
                                      <p:cBhvr>
                                        <p:cTn id="22" dur="500"/>
                                        <p:tgtEl>
                                          <p:spTgt spid="22">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build="p"/>
      <p:bldP spid="23" grpId="0"/>
      <p:bldP spid="14" grpId="0"/>
      <p:bldP spid="15"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1624157"/>
            <a:ext cx="3329700" cy="1574040"/>
          </a:xfrm>
          <a:prstGeom prst="rect">
            <a:avLst/>
          </a:prstGeom>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668188" y="1583292"/>
            <a:ext cx="3329700" cy="1655769"/>
          </a:xfrm>
          <a:prstGeom prst="rect">
            <a:avLst/>
          </a:prstGeom>
        </p:spPr>
      </p:pic>
      <p:pic>
        <p:nvPicPr>
          <p:cNvPr id="26" name="Picture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62694" y="1624157"/>
            <a:ext cx="3329700" cy="1655769"/>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7588" y="3963227"/>
            <a:ext cx="3329700" cy="1574040"/>
          </a:xfrm>
          <a:prstGeom prst="rect">
            <a:avLst/>
          </a:prstGeom>
        </p:spPr>
      </p:pic>
      <p:pic>
        <p:nvPicPr>
          <p:cNvPr id="29" name="Picture 2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62694" y="3966254"/>
            <a:ext cx="3329700" cy="1571013"/>
          </a:xfrm>
          <a:prstGeom prst="rect">
            <a:avLst/>
          </a:prstGeom>
        </p:spPr>
      </p:pic>
      <p:sp>
        <p:nvSpPr>
          <p:cNvPr id="9" name="Title 2">
            <a:extLst>
              <a:ext uri="{FF2B5EF4-FFF2-40B4-BE49-F238E27FC236}">
                <a16:creationId xmlns:a16="http://schemas.microsoft.com/office/drawing/2014/main" id="{58F37044-0B05-4B25-AC44-E76451B0B302}"/>
              </a:ext>
            </a:extLst>
          </p:cNvPr>
          <p:cNvSpPr>
            <a:spLocks noGrp="1"/>
          </p:cNvSpPr>
          <p:nvPr>
            <p:ph type="title"/>
          </p:nvPr>
        </p:nvSpPr>
        <p:spPr>
          <a:xfrm>
            <a:off x="274639" y="295274"/>
            <a:ext cx="11889564" cy="917575"/>
          </a:xfrm>
        </p:spPr>
        <p:txBody>
          <a:bodyPr/>
          <a:lstStyle/>
          <a:p>
            <a:r>
              <a:rPr lang="en-US"/>
              <a:t>Survival examples</a:t>
            </a:r>
          </a:p>
        </p:txBody>
      </p:sp>
    </p:spTree>
    <p:extLst>
      <p:ext uri="{BB962C8B-B14F-4D97-AF65-F5344CB8AC3E}">
        <p14:creationId xmlns:p14="http://schemas.microsoft.com/office/powerpoint/2010/main" val="22311606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3" cstate="screen">
            <a:extLst>
              <a:ext uri="{28A0092B-C50C-407E-A947-70E740481C1C}">
                <a14:useLocalDpi xmlns:a14="http://schemas.microsoft.com/office/drawing/2010/main"/>
              </a:ext>
            </a:extLst>
          </a:blip>
          <a:srcRect l="43048"/>
          <a:stretch/>
        </p:blipFill>
        <p:spPr>
          <a:xfrm>
            <a:off x="503237" y="1227565"/>
            <a:ext cx="1832958" cy="5258561"/>
          </a:xfrm>
          <a:prstGeom prst="rect">
            <a:avLst/>
          </a:prstGeom>
        </p:spPr>
      </p:pic>
      <p:sp>
        <p:nvSpPr>
          <p:cNvPr id="2" name="Title 1"/>
          <p:cNvSpPr>
            <a:spLocks noGrp="1"/>
          </p:cNvSpPr>
          <p:nvPr>
            <p:ph type="title"/>
          </p:nvPr>
        </p:nvSpPr>
        <p:spPr/>
        <p:txBody>
          <a:bodyPr/>
          <a:lstStyle/>
          <a:p>
            <a:r>
              <a:rPr lang="en-US" dirty="0"/>
              <a:t>Azure Stack Hub scale unit resiliency</a:t>
            </a:r>
          </a:p>
        </p:txBody>
      </p:sp>
      <p:sp>
        <p:nvSpPr>
          <p:cNvPr id="4" name="Rectangle 3"/>
          <p:cNvSpPr/>
          <p:nvPr/>
        </p:nvSpPr>
        <p:spPr>
          <a:xfrm>
            <a:off x="3342503" y="1325444"/>
            <a:ext cx="7131050" cy="800219"/>
          </a:xfrm>
          <a:prstGeom prst="rect">
            <a:avLst/>
          </a:prstGeom>
        </p:spPr>
        <p:txBody>
          <a:bodyPr wrap="square">
            <a:spAutoFit/>
          </a:bodyPr>
          <a:lstStyle/>
          <a:p>
            <a:r>
              <a:rPr lang="en-US" sz="2800">
                <a:solidFill>
                  <a:srgbClr val="0078D7"/>
                </a:solidFill>
                <a:latin typeface="+mj-lt"/>
              </a:rPr>
              <a:t>Switch resiliency</a:t>
            </a:r>
          </a:p>
          <a:p>
            <a:pPr marL="285750" indent="-285750">
              <a:buFont typeface="Arial" panose="020B0604020202020204" pitchFamily="34" charset="0"/>
              <a:buChar char="•"/>
            </a:pPr>
            <a:r>
              <a:rPr lang="en-US">
                <a:latin typeface="+mj-lt"/>
              </a:rPr>
              <a:t>A single TOR or Aggregate switch can fail</a:t>
            </a:r>
          </a:p>
        </p:txBody>
      </p:sp>
      <p:sp>
        <p:nvSpPr>
          <p:cNvPr id="4832" name="Rectangle 4831"/>
          <p:cNvSpPr/>
          <p:nvPr/>
        </p:nvSpPr>
        <p:spPr>
          <a:xfrm>
            <a:off x="3358659" y="5693539"/>
            <a:ext cx="8462358" cy="800219"/>
          </a:xfrm>
          <a:prstGeom prst="rect">
            <a:avLst/>
          </a:prstGeom>
        </p:spPr>
        <p:txBody>
          <a:bodyPr wrap="square">
            <a:spAutoFit/>
          </a:bodyPr>
          <a:lstStyle/>
          <a:p>
            <a:r>
              <a:rPr lang="en-US" sz="2800">
                <a:solidFill>
                  <a:srgbClr val="0078D7"/>
                </a:solidFill>
                <a:latin typeface="+mj-lt"/>
              </a:rPr>
              <a:t>PDU resiliency</a:t>
            </a:r>
          </a:p>
          <a:p>
            <a:pPr marL="285750" indent="-285750">
              <a:buFont typeface="Arial" panose="020B0604020202020204" pitchFamily="34" charset="0"/>
              <a:buChar char="•"/>
            </a:pPr>
            <a:r>
              <a:rPr lang="en-US">
                <a:latin typeface="+mj-lt"/>
              </a:rPr>
              <a:t>A single power supply or PDU can fail with no issues</a:t>
            </a:r>
          </a:p>
        </p:txBody>
      </p:sp>
      <p:sp>
        <p:nvSpPr>
          <p:cNvPr id="4833" name="Arrow: Left 4832"/>
          <p:cNvSpPr/>
          <p:nvPr/>
        </p:nvSpPr>
        <p:spPr bwMode="auto">
          <a:xfrm>
            <a:off x="2484437" y="5784959"/>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834" name="Rectangle 4833"/>
          <p:cNvSpPr/>
          <p:nvPr/>
        </p:nvSpPr>
        <p:spPr>
          <a:xfrm>
            <a:off x="3322637" y="2218641"/>
            <a:ext cx="8289924" cy="1908215"/>
          </a:xfrm>
          <a:prstGeom prst="rect">
            <a:avLst/>
          </a:prstGeom>
        </p:spPr>
        <p:txBody>
          <a:bodyPr wrap="square">
            <a:spAutoFit/>
          </a:bodyPr>
          <a:lstStyle/>
          <a:p>
            <a:r>
              <a:rPr lang="en-US" sz="2800" dirty="0">
                <a:solidFill>
                  <a:srgbClr val="0078D7"/>
                </a:solidFill>
                <a:latin typeface="+mj-lt"/>
              </a:rPr>
              <a:t>Server resiliency</a:t>
            </a:r>
          </a:p>
          <a:p>
            <a:pPr marL="285750" indent="-285750">
              <a:buFont typeface="Arial" panose="020B0604020202020204" pitchFamily="34" charset="0"/>
              <a:buChar char="•"/>
            </a:pPr>
            <a:r>
              <a:rPr lang="en-US" dirty="0">
                <a:latin typeface="+mj-lt"/>
              </a:rPr>
              <a:t>A single Server node can fail, as long as disk failures are limited to one other Server node</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A third Server node down or failed disks in a third Server node will take the affected virtual disks offline</a:t>
            </a:r>
          </a:p>
        </p:txBody>
      </p:sp>
      <p:sp>
        <p:nvSpPr>
          <p:cNvPr id="515" name="Arrow: Left 514"/>
          <p:cNvSpPr/>
          <p:nvPr/>
        </p:nvSpPr>
        <p:spPr bwMode="auto">
          <a:xfrm>
            <a:off x="2492245" y="2865447"/>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16" name="Arrow: Left 515"/>
          <p:cNvSpPr/>
          <p:nvPr/>
        </p:nvSpPr>
        <p:spPr bwMode="auto">
          <a:xfrm>
            <a:off x="2484437" y="4743897"/>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836" name="Rectangle 4835"/>
          <p:cNvSpPr/>
          <p:nvPr/>
        </p:nvSpPr>
        <p:spPr>
          <a:xfrm>
            <a:off x="3322637" y="4510088"/>
            <a:ext cx="7924800" cy="1077218"/>
          </a:xfrm>
          <a:prstGeom prst="rect">
            <a:avLst/>
          </a:prstGeom>
        </p:spPr>
        <p:txBody>
          <a:bodyPr wrap="square">
            <a:spAutoFit/>
          </a:bodyPr>
          <a:lstStyle/>
          <a:p>
            <a:r>
              <a:rPr lang="en-US" sz="2800">
                <a:solidFill>
                  <a:srgbClr val="0078D7"/>
                </a:solidFill>
                <a:latin typeface="+mj-lt"/>
              </a:rPr>
              <a:t>Disk resiliency</a:t>
            </a:r>
          </a:p>
          <a:p>
            <a:pPr marL="285750" indent="-285750">
              <a:buFont typeface="Arial" panose="020B0604020202020204" pitchFamily="34" charset="0"/>
              <a:buChar char="•"/>
            </a:pPr>
            <a:r>
              <a:rPr lang="en-US">
                <a:latin typeface="+mj-lt"/>
              </a:rPr>
              <a:t>A single disk can fail anywhere in the scale unit</a:t>
            </a:r>
          </a:p>
          <a:p>
            <a:pPr marL="285750" indent="-285750">
              <a:buFont typeface="Arial" panose="020B0604020202020204" pitchFamily="34" charset="0"/>
              <a:buChar char="•"/>
            </a:pPr>
            <a:r>
              <a:rPr lang="en-US">
                <a:latin typeface="+mj-lt"/>
              </a:rPr>
              <a:t>Multiple disks can fail, as long as they are limited to two server nodes</a:t>
            </a:r>
          </a:p>
        </p:txBody>
      </p:sp>
      <p:sp>
        <p:nvSpPr>
          <p:cNvPr id="519" name="Arrow: Left 518"/>
          <p:cNvSpPr/>
          <p:nvPr/>
        </p:nvSpPr>
        <p:spPr bwMode="auto">
          <a:xfrm>
            <a:off x="2458349" y="1647049"/>
            <a:ext cx="762000" cy="3048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7016118"/>
      </p:ext>
    </p:extLst>
  </p:cSld>
  <p:clrMapOvr>
    <a:masterClrMapping/>
  </p:clrMapOvr>
  <p:transition advTm="180313">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87285" y="1477962"/>
            <a:ext cx="10087450" cy="4495800"/>
          </a:xfrm>
          <a:prstGeom prst="rect">
            <a:avLst/>
          </a:prstGeom>
        </p:spPr>
      </p:pic>
      <p:sp>
        <p:nvSpPr>
          <p:cNvPr id="6" name="Title 2">
            <a:extLst>
              <a:ext uri="{FF2B5EF4-FFF2-40B4-BE49-F238E27FC236}">
                <a16:creationId xmlns:a16="http://schemas.microsoft.com/office/drawing/2014/main" id="{E41BB37C-5937-43DD-A3C5-572EAE26BC4C}"/>
              </a:ext>
            </a:extLst>
          </p:cNvPr>
          <p:cNvSpPr txBox="1">
            <a:spLocks/>
          </p:cNvSpPr>
          <p:nvPr/>
        </p:nvSpPr>
        <p:spPr>
          <a:xfrm>
            <a:off x="289434" y="30562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rgbClr val="505050"/>
                </a:solidFill>
              </a:rPr>
              <a:t>Logical network diagram</a:t>
            </a:r>
          </a:p>
        </p:txBody>
      </p:sp>
    </p:spTree>
    <p:extLst>
      <p:ext uri="{BB962C8B-B14F-4D97-AF65-F5344CB8AC3E}">
        <p14:creationId xmlns:p14="http://schemas.microsoft.com/office/powerpoint/2010/main" val="32514101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38664" y="79693"/>
            <a:ext cx="11889564" cy="1031655"/>
          </a:xfrm>
        </p:spPr>
        <p:txBody>
          <a:bodyPr/>
          <a:lstStyle/>
          <a:p>
            <a:r>
              <a:rPr lang="en-US" dirty="0">
                <a:solidFill>
                  <a:srgbClr val="505050"/>
                </a:solidFill>
              </a:rPr>
              <a:t>Azure Stack Hub integrated system</a:t>
            </a:r>
          </a:p>
        </p:txBody>
      </p:sp>
      <p:grpSp>
        <p:nvGrpSpPr>
          <p:cNvPr id="8" name="Group 7">
            <a:extLst>
              <a:ext uri="{FF2B5EF4-FFF2-40B4-BE49-F238E27FC236}">
                <a16:creationId xmlns:a16="http://schemas.microsoft.com/office/drawing/2014/main" id="{A35268E5-522A-48E2-BB78-E8D90EF182E3}"/>
              </a:ext>
            </a:extLst>
          </p:cNvPr>
          <p:cNvGrpSpPr/>
          <p:nvPr/>
        </p:nvGrpSpPr>
        <p:grpSpPr>
          <a:xfrm>
            <a:off x="164306" y="1171571"/>
            <a:ext cx="5685856" cy="1793434"/>
            <a:chOff x="164306" y="1428750"/>
            <a:chExt cx="5685856" cy="1793434"/>
          </a:xfrm>
        </p:grpSpPr>
        <p:sp>
          <p:nvSpPr>
            <p:cNvPr id="7" name="Rectangle 6">
              <a:extLst>
                <a:ext uri="{FF2B5EF4-FFF2-40B4-BE49-F238E27FC236}">
                  <a16:creationId xmlns:a16="http://schemas.microsoft.com/office/drawing/2014/main" id="{AA2CDA9A-151E-44E6-97B6-896A5FC7EA3A}"/>
                </a:ext>
              </a:extLst>
            </p:cNvPr>
            <p:cNvSpPr/>
            <p:nvPr/>
          </p:nvSpPr>
          <p:spPr bwMode="auto">
            <a:xfrm>
              <a:off x="164306" y="1428750"/>
              <a:ext cx="5012597" cy="1793434"/>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95163931-3536-45A0-9DBA-1BAF3605C5E8}"/>
                </a:ext>
              </a:extLst>
            </p:cNvPr>
            <p:cNvGrpSpPr/>
            <p:nvPr/>
          </p:nvGrpSpPr>
          <p:grpSpPr>
            <a:xfrm>
              <a:off x="471991" y="1659317"/>
              <a:ext cx="5378171" cy="1476325"/>
              <a:chOff x="471991" y="1687893"/>
              <a:chExt cx="5378171" cy="1476325"/>
            </a:xfrm>
          </p:grpSpPr>
          <p:grpSp>
            <p:nvGrpSpPr>
              <p:cNvPr id="87" name="Group 24"/>
              <p:cNvGrpSpPr>
                <a:grpSpLocks noChangeAspect="1"/>
              </p:cNvGrpSpPr>
              <p:nvPr/>
            </p:nvGrpSpPr>
            <p:grpSpPr bwMode="auto">
              <a:xfrm>
                <a:off x="471991" y="1784334"/>
                <a:ext cx="634280" cy="469564"/>
                <a:chOff x="5281" y="836"/>
                <a:chExt cx="516" cy="382"/>
              </a:xfrm>
              <a:solidFill>
                <a:srgbClr val="0078D7"/>
              </a:solidFill>
            </p:grpSpPr>
            <p:sp>
              <p:nvSpPr>
                <p:cNvPr id="88" name="Freeform 25"/>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89" name="Rectangle 26"/>
                <p:cNvSpPr>
                  <a:spLocks noChangeArrowheads="1"/>
                </p:cNvSpPr>
                <p:nvPr/>
              </p:nvSpPr>
              <p:spPr bwMode="auto">
                <a:xfrm>
                  <a:off x="5350" y="1044"/>
                  <a:ext cx="378" cy="35"/>
                </a:xfrm>
                <a:prstGeom prst="rect">
                  <a:avLst/>
                </a:prstGeom>
                <a:grp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grpSp>
            <p:nvGrpSpPr>
              <p:cNvPr id="100" name="Group 12"/>
              <p:cNvGrpSpPr>
                <a:grpSpLocks noChangeAspect="1"/>
              </p:cNvGrpSpPr>
              <p:nvPr/>
            </p:nvGrpSpPr>
            <p:grpSpPr bwMode="auto">
              <a:xfrm>
                <a:off x="2942619" y="1724180"/>
                <a:ext cx="389266" cy="630948"/>
                <a:chOff x="3814" y="2056"/>
                <a:chExt cx="182" cy="295"/>
              </a:xfrm>
            </p:grpSpPr>
            <p:sp>
              <p:nvSpPr>
                <p:cNvPr id="101" name="Rectangle 13"/>
                <p:cNvSpPr>
                  <a:spLocks noChangeArrowheads="1"/>
                </p:cNvSpPr>
                <p:nvPr/>
              </p:nvSpPr>
              <p:spPr bwMode="auto">
                <a:xfrm>
                  <a:off x="3834" y="2056"/>
                  <a:ext cx="162" cy="295"/>
                </a:xfrm>
                <a:prstGeom prst="rect">
                  <a:avLst/>
                </a:prstGeom>
                <a:noFill/>
                <a:ln w="254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2" name="Rectangle 14"/>
                <p:cNvSpPr>
                  <a:spLocks noChangeArrowheads="1"/>
                </p:cNvSpPr>
                <p:nvPr/>
              </p:nvSpPr>
              <p:spPr bwMode="auto">
                <a:xfrm>
                  <a:off x="3858" y="2078"/>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3" name="Rectangle 15"/>
                <p:cNvSpPr>
                  <a:spLocks noChangeArrowheads="1"/>
                </p:cNvSpPr>
                <p:nvPr/>
              </p:nvSpPr>
              <p:spPr bwMode="auto">
                <a:xfrm>
                  <a:off x="3858" y="2140"/>
                  <a:ext cx="114" cy="31"/>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4" name="Rectangle 16"/>
                <p:cNvSpPr>
                  <a:spLocks noChangeArrowheads="1"/>
                </p:cNvSpPr>
                <p:nvPr/>
              </p:nvSpPr>
              <p:spPr bwMode="auto">
                <a:xfrm>
                  <a:off x="3858" y="2203"/>
                  <a:ext cx="114" cy="30"/>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5" name="Freeform 17"/>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6" name="Freeform 18"/>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7" name="Oval 19"/>
                <p:cNvSpPr>
                  <a:spLocks noChangeArrowheads="1"/>
                </p:cNvSpPr>
                <p:nvPr/>
              </p:nvSpPr>
              <p:spPr bwMode="auto">
                <a:xfrm>
                  <a:off x="3858" y="2296"/>
                  <a:ext cx="25"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8" name="Oval 20"/>
                <p:cNvSpPr>
                  <a:spLocks noChangeArrowheads="1"/>
                </p:cNvSpPr>
                <p:nvPr/>
              </p:nvSpPr>
              <p:spPr bwMode="auto">
                <a:xfrm>
                  <a:off x="3903" y="2296"/>
                  <a:ext cx="24" cy="24"/>
                </a:xfrm>
                <a:prstGeom prst="ellipse">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09" name="Rectangle 21"/>
                <p:cNvSpPr>
                  <a:spLocks noChangeArrowheads="1"/>
                </p:cNvSpPr>
                <p:nvPr/>
              </p:nvSpPr>
              <p:spPr bwMode="auto">
                <a:xfrm>
                  <a:off x="3949" y="2296"/>
                  <a:ext cx="23" cy="22"/>
                </a:xfrm>
                <a:prstGeom prst="rect">
                  <a:avLst/>
                </a:prstGeom>
                <a:noFill/>
                <a:ln w="222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sp>
            <p:nvSpPr>
              <p:cNvPr id="110" name="Freeform 5"/>
              <p:cNvSpPr>
                <a:spLocks noEditPoints="1"/>
              </p:cNvSpPr>
              <p:nvPr/>
            </p:nvSpPr>
            <p:spPr bwMode="auto">
              <a:xfrm>
                <a:off x="487318" y="2613036"/>
                <a:ext cx="456640" cy="491433"/>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rgbClr val="0078D7"/>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12" name="Freeform 9"/>
              <p:cNvSpPr>
                <a:spLocks noEditPoints="1"/>
              </p:cNvSpPr>
              <p:nvPr/>
            </p:nvSpPr>
            <p:spPr bwMode="auto">
              <a:xfrm>
                <a:off x="2810742" y="2576404"/>
                <a:ext cx="497599" cy="528152"/>
              </a:xfrm>
              <a:custGeom>
                <a:avLst/>
                <a:gdLst>
                  <a:gd name="T0" fmla="*/ 94 w 112"/>
                  <a:gd name="T1" fmla="*/ 43 h 120"/>
                  <a:gd name="T2" fmla="*/ 104 w 112"/>
                  <a:gd name="T3" fmla="*/ 24 h 120"/>
                  <a:gd name="T4" fmla="*/ 80 w 112"/>
                  <a:gd name="T5" fmla="*/ 0 h 120"/>
                  <a:gd name="T6" fmla="*/ 56 w 112"/>
                  <a:gd name="T7" fmla="*/ 24 h 120"/>
                  <a:gd name="T8" fmla="*/ 66 w 112"/>
                  <a:gd name="T9" fmla="*/ 43 h 120"/>
                  <a:gd name="T10" fmla="*/ 51 w 112"/>
                  <a:gd name="T11" fmla="*/ 58 h 120"/>
                  <a:gd name="T12" fmla="*/ 32 w 112"/>
                  <a:gd name="T13" fmla="*/ 48 h 120"/>
                  <a:gd name="T14" fmla="*/ 8 w 112"/>
                  <a:gd name="T15" fmla="*/ 72 h 120"/>
                  <a:gd name="T16" fmla="*/ 18 w 112"/>
                  <a:gd name="T17" fmla="*/ 91 h 120"/>
                  <a:gd name="T18" fmla="*/ 0 w 112"/>
                  <a:gd name="T19" fmla="*/ 120 h 120"/>
                  <a:gd name="T20" fmla="*/ 8 w 112"/>
                  <a:gd name="T21" fmla="*/ 120 h 120"/>
                  <a:gd name="T22" fmla="*/ 32 w 112"/>
                  <a:gd name="T23" fmla="*/ 96 h 120"/>
                  <a:gd name="T24" fmla="*/ 56 w 112"/>
                  <a:gd name="T25" fmla="*/ 120 h 120"/>
                  <a:gd name="T26" fmla="*/ 64 w 112"/>
                  <a:gd name="T27" fmla="*/ 120 h 120"/>
                  <a:gd name="T28" fmla="*/ 46 w 112"/>
                  <a:gd name="T29" fmla="*/ 91 h 120"/>
                  <a:gd name="T30" fmla="*/ 56 w 112"/>
                  <a:gd name="T31" fmla="*/ 72 h 120"/>
                  <a:gd name="T32" fmla="*/ 80 w 112"/>
                  <a:gd name="T33" fmla="*/ 48 h 120"/>
                  <a:gd name="T34" fmla="*/ 104 w 112"/>
                  <a:gd name="T35" fmla="*/ 72 h 120"/>
                  <a:gd name="T36" fmla="*/ 112 w 112"/>
                  <a:gd name="T37" fmla="*/ 72 h 120"/>
                  <a:gd name="T38" fmla="*/ 94 w 112"/>
                  <a:gd name="T39" fmla="*/ 43 h 120"/>
                  <a:gd name="T40" fmla="*/ 32 w 112"/>
                  <a:gd name="T41" fmla="*/ 88 h 120"/>
                  <a:gd name="T42" fmla="*/ 16 w 112"/>
                  <a:gd name="T43" fmla="*/ 72 h 120"/>
                  <a:gd name="T44" fmla="*/ 32 w 112"/>
                  <a:gd name="T45" fmla="*/ 56 h 120"/>
                  <a:gd name="T46" fmla="*/ 48 w 112"/>
                  <a:gd name="T47" fmla="*/ 72 h 120"/>
                  <a:gd name="T48" fmla="*/ 32 w 112"/>
                  <a:gd name="T49" fmla="*/ 88 h 120"/>
                  <a:gd name="T50" fmla="*/ 80 w 112"/>
                  <a:gd name="T51" fmla="*/ 40 h 120"/>
                  <a:gd name="T52" fmla="*/ 64 w 112"/>
                  <a:gd name="T53" fmla="*/ 24 h 120"/>
                  <a:gd name="T54" fmla="*/ 80 w 112"/>
                  <a:gd name="T55" fmla="*/ 8 h 120"/>
                  <a:gd name="T56" fmla="*/ 96 w 112"/>
                  <a:gd name="T57" fmla="*/ 24 h 120"/>
                  <a:gd name="T58" fmla="*/ 80 w 112"/>
                  <a:gd name="T59"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120">
                    <a:moveTo>
                      <a:pt x="94" y="43"/>
                    </a:moveTo>
                    <a:cubicBezTo>
                      <a:pt x="100" y="39"/>
                      <a:pt x="104" y="32"/>
                      <a:pt x="104" y="24"/>
                    </a:cubicBezTo>
                    <a:cubicBezTo>
                      <a:pt x="104" y="11"/>
                      <a:pt x="93" y="0"/>
                      <a:pt x="80" y="0"/>
                    </a:cubicBezTo>
                    <a:cubicBezTo>
                      <a:pt x="67" y="0"/>
                      <a:pt x="56" y="11"/>
                      <a:pt x="56" y="24"/>
                    </a:cubicBezTo>
                    <a:cubicBezTo>
                      <a:pt x="56" y="32"/>
                      <a:pt x="60" y="39"/>
                      <a:pt x="66" y="43"/>
                    </a:cubicBezTo>
                    <a:cubicBezTo>
                      <a:pt x="60" y="46"/>
                      <a:pt x="54" y="52"/>
                      <a:pt x="51" y="58"/>
                    </a:cubicBezTo>
                    <a:cubicBezTo>
                      <a:pt x="47" y="52"/>
                      <a:pt x="40" y="48"/>
                      <a:pt x="32" y="48"/>
                    </a:cubicBezTo>
                    <a:cubicBezTo>
                      <a:pt x="19" y="48"/>
                      <a:pt x="8" y="59"/>
                      <a:pt x="8" y="72"/>
                    </a:cubicBezTo>
                    <a:cubicBezTo>
                      <a:pt x="8" y="80"/>
                      <a:pt x="12" y="87"/>
                      <a:pt x="18" y="91"/>
                    </a:cubicBezTo>
                    <a:cubicBezTo>
                      <a:pt x="7" y="97"/>
                      <a:pt x="0" y="107"/>
                      <a:pt x="0" y="120"/>
                    </a:cubicBezTo>
                    <a:cubicBezTo>
                      <a:pt x="8" y="120"/>
                      <a:pt x="8" y="120"/>
                      <a:pt x="8" y="120"/>
                    </a:cubicBezTo>
                    <a:cubicBezTo>
                      <a:pt x="8" y="107"/>
                      <a:pt x="19" y="96"/>
                      <a:pt x="32" y="96"/>
                    </a:cubicBezTo>
                    <a:cubicBezTo>
                      <a:pt x="45" y="96"/>
                      <a:pt x="56" y="107"/>
                      <a:pt x="56" y="120"/>
                    </a:cubicBezTo>
                    <a:cubicBezTo>
                      <a:pt x="64" y="120"/>
                      <a:pt x="64" y="120"/>
                      <a:pt x="64" y="120"/>
                    </a:cubicBezTo>
                    <a:cubicBezTo>
                      <a:pt x="64" y="107"/>
                      <a:pt x="57" y="97"/>
                      <a:pt x="46" y="91"/>
                    </a:cubicBezTo>
                    <a:cubicBezTo>
                      <a:pt x="52" y="87"/>
                      <a:pt x="56" y="80"/>
                      <a:pt x="56" y="72"/>
                    </a:cubicBezTo>
                    <a:cubicBezTo>
                      <a:pt x="56" y="59"/>
                      <a:pt x="67" y="48"/>
                      <a:pt x="80" y="48"/>
                    </a:cubicBezTo>
                    <a:cubicBezTo>
                      <a:pt x="93" y="48"/>
                      <a:pt x="104" y="59"/>
                      <a:pt x="104" y="72"/>
                    </a:cubicBezTo>
                    <a:cubicBezTo>
                      <a:pt x="112" y="72"/>
                      <a:pt x="112" y="72"/>
                      <a:pt x="112" y="72"/>
                    </a:cubicBezTo>
                    <a:cubicBezTo>
                      <a:pt x="112" y="59"/>
                      <a:pt x="105" y="49"/>
                      <a:pt x="94" y="43"/>
                    </a:cubicBezTo>
                    <a:moveTo>
                      <a:pt x="32" y="88"/>
                    </a:moveTo>
                    <a:cubicBezTo>
                      <a:pt x="23" y="88"/>
                      <a:pt x="16" y="81"/>
                      <a:pt x="16" y="72"/>
                    </a:cubicBezTo>
                    <a:cubicBezTo>
                      <a:pt x="16" y="63"/>
                      <a:pt x="23" y="56"/>
                      <a:pt x="32" y="56"/>
                    </a:cubicBezTo>
                    <a:cubicBezTo>
                      <a:pt x="41" y="56"/>
                      <a:pt x="48" y="63"/>
                      <a:pt x="48" y="72"/>
                    </a:cubicBezTo>
                    <a:cubicBezTo>
                      <a:pt x="48" y="81"/>
                      <a:pt x="41" y="88"/>
                      <a:pt x="32" y="88"/>
                    </a:cubicBezTo>
                    <a:moveTo>
                      <a:pt x="80" y="40"/>
                    </a:moveTo>
                    <a:cubicBezTo>
                      <a:pt x="71" y="40"/>
                      <a:pt x="64" y="33"/>
                      <a:pt x="64" y="24"/>
                    </a:cubicBezTo>
                    <a:cubicBezTo>
                      <a:pt x="64" y="15"/>
                      <a:pt x="71" y="8"/>
                      <a:pt x="80" y="8"/>
                    </a:cubicBezTo>
                    <a:cubicBezTo>
                      <a:pt x="89" y="8"/>
                      <a:pt x="96" y="15"/>
                      <a:pt x="96" y="24"/>
                    </a:cubicBezTo>
                    <a:cubicBezTo>
                      <a:pt x="96" y="33"/>
                      <a:pt x="89" y="40"/>
                      <a:pt x="80" y="40"/>
                    </a:cubicBezTo>
                  </a:path>
                </a:pathLst>
              </a:custGeom>
              <a:solidFill>
                <a:srgbClr val="0078D7"/>
              </a:solidFill>
              <a:ln>
                <a:noFill/>
              </a:ln>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sp>
            <p:nvSpPr>
              <p:cNvPr id="113" name="TextBox 112"/>
              <p:cNvSpPr txBox="1"/>
              <p:nvPr/>
            </p:nvSpPr>
            <p:spPr>
              <a:xfrm>
                <a:off x="1142211" y="1723234"/>
                <a:ext cx="1544762"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Software</a:t>
                </a:r>
              </a:p>
            </p:txBody>
          </p:sp>
          <p:sp>
            <p:nvSpPr>
              <p:cNvPr id="114" name="TextBox 113"/>
              <p:cNvSpPr txBox="1"/>
              <p:nvPr/>
            </p:nvSpPr>
            <p:spPr>
              <a:xfrm>
                <a:off x="3411762" y="1687893"/>
                <a:ext cx="243840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Hardware</a:t>
                </a:r>
              </a:p>
            </p:txBody>
          </p:sp>
          <p:sp>
            <p:nvSpPr>
              <p:cNvPr id="115" name="TextBox 114"/>
              <p:cNvSpPr txBox="1"/>
              <p:nvPr/>
            </p:nvSpPr>
            <p:spPr>
              <a:xfrm>
                <a:off x="1152120" y="2488651"/>
                <a:ext cx="1431499"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Support</a:t>
                </a:r>
              </a:p>
            </p:txBody>
          </p:sp>
          <p:sp>
            <p:nvSpPr>
              <p:cNvPr id="116" name="TextBox 115"/>
              <p:cNvSpPr txBox="1"/>
              <p:nvPr/>
            </p:nvSpPr>
            <p:spPr>
              <a:xfrm>
                <a:off x="3410626" y="2536354"/>
                <a:ext cx="243840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Services</a:t>
                </a:r>
              </a:p>
            </p:txBody>
          </p:sp>
        </p:grpSp>
      </p:grpSp>
      <p:grpSp>
        <p:nvGrpSpPr>
          <p:cNvPr id="11" name="Group 10">
            <a:extLst>
              <a:ext uri="{FF2B5EF4-FFF2-40B4-BE49-F238E27FC236}">
                <a16:creationId xmlns:a16="http://schemas.microsoft.com/office/drawing/2014/main" id="{F796D27B-72A1-41A2-BCFA-F26070FAF29E}"/>
              </a:ext>
            </a:extLst>
          </p:cNvPr>
          <p:cNvGrpSpPr/>
          <p:nvPr/>
        </p:nvGrpSpPr>
        <p:grpSpPr>
          <a:xfrm>
            <a:off x="5427068" y="1549643"/>
            <a:ext cx="6912077" cy="4052066"/>
            <a:chOff x="5427068" y="1549643"/>
            <a:chExt cx="6912077" cy="4052066"/>
          </a:xfrm>
        </p:grpSpPr>
        <p:sp>
          <p:nvSpPr>
            <p:cNvPr id="10" name="Rectangle 9">
              <a:extLst>
                <a:ext uri="{FF2B5EF4-FFF2-40B4-BE49-F238E27FC236}">
                  <a16:creationId xmlns:a16="http://schemas.microsoft.com/office/drawing/2014/main" id="{291B1DA0-4140-4796-85E0-4AF7FFF3C88F}"/>
                </a:ext>
              </a:extLst>
            </p:cNvPr>
            <p:cNvSpPr/>
            <p:nvPr/>
          </p:nvSpPr>
          <p:spPr bwMode="auto">
            <a:xfrm>
              <a:off x="5427068" y="1549643"/>
              <a:ext cx="6912077" cy="4052066"/>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A5F3036D-D127-4C5D-9DAB-ACF879FE7A49}"/>
                </a:ext>
              </a:extLst>
            </p:cNvPr>
            <p:cNvGrpSpPr/>
            <p:nvPr/>
          </p:nvGrpSpPr>
          <p:grpSpPr>
            <a:xfrm>
              <a:off x="5518365" y="1696137"/>
              <a:ext cx="6746088" cy="3832304"/>
              <a:chOff x="5246128" y="1995715"/>
              <a:chExt cx="6886859" cy="3912274"/>
            </a:xfrm>
          </p:grpSpPr>
          <p:grpSp>
            <p:nvGrpSpPr>
              <p:cNvPr id="2" name="Group 1"/>
              <p:cNvGrpSpPr/>
              <p:nvPr/>
            </p:nvGrpSpPr>
            <p:grpSpPr>
              <a:xfrm>
                <a:off x="5246128" y="1995715"/>
                <a:ext cx="6886859" cy="3168885"/>
                <a:chOff x="5246128" y="1995715"/>
                <a:chExt cx="6886859" cy="3168885"/>
              </a:xfrm>
            </p:grpSpPr>
            <p:sp>
              <p:nvSpPr>
                <p:cNvPr id="161" name="Rounded Rectangle 160"/>
                <p:cNvSpPr/>
                <p:nvPr/>
              </p:nvSpPr>
              <p:spPr bwMode="auto">
                <a:xfrm>
                  <a:off x="5246128" y="2485393"/>
                  <a:ext cx="6886859" cy="2232137"/>
                </a:xfrm>
                <a:prstGeom prst="roundRect">
                  <a:avLst/>
                </a:prstGeom>
                <a:no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0" cap="none" spc="0" normalizeH="0" baseline="0" noProof="0" err="1">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96" name="Oval 195"/>
                <p:cNvSpPr/>
                <p:nvPr/>
              </p:nvSpPr>
              <p:spPr bwMode="auto">
                <a:xfrm>
                  <a:off x="5658176"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grpSp>
              <p:nvGrpSpPr>
                <p:cNvPr id="197" name="Group 196"/>
                <p:cNvGrpSpPr/>
                <p:nvPr/>
              </p:nvGrpSpPr>
              <p:grpSpPr bwMode="black">
                <a:xfrm>
                  <a:off x="5918251" y="2231568"/>
                  <a:ext cx="554867" cy="572880"/>
                  <a:chOff x="3422650" y="3467100"/>
                  <a:chExt cx="533400" cy="549275"/>
                </a:xfrm>
                <a:solidFill>
                  <a:srgbClr val="0078D7"/>
                </a:solidFill>
              </p:grpSpPr>
              <p:sp>
                <p:nvSpPr>
                  <p:cNvPr id="198"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9"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94" name="Oval 193"/>
                <p:cNvSpPr/>
                <p:nvPr/>
              </p:nvSpPr>
              <p:spPr bwMode="auto">
                <a:xfrm>
                  <a:off x="5658176"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95" name="Freeform 164"/>
                <p:cNvSpPr>
                  <a:spLocks noEditPoints="1"/>
                </p:cNvSpPr>
                <p:nvPr/>
              </p:nvSpPr>
              <p:spPr bwMode="black">
                <a:xfrm>
                  <a:off x="5994707" y="4407134"/>
                  <a:ext cx="401954" cy="51600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2" name="Oval 191"/>
                <p:cNvSpPr/>
                <p:nvPr/>
              </p:nvSpPr>
              <p:spPr bwMode="auto">
                <a:xfrm>
                  <a:off x="7300623"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93" name="Freeform 18"/>
                <p:cNvSpPr>
                  <a:spLocks noEditPoints="1"/>
                </p:cNvSpPr>
                <p:nvPr/>
              </p:nvSpPr>
              <p:spPr bwMode="black">
                <a:xfrm>
                  <a:off x="7646517" y="2257723"/>
                  <a:ext cx="383230" cy="4496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6" name="Oval 185"/>
                <p:cNvSpPr/>
                <p:nvPr/>
              </p:nvSpPr>
              <p:spPr bwMode="auto">
                <a:xfrm>
                  <a:off x="895505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grpSp>
              <p:nvGrpSpPr>
                <p:cNvPr id="187" name="Group 186"/>
                <p:cNvGrpSpPr/>
                <p:nvPr/>
              </p:nvGrpSpPr>
              <p:grpSpPr>
                <a:xfrm>
                  <a:off x="9209164" y="2230267"/>
                  <a:ext cx="566807" cy="562942"/>
                  <a:chOff x="10304124" y="3516576"/>
                  <a:chExt cx="535082" cy="534943"/>
                </a:xfrm>
              </p:grpSpPr>
              <p:grpSp>
                <p:nvGrpSpPr>
                  <p:cNvPr id="188" name="Group 187"/>
                  <p:cNvGrpSpPr/>
                  <p:nvPr/>
                </p:nvGrpSpPr>
                <p:grpSpPr>
                  <a:xfrm>
                    <a:off x="10304124" y="3516576"/>
                    <a:ext cx="535082" cy="534943"/>
                    <a:chOff x="10304124" y="3516576"/>
                    <a:chExt cx="535082" cy="534943"/>
                  </a:xfrm>
                </p:grpSpPr>
                <p:sp>
                  <p:nvSpPr>
                    <p:cNvPr id="190" name="Freeform 101"/>
                    <p:cNvSpPr>
                      <a:spLocks noEditPoints="1"/>
                    </p:cNvSpPr>
                    <p:nvPr/>
                  </p:nvSpPr>
                  <p:spPr bwMode="black">
                    <a:xfrm>
                      <a:off x="10304124" y="3516576"/>
                      <a:ext cx="535082" cy="534943"/>
                    </a:xfrm>
                    <a:custGeom>
                      <a:avLst/>
                      <a:gdLst>
                        <a:gd name="T0" fmla="*/ 317 w 323"/>
                        <a:gd name="T1" fmla="*/ 150 h 323"/>
                        <a:gd name="T2" fmla="*/ 173 w 323"/>
                        <a:gd name="T3" fmla="*/ 7 h 323"/>
                        <a:gd name="T4" fmla="*/ 150 w 323"/>
                        <a:gd name="T5" fmla="*/ 7 h 323"/>
                        <a:gd name="T6" fmla="*/ 7 w 323"/>
                        <a:gd name="T7" fmla="*/ 150 h 323"/>
                        <a:gd name="T8" fmla="*/ 7 w 323"/>
                        <a:gd name="T9" fmla="*/ 174 h 323"/>
                        <a:gd name="T10" fmla="*/ 150 w 323"/>
                        <a:gd name="T11" fmla="*/ 317 h 323"/>
                        <a:gd name="T12" fmla="*/ 173 w 323"/>
                        <a:gd name="T13" fmla="*/ 317 h 323"/>
                        <a:gd name="T14" fmla="*/ 317 w 323"/>
                        <a:gd name="T15" fmla="*/ 174 h 323"/>
                        <a:gd name="T16" fmla="*/ 317 w 323"/>
                        <a:gd name="T17" fmla="*/ 150 h 323"/>
                        <a:gd name="T18" fmla="*/ 281 w 323"/>
                        <a:gd name="T19" fmla="*/ 171 h 323"/>
                        <a:gd name="T20" fmla="*/ 171 w 323"/>
                        <a:gd name="T21" fmla="*/ 281 h 323"/>
                        <a:gd name="T22" fmla="*/ 153 w 323"/>
                        <a:gd name="T23" fmla="*/ 281 h 323"/>
                        <a:gd name="T24" fmla="*/ 43 w 323"/>
                        <a:gd name="T25" fmla="*/ 171 h 323"/>
                        <a:gd name="T26" fmla="*/ 43 w 323"/>
                        <a:gd name="T27" fmla="*/ 153 h 323"/>
                        <a:gd name="T28" fmla="*/ 153 w 323"/>
                        <a:gd name="T29" fmla="*/ 43 h 323"/>
                        <a:gd name="T30" fmla="*/ 171 w 323"/>
                        <a:gd name="T31" fmla="*/ 43 h 323"/>
                        <a:gd name="T32" fmla="*/ 281 w 323"/>
                        <a:gd name="T33" fmla="*/ 153 h 323"/>
                        <a:gd name="T34" fmla="*/ 281 w 323"/>
                        <a:gd name="T35" fmla="*/ 17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323">
                          <a:moveTo>
                            <a:pt x="317" y="150"/>
                          </a:moveTo>
                          <a:cubicBezTo>
                            <a:pt x="173" y="7"/>
                            <a:pt x="173" y="7"/>
                            <a:pt x="173" y="7"/>
                          </a:cubicBezTo>
                          <a:cubicBezTo>
                            <a:pt x="167" y="0"/>
                            <a:pt x="156" y="0"/>
                            <a:pt x="150" y="7"/>
                          </a:cubicBezTo>
                          <a:cubicBezTo>
                            <a:pt x="7" y="150"/>
                            <a:pt x="7" y="150"/>
                            <a:pt x="7" y="150"/>
                          </a:cubicBezTo>
                          <a:cubicBezTo>
                            <a:pt x="0" y="157"/>
                            <a:pt x="0" y="167"/>
                            <a:pt x="7" y="174"/>
                          </a:cubicBezTo>
                          <a:cubicBezTo>
                            <a:pt x="150" y="317"/>
                            <a:pt x="150" y="317"/>
                            <a:pt x="150" y="317"/>
                          </a:cubicBezTo>
                          <a:cubicBezTo>
                            <a:pt x="156" y="323"/>
                            <a:pt x="167" y="323"/>
                            <a:pt x="173" y="317"/>
                          </a:cubicBezTo>
                          <a:cubicBezTo>
                            <a:pt x="317" y="174"/>
                            <a:pt x="317" y="174"/>
                            <a:pt x="317" y="174"/>
                          </a:cubicBezTo>
                          <a:cubicBezTo>
                            <a:pt x="323" y="167"/>
                            <a:pt x="323" y="157"/>
                            <a:pt x="317" y="150"/>
                          </a:cubicBezTo>
                          <a:close/>
                          <a:moveTo>
                            <a:pt x="281" y="171"/>
                          </a:moveTo>
                          <a:cubicBezTo>
                            <a:pt x="171" y="281"/>
                            <a:pt x="171" y="281"/>
                            <a:pt x="171" y="281"/>
                          </a:cubicBezTo>
                          <a:cubicBezTo>
                            <a:pt x="166" y="286"/>
                            <a:pt x="158" y="286"/>
                            <a:pt x="153" y="281"/>
                          </a:cubicBezTo>
                          <a:cubicBezTo>
                            <a:pt x="43" y="171"/>
                            <a:pt x="43" y="171"/>
                            <a:pt x="43" y="171"/>
                          </a:cubicBezTo>
                          <a:cubicBezTo>
                            <a:pt x="38" y="166"/>
                            <a:pt x="38" y="158"/>
                            <a:pt x="43" y="153"/>
                          </a:cubicBezTo>
                          <a:cubicBezTo>
                            <a:pt x="153" y="43"/>
                            <a:pt x="153" y="43"/>
                            <a:pt x="153" y="43"/>
                          </a:cubicBezTo>
                          <a:cubicBezTo>
                            <a:pt x="158" y="38"/>
                            <a:pt x="166" y="38"/>
                            <a:pt x="171" y="43"/>
                          </a:cubicBezTo>
                          <a:cubicBezTo>
                            <a:pt x="281" y="153"/>
                            <a:pt x="281" y="153"/>
                            <a:pt x="281" y="153"/>
                          </a:cubicBezTo>
                          <a:cubicBezTo>
                            <a:pt x="286" y="158"/>
                            <a:pt x="286" y="166"/>
                            <a:pt x="281" y="171"/>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91" name="Freeform 102"/>
                    <p:cNvSpPr>
                      <a:spLocks/>
                    </p:cNvSpPr>
                    <p:nvPr/>
                  </p:nvSpPr>
                  <p:spPr bwMode="black">
                    <a:xfrm>
                      <a:off x="10550975" y="3662403"/>
                      <a:ext cx="59610" cy="167564"/>
                    </a:xfrm>
                    <a:custGeom>
                      <a:avLst/>
                      <a:gdLst>
                        <a:gd name="T0" fmla="*/ 64 w 85"/>
                        <a:gd name="T1" fmla="*/ 239 h 239"/>
                        <a:gd name="T2" fmla="*/ 85 w 85"/>
                        <a:gd name="T3" fmla="*/ 90 h 239"/>
                        <a:gd name="T4" fmla="*/ 85 w 85"/>
                        <a:gd name="T5" fmla="*/ 0 h 239"/>
                        <a:gd name="T6" fmla="*/ 0 w 85"/>
                        <a:gd name="T7" fmla="*/ 0 h 239"/>
                        <a:gd name="T8" fmla="*/ 0 w 85"/>
                        <a:gd name="T9" fmla="*/ 90 h 239"/>
                        <a:gd name="T10" fmla="*/ 21 w 85"/>
                        <a:gd name="T11" fmla="*/ 239 h 239"/>
                        <a:gd name="T12" fmla="*/ 64 w 85"/>
                        <a:gd name="T13" fmla="*/ 239 h 239"/>
                      </a:gdLst>
                      <a:ahLst/>
                      <a:cxnLst>
                        <a:cxn ang="0">
                          <a:pos x="T0" y="T1"/>
                        </a:cxn>
                        <a:cxn ang="0">
                          <a:pos x="T2" y="T3"/>
                        </a:cxn>
                        <a:cxn ang="0">
                          <a:pos x="T4" y="T5"/>
                        </a:cxn>
                        <a:cxn ang="0">
                          <a:pos x="T6" y="T7"/>
                        </a:cxn>
                        <a:cxn ang="0">
                          <a:pos x="T8" y="T9"/>
                        </a:cxn>
                        <a:cxn ang="0">
                          <a:pos x="T10" y="T11"/>
                        </a:cxn>
                        <a:cxn ang="0">
                          <a:pos x="T12" y="T13"/>
                        </a:cxn>
                      </a:cxnLst>
                      <a:rect l="0" t="0" r="r" b="b"/>
                      <a:pathLst>
                        <a:path w="85" h="239">
                          <a:moveTo>
                            <a:pt x="64" y="239"/>
                          </a:moveTo>
                          <a:lnTo>
                            <a:pt x="85" y="90"/>
                          </a:lnTo>
                          <a:lnTo>
                            <a:pt x="85" y="0"/>
                          </a:lnTo>
                          <a:lnTo>
                            <a:pt x="0" y="0"/>
                          </a:lnTo>
                          <a:lnTo>
                            <a:pt x="0" y="90"/>
                          </a:lnTo>
                          <a:lnTo>
                            <a:pt x="21" y="239"/>
                          </a:lnTo>
                          <a:lnTo>
                            <a:pt x="64" y="239"/>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89" name="Rectangle 103"/>
                  <p:cNvSpPr>
                    <a:spLocks noChangeArrowheads="1"/>
                  </p:cNvSpPr>
                  <p:nvPr/>
                </p:nvSpPr>
                <p:spPr bwMode="black">
                  <a:xfrm>
                    <a:off x="10547469" y="3848196"/>
                    <a:ext cx="66623" cy="64501"/>
                  </a:xfrm>
                  <a:prstGeom prst="rect">
                    <a:avLst/>
                  </a:pr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84" name="Oval 183"/>
                <p:cNvSpPr/>
                <p:nvPr/>
              </p:nvSpPr>
              <p:spPr bwMode="auto">
                <a:xfrm>
                  <a:off x="1061196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85" name="Freeform 184"/>
                <p:cNvSpPr>
                  <a:spLocks noEditPoints="1"/>
                </p:cNvSpPr>
                <p:nvPr/>
              </p:nvSpPr>
              <p:spPr bwMode="black">
                <a:xfrm>
                  <a:off x="10912225" y="2278623"/>
                  <a:ext cx="474504" cy="453577"/>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2" name="Oval 181"/>
                <p:cNvSpPr/>
                <p:nvPr/>
              </p:nvSpPr>
              <p:spPr bwMode="auto">
                <a:xfrm>
                  <a:off x="7300623"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83" name="Freeform 81"/>
                <p:cNvSpPr>
                  <a:spLocks/>
                </p:cNvSpPr>
                <p:nvPr/>
              </p:nvSpPr>
              <p:spPr bwMode="black">
                <a:xfrm>
                  <a:off x="7624981" y="4353814"/>
                  <a:ext cx="426300" cy="56038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sp>
              <p:nvSpPr>
                <p:cNvPr id="180" name="Oval 179"/>
                <p:cNvSpPr/>
                <p:nvPr/>
              </p:nvSpPr>
              <p:spPr bwMode="auto">
                <a:xfrm>
                  <a:off x="895505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pic>
              <p:nvPicPr>
                <p:cNvPr id="181" name="Picture 47" descr="C:\Users\sakuu\Documents\Ballmer MGX 2011\Tile Icons\Calendar.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a:ext>
                  </a:extLst>
                </a:blip>
                <a:srcRect/>
                <a:stretch>
                  <a:fillRect/>
                </a:stretch>
              </p:blipFill>
              <p:spPr bwMode="black">
                <a:xfrm>
                  <a:off x="9261044" y="4443733"/>
                  <a:ext cx="463046" cy="407110"/>
                </a:xfrm>
                <a:prstGeom prst="rect">
                  <a:avLst/>
                </a:prstGeom>
                <a:solidFill>
                  <a:srgbClr val="0078D7"/>
                </a:solidFill>
                <a:ln>
                  <a:noFill/>
                </a:ln>
              </p:spPr>
            </p:pic>
            <p:sp>
              <p:nvSpPr>
                <p:cNvPr id="178" name="Oval 177"/>
                <p:cNvSpPr/>
                <p:nvPr/>
              </p:nvSpPr>
              <p:spPr bwMode="auto">
                <a:xfrm>
                  <a:off x="1061196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50" normalizeH="0" baseline="0" noProof="0">
                    <a:ln>
                      <a:noFill/>
                    </a:ln>
                    <a:solidFill>
                      <a:srgbClr val="CDF4FF">
                        <a:lumMod val="50000"/>
                      </a:srgbClr>
                    </a:solidFill>
                    <a:effectLst/>
                    <a:uLnTx/>
                    <a:uFillTx/>
                    <a:latin typeface="Segoe UI Light"/>
                    <a:ea typeface="MS PGothic" panose="020B0600070205080204" pitchFamily="34" charset="-128"/>
                    <a:cs typeface="Segoe UI Semibold" panose="020B0702040204020203" pitchFamily="34" charset="0"/>
                  </a:endParaRPr>
                </a:p>
              </p:txBody>
            </p:sp>
            <p:sp>
              <p:nvSpPr>
                <p:cNvPr id="179" name="Freeform 58"/>
                <p:cNvSpPr>
                  <a:spLocks noEditPoints="1"/>
                </p:cNvSpPr>
                <p:nvPr/>
              </p:nvSpPr>
              <p:spPr bwMode="black">
                <a:xfrm>
                  <a:off x="10922080" y="4425866"/>
                  <a:ext cx="454795" cy="48396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Light"/>
                    <a:ea typeface="+mn-ea"/>
                    <a:cs typeface="+mn-cs"/>
                  </a:endParaRPr>
                </a:p>
              </p:txBody>
            </p:sp>
          </p:grpSp>
          <p:sp>
            <p:nvSpPr>
              <p:cNvPr id="170" name="TextBox 169"/>
              <p:cNvSpPr txBox="1"/>
              <p:nvPr/>
            </p:nvSpPr>
            <p:spPr>
              <a:xfrm>
                <a:off x="5246128" y="3116371"/>
                <a:ext cx="1996245"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Architecture, hardware, and topology</a:t>
                </a:r>
              </a:p>
            </p:txBody>
          </p:sp>
          <p:sp>
            <p:nvSpPr>
              <p:cNvPr id="171" name="TextBox 170"/>
              <p:cNvSpPr txBox="1"/>
              <p:nvPr/>
            </p:nvSpPr>
            <p:spPr>
              <a:xfrm>
                <a:off x="5466404" y="5246013"/>
                <a:ext cx="145856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Security and privacy</a:t>
                </a:r>
              </a:p>
            </p:txBody>
          </p:sp>
          <p:sp>
            <p:nvSpPr>
              <p:cNvPr id="172" name="TextBox 171"/>
              <p:cNvSpPr txBox="1"/>
              <p:nvPr/>
            </p:nvSpPr>
            <p:spPr>
              <a:xfrm>
                <a:off x="6858036" y="3116371"/>
                <a:ext cx="2023979" cy="830041"/>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Deployment, configuration, provisioning</a:t>
                </a:r>
              </a:p>
            </p:txBody>
          </p:sp>
          <p:sp>
            <p:nvSpPr>
              <p:cNvPr id="173" name="TextBox 172"/>
              <p:cNvSpPr txBox="1"/>
              <p:nvPr/>
            </p:nvSpPr>
            <p:spPr>
              <a:xfrm>
                <a:off x="8891674" y="3116371"/>
                <a:ext cx="1201787" cy="509191"/>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Validation</a:t>
                </a:r>
              </a:p>
            </p:txBody>
          </p:sp>
          <p:sp>
            <p:nvSpPr>
              <p:cNvPr id="174" name="TextBox 173"/>
              <p:cNvSpPr txBox="1"/>
              <p:nvPr/>
            </p:nvSpPr>
            <p:spPr>
              <a:xfrm>
                <a:off x="10449649" y="3116371"/>
                <a:ext cx="1399657"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Monitoring, diagnostics</a:t>
                </a:r>
              </a:p>
            </p:txBody>
          </p:sp>
          <p:sp>
            <p:nvSpPr>
              <p:cNvPr id="175" name="TextBox 174"/>
              <p:cNvSpPr txBox="1"/>
              <p:nvPr/>
            </p:nvSpPr>
            <p:spPr>
              <a:xfrm>
                <a:off x="7083811" y="5246013"/>
                <a:ext cx="150864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Business continuity</a:t>
                </a:r>
              </a:p>
            </p:txBody>
          </p:sp>
          <p:sp>
            <p:nvSpPr>
              <p:cNvPr id="176" name="TextBox 175"/>
              <p:cNvSpPr txBox="1"/>
              <p:nvPr/>
            </p:nvSpPr>
            <p:spPr>
              <a:xfrm>
                <a:off x="8738247" y="5246013"/>
                <a:ext cx="1508641"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Patching and updating</a:t>
                </a:r>
              </a:p>
            </p:txBody>
          </p:sp>
          <p:sp>
            <p:nvSpPr>
              <p:cNvPr id="177" name="TextBox 176"/>
              <p:cNvSpPr txBox="1"/>
              <p:nvPr/>
            </p:nvSpPr>
            <p:spPr>
              <a:xfrm>
                <a:off x="10244627" y="5246013"/>
                <a:ext cx="1809700" cy="661976"/>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chemeClr val="bg1"/>
                    </a:solidFill>
                    <a:effectLst/>
                    <a:uLnTx/>
                    <a:uFillTx/>
                    <a:latin typeface="Segoe UI Light"/>
                    <a:ea typeface="+mn-ea"/>
                    <a:cs typeface="+mn-cs"/>
                  </a:rPr>
                  <a:t>Field replacement of parts</a:t>
                </a:r>
              </a:p>
            </p:txBody>
          </p:sp>
        </p:grpSp>
      </p:grpSp>
      <p:grpSp>
        <p:nvGrpSpPr>
          <p:cNvPr id="12" name="Group 11">
            <a:extLst>
              <a:ext uri="{FF2B5EF4-FFF2-40B4-BE49-F238E27FC236}">
                <a16:creationId xmlns:a16="http://schemas.microsoft.com/office/drawing/2014/main" id="{7B3740D9-5FCA-4EC8-A8AF-D590833234B5}"/>
              </a:ext>
            </a:extLst>
          </p:cNvPr>
          <p:cNvGrpSpPr/>
          <p:nvPr/>
        </p:nvGrpSpPr>
        <p:grpSpPr>
          <a:xfrm>
            <a:off x="164306" y="3161539"/>
            <a:ext cx="5012597" cy="3587505"/>
            <a:chOff x="164306" y="3144371"/>
            <a:chExt cx="5012597" cy="3587505"/>
          </a:xfrm>
        </p:grpSpPr>
        <p:sp>
          <p:nvSpPr>
            <p:cNvPr id="9" name="Rectangle 8">
              <a:extLst>
                <a:ext uri="{FF2B5EF4-FFF2-40B4-BE49-F238E27FC236}">
                  <a16:creationId xmlns:a16="http://schemas.microsoft.com/office/drawing/2014/main" id="{BED15B9C-EB07-4864-9488-16346A75CA13}"/>
                </a:ext>
              </a:extLst>
            </p:cNvPr>
            <p:cNvSpPr/>
            <p:nvPr/>
          </p:nvSpPr>
          <p:spPr bwMode="auto">
            <a:xfrm>
              <a:off x="164306" y="3144371"/>
              <a:ext cx="5012597" cy="3587505"/>
            </a:xfrm>
            <a:prstGeom prst="rect">
              <a:avLst/>
            </a:prstGeom>
            <a:solidFill>
              <a:schemeClr val="tx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8" name="Group 157"/>
            <p:cNvGrpSpPr/>
            <p:nvPr/>
          </p:nvGrpSpPr>
          <p:grpSpPr>
            <a:xfrm>
              <a:off x="1914054" y="3205864"/>
              <a:ext cx="2307565" cy="3434547"/>
              <a:chOff x="8351837" y="1592261"/>
              <a:chExt cx="2307565" cy="3434547"/>
            </a:xfrm>
          </p:grpSpPr>
          <p:sp>
            <p:nvSpPr>
              <p:cNvPr id="53" name="Rectangle 52"/>
              <p:cNvSpPr/>
              <p:nvPr/>
            </p:nvSpPr>
            <p:spPr bwMode="auto">
              <a:xfrm>
                <a:off x="8373402" y="2845678"/>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78D7">
                        <a:lumMod val="50000"/>
                      </a:srgbClr>
                    </a:solidFill>
                    <a:effectLst/>
                    <a:uLnTx/>
                    <a:uFillTx/>
                    <a:latin typeface="Segoe UI"/>
                    <a:ea typeface="Segoe UI" pitchFamily="34" charset="0"/>
                    <a:cs typeface="Segoe UI" pitchFamily="34" charset="0"/>
                  </a:rPr>
                  <a:t>BMC Switch</a:t>
                </a:r>
              </a:p>
            </p:txBody>
          </p:sp>
          <p:grpSp>
            <p:nvGrpSpPr>
              <p:cNvPr id="54" name="Group 53"/>
              <p:cNvGrpSpPr/>
              <p:nvPr/>
            </p:nvGrpSpPr>
            <p:grpSpPr>
              <a:xfrm>
                <a:off x="8351837" y="2006906"/>
                <a:ext cx="2307565" cy="3019902"/>
                <a:chOff x="3245555" y="3040062"/>
                <a:chExt cx="2307565" cy="3019902"/>
              </a:xfrm>
            </p:grpSpPr>
            <p:sp>
              <p:nvSpPr>
                <p:cNvPr id="61" name="Rectangle 60"/>
                <p:cNvSpPr/>
                <p:nvPr/>
              </p:nvSpPr>
              <p:spPr bwMode="auto">
                <a:xfrm>
                  <a:off x="3267120" y="3040062"/>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7">
                          <a:lumMod val="50000"/>
                        </a:srgbClr>
                      </a:solidFill>
                      <a:effectLst/>
                      <a:uLnTx/>
                      <a:uFillTx/>
                      <a:latin typeface="Segoe UI"/>
                      <a:ea typeface="Segoe UI" pitchFamily="34" charset="0"/>
                      <a:cs typeface="Segoe UI" pitchFamily="34" charset="0"/>
                    </a:rPr>
                    <a:t>ToR Switch</a:t>
                  </a:r>
                </a:p>
              </p:txBody>
            </p:sp>
            <p:sp>
              <p:nvSpPr>
                <p:cNvPr id="62" name="Rectangle 61"/>
                <p:cNvSpPr/>
                <p:nvPr/>
              </p:nvSpPr>
              <p:spPr bwMode="auto">
                <a:xfrm>
                  <a:off x="3267120" y="3463305"/>
                  <a:ext cx="2286000" cy="347043"/>
                </a:xfrm>
                <a:prstGeom prst="rect">
                  <a:avLst/>
                </a:prstGeom>
                <a:solidFill>
                  <a:srgbClr val="F8F8F8">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78D7">
                          <a:lumMod val="50000"/>
                        </a:srgbClr>
                      </a:solidFill>
                      <a:effectLst/>
                      <a:uLnTx/>
                      <a:uFillTx/>
                      <a:latin typeface="Segoe UI"/>
                      <a:ea typeface="Segoe UI" pitchFamily="34" charset="0"/>
                      <a:cs typeface="Segoe UI" pitchFamily="34" charset="0"/>
                    </a:rPr>
                    <a:t>ToR</a:t>
                  </a:r>
                  <a:r>
                    <a:rPr kumimoji="0" lang="en-US" sz="1600" b="0" i="0" u="none" strike="noStrike" kern="0" cap="none" spc="0" normalizeH="0" baseline="0" noProof="0" dirty="0">
                      <a:ln>
                        <a:noFill/>
                      </a:ln>
                      <a:solidFill>
                        <a:srgbClr val="0078D7">
                          <a:lumMod val="50000"/>
                        </a:srgbClr>
                      </a:solidFill>
                      <a:effectLst/>
                      <a:uLnTx/>
                      <a:uFillTx/>
                      <a:latin typeface="Segoe UI"/>
                      <a:ea typeface="Segoe UI" pitchFamily="34" charset="0"/>
                      <a:cs typeface="Segoe UI" pitchFamily="34" charset="0"/>
                    </a:rPr>
                    <a:t> Switch</a:t>
                  </a:r>
                </a:p>
              </p:txBody>
            </p:sp>
            <p:sp>
              <p:nvSpPr>
                <p:cNvPr id="63" name="Rectangle 62"/>
                <p:cNvSpPr/>
                <p:nvPr/>
              </p:nvSpPr>
              <p:spPr bwMode="auto">
                <a:xfrm>
                  <a:off x="3245555" y="4453905"/>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64" name="Rectangle 63"/>
                <p:cNvSpPr/>
                <p:nvPr/>
              </p:nvSpPr>
              <p:spPr bwMode="auto">
                <a:xfrm>
                  <a:off x="3245555" y="5293249"/>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cxnSp>
              <p:nvCxnSpPr>
                <p:cNvPr id="65" name="Straight Connector 64"/>
                <p:cNvCxnSpPr/>
                <p:nvPr/>
              </p:nvCxnSpPr>
              <p:spPr>
                <a:xfrm>
                  <a:off x="3571920" y="3234705"/>
                  <a:ext cx="0" cy="423243"/>
                </a:xfrm>
                <a:prstGeom prst="line">
                  <a:avLst/>
                </a:prstGeom>
                <a:noFill/>
                <a:ln w="38100" cap="flat" cmpd="sng" algn="ctr">
                  <a:noFill/>
                  <a:prstDash val="solid"/>
                  <a:headEnd type="none"/>
                  <a:tailEnd type="none"/>
                </a:ln>
                <a:effectLst/>
              </p:spPr>
            </p:cxnSp>
            <p:cxnSp>
              <p:nvCxnSpPr>
                <p:cNvPr id="66" name="Straight Connector 65"/>
                <p:cNvCxnSpPr/>
                <p:nvPr/>
              </p:nvCxnSpPr>
              <p:spPr>
                <a:xfrm>
                  <a:off x="3495720" y="3234705"/>
                  <a:ext cx="0" cy="423243"/>
                </a:xfrm>
                <a:prstGeom prst="line">
                  <a:avLst/>
                </a:prstGeom>
                <a:noFill/>
                <a:ln w="38100" cap="flat" cmpd="sng" algn="ctr">
                  <a:noFill/>
                  <a:prstDash val="solid"/>
                  <a:headEnd type="none"/>
                  <a:tailEnd type="none"/>
                </a:ln>
                <a:effectLst/>
              </p:spPr>
            </p:cxnSp>
            <p:grpSp>
              <p:nvGrpSpPr>
                <p:cNvPr id="67" name="Group 66"/>
                <p:cNvGrpSpPr/>
                <p:nvPr/>
              </p:nvGrpSpPr>
              <p:grpSpPr>
                <a:xfrm>
                  <a:off x="4905421" y="3255522"/>
                  <a:ext cx="76200" cy="1371904"/>
                  <a:chOff x="5019720" y="3255522"/>
                  <a:chExt cx="76200" cy="1371904"/>
                </a:xfrm>
              </p:grpSpPr>
              <p:cxnSp>
                <p:nvCxnSpPr>
                  <p:cNvPr id="79" name="Straight Connector 78"/>
                  <p:cNvCxnSpPr/>
                  <p:nvPr/>
                </p:nvCxnSpPr>
                <p:spPr>
                  <a:xfrm>
                    <a:off x="5019720" y="3255522"/>
                    <a:ext cx="0" cy="1371904"/>
                  </a:xfrm>
                  <a:prstGeom prst="line">
                    <a:avLst/>
                  </a:prstGeom>
                  <a:noFill/>
                  <a:ln w="38100" cap="flat" cmpd="sng" algn="ctr">
                    <a:noFill/>
                    <a:prstDash val="solid"/>
                    <a:headEnd type="none"/>
                    <a:tailEnd type="none"/>
                  </a:ln>
                  <a:effectLst/>
                </p:spPr>
              </p:cxnSp>
              <p:cxnSp>
                <p:nvCxnSpPr>
                  <p:cNvPr id="80" name="Straight Connector 79"/>
                  <p:cNvCxnSpPr/>
                  <p:nvPr/>
                </p:nvCxnSpPr>
                <p:spPr>
                  <a:xfrm>
                    <a:off x="5095920" y="3636826"/>
                    <a:ext cx="0" cy="990600"/>
                  </a:xfrm>
                  <a:prstGeom prst="line">
                    <a:avLst/>
                  </a:prstGeom>
                  <a:noFill/>
                  <a:ln w="38100" cap="flat" cmpd="sng" algn="ctr">
                    <a:noFill/>
                    <a:prstDash val="solid"/>
                    <a:headEnd type="none"/>
                    <a:tailEnd type="none"/>
                  </a:ln>
                  <a:effectLst/>
                </p:spPr>
              </p:cxnSp>
            </p:grpSp>
            <p:sp>
              <p:nvSpPr>
                <p:cNvPr id="68" name="Rectangle 67"/>
                <p:cNvSpPr/>
                <p:nvPr/>
              </p:nvSpPr>
              <p:spPr bwMode="auto">
                <a:xfrm>
                  <a:off x="3245555" y="5712921"/>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sp>
              <p:nvSpPr>
                <p:cNvPr id="69" name="Rectangle 68"/>
                <p:cNvSpPr/>
                <p:nvPr/>
              </p:nvSpPr>
              <p:spPr bwMode="auto">
                <a:xfrm>
                  <a:off x="3245555" y="4873577"/>
                  <a:ext cx="2286000" cy="34704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p>
              </p:txBody>
            </p:sp>
            <p:grpSp>
              <p:nvGrpSpPr>
                <p:cNvPr id="70" name="Group 69"/>
                <p:cNvGrpSpPr/>
                <p:nvPr/>
              </p:nvGrpSpPr>
              <p:grpSpPr>
                <a:xfrm>
                  <a:off x="5248320" y="3255522"/>
                  <a:ext cx="76200" cy="2188982"/>
                  <a:chOff x="5248320" y="3255522"/>
                  <a:chExt cx="76200" cy="2188982"/>
                </a:xfrm>
              </p:grpSpPr>
              <p:cxnSp>
                <p:nvCxnSpPr>
                  <p:cNvPr id="77" name="Straight Connector 76"/>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8" name="Straight Connector 77"/>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71" name="Group 70"/>
                <p:cNvGrpSpPr/>
                <p:nvPr/>
              </p:nvGrpSpPr>
              <p:grpSpPr>
                <a:xfrm>
                  <a:off x="5055918" y="3255522"/>
                  <a:ext cx="88266" cy="1765740"/>
                  <a:chOff x="5248320" y="3255522"/>
                  <a:chExt cx="76200" cy="2188982"/>
                </a:xfrm>
              </p:grpSpPr>
              <p:cxnSp>
                <p:nvCxnSpPr>
                  <p:cNvPr id="75" name="Straight Connector 74"/>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6" name="Straight Connector 75"/>
                  <p:cNvCxnSpPr/>
                  <p:nvPr/>
                </p:nvCxnSpPr>
                <p:spPr>
                  <a:xfrm>
                    <a:off x="5324520" y="3636826"/>
                    <a:ext cx="0" cy="1807678"/>
                  </a:xfrm>
                  <a:prstGeom prst="line">
                    <a:avLst/>
                  </a:prstGeom>
                  <a:noFill/>
                  <a:ln w="38100" cap="flat" cmpd="sng" algn="ctr">
                    <a:noFill/>
                    <a:prstDash val="solid"/>
                    <a:headEnd type="none"/>
                    <a:tailEnd type="none"/>
                  </a:ln>
                  <a:effectLst/>
                </p:spPr>
              </p:cxnSp>
            </p:grpSp>
            <p:grpSp>
              <p:nvGrpSpPr>
                <p:cNvPr id="72" name="Group 71"/>
                <p:cNvGrpSpPr/>
                <p:nvPr/>
              </p:nvGrpSpPr>
              <p:grpSpPr>
                <a:xfrm>
                  <a:off x="5421046" y="3255522"/>
                  <a:ext cx="75875" cy="2603940"/>
                  <a:chOff x="5248320" y="3255522"/>
                  <a:chExt cx="76200" cy="2188982"/>
                </a:xfrm>
              </p:grpSpPr>
              <p:cxnSp>
                <p:nvCxnSpPr>
                  <p:cNvPr id="73" name="Straight Connector 72"/>
                  <p:cNvCxnSpPr/>
                  <p:nvPr/>
                </p:nvCxnSpPr>
                <p:spPr>
                  <a:xfrm>
                    <a:off x="5248320" y="3255522"/>
                    <a:ext cx="0" cy="2188982"/>
                  </a:xfrm>
                  <a:prstGeom prst="line">
                    <a:avLst/>
                  </a:prstGeom>
                  <a:noFill/>
                  <a:ln w="38100" cap="flat" cmpd="sng" algn="ctr">
                    <a:noFill/>
                    <a:prstDash val="solid"/>
                    <a:headEnd type="none"/>
                    <a:tailEnd type="none"/>
                  </a:ln>
                  <a:effectLst/>
                </p:spPr>
              </p:cxnSp>
              <p:cxnSp>
                <p:nvCxnSpPr>
                  <p:cNvPr id="74" name="Straight Connector 73"/>
                  <p:cNvCxnSpPr/>
                  <p:nvPr/>
                </p:nvCxnSpPr>
                <p:spPr>
                  <a:xfrm>
                    <a:off x="5324520" y="3636826"/>
                    <a:ext cx="0" cy="1807678"/>
                  </a:xfrm>
                  <a:prstGeom prst="line">
                    <a:avLst/>
                  </a:prstGeom>
                  <a:noFill/>
                  <a:ln w="38100" cap="flat" cmpd="sng" algn="ctr">
                    <a:noFill/>
                    <a:prstDash val="solid"/>
                    <a:headEnd type="none"/>
                    <a:tailEnd type="none"/>
                  </a:ln>
                  <a:effectLst/>
                </p:spPr>
              </p:cxnSp>
            </p:grpSp>
          </p:grpSp>
          <p:cxnSp>
            <p:nvCxnSpPr>
              <p:cNvPr id="55" name="Straight Connector 54"/>
              <p:cNvCxnSpPr/>
              <p:nvPr/>
            </p:nvCxnSpPr>
            <p:spPr>
              <a:xfrm>
                <a:off x="8505119" y="2603670"/>
                <a:ext cx="0" cy="423243"/>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6" name="Straight Connector 55"/>
              <p:cNvCxnSpPr/>
              <p:nvPr/>
            </p:nvCxnSpPr>
            <p:spPr>
              <a:xfrm>
                <a:off x="8430752" y="2202740"/>
                <a:ext cx="4381" cy="816459"/>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7" name="Straight Connector 56"/>
              <p:cNvCxnSpPr/>
              <p:nvPr/>
            </p:nvCxnSpPr>
            <p:spPr>
              <a:xfrm flipH="1">
                <a:off x="8602002" y="2990686"/>
                <a:ext cx="5856" cy="589050"/>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8" name="Straight Connector 57"/>
              <p:cNvCxnSpPr/>
              <p:nvPr/>
            </p:nvCxnSpPr>
            <p:spPr>
              <a:xfrm>
                <a:off x="8686920" y="2990686"/>
                <a:ext cx="6472" cy="1016436"/>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59" name="Straight Connector 58"/>
              <p:cNvCxnSpPr/>
              <p:nvPr/>
            </p:nvCxnSpPr>
            <p:spPr>
              <a:xfrm flipH="1">
                <a:off x="8772454" y="2990686"/>
                <a:ext cx="6508" cy="1442927"/>
              </a:xfrm>
              <a:prstGeom prst="line">
                <a:avLst/>
              </a:prstGeom>
              <a:noFill/>
              <a:ln w="38100" cap="flat" cmpd="sng" algn="ctr">
                <a:solidFill>
                  <a:srgbClr val="505050">
                    <a:lumMod val="60000"/>
                    <a:lumOff val="40000"/>
                  </a:srgbClr>
                </a:solidFill>
                <a:prstDash val="solid"/>
                <a:headEnd type="none"/>
                <a:tailEnd type="none"/>
              </a:ln>
              <a:effectLst/>
            </p:spPr>
          </p:cxnSp>
          <p:cxnSp>
            <p:nvCxnSpPr>
              <p:cNvPr id="60" name="Straight Connector 59"/>
              <p:cNvCxnSpPr/>
              <p:nvPr/>
            </p:nvCxnSpPr>
            <p:spPr>
              <a:xfrm flipH="1">
                <a:off x="8858023" y="2990686"/>
                <a:ext cx="13053" cy="1835620"/>
              </a:xfrm>
              <a:prstGeom prst="line">
                <a:avLst/>
              </a:prstGeom>
              <a:noFill/>
              <a:ln w="38100" cap="flat" cmpd="sng" algn="ctr">
                <a:solidFill>
                  <a:srgbClr val="505050">
                    <a:lumMod val="60000"/>
                    <a:lumOff val="40000"/>
                  </a:srgbClr>
                </a:solidFill>
                <a:prstDash val="solid"/>
                <a:headEnd type="none"/>
                <a:tailEnd type="none"/>
              </a:ln>
              <a:effectLst/>
            </p:spPr>
          </p:cxnSp>
          <p:grpSp>
            <p:nvGrpSpPr>
              <p:cNvPr id="40" name="Group 39"/>
              <p:cNvGrpSpPr/>
              <p:nvPr/>
            </p:nvGrpSpPr>
            <p:grpSpPr>
              <a:xfrm>
                <a:off x="8733720" y="1592261"/>
                <a:ext cx="151517" cy="1011409"/>
                <a:chOff x="2554811" y="2049467"/>
                <a:chExt cx="119332" cy="1282567"/>
              </a:xfrm>
            </p:grpSpPr>
            <p:cxnSp>
              <p:nvCxnSpPr>
                <p:cNvPr id="44" name="Straight Connector 43"/>
                <p:cNvCxnSpPr/>
                <p:nvPr/>
              </p:nvCxnSpPr>
              <p:spPr>
                <a:xfrm>
                  <a:off x="2554811" y="2049467"/>
                  <a:ext cx="900" cy="815064"/>
                </a:xfrm>
                <a:prstGeom prst="line">
                  <a:avLst/>
                </a:prstGeom>
                <a:ln w="28575">
                  <a:solidFill>
                    <a:srgbClr val="0078D7"/>
                  </a:solidFill>
                  <a:headEnd type="none"/>
                  <a:tailEnd type="none"/>
                </a:ln>
              </p:spPr>
              <p:style>
                <a:lnRef idx="2">
                  <a:schemeClr val="accent6"/>
                </a:lnRef>
                <a:fillRef idx="0">
                  <a:schemeClr val="accent6"/>
                </a:fillRef>
                <a:effectRef idx="1">
                  <a:schemeClr val="accent6"/>
                </a:effectRef>
                <a:fontRef idx="minor">
                  <a:schemeClr val="tx1"/>
                </a:fontRef>
              </p:style>
            </p:cxnSp>
            <p:cxnSp>
              <p:nvCxnSpPr>
                <p:cNvPr id="45" name="Straight Connector 44"/>
                <p:cNvCxnSpPr/>
                <p:nvPr/>
              </p:nvCxnSpPr>
              <p:spPr>
                <a:xfrm flipH="1">
                  <a:off x="2665877" y="2049467"/>
                  <a:ext cx="8266" cy="1282567"/>
                </a:xfrm>
                <a:prstGeom prst="line">
                  <a:avLst/>
                </a:prstGeom>
                <a:ln w="28575">
                  <a:solidFill>
                    <a:srgbClr val="0078D7"/>
                  </a:solidFill>
                  <a:headEnd type="none"/>
                  <a:tailEnd type="none"/>
                </a:ln>
              </p:spPr>
              <p:style>
                <a:lnRef idx="2">
                  <a:schemeClr val="accent6"/>
                </a:lnRef>
                <a:fillRef idx="0">
                  <a:schemeClr val="accent6"/>
                </a:fillRef>
                <a:effectRef idx="1">
                  <a:schemeClr val="accent6"/>
                </a:effectRef>
                <a:fontRef idx="minor">
                  <a:schemeClr val="tx1"/>
                </a:fontRef>
              </p:style>
            </p:cxnSp>
          </p:grpSp>
        </p:grpSp>
        <p:sp>
          <p:nvSpPr>
            <p:cNvPr id="200" name="Left Brace 199"/>
            <p:cNvSpPr/>
            <p:nvPr/>
          </p:nvSpPr>
          <p:spPr>
            <a:xfrm>
              <a:off x="1393237" y="3592978"/>
              <a:ext cx="295872" cy="3019902"/>
            </a:xfrm>
            <a:prstGeom prst="leftBrace">
              <a:avLst/>
            </a:prstGeom>
            <a:ln>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201" name="TextBox 200"/>
            <p:cNvSpPr txBox="1"/>
            <p:nvPr/>
          </p:nvSpPr>
          <p:spPr>
            <a:xfrm rot="16200000">
              <a:off x="-799580" y="4619335"/>
              <a:ext cx="3078817"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Azure Stack Hub</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 integrated system </a:t>
              </a:r>
            </a:p>
          </p:txBody>
        </p:sp>
      </p:grpSp>
    </p:spTree>
    <p:extLst>
      <p:ext uri="{BB962C8B-B14F-4D97-AF65-F5344CB8AC3E}">
        <p14:creationId xmlns:p14="http://schemas.microsoft.com/office/powerpoint/2010/main" val="413072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82" y="5040095"/>
            <a:ext cx="12434711" cy="195443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rgbClr val="353535"/>
              </a:solidFill>
              <a:latin typeface="Segoe UI Semilight"/>
              <a:ea typeface="Segoe UI" pitchFamily="34" charset="0"/>
              <a:cs typeface="Segoe UI" pitchFamily="34" charset="0"/>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132" y="5199881"/>
            <a:ext cx="1586944" cy="668500"/>
          </a:xfrm>
          <a:prstGeom prst="rect">
            <a:avLst/>
          </a:prstGeom>
        </p:spPr>
      </p:pic>
      <p:pic>
        <p:nvPicPr>
          <p:cNvPr id="14" name="Picture 13"/>
          <p:cNvPicPr preferRelativeResize="0">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35710" y="5349908"/>
            <a:ext cx="1580711" cy="368449"/>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21119" y="5222023"/>
            <a:ext cx="997185" cy="560915"/>
          </a:xfrm>
          <a:prstGeom prst="rect">
            <a:avLst/>
          </a:prstGeom>
        </p:spPr>
      </p:pic>
      <p:pic>
        <p:nvPicPr>
          <p:cNvPr id="16" name="Picture 6" descr="https://upload.wikimedia.org/wikipedia/commons/thumb/b/b8/Lenovo_logo_2015.svg/2000px-Lenovo_logo_2015.svg.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00807" y="5402542"/>
            <a:ext cx="1253333" cy="26317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12801" y="351707"/>
            <a:ext cx="11887878" cy="917444"/>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399" dirty="0">
                <a:solidFill>
                  <a:srgbClr val="505050"/>
                </a:solidFill>
                <a:latin typeface="Segoe UI Light"/>
              </a:rPr>
              <a:t>Azure Stack Hub integrated systems</a:t>
            </a:r>
            <a:endParaRPr lang="en-US" sz="3999" dirty="0">
              <a:solidFill>
                <a:srgbClr val="505050"/>
              </a:solidFill>
              <a:latin typeface="Segoe UI Light"/>
            </a:endParaRPr>
          </a:p>
        </p:txBody>
      </p:sp>
      <p:pic>
        <p:nvPicPr>
          <p:cNvPr id="19" name="Picture 18"/>
          <p:cNvPicPr>
            <a:picLocks noChangeAspect="1"/>
          </p:cNvPicPr>
          <p:nvPr/>
        </p:nvPicPr>
        <p:blipFill rotWithShape="1">
          <a:blip r:embed="rId7" cstate="screen">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883" y="1211587"/>
            <a:ext cx="12434711" cy="3828508"/>
          </a:xfrm>
          <a:prstGeom prst="rect">
            <a:avLst/>
          </a:prstGeom>
          <a:effectLst/>
        </p:spPr>
      </p:pic>
      <p:pic>
        <p:nvPicPr>
          <p:cNvPr id="17" name="Picture 16">
            <a:extLst>
              <a:ext uri="{FF2B5EF4-FFF2-40B4-BE49-F238E27FC236}">
                <a16:creationId xmlns:a16="http://schemas.microsoft.com/office/drawing/2014/main" id="{8C3A3E79-8953-4F9A-B0D9-6F92BE819D1C}"/>
              </a:ext>
            </a:extLst>
          </p:cNvPr>
          <p:cNvPicPr>
            <a:picLocks noChangeAspect="1"/>
          </p:cNvPicPr>
          <p:nvPr/>
        </p:nvPicPr>
        <p:blipFill>
          <a:blip r:embed="rId8"/>
          <a:stretch>
            <a:fillRect/>
          </a:stretch>
        </p:blipFill>
        <p:spPr>
          <a:xfrm>
            <a:off x="10685283" y="5250192"/>
            <a:ext cx="1166874" cy="567879"/>
          </a:xfrm>
          <a:prstGeom prst="rect">
            <a:avLst/>
          </a:prstGeom>
        </p:spPr>
      </p:pic>
    </p:spTree>
    <p:extLst>
      <p:ext uri="{BB962C8B-B14F-4D97-AF65-F5344CB8AC3E}">
        <p14:creationId xmlns:p14="http://schemas.microsoft.com/office/powerpoint/2010/main" val="4264414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par>
                                <p:cTn id="12" presetID="10" presetClass="entr" presetSubtype="0" fill="hold" nodeType="withEffect">
                                  <p:stCondLst>
                                    <p:cond delay="8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nodeType="withEffect">
                                  <p:stCondLst>
                                    <p:cond delay="11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par>
                                <p:cTn id="18" presetID="10" presetClass="entr" presetSubtype="0" fill="hold" nodeType="withEffect">
                                  <p:stCondLst>
                                    <p:cond delay="13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par>
                                <p:cTn id="21" presetID="10" presetClass="entr" presetSubtype="0" fill="hold" nodeType="withEffect">
                                  <p:stCondLst>
                                    <p:cond delay="17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5315B65-452F-4613-97ED-0AD9917F5EFF}"/>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a:ext>
            </a:extLst>
          </a:blip>
          <a:srcRect/>
          <a:stretch/>
        </p:blipFill>
        <p:spPr>
          <a:xfrm>
            <a:off x="10405575" y="1082631"/>
            <a:ext cx="1446351" cy="3031775"/>
          </a:xfrm>
          <a:prstGeom prst="rect">
            <a:avLst/>
          </a:prstGeom>
        </p:spPr>
      </p:pic>
      <p:pic>
        <p:nvPicPr>
          <p:cNvPr id="22" name="Picture 21">
            <a:extLst>
              <a:ext uri="{FF2B5EF4-FFF2-40B4-BE49-F238E27FC236}">
                <a16:creationId xmlns:a16="http://schemas.microsoft.com/office/drawing/2014/main" id="{C1FBB7C0-0AD5-4354-B14E-7337B0D2F7AA}"/>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a:ext>
            </a:extLst>
          </a:blip>
          <a:srcRect/>
          <a:stretch/>
        </p:blipFill>
        <p:spPr>
          <a:xfrm>
            <a:off x="9902418" y="1391577"/>
            <a:ext cx="1446351" cy="3031775"/>
          </a:xfrm>
          <a:prstGeom prst="rect">
            <a:avLst/>
          </a:prstGeom>
        </p:spPr>
      </p:pic>
      <p:pic>
        <p:nvPicPr>
          <p:cNvPr id="152" name="Picture 151">
            <a:extLst>
              <a:ext uri="{FF2B5EF4-FFF2-40B4-BE49-F238E27FC236}">
                <a16:creationId xmlns:a16="http://schemas.microsoft.com/office/drawing/2014/main" id="{9CED4AD0-84CF-4F35-9A4D-C2670000499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399261" y="1700523"/>
            <a:ext cx="1446351" cy="3031775"/>
          </a:xfrm>
          <a:prstGeom prst="rect">
            <a:avLst/>
          </a:prstGeom>
        </p:spPr>
      </p:pic>
      <p:pic>
        <p:nvPicPr>
          <p:cNvPr id="151" name="Picture 150">
            <a:extLst>
              <a:ext uri="{FF2B5EF4-FFF2-40B4-BE49-F238E27FC236}">
                <a16:creationId xmlns:a16="http://schemas.microsoft.com/office/drawing/2014/main" id="{62E8D44B-3584-49EF-A895-39868C9A920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538513" y="2028010"/>
            <a:ext cx="1446351" cy="3031775"/>
          </a:xfrm>
          <a:prstGeom prst="rect">
            <a:avLst/>
          </a:prstGeom>
        </p:spPr>
      </p:pic>
      <p:pic>
        <p:nvPicPr>
          <p:cNvPr id="150" name="Picture 149">
            <a:extLst>
              <a:ext uri="{FF2B5EF4-FFF2-40B4-BE49-F238E27FC236}">
                <a16:creationId xmlns:a16="http://schemas.microsoft.com/office/drawing/2014/main" id="{E02F70C8-E524-492A-9784-7E3068611CD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677765" y="2470149"/>
            <a:ext cx="1446351" cy="3031775"/>
          </a:xfrm>
          <a:prstGeom prst="rect">
            <a:avLst/>
          </a:prstGeom>
        </p:spPr>
      </p:pic>
      <p:pic>
        <p:nvPicPr>
          <p:cNvPr id="17" name="Picture 16">
            <a:extLst>
              <a:ext uri="{FF2B5EF4-FFF2-40B4-BE49-F238E27FC236}">
                <a16:creationId xmlns:a16="http://schemas.microsoft.com/office/drawing/2014/main" id="{93F7E03F-EDFB-4316-BADA-6D23ABBA886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889936" y="2998444"/>
            <a:ext cx="1446351" cy="3031775"/>
          </a:xfrm>
          <a:prstGeom prst="rect">
            <a:avLst/>
          </a:prstGeom>
        </p:spPr>
      </p:pic>
      <p:sp>
        <p:nvSpPr>
          <p:cNvPr id="2" name="Text Placeholder 1"/>
          <p:cNvSpPr>
            <a:spLocks noGrp="1"/>
          </p:cNvSpPr>
          <p:nvPr>
            <p:ph type="body" sz="quarter" idx="10"/>
          </p:nvPr>
        </p:nvSpPr>
        <p:spPr>
          <a:xfrm>
            <a:off x="274639" y="4602080"/>
            <a:ext cx="2612794" cy="1304169"/>
          </a:xfrm>
        </p:spPr>
        <p:txBody>
          <a:bodyPr anchor="ctr">
            <a:normAutofit/>
          </a:bodyPr>
          <a:lstStyle/>
          <a:p>
            <a:pPr marL="0" indent="0" algn="ctr">
              <a:buNone/>
            </a:pPr>
            <a:r>
              <a:rPr lang="en-US" sz="1800" b="1">
                <a:solidFill>
                  <a:srgbClr val="0078D7"/>
                </a:solidFill>
              </a:rPr>
              <a:t>Ratio** of</a:t>
            </a:r>
          </a:p>
          <a:p>
            <a:pPr marL="0" indent="0" algn="ctr">
              <a:buNone/>
            </a:pPr>
            <a:r>
              <a:rPr lang="en-US" sz="1800" b="1">
                <a:solidFill>
                  <a:srgbClr val="0078D7"/>
                </a:solidFill>
              </a:rPr>
              <a:t>Cache to Capacity</a:t>
            </a:r>
          </a:p>
          <a:p>
            <a:pPr marL="0" indent="0" algn="ctr">
              <a:buNone/>
            </a:pPr>
            <a:r>
              <a:rPr lang="en-US" sz="1800" b="1">
                <a:solidFill>
                  <a:srgbClr val="0078D7"/>
                </a:solidFill>
              </a:rPr>
              <a:t>10%</a:t>
            </a:r>
            <a:endParaRPr lang="en-US" sz="1800">
              <a:solidFill>
                <a:srgbClr val="0078D7"/>
              </a:solidFill>
            </a:endParaRPr>
          </a:p>
        </p:txBody>
      </p:sp>
      <p:sp>
        <p:nvSpPr>
          <p:cNvPr id="3" name="Title 2"/>
          <p:cNvSpPr>
            <a:spLocks noGrp="1"/>
          </p:cNvSpPr>
          <p:nvPr>
            <p:ph type="title"/>
          </p:nvPr>
        </p:nvSpPr>
        <p:spPr/>
        <p:txBody>
          <a:bodyPr/>
          <a:lstStyle/>
          <a:p>
            <a:r>
              <a:rPr lang="en-US" sz="4000" dirty="0">
                <a:solidFill>
                  <a:schemeClr val="tx1"/>
                </a:solidFill>
              </a:rPr>
              <a:t>Azure Stack Hub minimum hardware requirements: Servers</a:t>
            </a:r>
          </a:p>
        </p:txBody>
      </p:sp>
      <p:sp>
        <p:nvSpPr>
          <p:cNvPr id="110" name="Rectangle 109"/>
          <p:cNvSpPr/>
          <p:nvPr/>
        </p:nvSpPr>
        <p:spPr bwMode="auto">
          <a:xfrm>
            <a:off x="7074326" y="6340985"/>
            <a:ext cx="3250658" cy="374285"/>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rgbClr val="0078D7"/>
                </a:solidFill>
                <a:latin typeface="+mj-lt"/>
                <a:ea typeface="Segoe UI" pitchFamily="34" charset="0"/>
                <a:cs typeface="Segoe UI" pitchFamily="34" charset="0"/>
              </a:rPr>
              <a:t>2 Power Supplies</a:t>
            </a:r>
            <a:endParaRPr lang="en-US" sz="1600" b="1">
              <a:solidFill>
                <a:srgbClr val="0078D7"/>
              </a:solidFill>
              <a:latin typeface="+mj-lt"/>
              <a:ea typeface="Segoe UI" pitchFamily="34" charset="0"/>
              <a:cs typeface="Segoe UI" pitchFamily="34" charset="0"/>
            </a:endParaRPr>
          </a:p>
        </p:txBody>
      </p:sp>
      <p:sp>
        <p:nvSpPr>
          <p:cNvPr id="111" name="Arrow: Right 110"/>
          <p:cNvSpPr/>
          <p:nvPr/>
        </p:nvSpPr>
        <p:spPr bwMode="auto">
          <a:xfrm>
            <a:off x="6007477" y="4578355"/>
            <a:ext cx="1404143"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3244338" y="5271598"/>
            <a:ext cx="2766658" cy="687464"/>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4+ Capacity Devices</a:t>
            </a:r>
          </a:p>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(HDD or SSD)</a:t>
            </a:r>
            <a:endParaRPr lang="en-US" sz="1100" b="1">
              <a:solidFill>
                <a:srgbClr val="505050"/>
              </a:solidFill>
              <a:ea typeface="Segoe UI" pitchFamily="34" charset="0"/>
              <a:cs typeface="Segoe UI" pitchFamily="34" charset="0"/>
            </a:endParaRPr>
          </a:p>
        </p:txBody>
      </p:sp>
      <p:sp>
        <p:nvSpPr>
          <p:cNvPr id="113" name="Arrow: Right 112"/>
          <p:cNvSpPr/>
          <p:nvPr/>
        </p:nvSpPr>
        <p:spPr bwMode="auto">
          <a:xfrm>
            <a:off x="6007477" y="5351016"/>
            <a:ext cx="882459"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ea typeface="Segoe UI" pitchFamily="34" charset="0"/>
              <a:cs typeface="Segoe UI" pitchFamily="34" charset="0"/>
            </a:endParaRPr>
          </a:p>
        </p:txBody>
      </p:sp>
      <p:sp>
        <p:nvSpPr>
          <p:cNvPr id="115" name="Left Brace 114"/>
          <p:cNvSpPr/>
          <p:nvPr/>
        </p:nvSpPr>
        <p:spPr>
          <a:xfrm>
            <a:off x="2754610" y="4259811"/>
            <a:ext cx="425303" cy="1837001"/>
          </a:xfrm>
          <a:prstGeom prst="leftBrac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 Placeholder 1"/>
          <p:cNvSpPr txBox="1">
            <a:spLocks/>
          </p:cNvSpPr>
          <p:nvPr/>
        </p:nvSpPr>
        <p:spPr>
          <a:xfrm>
            <a:off x="581272" y="6123677"/>
            <a:ext cx="5636966" cy="722224"/>
          </a:xfrm>
          <a:prstGeom prst="rect">
            <a:avLst/>
          </a:prstGeom>
        </p:spPr>
        <p:txBody>
          <a:bodyPr vert="horz" wrap="square" lIns="146304" tIns="91440" rIns="146304" bIns="91440" rtlCol="0">
            <a:normAutofit fontScale="3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0">
                      <a:schemeClr val="tx1"/>
                    </a:gs>
                    <a:gs pos="0">
                      <a:schemeClr val="bg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0">
                      <a:schemeClr val="tx1"/>
                    </a:gs>
                    <a:gs pos="0">
                      <a:schemeClr val="bg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0">
                      <a:schemeClr val="tx1"/>
                    </a:gs>
                    <a:gs pos="0">
                      <a:schemeClr val="bg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0">
                      <a:schemeClr val="tx1"/>
                    </a:gs>
                    <a:gs pos="0">
                      <a:schemeClr val="bg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0">
                      <a:schemeClr val="tx1"/>
                    </a:gs>
                    <a:gs pos="0">
                      <a:schemeClr val="bg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b="1" dirty="0">
                <a:solidFill>
                  <a:srgbClr val="505050"/>
                </a:solidFill>
                <a:latin typeface="+mn-lt"/>
              </a:rPr>
              <a:t>** Cache capacity should accommodate intended workload.</a:t>
            </a:r>
          </a:p>
          <a:p>
            <a:pPr marL="0" indent="0">
              <a:buNone/>
            </a:pPr>
            <a:r>
              <a:rPr lang="en-US" sz="3200" b="1" dirty="0">
                <a:solidFill>
                  <a:srgbClr val="505050"/>
                </a:solidFill>
                <a:latin typeface="+mn-lt"/>
              </a:rPr>
              <a:t>If Spaces Direct cache devices are used in the solution, the capacity will align with the devices’ resiliency or drive-writes-per-day capabilities.  The OEM will provide more details of their solutions’ capabilities for caching</a:t>
            </a:r>
          </a:p>
        </p:txBody>
      </p:sp>
      <p:sp>
        <p:nvSpPr>
          <p:cNvPr id="117" name="Rectangle 116"/>
          <p:cNvSpPr/>
          <p:nvPr/>
        </p:nvSpPr>
        <p:spPr bwMode="auto">
          <a:xfrm>
            <a:off x="447371" y="3985402"/>
            <a:ext cx="5801835" cy="2781081"/>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solidFill>
                  <a:srgbClr val="0078D7"/>
                </a:solidFill>
                <a:ea typeface="Segoe UI" pitchFamily="34" charset="0"/>
                <a:cs typeface="Segoe UI" pitchFamily="34" charset="0"/>
              </a:rPr>
              <a:t>Storage</a:t>
            </a:r>
            <a:endParaRPr lang="en-US" sz="1600">
              <a:solidFill>
                <a:srgbClr val="0078D7"/>
              </a:solidFill>
              <a:ea typeface="Segoe UI" pitchFamily="34" charset="0"/>
              <a:cs typeface="Segoe UI" pitchFamily="34" charset="0"/>
            </a:endParaRPr>
          </a:p>
        </p:txBody>
      </p:sp>
      <p:sp>
        <p:nvSpPr>
          <p:cNvPr id="119" name="Rectangle 118"/>
          <p:cNvSpPr/>
          <p:nvPr/>
        </p:nvSpPr>
        <p:spPr bwMode="auto">
          <a:xfrm>
            <a:off x="447371" y="1212849"/>
            <a:ext cx="5801835" cy="2514600"/>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solidFill>
                  <a:srgbClr val="0078D7"/>
                </a:solidFill>
                <a:ea typeface="Segoe UI" pitchFamily="34" charset="0"/>
                <a:cs typeface="Segoe UI" pitchFamily="34" charset="0"/>
              </a:rPr>
              <a:t>Compute</a:t>
            </a:r>
            <a:endParaRPr lang="en-US" sz="2000">
              <a:solidFill>
                <a:srgbClr val="0078D7"/>
              </a:solidFill>
              <a:ea typeface="Segoe UI" pitchFamily="34" charset="0"/>
              <a:cs typeface="Segoe UI" pitchFamily="34" charset="0"/>
            </a:endParaRPr>
          </a:p>
          <a:p>
            <a:pPr defTabSz="932472" fontAlgn="base">
              <a:lnSpc>
                <a:spcPct val="90000"/>
              </a:lnSpc>
              <a:spcBef>
                <a:spcPct val="0"/>
              </a:spcBef>
              <a:spcAft>
                <a:spcPct val="0"/>
              </a:spcAft>
            </a:pPr>
            <a:endParaRPr lang="en-US" sz="2400">
              <a:solidFill>
                <a:srgbClr val="0078D7"/>
              </a:solidFill>
              <a:ea typeface="Segoe UI" pitchFamily="34" charset="0"/>
              <a:cs typeface="Segoe UI" pitchFamily="34" charset="0"/>
            </a:endParaRPr>
          </a:p>
          <a:p>
            <a:endParaRPr lang="en-US">
              <a:solidFill>
                <a:srgbClr val="0078D7"/>
              </a:solidFill>
            </a:endParaRPr>
          </a:p>
          <a:p>
            <a:pPr defTabSz="932472" fontAlgn="base">
              <a:lnSpc>
                <a:spcPct val="90000"/>
              </a:lnSpc>
              <a:spcBef>
                <a:spcPct val="0"/>
              </a:spcBef>
              <a:spcAft>
                <a:spcPct val="0"/>
              </a:spcAft>
            </a:pPr>
            <a:endParaRPr lang="en-US">
              <a:solidFill>
                <a:srgbClr val="0078D7"/>
              </a:solidFill>
              <a:ea typeface="Segoe UI" pitchFamily="34" charset="0"/>
              <a:cs typeface="Segoe UI" pitchFamily="34" charset="0"/>
            </a:endParaRPr>
          </a:p>
        </p:txBody>
      </p:sp>
      <p:sp>
        <p:nvSpPr>
          <p:cNvPr id="120" name="Rectangle 119"/>
          <p:cNvSpPr/>
          <p:nvPr/>
        </p:nvSpPr>
        <p:spPr bwMode="auto">
          <a:xfrm>
            <a:off x="3240819" y="4358674"/>
            <a:ext cx="2766658" cy="687464"/>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2+ Flash Devices</a:t>
            </a:r>
          </a:p>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a:t>
            </a:r>
            <a:r>
              <a:rPr lang="en-US" sz="1400" b="1" err="1">
                <a:solidFill>
                  <a:srgbClr val="505050"/>
                </a:solidFill>
                <a:ea typeface="Segoe UI" pitchFamily="34" charset="0"/>
                <a:cs typeface="Segoe UI" pitchFamily="34" charset="0"/>
              </a:rPr>
              <a:t>NVMe</a:t>
            </a:r>
            <a:r>
              <a:rPr lang="en-US" sz="1400" b="1">
                <a:solidFill>
                  <a:srgbClr val="505050"/>
                </a:solidFill>
                <a:ea typeface="Segoe UI" pitchFamily="34" charset="0"/>
                <a:cs typeface="Segoe UI" pitchFamily="34" charset="0"/>
              </a:rPr>
              <a:t>, SATA SSD or SAS SSD)</a:t>
            </a:r>
          </a:p>
        </p:txBody>
      </p:sp>
      <p:sp>
        <p:nvSpPr>
          <p:cNvPr id="121" name="Arrow: Right 120"/>
          <p:cNvSpPr/>
          <p:nvPr/>
        </p:nvSpPr>
        <p:spPr bwMode="auto">
          <a:xfrm rot="16200000">
            <a:off x="9000647" y="5719026"/>
            <a:ext cx="842616" cy="374446"/>
          </a:xfrm>
          <a:prstGeom prst="rightArrow">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581272" y="1799343"/>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rgbClr val="505050"/>
                </a:solidFill>
                <a:ea typeface="Segoe UI" pitchFamily="34" charset="0"/>
                <a:cs typeface="Segoe UI" pitchFamily="34" charset="0"/>
              </a:rPr>
              <a:t>CPU: 20 Cores Minimum (2 socket @ 10 cores each)</a:t>
            </a:r>
          </a:p>
        </p:txBody>
      </p:sp>
      <p:sp>
        <p:nvSpPr>
          <p:cNvPr id="123" name="Rectangle 122"/>
          <p:cNvSpPr/>
          <p:nvPr/>
        </p:nvSpPr>
        <p:spPr bwMode="auto">
          <a:xfrm>
            <a:off x="581272" y="2279298"/>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solidFill>
                  <a:srgbClr val="505050"/>
                </a:solidFill>
                <a:ea typeface="Segoe UI" pitchFamily="34" charset="0"/>
                <a:cs typeface="Segoe UI" pitchFamily="34" charset="0"/>
              </a:rPr>
              <a:t>256GB Memory Minimum</a:t>
            </a:r>
          </a:p>
        </p:txBody>
      </p:sp>
      <p:sp>
        <p:nvSpPr>
          <p:cNvPr id="124" name="Rectangle 123"/>
          <p:cNvSpPr/>
          <p:nvPr/>
        </p:nvSpPr>
        <p:spPr bwMode="auto">
          <a:xfrm>
            <a:off x="581271" y="3239207"/>
            <a:ext cx="4746814"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Boot Device 400GB or larger (optional mirroring)</a:t>
            </a:r>
            <a:endParaRPr lang="en-US" sz="1100" b="1">
              <a:solidFill>
                <a:srgbClr val="505050"/>
              </a:solidFill>
              <a:ea typeface="Segoe UI" pitchFamily="34" charset="0"/>
              <a:cs typeface="Segoe UI" pitchFamily="34" charset="0"/>
            </a:endParaRPr>
          </a:p>
        </p:txBody>
      </p:sp>
      <p:sp>
        <p:nvSpPr>
          <p:cNvPr id="125" name="Rectangle 124"/>
          <p:cNvSpPr/>
          <p:nvPr/>
        </p:nvSpPr>
        <p:spPr bwMode="auto">
          <a:xfrm>
            <a:off x="581272" y="2759253"/>
            <a:ext cx="4746813" cy="360213"/>
          </a:xfrm>
          <a:prstGeom prst="rect">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a:solidFill>
                  <a:srgbClr val="505050"/>
                </a:solidFill>
                <a:ea typeface="Segoe UI" pitchFamily="34" charset="0"/>
                <a:cs typeface="Segoe UI" pitchFamily="34" charset="0"/>
              </a:rPr>
              <a:t>NIC – 2 port 10 </a:t>
            </a:r>
            <a:r>
              <a:rPr lang="en-US" sz="1400" b="1" err="1">
                <a:solidFill>
                  <a:srgbClr val="505050"/>
                </a:solidFill>
                <a:ea typeface="Segoe UI" pitchFamily="34" charset="0"/>
                <a:cs typeface="Segoe UI" pitchFamily="34" charset="0"/>
              </a:rPr>
              <a:t>GbE</a:t>
            </a:r>
            <a:r>
              <a:rPr lang="en-US" sz="1400" b="1">
                <a:solidFill>
                  <a:srgbClr val="505050"/>
                </a:solidFill>
                <a:ea typeface="Segoe UI" pitchFamily="34" charset="0"/>
                <a:cs typeface="Segoe UI" pitchFamily="34" charset="0"/>
              </a:rPr>
              <a:t> or better</a:t>
            </a:r>
            <a:endParaRPr lang="en-US" sz="1100" b="1">
              <a:solidFill>
                <a:srgbClr val="505050"/>
              </a:solidFill>
              <a:ea typeface="Segoe UI" pitchFamily="34" charset="0"/>
              <a:cs typeface="Segoe UI" pitchFamily="34" charset="0"/>
            </a:endParaRPr>
          </a:p>
        </p:txBody>
      </p:sp>
    </p:spTree>
    <p:extLst>
      <p:ext uri="{BB962C8B-B14F-4D97-AF65-F5344CB8AC3E}">
        <p14:creationId xmlns:p14="http://schemas.microsoft.com/office/powerpoint/2010/main" val="3677549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74638" y="303301"/>
            <a:ext cx="11888787" cy="917575"/>
          </a:xfrm>
        </p:spPr>
        <p:txBody>
          <a:bodyPr/>
          <a:lstStyle/>
          <a:p>
            <a:r>
              <a:rPr lang="en-US" dirty="0">
                <a:solidFill>
                  <a:srgbClr val="505050"/>
                </a:solidFill>
              </a:rPr>
              <a:t>Azure Stack Hub integrated system (lifecycle)</a:t>
            </a:r>
          </a:p>
        </p:txBody>
      </p:sp>
      <p:grpSp>
        <p:nvGrpSpPr>
          <p:cNvPr id="4" name="Group 3">
            <a:extLst>
              <a:ext uri="{FF2B5EF4-FFF2-40B4-BE49-F238E27FC236}">
                <a16:creationId xmlns:a16="http://schemas.microsoft.com/office/drawing/2014/main" id="{3556113C-9626-4029-B195-F14991825259}"/>
              </a:ext>
            </a:extLst>
          </p:cNvPr>
          <p:cNvGrpSpPr/>
          <p:nvPr/>
        </p:nvGrpSpPr>
        <p:grpSpPr>
          <a:xfrm>
            <a:off x="1851797" y="1561480"/>
            <a:ext cx="8734467" cy="4902417"/>
            <a:chOff x="1851797" y="1561480"/>
            <a:chExt cx="8734467" cy="4902417"/>
          </a:xfrm>
        </p:grpSpPr>
        <p:grpSp>
          <p:nvGrpSpPr>
            <p:cNvPr id="134" name="Group 133">
              <a:extLst>
                <a:ext uri="{FF2B5EF4-FFF2-40B4-BE49-F238E27FC236}">
                  <a16:creationId xmlns:a16="http://schemas.microsoft.com/office/drawing/2014/main" id="{18E22346-DDC9-4251-B28B-DC9CDA6FE6F8}"/>
                </a:ext>
              </a:extLst>
            </p:cNvPr>
            <p:cNvGrpSpPr/>
            <p:nvPr/>
          </p:nvGrpSpPr>
          <p:grpSpPr>
            <a:xfrm>
              <a:off x="1851797" y="1561480"/>
              <a:ext cx="8734467" cy="4019034"/>
              <a:chOff x="5246128" y="1995715"/>
              <a:chExt cx="6886859" cy="3168885"/>
            </a:xfrm>
          </p:grpSpPr>
          <p:sp>
            <p:nvSpPr>
              <p:cNvPr id="143" name="Rounded Rectangle 160">
                <a:extLst>
                  <a:ext uri="{FF2B5EF4-FFF2-40B4-BE49-F238E27FC236}">
                    <a16:creationId xmlns:a16="http://schemas.microsoft.com/office/drawing/2014/main" id="{7365AE63-8DB4-4D08-8BE5-1983671AAF35}"/>
                  </a:ext>
                </a:extLst>
              </p:cNvPr>
              <p:cNvSpPr/>
              <p:nvPr/>
            </p:nvSpPr>
            <p:spPr bwMode="auto">
              <a:xfrm>
                <a:off x="5246128" y="2485393"/>
                <a:ext cx="6886859" cy="2232137"/>
              </a:xfrm>
              <a:prstGeom prst="roundRect">
                <a:avLst/>
              </a:prstGeom>
              <a:no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1" i="0" u="none" strike="noStrike" kern="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4" name="Oval 143">
                <a:extLst>
                  <a:ext uri="{FF2B5EF4-FFF2-40B4-BE49-F238E27FC236}">
                    <a16:creationId xmlns:a16="http://schemas.microsoft.com/office/drawing/2014/main" id="{9E3F675A-CF35-4A3F-BBE0-93164B5FCF0F}"/>
                  </a:ext>
                </a:extLst>
              </p:cNvPr>
              <p:cNvSpPr/>
              <p:nvPr/>
            </p:nvSpPr>
            <p:spPr bwMode="auto">
              <a:xfrm>
                <a:off x="5658176"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grpSp>
            <p:nvGrpSpPr>
              <p:cNvPr id="145" name="Group 144">
                <a:extLst>
                  <a:ext uri="{FF2B5EF4-FFF2-40B4-BE49-F238E27FC236}">
                    <a16:creationId xmlns:a16="http://schemas.microsoft.com/office/drawing/2014/main" id="{BE16BEDD-A43A-4F76-B7BD-4EA75AB1AAF5}"/>
                  </a:ext>
                </a:extLst>
              </p:cNvPr>
              <p:cNvGrpSpPr/>
              <p:nvPr/>
            </p:nvGrpSpPr>
            <p:grpSpPr bwMode="black">
              <a:xfrm>
                <a:off x="5918251" y="2231568"/>
                <a:ext cx="554867" cy="572880"/>
                <a:chOff x="3422650" y="3467100"/>
                <a:chExt cx="533400" cy="549275"/>
              </a:xfrm>
              <a:solidFill>
                <a:srgbClr val="0078D7"/>
              </a:solidFill>
            </p:grpSpPr>
            <p:sp>
              <p:nvSpPr>
                <p:cNvPr id="196" name="Freeform 82">
                  <a:extLst>
                    <a:ext uri="{FF2B5EF4-FFF2-40B4-BE49-F238E27FC236}">
                      <a16:creationId xmlns:a16="http://schemas.microsoft.com/office/drawing/2014/main" id="{8943CD5A-BEF7-4B98-8AD6-6AD33324BBAA}"/>
                    </a:ext>
                  </a:extLst>
                </p:cNvPr>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97" name="Freeform 86">
                  <a:extLst>
                    <a:ext uri="{FF2B5EF4-FFF2-40B4-BE49-F238E27FC236}">
                      <a16:creationId xmlns:a16="http://schemas.microsoft.com/office/drawing/2014/main" id="{34399068-A403-4B52-978A-490DB23F79A3}"/>
                    </a:ext>
                  </a:extLst>
                </p:cNvPr>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46" name="Oval 145">
                <a:extLst>
                  <a:ext uri="{FF2B5EF4-FFF2-40B4-BE49-F238E27FC236}">
                    <a16:creationId xmlns:a16="http://schemas.microsoft.com/office/drawing/2014/main" id="{F29E2BFE-7187-4064-B7E2-F43F6C7A9248}"/>
                  </a:ext>
                </a:extLst>
              </p:cNvPr>
              <p:cNvSpPr/>
              <p:nvPr/>
            </p:nvSpPr>
            <p:spPr bwMode="auto">
              <a:xfrm>
                <a:off x="5658176"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7" name="Freeform 164">
                <a:extLst>
                  <a:ext uri="{FF2B5EF4-FFF2-40B4-BE49-F238E27FC236}">
                    <a16:creationId xmlns:a16="http://schemas.microsoft.com/office/drawing/2014/main" id="{0D5C3341-B355-493E-A780-A7AB6E737E61}"/>
                  </a:ext>
                </a:extLst>
              </p:cNvPr>
              <p:cNvSpPr>
                <a:spLocks noEditPoints="1"/>
              </p:cNvSpPr>
              <p:nvPr/>
            </p:nvSpPr>
            <p:spPr bwMode="black">
              <a:xfrm>
                <a:off x="5994707" y="4407134"/>
                <a:ext cx="401954" cy="51600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48" name="Oval 147">
                <a:extLst>
                  <a:ext uri="{FF2B5EF4-FFF2-40B4-BE49-F238E27FC236}">
                    <a16:creationId xmlns:a16="http://schemas.microsoft.com/office/drawing/2014/main" id="{56A32542-E0B1-484F-95B1-8D8D18CB4E59}"/>
                  </a:ext>
                </a:extLst>
              </p:cNvPr>
              <p:cNvSpPr/>
              <p:nvPr/>
            </p:nvSpPr>
            <p:spPr bwMode="auto">
              <a:xfrm>
                <a:off x="7300623"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9" name="Freeform 18">
                <a:extLst>
                  <a:ext uri="{FF2B5EF4-FFF2-40B4-BE49-F238E27FC236}">
                    <a16:creationId xmlns:a16="http://schemas.microsoft.com/office/drawing/2014/main" id="{14104844-E50F-4CDD-82E3-CADFB3F0EF6A}"/>
                  </a:ext>
                </a:extLst>
              </p:cNvPr>
              <p:cNvSpPr>
                <a:spLocks noEditPoints="1"/>
              </p:cNvSpPr>
              <p:nvPr/>
            </p:nvSpPr>
            <p:spPr bwMode="black">
              <a:xfrm>
                <a:off x="7646517" y="2257723"/>
                <a:ext cx="383230" cy="4496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0" name="Oval 149">
                <a:extLst>
                  <a:ext uri="{FF2B5EF4-FFF2-40B4-BE49-F238E27FC236}">
                    <a16:creationId xmlns:a16="http://schemas.microsoft.com/office/drawing/2014/main" id="{15763735-BA40-483D-9843-EEA1240933F1}"/>
                  </a:ext>
                </a:extLst>
              </p:cNvPr>
              <p:cNvSpPr/>
              <p:nvPr/>
            </p:nvSpPr>
            <p:spPr bwMode="auto">
              <a:xfrm>
                <a:off x="895505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grpSp>
            <p:nvGrpSpPr>
              <p:cNvPr id="151" name="Group 150">
                <a:extLst>
                  <a:ext uri="{FF2B5EF4-FFF2-40B4-BE49-F238E27FC236}">
                    <a16:creationId xmlns:a16="http://schemas.microsoft.com/office/drawing/2014/main" id="{8E916B07-E0EF-4075-A114-784417DC8794}"/>
                  </a:ext>
                </a:extLst>
              </p:cNvPr>
              <p:cNvGrpSpPr/>
              <p:nvPr/>
            </p:nvGrpSpPr>
            <p:grpSpPr>
              <a:xfrm>
                <a:off x="9209164" y="2230267"/>
                <a:ext cx="566807" cy="562942"/>
                <a:chOff x="10304124" y="3516576"/>
                <a:chExt cx="535082" cy="534943"/>
              </a:xfrm>
            </p:grpSpPr>
            <p:grpSp>
              <p:nvGrpSpPr>
                <p:cNvPr id="160" name="Group 159">
                  <a:extLst>
                    <a:ext uri="{FF2B5EF4-FFF2-40B4-BE49-F238E27FC236}">
                      <a16:creationId xmlns:a16="http://schemas.microsoft.com/office/drawing/2014/main" id="{3B682789-2577-4784-A05C-F5C7568A02AC}"/>
                    </a:ext>
                  </a:extLst>
                </p:cNvPr>
                <p:cNvGrpSpPr/>
                <p:nvPr/>
              </p:nvGrpSpPr>
              <p:grpSpPr>
                <a:xfrm>
                  <a:off x="10304124" y="3516576"/>
                  <a:ext cx="535082" cy="534943"/>
                  <a:chOff x="10304124" y="3516576"/>
                  <a:chExt cx="535082" cy="534943"/>
                </a:xfrm>
              </p:grpSpPr>
              <p:sp>
                <p:nvSpPr>
                  <p:cNvPr id="194" name="Freeform 101">
                    <a:extLst>
                      <a:ext uri="{FF2B5EF4-FFF2-40B4-BE49-F238E27FC236}">
                        <a16:creationId xmlns:a16="http://schemas.microsoft.com/office/drawing/2014/main" id="{793A32A6-0E42-4EAD-AFEC-BE99D3078016}"/>
                      </a:ext>
                    </a:extLst>
                  </p:cNvPr>
                  <p:cNvSpPr>
                    <a:spLocks noEditPoints="1"/>
                  </p:cNvSpPr>
                  <p:nvPr/>
                </p:nvSpPr>
                <p:spPr bwMode="black">
                  <a:xfrm>
                    <a:off x="10304124" y="3516576"/>
                    <a:ext cx="535082" cy="534943"/>
                  </a:xfrm>
                  <a:custGeom>
                    <a:avLst/>
                    <a:gdLst>
                      <a:gd name="T0" fmla="*/ 317 w 323"/>
                      <a:gd name="T1" fmla="*/ 150 h 323"/>
                      <a:gd name="T2" fmla="*/ 173 w 323"/>
                      <a:gd name="T3" fmla="*/ 7 h 323"/>
                      <a:gd name="T4" fmla="*/ 150 w 323"/>
                      <a:gd name="T5" fmla="*/ 7 h 323"/>
                      <a:gd name="T6" fmla="*/ 7 w 323"/>
                      <a:gd name="T7" fmla="*/ 150 h 323"/>
                      <a:gd name="T8" fmla="*/ 7 w 323"/>
                      <a:gd name="T9" fmla="*/ 174 h 323"/>
                      <a:gd name="T10" fmla="*/ 150 w 323"/>
                      <a:gd name="T11" fmla="*/ 317 h 323"/>
                      <a:gd name="T12" fmla="*/ 173 w 323"/>
                      <a:gd name="T13" fmla="*/ 317 h 323"/>
                      <a:gd name="T14" fmla="*/ 317 w 323"/>
                      <a:gd name="T15" fmla="*/ 174 h 323"/>
                      <a:gd name="T16" fmla="*/ 317 w 323"/>
                      <a:gd name="T17" fmla="*/ 150 h 323"/>
                      <a:gd name="T18" fmla="*/ 281 w 323"/>
                      <a:gd name="T19" fmla="*/ 171 h 323"/>
                      <a:gd name="T20" fmla="*/ 171 w 323"/>
                      <a:gd name="T21" fmla="*/ 281 h 323"/>
                      <a:gd name="T22" fmla="*/ 153 w 323"/>
                      <a:gd name="T23" fmla="*/ 281 h 323"/>
                      <a:gd name="T24" fmla="*/ 43 w 323"/>
                      <a:gd name="T25" fmla="*/ 171 h 323"/>
                      <a:gd name="T26" fmla="*/ 43 w 323"/>
                      <a:gd name="T27" fmla="*/ 153 h 323"/>
                      <a:gd name="T28" fmla="*/ 153 w 323"/>
                      <a:gd name="T29" fmla="*/ 43 h 323"/>
                      <a:gd name="T30" fmla="*/ 171 w 323"/>
                      <a:gd name="T31" fmla="*/ 43 h 323"/>
                      <a:gd name="T32" fmla="*/ 281 w 323"/>
                      <a:gd name="T33" fmla="*/ 153 h 323"/>
                      <a:gd name="T34" fmla="*/ 281 w 323"/>
                      <a:gd name="T35" fmla="*/ 17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323">
                        <a:moveTo>
                          <a:pt x="317" y="150"/>
                        </a:moveTo>
                        <a:cubicBezTo>
                          <a:pt x="173" y="7"/>
                          <a:pt x="173" y="7"/>
                          <a:pt x="173" y="7"/>
                        </a:cubicBezTo>
                        <a:cubicBezTo>
                          <a:pt x="167" y="0"/>
                          <a:pt x="156" y="0"/>
                          <a:pt x="150" y="7"/>
                        </a:cubicBezTo>
                        <a:cubicBezTo>
                          <a:pt x="7" y="150"/>
                          <a:pt x="7" y="150"/>
                          <a:pt x="7" y="150"/>
                        </a:cubicBezTo>
                        <a:cubicBezTo>
                          <a:pt x="0" y="157"/>
                          <a:pt x="0" y="167"/>
                          <a:pt x="7" y="174"/>
                        </a:cubicBezTo>
                        <a:cubicBezTo>
                          <a:pt x="150" y="317"/>
                          <a:pt x="150" y="317"/>
                          <a:pt x="150" y="317"/>
                        </a:cubicBezTo>
                        <a:cubicBezTo>
                          <a:pt x="156" y="323"/>
                          <a:pt x="167" y="323"/>
                          <a:pt x="173" y="317"/>
                        </a:cubicBezTo>
                        <a:cubicBezTo>
                          <a:pt x="317" y="174"/>
                          <a:pt x="317" y="174"/>
                          <a:pt x="317" y="174"/>
                        </a:cubicBezTo>
                        <a:cubicBezTo>
                          <a:pt x="323" y="167"/>
                          <a:pt x="323" y="157"/>
                          <a:pt x="317" y="150"/>
                        </a:cubicBezTo>
                        <a:close/>
                        <a:moveTo>
                          <a:pt x="281" y="171"/>
                        </a:moveTo>
                        <a:cubicBezTo>
                          <a:pt x="171" y="281"/>
                          <a:pt x="171" y="281"/>
                          <a:pt x="171" y="281"/>
                        </a:cubicBezTo>
                        <a:cubicBezTo>
                          <a:pt x="166" y="286"/>
                          <a:pt x="158" y="286"/>
                          <a:pt x="153" y="281"/>
                        </a:cubicBezTo>
                        <a:cubicBezTo>
                          <a:pt x="43" y="171"/>
                          <a:pt x="43" y="171"/>
                          <a:pt x="43" y="171"/>
                        </a:cubicBezTo>
                        <a:cubicBezTo>
                          <a:pt x="38" y="166"/>
                          <a:pt x="38" y="158"/>
                          <a:pt x="43" y="153"/>
                        </a:cubicBezTo>
                        <a:cubicBezTo>
                          <a:pt x="153" y="43"/>
                          <a:pt x="153" y="43"/>
                          <a:pt x="153" y="43"/>
                        </a:cubicBezTo>
                        <a:cubicBezTo>
                          <a:pt x="158" y="38"/>
                          <a:pt x="166" y="38"/>
                          <a:pt x="171" y="43"/>
                        </a:cubicBezTo>
                        <a:cubicBezTo>
                          <a:pt x="281" y="153"/>
                          <a:pt x="281" y="153"/>
                          <a:pt x="281" y="153"/>
                        </a:cubicBezTo>
                        <a:cubicBezTo>
                          <a:pt x="286" y="158"/>
                          <a:pt x="286" y="166"/>
                          <a:pt x="281" y="171"/>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95" name="Freeform 102">
                    <a:extLst>
                      <a:ext uri="{FF2B5EF4-FFF2-40B4-BE49-F238E27FC236}">
                        <a16:creationId xmlns:a16="http://schemas.microsoft.com/office/drawing/2014/main" id="{7A0B89D8-392B-4FE1-A6BA-0B4961892A8B}"/>
                      </a:ext>
                    </a:extLst>
                  </p:cNvPr>
                  <p:cNvSpPr>
                    <a:spLocks/>
                  </p:cNvSpPr>
                  <p:nvPr/>
                </p:nvSpPr>
                <p:spPr bwMode="black">
                  <a:xfrm>
                    <a:off x="10550975" y="3662403"/>
                    <a:ext cx="59610" cy="167564"/>
                  </a:xfrm>
                  <a:custGeom>
                    <a:avLst/>
                    <a:gdLst>
                      <a:gd name="T0" fmla="*/ 64 w 85"/>
                      <a:gd name="T1" fmla="*/ 239 h 239"/>
                      <a:gd name="T2" fmla="*/ 85 w 85"/>
                      <a:gd name="T3" fmla="*/ 90 h 239"/>
                      <a:gd name="T4" fmla="*/ 85 w 85"/>
                      <a:gd name="T5" fmla="*/ 0 h 239"/>
                      <a:gd name="T6" fmla="*/ 0 w 85"/>
                      <a:gd name="T7" fmla="*/ 0 h 239"/>
                      <a:gd name="T8" fmla="*/ 0 w 85"/>
                      <a:gd name="T9" fmla="*/ 90 h 239"/>
                      <a:gd name="T10" fmla="*/ 21 w 85"/>
                      <a:gd name="T11" fmla="*/ 239 h 239"/>
                      <a:gd name="T12" fmla="*/ 64 w 85"/>
                      <a:gd name="T13" fmla="*/ 239 h 239"/>
                    </a:gdLst>
                    <a:ahLst/>
                    <a:cxnLst>
                      <a:cxn ang="0">
                        <a:pos x="T0" y="T1"/>
                      </a:cxn>
                      <a:cxn ang="0">
                        <a:pos x="T2" y="T3"/>
                      </a:cxn>
                      <a:cxn ang="0">
                        <a:pos x="T4" y="T5"/>
                      </a:cxn>
                      <a:cxn ang="0">
                        <a:pos x="T6" y="T7"/>
                      </a:cxn>
                      <a:cxn ang="0">
                        <a:pos x="T8" y="T9"/>
                      </a:cxn>
                      <a:cxn ang="0">
                        <a:pos x="T10" y="T11"/>
                      </a:cxn>
                      <a:cxn ang="0">
                        <a:pos x="T12" y="T13"/>
                      </a:cxn>
                    </a:cxnLst>
                    <a:rect l="0" t="0" r="r" b="b"/>
                    <a:pathLst>
                      <a:path w="85" h="239">
                        <a:moveTo>
                          <a:pt x="64" y="239"/>
                        </a:moveTo>
                        <a:lnTo>
                          <a:pt x="85" y="90"/>
                        </a:lnTo>
                        <a:lnTo>
                          <a:pt x="85" y="0"/>
                        </a:lnTo>
                        <a:lnTo>
                          <a:pt x="0" y="0"/>
                        </a:lnTo>
                        <a:lnTo>
                          <a:pt x="0" y="90"/>
                        </a:lnTo>
                        <a:lnTo>
                          <a:pt x="21" y="239"/>
                        </a:lnTo>
                        <a:lnTo>
                          <a:pt x="64" y="239"/>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93" name="Rectangle 103">
                  <a:extLst>
                    <a:ext uri="{FF2B5EF4-FFF2-40B4-BE49-F238E27FC236}">
                      <a16:creationId xmlns:a16="http://schemas.microsoft.com/office/drawing/2014/main" id="{0E233A97-F921-4C58-905B-13BC5B40633F}"/>
                    </a:ext>
                  </a:extLst>
                </p:cNvPr>
                <p:cNvSpPr>
                  <a:spLocks noChangeArrowheads="1"/>
                </p:cNvSpPr>
                <p:nvPr/>
              </p:nvSpPr>
              <p:spPr bwMode="black">
                <a:xfrm>
                  <a:off x="10547469" y="3848196"/>
                  <a:ext cx="66623" cy="64501"/>
                </a:xfrm>
                <a:prstGeom prst="rect">
                  <a:avLst/>
                </a:pr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52" name="Oval 151">
                <a:extLst>
                  <a:ext uri="{FF2B5EF4-FFF2-40B4-BE49-F238E27FC236}">
                    <a16:creationId xmlns:a16="http://schemas.microsoft.com/office/drawing/2014/main" id="{07BA61DC-1617-470C-A5F0-0629D35214BC}"/>
                  </a:ext>
                </a:extLst>
              </p:cNvPr>
              <p:cNvSpPr/>
              <p:nvPr/>
            </p:nvSpPr>
            <p:spPr bwMode="auto">
              <a:xfrm>
                <a:off x="10611969" y="1995715"/>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3" name="Freeform 184">
                <a:extLst>
                  <a:ext uri="{FF2B5EF4-FFF2-40B4-BE49-F238E27FC236}">
                    <a16:creationId xmlns:a16="http://schemas.microsoft.com/office/drawing/2014/main" id="{05B08219-360C-40C2-8721-B8CB5180502C}"/>
                  </a:ext>
                </a:extLst>
              </p:cNvPr>
              <p:cNvSpPr>
                <a:spLocks noEditPoints="1"/>
              </p:cNvSpPr>
              <p:nvPr/>
            </p:nvSpPr>
            <p:spPr bwMode="black">
              <a:xfrm>
                <a:off x="10912225" y="2278623"/>
                <a:ext cx="474504" cy="453577"/>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4" name="Oval 153">
                <a:extLst>
                  <a:ext uri="{FF2B5EF4-FFF2-40B4-BE49-F238E27FC236}">
                    <a16:creationId xmlns:a16="http://schemas.microsoft.com/office/drawing/2014/main" id="{1807457A-22C2-4BF1-8B0C-2C16EA1B62BE}"/>
                  </a:ext>
                </a:extLst>
              </p:cNvPr>
              <p:cNvSpPr/>
              <p:nvPr/>
            </p:nvSpPr>
            <p:spPr bwMode="auto">
              <a:xfrm>
                <a:off x="7300623"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5" name="Freeform 81">
                <a:extLst>
                  <a:ext uri="{FF2B5EF4-FFF2-40B4-BE49-F238E27FC236}">
                    <a16:creationId xmlns:a16="http://schemas.microsoft.com/office/drawing/2014/main" id="{5C0396EA-68C9-488D-9F0B-8FD8C65B338E}"/>
                  </a:ext>
                </a:extLst>
              </p:cNvPr>
              <p:cNvSpPr>
                <a:spLocks/>
              </p:cNvSpPr>
              <p:nvPr/>
            </p:nvSpPr>
            <p:spPr bwMode="black">
              <a:xfrm>
                <a:off x="7624981" y="4353814"/>
                <a:ext cx="426300" cy="560386"/>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0F267765-53FA-4037-90CD-BC958196869C}"/>
                  </a:ext>
                </a:extLst>
              </p:cNvPr>
              <p:cNvSpPr/>
              <p:nvPr/>
            </p:nvSpPr>
            <p:spPr bwMode="auto">
              <a:xfrm>
                <a:off x="895505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157" name="Picture 47" descr="C:\Users\sakuu\Documents\Ballmer MGX 2011\Tile Icons\Calendar.png">
                <a:extLst>
                  <a:ext uri="{FF2B5EF4-FFF2-40B4-BE49-F238E27FC236}">
                    <a16:creationId xmlns:a16="http://schemas.microsoft.com/office/drawing/2014/main" id="{3E7E24B4-46CF-438C-94B1-C2EBB2339E2A}"/>
                  </a:ext>
                </a:extLst>
              </p:cNvPr>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a:ext>
                </a:extLst>
              </a:blip>
              <a:srcRect/>
              <a:stretch>
                <a:fillRect/>
              </a:stretch>
            </p:blipFill>
            <p:spPr bwMode="black">
              <a:xfrm>
                <a:off x="9261044" y="4443733"/>
                <a:ext cx="463046" cy="407110"/>
              </a:xfrm>
              <a:prstGeom prst="rect">
                <a:avLst/>
              </a:prstGeom>
              <a:solidFill>
                <a:srgbClr val="0078D7"/>
              </a:solidFill>
              <a:ln>
                <a:noFill/>
              </a:ln>
            </p:spPr>
          </p:pic>
          <p:sp>
            <p:nvSpPr>
              <p:cNvPr id="158" name="Oval 157">
                <a:extLst>
                  <a:ext uri="{FF2B5EF4-FFF2-40B4-BE49-F238E27FC236}">
                    <a16:creationId xmlns:a16="http://schemas.microsoft.com/office/drawing/2014/main" id="{5FE40BBC-1005-4398-96EA-6BC1636B0282}"/>
                  </a:ext>
                </a:extLst>
              </p:cNvPr>
              <p:cNvSpPr/>
              <p:nvPr/>
            </p:nvSpPr>
            <p:spPr bwMode="auto">
              <a:xfrm>
                <a:off x="10611969" y="4131811"/>
                <a:ext cx="1075017" cy="1032789"/>
              </a:xfrm>
              <a:prstGeom prst="ellipse">
                <a:avLst/>
              </a:prstGeom>
              <a:solidFill>
                <a:schemeClr val="tx1"/>
              </a:solidFill>
              <a:ln w="38100">
                <a:solidFill>
                  <a:srgbClr val="0078D7"/>
                </a:solidFill>
                <a:miter lim="800000"/>
              </a:ln>
            </p:spPr>
            <p:txBody>
              <a:bodyPr wrap="square" lIns="237744" tIns="201168" rIns="182880" bIns="18288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50" normalizeH="0" baseline="0" noProof="0">
                  <a:ln>
                    <a:noFill/>
                  </a:ln>
                  <a:solidFill>
                    <a:srgbClr val="CDF4FF">
                      <a:lumMod val="50000"/>
                    </a:srgbClr>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9" name="Freeform 58">
                <a:extLst>
                  <a:ext uri="{FF2B5EF4-FFF2-40B4-BE49-F238E27FC236}">
                    <a16:creationId xmlns:a16="http://schemas.microsoft.com/office/drawing/2014/main" id="{472AD583-E808-477C-BB01-526528A6E914}"/>
                  </a:ext>
                </a:extLst>
              </p:cNvPr>
              <p:cNvSpPr>
                <a:spLocks noEditPoints="1"/>
              </p:cNvSpPr>
              <p:nvPr/>
            </p:nvSpPr>
            <p:spPr bwMode="black">
              <a:xfrm>
                <a:off x="10922080" y="4425866"/>
                <a:ext cx="454795" cy="48396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78D7"/>
              </a:solidFill>
              <a:ln>
                <a:noFill/>
              </a:ln>
            </p:spPr>
            <p:txBody>
              <a:bodyPr vert="horz" wrap="square" lIns="82281" tIns="41141" rIns="82281" bIns="41141"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endParaRPr>
              </a:p>
            </p:txBody>
          </p:sp>
        </p:grpSp>
        <p:sp>
          <p:nvSpPr>
            <p:cNvPr id="135" name="TextBox 134">
              <a:extLst>
                <a:ext uri="{FF2B5EF4-FFF2-40B4-BE49-F238E27FC236}">
                  <a16:creationId xmlns:a16="http://schemas.microsoft.com/office/drawing/2014/main" id="{891229E2-74E6-4801-B110-73B2597844BF}"/>
                </a:ext>
              </a:extLst>
            </p:cNvPr>
            <p:cNvSpPr txBox="1"/>
            <p:nvPr/>
          </p:nvSpPr>
          <p:spPr>
            <a:xfrm>
              <a:off x="1985075" y="2985339"/>
              <a:ext cx="2197419" cy="877078"/>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Architecture, hardware, and topology</a:t>
              </a:r>
            </a:p>
          </p:txBody>
        </p:sp>
        <p:sp>
          <p:nvSpPr>
            <p:cNvPr id="136" name="TextBox 135">
              <a:extLst>
                <a:ext uri="{FF2B5EF4-FFF2-40B4-BE49-F238E27FC236}">
                  <a16:creationId xmlns:a16="http://schemas.microsoft.com/office/drawing/2014/main" id="{AC097C4B-95AB-4EB2-B5C0-934DD03CBE96}"/>
                </a:ext>
              </a:extLst>
            </p:cNvPr>
            <p:cNvSpPr txBox="1"/>
            <p:nvPr/>
          </p:nvSpPr>
          <p:spPr>
            <a:xfrm>
              <a:off x="2131169" y="5683769"/>
              <a:ext cx="1849864"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Security and privacy</a:t>
              </a:r>
            </a:p>
          </p:txBody>
        </p:sp>
        <p:sp>
          <p:nvSpPr>
            <p:cNvPr id="137" name="TextBox 136">
              <a:extLst>
                <a:ext uri="{FF2B5EF4-FFF2-40B4-BE49-F238E27FC236}">
                  <a16:creationId xmlns:a16="http://schemas.microsoft.com/office/drawing/2014/main" id="{F09EF543-12B3-4A39-BFD6-FE30DEFD5DCB}"/>
                </a:ext>
              </a:extLst>
            </p:cNvPr>
            <p:cNvSpPr txBox="1"/>
            <p:nvPr/>
          </p:nvSpPr>
          <p:spPr>
            <a:xfrm>
              <a:off x="3908392" y="2985339"/>
              <a:ext cx="2566973" cy="877078"/>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Deployment, configuration, provisioning</a:t>
              </a:r>
            </a:p>
          </p:txBody>
        </p:sp>
        <p:sp>
          <p:nvSpPr>
            <p:cNvPr id="138" name="TextBox 137">
              <a:extLst>
                <a:ext uri="{FF2B5EF4-FFF2-40B4-BE49-F238E27FC236}">
                  <a16:creationId xmlns:a16="http://schemas.microsoft.com/office/drawing/2014/main" id="{56E25A93-B31C-4EA4-A00F-155E550D7A30}"/>
                </a:ext>
              </a:extLst>
            </p:cNvPr>
            <p:cNvSpPr txBox="1"/>
            <p:nvPr/>
          </p:nvSpPr>
          <p:spPr>
            <a:xfrm>
              <a:off x="6487615" y="3082288"/>
              <a:ext cx="1524203" cy="489280"/>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Validation</a:t>
              </a:r>
            </a:p>
          </p:txBody>
        </p:sp>
        <p:sp>
          <p:nvSpPr>
            <p:cNvPr id="139" name="TextBox 138">
              <a:extLst>
                <a:ext uri="{FF2B5EF4-FFF2-40B4-BE49-F238E27FC236}">
                  <a16:creationId xmlns:a16="http://schemas.microsoft.com/office/drawing/2014/main" id="{55037F10-DB40-4D66-82A7-385B5A047BB1}"/>
                </a:ext>
              </a:extLst>
            </p:cNvPr>
            <p:cNvSpPr txBox="1"/>
            <p:nvPr/>
          </p:nvSpPr>
          <p:spPr>
            <a:xfrm>
              <a:off x="8451320" y="2985339"/>
              <a:ext cx="1775157"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Monitoring, diagnostics</a:t>
              </a:r>
            </a:p>
          </p:txBody>
        </p:sp>
        <p:sp>
          <p:nvSpPr>
            <p:cNvPr id="140" name="TextBox 139">
              <a:extLst>
                <a:ext uri="{FF2B5EF4-FFF2-40B4-BE49-F238E27FC236}">
                  <a16:creationId xmlns:a16="http://schemas.microsoft.com/office/drawing/2014/main" id="{CA96CD8C-47C6-4DB0-98C0-65AD79446FB5}"/>
                </a:ext>
              </a:extLst>
            </p:cNvPr>
            <p:cNvSpPr txBox="1"/>
            <p:nvPr/>
          </p:nvSpPr>
          <p:spPr>
            <a:xfrm>
              <a:off x="4182494" y="5780718"/>
              <a:ext cx="1913380"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Business continuity</a:t>
              </a:r>
            </a:p>
          </p:txBody>
        </p:sp>
        <p:sp>
          <p:nvSpPr>
            <p:cNvPr id="141" name="TextBox 140">
              <a:extLst>
                <a:ext uri="{FF2B5EF4-FFF2-40B4-BE49-F238E27FC236}">
                  <a16:creationId xmlns:a16="http://schemas.microsoft.com/office/drawing/2014/main" id="{45A2731B-05F2-4E58-82A6-EA320B519D1E}"/>
                </a:ext>
              </a:extLst>
            </p:cNvPr>
            <p:cNvSpPr txBox="1"/>
            <p:nvPr/>
          </p:nvSpPr>
          <p:spPr>
            <a:xfrm>
              <a:off x="6280782" y="5683769"/>
              <a:ext cx="1913380"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Patching and updating</a:t>
              </a:r>
            </a:p>
          </p:txBody>
        </p:sp>
        <p:sp>
          <p:nvSpPr>
            <p:cNvPr id="142" name="TextBox 141">
              <a:extLst>
                <a:ext uri="{FF2B5EF4-FFF2-40B4-BE49-F238E27FC236}">
                  <a16:creationId xmlns:a16="http://schemas.microsoft.com/office/drawing/2014/main" id="{19A52B54-0E3B-4E8A-8614-902AA92C42F3}"/>
                </a:ext>
              </a:extLst>
            </p:cNvPr>
            <p:cNvSpPr txBox="1"/>
            <p:nvPr/>
          </p:nvSpPr>
          <p:spPr>
            <a:xfrm>
              <a:off x="8191294" y="5683769"/>
              <a:ext cx="2295207" cy="683179"/>
            </a:xfrm>
            <a:prstGeom prst="rect">
              <a:avLst/>
            </a:prstGeom>
            <a:noFill/>
          </p:spPr>
          <p:txBody>
            <a:bodyPr wrap="square" lIns="182828" tIns="146262" rIns="182828" bIns="146262" rtlCol="0">
              <a:spAutoFit/>
            </a:bodyPr>
            <a:lstStyle/>
            <a:p>
              <a:pPr marL="0" marR="0" lvl="0" indent="0" algn="ctr" defTabSz="932384"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a:ln>
                    <a:noFill/>
                  </a:ln>
                  <a:solidFill>
                    <a:schemeClr val="bg1"/>
                  </a:solidFill>
                  <a:effectLst/>
                  <a:uLnTx/>
                  <a:uFillTx/>
                  <a:latin typeface="Segoe UI" panose="020B0502040204020203" pitchFamily="34" charset="0"/>
                  <a:cs typeface="Segoe UI" panose="020B0502040204020203" pitchFamily="34" charset="0"/>
                </a:rPr>
                <a:t>Field replacement of parts</a:t>
              </a:r>
            </a:p>
          </p:txBody>
        </p:sp>
      </p:grpSp>
    </p:spTree>
    <p:extLst>
      <p:ext uri="{BB962C8B-B14F-4D97-AF65-F5344CB8AC3E}">
        <p14:creationId xmlns:p14="http://schemas.microsoft.com/office/powerpoint/2010/main" val="303961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2065322"/>
            <a:ext cx="11887200" cy="3247043"/>
          </a:xfrm>
        </p:spPr>
        <p:txBody>
          <a:bodyPr vert="horz" wrap="square" lIns="146304" tIns="91440" rIns="146304" bIns="91440" rtlCol="0" anchor="t">
            <a:spAutoFit/>
          </a:bodyPr>
          <a:lstStyle/>
          <a:p>
            <a:pPr marL="0" lvl="0" indent="0">
              <a:buNone/>
            </a:pPr>
            <a:r>
              <a:rPr lang="en-US" sz="2800">
                <a:solidFill>
                  <a:srgbClr val="0078D7"/>
                </a:solidFill>
              </a:rPr>
              <a:t>Top-of-rack switches</a:t>
            </a:r>
            <a:endParaRPr lang="en-US" sz="2800">
              <a:solidFill>
                <a:srgbClr val="0078D7"/>
              </a:solidFill>
              <a:latin typeface="+mn-lt"/>
            </a:endParaRPr>
          </a:p>
          <a:p>
            <a:r>
              <a:rPr lang="en-US" sz="1800">
                <a:solidFill>
                  <a:schemeClr val="tx1"/>
                </a:solidFill>
                <a:latin typeface="+mj-lt"/>
              </a:rPr>
              <a:t>2 switches per scale unit, configured for resiliency</a:t>
            </a:r>
          </a:p>
          <a:p>
            <a:r>
              <a:rPr lang="en-US" sz="1800">
                <a:solidFill>
                  <a:schemeClr val="tx1"/>
                </a:solidFill>
              </a:rPr>
              <a:t>1</a:t>
            </a:r>
            <a:r>
              <a:rPr lang="en-US" sz="1800">
                <a:solidFill>
                  <a:schemeClr val="tx1"/>
                </a:solidFill>
                <a:latin typeface="+mj-lt"/>
              </a:rPr>
              <a:t>0 </a:t>
            </a:r>
            <a:r>
              <a:rPr lang="en-US" sz="1800" err="1">
                <a:solidFill>
                  <a:schemeClr val="tx1"/>
                </a:solidFill>
                <a:latin typeface="+mj-lt"/>
              </a:rPr>
              <a:t>GbE</a:t>
            </a:r>
            <a:r>
              <a:rPr lang="en-US" sz="1800">
                <a:solidFill>
                  <a:schemeClr val="tx1"/>
                </a:solidFill>
                <a:latin typeface="+mj-lt"/>
              </a:rPr>
              <a:t> or better for server connectivity</a:t>
            </a:r>
          </a:p>
          <a:p>
            <a:r>
              <a:rPr lang="en-US" sz="1800">
                <a:solidFill>
                  <a:schemeClr val="tx1"/>
                </a:solidFill>
                <a:latin typeface="+mj-lt"/>
              </a:rPr>
              <a:t>Support for BGP, DCB, PFC, ETS, and Multi-Chassis Link Aggregation</a:t>
            </a:r>
          </a:p>
          <a:p>
            <a:pPr marL="342900" lvl="1" indent="0">
              <a:buNone/>
            </a:pPr>
            <a:endParaRPr lang="en-US" sz="1800">
              <a:solidFill>
                <a:schemeClr val="tx1"/>
              </a:solidFill>
              <a:latin typeface="+mj-lt"/>
            </a:endParaRPr>
          </a:p>
          <a:p>
            <a:pPr marL="0" lvl="0" indent="0">
              <a:buNone/>
            </a:pPr>
            <a:r>
              <a:rPr lang="en-US" sz="2800">
                <a:solidFill>
                  <a:srgbClr val="0078D7"/>
                </a:solidFill>
              </a:rPr>
              <a:t>BMC / management network switch</a:t>
            </a:r>
            <a:endParaRPr lang="en-US" sz="2800">
              <a:solidFill>
                <a:srgbClr val="0078D7"/>
              </a:solidFill>
              <a:latin typeface="+mn-lt"/>
            </a:endParaRPr>
          </a:p>
          <a:p>
            <a:r>
              <a:rPr lang="en-US" sz="1800">
                <a:solidFill>
                  <a:schemeClr val="tx1"/>
                </a:solidFill>
                <a:latin typeface="+mj-lt"/>
              </a:rPr>
              <a:t>1 </a:t>
            </a:r>
            <a:r>
              <a:rPr lang="en-US" sz="1800" err="1">
                <a:solidFill>
                  <a:schemeClr val="tx1"/>
                </a:solidFill>
                <a:latin typeface="+mj-lt"/>
              </a:rPr>
              <a:t>GbE</a:t>
            </a:r>
            <a:r>
              <a:rPr lang="en-US" sz="1800">
                <a:solidFill>
                  <a:schemeClr val="tx1"/>
                </a:solidFill>
                <a:latin typeface="+mj-lt"/>
              </a:rPr>
              <a:t> switch capable of L3 routing and simultaneous connectivity to the </a:t>
            </a:r>
            <a:r>
              <a:rPr lang="en-US" sz="1800" err="1">
                <a:solidFill>
                  <a:schemeClr val="tx1"/>
                </a:solidFill>
                <a:latin typeface="+mj-lt"/>
              </a:rPr>
              <a:t>ToRs</a:t>
            </a:r>
            <a:endParaRPr lang="en-US" sz="1800">
              <a:solidFill>
                <a:schemeClr val="tx1"/>
              </a:solidFill>
              <a:latin typeface="+mj-lt"/>
            </a:endParaRPr>
          </a:p>
          <a:p>
            <a:endParaRPr lang="en-US">
              <a:solidFill>
                <a:srgbClr val="0078D7"/>
              </a:solidFill>
            </a:endParaRPr>
          </a:p>
        </p:txBody>
      </p:sp>
      <p:sp>
        <p:nvSpPr>
          <p:cNvPr id="3" name="Title 2"/>
          <p:cNvSpPr>
            <a:spLocks noGrp="1"/>
          </p:cNvSpPr>
          <p:nvPr>
            <p:ph type="title"/>
          </p:nvPr>
        </p:nvSpPr>
        <p:spPr>
          <a:xfrm>
            <a:off x="274639" y="295274"/>
            <a:ext cx="11889564" cy="1554547"/>
          </a:xfrm>
        </p:spPr>
        <p:txBody>
          <a:bodyPr/>
          <a:lstStyle/>
          <a:p>
            <a:r>
              <a:rPr lang="en-US" dirty="0">
                <a:solidFill>
                  <a:schemeClr val="tx1"/>
                </a:solidFill>
              </a:rPr>
              <a:t>Azure Stack Hub hardware requirements:</a:t>
            </a:r>
            <a:br>
              <a:rPr lang="en-US" dirty="0">
                <a:solidFill>
                  <a:schemeClr val="tx1"/>
                </a:solidFill>
              </a:rPr>
            </a:br>
            <a:r>
              <a:rPr lang="en-US" dirty="0">
                <a:solidFill>
                  <a:schemeClr val="tx1"/>
                </a:solidFill>
              </a:rPr>
              <a:t>Network switches*</a:t>
            </a:r>
          </a:p>
        </p:txBody>
      </p:sp>
      <p:sp>
        <p:nvSpPr>
          <p:cNvPr id="4" name="TextBox 3">
            <a:extLst>
              <a:ext uri="{FF2B5EF4-FFF2-40B4-BE49-F238E27FC236}">
                <a16:creationId xmlns:a16="http://schemas.microsoft.com/office/drawing/2014/main" id="{C9707B87-EA17-4CC0-9C83-941E71F0B002}"/>
              </a:ext>
            </a:extLst>
          </p:cNvPr>
          <p:cNvSpPr txBox="1"/>
          <p:nvPr/>
        </p:nvSpPr>
        <p:spPr>
          <a:xfrm>
            <a:off x="189186" y="6500648"/>
            <a:ext cx="8786648" cy="544765"/>
          </a:xfrm>
          <a:prstGeom prst="rect">
            <a:avLst/>
          </a:prstGeom>
          <a:noFill/>
        </p:spPr>
        <p:txBody>
          <a:bodyPr wrap="square" lIns="182880" tIns="146304" rIns="182880" bIns="146304" rtlCol="0">
            <a:spAutoFit/>
          </a:bodyPr>
          <a:lstStyle/>
          <a:p>
            <a:pPr>
              <a:lnSpc>
                <a:spcPct val="90000"/>
              </a:lnSpc>
              <a:spcAft>
                <a:spcPts val="600"/>
              </a:spcAft>
            </a:pPr>
            <a:r>
              <a:rPr lang="en-AU" dirty="0">
                <a:gradFill>
                  <a:gsLst>
                    <a:gs pos="2917">
                      <a:schemeClr val="tx1"/>
                    </a:gs>
                    <a:gs pos="30000">
                      <a:schemeClr val="tx1"/>
                    </a:gs>
                  </a:gsLst>
                  <a:lin ang="5400000" scaled="0"/>
                </a:gradFill>
              </a:rPr>
              <a:t>*Single scale unit</a:t>
            </a:r>
          </a:p>
        </p:txBody>
      </p:sp>
    </p:spTree>
    <p:extLst>
      <p:ext uri="{BB962C8B-B14F-4D97-AF65-F5344CB8AC3E}">
        <p14:creationId xmlns:p14="http://schemas.microsoft.com/office/powerpoint/2010/main" val="992491408"/>
      </p:ext>
    </p:extLst>
  </p:cSld>
  <p:clrMapOvr>
    <a:masterClrMapping/>
  </p:clrMapOvr>
  <p:transition>
    <p:fade/>
  </p:transition>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3.xml><?xml version="1.0" encoding="utf-8"?>
<a:theme xmlns:a="http://schemas.openxmlformats.org/drawingml/2006/main" name="5_COLOR TEMPLATE">
  <a:themeElements>
    <a:clrScheme name="Custom 11">
      <a:dk1>
        <a:srgbClr val="505050"/>
      </a:dk1>
      <a:lt1>
        <a:srgbClr val="FFFFFF"/>
      </a:lt1>
      <a:dk2>
        <a:srgbClr val="5C2D91"/>
      </a:dk2>
      <a:lt2>
        <a:srgbClr val="FFFFFF"/>
      </a:lt2>
      <a:accent1>
        <a:srgbClr val="32145A"/>
      </a:accent1>
      <a:accent2>
        <a:srgbClr val="B4009E"/>
      </a:accent2>
      <a:accent3>
        <a:srgbClr val="107C10"/>
      </a:accent3>
      <a:accent4>
        <a:srgbClr val="0078D7"/>
      </a:accent4>
      <a:accent5>
        <a:srgbClr val="008272"/>
      </a:accent5>
      <a:accent6>
        <a:srgbClr val="D83B01"/>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4.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USE 6-50001_WPC 2016 Breakout Template">
  <a:themeElements>
    <a:clrScheme name="WPC 2016 colors">
      <a:dk1>
        <a:srgbClr val="505050"/>
      </a:dk1>
      <a:lt1>
        <a:srgbClr val="FFFFFF"/>
      </a:lt1>
      <a:dk2>
        <a:srgbClr val="5C2D91"/>
      </a:dk2>
      <a:lt2>
        <a:srgbClr val="EAEAEA"/>
      </a:lt2>
      <a:accent1>
        <a:srgbClr val="5C2D91"/>
      </a:accent1>
      <a:accent2>
        <a:srgbClr val="0078D7"/>
      </a:accent2>
      <a:accent3>
        <a:srgbClr val="002050"/>
      </a:accent3>
      <a:accent4>
        <a:srgbClr val="32145A"/>
      </a:accent4>
      <a:accent5>
        <a:srgbClr val="B4009E"/>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_2016_Session_16x9_Template" id="{09987D5C-BEC3-4677-B350-E7C6A8E30E2D}" vid="{B6FEB1F0-4297-4FF5-BE1F-E72DCB0B70B2}"/>
    </a:ext>
  </a:extLst>
</a:theme>
</file>

<file path=ppt/theme/theme6.xml><?xml version="1.0" encoding="utf-8"?>
<a:theme xmlns:a="http://schemas.openxmlformats.org/drawingml/2006/main" name="4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StackAirliftArch" id="{F9087B62-B1FA-4C3E-9367-9BFDCDCFACEF}" vid="{2748E951-70FC-4AB1-B473-96C668F8C04A}"/>
    </a:ext>
  </a:extLst>
</a:theme>
</file>

<file path=ppt/theme/theme7.xml><?xml version="1.0" encoding="utf-8"?>
<a:theme xmlns:a="http://schemas.openxmlformats.org/drawingml/2006/main" name="2_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98CA0642-B885-452C-B533-0D85146AF589}"/>
    </a:ext>
  </a:extLst>
</a:theme>
</file>

<file path=ppt/theme/theme8.xml><?xml version="1.0" encoding="utf-8"?>
<a:theme xmlns:a="http://schemas.openxmlformats.org/drawingml/2006/main" name="5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9.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3708</Words>
  <Application>Microsoft Office PowerPoint</Application>
  <PresentationFormat>Custom</PresentationFormat>
  <Paragraphs>675</Paragraphs>
  <Slides>44</Slides>
  <Notes>44</Notes>
  <HiddenSlides>1</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44</vt:i4>
      </vt:variant>
    </vt:vector>
  </HeadingPairs>
  <TitlesOfParts>
    <vt:vector size="61" baseType="lpstr">
      <vt:lpstr>Arial</vt:lpstr>
      <vt:lpstr>Calibri</vt:lpstr>
      <vt:lpstr>Courier New</vt:lpstr>
      <vt:lpstr>Segoe UI</vt:lpstr>
      <vt:lpstr>Segoe UI Light</vt:lpstr>
      <vt:lpstr>Segoe UI Semibold</vt:lpstr>
      <vt:lpstr>Segoe UI Semilight</vt:lpstr>
      <vt:lpstr>Wingdings</vt:lpstr>
      <vt:lpstr>WHITE TEMPLATE</vt:lpstr>
      <vt:lpstr>1_WHITE TEMPLATE</vt:lpstr>
      <vt:lpstr>5_COLOR TEMPLATE</vt:lpstr>
      <vt:lpstr>2_WHITE TEMPLATE</vt:lpstr>
      <vt:lpstr>USE 6-50001_WPC 2016 Breakout Template</vt:lpstr>
      <vt:lpstr>4_WHITE TEMPLATE</vt:lpstr>
      <vt:lpstr>2_5-50091_TR24_BO_CT_Template</vt:lpstr>
      <vt:lpstr>5_WHITE TEMPLATE</vt:lpstr>
      <vt:lpstr>3_WHITE TEMPLATE</vt:lpstr>
      <vt:lpstr>Deploying Microsoft Azure Stack Hub</vt:lpstr>
      <vt:lpstr>Agenda</vt:lpstr>
      <vt:lpstr>PowerPoint Presentation</vt:lpstr>
      <vt:lpstr>Azure Stack Hub integrated systems</vt:lpstr>
      <vt:lpstr>Azure Stack Hub integrated system</vt:lpstr>
      <vt:lpstr>PowerPoint Presentation</vt:lpstr>
      <vt:lpstr>Azure Stack Hub minimum hardware requirements: Servers</vt:lpstr>
      <vt:lpstr>Azure Stack Hub integrated system (lifecycle)</vt:lpstr>
      <vt:lpstr>Azure Stack Hub hardware requirements: Network switches*</vt:lpstr>
      <vt:lpstr>Azure Stack Hub architecture overview</vt:lpstr>
      <vt:lpstr>Cloud operating model </vt:lpstr>
      <vt:lpstr>Infrastructure software – What runs where?</vt:lpstr>
      <vt:lpstr>I’m an admin, what’s my focus?</vt:lpstr>
      <vt:lpstr>Azure Stack Hub core infrastructure roles</vt:lpstr>
      <vt:lpstr>Hardware lifecycle host (HLH)</vt:lpstr>
      <vt:lpstr>Azure Stack Hub concepts</vt:lpstr>
      <vt:lpstr>PowerPoint Presentation</vt:lpstr>
      <vt:lpstr>PowerPoint Presentation</vt:lpstr>
      <vt:lpstr>PowerPoint Presentation</vt:lpstr>
      <vt:lpstr>Azure Stack Hub capacity, scalability, and redundancy</vt:lpstr>
      <vt:lpstr>Azure Stack Hub: Inputs to capacity planning</vt:lpstr>
      <vt:lpstr>Azure Stack Hub scale unit</vt:lpstr>
      <vt:lpstr>Azure Stack Hub scale unit – Adding server nodes…</vt:lpstr>
      <vt:lpstr>Azure Stack Hub Compute</vt:lpstr>
      <vt:lpstr>Compute</vt:lpstr>
      <vt:lpstr>VM sizes on Azure Stack Hub</vt:lpstr>
      <vt:lpstr>Azure Stack Hub Networking</vt:lpstr>
      <vt:lpstr>Networking</vt:lpstr>
      <vt:lpstr>Physical network switch topology</vt:lpstr>
      <vt:lpstr>Network switch connectivity – within scale unit</vt:lpstr>
      <vt:lpstr>Network switch connectivity – between scale units</vt:lpstr>
      <vt:lpstr>Azure Stack Hub Storage</vt:lpstr>
      <vt:lpstr>Storage</vt:lpstr>
      <vt:lpstr>Azure-consistent storage</vt:lpstr>
      <vt:lpstr>Storage stack</vt:lpstr>
      <vt:lpstr>Built-in cache</vt:lpstr>
      <vt:lpstr>Azure Stack Hub volumes</vt:lpstr>
      <vt:lpstr>Azure Stack Hub storage</vt:lpstr>
      <vt:lpstr>Azure Stack Hub storage redundancy</vt:lpstr>
      <vt:lpstr>Survival examples</vt:lpstr>
      <vt:lpstr>Azure Stack Hub scale unit resiliency</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Microsoft Azure Stack Hub</dc:title>
  <cp:lastModifiedBy/>
  <cp:revision>5</cp:revision>
  <dcterms:modified xsi:type="dcterms:W3CDTF">2021-06-16T17:16:12Z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2019-12-20T20:54:00.3082562Z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d5f6a4e6-72b3-4026-979e-94db7188efb4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