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heme/themeOverride1.xml" ContentType="application/vnd.openxmlformats-officedocument.themeOverr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518" r:id="rId2"/>
    <p:sldMasterId id="2147484584" r:id="rId3"/>
    <p:sldMasterId id="2147484592" r:id="rId4"/>
    <p:sldMasterId id="2147484599" r:id="rId5"/>
  </p:sldMasterIdLst>
  <p:notesMasterIdLst>
    <p:notesMasterId r:id="rId48"/>
  </p:notesMasterIdLst>
  <p:handoutMasterIdLst>
    <p:handoutMasterId r:id="rId49"/>
  </p:handoutMasterIdLst>
  <p:sldIdLst>
    <p:sldId id="1489" r:id="rId6"/>
    <p:sldId id="1550" r:id="rId7"/>
    <p:sldId id="1613" r:id="rId8"/>
    <p:sldId id="1563" r:id="rId9"/>
    <p:sldId id="1564" r:id="rId10"/>
    <p:sldId id="1565" r:id="rId11"/>
    <p:sldId id="1568" r:id="rId12"/>
    <p:sldId id="1612" r:id="rId13"/>
    <p:sldId id="1569" r:id="rId14"/>
    <p:sldId id="1620" r:id="rId15"/>
    <p:sldId id="1575" r:id="rId16"/>
    <p:sldId id="1610" r:id="rId17"/>
    <p:sldId id="1587" r:id="rId18"/>
    <p:sldId id="1606" r:id="rId19"/>
    <p:sldId id="2664" r:id="rId20"/>
    <p:sldId id="1629" r:id="rId21"/>
    <p:sldId id="1628" r:id="rId22"/>
    <p:sldId id="1577" r:id="rId23"/>
    <p:sldId id="1584" r:id="rId24"/>
    <p:sldId id="1632" r:id="rId25"/>
    <p:sldId id="1633" r:id="rId26"/>
    <p:sldId id="1622" r:id="rId27"/>
    <p:sldId id="1634" r:id="rId28"/>
    <p:sldId id="2665" r:id="rId29"/>
    <p:sldId id="1607" r:id="rId30"/>
    <p:sldId id="1585" r:id="rId31"/>
    <p:sldId id="1608" r:id="rId32"/>
    <p:sldId id="1630" r:id="rId33"/>
    <p:sldId id="1631" r:id="rId34"/>
    <p:sldId id="1578" r:id="rId35"/>
    <p:sldId id="2661" r:id="rId36"/>
    <p:sldId id="2663" r:id="rId37"/>
    <p:sldId id="1582" r:id="rId38"/>
    <p:sldId id="2666" r:id="rId39"/>
    <p:sldId id="1599" r:id="rId40"/>
    <p:sldId id="1586" r:id="rId41"/>
    <p:sldId id="1554" r:id="rId42"/>
    <p:sldId id="1532" r:id="rId43"/>
    <p:sldId id="1626" r:id="rId44"/>
    <p:sldId id="1624" r:id="rId45"/>
    <p:sldId id="1625" r:id="rId46"/>
    <p:sldId id="1616"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489"/>
          </p14:sldIdLst>
        </p14:section>
        <p14:section name="Agenda" id="{A073DAE3-B461-442F-A3D3-6642BD875E45}">
          <p14:sldIdLst>
            <p14:sldId id="1550"/>
            <p14:sldId id="1613"/>
            <p14:sldId id="1563"/>
            <p14:sldId id="1564"/>
            <p14:sldId id="1565"/>
            <p14:sldId id="1568"/>
            <p14:sldId id="1612"/>
            <p14:sldId id="1569"/>
            <p14:sldId id="1620"/>
            <p14:sldId id="1575"/>
            <p14:sldId id="1610"/>
            <p14:sldId id="1587"/>
            <p14:sldId id="1606"/>
            <p14:sldId id="2664"/>
            <p14:sldId id="1629"/>
            <p14:sldId id="1628"/>
            <p14:sldId id="1577"/>
            <p14:sldId id="1584"/>
            <p14:sldId id="1632"/>
            <p14:sldId id="1633"/>
            <p14:sldId id="1622"/>
            <p14:sldId id="1634"/>
            <p14:sldId id="2665"/>
            <p14:sldId id="1607"/>
            <p14:sldId id="1585"/>
            <p14:sldId id="1608"/>
            <p14:sldId id="1630"/>
            <p14:sldId id="1631"/>
            <p14:sldId id="1578"/>
            <p14:sldId id="2661"/>
            <p14:sldId id="2663"/>
            <p14:sldId id="1582"/>
            <p14:sldId id="2666"/>
            <p14:sldId id="1599"/>
            <p14:sldId id="1586"/>
          </p14:sldIdLst>
        </p14:section>
        <p14:section name="Conclusion" id="{7EBF7387-3079-4248-89A0-0AA300D33B53}">
          <p14:sldIdLst>
            <p14:sldId id="1554"/>
            <p14:sldId id="1532"/>
            <p14:sldId id="1626"/>
            <p14:sldId id="1624"/>
            <p14:sldId id="1625"/>
            <p14:sldId id="161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9" name="Author" initials="A" lastIdx="0"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78D7"/>
    <a:srgbClr val="004B1C"/>
    <a:srgbClr val="E81123"/>
    <a:srgbClr val="00BCF2"/>
    <a:srgbClr val="00188F"/>
    <a:srgbClr val="107C10"/>
    <a:srgbClr val="505050"/>
    <a:srgbClr val="002050"/>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134" autoAdjust="0"/>
  </p:normalViewPr>
  <p:slideViewPr>
    <p:cSldViewPr snapToGrid="0">
      <p:cViewPr varScale="1">
        <p:scale>
          <a:sx n="77" d="100"/>
          <a:sy n="77" d="100"/>
        </p:scale>
        <p:origin x="1806" y="90"/>
      </p:cViewPr>
      <p:guideLst/>
    </p:cSldViewPr>
  </p:slideViewPr>
  <p:notesTextViewPr>
    <p:cViewPr>
      <p:scale>
        <a:sx n="1" d="1"/>
        <a:sy n="1" d="1"/>
      </p:scale>
      <p:origin x="0" y="0"/>
    </p:cViewPr>
  </p:notesTextViewPr>
  <p:sorterViewPr>
    <p:cViewPr>
      <p:scale>
        <a:sx n="100" d="100"/>
        <a:sy n="100" d="100"/>
      </p:scale>
      <p:origin x="0" y="-2844"/>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55" Type="http://schemas.microsoft.com/office/2018/10/relationships/authors" Target="author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4BDFD8-1B62-4BDE-95C0-15B27716CED6}"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de-DE"/>
        </a:p>
      </dgm:t>
    </dgm:pt>
    <dgm:pt modelId="{DEB384A7-2BE5-4F2F-B202-344FDB92A4F7}">
      <dgm:prSet phldrT="[Text]" custT="1"/>
      <dgm:spPr/>
      <dgm:t>
        <a:bodyPr/>
        <a:lstStyle/>
        <a:p>
          <a:pPr algn="ctr">
            <a:buFont typeface="Wingdings" panose="05000000000000000000" pitchFamily="2" charset="2"/>
            <a:buChar char="§"/>
          </a:pPr>
          <a:r>
            <a:rPr lang="en-US" sz="1800" b="1" dirty="0">
              <a:solidFill>
                <a:srgbClr val="0078D7"/>
              </a:solidFill>
              <a:latin typeface="+mj-lt"/>
            </a:rPr>
            <a:t>Azure Stack Hub Software</a:t>
          </a:r>
          <a:br>
            <a:rPr lang="en-US" sz="1800" b="1" dirty="0">
              <a:solidFill>
                <a:srgbClr val="0078D7"/>
              </a:solidFill>
              <a:latin typeface="+mj-lt"/>
            </a:rPr>
          </a:br>
          <a:r>
            <a:rPr lang="en-US" sz="1800" b="1" dirty="0">
              <a:solidFill>
                <a:srgbClr val="0078D7"/>
              </a:solidFill>
              <a:latin typeface="+mj-lt"/>
            </a:rPr>
            <a:t>API </a:t>
          </a:r>
          <a:endParaRPr lang="de-DE" sz="1800" b="1" dirty="0">
            <a:solidFill>
              <a:srgbClr val="0078D7"/>
            </a:solidFill>
            <a:latin typeface="+mj-lt"/>
          </a:endParaRPr>
        </a:p>
      </dgm:t>
    </dgm:pt>
    <dgm:pt modelId="{C325FD32-3AF3-4AA8-A8BE-2ACC1DB89195}" type="parTrans" cxnId="{6C415EAB-B028-4595-BE08-852A72910BBB}">
      <dgm:prSet/>
      <dgm:spPr/>
      <dgm:t>
        <a:bodyPr/>
        <a:lstStyle/>
        <a:p>
          <a:endParaRPr lang="de-DE" b="1"/>
        </a:p>
      </dgm:t>
    </dgm:pt>
    <dgm:pt modelId="{5DE46EE5-5D4A-4727-850B-43E48ED9B481}" type="sibTrans" cxnId="{6C415EAB-B028-4595-BE08-852A72910BBB}">
      <dgm:prSet/>
      <dgm:spPr/>
      <dgm:t>
        <a:bodyPr/>
        <a:lstStyle/>
        <a:p>
          <a:endParaRPr lang="de-DE" b="1"/>
        </a:p>
      </dgm:t>
    </dgm:pt>
    <dgm:pt modelId="{C48FB175-9801-4DFB-A534-EE698A7ADE3A}">
      <dgm:prSet phldrT="[Text]" custT="1"/>
      <dgm:spPr/>
      <dgm:t>
        <a:bodyPr/>
        <a:lstStyle/>
        <a:p>
          <a:r>
            <a:rPr lang="en-US" sz="1200" b="1" dirty="0"/>
            <a:t>System Center Operations Manager Management Pack</a:t>
          </a:r>
          <a:endParaRPr lang="de-DE" sz="1200" b="1" dirty="0"/>
        </a:p>
      </dgm:t>
    </dgm:pt>
    <dgm:pt modelId="{BD4FAEB9-1FA7-453A-B07B-B9F8199C29C1}" type="parTrans" cxnId="{CE7ED461-4446-4CBE-9120-80E82359037D}">
      <dgm:prSet/>
      <dgm:spPr/>
      <dgm:t>
        <a:bodyPr/>
        <a:lstStyle/>
        <a:p>
          <a:endParaRPr lang="de-DE" b="1"/>
        </a:p>
      </dgm:t>
    </dgm:pt>
    <dgm:pt modelId="{A01BDCB1-CC64-4244-9421-DB233525EF42}" type="sibTrans" cxnId="{CE7ED461-4446-4CBE-9120-80E82359037D}">
      <dgm:prSet/>
      <dgm:spPr/>
      <dgm:t>
        <a:bodyPr/>
        <a:lstStyle/>
        <a:p>
          <a:endParaRPr lang="de-DE" b="1"/>
        </a:p>
      </dgm:t>
    </dgm:pt>
    <dgm:pt modelId="{4734FCD6-1077-4CDD-B177-411051824DEC}">
      <dgm:prSet phldrT="[Text]" custT="1"/>
      <dgm:spPr/>
      <dgm:t>
        <a:bodyPr/>
        <a:lstStyle/>
        <a:p>
          <a:r>
            <a:rPr lang="en-US" sz="1200" b="1"/>
            <a:t>Nagios Plugin</a:t>
          </a:r>
          <a:endParaRPr lang="de-DE" sz="1200" b="1"/>
        </a:p>
      </dgm:t>
    </dgm:pt>
    <dgm:pt modelId="{CA88605F-32F2-4C3B-B8AB-EA1AE3983AD2}" type="parTrans" cxnId="{23C9C2E6-89BC-4A39-90C4-257D83BA0350}">
      <dgm:prSet/>
      <dgm:spPr/>
      <dgm:t>
        <a:bodyPr/>
        <a:lstStyle/>
        <a:p>
          <a:endParaRPr lang="de-DE" b="1"/>
        </a:p>
      </dgm:t>
    </dgm:pt>
    <dgm:pt modelId="{5779AFFB-EEB1-4CB5-850B-8920EA9845A2}" type="sibTrans" cxnId="{23C9C2E6-89BC-4A39-90C4-257D83BA0350}">
      <dgm:prSet/>
      <dgm:spPr/>
      <dgm:t>
        <a:bodyPr/>
        <a:lstStyle/>
        <a:p>
          <a:endParaRPr lang="de-DE" b="1"/>
        </a:p>
      </dgm:t>
    </dgm:pt>
    <dgm:pt modelId="{FCF2E693-76CF-4801-825C-5D2A6512BDA0}">
      <dgm:prSet phldrT="[Text]"/>
      <dgm:spPr/>
      <dgm:t>
        <a:bodyPr/>
        <a:lstStyle/>
        <a:p>
          <a:pPr algn="ctr">
            <a:buFont typeface="Wingdings" panose="05000000000000000000" pitchFamily="2" charset="2"/>
            <a:buChar char="§"/>
          </a:pPr>
          <a:r>
            <a:rPr lang="en-US" b="1" dirty="0">
              <a:solidFill>
                <a:srgbClr val="0078D7"/>
              </a:solidFill>
              <a:latin typeface="+mj-lt"/>
            </a:rPr>
            <a:t>Network Devices </a:t>
          </a:r>
          <a:br>
            <a:rPr lang="en-US" b="1" dirty="0">
              <a:solidFill>
                <a:srgbClr val="0078D7"/>
              </a:solidFill>
              <a:latin typeface="+mj-lt"/>
            </a:rPr>
          </a:br>
          <a:r>
            <a:rPr lang="en-US" b="1" dirty="0">
              <a:solidFill>
                <a:srgbClr val="0078D7"/>
              </a:solidFill>
              <a:latin typeface="+mj-lt"/>
            </a:rPr>
            <a:t>SNMP</a:t>
          </a:r>
          <a:endParaRPr lang="de-DE" b="1" dirty="0">
            <a:solidFill>
              <a:srgbClr val="0078D7"/>
            </a:solidFill>
            <a:latin typeface="+mj-lt"/>
          </a:endParaRPr>
        </a:p>
      </dgm:t>
    </dgm:pt>
    <dgm:pt modelId="{8AB6FB5E-AA27-4B54-A65A-29126EAC379D}" type="parTrans" cxnId="{965C6C5B-B9CD-47DE-B915-C6C9B94BF0C5}">
      <dgm:prSet/>
      <dgm:spPr/>
      <dgm:t>
        <a:bodyPr/>
        <a:lstStyle/>
        <a:p>
          <a:endParaRPr lang="de-DE" b="1"/>
        </a:p>
      </dgm:t>
    </dgm:pt>
    <dgm:pt modelId="{1B87B6EB-0A71-420A-B825-870B7E4C5D77}" type="sibTrans" cxnId="{965C6C5B-B9CD-47DE-B915-C6C9B94BF0C5}">
      <dgm:prSet/>
      <dgm:spPr/>
      <dgm:t>
        <a:bodyPr/>
        <a:lstStyle/>
        <a:p>
          <a:endParaRPr lang="de-DE" b="1"/>
        </a:p>
      </dgm:t>
    </dgm:pt>
    <dgm:pt modelId="{3E063A96-D057-47C4-85C3-15716C27CC61}">
      <dgm:prSet phldrT="[Text]" custT="1"/>
      <dgm:spPr/>
      <dgm:t>
        <a:bodyPr/>
        <a:lstStyle/>
        <a:p>
          <a:pPr>
            <a:buFont typeface="Wingdings" panose="05000000000000000000" pitchFamily="2" charset="2"/>
            <a:buChar char="§"/>
          </a:pPr>
          <a:r>
            <a:rPr lang="en-US" sz="1200" b="1" dirty="0"/>
            <a:t>Operations Management Suite (OMS)</a:t>
          </a:r>
          <a:endParaRPr lang="de-DE" sz="1200" b="1" dirty="0"/>
        </a:p>
      </dgm:t>
    </dgm:pt>
    <dgm:pt modelId="{A0EA11F4-A2E9-47DF-A3E1-1988783F1798}" type="parTrans" cxnId="{3E559F96-8879-4FD1-9775-A20E380A42AC}">
      <dgm:prSet/>
      <dgm:spPr/>
      <dgm:t>
        <a:bodyPr/>
        <a:lstStyle/>
        <a:p>
          <a:endParaRPr lang="de-DE" b="1"/>
        </a:p>
      </dgm:t>
    </dgm:pt>
    <dgm:pt modelId="{1C1E0BA9-2084-4DB8-95CF-A7B2B8496313}" type="sibTrans" cxnId="{3E559F96-8879-4FD1-9775-A20E380A42AC}">
      <dgm:prSet/>
      <dgm:spPr/>
      <dgm:t>
        <a:bodyPr/>
        <a:lstStyle/>
        <a:p>
          <a:endParaRPr lang="de-DE" b="1"/>
        </a:p>
      </dgm:t>
    </dgm:pt>
    <dgm:pt modelId="{BE44F843-A858-4AEC-A8D1-7E16A01DA9F0}">
      <dgm:prSet phldrT="[Text]"/>
      <dgm:spPr/>
      <dgm:t>
        <a:bodyPr/>
        <a:lstStyle/>
        <a:p>
          <a:pPr algn="ctr">
            <a:buFont typeface="Wingdings" panose="05000000000000000000" pitchFamily="2" charset="2"/>
            <a:buChar char="§"/>
          </a:pPr>
          <a:r>
            <a:rPr lang="en-US" b="1" dirty="0">
              <a:solidFill>
                <a:srgbClr val="0078D7"/>
              </a:solidFill>
              <a:latin typeface="+mj-lt"/>
            </a:rPr>
            <a:t>Physical Server</a:t>
          </a:r>
          <a:br>
            <a:rPr lang="en-US" b="1" dirty="0">
              <a:solidFill>
                <a:srgbClr val="0078D7"/>
              </a:solidFill>
              <a:latin typeface="+mj-lt"/>
            </a:rPr>
          </a:br>
          <a:r>
            <a:rPr lang="en-US" b="1" dirty="0">
              <a:solidFill>
                <a:srgbClr val="0078D7"/>
              </a:solidFill>
              <a:latin typeface="+mj-lt"/>
            </a:rPr>
            <a:t>BMC</a:t>
          </a:r>
          <a:endParaRPr lang="de-DE" b="1" dirty="0">
            <a:solidFill>
              <a:srgbClr val="0078D7"/>
            </a:solidFill>
            <a:latin typeface="+mj-lt"/>
          </a:endParaRPr>
        </a:p>
      </dgm:t>
    </dgm:pt>
    <dgm:pt modelId="{67BACAD8-6535-41AF-87A6-B886B5B9B1A4}" type="parTrans" cxnId="{B605B882-5990-4CB2-B4F3-AECB03C012D8}">
      <dgm:prSet/>
      <dgm:spPr/>
      <dgm:t>
        <a:bodyPr/>
        <a:lstStyle/>
        <a:p>
          <a:endParaRPr lang="de-DE" b="1"/>
        </a:p>
      </dgm:t>
    </dgm:pt>
    <dgm:pt modelId="{FBF1B53C-38AC-48D3-AC67-2D5CFADF1EB0}" type="sibTrans" cxnId="{B605B882-5990-4CB2-B4F3-AECB03C012D8}">
      <dgm:prSet/>
      <dgm:spPr/>
      <dgm:t>
        <a:bodyPr/>
        <a:lstStyle/>
        <a:p>
          <a:endParaRPr lang="de-DE" b="1"/>
        </a:p>
      </dgm:t>
    </dgm:pt>
    <dgm:pt modelId="{44518FDE-B1DD-45DE-9594-EE099EA126E7}">
      <dgm:prSet phldrT="[Text]"/>
      <dgm:spPr/>
      <dgm:t>
        <a:bodyPr/>
        <a:lstStyle/>
        <a:p>
          <a:pPr algn="ctr">
            <a:buFont typeface="Wingdings" panose="05000000000000000000" pitchFamily="2" charset="2"/>
            <a:buChar char="§"/>
          </a:pPr>
          <a:r>
            <a:rPr lang="en-US" b="1" dirty="0">
              <a:solidFill>
                <a:srgbClr val="0078D7"/>
              </a:solidFill>
              <a:latin typeface="+mj-lt"/>
            </a:rPr>
            <a:t>Tenant Subscription </a:t>
          </a:r>
          <a:br>
            <a:rPr lang="en-US" b="1" dirty="0">
              <a:solidFill>
                <a:srgbClr val="0078D7"/>
              </a:solidFill>
              <a:latin typeface="+mj-lt"/>
            </a:rPr>
          </a:br>
          <a:r>
            <a:rPr lang="en-US" b="1" dirty="0">
              <a:solidFill>
                <a:srgbClr val="0078D7"/>
              </a:solidFill>
              <a:latin typeface="+mj-lt"/>
            </a:rPr>
            <a:t>Health Monitoring</a:t>
          </a:r>
          <a:endParaRPr lang="de-DE" b="1" dirty="0">
            <a:solidFill>
              <a:srgbClr val="0078D7"/>
            </a:solidFill>
            <a:latin typeface="+mj-lt"/>
          </a:endParaRPr>
        </a:p>
      </dgm:t>
    </dgm:pt>
    <dgm:pt modelId="{522518A8-EC3E-4AE2-B5C7-499EB355C75C}" type="parTrans" cxnId="{E2E1BEED-AE47-4140-9C31-7CAB1A04B352}">
      <dgm:prSet/>
      <dgm:spPr/>
      <dgm:t>
        <a:bodyPr/>
        <a:lstStyle/>
        <a:p>
          <a:endParaRPr lang="de-DE" b="1"/>
        </a:p>
      </dgm:t>
    </dgm:pt>
    <dgm:pt modelId="{1D3E11DE-2330-4043-8B72-F589752D0737}" type="sibTrans" cxnId="{E2E1BEED-AE47-4140-9C31-7CAB1A04B352}">
      <dgm:prSet/>
      <dgm:spPr/>
      <dgm:t>
        <a:bodyPr/>
        <a:lstStyle/>
        <a:p>
          <a:endParaRPr lang="de-DE" b="1"/>
        </a:p>
      </dgm:t>
    </dgm:pt>
    <dgm:pt modelId="{E622B074-B37A-493A-9578-5F970171F886}">
      <dgm:prSet phldrT="[Text]" custT="1"/>
      <dgm:spPr/>
      <dgm:t>
        <a:bodyPr/>
        <a:lstStyle/>
        <a:p>
          <a:r>
            <a:rPr lang="en-US" sz="1200" b="1" dirty="0"/>
            <a:t>System Center Operations Manager Hardware Vendor Management Pack </a:t>
          </a:r>
          <a:endParaRPr lang="de-DE" sz="1200" b="1" dirty="0"/>
        </a:p>
      </dgm:t>
    </dgm:pt>
    <dgm:pt modelId="{7E9C680C-2FE4-4104-91F0-5F7A4821ABF2}" type="parTrans" cxnId="{D1E24424-E5DE-4626-AC6B-67A9C54209F8}">
      <dgm:prSet/>
      <dgm:spPr/>
      <dgm:t>
        <a:bodyPr/>
        <a:lstStyle/>
        <a:p>
          <a:endParaRPr lang="de-DE" b="1"/>
        </a:p>
      </dgm:t>
    </dgm:pt>
    <dgm:pt modelId="{08A70D3B-D354-4491-9DCA-5CC65FD7129B}" type="sibTrans" cxnId="{D1E24424-E5DE-4626-AC6B-67A9C54209F8}">
      <dgm:prSet/>
      <dgm:spPr/>
      <dgm:t>
        <a:bodyPr/>
        <a:lstStyle/>
        <a:p>
          <a:endParaRPr lang="de-DE" b="1"/>
        </a:p>
      </dgm:t>
    </dgm:pt>
    <dgm:pt modelId="{7037CA6E-4505-478E-BDCE-251950FE3E0C}">
      <dgm:prSet phldrT="[Text]" custT="1"/>
      <dgm:spPr/>
      <dgm:t>
        <a:bodyPr/>
        <a:lstStyle/>
        <a:p>
          <a:pPr>
            <a:buFont typeface="Wingdings" panose="05000000000000000000" pitchFamily="2" charset="2"/>
            <a:buChar char="§"/>
          </a:pPr>
          <a:r>
            <a:rPr lang="en-US" sz="1200" b="1" dirty="0"/>
            <a:t>System Center Operations Manager Network Device Discovery</a:t>
          </a:r>
          <a:endParaRPr lang="de-DE" sz="1200" b="1" dirty="0"/>
        </a:p>
      </dgm:t>
    </dgm:pt>
    <dgm:pt modelId="{E5FC9EB7-156F-4567-9AB0-8443A9F82AAE}" type="parTrans" cxnId="{06593BC8-BE1C-4CDD-8744-287EABB9ABE0}">
      <dgm:prSet/>
      <dgm:spPr/>
      <dgm:t>
        <a:bodyPr/>
        <a:lstStyle/>
        <a:p>
          <a:endParaRPr lang="de-DE" b="1"/>
        </a:p>
      </dgm:t>
    </dgm:pt>
    <dgm:pt modelId="{16B1AB7E-61BD-4262-BC49-6B77E97CF428}" type="sibTrans" cxnId="{06593BC8-BE1C-4CDD-8744-287EABB9ABE0}">
      <dgm:prSet/>
      <dgm:spPr/>
      <dgm:t>
        <a:bodyPr/>
        <a:lstStyle/>
        <a:p>
          <a:endParaRPr lang="de-DE" b="1"/>
        </a:p>
      </dgm:t>
    </dgm:pt>
    <dgm:pt modelId="{92A4DEB6-F0DD-441E-B625-07A18C974A9E}">
      <dgm:prSet phldrT="[Text]" custT="1"/>
      <dgm:spPr/>
      <dgm:t>
        <a:bodyPr/>
        <a:lstStyle/>
        <a:p>
          <a:pPr>
            <a:buFont typeface="Wingdings" panose="05000000000000000000" pitchFamily="2" charset="2"/>
            <a:buChar char="§"/>
          </a:pPr>
          <a:r>
            <a:rPr lang="en-US" sz="1200" b="1"/>
            <a:t>Hardware Vendor Nagios Plugins</a:t>
          </a:r>
          <a:endParaRPr lang="de-DE" sz="1200" b="1"/>
        </a:p>
      </dgm:t>
    </dgm:pt>
    <dgm:pt modelId="{4F92E187-A4AF-45C9-98C2-97E3AC6D8BCA}" type="parTrans" cxnId="{B5F3858B-A1F1-4B2F-BD82-8873223BF09C}">
      <dgm:prSet/>
      <dgm:spPr/>
      <dgm:t>
        <a:bodyPr/>
        <a:lstStyle/>
        <a:p>
          <a:endParaRPr lang="de-DE" b="1"/>
        </a:p>
      </dgm:t>
    </dgm:pt>
    <dgm:pt modelId="{321BA60C-9C5F-4A11-B1E3-E4BDB5F37CE2}" type="sibTrans" cxnId="{B5F3858B-A1F1-4B2F-BD82-8873223BF09C}">
      <dgm:prSet/>
      <dgm:spPr/>
      <dgm:t>
        <a:bodyPr/>
        <a:lstStyle/>
        <a:p>
          <a:endParaRPr lang="de-DE" b="1"/>
        </a:p>
      </dgm:t>
    </dgm:pt>
    <dgm:pt modelId="{C0CFF699-729B-45A0-8C97-ADB082C52900}">
      <dgm:prSet phldrT="[Text]" custT="1"/>
      <dgm:spPr/>
      <dgm:t>
        <a:bodyPr/>
        <a:lstStyle/>
        <a:p>
          <a:pPr>
            <a:buFont typeface="Wingdings" panose="05000000000000000000" pitchFamily="2" charset="2"/>
            <a:buChar char="§"/>
          </a:pPr>
          <a:r>
            <a:rPr lang="en-US" sz="1200" b="1"/>
            <a:t>OEM supported monitoring solutions on HLH</a:t>
          </a:r>
          <a:endParaRPr lang="de-DE" sz="1200" b="1"/>
        </a:p>
      </dgm:t>
    </dgm:pt>
    <dgm:pt modelId="{FC3B8A3C-8AE7-459F-BA5A-60BE06B3C6E5}" type="parTrans" cxnId="{E239EB24-F2CA-4F74-8FFA-1B9FABADDF58}">
      <dgm:prSet/>
      <dgm:spPr/>
      <dgm:t>
        <a:bodyPr/>
        <a:lstStyle/>
        <a:p>
          <a:endParaRPr lang="de-DE" b="1"/>
        </a:p>
      </dgm:t>
    </dgm:pt>
    <dgm:pt modelId="{DD1F54B4-15C6-42BE-BAF5-BA2CB4FA22FD}" type="sibTrans" cxnId="{E239EB24-F2CA-4F74-8FFA-1B9FABADDF58}">
      <dgm:prSet/>
      <dgm:spPr/>
      <dgm:t>
        <a:bodyPr/>
        <a:lstStyle/>
        <a:p>
          <a:endParaRPr lang="de-DE" b="1"/>
        </a:p>
      </dgm:t>
    </dgm:pt>
    <dgm:pt modelId="{D021F05B-047C-4D1D-9118-1472BE5B7337}">
      <dgm:prSet phldrT="[Text]" custT="1"/>
      <dgm:spPr/>
      <dgm:t>
        <a:bodyPr/>
        <a:lstStyle/>
        <a:p>
          <a:pPr>
            <a:buFont typeface="Wingdings" panose="05000000000000000000" pitchFamily="2" charset="2"/>
            <a:buChar char="§"/>
          </a:pPr>
          <a:r>
            <a:rPr lang="en-US" sz="1200" b="1"/>
            <a:t>Nagios Switch Plugin</a:t>
          </a:r>
          <a:endParaRPr lang="de-DE" sz="1200" b="1"/>
        </a:p>
      </dgm:t>
    </dgm:pt>
    <dgm:pt modelId="{B7E9616A-7ECE-46D2-B0F4-66D4644DF9A6}" type="parTrans" cxnId="{74A90CB5-1728-4AA3-A5FB-50F8AA02A9FD}">
      <dgm:prSet/>
      <dgm:spPr/>
      <dgm:t>
        <a:bodyPr/>
        <a:lstStyle/>
        <a:p>
          <a:endParaRPr lang="de-DE" b="1"/>
        </a:p>
      </dgm:t>
    </dgm:pt>
    <dgm:pt modelId="{74A12B47-8485-41E5-816A-E2C173047709}" type="sibTrans" cxnId="{74A90CB5-1728-4AA3-A5FB-50F8AA02A9FD}">
      <dgm:prSet/>
      <dgm:spPr/>
      <dgm:t>
        <a:bodyPr/>
        <a:lstStyle/>
        <a:p>
          <a:endParaRPr lang="de-DE" b="1"/>
        </a:p>
      </dgm:t>
    </dgm:pt>
    <dgm:pt modelId="{5E3FC47B-A322-4781-81FA-4F4C781B1375}">
      <dgm:prSet phldrT="[Text]" custT="1"/>
      <dgm:spPr/>
      <dgm:t>
        <a:bodyPr/>
        <a:lstStyle/>
        <a:p>
          <a:r>
            <a:rPr lang="en-US" sz="1200" b="1"/>
            <a:t>API Examples &amp; Documentation</a:t>
          </a:r>
          <a:endParaRPr lang="de-DE" sz="1200" b="1"/>
        </a:p>
      </dgm:t>
    </dgm:pt>
    <dgm:pt modelId="{5C8779E7-FAE7-4ED3-90DD-3E26B8816E8F}" type="parTrans" cxnId="{FEE6AB5A-0839-4CF2-B659-C04ED14A741A}">
      <dgm:prSet/>
      <dgm:spPr/>
      <dgm:t>
        <a:bodyPr/>
        <a:lstStyle/>
        <a:p>
          <a:endParaRPr lang="de-DE" b="1"/>
        </a:p>
      </dgm:t>
    </dgm:pt>
    <dgm:pt modelId="{73109C4B-313E-4B77-9843-AB0B94307652}" type="sibTrans" cxnId="{FEE6AB5A-0839-4CF2-B659-C04ED14A741A}">
      <dgm:prSet/>
      <dgm:spPr/>
      <dgm:t>
        <a:bodyPr/>
        <a:lstStyle/>
        <a:p>
          <a:endParaRPr lang="de-DE" b="1"/>
        </a:p>
      </dgm:t>
    </dgm:pt>
    <dgm:pt modelId="{414AC0E1-EA5E-4380-9D2F-71A644D4FBFF}">
      <dgm:prSet phldrT="[Text]" custT="1"/>
      <dgm:spPr/>
      <dgm:t>
        <a:bodyPr/>
        <a:lstStyle/>
        <a:p>
          <a:pPr>
            <a:buFont typeface="Wingdings" panose="05000000000000000000" pitchFamily="2" charset="2"/>
            <a:buChar char="§"/>
          </a:pPr>
          <a:r>
            <a:rPr lang="en-US" sz="1200" b="1"/>
            <a:t>OEM supported monitoring solutions on HLH</a:t>
          </a:r>
          <a:endParaRPr lang="de-DE" sz="1200" b="1"/>
        </a:p>
      </dgm:t>
    </dgm:pt>
    <dgm:pt modelId="{7E2671BE-8290-40DE-9DCE-7351BDED4E22}" type="parTrans" cxnId="{08D9702E-89A3-4F3F-8751-35F692E199B8}">
      <dgm:prSet/>
      <dgm:spPr/>
      <dgm:t>
        <a:bodyPr/>
        <a:lstStyle/>
        <a:p>
          <a:endParaRPr lang="de-DE" b="1"/>
        </a:p>
      </dgm:t>
    </dgm:pt>
    <dgm:pt modelId="{4D4DB62B-5460-40FF-850F-AA77FC5293A1}" type="sibTrans" cxnId="{08D9702E-89A3-4F3F-8751-35F692E199B8}">
      <dgm:prSet/>
      <dgm:spPr/>
      <dgm:t>
        <a:bodyPr/>
        <a:lstStyle/>
        <a:p>
          <a:endParaRPr lang="de-DE" b="1"/>
        </a:p>
      </dgm:t>
    </dgm:pt>
    <dgm:pt modelId="{1D638563-05AD-454F-A792-EA0FA3BEC4D6}" type="pres">
      <dgm:prSet presAssocID="{E64BDFD8-1B62-4BDE-95C0-15B27716CED6}" presName="layout" presStyleCnt="0">
        <dgm:presLayoutVars>
          <dgm:chMax/>
          <dgm:chPref/>
          <dgm:dir/>
          <dgm:resizeHandles/>
        </dgm:presLayoutVars>
      </dgm:prSet>
      <dgm:spPr/>
    </dgm:pt>
    <dgm:pt modelId="{34F18C65-0267-48AC-B390-DAA02A2A372E}" type="pres">
      <dgm:prSet presAssocID="{DEB384A7-2BE5-4F2F-B202-344FDB92A4F7}" presName="root" presStyleCnt="0">
        <dgm:presLayoutVars>
          <dgm:chMax/>
          <dgm:chPref/>
        </dgm:presLayoutVars>
      </dgm:prSet>
      <dgm:spPr/>
    </dgm:pt>
    <dgm:pt modelId="{9B31047C-8AF2-4F3C-B262-796E24598E01}" type="pres">
      <dgm:prSet presAssocID="{DEB384A7-2BE5-4F2F-B202-344FDB92A4F7}" presName="rootComposite" presStyleCnt="0">
        <dgm:presLayoutVars/>
      </dgm:prSet>
      <dgm:spPr/>
    </dgm:pt>
    <dgm:pt modelId="{342A6642-580B-42D2-8090-FB3AF058DAC8}" type="pres">
      <dgm:prSet presAssocID="{DEB384A7-2BE5-4F2F-B202-344FDB92A4F7}" presName="ParentAccent" presStyleLbl="alignNode1" presStyleIdx="0" presStyleCnt="4"/>
      <dgm:spPr/>
    </dgm:pt>
    <dgm:pt modelId="{2D7AFDE0-5DBD-4A30-BC27-58A766193266}" type="pres">
      <dgm:prSet presAssocID="{DEB384A7-2BE5-4F2F-B202-344FDB92A4F7}" presName="ParentSmallAccent" presStyleLbl="fgAcc1" presStyleIdx="0" presStyleCnt="4"/>
      <dgm:spPr>
        <a:noFill/>
        <a:ln>
          <a:noFill/>
        </a:ln>
      </dgm:spPr>
    </dgm:pt>
    <dgm:pt modelId="{D83421FB-7C23-4DA5-B4FE-75DF353D0305}" type="pres">
      <dgm:prSet presAssocID="{DEB384A7-2BE5-4F2F-B202-344FDB92A4F7}" presName="Parent" presStyleLbl="revTx" presStyleIdx="0" presStyleCnt="14">
        <dgm:presLayoutVars>
          <dgm:chMax/>
          <dgm:chPref val="4"/>
          <dgm:bulletEnabled val="1"/>
        </dgm:presLayoutVars>
      </dgm:prSet>
      <dgm:spPr/>
    </dgm:pt>
    <dgm:pt modelId="{7C24FF3C-71D5-4A2B-ACFB-DA5FBB6EE09C}" type="pres">
      <dgm:prSet presAssocID="{DEB384A7-2BE5-4F2F-B202-344FDB92A4F7}" presName="childShape" presStyleCnt="0">
        <dgm:presLayoutVars>
          <dgm:chMax val="0"/>
          <dgm:chPref val="0"/>
        </dgm:presLayoutVars>
      </dgm:prSet>
      <dgm:spPr/>
    </dgm:pt>
    <dgm:pt modelId="{D1756642-649D-4584-A091-7D6A660E71BC}" type="pres">
      <dgm:prSet presAssocID="{C48FB175-9801-4DFB-A534-EE698A7ADE3A}" presName="childComposite" presStyleCnt="0">
        <dgm:presLayoutVars>
          <dgm:chMax val="0"/>
          <dgm:chPref val="0"/>
        </dgm:presLayoutVars>
      </dgm:prSet>
      <dgm:spPr/>
    </dgm:pt>
    <dgm:pt modelId="{FFE44B0B-6EF6-42DF-BD78-9FFC8E5DC45C}" type="pres">
      <dgm:prSet presAssocID="{C48FB175-9801-4DFB-A534-EE698A7ADE3A}" presName="ChildAccent" presStyleLbl="solidFgAcc1" presStyleIdx="0" presStyleCnt="10"/>
      <dgm:spPr/>
    </dgm:pt>
    <dgm:pt modelId="{CB4B44B4-6604-4650-B58F-5EF159B99D1A}" type="pres">
      <dgm:prSet presAssocID="{C48FB175-9801-4DFB-A534-EE698A7ADE3A}" presName="Child" presStyleLbl="revTx" presStyleIdx="1" presStyleCnt="14">
        <dgm:presLayoutVars>
          <dgm:chMax val="0"/>
          <dgm:chPref val="0"/>
          <dgm:bulletEnabled val="1"/>
        </dgm:presLayoutVars>
      </dgm:prSet>
      <dgm:spPr/>
    </dgm:pt>
    <dgm:pt modelId="{012D1941-127A-48E6-9187-602118290627}" type="pres">
      <dgm:prSet presAssocID="{4734FCD6-1077-4CDD-B177-411051824DEC}" presName="childComposite" presStyleCnt="0">
        <dgm:presLayoutVars>
          <dgm:chMax val="0"/>
          <dgm:chPref val="0"/>
        </dgm:presLayoutVars>
      </dgm:prSet>
      <dgm:spPr/>
    </dgm:pt>
    <dgm:pt modelId="{2B3AAA43-1527-43C0-B512-1F5472EA814F}" type="pres">
      <dgm:prSet presAssocID="{4734FCD6-1077-4CDD-B177-411051824DEC}" presName="ChildAccent" presStyleLbl="solidFgAcc1" presStyleIdx="1" presStyleCnt="10"/>
      <dgm:spPr/>
    </dgm:pt>
    <dgm:pt modelId="{A0D95ED2-ADA4-4D16-86EE-1A8304CD7014}" type="pres">
      <dgm:prSet presAssocID="{4734FCD6-1077-4CDD-B177-411051824DEC}" presName="Child" presStyleLbl="revTx" presStyleIdx="2" presStyleCnt="14">
        <dgm:presLayoutVars>
          <dgm:chMax val="0"/>
          <dgm:chPref val="0"/>
          <dgm:bulletEnabled val="1"/>
        </dgm:presLayoutVars>
      </dgm:prSet>
      <dgm:spPr/>
    </dgm:pt>
    <dgm:pt modelId="{A715C483-7792-4BC3-B941-51E9CCD76758}" type="pres">
      <dgm:prSet presAssocID="{5E3FC47B-A322-4781-81FA-4F4C781B1375}" presName="childComposite" presStyleCnt="0">
        <dgm:presLayoutVars>
          <dgm:chMax val="0"/>
          <dgm:chPref val="0"/>
        </dgm:presLayoutVars>
      </dgm:prSet>
      <dgm:spPr/>
    </dgm:pt>
    <dgm:pt modelId="{61247EEC-F6C6-4927-AD7A-94E96922D086}" type="pres">
      <dgm:prSet presAssocID="{5E3FC47B-A322-4781-81FA-4F4C781B1375}" presName="ChildAccent" presStyleLbl="solidFgAcc1" presStyleIdx="2" presStyleCnt="10"/>
      <dgm:spPr/>
    </dgm:pt>
    <dgm:pt modelId="{16ED663A-7CE0-42CD-AB3A-50147616FD93}" type="pres">
      <dgm:prSet presAssocID="{5E3FC47B-A322-4781-81FA-4F4C781B1375}" presName="Child" presStyleLbl="revTx" presStyleIdx="3" presStyleCnt="14">
        <dgm:presLayoutVars>
          <dgm:chMax val="0"/>
          <dgm:chPref val="0"/>
          <dgm:bulletEnabled val="1"/>
        </dgm:presLayoutVars>
      </dgm:prSet>
      <dgm:spPr/>
    </dgm:pt>
    <dgm:pt modelId="{EE9476B6-2908-4536-8902-ED0BCF4D3F3E}" type="pres">
      <dgm:prSet presAssocID="{BE44F843-A858-4AEC-A8D1-7E16A01DA9F0}" presName="root" presStyleCnt="0">
        <dgm:presLayoutVars>
          <dgm:chMax/>
          <dgm:chPref/>
        </dgm:presLayoutVars>
      </dgm:prSet>
      <dgm:spPr/>
    </dgm:pt>
    <dgm:pt modelId="{5F083975-FCF6-44FF-8B37-B407913C6922}" type="pres">
      <dgm:prSet presAssocID="{BE44F843-A858-4AEC-A8D1-7E16A01DA9F0}" presName="rootComposite" presStyleCnt="0">
        <dgm:presLayoutVars/>
      </dgm:prSet>
      <dgm:spPr/>
    </dgm:pt>
    <dgm:pt modelId="{40C6520B-CDD3-481E-AA57-0B9E3C05EE59}" type="pres">
      <dgm:prSet presAssocID="{BE44F843-A858-4AEC-A8D1-7E16A01DA9F0}" presName="ParentAccent" presStyleLbl="alignNode1" presStyleIdx="1" presStyleCnt="4"/>
      <dgm:spPr/>
    </dgm:pt>
    <dgm:pt modelId="{B4771316-85B7-41A0-8DDD-92BB76588BDD}" type="pres">
      <dgm:prSet presAssocID="{BE44F843-A858-4AEC-A8D1-7E16A01DA9F0}" presName="ParentSmallAccent" presStyleLbl="fgAcc1" presStyleIdx="1" presStyleCnt="4"/>
      <dgm:spPr>
        <a:xfrm>
          <a:off x="2999249" y="729089"/>
          <a:ext cx="209611" cy="209611"/>
        </a:xfrm>
        <a:prstGeom prst="rect">
          <a:avLst/>
        </a:prstGeom>
        <a:noFill/>
        <a:ln w="10795" cap="flat" cmpd="sng" algn="ctr">
          <a:noFill/>
          <a:prstDash val="solid"/>
        </a:ln>
        <a:effectLst/>
      </dgm:spPr>
    </dgm:pt>
    <dgm:pt modelId="{4B5D2CBD-2006-42F0-AC34-509A0CA3019F}" type="pres">
      <dgm:prSet presAssocID="{BE44F843-A858-4AEC-A8D1-7E16A01DA9F0}" presName="Parent" presStyleLbl="revTx" presStyleIdx="4" presStyleCnt="14">
        <dgm:presLayoutVars>
          <dgm:chMax/>
          <dgm:chPref val="4"/>
          <dgm:bulletEnabled val="1"/>
        </dgm:presLayoutVars>
      </dgm:prSet>
      <dgm:spPr/>
    </dgm:pt>
    <dgm:pt modelId="{88716D7E-01D2-400B-8C17-068E30605A9D}" type="pres">
      <dgm:prSet presAssocID="{BE44F843-A858-4AEC-A8D1-7E16A01DA9F0}" presName="childShape" presStyleCnt="0">
        <dgm:presLayoutVars>
          <dgm:chMax val="0"/>
          <dgm:chPref val="0"/>
        </dgm:presLayoutVars>
      </dgm:prSet>
      <dgm:spPr/>
    </dgm:pt>
    <dgm:pt modelId="{315FC023-1BFF-4702-9804-E5EE9D126150}" type="pres">
      <dgm:prSet presAssocID="{E622B074-B37A-493A-9578-5F970171F886}" presName="childComposite" presStyleCnt="0">
        <dgm:presLayoutVars>
          <dgm:chMax val="0"/>
          <dgm:chPref val="0"/>
        </dgm:presLayoutVars>
      </dgm:prSet>
      <dgm:spPr/>
    </dgm:pt>
    <dgm:pt modelId="{1F26816B-9EEA-4133-B611-2E9EF83B74D9}" type="pres">
      <dgm:prSet presAssocID="{E622B074-B37A-493A-9578-5F970171F886}" presName="ChildAccent" presStyleLbl="solidFgAcc1" presStyleIdx="3" presStyleCnt="10"/>
      <dgm:spPr/>
    </dgm:pt>
    <dgm:pt modelId="{0EF3856A-5768-48B6-8F61-5ABC79007031}" type="pres">
      <dgm:prSet presAssocID="{E622B074-B37A-493A-9578-5F970171F886}" presName="Child" presStyleLbl="revTx" presStyleIdx="5" presStyleCnt="14">
        <dgm:presLayoutVars>
          <dgm:chMax val="0"/>
          <dgm:chPref val="0"/>
          <dgm:bulletEnabled val="1"/>
        </dgm:presLayoutVars>
      </dgm:prSet>
      <dgm:spPr/>
    </dgm:pt>
    <dgm:pt modelId="{02ABD32B-30C1-4289-AC51-60AE462F126C}" type="pres">
      <dgm:prSet presAssocID="{92A4DEB6-F0DD-441E-B625-07A18C974A9E}" presName="childComposite" presStyleCnt="0">
        <dgm:presLayoutVars>
          <dgm:chMax val="0"/>
          <dgm:chPref val="0"/>
        </dgm:presLayoutVars>
      </dgm:prSet>
      <dgm:spPr/>
    </dgm:pt>
    <dgm:pt modelId="{A3C64783-99F8-43FC-8FC1-13A1D3FFA0CF}" type="pres">
      <dgm:prSet presAssocID="{92A4DEB6-F0DD-441E-B625-07A18C974A9E}" presName="ChildAccent" presStyleLbl="solidFgAcc1" presStyleIdx="4" presStyleCnt="10"/>
      <dgm:spPr/>
    </dgm:pt>
    <dgm:pt modelId="{EDF70388-BDBE-411E-A9AF-A6B8B29D1CFC}" type="pres">
      <dgm:prSet presAssocID="{92A4DEB6-F0DD-441E-B625-07A18C974A9E}" presName="Child" presStyleLbl="revTx" presStyleIdx="6" presStyleCnt="14">
        <dgm:presLayoutVars>
          <dgm:chMax val="0"/>
          <dgm:chPref val="0"/>
          <dgm:bulletEnabled val="1"/>
        </dgm:presLayoutVars>
      </dgm:prSet>
      <dgm:spPr/>
    </dgm:pt>
    <dgm:pt modelId="{2CD629AA-7656-4FBE-887D-EAE8857F83BA}" type="pres">
      <dgm:prSet presAssocID="{C0CFF699-729B-45A0-8C97-ADB082C52900}" presName="childComposite" presStyleCnt="0">
        <dgm:presLayoutVars>
          <dgm:chMax val="0"/>
          <dgm:chPref val="0"/>
        </dgm:presLayoutVars>
      </dgm:prSet>
      <dgm:spPr/>
    </dgm:pt>
    <dgm:pt modelId="{6B510776-1EE0-49A0-8237-0A5A2CE31E14}" type="pres">
      <dgm:prSet presAssocID="{C0CFF699-729B-45A0-8C97-ADB082C52900}" presName="ChildAccent" presStyleLbl="solidFgAcc1" presStyleIdx="5" presStyleCnt="10"/>
      <dgm:spPr/>
    </dgm:pt>
    <dgm:pt modelId="{499CE105-EA57-408E-980E-E86BD2444C3C}" type="pres">
      <dgm:prSet presAssocID="{C0CFF699-729B-45A0-8C97-ADB082C52900}" presName="Child" presStyleLbl="revTx" presStyleIdx="7" presStyleCnt="14">
        <dgm:presLayoutVars>
          <dgm:chMax val="0"/>
          <dgm:chPref val="0"/>
          <dgm:bulletEnabled val="1"/>
        </dgm:presLayoutVars>
      </dgm:prSet>
      <dgm:spPr/>
    </dgm:pt>
    <dgm:pt modelId="{4175632F-D24F-4000-BC25-86A431DCB95D}" type="pres">
      <dgm:prSet presAssocID="{FCF2E693-76CF-4801-825C-5D2A6512BDA0}" presName="root" presStyleCnt="0">
        <dgm:presLayoutVars>
          <dgm:chMax/>
          <dgm:chPref/>
        </dgm:presLayoutVars>
      </dgm:prSet>
      <dgm:spPr/>
    </dgm:pt>
    <dgm:pt modelId="{05175906-2440-44CE-9B19-79F48F067B18}" type="pres">
      <dgm:prSet presAssocID="{FCF2E693-76CF-4801-825C-5D2A6512BDA0}" presName="rootComposite" presStyleCnt="0">
        <dgm:presLayoutVars/>
      </dgm:prSet>
      <dgm:spPr/>
    </dgm:pt>
    <dgm:pt modelId="{AA7D9840-2314-4CF9-801C-D628C2B09370}" type="pres">
      <dgm:prSet presAssocID="{FCF2E693-76CF-4801-825C-5D2A6512BDA0}" presName="ParentAccent" presStyleLbl="alignNode1" presStyleIdx="2" presStyleCnt="4"/>
      <dgm:spPr/>
    </dgm:pt>
    <dgm:pt modelId="{4A3A722C-4D7C-4C6A-ACA2-CB7E44D63321}" type="pres">
      <dgm:prSet presAssocID="{FCF2E693-76CF-4801-825C-5D2A6512BDA0}" presName="ParentSmallAccent" presStyleLbl="fgAcc1" presStyleIdx="2" presStyleCnt="4"/>
      <dgm:spPr>
        <a:xfrm>
          <a:off x="5995189" y="729089"/>
          <a:ext cx="209611" cy="209611"/>
        </a:xfrm>
        <a:prstGeom prst="rect">
          <a:avLst/>
        </a:prstGeom>
        <a:noFill/>
        <a:ln w="10795" cap="flat" cmpd="sng" algn="ctr">
          <a:noFill/>
          <a:prstDash val="solid"/>
        </a:ln>
        <a:effectLst/>
      </dgm:spPr>
    </dgm:pt>
    <dgm:pt modelId="{0409D3A7-0FF7-49B3-90A9-DF2F8FA7D247}" type="pres">
      <dgm:prSet presAssocID="{FCF2E693-76CF-4801-825C-5D2A6512BDA0}" presName="Parent" presStyleLbl="revTx" presStyleIdx="8" presStyleCnt="14">
        <dgm:presLayoutVars>
          <dgm:chMax/>
          <dgm:chPref val="4"/>
          <dgm:bulletEnabled val="1"/>
        </dgm:presLayoutVars>
      </dgm:prSet>
      <dgm:spPr/>
    </dgm:pt>
    <dgm:pt modelId="{EFD516D6-C194-4004-A409-4364C437F5DA}" type="pres">
      <dgm:prSet presAssocID="{FCF2E693-76CF-4801-825C-5D2A6512BDA0}" presName="childShape" presStyleCnt="0">
        <dgm:presLayoutVars>
          <dgm:chMax val="0"/>
          <dgm:chPref val="0"/>
        </dgm:presLayoutVars>
      </dgm:prSet>
      <dgm:spPr/>
    </dgm:pt>
    <dgm:pt modelId="{A1BE160A-0B1D-4C03-84E8-8323E06AC29A}" type="pres">
      <dgm:prSet presAssocID="{7037CA6E-4505-478E-BDCE-251950FE3E0C}" presName="childComposite" presStyleCnt="0">
        <dgm:presLayoutVars>
          <dgm:chMax val="0"/>
          <dgm:chPref val="0"/>
        </dgm:presLayoutVars>
      </dgm:prSet>
      <dgm:spPr/>
    </dgm:pt>
    <dgm:pt modelId="{F5A82901-0FC5-47B4-AE71-AF3788F40CE1}" type="pres">
      <dgm:prSet presAssocID="{7037CA6E-4505-478E-BDCE-251950FE3E0C}" presName="ChildAccent" presStyleLbl="solidFgAcc1" presStyleIdx="6" presStyleCnt="10"/>
      <dgm:spPr/>
    </dgm:pt>
    <dgm:pt modelId="{4B081E5E-8E29-4E3A-827B-244593960CC2}" type="pres">
      <dgm:prSet presAssocID="{7037CA6E-4505-478E-BDCE-251950FE3E0C}" presName="Child" presStyleLbl="revTx" presStyleIdx="9" presStyleCnt="14" custScaleX="101505">
        <dgm:presLayoutVars>
          <dgm:chMax val="0"/>
          <dgm:chPref val="0"/>
          <dgm:bulletEnabled val="1"/>
        </dgm:presLayoutVars>
      </dgm:prSet>
      <dgm:spPr/>
    </dgm:pt>
    <dgm:pt modelId="{88A0602C-35AF-41AB-893E-CBE6A8A83BC6}" type="pres">
      <dgm:prSet presAssocID="{D021F05B-047C-4D1D-9118-1472BE5B7337}" presName="childComposite" presStyleCnt="0">
        <dgm:presLayoutVars>
          <dgm:chMax val="0"/>
          <dgm:chPref val="0"/>
        </dgm:presLayoutVars>
      </dgm:prSet>
      <dgm:spPr/>
    </dgm:pt>
    <dgm:pt modelId="{F67E43C8-996E-4A51-80DC-8BB61D78C42C}" type="pres">
      <dgm:prSet presAssocID="{D021F05B-047C-4D1D-9118-1472BE5B7337}" presName="ChildAccent" presStyleLbl="solidFgAcc1" presStyleIdx="7" presStyleCnt="10"/>
      <dgm:spPr/>
    </dgm:pt>
    <dgm:pt modelId="{87E063B7-C820-49CC-8C38-B79A8CD8DB55}" type="pres">
      <dgm:prSet presAssocID="{D021F05B-047C-4D1D-9118-1472BE5B7337}" presName="Child" presStyleLbl="revTx" presStyleIdx="10" presStyleCnt="14">
        <dgm:presLayoutVars>
          <dgm:chMax val="0"/>
          <dgm:chPref val="0"/>
          <dgm:bulletEnabled val="1"/>
        </dgm:presLayoutVars>
      </dgm:prSet>
      <dgm:spPr/>
    </dgm:pt>
    <dgm:pt modelId="{97CDE0FA-81C1-4B6F-8627-012A50817892}" type="pres">
      <dgm:prSet presAssocID="{414AC0E1-EA5E-4380-9D2F-71A644D4FBFF}" presName="childComposite" presStyleCnt="0">
        <dgm:presLayoutVars>
          <dgm:chMax val="0"/>
          <dgm:chPref val="0"/>
        </dgm:presLayoutVars>
      </dgm:prSet>
      <dgm:spPr/>
    </dgm:pt>
    <dgm:pt modelId="{4AE57DFA-509F-4BC0-875D-0F4C4A36AC88}" type="pres">
      <dgm:prSet presAssocID="{414AC0E1-EA5E-4380-9D2F-71A644D4FBFF}" presName="ChildAccent" presStyleLbl="solidFgAcc1" presStyleIdx="8" presStyleCnt="10"/>
      <dgm:spPr/>
    </dgm:pt>
    <dgm:pt modelId="{7DAC323D-F7BB-4AC4-9E47-5CB90872591F}" type="pres">
      <dgm:prSet presAssocID="{414AC0E1-EA5E-4380-9D2F-71A644D4FBFF}" presName="Child" presStyleLbl="revTx" presStyleIdx="11" presStyleCnt="14">
        <dgm:presLayoutVars>
          <dgm:chMax val="0"/>
          <dgm:chPref val="0"/>
          <dgm:bulletEnabled val="1"/>
        </dgm:presLayoutVars>
      </dgm:prSet>
      <dgm:spPr/>
    </dgm:pt>
    <dgm:pt modelId="{BDC18BD5-23F7-4284-8FA4-DE3CF0F90419}" type="pres">
      <dgm:prSet presAssocID="{44518FDE-B1DD-45DE-9594-EE099EA126E7}" presName="root" presStyleCnt="0">
        <dgm:presLayoutVars>
          <dgm:chMax/>
          <dgm:chPref/>
        </dgm:presLayoutVars>
      </dgm:prSet>
      <dgm:spPr/>
    </dgm:pt>
    <dgm:pt modelId="{39B4DEB4-4847-413A-96C7-CAE7A01B5246}" type="pres">
      <dgm:prSet presAssocID="{44518FDE-B1DD-45DE-9594-EE099EA126E7}" presName="rootComposite" presStyleCnt="0">
        <dgm:presLayoutVars/>
      </dgm:prSet>
      <dgm:spPr/>
    </dgm:pt>
    <dgm:pt modelId="{891437A2-8DC2-4239-A87C-F038D78400BC}" type="pres">
      <dgm:prSet presAssocID="{44518FDE-B1DD-45DE-9594-EE099EA126E7}" presName="ParentAccent" presStyleLbl="alignNode1" presStyleIdx="3" presStyleCnt="4"/>
      <dgm:spPr/>
    </dgm:pt>
    <dgm:pt modelId="{BE249E04-99E8-43C0-A142-00C1289B11C4}" type="pres">
      <dgm:prSet presAssocID="{44518FDE-B1DD-45DE-9594-EE099EA126E7}" presName="ParentSmallAccent" presStyleLbl="fgAcc1" presStyleIdx="3" presStyleCnt="4"/>
      <dgm:spPr>
        <a:xfrm>
          <a:off x="8991130" y="729089"/>
          <a:ext cx="209611" cy="209611"/>
        </a:xfrm>
        <a:prstGeom prst="rect">
          <a:avLst/>
        </a:prstGeom>
        <a:noFill/>
        <a:ln w="10795" cap="flat" cmpd="sng" algn="ctr">
          <a:noFill/>
          <a:prstDash val="solid"/>
        </a:ln>
        <a:effectLst/>
      </dgm:spPr>
    </dgm:pt>
    <dgm:pt modelId="{BA9C319A-8433-4070-BF1A-8AFE02690C82}" type="pres">
      <dgm:prSet presAssocID="{44518FDE-B1DD-45DE-9594-EE099EA126E7}" presName="Parent" presStyleLbl="revTx" presStyleIdx="12" presStyleCnt="14">
        <dgm:presLayoutVars>
          <dgm:chMax/>
          <dgm:chPref val="4"/>
          <dgm:bulletEnabled val="1"/>
        </dgm:presLayoutVars>
      </dgm:prSet>
      <dgm:spPr/>
    </dgm:pt>
    <dgm:pt modelId="{F755282B-24F7-4063-AC2A-04408A333139}" type="pres">
      <dgm:prSet presAssocID="{44518FDE-B1DD-45DE-9594-EE099EA126E7}" presName="childShape" presStyleCnt="0">
        <dgm:presLayoutVars>
          <dgm:chMax val="0"/>
          <dgm:chPref val="0"/>
        </dgm:presLayoutVars>
      </dgm:prSet>
      <dgm:spPr/>
    </dgm:pt>
    <dgm:pt modelId="{10F066FD-3339-44FA-B51A-887B37F3D87F}" type="pres">
      <dgm:prSet presAssocID="{3E063A96-D057-47C4-85C3-15716C27CC61}" presName="childComposite" presStyleCnt="0">
        <dgm:presLayoutVars>
          <dgm:chMax val="0"/>
          <dgm:chPref val="0"/>
        </dgm:presLayoutVars>
      </dgm:prSet>
      <dgm:spPr/>
    </dgm:pt>
    <dgm:pt modelId="{B592769D-E75A-4E80-A6CA-AB7601AEF9E7}" type="pres">
      <dgm:prSet presAssocID="{3E063A96-D057-47C4-85C3-15716C27CC61}" presName="ChildAccent" presStyleLbl="solidFgAcc1" presStyleIdx="9" presStyleCnt="10"/>
      <dgm:spPr/>
    </dgm:pt>
    <dgm:pt modelId="{8B2CD70C-F388-4876-AF6A-56512D6D8C7B}" type="pres">
      <dgm:prSet presAssocID="{3E063A96-D057-47C4-85C3-15716C27CC61}" presName="Child" presStyleLbl="revTx" presStyleIdx="13" presStyleCnt="14">
        <dgm:presLayoutVars>
          <dgm:chMax val="0"/>
          <dgm:chPref val="0"/>
          <dgm:bulletEnabled val="1"/>
        </dgm:presLayoutVars>
      </dgm:prSet>
      <dgm:spPr/>
    </dgm:pt>
  </dgm:ptLst>
  <dgm:cxnLst>
    <dgm:cxn modelId="{9152D10D-665B-4492-9F91-CF7C58C00950}" type="presOf" srcId="{5E3FC47B-A322-4781-81FA-4F4C781B1375}" destId="{16ED663A-7CE0-42CD-AB3A-50147616FD93}" srcOrd="0" destOrd="0" presId="urn:microsoft.com/office/officeart/2008/layout/SquareAccentList"/>
    <dgm:cxn modelId="{A36DCB15-7AFB-422D-A3DD-F6039C1F801B}" type="presOf" srcId="{C48FB175-9801-4DFB-A534-EE698A7ADE3A}" destId="{CB4B44B4-6604-4650-B58F-5EF159B99D1A}" srcOrd="0" destOrd="0" presId="urn:microsoft.com/office/officeart/2008/layout/SquareAccentList"/>
    <dgm:cxn modelId="{D1E24424-E5DE-4626-AC6B-67A9C54209F8}" srcId="{BE44F843-A858-4AEC-A8D1-7E16A01DA9F0}" destId="{E622B074-B37A-493A-9578-5F970171F886}" srcOrd="0" destOrd="0" parTransId="{7E9C680C-2FE4-4104-91F0-5F7A4821ABF2}" sibTransId="{08A70D3B-D354-4491-9DCA-5CC65FD7129B}"/>
    <dgm:cxn modelId="{E239EB24-F2CA-4F74-8FFA-1B9FABADDF58}" srcId="{BE44F843-A858-4AEC-A8D1-7E16A01DA9F0}" destId="{C0CFF699-729B-45A0-8C97-ADB082C52900}" srcOrd="2" destOrd="0" parTransId="{FC3B8A3C-8AE7-459F-BA5A-60BE06B3C6E5}" sibTransId="{DD1F54B4-15C6-42BE-BAF5-BA2CB4FA22FD}"/>
    <dgm:cxn modelId="{08D9702E-89A3-4F3F-8751-35F692E199B8}" srcId="{FCF2E693-76CF-4801-825C-5D2A6512BDA0}" destId="{414AC0E1-EA5E-4380-9D2F-71A644D4FBFF}" srcOrd="2" destOrd="0" parTransId="{7E2671BE-8290-40DE-9DCE-7351BDED4E22}" sibTransId="{4D4DB62B-5460-40FF-850F-AA77FC5293A1}"/>
    <dgm:cxn modelId="{0628F23F-05F9-47C6-A222-8BFCAC209119}" type="presOf" srcId="{414AC0E1-EA5E-4380-9D2F-71A644D4FBFF}" destId="{7DAC323D-F7BB-4AC4-9E47-5CB90872591F}" srcOrd="0" destOrd="0" presId="urn:microsoft.com/office/officeart/2008/layout/SquareAccentList"/>
    <dgm:cxn modelId="{965C6C5B-B9CD-47DE-B915-C6C9B94BF0C5}" srcId="{E64BDFD8-1B62-4BDE-95C0-15B27716CED6}" destId="{FCF2E693-76CF-4801-825C-5D2A6512BDA0}" srcOrd="2" destOrd="0" parTransId="{8AB6FB5E-AA27-4B54-A65A-29126EAC379D}" sibTransId="{1B87B6EB-0A71-420A-B825-870B7E4C5D77}"/>
    <dgm:cxn modelId="{CE7ED461-4446-4CBE-9120-80E82359037D}" srcId="{DEB384A7-2BE5-4F2F-B202-344FDB92A4F7}" destId="{C48FB175-9801-4DFB-A534-EE698A7ADE3A}" srcOrd="0" destOrd="0" parTransId="{BD4FAEB9-1FA7-453A-B07B-B9F8199C29C1}" sibTransId="{A01BDCB1-CC64-4244-9421-DB233525EF42}"/>
    <dgm:cxn modelId="{2F2F2064-0593-4C76-9BF2-A6F20DC4DCD5}" type="presOf" srcId="{4734FCD6-1077-4CDD-B177-411051824DEC}" destId="{A0D95ED2-ADA4-4D16-86EE-1A8304CD7014}" srcOrd="0" destOrd="0" presId="urn:microsoft.com/office/officeart/2008/layout/SquareAccentList"/>
    <dgm:cxn modelId="{4FAFC155-CC0E-4CBB-A917-2762E6779C49}" type="presOf" srcId="{E622B074-B37A-493A-9578-5F970171F886}" destId="{0EF3856A-5768-48B6-8F61-5ABC79007031}" srcOrd="0" destOrd="0" presId="urn:microsoft.com/office/officeart/2008/layout/SquareAccentList"/>
    <dgm:cxn modelId="{FEE6AB5A-0839-4CF2-B659-C04ED14A741A}" srcId="{DEB384A7-2BE5-4F2F-B202-344FDB92A4F7}" destId="{5E3FC47B-A322-4781-81FA-4F4C781B1375}" srcOrd="2" destOrd="0" parTransId="{5C8779E7-FAE7-4ED3-90DD-3E26B8816E8F}" sibTransId="{73109C4B-313E-4B77-9843-AB0B94307652}"/>
    <dgm:cxn modelId="{B605B882-5990-4CB2-B4F3-AECB03C012D8}" srcId="{E64BDFD8-1B62-4BDE-95C0-15B27716CED6}" destId="{BE44F843-A858-4AEC-A8D1-7E16A01DA9F0}" srcOrd="1" destOrd="0" parTransId="{67BACAD8-6535-41AF-87A6-B886B5B9B1A4}" sibTransId="{FBF1B53C-38AC-48D3-AC67-2D5CFADF1EB0}"/>
    <dgm:cxn modelId="{95201B8A-5A33-4AA3-BDE9-675B74DA71FF}" type="presOf" srcId="{FCF2E693-76CF-4801-825C-5D2A6512BDA0}" destId="{0409D3A7-0FF7-49B3-90A9-DF2F8FA7D247}" srcOrd="0" destOrd="0" presId="urn:microsoft.com/office/officeart/2008/layout/SquareAccentList"/>
    <dgm:cxn modelId="{B5F3858B-A1F1-4B2F-BD82-8873223BF09C}" srcId="{BE44F843-A858-4AEC-A8D1-7E16A01DA9F0}" destId="{92A4DEB6-F0DD-441E-B625-07A18C974A9E}" srcOrd="1" destOrd="0" parTransId="{4F92E187-A4AF-45C9-98C2-97E3AC6D8BCA}" sibTransId="{321BA60C-9C5F-4A11-B1E3-E4BDB5F37CE2}"/>
    <dgm:cxn modelId="{AB526090-ED5E-4645-9DE5-F65FCC97DB96}" type="presOf" srcId="{D021F05B-047C-4D1D-9118-1472BE5B7337}" destId="{87E063B7-C820-49CC-8C38-B79A8CD8DB55}" srcOrd="0" destOrd="0" presId="urn:microsoft.com/office/officeart/2008/layout/SquareAccentList"/>
    <dgm:cxn modelId="{3E559F96-8879-4FD1-9775-A20E380A42AC}" srcId="{44518FDE-B1DD-45DE-9594-EE099EA126E7}" destId="{3E063A96-D057-47C4-85C3-15716C27CC61}" srcOrd="0" destOrd="0" parTransId="{A0EA11F4-A2E9-47DF-A3E1-1988783F1798}" sibTransId="{1C1E0BA9-2084-4DB8-95CF-A7B2B8496313}"/>
    <dgm:cxn modelId="{3D1BDBA6-25BD-408B-A80F-DF31FD3B8C1C}" type="presOf" srcId="{44518FDE-B1DD-45DE-9594-EE099EA126E7}" destId="{BA9C319A-8433-4070-BF1A-8AFE02690C82}" srcOrd="0" destOrd="0" presId="urn:microsoft.com/office/officeart/2008/layout/SquareAccentList"/>
    <dgm:cxn modelId="{6C415EAB-B028-4595-BE08-852A72910BBB}" srcId="{E64BDFD8-1B62-4BDE-95C0-15B27716CED6}" destId="{DEB384A7-2BE5-4F2F-B202-344FDB92A4F7}" srcOrd="0" destOrd="0" parTransId="{C325FD32-3AF3-4AA8-A8BE-2ACC1DB89195}" sibTransId="{5DE46EE5-5D4A-4727-850B-43E48ED9B481}"/>
    <dgm:cxn modelId="{74A90CB5-1728-4AA3-A5FB-50F8AA02A9FD}" srcId="{FCF2E693-76CF-4801-825C-5D2A6512BDA0}" destId="{D021F05B-047C-4D1D-9118-1472BE5B7337}" srcOrd="1" destOrd="0" parTransId="{B7E9616A-7ECE-46D2-B0F4-66D4644DF9A6}" sibTransId="{74A12B47-8485-41E5-816A-E2C173047709}"/>
    <dgm:cxn modelId="{2A1876BB-0039-442C-AF57-2AD41807908F}" type="presOf" srcId="{7037CA6E-4505-478E-BDCE-251950FE3E0C}" destId="{4B081E5E-8E29-4E3A-827B-244593960CC2}" srcOrd="0" destOrd="0" presId="urn:microsoft.com/office/officeart/2008/layout/SquareAccentList"/>
    <dgm:cxn modelId="{D698A7BD-6CB6-4328-93B1-2146C5B1B823}" type="presOf" srcId="{C0CFF699-729B-45A0-8C97-ADB082C52900}" destId="{499CE105-EA57-408E-980E-E86BD2444C3C}" srcOrd="0" destOrd="0" presId="urn:microsoft.com/office/officeart/2008/layout/SquareAccentList"/>
    <dgm:cxn modelId="{06593BC8-BE1C-4CDD-8744-287EABB9ABE0}" srcId="{FCF2E693-76CF-4801-825C-5D2A6512BDA0}" destId="{7037CA6E-4505-478E-BDCE-251950FE3E0C}" srcOrd="0" destOrd="0" parTransId="{E5FC9EB7-156F-4567-9AB0-8443A9F82AAE}" sibTransId="{16B1AB7E-61BD-4262-BC49-6B77E97CF428}"/>
    <dgm:cxn modelId="{C27055CB-6F3B-4BC0-950F-337E62A608AE}" type="presOf" srcId="{DEB384A7-2BE5-4F2F-B202-344FDB92A4F7}" destId="{D83421FB-7C23-4DA5-B4FE-75DF353D0305}" srcOrd="0" destOrd="0" presId="urn:microsoft.com/office/officeart/2008/layout/SquareAccentList"/>
    <dgm:cxn modelId="{23C9C2E6-89BC-4A39-90C4-257D83BA0350}" srcId="{DEB384A7-2BE5-4F2F-B202-344FDB92A4F7}" destId="{4734FCD6-1077-4CDD-B177-411051824DEC}" srcOrd="1" destOrd="0" parTransId="{CA88605F-32F2-4C3B-B8AB-EA1AE3983AD2}" sibTransId="{5779AFFB-EEB1-4CB5-850B-8920EA9845A2}"/>
    <dgm:cxn modelId="{9DB6DAEC-CF10-41E2-B862-63405284FB10}" type="presOf" srcId="{92A4DEB6-F0DD-441E-B625-07A18C974A9E}" destId="{EDF70388-BDBE-411E-A9AF-A6B8B29D1CFC}" srcOrd="0" destOrd="0" presId="urn:microsoft.com/office/officeart/2008/layout/SquareAccentList"/>
    <dgm:cxn modelId="{E2E1BEED-AE47-4140-9C31-7CAB1A04B352}" srcId="{E64BDFD8-1B62-4BDE-95C0-15B27716CED6}" destId="{44518FDE-B1DD-45DE-9594-EE099EA126E7}" srcOrd="3" destOrd="0" parTransId="{522518A8-EC3E-4AE2-B5C7-499EB355C75C}" sibTransId="{1D3E11DE-2330-4043-8B72-F589752D0737}"/>
    <dgm:cxn modelId="{B41369F0-CD22-4ED1-B9AD-354F1DD7D3B1}" type="presOf" srcId="{3E063A96-D057-47C4-85C3-15716C27CC61}" destId="{8B2CD70C-F388-4876-AF6A-56512D6D8C7B}" srcOrd="0" destOrd="0" presId="urn:microsoft.com/office/officeart/2008/layout/SquareAccentList"/>
    <dgm:cxn modelId="{E7B7A4F1-F553-428E-81AD-FBEF61A6B1C2}" type="presOf" srcId="{BE44F843-A858-4AEC-A8D1-7E16A01DA9F0}" destId="{4B5D2CBD-2006-42F0-AC34-509A0CA3019F}" srcOrd="0" destOrd="0" presId="urn:microsoft.com/office/officeart/2008/layout/SquareAccentList"/>
    <dgm:cxn modelId="{B6F935FB-5349-4146-8298-AC1ED03DB2B5}" type="presOf" srcId="{E64BDFD8-1B62-4BDE-95C0-15B27716CED6}" destId="{1D638563-05AD-454F-A792-EA0FA3BEC4D6}" srcOrd="0" destOrd="0" presId="urn:microsoft.com/office/officeart/2008/layout/SquareAccentList"/>
    <dgm:cxn modelId="{E2F84707-A56F-4378-B72E-02D5E4BE5086}" type="presParOf" srcId="{1D638563-05AD-454F-A792-EA0FA3BEC4D6}" destId="{34F18C65-0267-48AC-B390-DAA02A2A372E}" srcOrd="0" destOrd="0" presId="urn:microsoft.com/office/officeart/2008/layout/SquareAccentList"/>
    <dgm:cxn modelId="{6B83777F-13BE-483E-98BE-420601099305}" type="presParOf" srcId="{34F18C65-0267-48AC-B390-DAA02A2A372E}" destId="{9B31047C-8AF2-4F3C-B262-796E24598E01}" srcOrd="0" destOrd="0" presId="urn:microsoft.com/office/officeart/2008/layout/SquareAccentList"/>
    <dgm:cxn modelId="{C620ABEE-8A64-426C-AE9E-66AFF7601DFA}" type="presParOf" srcId="{9B31047C-8AF2-4F3C-B262-796E24598E01}" destId="{342A6642-580B-42D2-8090-FB3AF058DAC8}" srcOrd="0" destOrd="0" presId="urn:microsoft.com/office/officeart/2008/layout/SquareAccentList"/>
    <dgm:cxn modelId="{9C1439DD-0AD7-4604-B9DD-9355DABB7DE1}" type="presParOf" srcId="{9B31047C-8AF2-4F3C-B262-796E24598E01}" destId="{2D7AFDE0-5DBD-4A30-BC27-58A766193266}" srcOrd="1" destOrd="0" presId="urn:microsoft.com/office/officeart/2008/layout/SquareAccentList"/>
    <dgm:cxn modelId="{DA2DF68A-C43E-427B-8A9F-3B5FD29FBF50}" type="presParOf" srcId="{9B31047C-8AF2-4F3C-B262-796E24598E01}" destId="{D83421FB-7C23-4DA5-B4FE-75DF353D0305}" srcOrd="2" destOrd="0" presId="urn:microsoft.com/office/officeart/2008/layout/SquareAccentList"/>
    <dgm:cxn modelId="{1F115911-E2FB-44A6-989E-13D670D5DB79}" type="presParOf" srcId="{34F18C65-0267-48AC-B390-DAA02A2A372E}" destId="{7C24FF3C-71D5-4A2B-ACFB-DA5FBB6EE09C}" srcOrd="1" destOrd="0" presId="urn:microsoft.com/office/officeart/2008/layout/SquareAccentList"/>
    <dgm:cxn modelId="{16FB0CD9-5F17-4F80-A0B6-F215798C26AF}" type="presParOf" srcId="{7C24FF3C-71D5-4A2B-ACFB-DA5FBB6EE09C}" destId="{D1756642-649D-4584-A091-7D6A660E71BC}" srcOrd="0" destOrd="0" presId="urn:microsoft.com/office/officeart/2008/layout/SquareAccentList"/>
    <dgm:cxn modelId="{5EC14751-EA83-4DF8-B79C-9CA952CDC8C1}" type="presParOf" srcId="{D1756642-649D-4584-A091-7D6A660E71BC}" destId="{FFE44B0B-6EF6-42DF-BD78-9FFC8E5DC45C}" srcOrd="0" destOrd="0" presId="urn:microsoft.com/office/officeart/2008/layout/SquareAccentList"/>
    <dgm:cxn modelId="{1C64750A-B2DD-44EF-ACBF-3CEA00176C1B}" type="presParOf" srcId="{D1756642-649D-4584-A091-7D6A660E71BC}" destId="{CB4B44B4-6604-4650-B58F-5EF159B99D1A}" srcOrd="1" destOrd="0" presId="urn:microsoft.com/office/officeart/2008/layout/SquareAccentList"/>
    <dgm:cxn modelId="{9930DBCA-59FA-4BA5-86EE-8CF79AC7D06F}" type="presParOf" srcId="{7C24FF3C-71D5-4A2B-ACFB-DA5FBB6EE09C}" destId="{012D1941-127A-48E6-9187-602118290627}" srcOrd="1" destOrd="0" presId="urn:microsoft.com/office/officeart/2008/layout/SquareAccentList"/>
    <dgm:cxn modelId="{B829D334-24A9-424C-B16B-604B5103CD0D}" type="presParOf" srcId="{012D1941-127A-48E6-9187-602118290627}" destId="{2B3AAA43-1527-43C0-B512-1F5472EA814F}" srcOrd="0" destOrd="0" presId="urn:microsoft.com/office/officeart/2008/layout/SquareAccentList"/>
    <dgm:cxn modelId="{4731B625-7B69-400B-B3FE-B3783A09DB61}" type="presParOf" srcId="{012D1941-127A-48E6-9187-602118290627}" destId="{A0D95ED2-ADA4-4D16-86EE-1A8304CD7014}" srcOrd="1" destOrd="0" presId="urn:microsoft.com/office/officeart/2008/layout/SquareAccentList"/>
    <dgm:cxn modelId="{4B9558B0-D5BD-445B-B2B0-7E875379D6C7}" type="presParOf" srcId="{7C24FF3C-71D5-4A2B-ACFB-DA5FBB6EE09C}" destId="{A715C483-7792-4BC3-B941-51E9CCD76758}" srcOrd="2" destOrd="0" presId="urn:microsoft.com/office/officeart/2008/layout/SquareAccentList"/>
    <dgm:cxn modelId="{E22E369E-4AD6-4195-955E-9407D9722A20}" type="presParOf" srcId="{A715C483-7792-4BC3-B941-51E9CCD76758}" destId="{61247EEC-F6C6-4927-AD7A-94E96922D086}" srcOrd="0" destOrd="0" presId="urn:microsoft.com/office/officeart/2008/layout/SquareAccentList"/>
    <dgm:cxn modelId="{423B0577-8205-4EDA-9D37-3E066ECB636B}" type="presParOf" srcId="{A715C483-7792-4BC3-B941-51E9CCD76758}" destId="{16ED663A-7CE0-42CD-AB3A-50147616FD93}" srcOrd="1" destOrd="0" presId="urn:microsoft.com/office/officeart/2008/layout/SquareAccentList"/>
    <dgm:cxn modelId="{EBED3C3B-6B22-4C45-9BAA-FB0095983D05}" type="presParOf" srcId="{1D638563-05AD-454F-A792-EA0FA3BEC4D6}" destId="{EE9476B6-2908-4536-8902-ED0BCF4D3F3E}" srcOrd="1" destOrd="0" presId="urn:microsoft.com/office/officeart/2008/layout/SquareAccentList"/>
    <dgm:cxn modelId="{8A8E14EE-F022-439B-809D-77A1E9E25434}" type="presParOf" srcId="{EE9476B6-2908-4536-8902-ED0BCF4D3F3E}" destId="{5F083975-FCF6-44FF-8B37-B407913C6922}" srcOrd="0" destOrd="0" presId="urn:microsoft.com/office/officeart/2008/layout/SquareAccentList"/>
    <dgm:cxn modelId="{F1F736B3-9E99-4289-B0FB-B624081CB116}" type="presParOf" srcId="{5F083975-FCF6-44FF-8B37-B407913C6922}" destId="{40C6520B-CDD3-481E-AA57-0B9E3C05EE59}" srcOrd="0" destOrd="0" presId="urn:microsoft.com/office/officeart/2008/layout/SquareAccentList"/>
    <dgm:cxn modelId="{E31DE7AE-3895-4C00-B51D-D66A32658368}" type="presParOf" srcId="{5F083975-FCF6-44FF-8B37-B407913C6922}" destId="{B4771316-85B7-41A0-8DDD-92BB76588BDD}" srcOrd="1" destOrd="0" presId="urn:microsoft.com/office/officeart/2008/layout/SquareAccentList"/>
    <dgm:cxn modelId="{BBC103C1-A563-4249-9661-9E12385A9F9D}" type="presParOf" srcId="{5F083975-FCF6-44FF-8B37-B407913C6922}" destId="{4B5D2CBD-2006-42F0-AC34-509A0CA3019F}" srcOrd="2" destOrd="0" presId="urn:microsoft.com/office/officeart/2008/layout/SquareAccentList"/>
    <dgm:cxn modelId="{4C35239C-EDB3-4C66-B394-164EC942BA39}" type="presParOf" srcId="{EE9476B6-2908-4536-8902-ED0BCF4D3F3E}" destId="{88716D7E-01D2-400B-8C17-068E30605A9D}" srcOrd="1" destOrd="0" presId="urn:microsoft.com/office/officeart/2008/layout/SquareAccentList"/>
    <dgm:cxn modelId="{9A481BD5-976F-421B-9A90-E3ADDD0F7626}" type="presParOf" srcId="{88716D7E-01D2-400B-8C17-068E30605A9D}" destId="{315FC023-1BFF-4702-9804-E5EE9D126150}" srcOrd="0" destOrd="0" presId="urn:microsoft.com/office/officeart/2008/layout/SquareAccentList"/>
    <dgm:cxn modelId="{FC1AAFD9-E083-4D33-ADCD-176F94B1DC3A}" type="presParOf" srcId="{315FC023-1BFF-4702-9804-E5EE9D126150}" destId="{1F26816B-9EEA-4133-B611-2E9EF83B74D9}" srcOrd="0" destOrd="0" presId="urn:microsoft.com/office/officeart/2008/layout/SquareAccentList"/>
    <dgm:cxn modelId="{C578AB3D-FE00-48D6-B575-19AB6BCE69E2}" type="presParOf" srcId="{315FC023-1BFF-4702-9804-E5EE9D126150}" destId="{0EF3856A-5768-48B6-8F61-5ABC79007031}" srcOrd="1" destOrd="0" presId="urn:microsoft.com/office/officeart/2008/layout/SquareAccentList"/>
    <dgm:cxn modelId="{C88FFF4B-7DA5-4B5D-8EE5-903D10187F4B}" type="presParOf" srcId="{88716D7E-01D2-400B-8C17-068E30605A9D}" destId="{02ABD32B-30C1-4289-AC51-60AE462F126C}" srcOrd="1" destOrd="0" presId="urn:microsoft.com/office/officeart/2008/layout/SquareAccentList"/>
    <dgm:cxn modelId="{44A8F3EA-74F3-4B2D-888B-E39DDB63718F}" type="presParOf" srcId="{02ABD32B-30C1-4289-AC51-60AE462F126C}" destId="{A3C64783-99F8-43FC-8FC1-13A1D3FFA0CF}" srcOrd="0" destOrd="0" presId="urn:microsoft.com/office/officeart/2008/layout/SquareAccentList"/>
    <dgm:cxn modelId="{E80EC45D-5620-41E2-8E0F-760CC7273E8D}" type="presParOf" srcId="{02ABD32B-30C1-4289-AC51-60AE462F126C}" destId="{EDF70388-BDBE-411E-A9AF-A6B8B29D1CFC}" srcOrd="1" destOrd="0" presId="urn:microsoft.com/office/officeart/2008/layout/SquareAccentList"/>
    <dgm:cxn modelId="{60899C6D-F134-4BC1-B388-5903D083C94F}" type="presParOf" srcId="{88716D7E-01D2-400B-8C17-068E30605A9D}" destId="{2CD629AA-7656-4FBE-887D-EAE8857F83BA}" srcOrd="2" destOrd="0" presId="urn:microsoft.com/office/officeart/2008/layout/SquareAccentList"/>
    <dgm:cxn modelId="{DC5BED4E-E40A-4C69-9BF4-94C9AD82B081}" type="presParOf" srcId="{2CD629AA-7656-4FBE-887D-EAE8857F83BA}" destId="{6B510776-1EE0-49A0-8237-0A5A2CE31E14}" srcOrd="0" destOrd="0" presId="urn:microsoft.com/office/officeart/2008/layout/SquareAccentList"/>
    <dgm:cxn modelId="{6754A2A3-56B7-4DF3-A5C6-BE1AF8E0F920}" type="presParOf" srcId="{2CD629AA-7656-4FBE-887D-EAE8857F83BA}" destId="{499CE105-EA57-408E-980E-E86BD2444C3C}" srcOrd="1" destOrd="0" presId="urn:microsoft.com/office/officeart/2008/layout/SquareAccentList"/>
    <dgm:cxn modelId="{B6F0D1E4-77DB-4C4E-8623-3FFD683D65C4}" type="presParOf" srcId="{1D638563-05AD-454F-A792-EA0FA3BEC4D6}" destId="{4175632F-D24F-4000-BC25-86A431DCB95D}" srcOrd="2" destOrd="0" presId="urn:microsoft.com/office/officeart/2008/layout/SquareAccentList"/>
    <dgm:cxn modelId="{5FD62846-E787-4001-9D4B-BD816735EC15}" type="presParOf" srcId="{4175632F-D24F-4000-BC25-86A431DCB95D}" destId="{05175906-2440-44CE-9B19-79F48F067B18}" srcOrd="0" destOrd="0" presId="urn:microsoft.com/office/officeart/2008/layout/SquareAccentList"/>
    <dgm:cxn modelId="{4C778AEE-07DA-410D-BCFE-5BEB79B08880}" type="presParOf" srcId="{05175906-2440-44CE-9B19-79F48F067B18}" destId="{AA7D9840-2314-4CF9-801C-D628C2B09370}" srcOrd="0" destOrd="0" presId="urn:microsoft.com/office/officeart/2008/layout/SquareAccentList"/>
    <dgm:cxn modelId="{295958B1-0F03-40EC-A96A-EC1B40F5B4AA}" type="presParOf" srcId="{05175906-2440-44CE-9B19-79F48F067B18}" destId="{4A3A722C-4D7C-4C6A-ACA2-CB7E44D63321}" srcOrd="1" destOrd="0" presId="urn:microsoft.com/office/officeart/2008/layout/SquareAccentList"/>
    <dgm:cxn modelId="{76E8CB76-2C3B-4678-A117-4A4B87C6FE07}" type="presParOf" srcId="{05175906-2440-44CE-9B19-79F48F067B18}" destId="{0409D3A7-0FF7-49B3-90A9-DF2F8FA7D247}" srcOrd="2" destOrd="0" presId="urn:microsoft.com/office/officeart/2008/layout/SquareAccentList"/>
    <dgm:cxn modelId="{F2CD3DB9-2783-49B1-AAB2-0B71FD27CC10}" type="presParOf" srcId="{4175632F-D24F-4000-BC25-86A431DCB95D}" destId="{EFD516D6-C194-4004-A409-4364C437F5DA}" srcOrd="1" destOrd="0" presId="urn:microsoft.com/office/officeart/2008/layout/SquareAccentList"/>
    <dgm:cxn modelId="{66A36015-639C-4D3D-B05E-B3C10D08FBB4}" type="presParOf" srcId="{EFD516D6-C194-4004-A409-4364C437F5DA}" destId="{A1BE160A-0B1D-4C03-84E8-8323E06AC29A}" srcOrd="0" destOrd="0" presId="urn:microsoft.com/office/officeart/2008/layout/SquareAccentList"/>
    <dgm:cxn modelId="{81927E74-9BD6-44A2-A601-23D9522A01D2}" type="presParOf" srcId="{A1BE160A-0B1D-4C03-84E8-8323E06AC29A}" destId="{F5A82901-0FC5-47B4-AE71-AF3788F40CE1}" srcOrd="0" destOrd="0" presId="urn:microsoft.com/office/officeart/2008/layout/SquareAccentList"/>
    <dgm:cxn modelId="{42E76BA2-657F-4EAA-9E57-A61C9E1F8F88}" type="presParOf" srcId="{A1BE160A-0B1D-4C03-84E8-8323E06AC29A}" destId="{4B081E5E-8E29-4E3A-827B-244593960CC2}" srcOrd="1" destOrd="0" presId="urn:microsoft.com/office/officeart/2008/layout/SquareAccentList"/>
    <dgm:cxn modelId="{5082CAEC-629F-4BD2-AF97-A20133A34ED4}" type="presParOf" srcId="{EFD516D6-C194-4004-A409-4364C437F5DA}" destId="{88A0602C-35AF-41AB-893E-CBE6A8A83BC6}" srcOrd="1" destOrd="0" presId="urn:microsoft.com/office/officeart/2008/layout/SquareAccentList"/>
    <dgm:cxn modelId="{75DB64C4-380B-4B13-9E57-8A7DD0523F4E}" type="presParOf" srcId="{88A0602C-35AF-41AB-893E-CBE6A8A83BC6}" destId="{F67E43C8-996E-4A51-80DC-8BB61D78C42C}" srcOrd="0" destOrd="0" presId="urn:microsoft.com/office/officeart/2008/layout/SquareAccentList"/>
    <dgm:cxn modelId="{E48B5A24-8371-4A55-A3A2-D462DFD07D3B}" type="presParOf" srcId="{88A0602C-35AF-41AB-893E-CBE6A8A83BC6}" destId="{87E063B7-C820-49CC-8C38-B79A8CD8DB55}" srcOrd="1" destOrd="0" presId="urn:microsoft.com/office/officeart/2008/layout/SquareAccentList"/>
    <dgm:cxn modelId="{D829D537-46D8-4255-857D-32632A24FED7}" type="presParOf" srcId="{EFD516D6-C194-4004-A409-4364C437F5DA}" destId="{97CDE0FA-81C1-4B6F-8627-012A50817892}" srcOrd="2" destOrd="0" presId="urn:microsoft.com/office/officeart/2008/layout/SquareAccentList"/>
    <dgm:cxn modelId="{3630850D-20EF-4E23-8385-E9144C3887C2}" type="presParOf" srcId="{97CDE0FA-81C1-4B6F-8627-012A50817892}" destId="{4AE57DFA-509F-4BC0-875D-0F4C4A36AC88}" srcOrd="0" destOrd="0" presId="urn:microsoft.com/office/officeart/2008/layout/SquareAccentList"/>
    <dgm:cxn modelId="{14C99021-B01C-4326-858C-96D1464B407E}" type="presParOf" srcId="{97CDE0FA-81C1-4B6F-8627-012A50817892}" destId="{7DAC323D-F7BB-4AC4-9E47-5CB90872591F}" srcOrd="1" destOrd="0" presId="urn:microsoft.com/office/officeart/2008/layout/SquareAccentList"/>
    <dgm:cxn modelId="{412A10FD-0B0A-4FAA-B97F-FDD95A667B62}" type="presParOf" srcId="{1D638563-05AD-454F-A792-EA0FA3BEC4D6}" destId="{BDC18BD5-23F7-4284-8FA4-DE3CF0F90419}" srcOrd="3" destOrd="0" presId="urn:microsoft.com/office/officeart/2008/layout/SquareAccentList"/>
    <dgm:cxn modelId="{5ED4C6F6-8557-487D-A34E-C08930315518}" type="presParOf" srcId="{BDC18BD5-23F7-4284-8FA4-DE3CF0F90419}" destId="{39B4DEB4-4847-413A-96C7-CAE7A01B5246}" srcOrd="0" destOrd="0" presId="urn:microsoft.com/office/officeart/2008/layout/SquareAccentList"/>
    <dgm:cxn modelId="{F94E1C3B-A76A-4C0C-87D7-5AB1843D273A}" type="presParOf" srcId="{39B4DEB4-4847-413A-96C7-CAE7A01B5246}" destId="{891437A2-8DC2-4239-A87C-F038D78400BC}" srcOrd="0" destOrd="0" presId="urn:microsoft.com/office/officeart/2008/layout/SquareAccentList"/>
    <dgm:cxn modelId="{83392C7A-A248-44AA-8D98-044A0693AA2D}" type="presParOf" srcId="{39B4DEB4-4847-413A-96C7-CAE7A01B5246}" destId="{BE249E04-99E8-43C0-A142-00C1289B11C4}" srcOrd="1" destOrd="0" presId="urn:microsoft.com/office/officeart/2008/layout/SquareAccentList"/>
    <dgm:cxn modelId="{D7D5AEE8-77C7-44EE-9837-E5A2DED1E230}" type="presParOf" srcId="{39B4DEB4-4847-413A-96C7-CAE7A01B5246}" destId="{BA9C319A-8433-4070-BF1A-8AFE02690C82}" srcOrd="2" destOrd="0" presId="urn:microsoft.com/office/officeart/2008/layout/SquareAccentList"/>
    <dgm:cxn modelId="{9B110CDB-13CC-4DA9-9363-AE76142C911E}" type="presParOf" srcId="{BDC18BD5-23F7-4284-8FA4-DE3CF0F90419}" destId="{F755282B-24F7-4063-AC2A-04408A333139}" srcOrd="1" destOrd="0" presId="urn:microsoft.com/office/officeart/2008/layout/SquareAccentList"/>
    <dgm:cxn modelId="{F07FA6F3-AE95-4762-9E04-AEAC14453C84}" type="presParOf" srcId="{F755282B-24F7-4063-AC2A-04408A333139}" destId="{10F066FD-3339-44FA-B51A-887B37F3D87F}" srcOrd="0" destOrd="0" presId="urn:microsoft.com/office/officeart/2008/layout/SquareAccentList"/>
    <dgm:cxn modelId="{883D8AF8-8259-4B5A-BE81-8542FB030099}" type="presParOf" srcId="{10F066FD-3339-44FA-B51A-887B37F3D87F}" destId="{B592769D-E75A-4E80-A6CA-AB7601AEF9E7}" srcOrd="0" destOrd="0" presId="urn:microsoft.com/office/officeart/2008/layout/SquareAccentList"/>
    <dgm:cxn modelId="{233CFCAF-41D3-407A-A2D2-382BE9FE45C0}" type="presParOf" srcId="{10F066FD-3339-44FA-B51A-887B37F3D87F}" destId="{8B2CD70C-F388-4876-AF6A-56512D6D8C7B}" srcOrd="1" destOrd="0" presId="urn:microsoft.com/office/officeart/2008/layout/SquareAccen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A6642-580B-42D2-8090-FB3AF058DAC8}">
      <dsp:nvSpPr>
        <dsp:cNvPr id="0" name=""/>
        <dsp:cNvSpPr/>
      </dsp:nvSpPr>
      <dsp:spPr>
        <a:xfrm>
          <a:off x="5890" y="601744"/>
          <a:ext cx="2847231" cy="334968"/>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7AFDE0-5DBD-4A30-BC27-58A766193266}">
      <dsp:nvSpPr>
        <dsp:cNvPr id="0" name=""/>
        <dsp:cNvSpPr/>
      </dsp:nvSpPr>
      <dsp:spPr>
        <a:xfrm>
          <a:off x="5890" y="727544"/>
          <a:ext cx="209167" cy="209167"/>
        </a:xfrm>
        <a:prstGeom prst="rect">
          <a:avLst/>
        </a:prstGeom>
        <a:noFill/>
        <a:ln w="10795" cap="flat" cmpd="sng" algn="ctr">
          <a:noFill/>
          <a:prstDash val="solid"/>
        </a:ln>
        <a:effectLst/>
      </dsp:spPr>
      <dsp:style>
        <a:lnRef idx="2">
          <a:scrgbClr r="0" g="0" b="0"/>
        </a:lnRef>
        <a:fillRef idx="1">
          <a:scrgbClr r="0" g="0" b="0"/>
        </a:fillRef>
        <a:effectRef idx="0">
          <a:scrgbClr r="0" g="0" b="0"/>
        </a:effectRef>
        <a:fontRef idx="minor"/>
      </dsp:style>
    </dsp:sp>
    <dsp:sp modelId="{D83421FB-7C23-4DA5-B4FE-75DF353D0305}">
      <dsp:nvSpPr>
        <dsp:cNvPr id="0" name=""/>
        <dsp:cNvSpPr/>
      </dsp:nvSpPr>
      <dsp:spPr>
        <a:xfrm>
          <a:off x="5890" y="0"/>
          <a:ext cx="2847231" cy="601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b="1" kern="1200" dirty="0">
              <a:solidFill>
                <a:srgbClr val="0078D7"/>
              </a:solidFill>
              <a:latin typeface="+mj-lt"/>
            </a:rPr>
            <a:t>Azure Stack Hub Software</a:t>
          </a:r>
          <a:br>
            <a:rPr lang="en-US" sz="1800" b="1" kern="1200" dirty="0">
              <a:solidFill>
                <a:srgbClr val="0078D7"/>
              </a:solidFill>
              <a:latin typeface="+mj-lt"/>
            </a:rPr>
          </a:br>
          <a:r>
            <a:rPr lang="en-US" sz="1800" b="1" kern="1200" dirty="0">
              <a:solidFill>
                <a:srgbClr val="0078D7"/>
              </a:solidFill>
              <a:latin typeface="+mj-lt"/>
            </a:rPr>
            <a:t>API </a:t>
          </a:r>
          <a:endParaRPr lang="de-DE" sz="1800" b="1" kern="1200" dirty="0">
            <a:solidFill>
              <a:srgbClr val="0078D7"/>
            </a:solidFill>
            <a:latin typeface="+mj-lt"/>
          </a:endParaRPr>
        </a:p>
      </dsp:txBody>
      <dsp:txXfrm>
        <a:off x="5890" y="0"/>
        <a:ext cx="2847231" cy="601744"/>
      </dsp:txXfrm>
    </dsp:sp>
    <dsp:sp modelId="{FFE44B0B-6EF6-42DF-BD78-9FFC8E5DC45C}">
      <dsp:nvSpPr>
        <dsp:cNvPr id="0" name=""/>
        <dsp:cNvSpPr/>
      </dsp:nvSpPr>
      <dsp:spPr>
        <a:xfrm>
          <a:off x="5890" y="1215108"/>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4B44B4-6604-4650-B58F-5EF159B99D1A}">
      <dsp:nvSpPr>
        <dsp:cNvPr id="0" name=""/>
        <dsp:cNvSpPr/>
      </dsp:nvSpPr>
      <dsp:spPr>
        <a:xfrm>
          <a:off x="205196" y="1075910"/>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1" kern="1200" dirty="0"/>
            <a:t>System Center Operations Manager Management Pack</a:t>
          </a:r>
          <a:endParaRPr lang="de-DE" sz="1200" b="1" kern="1200" dirty="0"/>
        </a:p>
      </dsp:txBody>
      <dsp:txXfrm>
        <a:off x="205196" y="1075910"/>
        <a:ext cx="2647925" cy="487558"/>
      </dsp:txXfrm>
    </dsp:sp>
    <dsp:sp modelId="{2B3AAA43-1527-43C0-B512-1F5472EA814F}">
      <dsp:nvSpPr>
        <dsp:cNvPr id="0" name=""/>
        <dsp:cNvSpPr/>
      </dsp:nvSpPr>
      <dsp:spPr>
        <a:xfrm>
          <a:off x="5890" y="1702667"/>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D95ED2-ADA4-4D16-86EE-1A8304CD7014}">
      <dsp:nvSpPr>
        <dsp:cNvPr id="0" name=""/>
        <dsp:cNvSpPr/>
      </dsp:nvSpPr>
      <dsp:spPr>
        <a:xfrm>
          <a:off x="205196" y="1563469"/>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1" kern="1200"/>
            <a:t>Nagios Plugin</a:t>
          </a:r>
          <a:endParaRPr lang="de-DE" sz="1200" b="1" kern="1200"/>
        </a:p>
      </dsp:txBody>
      <dsp:txXfrm>
        <a:off x="205196" y="1563469"/>
        <a:ext cx="2647925" cy="487558"/>
      </dsp:txXfrm>
    </dsp:sp>
    <dsp:sp modelId="{61247EEC-F6C6-4927-AD7A-94E96922D086}">
      <dsp:nvSpPr>
        <dsp:cNvPr id="0" name=""/>
        <dsp:cNvSpPr/>
      </dsp:nvSpPr>
      <dsp:spPr>
        <a:xfrm>
          <a:off x="5890" y="2190226"/>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ED663A-7CE0-42CD-AB3A-50147616FD93}">
      <dsp:nvSpPr>
        <dsp:cNvPr id="0" name=""/>
        <dsp:cNvSpPr/>
      </dsp:nvSpPr>
      <dsp:spPr>
        <a:xfrm>
          <a:off x="205196" y="2051028"/>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1" kern="1200"/>
            <a:t>API Examples &amp; Documentation</a:t>
          </a:r>
          <a:endParaRPr lang="de-DE" sz="1200" b="1" kern="1200"/>
        </a:p>
      </dsp:txBody>
      <dsp:txXfrm>
        <a:off x="205196" y="2051028"/>
        <a:ext cx="2647925" cy="487558"/>
      </dsp:txXfrm>
    </dsp:sp>
    <dsp:sp modelId="{40C6520B-CDD3-481E-AA57-0B9E3C05EE59}">
      <dsp:nvSpPr>
        <dsp:cNvPr id="0" name=""/>
        <dsp:cNvSpPr/>
      </dsp:nvSpPr>
      <dsp:spPr>
        <a:xfrm>
          <a:off x="2995483" y="601744"/>
          <a:ext cx="2847231" cy="334968"/>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771316-85B7-41A0-8DDD-92BB76588BDD}">
      <dsp:nvSpPr>
        <dsp:cNvPr id="0" name=""/>
        <dsp:cNvSpPr/>
      </dsp:nvSpPr>
      <dsp:spPr>
        <a:xfrm>
          <a:off x="2995483" y="727544"/>
          <a:ext cx="209167" cy="209167"/>
        </a:xfrm>
        <a:prstGeom prst="rect">
          <a:avLst/>
        </a:prstGeom>
        <a:noFill/>
        <a:ln w="10795" cap="flat" cmpd="sng" algn="ctr">
          <a:noFill/>
          <a:prstDash val="solid"/>
        </a:ln>
        <a:effectLst/>
      </dsp:spPr>
      <dsp:style>
        <a:lnRef idx="2">
          <a:scrgbClr r="0" g="0" b="0"/>
        </a:lnRef>
        <a:fillRef idx="1">
          <a:scrgbClr r="0" g="0" b="0"/>
        </a:fillRef>
        <a:effectRef idx="0">
          <a:scrgbClr r="0" g="0" b="0"/>
        </a:effectRef>
        <a:fontRef idx="minor"/>
      </dsp:style>
    </dsp:sp>
    <dsp:sp modelId="{4B5D2CBD-2006-42F0-AC34-509A0CA3019F}">
      <dsp:nvSpPr>
        <dsp:cNvPr id="0" name=""/>
        <dsp:cNvSpPr/>
      </dsp:nvSpPr>
      <dsp:spPr>
        <a:xfrm>
          <a:off x="2995483" y="0"/>
          <a:ext cx="2847231" cy="601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b="1" kern="1200" dirty="0">
              <a:solidFill>
                <a:srgbClr val="0078D7"/>
              </a:solidFill>
              <a:latin typeface="+mj-lt"/>
            </a:rPr>
            <a:t>Physical Server</a:t>
          </a:r>
          <a:br>
            <a:rPr lang="en-US" sz="1800" b="1" kern="1200" dirty="0">
              <a:solidFill>
                <a:srgbClr val="0078D7"/>
              </a:solidFill>
              <a:latin typeface="+mj-lt"/>
            </a:rPr>
          </a:br>
          <a:r>
            <a:rPr lang="en-US" sz="1800" b="1" kern="1200" dirty="0">
              <a:solidFill>
                <a:srgbClr val="0078D7"/>
              </a:solidFill>
              <a:latin typeface="+mj-lt"/>
            </a:rPr>
            <a:t>BMC</a:t>
          </a:r>
          <a:endParaRPr lang="de-DE" sz="1800" b="1" kern="1200" dirty="0">
            <a:solidFill>
              <a:srgbClr val="0078D7"/>
            </a:solidFill>
            <a:latin typeface="+mj-lt"/>
          </a:endParaRPr>
        </a:p>
      </dsp:txBody>
      <dsp:txXfrm>
        <a:off x="2995483" y="0"/>
        <a:ext cx="2847231" cy="601744"/>
      </dsp:txXfrm>
    </dsp:sp>
    <dsp:sp modelId="{1F26816B-9EEA-4133-B611-2E9EF83B74D9}">
      <dsp:nvSpPr>
        <dsp:cNvPr id="0" name=""/>
        <dsp:cNvSpPr/>
      </dsp:nvSpPr>
      <dsp:spPr>
        <a:xfrm>
          <a:off x="2995483" y="1215108"/>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F3856A-5768-48B6-8F61-5ABC79007031}">
      <dsp:nvSpPr>
        <dsp:cNvPr id="0" name=""/>
        <dsp:cNvSpPr/>
      </dsp:nvSpPr>
      <dsp:spPr>
        <a:xfrm>
          <a:off x="3194789" y="1075910"/>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1" kern="1200" dirty="0"/>
            <a:t>System Center Operations Manager Hardware Vendor Management Pack </a:t>
          </a:r>
          <a:endParaRPr lang="de-DE" sz="1200" b="1" kern="1200" dirty="0"/>
        </a:p>
      </dsp:txBody>
      <dsp:txXfrm>
        <a:off x="3194789" y="1075910"/>
        <a:ext cx="2647925" cy="487558"/>
      </dsp:txXfrm>
    </dsp:sp>
    <dsp:sp modelId="{A3C64783-99F8-43FC-8FC1-13A1D3FFA0CF}">
      <dsp:nvSpPr>
        <dsp:cNvPr id="0" name=""/>
        <dsp:cNvSpPr/>
      </dsp:nvSpPr>
      <dsp:spPr>
        <a:xfrm>
          <a:off x="2995483" y="1702667"/>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F70388-BDBE-411E-A9AF-A6B8B29D1CFC}">
      <dsp:nvSpPr>
        <dsp:cNvPr id="0" name=""/>
        <dsp:cNvSpPr/>
      </dsp:nvSpPr>
      <dsp:spPr>
        <a:xfrm>
          <a:off x="3194789" y="1563469"/>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n-US" sz="1200" b="1" kern="1200"/>
            <a:t>Hardware Vendor Nagios Plugins</a:t>
          </a:r>
          <a:endParaRPr lang="de-DE" sz="1200" b="1" kern="1200"/>
        </a:p>
      </dsp:txBody>
      <dsp:txXfrm>
        <a:off x="3194789" y="1563469"/>
        <a:ext cx="2647925" cy="487558"/>
      </dsp:txXfrm>
    </dsp:sp>
    <dsp:sp modelId="{6B510776-1EE0-49A0-8237-0A5A2CE31E14}">
      <dsp:nvSpPr>
        <dsp:cNvPr id="0" name=""/>
        <dsp:cNvSpPr/>
      </dsp:nvSpPr>
      <dsp:spPr>
        <a:xfrm>
          <a:off x="2995483" y="2190226"/>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9CE105-EA57-408E-980E-E86BD2444C3C}">
      <dsp:nvSpPr>
        <dsp:cNvPr id="0" name=""/>
        <dsp:cNvSpPr/>
      </dsp:nvSpPr>
      <dsp:spPr>
        <a:xfrm>
          <a:off x="3194789" y="2051028"/>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n-US" sz="1200" b="1" kern="1200"/>
            <a:t>OEM supported monitoring solutions on HLH</a:t>
          </a:r>
          <a:endParaRPr lang="de-DE" sz="1200" b="1" kern="1200"/>
        </a:p>
      </dsp:txBody>
      <dsp:txXfrm>
        <a:off x="3194789" y="2051028"/>
        <a:ext cx="2647925" cy="487558"/>
      </dsp:txXfrm>
    </dsp:sp>
    <dsp:sp modelId="{AA7D9840-2314-4CF9-801C-D628C2B09370}">
      <dsp:nvSpPr>
        <dsp:cNvPr id="0" name=""/>
        <dsp:cNvSpPr/>
      </dsp:nvSpPr>
      <dsp:spPr>
        <a:xfrm>
          <a:off x="5985075" y="601744"/>
          <a:ext cx="2847231" cy="334968"/>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3A722C-4D7C-4C6A-ACA2-CB7E44D63321}">
      <dsp:nvSpPr>
        <dsp:cNvPr id="0" name=""/>
        <dsp:cNvSpPr/>
      </dsp:nvSpPr>
      <dsp:spPr>
        <a:xfrm>
          <a:off x="5985075" y="727544"/>
          <a:ext cx="209167" cy="209167"/>
        </a:xfrm>
        <a:prstGeom prst="rect">
          <a:avLst/>
        </a:prstGeom>
        <a:noFill/>
        <a:ln w="10795" cap="flat" cmpd="sng" algn="ctr">
          <a:noFill/>
          <a:prstDash val="solid"/>
        </a:ln>
        <a:effectLst/>
      </dsp:spPr>
      <dsp:style>
        <a:lnRef idx="2">
          <a:scrgbClr r="0" g="0" b="0"/>
        </a:lnRef>
        <a:fillRef idx="1">
          <a:scrgbClr r="0" g="0" b="0"/>
        </a:fillRef>
        <a:effectRef idx="0">
          <a:scrgbClr r="0" g="0" b="0"/>
        </a:effectRef>
        <a:fontRef idx="minor"/>
      </dsp:style>
    </dsp:sp>
    <dsp:sp modelId="{0409D3A7-0FF7-49B3-90A9-DF2F8FA7D247}">
      <dsp:nvSpPr>
        <dsp:cNvPr id="0" name=""/>
        <dsp:cNvSpPr/>
      </dsp:nvSpPr>
      <dsp:spPr>
        <a:xfrm>
          <a:off x="5985075" y="0"/>
          <a:ext cx="2847231" cy="601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b="1" kern="1200" dirty="0">
              <a:solidFill>
                <a:srgbClr val="0078D7"/>
              </a:solidFill>
              <a:latin typeface="+mj-lt"/>
            </a:rPr>
            <a:t>Network Devices </a:t>
          </a:r>
          <a:br>
            <a:rPr lang="en-US" sz="1800" b="1" kern="1200" dirty="0">
              <a:solidFill>
                <a:srgbClr val="0078D7"/>
              </a:solidFill>
              <a:latin typeface="+mj-lt"/>
            </a:rPr>
          </a:br>
          <a:r>
            <a:rPr lang="en-US" sz="1800" b="1" kern="1200" dirty="0">
              <a:solidFill>
                <a:srgbClr val="0078D7"/>
              </a:solidFill>
              <a:latin typeface="+mj-lt"/>
            </a:rPr>
            <a:t>SNMP</a:t>
          </a:r>
          <a:endParaRPr lang="de-DE" sz="1800" b="1" kern="1200" dirty="0">
            <a:solidFill>
              <a:srgbClr val="0078D7"/>
            </a:solidFill>
            <a:latin typeface="+mj-lt"/>
          </a:endParaRPr>
        </a:p>
      </dsp:txBody>
      <dsp:txXfrm>
        <a:off x="5985075" y="0"/>
        <a:ext cx="2847231" cy="601744"/>
      </dsp:txXfrm>
    </dsp:sp>
    <dsp:sp modelId="{F5A82901-0FC5-47B4-AE71-AF3788F40CE1}">
      <dsp:nvSpPr>
        <dsp:cNvPr id="0" name=""/>
        <dsp:cNvSpPr/>
      </dsp:nvSpPr>
      <dsp:spPr>
        <a:xfrm>
          <a:off x="5985075" y="1215108"/>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081E5E-8E29-4E3A-827B-244593960CC2}">
      <dsp:nvSpPr>
        <dsp:cNvPr id="0" name=""/>
        <dsp:cNvSpPr/>
      </dsp:nvSpPr>
      <dsp:spPr>
        <a:xfrm>
          <a:off x="6164456" y="1075910"/>
          <a:ext cx="2687776"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n-US" sz="1200" b="1" kern="1200" dirty="0"/>
            <a:t>System Center Operations Manager Network Device Discovery</a:t>
          </a:r>
          <a:endParaRPr lang="de-DE" sz="1200" b="1" kern="1200" dirty="0"/>
        </a:p>
      </dsp:txBody>
      <dsp:txXfrm>
        <a:off x="6164456" y="1075910"/>
        <a:ext cx="2687776" cy="487558"/>
      </dsp:txXfrm>
    </dsp:sp>
    <dsp:sp modelId="{F67E43C8-996E-4A51-80DC-8BB61D78C42C}">
      <dsp:nvSpPr>
        <dsp:cNvPr id="0" name=""/>
        <dsp:cNvSpPr/>
      </dsp:nvSpPr>
      <dsp:spPr>
        <a:xfrm>
          <a:off x="6005001" y="1702667"/>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E063B7-C820-49CC-8C38-B79A8CD8DB55}">
      <dsp:nvSpPr>
        <dsp:cNvPr id="0" name=""/>
        <dsp:cNvSpPr/>
      </dsp:nvSpPr>
      <dsp:spPr>
        <a:xfrm>
          <a:off x="6204307" y="1563469"/>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n-US" sz="1200" b="1" kern="1200"/>
            <a:t>Nagios Switch Plugin</a:t>
          </a:r>
          <a:endParaRPr lang="de-DE" sz="1200" b="1" kern="1200"/>
        </a:p>
      </dsp:txBody>
      <dsp:txXfrm>
        <a:off x="6204307" y="1563469"/>
        <a:ext cx="2647925" cy="487558"/>
      </dsp:txXfrm>
    </dsp:sp>
    <dsp:sp modelId="{4AE57DFA-509F-4BC0-875D-0F4C4A36AC88}">
      <dsp:nvSpPr>
        <dsp:cNvPr id="0" name=""/>
        <dsp:cNvSpPr/>
      </dsp:nvSpPr>
      <dsp:spPr>
        <a:xfrm>
          <a:off x="6005001" y="2190226"/>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AC323D-F7BB-4AC4-9E47-5CB90872591F}">
      <dsp:nvSpPr>
        <dsp:cNvPr id="0" name=""/>
        <dsp:cNvSpPr/>
      </dsp:nvSpPr>
      <dsp:spPr>
        <a:xfrm>
          <a:off x="6204307" y="2051028"/>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n-US" sz="1200" b="1" kern="1200"/>
            <a:t>OEM supported monitoring solutions on HLH</a:t>
          </a:r>
          <a:endParaRPr lang="de-DE" sz="1200" b="1" kern="1200"/>
        </a:p>
      </dsp:txBody>
      <dsp:txXfrm>
        <a:off x="6204307" y="2051028"/>
        <a:ext cx="2647925" cy="487558"/>
      </dsp:txXfrm>
    </dsp:sp>
    <dsp:sp modelId="{891437A2-8DC2-4239-A87C-F038D78400BC}">
      <dsp:nvSpPr>
        <dsp:cNvPr id="0" name=""/>
        <dsp:cNvSpPr/>
      </dsp:nvSpPr>
      <dsp:spPr>
        <a:xfrm>
          <a:off x="8994594" y="601744"/>
          <a:ext cx="2847231" cy="334968"/>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249E04-99E8-43C0-A142-00C1289B11C4}">
      <dsp:nvSpPr>
        <dsp:cNvPr id="0" name=""/>
        <dsp:cNvSpPr/>
      </dsp:nvSpPr>
      <dsp:spPr>
        <a:xfrm>
          <a:off x="8994594" y="727544"/>
          <a:ext cx="209167" cy="209167"/>
        </a:xfrm>
        <a:prstGeom prst="rect">
          <a:avLst/>
        </a:prstGeom>
        <a:noFill/>
        <a:ln w="10795" cap="flat" cmpd="sng" algn="ctr">
          <a:noFill/>
          <a:prstDash val="solid"/>
        </a:ln>
        <a:effectLst/>
      </dsp:spPr>
      <dsp:style>
        <a:lnRef idx="2">
          <a:scrgbClr r="0" g="0" b="0"/>
        </a:lnRef>
        <a:fillRef idx="1">
          <a:scrgbClr r="0" g="0" b="0"/>
        </a:fillRef>
        <a:effectRef idx="0">
          <a:scrgbClr r="0" g="0" b="0"/>
        </a:effectRef>
        <a:fontRef idx="minor"/>
      </dsp:style>
    </dsp:sp>
    <dsp:sp modelId="{BA9C319A-8433-4070-BF1A-8AFE02690C82}">
      <dsp:nvSpPr>
        <dsp:cNvPr id="0" name=""/>
        <dsp:cNvSpPr/>
      </dsp:nvSpPr>
      <dsp:spPr>
        <a:xfrm>
          <a:off x="8994594" y="0"/>
          <a:ext cx="2847231" cy="601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US" sz="1800" b="1" kern="1200" dirty="0">
              <a:solidFill>
                <a:srgbClr val="0078D7"/>
              </a:solidFill>
              <a:latin typeface="+mj-lt"/>
            </a:rPr>
            <a:t>Tenant Subscription </a:t>
          </a:r>
          <a:br>
            <a:rPr lang="en-US" sz="1800" b="1" kern="1200" dirty="0">
              <a:solidFill>
                <a:srgbClr val="0078D7"/>
              </a:solidFill>
              <a:latin typeface="+mj-lt"/>
            </a:rPr>
          </a:br>
          <a:r>
            <a:rPr lang="en-US" sz="1800" b="1" kern="1200" dirty="0">
              <a:solidFill>
                <a:srgbClr val="0078D7"/>
              </a:solidFill>
              <a:latin typeface="+mj-lt"/>
            </a:rPr>
            <a:t>Health Monitoring</a:t>
          </a:r>
          <a:endParaRPr lang="de-DE" sz="1800" b="1" kern="1200" dirty="0">
            <a:solidFill>
              <a:srgbClr val="0078D7"/>
            </a:solidFill>
            <a:latin typeface="+mj-lt"/>
          </a:endParaRPr>
        </a:p>
      </dsp:txBody>
      <dsp:txXfrm>
        <a:off x="8994594" y="0"/>
        <a:ext cx="2847231" cy="601744"/>
      </dsp:txXfrm>
    </dsp:sp>
    <dsp:sp modelId="{B592769D-E75A-4E80-A6CA-AB7601AEF9E7}">
      <dsp:nvSpPr>
        <dsp:cNvPr id="0" name=""/>
        <dsp:cNvSpPr/>
      </dsp:nvSpPr>
      <dsp:spPr>
        <a:xfrm>
          <a:off x="8994594" y="1215108"/>
          <a:ext cx="209162" cy="209162"/>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2CD70C-F388-4876-AF6A-56512D6D8C7B}">
      <dsp:nvSpPr>
        <dsp:cNvPr id="0" name=""/>
        <dsp:cNvSpPr/>
      </dsp:nvSpPr>
      <dsp:spPr>
        <a:xfrm>
          <a:off x="9193900" y="1075910"/>
          <a:ext cx="2647925" cy="487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n-US" sz="1200" b="1" kern="1200" dirty="0"/>
            <a:t>Operations Management Suite (OMS)</a:t>
          </a:r>
          <a:endParaRPr lang="de-DE" sz="1200" b="1" kern="1200" dirty="0"/>
        </a:p>
      </dsp:txBody>
      <dsp:txXfrm>
        <a:off x="9193900" y="1075910"/>
        <a:ext cx="2647925" cy="487558"/>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6/1/2021 2:44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6/1/2021 2:44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246363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62098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91727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6/1/2021 2:44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8764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D18B56EA-E28F-4F92-9F16-7A6F2501B303}" type="datetime8">
              <a:rPr lang="en-US" smtClean="0"/>
              <a:t>6/1/2021 2:44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49366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6/1/2021 2:44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1320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326493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726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D18B56EA-E28F-4F92-9F16-7A6F2501B303}" type="datetime8">
              <a:rPr lang="en-US" smtClean="0"/>
              <a:t>6/1/2021 2:44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926209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100582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6/1/2021 2:44 PM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
        <p:nvSpPr>
          <p:cNvPr id="8" name="Footer Placeholder 7"/>
          <p:cNvSpPr>
            <a:spLocks noGrp="1"/>
          </p:cNvSpPr>
          <p:nvPr>
            <p:ph type="ftr" sz="quarter" idx="14"/>
          </p:nvPr>
        </p:nvSpPr>
        <p:spPr/>
        <p:txBody>
          <a:bodyPr/>
          <a:lstStyle/>
          <a:p>
            <a:pPr marL="398463"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084204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chemeClr val="tx1"/>
              </a:solidFill>
              <a:latin typeface="Segoe UI Light"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199284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chemeClr val="tx1"/>
              </a:solidFill>
              <a:latin typeface="Segoe UI Light"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266953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chemeClr val="tx1"/>
              </a:solidFill>
              <a:latin typeface="Segoe UI Light"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165531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chemeClr val="tx1"/>
              </a:solidFill>
              <a:latin typeface="Segoe UI Light"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56415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chemeClr val="tx1"/>
              </a:solidFill>
              <a:latin typeface="Segoe UI Light"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684949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4042266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Kopfzeilenplatzhalter 3"/>
          <p:cNvSpPr>
            <a:spLocks noGrp="1"/>
          </p:cNvSpPr>
          <p:nvPr>
            <p:ph type="hdr" sz="quarter" idx="10"/>
          </p:nvPr>
        </p:nvSpPr>
        <p:spPr/>
        <p:txBody>
          <a:bodyPr/>
          <a:lstStyle/>
          <a:p>
            <a:endParaRPr lang="en-US"/>
          </a:p>
        </p:txBody>
      </p:sp>
      <p:sp>
        <p:nvSpPr>
          <p:cNvPr id="5" name="Fußzeilenplatzhalt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umsplatzhalter 5"/>
          <p:cNvSpPr>
            <a:spLocks noGrp="1"/>
          </p:cNvSpPr>
          <p:nvPr>
            <p:ph type="dt" idx="12"/>
          </p:nvPr>
        </p:nvSpPr>
        <p:spPr/>
        <p:txBody>
          <a:bodyPr/>
          <a:lstStyle/>
          <a:p>
            <a:fld id="{D18B56EA-E28F-4F92-9F16-7A6F2501B303}" type="datetime8">
              <a:rPr lang="en-US" smtClean="0"/>
              <a:t>6/1/2021 2:44 PM</a:t>
            </a:fld>
            <a:endParaRPr lang="en-US"/>
          </a:p>
        </p:txBody>
      </p:sp>
      <p:sp>
        <p:nvSpPr>
          <p:cNvPr id="7" name="Foliennummernplatzhalt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298114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719889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448104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336033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212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395947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71CEB2E-2861-4439-B3C7-4B58EA3C42C9}" type="slidenum">
              <a:rPr kumimoji="0" lang="ru-RU"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ru-RU"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4187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71CEB2E-2861-4439-B3C7-4B58EA3C42C9}" type="slidenum">
              <a:rPr kumimoji="0" lang="ru-RU"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ru-RU"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4017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589446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963878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902793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38496072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D545570-6992-4320-BEFC-9262493433EC}"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19637921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6/1/2021 2:44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D545570-6992-4320-BEFC-9262493433EC}"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6444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2970485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378225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350529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58482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57660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43790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665785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6/1/2021 2:44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8787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6/1/2021 2:44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375773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0901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1984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5486399" cy="1575816"/>
          </a:xfrm>
        </p:spPr>
        <p:txBody>
          <a:bodyPr/>
          <a:lstStyle>
            <a:lvl1pPr marL="0" indent="0">
              <a:spcBef>
                <a:spcPts val="1800"/>
              </a:spcBef>
              <a:buNone/>
              <a:defRPr sz="3200">
                <a:solidFill>
                  <a:schemeClr val="tx1"/>
                </a:solidFill>
              </a:defRPr>
            </a:lvl1pPr>
            <a:lvl2pPr marL="0" indent="0">
              <a:buFontTx/>
              <a:buNone/>
              <a:defRPr sz="1600">
                <a:solidFill>
                  <a:schemeClr val="tx1"/>
                </a:solidFill>
              </a:defRPr>
            </a:lvl2pPr>
            <a:lvl3pPr marL="0" indent="0">
              <a:buNone/>
              <a:defRPr sz="1400">
                <a:solidFill>
                  <a:schemeClr val="tx1"/>
                </a:solidFill>
              </a:defRPr>
            </a:lvl3pPr>
            <a:lvl4pPr marL="0" indent="0">
              <a:buNone/>
              <a:defRPr sz="1200">
                <a:solidFill>
                  <a:schemeClr val="tx1"/>
                </a:solidFill>
              </a:defRPr>
            </a:lvl4pPr>
            <a:lvl5pPr marL="0" indent="0">
              <a:buNone/>
              <a:defRPr sz="12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353487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923604"/>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90486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86544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025170"/>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30942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35332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89613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0078D7"/>
                </a:solidFill>
              </a:defRPr>
            </a:lvl1pPr>
          </a:lstStyle>
          <a:p>
            <a:r>
              <a:rPr lang="en-US"/>
              <a:t>Click to edit Master title style</a:t>
            </a:r>
          </a:p>
        </p:txBody>
      </p:sp>
    </p:spTree>
    <p:extLst>
      <p:ext uri="{BB962C8B-B14F-4D97-AF65-F5344CB8AC3E}">
        <p14:creationId xmlns:p14="http://schemas.microsoft.com/office/powerpoint/2010/main" val="333451013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53940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0445791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473" r:id="rId1"/>
    <p:sldLayoutId id="2147484250" r:id="rId2"/>
    <p:sldLayoutId id="2147484299" r:id="rId3"/>
    <p:sldLayoutId id="2147484263" r:id="rId4"/>
    <p:sldLayoutId id="2147484517"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3970397"/>
      </p:ext>
    </p:extLst>
  </p:cSld>
  <p:clrMap bg1="lt1" tx1="dk1" bg2="lt2" tx2="dk2" accent1="accent1" accent2="accent2" accent3="accent3" accent4="accent4" accent5="accent5" accent6="accent6" hlink="hlink" folHlink="folHlink"/>
  <p:sldLayoutIdLst>
    <p:sldLayoutId id="2147484522" r:id="rId1"/>
    <p:sldLayoutId id="2147484524" r:id="rId2"/>
    <p:sldLayoutId id="2147484529" r:id="rId3"/>
    <p:sldLayoutId id="2147484534" r:id="rId4"/>
    <p:sldLayoutId id="2147484535" r:id="rId5"/>
    <p:sldLayoutId id="2147484547"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192360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287595"/>
      </p:ext>
    </p:extLst>
  </p:cSld>
  <p:clrMap bg1="lt1" tx1="dk1" bg2="lt2" tx2="dk2" accent1="accent1" accent2="accent2" accent3="accent3" accent4="accent4" accent5="accent5" accent6="accent6" hlink="hlink" folHlink="folHlink"/>
  <p:sldLayoutIdLst>
    <p:sldLayoutId id="2147484591"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2"/>
            <a:ext cx="11887198" cy="192360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9492808"/>
      </p:ext>
    </p:extLst>
  </p:cSld>
  <p:clrMap bg1="lt1" tx1="dk1" bg2="lt2" tx2="dk2" accent1="accent1" accent2="accent2" accent3="accent3" accent4="accent4" accent5="accent5" accent6="accent6" hlink="hlink" folHlink="folHlink"/>
  <p:sldLayoutIdLst>
    <p:sldLayoutId id="2147484596" r:id="rId1"/>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599"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599"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2783180937"/>
      </p:ext>
    </p:extLst>
  </p:cSld>
  <p:clrMap bg1="lt1" tx1="dk1" bg2="lt2" tx2="dk2" accent1="accent1" accent2="accent2" accent3="accent3" accent4="accent4" accent5="accent5" accent6="accent6" hlink="hlink" folHlink="folHlink"/>
  <p:sldLayoutIdLst>
    <p:sldLayoutId id="2147484609" r:id="rId1"/>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stack/operator/azure-stack-network?view=azs-2008#logical-network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azure-stack/azure-stack-pki-certs"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azure-stack/operator/azure-stack-customer-journey"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stack/operator/azure-stack-pki-certs?view=azs-2008#optional-paas-certificates"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azure-stack/azure-stack-integrate-endpoints#ports-and-urls-outbound"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hyperlink" Target="https://docs.microsoft.com/en-us/azure-stack/operator/azure-stack-datacenter-integration?view=azs-2008#using-expressroute"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zure-stack/azure-stack-connect-expressroute"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hyperlink" Target="https://portal.region.azurestack.external/"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hyperlink" Target="https://portal.region.azurestack.external:ExtensionPort"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0.png"/><Relationship Id="rId7" Type="http://schemas.openxmlformats.org/officeDocument/2006/relationships/diagramQuickStyle" Target="../diagrams/quickStyle1.xml"/><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openclipart.org/detail/13560" TargetMode="External"/><Relationship Id="rId9" Type="http://schemas.microsoft.com/office/2007/relationships/diagramDrawing" Target="../diagrams/drawing1.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hyperlink" Target="http://fiuxy.com/nutricion-salud-belleza-y-fitness/2812112-aumenta-tu-estatura-dificil-pero-satisfactorio.htm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Microsoft Azure Stack Hub</a:t>
            </a:r>
          </a:p>
        </p:txBody>
      </p:sp>
      <p:sp>
        <p:nvSpPr>
          <p:cNvPr id="3" name="Text Placeholder 2"/>
          <p:cNvSpPr>
            <a:spLocks noGrp="1"/>
          </p:cNvSpPr>
          <p:nvPr>
            <p:ph type="body" sz="quarter" idx="14"/>
          </p:nvPr>
        </p:nvSpPr>
        <p:spPr>
          <a:xfrm>
            <a:off x="273050" y="3954463"/>
            <a:ext cx="6402388" cy="609398"/>
          </a:xfrm>
        </p:spPr>
        <p:txBody>
          <a:bodyPr>
            <a:spAutoFit/>
          </a:bodyPr>
          <a:lstStyle/>
          <a:p>
            <a:pPr lvl="0"/>
            <a:r>
              <a:rPr lang="en-US" sz="2800" dirty="0"/>
              <a:t>Azure Stack Hub Integration</a:t>
            </a:r>
            <a:endParaRPr lang="en-US" sz="2800" dirty="0">
              <a:latin typeface="+mn-lt"/>
            </a:endParaRP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5" name="Rectangle 4">
            <a:extLst>
              <a:ext uri="{FF2B5EF4-FFF2-40B4-BE49-F238E27FC236}">
                <a16:creationId xmlns:a16="http://schemas.microsoft.com/office/drawing/2014/main" id="{902984D6-0A64-4A7F-A13F-A9AD16301DD0}"/>
              </a:ext>
            </a:extLst>
          </p:cNvPr>
          <p:cNvSpPr/>
          <p:nvPr/>
        </p:nvSpPr>
        <p:spPr>
          <a:xfrm>
            <a:off x="283645" y="5021262"/>
            <a:ext cx="6216419"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Network connectivity</a:t>
            </a:r>
          </a:p>
        </p:txBody>
      </p:sp>
      <p:graphicFrame>
        <p:nvGraphicFramePr>
          <p:cNvPr id="7" name="Table 6">
            <a:extLst>
              <a:ext uri="{FF2B5EF4-FFF2-40B4-BE49-F238E27FC236}">
                <a16:creationId xmlns:a16="http://schemas.microsoft.com/office/drawing/2014/main" id="{67AC74BF-AE85-4B35-ADE9-5610B117951A}"/>
              </a:ext>
            </a:extLst>
          </p:cNvPr>
          <p:cNvGraphicFramePr>
            <a:graphicFrameLocks noGrp="1"/>
          </p:cNvGraphicFramePr>
          <p:nvPr>
            <p:extLst>
              <p:ext uri="{D42A27DB-BD31-4B8C-83A1-F6EECF244321}">
                <p14:modId xmlns:p14="http://schemas.microsoft.com/office/powerpoint/2010/main" val="681035815"/>
              </p:ext>
            </p:extLst>
          </p:nvPr>
        </p:nvGraphicFramePr>
        <p:xfrm>
          <a:off x="376239" y="1228644"/>
          <a:ext cx="11787964" cy="4942921"/>
        </p:xfrm>
        <a:graphic>
          <a:graphicData uri="http://schemas.openxmlformats.org/drawingml/2006/table">
            <a:tbl>
              <a:tblPr firstRow="1" bandRow="1">
                <a:tableStyleId>{F5AB1C69-6EDB-4FF4-983F-18BD219EF322}</a:tableStyleId>
              </a:tblPr>
              <a:tblGrid>
                <a:gridCol w="1720729">
                  <a:extLst>
                    <a:ext uri="{9D8B030D-6E8A-4147-A177-3AD203B41FA5}">
                      <a16:colId xmlns:a16="http://schemas.microsoft.com/office/drawing/2014/main" val="2441098193"/>
                    </a:ext>
                  </a:extLst>
                </a:gridCol>
                <a:gridCol w="6335832">
                  <a:extLst>
                    <a:ext uri="{9D8B030D-6E8A-4147-A177-3AD203B41FA5}">
                      <a16:colId xmlns:a16="http://schemas.microsoft.com/office/drawing/2014/main" val="1492200439"/>
                    </a:ext>
                  </a:extLst>
                </a:gridCol>
                <a:gridCol w="2467429">
                  <a:extLst>
                    <a:ext uri="{9D8B030D-6E8A-4147-A177-3AD203B41FA5}">
                      <a16:colId xmlns:a16="http://schemas.microsoft.com/office/drawing/2014/main" val="999703581"/>
                    </a:ext>
                  </a:extLst>
                </a:gridCol>
                <a:gridCol w="1263974">
                  <a:extLst>
                    <a:ext uri="{9D8B030D-6E8A-4147-A177-3AD203B41FA5}">
                      <a16:colId xmlns:a16="http://schemas.microsoft.com/office/drawing/2014/main" val="2596008401"/>
                    </a:ext>
                  </a:extLst>
                </a:gridCol>
              </a:tblGrid>
              <a:tr h="584912">
                <a:tc>
                  <a:txBody>
                    <a:bodyPr/>
                    <a:lstStyle/>
                    <a:p>
                      <a:pPr marL="0" algn="ctr" defTabSz="932742" rtl="0" eaLnBrk="1" fontAlgn="b" latinLnBrk="0" hangingPunct="1"/>
                      <a:r>
                        <a:rPr lang="en-US" sz="1800" b="0" u="none" strike="noStrike" kern="1200" dirty="0">
                          <a:solidFill>
                            <a:schemeClr val="lt1"/>
                          </a:solidFill>
                          <a:effectLst/>
                          <a:latin typeface="+mn-lt"/>
                          <a:ea typeface="+mn-ea"/>
                          <a:cs typeface="+mn-cs"/>
                        </a:rPr>
                        <a:t>Logical Network</a:t>
                      </a:r>
                    </a:p>
                  </a:txBody>
                  <a:tcPr marL="4504" marR="4504" marT="4504" marB="0" anchor="ctr"/>
                </a:tc>
                <a:tc>
                  <a:txBody>
                    <a:bodyPr/>
                    <a:lstStyle/>
                    <a:p>
                      <a:pPr marL="0" algn="ctr" defTabSz="932742" rtl="0" eaLnBrk="1" fontAlgn="b" latinLnBrk="0" hangingPunct="1"/>
                      <a:r>
                        <a:rPr lang="en-US" sz="1800" b="0" u="none" strike="noStrike" kern="1200" dirty="0">
                          <a:solidFill>
                            <a:schemeClr val="lt1"/>
                          </a:solidFill>
                          <a:effectLst/>
                          <a:latin typeface="+mn-lt"/>
                          <a:ea typeface="+mn-ea"/>
                          <a:cs typeface="+mn-cs"/>
                        </a:rPr>
                        <a:t>Description</a:t>
                      </a:r>
                    </a:p>
                  </a:txBody>
                  <a:tcPr marL="4504" marR="4504" marT="4504" marB="0" anchor="ctr"/>
                </a:tc>
                <a:tc>
                  <a:txBody>
                    <a:bodyPr/>
                    <a:lstStyle/>
                    <a:p>
                      <a:pPr marL="0" algn="ctr" defTabSz="932742" rtl="0" eaLnBrk="1" fontAlgn="b" latinLnBrk="0" hangingPunct="1"/>
                      <a:r>
                        <a:rPr lang="en-US" sz="1800" b="0" u="none" strike="noStrike" kern="1200" dirty="0">
                          <a:solidFill>
                            <a:schemeClr val="lt1"/>
                          </a:solidFill>
                          <a:effectLst/>
                          <a:latin typeface="+mn-lt"/>
                          <a:ea typeface="+mn-ea"/>
                          <a:cs typeface="+mn-cs"/>
                        </a:rPr>
                        <a:t>Size</a:t>
                      </a:r>
                    </a:p>
                  </a:txBody>
                  <a:tcPr marL="4504" marR="4504" marT="4504" marB="0" anchor="ctr"/>
                </a:tc>
                <a:tc>
                  <a:txBody>
                    <a:bodyPr/>
                    <a:lstStyle/>
                    <a:p>
                      <a:pPr marL="0" algn="ctr" defTabSz="932742" rtl="0" eaLnBrk="1" fontAlgn="b" latinLnBrk="0" hangingPunct="1"/>
                      <a:r>
                        <a:rPr lang="en-US" sz="1800" b="0" u="none" strike="noStrike" kern="1200" dirty="0">
                          <a:solidFill>
                            <a:schemeClr val="lt1"/>
                          </a:solidFill>
                          <a:effectLst/>
                          <a:latin typeface="+mn-lt"/>
                          <a:ea typeface="+mn-ea"/>
                          <a:cs typeface="+mn-cs"/>
                        </a:rPr>
                        <a:t>Routed beyond TOR</a:t>
                      </a:r>
                    </a:p>
                  </a:txBody>
                  <a:tcPr marL="4504" marR="4504" marT="4504" marB="0" anchor="ctr"/>
                </a:tc>
                <a:extLst>
                  <a:ext uri="{0D108BD9-81ED-4DB2-BD59-A6C34878D82A}">
                    <a16:rowId xmlns:a16="http://schemas.microsoft.com/office/drawing/2014/main" val="1239406585"/>
                  </a:ext>
                </a:extLst>
              </a:tr>
              <a:tr h="775584">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Infrastructure</a:t>
                      </a:r>
                    </a:p>
                  </a:txBody>
                  <a:tcPr marL="4504" marR="4504" marT="4504" marB="0"/>
                </a:tc>
                <a:tc>
                  <a:txBody>
                    <a:bodyPr/>
                    <a:lstStyle/>
                    <a:p>
                      <a:pPr marL="0" marR="0" lvl="0" indent="0" algn="l" defTabSz="932742" rtl="0" eaLnBrk="1" fontAlgn="b" latinLnBrk="0" hangingPunct="1">
                        <a:lnSpc>
                          <a:spcPct val="100000"/>
                        </a:lnSpc>
                        <a:spcBef>
                          <a:spcPts val="0"/>
                        </a:spcBef>
                        <a:spcAft>
                          <a:spcPts val="0"/>
                        </a:spcAft>
                        <a:buClrTx/>
                        <a:buSzTx/>
                        <a:buFontTx/>
                        <a:buNone/>
                        <a:tabLst/>
                        <a:defRPr/>
                      </a:pPr>
                      <a:r>
                        <a:rPr lang="en-US" sz="1800" b="0" u="none" strike="noStrike" kern="1200" dirty="0">
                          <a:solidFill>
                            <a:schemeClr val="dk1"/>
                          </a:solidFill>
                          <a:effectLst/>
                          <a:latin typeface="+mn-lt"/>
                          <a:ea typeface="+mn-ea"/>
                          <a:cs typeface="+mn-cs"/>
                        </a:rPr>
                        <a:t>Used for Azure Stack Hub internal components to communicate.</a:t>
                      </a:r>
                    </a:p>
                  </a:txBody>
                  <a:tcPr marL="4504" marR="4504" marT="4504" marB="0"/>
                </a:tc>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/24</a:t>
                      </a:r>
                    </a:p>
                  </a:txBody>
                  <a:tcPr marL="4504" marR="4504" marT="4504" marB="0"/>
                </a:tc>
                <a:tc>
                  <a:txBody>
                    <a:bodyPr/>
                    <a:lstStyle/>
                    <a:p>
                      <a:pPr marL="0" algn="ctr" defTabSz="932742" rtl="0" eaLnBrk="1" fontAlgn="b" latinLnBrk="0" hangingPunct="1"/>
                      <a:r>
                        <a:rPr lang="en-US" sz="1800" b="0" u="none" strike="noStrike" kern="1200" dirty="0">
                          <a:solidFill>
                            <a:schemeClr val="dk1"/>
                          </a:solidFill>
                          <a:effectLst/>
                          <a:latin typeface="+mn-lt"/>
                          <a:ea typeface="+mn-ea"/>
                          <a:cs typeface="+mn-cs"/>
                        </a:rPr>
                        <a:t>Yes</a:t>
                      </a:r>
                    </a:p>
                  </a:txBody>
                  <a:tcPr marL="4504" marR="4504" marT="4504" marB="0"/>
                </a:tc>
                <a:extLst>
                  <a:ext uri="{0D108BD9-81ED-4DB2-BD59-A6C34878D82A}">
                    <a16:rowId xmlns:a16="http://schemas.microsoft.com/office/drawing/2014/main" val="2446259815"/>
                  </a:ext>
                </a:extLst>
              </a:tr>
              <a:tr h="424844">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BMC</a:t>
                      </a:r>
                    </a:p>
                  </a:txBody>
                  <a:tcPr marL="4504" marR="4504" marT="4504" marB="0"/>
                </a:tc>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Used to communicate with the BMCs on the physical hosts.</a:t>
                      </a:r>
                    </a:p>
                  </a:txBody>
                  <a:tcPr marL="4504" marR="4504" marT="4504" marB="0"/>
                </a:tc>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/27</a:t>
                      </a:r>
                    </a:p>
                  </a:txBody>
                  <a:tcPr marL="4504" marR="4504" marT="4504" marB="0"/>
                </a:tc>
                <a:tc>
                  <a:txBody>
                    <a:bodyPr/>
                    <a:lstStyle/>
                    <a:p>
                      <a:pPr marL="0" algn="ctr" defTabSz="932742" rtl="0" eaLnBrk="1" fontAlgn="b" latinLnBrk="0" hangingPunct="1"/>
                      <a:endParaRPr lang="en-US" sz="1800" b="0" u="none" strike="noStrike" kern="1200" dirty="0">
                        <a:solidFill>
                          <a:schemeClr val="dk1"/>
                        </a:solidFill>
                        <a:effectLst/>
                        <a:latin typeface="+mn-lt"/>
                        <a:ea typeface="+mn-ea"/>
                        <a:cs typeface="+mn-cs"/>
                      </a:endParaRPr>
                    </a:p>
                  </a:txBody>
                  <a:tcPr marL="4504" marR="4504" marT="4504" marB="0"/>
                </a:tc>
                <a:extLst>
                  <a:ext uri="{0D108BD9-81ED-4DB2-BD59-A6C34878D82A}">
                    <a16:rowId xmlns:a16="http://schemas.microsoft.com/office/drawing/2014/main" val="4246865896"/>
                  </a:ext>
                </a:extLst>
              </a:tr>
              <a:tr h="954013">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Switch infrastructure</a:t>
                      </a:r>
                    </a:p>
                  </a:txBody>
                  <a:tcPr marL="4504" marR="4504" marT="4504" marB="0"/>
                </a:tc>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Point-to-point IP addresses for routing purposes, dedicated switch management interfaces, and loopback addresses assigned to the switch.</a:t>
                      </a:r>
                    </a:p>
                  </a:txBody>
                  <a:tcPr marL="4504" marR="4504" marT="4504" marB="0"/>
                </a:tc>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/26</a:t>
                      </a:r>
                    </a:p>
                  </a:txBody>
                  <a:tcPr marL="4504" marR="4504" marT="4504" marB="0"/>
                </a:tc>
                <a:tc>
                  <a:txBody>
                    <a:bodyPr/>
                    <a:lstStyle/>
                    <a:p>
                      <a:pPr marL="0" algn="ctr" defTabSz="932742" rtl="0" eaLnBrk="1" fontAlgn="b" latinLnBrk="0" hangingPunct="1"/>
                      <a:r>
                        <a:rPr lang="en-US" sz="1800" b="0" u="none" strike="noStrike" kern="1200" dirty="0">
                          <a:solidFill>
                            <a:schemeClr val="dk1"/>
                          </a:solidFill>
                          <a:effectLst/>
                          <a:latin typeface="+mn-lt"/>
                          <a:ea typeface="+mn-ea"/>
                          <a:cs typeface="+mn-cs"/>
                        </a:rPr>
                        <a:t>Yes</a:t>
                      </a:r>
                    </a:p>
                  </a:txBody>
                  <a:tcPr marL="4504" marR="4504" marT="4504" marB="0"/>
                </a:tc>
                <a:extLst>
                  <a:ext uri="{0D108BD9-81ED-4DB2-BD59-A6C34878D82A}">
                    <a16:rowId xmlns:a16="http://schemas.microsoft.com/office/drawing/2014/main" val="3058875506"/>
                  </a:ext>
                </a:extLst>
              </a:tr>
              <a:tr h="1374927">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Public VIP</a:t>
                      </a:r>
                    </a:p>
                  </a:txBody>
                  <a:tcPr marL="4504" marR="4504" marT="4504" marB="0"/>
                </a:tc>
                <a:tc>
                  <a:txBody>
                    <a:bodyPr/>
                    <a:lstStyle/>
                    <a:p>
                      <a:pPr marL="0" marR="0" lvl="0" indent="0" algn="l" defTabSz="932742" rtl="0" eaLnBrk="1" fontAlgn="b" latinLnBrk="0" hangingPunct="1">
                        <a:lnSpc>
                          <a:spcPct val="100000"/>
                        </a:lnSpc>
                        <a:spcBef>
                          <a:spcPts val="0"/>
                        </a:spcBef>
                        <a:spcAft>
                          <a:spcPts val="0"/>
                        </a:spcAft>
                        <a:buClrTx/>
                        <a:buSzTx/>
                        <a:buFontTx/>
                        <a:buNone/>
                        <a:tabLst/>
                        <a:defRPr/>
                      </a:pPr>
                      <a:r>
                        <a:rPr lang="en-US" sz="1800" b="0" u="none" strike="noStrike" kern="1200" dirty="0">
                          <a:solidFill>
                            <a:schemeClr val="dk1"/>
                          </a:solidFill>
                          <a:effectLst/>
                          <a:latin typeface="+mn-lt"/>
                          <a:ea typeface="+mn-ea"/>
                          <a:cs typeface="+mn-cs"/>
                        </a:rPr>
                        <a:t>Public IP addresses for a small set of Azure Stack Hub services, with the rest used by tenant virtual machines. The Azure Stack Hub infrastructure uses 32 addresses from this network. If you plan to use App Service and the SQL resource providers, 7 more addresses are used. </a:t>
                      </a:r>
                      <a:r>
                        <a:rPr lang="en-US" kern="0" dirty="0">
                          <a:solidFill>
                            <a:sysClr val="windowText" lastClr="000000"/>
                          </a:solidFill>
                          <a:latin typeface="Segoe UI Light"/>
                        </a:rPr>
                        <a:t>Advertised as individual /32s</a:t>
                      </a:r>
                    </a:p>
                  </a:txBody>
                  <a:tcPr marL="4504" marR="4504" marT="4504" marB="0"/>
                </a:tc>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/26 (62 hosts) - /22 (1022 hosts)</a:t>
                      </a:r>
                      <a:br>
                        <a:rPr lang="en-US" sz="1800" b="0" u="none" strike="noStrike" kern="1200" dirty="0">
                          <a:solidFill>
                            <a:schemeClr val="dk1"/>
                          </a:solidFill>
                          <a:effectLst/>
                          <a:latin typeface="+mn-lt"/>
                          <a:ea typeface="+mn-ea"/>
                          <a:cs typeface="+mn-cs"/>
                        </a:rPr>
                      </a:br>
                      <a:r>
                        <a:rPr lang="en-US" sz="1800" b="0" u="none" strike="noStrike" kern="1200" dirty="0">
                          <a:solidFill>
                            <a:schemeClr val="dk1"/>
                          </a:solidFill>
                          <a:effectLst/>
                          <a:latin typeface="+mn-lt"/>
                          <a:ea typeface="+mn-ea"/>
                          <a:cs typeface="+mn-cs"/>
                        </a:rPr>
                        <a:t>Recommended = /24 (254 hosts)</a:t>
                      </a:r>
                      <a:br>
                        <a:rPr lang="en-US" sz="1800" b="0" u="none" strike="noStrike" kern="1200" dirty="0">
                          <a:solidFill>
                            <a:schemeClr val="dk1"/>
                          </a:solidFill>
                          <a:effectLst/>
                          <a:latin typeface="+mn-lt"/>
                          <a:ea typeface="+mn-ea"/>
                          <a:cs typeface="+mn-cs"/>
                        </a:rPr>
                      </a:br>
                      <a:endParaRPr lang="en-US" sz="1800" b="0" u="none" strike="noStrike" kern="1200" dirty="0">
                        <a:solidFill>
                          <a:schemeClr val="dk1"/>
                        </a:solidFill>
                        <a:effectLst/>
                        <a:latin typeface="+mn-lt"/>
                        <a:ea typeface="+mn-ea"/>
                        <a:cs typeface="+mn-cs"/>
                      </a:endParaRPr>
                    </a:p>
                  </a:txBody>
                  <a:tcPr marL="4504" marR="4504" marT="4504" marB="0"/>
                </a:tc>
                <a:tc>
                  <a:txBody>
                    <a:bodyPr/>
                    <a:lstStyle/>
                    <a:p>
                      <a:pPr marL="0" algn="ctr" defTabSz="932742" rtl="0" eaLnBrk="1" fontAlgn="b" latinLnBrk="0" hangingPunct="1"/>
                      <a:r>
                        <a:rPr lang="en-US" sz="1800" b="0" u="none" strike="noStrike" kern="1200" dirty="0">
                          <a:solidFill>
                            <a:schemeClr val="dk1"/>
                          </a:solidFill>
                          <a:effectLst/>
                          <a:latin typeface="+mn-lt"/>
                          <a:ea typeface="+mn-ea"/>
                          <a:cs typeface="+mn-cs"/>
                        </a:rPr>
                        <a:t>Yes</a:t>
                      </a:r>
                    </a:p>
                  </a:txBody>
                  <a:tcPr marL="4504" marR="4504" marT="4504" marB="0"/>
                </a:tc>
                <a:extLst>
                  <a:ext uri="{0D108BD9-81ED-4DB2-BD59-A6C34878D82A}">
                    <a16:rowId xmlns:a16="http://schemas.microsoft.com/office/drawing/2014/main" val="3595543863"/>
                  </a:ext>
                </a:extLst>
              </a:tr>
              <a:tr h="468683">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Private VIP</a:t>
                      </a:r>
                    </a:p>
                  </a:txBody>
                  <a:tcPr marL="4504" marR="4504" marT="4504" marB="0"/>
                </a:tc>
                <a:tc>
                  <a:txBody>
                    <a:bodyPr/>
                    <a:lstStyle/>
                    <a:p>
                      <a:pPr marL="0" marR="0" lvl="0" indent="0" algn="l" defTabSz="932742" rtl="0" eaLnBrk="1" fontAlgn="b"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Used for the storage network, private VIPs, Infrastructure containers and other internal functions. Starting in 1910, the size for this subnet is changing to /20,</a:t>
                      </a:r>
                      <a:endParaRPr lang="en-US" kern="0" dirty="0">
                        <a:solidFill>
                          <a:sysClr val="windowText" lastClr="000000"/>
                        </a:solidFill>
                        <a:latin typeface="Segoe UI Light"/>
                      </a:endParaRPr>
                    </a:p>
                  </a:txBody>
                  <a:tcPr marL="4504" marR="4504" marT="4504" marB="0"/>
                </a:tc>
                <a:tc>
                  <a:txBody>
                    <a:bodyPr/>
                    <a:lstStyle/>
                    <a:p>
                      <a:pPr marL="0" algn="l" defTabSz="932742" rtl="0" eaLnBrk="1" fontAlgn="b" latinLnBrk="0" hangingPunct="1"/>
                      <a:r>
                        <a:rPr lang="en-US" sz="1800" b="0" u="none" strike="noStrike" kern="1200" dirty="0">
                          <a:solidFill>
                            <a:schemeClr val="dk1"/>
                          </a:solidFill>
                          <a:effectLst/>
                          <a:latin typeface="+mn-lt"/>
                          <a:ea typeface="+mn-ea"/>
                          <a:cs typeface="+mn-cs"/>
                        </a:rPr>
                        <a:t>/20</a:t>
                      </a:r>
                    </a:p>
                  </a:txBody>
                  <a:tcPr marL="4504" marR="4504" marT="4504" marB="0"/>
                </a:tc>
                <a:tc>
                  <a:txBody>
                    <a:bodyPr/>
                    <a:lstStyle/>
                    <a:p>
                      <a:pPr marL="0" algn="ctr" defTabSz="932742" rtl="0" eaLnBrk="1" fontAlgn="b" latinLnBrk="0" hangingPunct="1"/>
                      <a:r>
                        <a:rPr lang="en-US" sz="1800" b="0" u="none" strike="noStrike" kern="1200" dirty="0">
                          <a:solidFill>
                            <a:schemeClr val="dk1"/>
                          </a:solidFill>
                          <a:effectLst/>
                          <a:latin typeface="+mn-lt"/>
                          <a:ea typeface="+mn-ea"/>
                          <a:cs typeface="+mn-cs"/>
                        </a:rPr>
                        <a:t>Yes</a:t>
                      </a:r>
                    </a:p>
                  </a:txBody>
                  <a:tcPr marL="4504" marR="4504" marT="4504" marB="0"/>
                </a:tc>
                <a:extLst>
                  <a:ext uri="{0D108BD9-81ED-4DB2-BD59-A6C34878D82A}">
                    <a16:rowId xmlns:a16="http://schemas.microsoft.com/office/drawing/2014/main" val="2963781237"/>
                  </a:ext>
                </a:extLst>
              </a:tr>
            </a:tbl>
          </a:graphicData>
        </a:graphic>
      </p:graphicFrame>
      <p:sp>
        <p:nvSpPr>
          <p:cNvPr id="8" name="TextBox 7">
            <a:extLst>
              <a:ext uri="{FF2B5EF4-FFF2-40B4-BE49-F238E27FC236}">
                <a16:creationId xmlns:a16="http://schemas.microsoft.com/office/drawing/2014/main" id="{18B66795-5D11-4DEB-BAA4-C25C82D09084}"/>
              </a:ext>
            </a:extLst>
          </p:cNvPr>
          <p:cNvSpPr txBox="1"/>
          <p:nvPr/>
        </p:nvSpPr>
        <p:spPr>
          <a:xfrm>
            <a:off x="274639" y="6329919"/>
            <a:ext cx="9706428" cy="369332"/>
          </a:xfrm>
          <a:prstGeom prst="rect">
            <a:avLst/>
          </a:prstGeom>
          <a:noFill/>
        </p:spPr>
        <p:txBody>
          <a:bodyPr wrap="square">
            <a:spAutoFit/>
          </a:bodyPr>
          <a:lstStyle/>
          <a:p>
            <a:r>
              <a:rPr lang="en-US" dirty="0">
                <a:hlinkClick r:id="rId3"/>
              </a:rPr>
              <a:t>Network integration planning for Azure Stack Hub - Azure Stack Hub | Microsoft Docs</a:t>
            </a:r>
            <a:endParaRPr lang="en-US" dirty="0"/>
          </a:p>
        </p:txBody>
      </p:sp>
    </p:spTree>
    <p:extLst>
      <p:ext uri="{BB962C8B-B14F-4D97-AF65-F5344CB8AC3E}">
        <p14:creationId xmlns:p14="http://schemas.microsoft.com/office/powerpoint/2010/main" val="34520748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Uplink (integration with the border switches)</a:t>
            </a:r>
          </a:p>
        </p:txBody>
      </p:sp>
      <p:sp>
        <p:nvSpPr>
          <p:cNvPr id="3" name="Content Placeholder 2"/>
          <p:cNvSpPr>
            <a:spLocks noGrp="1"/>
          </p:cNvSpPr>
          <p:nvPr>
            <p:ph type="body" sz="quarter" idx="4294967295"/>
          </p:nvPr>
        </p:nvSpPr>
        <p:spPr>
          <a:xfrm>
            <a:off x="387752" y="1516063"/>
            <a:ext cx="4922837" cy="6814173"/>
          </a:xfrm>
        </p:spPr>
        <p:txBody>
          <a:bodyPr/>
          <a:lstStyle/>
          <a:p>
            <a:pPr marL="0" indent="0">
              <a:buNone/>
            </a:pPr>
            <a:r>
              <a:rPr lang="en-US" sz="2800" b="1" dirty="0">
                <a:solidFill>
                  <a:srgbClr val="0078D7"/>
                </a:solidFill>
              </a:rPr>
              <a:t>L3, Point-to-Point</a:t>
            </a:r>
          </a:p>
          <a:p>
            <a:pPr marL="342900" lvl="1" indent="-342900"/>
            <a:r>
              <a:rPr lang="en-US" sz="2000" b="1" dirty="0">
                <a:latin typeface="+mj-lt"/>
              </a:rPr>
              <a:t>IP subnet size /30 </a:t>
            </a:r>
            <a:br>
              <a:rPr lang="en-US" sz="2000" b="1" dirty="0">
                <a:latin typeface="+mj-lt"/>
              </a:rPr>
            </a:br>
            <a:endParaRPr lang="en-US" sz="2000" b="1" dirty="0">
              <a:latin typeface="+mj-lt"/>
            </a:endParaRPr>
          </a:p>
          <a:p>
            <a:pPr marL="0" indent="0">
              <a:buNone/>
            </a:pPr>
            <a:r>
              <a:rPr lang="en-US" sz="2800" b="1" dirty="0">
                <a:solidFill>
                  <a:srgbClr val="0078D7"/>
                </a:solidFill>
              </a:rPr>
              <a:t>Routing Protocol</a:t>
            </a:r>
          </a:p>
          <a:p>
            <a:pPr marL="342900" lvl="1" indent="-342900"/>
            <a:r>
              <a:rPr lang="en-US" sz="2000" b="1" dirty="0">
                <a:latin typeface="+mj-lt"/>
              </a:rPr>
              <a:t>BGP (recommended) or Static Routing</a:t>
            </a:r>
          </a:p>
          <a:p>
            <a:pPr marL="574675" lvl="2" indent="-342900"/>
            <a:r>
              <a:rPr lang="en-US" sz="1800" b="1" dirty="0">
                <a:latin typeface="+mj-lt"/>
              </a:rPr>
              <a:t>External, infrastructure</a:t>
            </a:r>
          </a:p>
          <a:p>
            <a:pPr marL="574675" lvl="2" indent="-342900"/>
            <a:r>
              <a:rPr lang="en-US" sz="2000" b="1" dirty="0">
                <a:latin typeface="+mj-lt"/>
              </a:rPr>
              <a:t>16 Bit ASN (public or private)</a:t>
            </a:r>
          </a:p>
          <a:p>
            <a:pPr marL="342900" lvl="1" indent="-342900"/>
            <a:r>
              <a:rPr lang="en-US" sz="2000" b="1" dirty="0">
                <a:latin typeface="+mj-lt"/>
              </a:rPr>
              <a:t>New:  Support different ASN per border device</a:t>
            </a:r>
          </a:p>
          <a:p>
            <a:pPr marL="342900" lvl="1" indent="-342900"/>
            <a:r>
              <a:rPr lang="en-US" sz="2000" b="1" dirty="0">
                <a:latin typeface="+mj-lt"/>
              </a:rPr>
              <a:t>Static Routing</a:t>
            </a:r>
          </a:p>
          <a:p>
            <a:pPr marL="558800" lvl="2" indent="-342900"/>
            <a:r>
              <a:rPr lang="en-US" sz="1800" b="1" dirty="0">
                <a:latin typeface="+mj-lt"/>
              </a:rPr>
              <a:t>TOR </a:t>
            </a:r>
          </a:p>
          <a:p>
            <a:pPr marL="787400" lvl="3" indent="-342900"/>
            <a:r>
              <a:rPr lang="en-US" sz="1600" b="1" dirty="0">
                <a:latin typeface="+mj-lt"/>
              </a:rPr>
              <a:t>Single static route to Border</a:t>
            </a:r>
          </a:p>
          <a:p>
            <a:pPr marL="787400" lvl="3" indent="-342900"/>
            <a:r>
              <a:rPr lang="en-US" sz="1600" b="1" dirty="0">
                <a:latin typeface="+mj-lt"/>
              </a:rPr>
              <a:t>ACL prevent certain networks to leave TOR</a:t>
            </a:r>
          </a:p>
          <a:p>
            <a:pPr marL="558800" lvl="2" indent="-342900"/>
            <a:r>
              <a:rPr lang="en-US" sz="1800" b="1" dirty="0">
                <a:latin typeface="+mj-lt"/>
              </a:rPr>
              <a:t>Border:</a:t>
            </a:r>
          </a:p>
          <a:p>
            <a:pPr marL="787400" lvl="3" indent="-342900"/>
            <a:r>
              <a:rPr lang="en-US" sz="1600" b="1" dirty="0">
                <a:latin typeface="+mj-lt"/>
              </a:rPr>
              <a:t>Static routes to P2P</a:t>
            </a:r>
          </a:p>
          <a:p>
            <a:pPr marL="0" indent="0">
              <a:buNone/>
            </a:pPr>
            <a:endParaRPr lang="en-US" b="1" dirty="0"/>
          </a:p>
          <a:p>
            <a:pPr lvl="1"/>
            <a:endParaRPr lang="en-US" b="1" dirty="0"/>
          </a:p>
          <a:p>
            <a:pPr marL="0" indent="0">
              <a:buNone/>
            </a:pPr>
            <a:endParaRPr lang="en-US" b="1" dirty="0"/>
          </a:p>
        </p:txBody>
      </p:sp>
      <p:pic>
        <p:nvPicPr>
          <p:cNvPr id="5" name="Picture 4">
            <a:extLst>
              <a:ext uri="{FF2B5EF4-FFF2-40B4-BE49-F238E27FC236}">
                <a16:creationId xmlns:a16="http://schemas.microsoft.com/office/drawing/2014/main" id="{B12EB333-85B8-4404-8C16-4335F9700316}"/>
              </a:ext>
            </a:extLst>
          </p:cNvPr>
          <p:cNvPicPr>
            <a:picLocks noChangeAspect="1"/>
          </p:cNvPicPr>
          <p:nvPr/>
        </p:nvPicPr>
        <p:blipFill>
          <a:blip r:embed="rId3"/>
          <a:stretch>
            <a:fillRect/>
          </a:stretch>
        </p:blipFill>
        <p:spPr>
          <a:xfrm>
            <a:off x="6382846" y="1102936"/>
            <a:ext cx="4572206" cy="5778631"/>
          </a:xfrm>
          <a:prstGeom prst="rect">
            <a:avLst/>
          </a:prstGeom>
        </p:spPr>
      </p:pic>
    </p:spTree>
    <p:extLst>
      <p:ext uri="{BB962C8B-B14F-4D97-AF65-F5344CB8AC3E}">
        <p14:creationId xmlns:p14="http://schemas.microsoft.com/office/powerpoint/2010/main" val="5167060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solidFill>
                  <a:srgbClr val="0078D7"/>
                </a:solidFill>
                <a:effectLst/>
                <a:latin typeface="+mj-lt"/>
                <a:ea typeface="+mn-ea"/>
                <a:cs typeface="Segoe UI" pitchFamily="34" charset="0"/>
              </a:defRPr>
            </a:lvl1pPr>
          </a:lstStyle>
          <a:p>
            <a:r>
              <a:rPr lang="en-US" dirty="0">
                <a:gradFill>
                  <a:gsLst>
                    <a:gs pos="1250">
                      <a:schemeClr val="tx1"/>
                    </a:gs>
                    <a:gs pos="100000">
                      <a:schemeClr val="tx1"/>
                    </a:gs>
                  </a:gsLst>
                  <a:lin ang="5400000" scaled="0"/>
                </a:gradFill>
              </a:rPr>
              <a:t>Networking integration considerations</a:t>
            </a:r>
          </a:p>
        </p:txBody>
      </p:sp>
      <p:sp>
        <p:nvSpPr>
          <p:cNvPr id="18" name="Rectangle 17"/>
          <p:cNvSpPr/>
          <p:nvPr/>
        </p:nvSpPr>
        <p:spPr bwMode="auto">
          <a:xfrm>
            <a:off x="2222838" y="1282309"/>
            <a:ext cx="10155680" cy="174118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367">
              <a:spcBef>
                <a:spcPts val="294"/>
              </a:spcBef>
              <a:spcAft>
                <a:spcPts val="588"/>
              </a:spcAft>
              <a:buClr>
                <a:srgbClr val="0078D7"/>
              </a:buClr>
              <a:buSzPct val="100000"/>
              <a:defRPr/>
            </a:pPr>
            <a:r>
              <a:rPr lang="en-US" sz="2000" dirty="0">
                <a:solidFill>
                  <a:srgbClr val="0078D7"/>
                </a:solidFill>
                <a:latin typeface="Segoe UI Light"/>
              </a:rPr>
              <a:t>Time Server specified at deployment but also used for Physical Network Switches:</a:t>
            </a:r>
          </a:p>
          <a:p>
            <a:pPr marL="284163" lvl="1" indent="-284163" defTabSz="914367">
              <a:spcBef>
                <a:spcPts val="294"/>
              </a:spcBef>
              <a:spcAft>
                <a:spcPts val="588"/>
              </a:spcAft>
              <a:buClr>
                <a:schemeClr val="tx1"/>
              </a:buClr>
              <a:buSzPct val="100000"/>
              <a:buFont typeface="Arial" panose="020B0604020202020204" pitchFamily="34" charset="0"/>
              <a:buChar char="•"/>
              <a:defRPr/>
            </a:pPr>
            <a:r>
              <a:rPr lang="en-US" dirty="0">
                <a:solidFill>
                  <a:srgbClr val="505050"/>
                </a:solidFill>
                <a:latin typeface="Segoe UI Light"/>
              </a:rPr>
              <a:t>Time across all infrastructure elements is key</a:t>
            </a:r>
          </a:p>
          <a:p>
            <a:pPr marL="284163" lvl="1" indent="-284163" defTabSz="914367">
              <a:spcBef>
                <a:spcPts val="294"/>
              </a:spcBef>
              <a:spcAft>
                <a:spcPts val="588"/>
              </a:spcAft>
              <a:buClr>
                <a:schemeClr val="tx1"/>
              </a:buClr>
              <a:buSzPct val="100000"/>
              <a:buFont typeface="Arial" panose="020B0604020202020204" pitchFamily="34" charset="0"/>
              <a:buChar char="•"/>
              <a:defRPr/>
            </a:pPr>
            <a:r>
              <a:rPr lang="en-US" dirty="0">
                <a:solidFill>
                  <a:srgbClr val="505050"/>
                </a:solidFill>
                <a:latin typeface="Segoe UI Light"/>
              </a:rPr>
              <a:t>Kerberos time variance (5 min)</a:t>
            </a:r>
          </a:p>
          <a:p>
            <a:pPr marL="284163" lvl="1" indent="-284163" defTabSz="914367">
              <a:spcBef>
                <a:spcPts val="294"/>
              </a:spcBef>
              <a:spcAft>
                <a:spcPts val="588"/>
              </a:spcAft>
              <a:buClr>
                <a:schemeClr val="tx1"/>
              </a:buClr>
              <a:buSzPct val="100000"/>
              <a:buFont typeface="Arial" panose="020B0604020202020204" pitchFamily="34" charset="0"/>
              <a:buChar char="•"/>
              <a:defRPr/>
            </a:pPr>
            <a:r>
              <a:rPr lang="en-US" dirty="0">
                <a:solidFill>
                  <a:srgbClr val="505050"/>
                </a:solidFill>
                <a:latin typeface="Segoe UI Light"/>
              </a:rPr>
              <a:t>Server nodes and fabric VMs all configured for UTC – portal exposes only correct local time to users</a:t>
            </a:r>
          </a:p>
        </p:txBody>
      </p:sp>
      <p:sp>
        <p:nvSpPr>
          <p:cNvPr id="24" name="Rectangle 23"/>
          <p:cNvSpPr/>
          <p:nvPr/>
        </p:nvSpPr>
        <p:spPr bwMode="auto">
          <a:xfrm>
            <a:off x="2223422" y="3121642"/>
            <a:ext cx="9624636" cy="174204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367">
              <a:spcBef>
                <a:spcPts val="294"/>
              </a:spcBef>
              <a:spcAft>
                <a:spcPts val="588"/>
              </a:spcAft>
              <a:buClr>
                <a:srgbClr val="0078D7"/>
              </a:buClr>
              <a:buSzPct val="100000"/>
              <a:defRPr/>
            </a:pPr>
            <a:r>
              <a:rPr lang="en-US" sz="2000" dirty="0">
                <a:solidFill>
                  <a:srgbClr val="0078D7"/>
                </a:solidFill>
                <a:latin typeface="Segoe UI Light"/>
              </a:rPr>
              <a:t>Supports existing logging infrastructure for:</a:t>
            </a:r>
          </a:p>
          <a:p>
            <a:pPr marL="285750" lvl="1" indent="-285750" defTabSz="914367">
              <a:spcBef>
                <a:spcPts val="294"/>
              </a:spcBef>
              <a:spcAft>
                <a:spcPts val="588"/>
              </a:spcAft>
              <a:buClr>
                <a:schemeClr val="tx1"/>
              </a:buClr>
              <a:buSzPct val="100000"/>
              <a:buFont typeface="Arial" panose="020B0604020202020204" pitchFamily="34" charset="0"/>
              <a:buChar char="•"/>
              <a:defRPr/>
            </a:pPr>
            <a:r>
              <a:rPr lang="en-US" dirty="0">
                <a:solidFill>
                  <a:srgbClr val="505050"/>
                </a:solidFill>
                <a:latin typeface="Segoe UI Light"/>
              </a:rPr>
              <a:t>Physical network switches</a:t>
            </a:r>
          </a:p>
          <a:p>
            <a:pPr marL="285750" lvl="1" indent="-285750" defTabSz="914367">
              <a:spcBef>
                <a:spcPts val="294"/>
              </a:spcBef>
              <a:spcAft>
                <a:spcPts val="588"/>
              </a:spcAft>
              <a:buClr>
                <a:schemeClr val="tx1"/>
              </a:buClr>
              <a:buSzPct val="100000"/>
              <a:buFont typeface="Arial" panose="020B0604020202020204" pitchFamily="34" charset="0"/>
              <a:buChar char="•"/>
              <a:defRPr/>
            </a:pPr>
            <a:r>
              <a:rPr lang="en-US" dirty="0">
                <a:solidFill>
                  <a:srgbClr val="505050"/>
                </a:solidFill>
                <a:latin typeface="Segoe UI Light"/>
              </a:rPr>
              <a:t>Baseboard Management Controller (BMC)</a:t>
            </a:r>
          </a:p>
          <a:p>
            <a:pPr marL="285750" lvl="1" indent="-285750" defTabSz="914367">
              <a:spcBef>
                <a:spcPts val="294"/>
              </a:spcBef>
              <a:spcAft>
                <a:spcPts val="588"/>
              </a:spcAft>
              <a:buClr>
                <a:schemeClr val="tx1"/>
              </a:buClr>
              <a:buSzPct val="100000"/>
              <a:buFont typeface="Arial" panose="020B0604020202020204" pitchFamily="34" charset="0"/>
              <a:buChar char="•"/>
              <a:defRPr/>
            </a:pPr>
            <a:r>
              <a:rPr lang="en-US" dirty="0">
                <a:solidFill>
                  <a:srgbClr val="505050"/>
                </a:solidFill>
                <a:latin typeface="Segoe UI Light"/>
              </a:rPr>
              <a:t>OEM Tools</a:t>
            </a:r>
          </a:p>
        </p:txBody>
      </p:sp>
      <p:sp>
        <p:nvSpPr>
          <p:cNvPr id="26" name="Rectangle 25"/>
          <p:cNvSpPr/>
          <p:nvPr/>
        </p:nvSpPr>
        <p:spPr bwMode="auto">
          <a:xfrm>
            <a:off x="2223422" y="4961041"/>
            <a:ext cx="9624636" cy="174204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367">
              <a:spcBef>
                <a:spcPts val="294"/>
              </a:spcBef>
              <a:spcAft>
                <a:spcPts val="588"/>
              </a:spcAft>
              <a:buClr>
                <a:srgbClr val="0078D7"/>
              </a:buClr>
              <a:buSzPct val="100000"/>
              <a:defRPr/>
            </a:pPr>
            <a:r>
              <a:rPr lang="en-US" sz="2000" dirty="0">
                <a:solidFill>
                  <a:srgbClr val="0078D7"/>
                </a:solidFill>
                <a:latin typeface="Segoe UI Light"/>
              </a:rPr>
              <a:t>Supports existing infrastructure of:</a:t>
            </a:r>
          </a:p>
          <a:p>
            <a:pPr marL="285750" lvl="1" indent="-285750" defTabSz="914367">
              <a:spcBef>
                <a:spcPts val="294"/>
              </a:spcBef>
              <a:spcAft>
                <a:spcPts val="588"/>
              </a:spcAft>
              <a:buClr>
                <a:schemeClr val="tx1"/>
              </a:buClr>
              <a:buSzPct val="100000"/>
              <a:buFont typeface="Arial" panose="020B0604020202020204" pitchFamily="34" charset="0"/>
              <a:buChar char="•"/>
              <a:defRPr/>
            </a:pPr>
            <a:r>
              <a:rPr lang="en-US" dirty="0">
                <a:solidFill>
                  <a:srgbClr val="505050"/>
                </a:solidFill>
                <a:latin typeface="Segoe UI Light"/>
              </a:rPr>
              <a:t>Radius with MSCHAPv2</a:t>
            </a:r>
          </a:p>
          <a:p>
            <a:pPr marL="285750" lvl="1" indent="-285750" defTabSz="914367">
              <a:spcBef>
                <a:spcPts val="294"/>
              </a:spcBef>
              <a:spcAft>
                <a:spcPts val="588"/>
              </a:spcAft>
              <a:buClr>
                <a:schemeClr val="tx1"/>
              </a:buClr>
              <a:buSzPct val="100000"/>
              <a:buFont typeface="Arial" panose="020B0604020202020204" pitchFamily="34" charset="0"/>
              <a:buChar char="•"/>
              <a:defRPr/>
            </a:pPr>
            <a:r>
              <a:rPr lang="en-US" dirty="0">
                <a:solidFill>
                  <a:srgbClr val="505050"/>
                </a:solidFill>
                <a:latin typeface="Segoe UI Light"/>
              </a:rPr>
              <a:t>TACACS</a:t>
            </a:r>
          </a:p>
        </p:txBody>
      </p:sp>
      <p:cxnSp>
        <p:nvCxnSpPr>
          <p:cNvPr id="3" name="Straight Connector 2"/>
          <p:cNvCxnSpPr>
            <a:cxnSpLocks/>
          </p:cNvCxnSpPr>
          <p:nvPr/>
        </p:nvCxnSpPr>
        <p:spPr>
          <a:xfrm>
            <a:off x="2075543" y="1600040"/>
            <a:ext cx="0" cy="1105717"/>
          </a:xfrm>
          <a:prstGeom prst="line">
            <a:avLst/>
          </a:prstGeom>
          <a:ln w="1587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2075543" y="3506925"/>
            <a:ext cx="0" cy="1105717"/>
          </a:xfrm>
          <a:prstGeom prst="line">
            <a:avLst/>
          </a:prstGeom>
          <a:ln w="1587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a:off x="2075543" y="5279204"/>
            <a:ext cx="0" cy="1105717"/>
          </a:xfrm>
          <a:prstGeom prst="line">
            <a:avLst/>
          </a:prstGeom>
          <a:ln w="1587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 name="Graphic 8"/>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00937" y="1729837"/>
            <a:ext cx="866775" cy="819150"/>
          </a:xfrm>
          <a:prstGeom prst="rect">
            <a:avLst/>
          </a:prstGeom>
        </p:spPr>
      </p:pic>
      <p:pic>
        <p:nvPicPr>
          <p:cNvPr id="10" name="Graphic 9"/>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98616" y="3654970"/>
            <a:ext cx="885825" cy="809625"/>
          </a:xfrm>
          <a:prstGeom prst="rect">
            <a:avLst/>
          </a:prstGeom>
        </p:spPr>
      </p:pic>
      <p:pic>
        <p:nvPicPr>
          <p:cNvPr id="11" name="Graphic 10"/>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545997" y="5570578"/>
            <a:ext cx="1123950" cy="523875"/>
          </a:xfrm>
          <a:prstGeom prst="rect">
            <a:avLst/>
          </a:prstGeom>
        </p:spPr>
      </p:pic>
      <p:pic>
        <p:nvPicPr>
          <p:cNvPr id="12" name="Graphic 11"/>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0952708" y="480208"/>
            <a:ext cx="895350" cy="609600"/>
          </a:xfrm>
          <a:prstGeom prst="rect">
            <a:avLst/>
          </a:prstGeom>
        </p:spPr>
      </p:pic>
    </p:spTree>
    <p:extLst>
      <p:ext uri="{BB962C8B-B14F-4D97-AF65-F5344CB8AC3E}">
        <p14:creationId xmlns:p14="http://schemas.microsoft.com/office/powerpoint/2010/main" val="7541753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AD supported versions</a:t>
            </a:r>
          </a:p>
        </p:txBody>
      </p:sp>
      <p:sp>
        <p:nvSpPr>
          <p:cNvPr id="3" name="Text Placeholder 2"/>
          <p:cNvSpPr>
            <a:spLocks noGrp="1"/>
          </p:cNvSpPr>
          <p:nvPr>
            <p:ph type="body" sz="quarter" idx="10"/>
          </p:nvPr>
        </p:nvSpPr>
        <p:spPr>
          <a:xfrm>
            <a:off x="272272" y="1035448"/>
            <a:ext cx="11237870" cy="4782848"/>
          </a:xfrm>
        </p:spPr>
        <p:txBody>
          <a:bodyPr/>
          <a:lstStyle/>
          <a:p>
            <a:pPr lvl="1"/>
            <a:endParaRPr lang="en-US" dirty="0">
              <a:solidFill>
                <a:schemeClr val="tx1"/>
              </a:solidFill>
            </a:endParaRPr>
          </a:p>
          <a:p>
            <a:pPr marL="0" indent="0">
              <a:buNone/>
            </a:pPr>
            <a:r>
              <a:rPr lang="en-US" sz="2800" dirty="0">
                <a:solidFill>
                  <a:schemeClr val="tx1"/>
                </a:solidFill>
              </a:rPr>
              <a:t>Supported version of Microsoft Active Directory: </a:t>
            </a:r>
          </a:p>
          <a:p>
            <a:r>
              <a:rPr lang="en-US" sz="2800" dirty="0">
                <a:solidFill>
                  <a:schemeClr val="tx1"/>
                </a:solidFill>
              </a:rPr>
              <a:t>2012 / 2012 R2 / 2016 / 2019</a:t>
            </a:r>
          </a:p>
          <a:p>
            <a:pPr marL="571390" indent="-571390"/>
            <a:endParaRPr lang="en-US" sz="2800" dirty="0">
              <a:solidFill>
                <a:schemeClr val="tx1"/>
              </a:solidFill>
            </a:endParaRPr>
          </a:p>
          <a:p>
            <a:pPr marL="0" indent="0">
              <a:buNone/>
            </a:pPr>
            <a:r>
              <a:rPr lang="en-US" sz="2800" dirty="0">
                <a:solidFill>
                  <a:schemeClr val="tx1"/>
                </a:solidFill>
              </a:rPr>
              <a:t>Supported Versions of AD FS: </a:t>
            </a:r>
          </a:p>
          <a:p>
            <a:r>
              <a:rPr lang="en-US" sz="2800" dirty="0">
                <a:solidFill>
                  <a:schemeClr val="tx1"/>
                </a:solidFill>
              </a:rPr>
              <a:t>Windows Server 2012 / 2012 R2 / 2016 / 2019</a:t>
            </a:r>
          </a:p>
          <a:p>
            <a:pPr marL="571390" indent="-571390"/>
            <a:endParaRPr lang="en-US" sz="2800" dirty="0">
              <a:solidFill>
                <a:schemeClr val="tx1"/>
              </a:solidFill>
            </a:endParaRPr>
          </a:p>
          <a:p>
            <a:pPr marL="0" indent="0">
              <a:buNone/>
            </a:pPr>
            <a:r>
              <a:rPr lang="en-US" sz="2800" dirty="0">
                <a:solidFill>
                  <a:schemeClr val="tx1"/>
                </a:solidFill>
              </a:rPr>
              <a:t>Single Active Directory Forest for AD Graph</a:t>
            </a:r>
          </a:p>
          <a:p>
            <a:pPr marL="571390" indent="-571390"/>
            <a:endParaRPr lang="en-US" sz="2800" dirty="0">
              <a:solidFill>
                <a:schemeClr val="tx1"/>
              </a:solidFill>
            </a:endParaRPr>
          </a:p>
          <a:p>
            <a:pPr marL="0" indent="0">
              <a:buNone/>
            </a:pPr>
            <a:r>
              <a:rPr lang="en-US" sz="2800" dirty="0">
                <a:solidFill>
                  <a:schemeClr val="tx1"/>
                </a:solidFill>
              </a:rPr>
              <a:t>Forest and Domain functional levels: Minimum 2012</a:t>
            </a:r>
          </a:p>
        </p:txBody>
      </p:sp>
    </p:spTree>
    <p:extLst>
      <p:ext uri="{BB962C8B-B14F-4D97-AF65-F5344CB8AC3E}">
        <p14:creationId xmlns:p14="http://schemas.microsoft.com/office/powerpoint/2010/main" val="23985165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corporate AD requirements</a:t>
            </a:r>
          </a:p>
        </p:txBody>
      </p:sp>
      <p:sp>
        <p:nvSpPr>
          <p:cNvPr id="3" name="Text Placeholder 2"/>
          <p:cNvSpPr>
            <a:spLocks noGrp="1"/>
          </p:cNvSpPr>
          <p:nvPr>
            <p:ph type="body" sz="quarter" idx="10"/>
          </p:nvPr>
        </p:nvSpPr>
        <p:spPr>
          <a:xfrm>
            <a:off x="274638" y="1212850"/>
            <a:ext cx="11887200" cy="5304657"/>
          </a:xfrm>
        </p:spPr>
        <p:txBody>
          <a:bodyPr/>
          <a:lstStyle/>
          <a:p>
            <a:r>
              <a:rPr lang="en-US" sz="2800" dirty="0">
                <a:solidFill>
                  <a:srgbClr val="0078D7"/>
                </a:solidFill>
              </a:rPr>
              <a:t>AD Graph service does the look up users for RBAC scenarios</a:t>
            </a:r>
          </a:p>
          <a:p>
            <a:pPr marL="342900" lvl="1" indent="-342900">
              <a:buFont typeface="Arial" panose="020B0604020202020204" pitchFamily="34" charset="0"/>
              <a:buChar char="•"/>
            </a:pPr>
            <a:r>
              <a:rPr lang="en-US" dirty="0">
                <a:latin typeface="+mj-lt"/>
              </a:rPr>
              <a:t>AzS internal-AD is always pre-configured (and not exposed outside of Azure Stack Hub)</a:t>
            </a:r>
          </a:p>
          <a:p>
            <a:pPr marL="342900" lvl="1" indent="-342900">
              <a:buFont typeface="Arial" panose="020B0604020202020204" pitchFamily="34" charset="0"/>
              <a:buChar char="•"/>
            </a:pPr>
            <a:r>
              <a:rPr lang="en-US" dirty="0">
                <a:latin typeface="+mj-lt"/>
              </a:rPr>
              <a:t>LDAP is used to connect to Corporate AD</a:t>
            </a:r>
          </a:p>
          <a:p>
            <a:pPr marL="342900" lvl="1" indent="-342900">
              <a:buFont typeface="Arial" panose="020B0604020202020204" pitchFamily="34" charset="0"/>
              <a:buChar char="•"/>
            </a:pPr>
            <a:endParaRPr lang="en-US" sz="1800" dirty="0">
              <a:latin typeface="+mj-lt"/>
            </a:endParaRPr>
          </a:p>
          <a:p>
            <a:pPr marL="514350" lvl="2" indent="-285750">
              <a:buFont typeface="Arial" panose="020B0604020202020204" pitchFamily="34" charset="0"/>
              <a:buChar char="•"/>
            </a:pPr>
            <a:endParaRPr lang="en-US" sz="1800" dirty="0">
              <a:latin typeface="+mj-lt"/>
            </a:endParaRPr>
          </a:p>
          <a:p>
            <a:pPr marL="514350" lvl="2" indent="-285750">
              <a:buFont typeface="Arial" panose="020B0604020202020204" pitchFamily="34" charset="0"/>
              <a:buChar char="•"/>
            </a:pPr>
            <a:endParaRPr lang="en-US" sz="1800" dirty="0">
              <a:latin typeface="+mj-lt"/>
            </a:endParaRPr>
          </a:p>
          <a:p>
            <a:pPr marL="514350" lvl="2" indent="-285750">
              <a:buFont typeface="Arial" panose="020B0604020202020204" pitchFamily="34" charset="0"/>
              <a:buChar char="•"/>
            </a:pPr>
            <a:endParaRPr lang="en-US" sz="1800" dirty="0">
              <a:latin typeface="+mj-lt"/>
            </a:endParaRPr>
          </a:p>
          <a:p>
            <a:pPr marL="514350" lvl="2" indent="-285750">
              <a:buFont typeface="Arial" panose="020B0604020202020204" pitchFamily="34" charset="0"/>
              <a:buChar char="•"/>
            </a:pPr>
            <a:endParaRPr lang="en-US" sz="1800" dirty="0">
              <a:latin typeface="+mj-lt"/>
            </a:endParaRPr>
          </a:p>
          <a:p>
            <a:pPr marL="514350" lvl="2" indent="-285750">
              <a:buFont typeface="Arial" panose="020B0604020202020204" pitchFamily="34" charset="0"/>
              <a:buChar char="•"/>
            </a:pPr>
            <a:endParaRPr lang="en-US" sz="1800" dirty="0">
              <a:latin typeface="+mj-lt"/>
            </a:endParaRPr>
          </a:p>
          <a:p>
            <a:pPr marL="514350" lvl="2" indent="-285750">
              <a:buFont typeface="Arial" panose="020B0604020202020204" pitchFamily="34" charset="0"/>
              <a:buChar char="•"/>
            </a:pPr>
            <a:endParaRPr lang="en-US" sz="1800" dirty="0">
              <a:latin typeface="+mj-lt"/>
            </a:endParaRPr>
          </a:p>
          <a:p>
            <a:pPr marL="231775" lvl="1" indent="-231775" defTabSz="914367">
              <a:buFont typeface="Arial" pitchFamily="34" charset="0"/>
              <a:buChar char="•"/>
            </a:pPr>
            <a:r>
              <a:rPr lang="en-US" b="1" dirty="0">
                <a:gradFill>
                  <a:gsLst>
                    <a:gs pos="1250">
                      <a:srgbClr val="505050"/>
                    </a:gs>
                    <a:gs pos="100000">
                      <a:srgbClr val="505050"/>
                    </a:gs>
                  </a:gsLst>
                  <a:lin ang="5400000" scaled="0"/>
                </a:gradFill>
                <a:latin typeface="Segoe UI Light"/>
              </a:rPr>
              <a:t>Graph Service Requirements</a:t>
            </a:r>
          </a:p>
          <a:p>
            <a:pPr marL="443422" lvl="2" indent="-231775" defTabSz="914367">
              <a:buFont typeface="Arial" pitchFamily="34" charset="0"/>
              <a:buChar char="•"/>
            </a:pPr>
            <a:r>
              <a:rPr lang="en-US" sz="1608" dirty="0">
                <a:gradFill>
                  <a:gsLst>
                    <a:gs pos="1250">
                      <a:srgbClr val="505050"/>
                    </a:gs>
                    <a:gs pos="100000">
                      <a:srgbClr val="505050"/>
                    </a:gs>
                  </a:gsLst>
                  <a:lin ang="5400000" scaled="0"/>
                </a:gradFill>
                <a:latin typeface="Segoe UI Light"/>
              </a:rPr>
              <a:t>The Graph service requires a service account with read-only access to the target Active Directory forest</a:t>
            </a:r>
          </a:p>
          <a:p>
            <a:pPr marL="443422" lvl="2" indent="-231775" defTabSz="914367">
              <a:buFont typeface="Arial" pitchFamily="34" charset="0"/>
              <a:buChar char="•"/>
            </a:pPr>
            <a:r>
              <a:rPr lang="en-US" sz="1608" dirty="0">
                <a:gradFill>
                  <a:gsLst>
                    <a:gs pos="1250">
                      <a:srgbClr val="505050"/>
                    </a:gs>
                    <a:gs pos="100000">
                      <a:srgbClr val="505050"/>
                    </a:gs>
                  </a:gsLst>
                  <a:lin ang="5400000" scaled="0"/>
                </a:gradFill>
                <a:latin typeface="Segoe UI Light"/>
              </a:rPr>
              <a:t>The Graph service can only communicate with a single Active Directory Domain Services (AD DS) forest</a:t>
            </a:r>
          </a:p>
          <a:p>
            <a:pPr marL="443422" lvl="2" indent="-231775" defTabSz="914367">
              <a:buFont typeface="Arial" pitchFamily="34" charset="0"/>
              <a:buChar char="•"/>
            </a:pPr>
            <a:r>
              <a:rPr lang="en-US" sz="1608" dirty="0">
                <a:gradFill>
                  <a:gsLst>
                    <a:gs pos="1250">
                      <a:srgbClr val="505050"/>
                    </a:gs>
                    <a:gs pos="100000">
                      <a:srgbClr val="505050"/>
                    </a:gs>
                  </a:gsLst>
                  <a:lin ang="5400000" scaled="0"/>
                </a:gradFill>
                <a:latin typeface="Segoe UI Light"/>
              </a:rPr>
              <a:t>The Graph service requires access to an AD DS global catalog server</a:t>
            </a:r>
          </a:p>
          <a:p>
            <a:pPr marL="443422" lvl="2" indent="-231775" defTabSz="914367">
              <a:buFont typeface="Arial" pitchFamily="34" charset="0"/>
              <a:buChar char="•"/>
            </a:pPr>
            <a:endParaRPr lang="en-US" sz="1608" dirty="0">
              <a:gradFill>
                <a:gsLst>
                  <a:gs pos="1250">
                    <a:srgbClr val="505050"/>
                  </a:gs>
                  <a:gs pos="100000">
                    <a:srgbClr val="505050"/>
                  </a:gs>
                </a:gsLst>
                <a:lin ang="5400000" scaled="0"/>
              </a:gradFill>
              <a:latin typeface="Segoe UI Light"/>
            </a:endParaRPr>
          </a:p>
          <a:p>
            <a:pPr marL="214822" lvl="1" indent="-231775" defTabSz="914367">
              <a:buFont typeface="Arial" pitchFamily="34" charset="0"/>
              <a:buChar char="•"/>
            </a:pPr>
            <a:r>
              <a:rPr lang="en-US" sz="1608" dirty="0">
                <a:gradFill>
                  <a:gsLst>
                    <a:gs pos="1250">
                      <a:srgbClr val="505050"/>
                    </a:gs>
                    <a:gs pos="100000">
                      <a:srgbClr val="505050"/>
                    </a:gs>
                  </a:gsLst>
                  <a:lin ang="5400000" scaled="0"/>
                </a:gradFill>
                <a:latin typeface="Segoe UI Light"/>
              </a:rPr>
              <a:t>You should create an AD site in your AD that includes the subnets where Azure Stack Hub resides. This allows Azure Stack Hub’s LDAP queries to find the closest AD global catalog server</a:t>
            </a:r>
          </a:p>
        </p:txBody>
      </p:sp>
      <p:sp>
        <p:nvSpPr>
          <p:cNvPr id="4" name="Isosceles Triangle 3"/>
          <p:cNvSpPr/>
          <p:nvPr/>
        </p:nvSpPr>
        <p:spPr bwMode="auto">
          <a:xfrm>
            <a:off x="8601514" y="2507498"/>
            <a:ext cx="2163762" cy="1524000"/>
          </a:xfrm>
          <a:prstGeom prst="triangle">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a:gradFill>
                  <a:gsLst>
                    <a:gs pos="5439">
                      <a:srgbClr val="F8F8F8"/>
                    </a:gs>
                    <a:gs pos="10000">
                      <a:srgbClr val="F8F8F8"/>
                    </a:gs>
                  </a:gsLst>
                  <a:lin ang="5400000" scaled="0"/>
                </a:gradFill>
              </a:rPr>
              <a:t>Directory Service</a:t>
            </a:r>
          </a:p>
        </p:txBody>
      </p:sp>
      <p:sp>
        <p:nvSpPr>
          <p:cNvPr id="5" name="Rectangle 4"/>
          <p:cNvSpPr/>
          <p:nvPr/>
        </p:nvSpPr>
        <p:spPr bwMode="auto">
          <a:xfrm>
            <a:off x="1466382" y="3188538"/>
            <a:ext cx="1447800" cy="838200"/>
          </a:xfrm>
          <a:prstGeom prst="rect">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5439">
                      <a:srgbClr val="F8F8F8"/>
                    </a:gs>
                    <a:gs pos="10000">
                      <a:srgbClr val="F8F8F8"/>
                    </a:gs>
                  </a:gsLst>
                  <a:lin ang="5400000" scaled="0"/>
                </a:gradFill>
              </a:rPr>
              <a:t>AD Graph</a:t>
            </a:r>
          </a:p>
        </p:txBody>
      </p:sp>
      <p:cxnSp>
        <p:nvCxnSpPr>
          <p:cNvPr id="6" name="Connector: Elbow 18"/>
          <p:cNvCxnSpPr/>
          <p:nvPr/>
        </p:nvCxnSpPr>
        <p:spPr>
          <a:xfrm>
            <a:off x="2938448" y="4004966"/>
            <a:ext cx="5638800" cy="294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38448" y="3510719"/>
            <a:ext cx="5660701" cy="871008"/>
          </a:xfrm>
          <a:prstGeom prst="rect">
            <a:avLst/>
          </a:prstGeom>
          <a:noFill/>
        </p:spPr>
        <p:txBody>
          <a:bodyPr wrap="square" lIns="182880" tIns="146304" rIns="182880" bIns="146304" rtlCol="0">
            <a:spAutoFit/>
          </a:bodyPr>
          <a:lstStyle/>
          <a:p>
            <a:pPr algn="ctr">
              <a:lnSpc>
                <a:spcPct val="90000"/>
              </a:lnSpc>
              <a:spcAft>
                <a:spcPts val="600"/>
              </a:spcAft>
              <a:defRPr/>
            </a:pPr>
            <a:r>
              <a:rPr lang="en-US" sz="2400" b="1" dirty="0">
                <a:gradFill>
                  <a:gsLst>
                    <a:gs pos="2917">
                      <a:srgbClr val="505050"/>
                    </a:gs>
                    <a:gs pos="30000">
                      <a:srgbClr val="505050"/>
                    </a:gs>
                  </a:gsLst>
                  <a:lin ang="5400000" scaled="0"/>
                </a:gradFill>
                <a:latin typeface="+mj-lt"/>
              </a:rPr>
              <a:t>LDAP</a:t>
            </a:r>
            <a:endParaRPr lang="en-US" sz="1200" b="1" dirty="0">
              <a:gradFill>
                <a:gsLst>
                  <a:gs pos="2917">
                    <a:srgbClr val="505050"/>
                  </a:gs>
                  <a:gs pos="30000">
                    <a:srgbClr val="505050"/>
                  </a:gs>
                </a:gsLst>
                <a:lin ang="5400000" scaled="0"/>
              </a:gradFill>
              <a:latin typeface="+mj-lt"/>
            </a:endParaRPr>
          </a:p>
          <a:p>
            <a:pPr algn="ctr">
              <a:lnSpc>
                <a:spcPct val="90000"/>
              </a:lnSpc>
              <a:spcAft>
                <a:spcPts val="600"/>
              </a:spcAft>
              <a:defRPr/>
            </a:pPr>
            <a:r>
              <a:rPr lang="en-US" sz="1200" b="1" dirty="0">
                <a:gradFill>
                  <a:gsLst>
                    <a:gs pos="2917">
                      <a:srgbClr val="505050"/>
                    </a:gs>
                    <a:gs pos="30000">
                      <a:srgbClr val="505050"/>
                    </a:gs>
                  </a:gsLst>
                  <a:lin ang="5400000" scaled="0"/>
                </a:gradFill>
                <a:latin typeface="+mj-lt"/>
              </a:rPr>
              <a:t>TCP 389/636 and 3268/3269</a:t>
            </a:r>
          </a:p>
        </p:txBody>
      </p:sp>
    </p:spTree>
    <p:extLst>
      <p:ext uri="{BB962C8B-B14F-4D97-AF65-F5344CB8AC3E}">
        <p14:creationId xmlns:p14="http://schemas.microsoft.com/office/powerpoint/2010/main" val="30251095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Validate Identities</a:t>
            </a:r>
          </a:p>
        </p:txBody>
      </p:sp>
      <p:sp>
        <p:nvSpPr>
          <p:cNvPr id="3" name="Text Placeholder 2"/>
          <p:cNvSpPr>
            <a:spLocks noGrp="1"/>
          </p:cNvSpPr>
          <p:nvPr>
            <p:ph type="body" sz="quarter" idx="10"/>
          </p:nvPr>
        </p:nvSpPr>
        <p:spPr>
          <a:xfrm>
            <a:off x="272272" y="1035448"/>
            <a:ext cx="11237870" cy="5256824"/>
          </a:xfrm>
        </p:spPr>
        <p:txBody>
          <a:bodyPr/>
          <a:lstStyle/>
          <a:p>
            <a:pPr lvl="1"/>
            <a:endParaRPr lang="en-US" dirty="0">
              <a:solidFill>
                <a:schemeClr val="tx1"/>
              </a:solidFill>
            </a:endParaRPr>
          </a:p>
          <a:p>
            <a:pPr marL="0" indent="0">
              <a:buNone/>
            </a:pPr>
            <a:r>
              <a:rPr lang="en-US" sz="2800" dirty="0">
                <a:solidFill>
                  <a:schemeClr val="tx1"/>
                </a:solidFill>
              </a:rPr>
              <a:t>Azure Stack Hub Readiness Checker tool (</a:t>
            </a:r>
            <a:r>
              <a:rPr lang="en-US" sz="2800" dirty="0" err="1">
                <a:solidFill>
                  <a:schemeClr val="tx1"/>
                </a:solidFill>
              </a:rPr>
              <a:t>AzsReadinessChecker</a:t>
            </a:r>
            <a:r>
              <a:rPr lang="en-US" sz="2800" dirty="0">
                <a:solidFill>
                  <a:schemeClr val="tx1"/>
                </a:solidFill>
              </a:rPr>
              <a:t>) </a:t>
            </a:r>
          </a:p>
          <a:p>
            <a:pPr marL="0" indent="0">
              <a:buNone/>
            </a:pPr>
            <a:endParaRPr lang="en-US" sz="2800" dirty="0">
              <a:solidFill>
                <a:schemeClr val="tx1"/>
              </a:solidFill>
            </a:endParaRPr>
          </a:p>
          <a:p>
            <a:pPr marL="0" indent="0">
              <a:buNone/>
            </a:pPr>
            <a:r>
              <a:rPr lang="en-US" sz="2800" dirty="0">
                <a:solidFill>
                  <a:schemeClr val="tx1"/>
                </a:solidFill>
              </a:rPr>
              <a:t>Can Validate Integration of</a:t>
            </a:r>
          </a:p>
          <a:p>
            <a:r>
              <a:rPr lang="en-US" sz="2800" dirty="0">
                <a:solidFill>
                  <a:schemeClr val="tx1"/>
                </a:solidFill>
              </a:rPr>
              <a:t>Azure Active Directory (AD) </a:t>
            </a:r>
          </a:p>
          <a:p>
            <a:r>
              <a:rPr lang="en-US" sz="2800" dirty="0">
                <a:solidFill>
                  <a:schemeClr val="tx1"/>
                </a:solidFill>
              </a:rPr>
              <a:t>Active Directory Federation Services (AD FS) </a:t>
            </a:r>
          </a:p>
          <a:p>
            <a:r>
              <a:rPr lang="en-US" sz="2800" dirty="0">
                <a:solidFill>
                  <a:schemeClr val="tx1"/>
                </a:solidFill>
              </a:rPr>
              <a:t>Active Directory (AD) Graph</a:t>
            </a:r>
          </a:p>
          <a:p>
            <a:pPr marL="571390" indent="-571390"/>
            <a:endParaRPr lang="en-US" sz="2800" dirty="0">
              <a:solidFill>
                <a:schemeClr val="tx1"/>
              </a:solidFill>
            </a:endParaRPr>
          </a:p>
          <a:p>
            <a:pPr marL="0" indent="0">
              <a:buNone/>
            </a:pPr>
            <a:r>
              <a:rPr lang="en-US" sz="2800" dirty="0">
                <a:solidFill>
                  <a:schemeClr val="tx1"/>
                </a:solidFill>
              </a:rPr>
              <a:t>Reports and Log Files</a:t>
            </a:r>
          </a:p>
          <a:p>
            <a:r>
              <a:rPr lang="en-US" sz="2800" b="1" dirty="0">
                <a:solidFill>
                  <a:schemeClr val="tx1"/>
                </a:solidFill>
              </a:rPr>
              <a:t>AzsReadinessChecker.log</a:t>
            </a:r>
            <a:r>
              <a:rPr lang="en-US" sz="2800" dirty="0">
                <a:solidFill>
                  <a:schemeClr val="tx1"/>
                </a:solidFill>
              </a:rPr>
              <a:t> and </a:t>
            </a:r>
            <a:r>
              <a:rPr lang="en-US" sz="2800" b="1" dirty="0" err="1">
                <a:solidFill>
                  <a:schemeClr val="tx1"/>
                </a:solidFill>
              </a:rPr>
              <a:t>AzsReadinessCheckerReport.json</a:t>
            </a:r>
            <a:endParaRPr lang="en-US" sz="2800" dirty="0">
              <a:solidFill>
                <a:schemeClr val="tx1"/>
              </a:solidFill>
            </a:endParaRPr>
          </a:p>
          <a:p>
            <a:r>
              <a:rPr lang="en-US" sz="2800" dirty="0">
                <a:solidFill>
                  <a:schemeClr val="tx1"/>
                </a:solidFill>
              </a:rPr>
              <a:t>Report provides confirmation of the identity configuration</a:t>
            </a:r>
          </a:p>
        </p:txBody>
      </p:sp>
    </p:spTree>
    <p:extLst>
      <p:ext uri="{BB962C8B-B14F-4D97-AF65-F5344CB8AC3E}">
        <p14:creationId xmlns:p14="http://schemas.microsoft.com/office/powerpoint/2010/main" val="3209610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49275" y="1472156"/>
            <a:ext cx="11887200" cy="572464"/>
          </a:xfrm>
        </p:spPr>
        <p:txBody>
          <a:bodyPr/>
          <a:lstStyle/>
          <a:p>
            <a:pPr marL="0" indent="0">
              <a:buNone/>
            </a:pPr>
            <a:r>
              <a:rPr lang="en-US" sz="2800" dirty="0">
                <a:solidFill>
                  <a:srgbClr val="0078D7"/>
                </a:solidFill>
              </a:rPr>
              <a:t>Azure Stack Hub DNS namespace</a:t>
            </a:r>
          </a:p>
        </p:txBody>
      </p:sp>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DNS services in Azure Stack Hub</a:t>
            </a:r>
          </a:p>
        </p:txBody>
      </p:sp>
      <p:graphicFrame>
        <p:nvGraphicFramePr>
          <p:cNvPr id="7" name="Table 6">
            <a:extLst>
              <a:ext uri="{FF2B5EF4-FFF2-40B4-BE49-F238E27FC236}">
                <a16:creationId xmlns:a16="http://schemas.microsoft.com/office/drawing/2014/main" id="{67AC74BF-AE85-4B35-ADE9-5610B117951A}"/>
              </a:ext>
            </a:extLst>
          </p:cNvPr>
          <p:cNvGraphicFramePr>
            <a:graphicFrameLocks noGrp="1"/>
          </p:cNvGraphicFramePr>
          <p:nvPr>
            <p:extLst>
              <p:ext uri="{D42A27DB-BD31-4B8C-83A1-F6EECF244321}">
                <p14:modId xmlns:p14="http://schemas.microsoft.com/office/powerpoint/2010/main" val="3028678958"/>
              </p:ext>
            </p:extLst>
          </p:nvPr>
        </p:nvGraphicFramePr>
        <p:xfrm>
          <a:off x="638011" y="2481349"/>
          <a:ext cx="11160452" cy="3748227"/>
        </p:xfrm>
        <a:graphic>
          <a:graphicData uri="http://schemas.openxmlformats.org/drawingml/2006/table">
            <a:tbl>
              <a:tblPr firstRow="1" bandRow="1">
                <a:tableStyleId>{F5AB1C69-6EDB-4FF4-983F-18BD219EF322}</a:tableStyleId>
              </a:tblPr>
              <a:tblGrid>
                <a:gridCol w="2009137">
                  <a:extLst>
                    <a:ext uri="{9D8B030D-6E8A-4147-A177-3AD203B41FA5}">
                      <a16:colId xmlns:a16="http://schemas.microsoft.com/office/drawing/2014/main" val="2441098193"/>
                    </a:ext>
                  </a:extLst>
                </a:gridCol>
                <a:gridCol w="6605626">
                  <a:extLst>
                    <a:ext uri="{9D8B030D-6E8A-4147-A177-3AD203B41FA5}">
                      <a16:colId xmlns:a16="http://schemas.microsoft.com/office/drawing/2014/main" val="1492200439"/>
                    </a:ext>
                  </a:extLst>
                </a:gridCol>
                <a:gridCol w="2545689">
                  <a:extLst>
                    <a:ext uri="{9D8B030D-6E8A-4147-A177-3AD203B41FA5}">
                      <a16:colId xmlns:a16="http://schemas.microsoft.com/office/drawing/2014/main" val="999703581"/>
                    </a:ext>
                  </a:extLst>
                </a:gridCol>
              </a:tblGrid>
              <a:tr h="584912">
                <a:tc>
                  <a:txBody>
                    <a:bodyPr/>
                    <a:lstStyle/>
                    <a:p>
                      <a:pPr marL="0" algn="ctr" defTabSz="932742" rtl="0" eaLnBrk="1" fontAlgn="b" latinLnBrk="0" hangingPunct="1"/>
                      <a:r>
                        <a:rPr lang="en-US" sz="1600" b="1" u="none" strike="noStrike" kern="1200" dirty="0">
                          <a:solidFill>
                            <a:schemeClr val="lt1"/>
                          </a:solidFill>
                          <a:effectLst/>
                          <a:latin typeface="+mn-lt"/>
                          <a:ea typeface="+mn-ea"/>
                          <a:cs typeface="+mn-cs"/>
                        </a:rPr>
                        <a:t>Field</a:t>
                      </a:r>
                    </a:p>
                  </a:txBody>
                  <a:tcPr marL="4504" marR="4504" marT="4504" marB="0" anchor="ctr"/>
                </a:tc>
                <a:tc>
                  <a:txBody>
                    <a:bodyPr/>
                    <a:lstStyle/>
                    <a:p>
                      <a:pPr marL="0" algn="ctr" defTabSz="932742" rtl="0" eaLnBrk="1" fontAlgn="b" latinLnBrk="0" hangingPunct="1"/>
                      <a:r>
                        <a:rPr lang="en-US" sz="1600" b="1" u="none" strike="noStrike" kern="1200" dirty="0">
                          <a:solidFill>
                            <a:schemeClr val="lt1"/>
                          </a:solidFill>
                          <a:effectLst/>
                          <a:latin typeface="+mn-lt"/>
                          <a:ea typeface="+mn-ea"/>
                          <a:cs typeface="+mn-cs"/>
                        </a:rPr>
                        <a:t>Description</a:t>
                      </a:r>
                    </a:p>
                  </a:txBody>
                  <a:tcPr marL="4504" marR="4504" marT="4504" marB="0" anchor="ctr"/>
                </a:tc>
                <a:tc>
                  <a:txBody>
                    <a:bodyPr/>
                    <a:lstStyle/>
                    <a:p>
                      <a:pPr marL="0" algn="ctr" defTabSz="932742" rtl="0" eaLnBrk="1" fontAlgn="b" latinLnBrk="0" hangingPunct="1"/>
                      <a:r>
                        <a:rPr lang="en-US" sz="1600" b="1" u="none" strike="noStrike" kern="1200" dirty="0">
                          <a:solidFill>
                            <a:schemeClr val="lt1"/>
                          </a:solidFill>
                          <a:effectLst/>
                          <a:latin typeface="+mn-lt"/>
                          <a:ea typeface="+mn-ea"/>
                          <a:cs typeface="+mn-cs"/>
                        </a:rPr>
                        <a:t>Example</a:t>
                      </a:r>
                    </a:p>
                  </a:txBody>
                  <a:tcPr marL="4504" marR="4504" marT="4504" marB="0" anchor="ctr"/>
                </a:tc>
                <a:extLst>
                  <a:ext uri="{0D108BD9-81ED-4DB2-BD59-A6C34878D82A}">
                    <a16:rowId xmlns:a16="http://schemas.microsoft.com/office/drawing/2014/main" val="1239406585"/>
                  </a:ext>
                </a:extLst>
              </a:tr>
              <a:tr h="402236">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Region</a:t>
                      </a:r>
                    </a:p>
                  </a:txBody>
                  <a:tcPr marL="4504" marR="4504" marT="4504" marB="0"/>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The geographic location of your Azure Stack Hub deployment.</a:t>
                      </a:r>
                    </a:p>
                  </a:txBody>
                  <a:tcPr marL="4504" marR="4504" marT="4504" marB="0"/>
                </a:tc>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east</a:t>
                      </a:r>
                    </a:p>
                  </a:txBody>
                  <a:tcPr marL="4504" marR="4504" marT="4504" marB="0"/>
                </a:tc>
                <a:extLst>
                  <a:ext uri="{0D108BD9-81ED-4DB2-BD59-A6C34878D82A}">
                    <a16:rowId xmlns:a16="http://schemas.microsoft.com/office/drawing/2014/main" val="3595543863"/>
                  </a:ext>
                </a:extLst>
              </a:tr>
              <a:tr h="553007">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External Domain Name</a:t>
                      </a:r>
                    </a:p>
                  </a:txBody>
                  <a:tcPr marL="4504" marR="4504" marT="4504" marB="0"/>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The name of the zone you want to use for your Azure Stack Hub deployment.</a:t>
                      </a:r>
                    </a:p>
                  </a:txBody>
                  <a:tcPr marL="4504" marR="4504" marT="4504" marB="0"/>
                </a:tc>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cloud.fabrikam.com</a:t>
                      </a:r>
                    </a:p>
                  </a:txBody>
                  <a:tcPr marL="4504" marR="4504" marT="4504" marB="0"/>
                </a:tc>
                <a:extLst>
                  <a:ext uri="{0D108BD9-81ED-4DB2-BD59-A6C34878D82A}">
                    <a16:rowId xmlns:a16="http://schemas.microsoft.com/office/drawing/2014/main" val="1705118263"/>
                  </a:ext>
                </a:extLst>
              </a:tr>
              <a:tr h="468683">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Internal Domain Name</a:t>
                      </a:r>
                    </a:p>
                  </a:txBody>
                  <a:tcPr marL="4504" marR="4504" marT="4504" marB="0"/>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The name of the internal zone that is used for infrastructure services in Azure Stack Hub. It is Directory Service-integrated and private (not reachable from outside the Azure Stack Hub deployment).</a:t>
                      </a:r>
                    </a:p>
                  </a:txBody>
                  <a:tcPr marL="4504" marR="4504" marT="4504" marB="0"/>
                </a:tc>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azurestack.local</a:t>
                      </a:r>
                    </a:p>
                  </a:txBody>
                  <a:tcPr marL="4504" marR="4504" marT="4504" marB="0"/>
                </a:tc>
                <a:extLst>
                  <a:ext uri="{0D108BD9-81ED-4DB2-BD59-A6C34878D82A}">
                    <a16:rowId xmlns:a16="http://schemas.microsoft.com/office/drawing/2014/main" val="2963781237"/>
                  </a:ext>
                </a:extLst>
              </a:tr>
              <a:tr h="56081">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DNS Forwarder</a:t>
                      </a:r>
                    </a:p>
                  </a:txBody>
                  <a:tcPr marL="4504" marR="4504" marT="4504" marB="0"/>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DNS servers that are used to forward DNS queries, DNS zones and records that are hosted outside Azure Stack Hub, either on the corporate intranet or public internet. You can edit the DNS Forwarder value with the </a:t>
                      </a:r>
                      <a:r>
                        <a:rPr lang="en-US" sz="1600" b="1" u="none" strike="noStrike" kern="1200" dirty="0">
                          <a:solidFill>
                            <a:schemeClr val="dk1"/>
                          </a:solidFill>
                          <a:effectLst/>
                          <a:latin typeface="+mn-lt"/>
                          <a:ea typeface="+mn-ea"/>
                          <a:cs typeface="+mn-cs"/>
                        </a:rPr>
                        <a:t>Set-</a:t>
                      </a:r>
                      <a:r>
                        <a:rPr lang="en-US" sz="1600" b="1" u="none" strike="noStrike" kern="1200" dirty="0" err="1">
                          <a:solidFill>
                            <a:schemeClr val="dk1"/>
                          </a:solidFill>
                          <a:effectLst/>
                          <a:latin typeface="+mn-lt"/>
                          <a:ea typeface="+mn-ea"/>
                          <a:cs typeface="+mn-cs"/>
                        </a:rPr>
                        <a:t>AzSDnsForwarder</a:t>
                      </a:r>
                      <a:r>
                        <a:rPr lang="en-US" sz="1600" u="none" strike="noStrike" kern="1200" dirty="0">
                          <a:solidFill>
                            <a:schemeClr val="dk1"/>
                          </a:solidFill>
                          <a:effectLst/>
                          <a:latin typeface="+mn-lt"/>
                          <a:ea typeface="+mn-ea"/>
                          <a:cs typeface="+mn-cs"/>
                        </a:rPr>
                        <a:t> cmdlet after deployment.</a:t>
                      </a:r>
                    </a:p>
                  </a:txBody>
                  <a:tcPr marL="4504" marR="4504" marT="4504" marB="0"/>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10.57.175.34</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8.8.8.8</a:t>
                      </a:r>
                    </a:p>
                  </a:txBody>
                  <a:tcPr marL="4504" marR="4504" marT="4504" marB="0"/>
                </a:tc>
                <a:extLst>
                  <a:ext uri="{0D108BD9-81ED-4DB2-BD59-A6C34878D82A}">
                    <a16:rowId xmlns:a16="http://schemas.microsoft.com/office/drawing/2014/main" val="1885673985"/>
                  </a:ext>
                </a:extLst>
              </a:tr>
              <a:tr h="0">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Naming Prefix (Optional)</a:t>
                      </a:r>
                    </a:p>
                  </a:txBody>
                  <a:tcPr marL="4504" marR="4504" marT="4504" marB="0"/>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The naming prefix you want your Azure Stack Hub infrastructure role instance machine names to have. If not provided, the default is </a:t>
                      </a:r>
                      <a:r>
                        <a:rPr lang="en-US" sz="1600" u="none" strike="noStrike" kern="1200" dirty="0" err="1">
                          <a:solidFill>
                            <a:schemeClr val="dk1"/>
                          </a:solidFill>
                          <a:effectLst/>
                          <a:latin typeface="+mn-lt"/>
                          <a:ea typeface="+mn-ea"/>
                          <a:cs typeface="+mn-cs"/>
                        </a:rPr>
                        <a:t>azs</a:t>
                      </a:r>
                      <a:r>
                        <a:rPr lang="en-US" sz="1600" u="none" strike="noStrike" kern="1200" dirty="0">
                          <a:solidFill>
                            <a:schemeClr val="dk1"/>
                          </a:solidFill>
                          <a:effectLst/>
                          <a:latin typeface="+mn-lt"/>
                          <a:ea typeface="+mn-ea"/>
                          <a:cs typeface="+mn-cs"/>
                        </a:rPr>
                        <a:t>.</a:t>
                      </a:r>
                    </a:p>
                  </a:txBody>
                  <a:tcPr marL="4504" marR="4504" marT="4504" marB="0"/>
                </a:tc>
                <a:tc>
                  <a:txBody>
                    <a:bodyPr/>
                    <a:lstStyle/>
                    <a:p>
                      <a:pPr marL="0" algn="l" defTabSz="932742" rtl="0" eaLnBrk="1" fontAlgn="b" latinLnBrk="0" hangingPunct="1"/>
                      <a:r>
                        <a:rPr lang="en-US" sz="1600" u="none" strike="noStrike" kern="1200" dirty="0" err="1">
                          <a:solidFill>
                            <a:schemeClr val="dk1"/>
                          </a:solidFill>
                          <a:effectLst/>
                          <a:latin typeface="+mn-lt"/>
                          <a:ea typeface="+mn-ea"/>
                          <a:cs typeface="+mn-cs"/>
                        </a:rPr>
                        <a:t>azs</a:t>
                      </a:r>
                      <a:endParaRPr lang="en-US" sz="1600" u="none" strike="noStrike" kern="1200" dirty="0">
                        <a:solidFill>
                          <a:schemeClr val="dk1"/>
                        </a:solidFill>
                        <a:effectLst/>
                        <a:latin typeface="+mn-lt"/>
                        <a:ea typeface="+mn-ea"/>
                        <a:cs typeface="+mn-cs"/>
                      </a:endParaRPr>
                    </a:p>
                  </a:txBody>
                  <a:tcPr marL="4504" marR="4504" marT="4504" marB="0"/>
                </a:tc>
                <a:extLst>
                  <a:ext uri="{0D108BD9-81ED-4DB2-BD59-A6C34878D82A}">
                    <a16:rowId xmlns:a16="http://schemas.microsoft.com/office/drawing/2014/main" val="4187471207"/>
                  </a:ext>
                </a:extLst>
              </a:tr>
            </a:tbl>
          </a:graphicData>
        </a:graphic>
      </p:graphicFrame>
    </p:spTree>
    <p:extLst>
      <p:ext uri="{BB962C8B-B14F-4D97-AF65-F5344CB8AC3E}">
        <p14:creationId xmlns:p14="http://schemas.microsoft.com/office/powerpoint/2010/main" val="6344352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BBE205-8661-4173-A513-93D0F4F154D8}"/>
              </a:ext>
            </a:extLst>
          </p:cNvPr>
          <p:cNvPicPr>
            <a:picLocks noChangeAspect="1"/>
          </p:cNvPicPr>
          <p:nvPr/>
        </p:nvPicPr>
        <p:blipFill>
          <a:blip r:embed="rId3"/>
          <a:stretch>
            <a:fillRect/>
          </a:stretch>
        </p:blipFill>
        <p:spPr>
          <a:xfrm>
            <a:off x="2345522" y="903154"/>
            <a:ext cx="8680385" cy="5959559"/>
          </a:xfrm>
          <a:prstGeom prst="rect">
            <a:avLst/>
          </a:prstGeom>
        </p:spPr>
      </p:pic>
      <p:sp>
        <p:nvSpPr>
          <p:cNvPr id="2" name="Title 1"/>
          <p:cNvSpPr>
            <a:spLocks noGrp="1"/>
          </p:cNvSpPr>
          <p:nvPr>
            <p:ph type="title"/>
          </p:nvPr>
        </p:nvSpPr>
        <p:spPr/>
        <p:txBody>
          <a:bodyPr/>
          <a:lstStyle/>
          <a:p>
            <a:r>
              <a:rPr lang="en-US" dirty="0"/>
              <a:t>DNS Resolution and Delegation</a:t>
            </a:r>
          </a:p>
        </p:txBody>
      </p:sp>
    </p:spTree>
    <p:extLst>
      <p:ext uri="{BB962C8B-B14F-4D97-AF65-F5344CB8AC3E}">
        <p14:creationId xmlns:p14="http://schemas.microsoft.com/office/powerpoint/2010/main" val="1641771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67978"/>
            <a:ext cx="11889564" cy="917575"/>
          </a:xfrm>
        </p:spPr>
        <p:txBody>
          <a:bodyPr/>
          <a:lstStyle/>
          <a:p>
            <a:r>
              <a:rPr lang="en-US" dirty="0"/>
              <a:t>DNS – Integration to resolve existing forest</a:t>
            </a:r>
          </a:p>
        </p:txBody>
      </p:sp>
      <p:sp>
        <p:nvSpPr>
          <p:cNvPr id="3" name="Isosceles Triangle 2"/>
          <p:cNvSpPr/>
          <p:nvPr/>
        </p:nvSpPr>
        <p:spPr bwMode="auto">
          <a:xfrm>
            <a:off x="2080158" y="3782431"/>
            <a:ext cx="2590800" cy="2362200"/>
          </a:xfrm>
          <a:prstGeom prst="triangl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Internal Zone</a:t>
            </a:r>
          </a:p>
        </p:txBody>
      </p:sp>
      <p:sp>
        <p:nvSpPr>
          <p:cNvPr id="4" name="Isosceles Triangle 3"/>
          <p:cNvSpPr/>
          <p:nvPr/>
        </p:nvSpPr>
        <p:spPr bwMode="auto">
          <a:xfrm>
            <a:off x="8361959" y="3790472"/>
            <a:ext cx="2590800" cy="2362200"/>
          </a:xfrm>
          <a:prstGeom prst="triangle">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mj-lt"/>
                <a:ea typeface="+mn-ea"/>
                <a:cs typeface="+mn-cs"/>
              </a:rPr>
              <a:t>Corp.local</a:t>
            </a: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endParaRPr>
          </a:p>
        </p:txBody>
      </p:sp>
      <p:sp>
        <p:nvSpPr>
          <p:cNvPr id="5" name="TextBox 4"/>
          <p:cNvSpPr txBox="1"/>
          <p:nvPr/>
        </p:nvSpPr>
        <p:spPr>
          <a:xfrm>
            <a:off x="636305" y="1045769"/>
            <a:ext cx="11049000" cy="3111621"/>
          </a:xfrm>
          <a:prstGeom prst="rect">
            <a:avLst/>
          </a:prstGeom>
          <a:noFill/>
        </p:spPr>
        <p:txBody>
          <a:bodyPr wrap="square" lIns="182880" tIns="146304" rIns="182880" bIns="146304" rtlCol="0">
            <a:spAutoFit/>
          </a:bodyPr>
          <a:lstStyle/>
          <a:p>
            <a:pPr marR="0" lvl="0" algn="l" defTabSz="932742" rtl="0" eaLnBrk="1" fontAlgn="auto" latinLnBrk="0" hangingPunct="1">
              <a:lnSpc>
                <a:spcPct val="90000"/>
              </a:lnSpc>
              <a:spcBef>
                <a:spcPts val="0"/>
              </a:spcBef>
              <a:spcAft>
                <a:spcPts val="600"/>
              </a:spcAft>
              <a:buClrTx/>
              <a:buSzTx/>
              <a:tabLst/>
              <a:defRPr/>
            </a:pPr>
            <a:r>
              <a:rPr kumimoji="0" lang="en-US" sz="2800" b="0" i="0" u="none" strike="noStrike" kern="1200" cap="none" spc="0" normalizeH="0" baseline="0" noProof="0" dirty="0">
                <a:ln>
                  <a:noFill/>
                </a:ln>
                <a:solidFill>
                  <a:srgbClr val="0078D7"/>
                </a:solidFill>
                <a:effectLst/>
                <a:uLnTx/>
                <a:uFillTx/>
                <a:latin typeface="+mj-lt"/>
                <a:ea typeface="+mn-ea"/>
                <a:cs typeface="+mn-cs"/>
              </a:rPr>
              <a:t>Forwarding for external name resolution</a:t>
            </a:r>
          </a:p>
          <a:p>
            <a:pPr marR="0" lvl="0" algn="l" defTabSz="932742" rtl="0" eaLnBrk="1" fontAlgn="auto" latinLnBrk="0" hangingPunct="1">
              <a:lnSpc>
                <a:spcPct val="90000"/>
              </a:lnSpc>
              <a:spcBef>
                <a:spcPts val="0"/>
              </a:spcBef>
              <a:spcAft>
                <a:spcPts val="600"/>
              </a:spcAft>
              <a:buClrTx/>
              <a:buSzTx/>
              <a:tabLst/>
              <a:defRPr/>
            </a:pPr>
            <a:r>
              <a:rPr kumimoji="0" lang="en-US" sz="2800" b="0" i="0" u="none" strike="noStrike" kern="1200" cap="none" spc="0" normalizeH="0" baseline="0" noProof="0" dirty="0">
                <a:ln>
                  <a:noFill/>
                </a:ln>
                <a:solidFill>
                  <a:srgbClr val="0078D7"/>
                </a:solidFill>
                <a:effectLst/>
                <a:uLnTx/>
                <a:uFillTx/>
                <a:latin typeface="+mj-lt"/>
                <a:ea typeface="+mn-ea"/>
                <a:cs typeface="+mn-cs"/>
              </a:rPr>
              <a:t>Conditional forwarding to resolve corporate forest</a:t>
            </a:r>
          </a:p>
          <a:p>
            <a:pPr marR="0" lvl="0" algn="l" defTabSz="932742" rtl="0" eaLnBrk="1" fontAlgn="auto" latinLnBrk="0" hangingPunct="1">
              <a:lnSpc>
                <a:spcPct val="90000"/>
              </a:lnSpc>
              <a:spcBef>
                <a:spcPts val="0"/>
              </a:spcBef>
              <a:spcAft>
                <a:spcPts val="600"/>
              </a:spcAft>
              <a:buClrTx/>
              <a:buSzTx/>
              <a:tabLst/>
              <a:defRPr/>
            </a:pPr>
            <a:endParaRPr kumimoji="0" lang="en-US" sz="2800" b="0" i="0" u="none" strike="noStrike" kern="1200" cap="none" spc="0" normalizeH="0" baseline="0" noProof="0" dirty="0">
              <a:ln>
                <a:noFill/>
              </a:ln>
              <a:solidFill>
                <a:srgbClr val="0078D7"/>
              </a:solidFill>
              <a:effectLst/>
              <a:uLnTx/>
              <a:uFillTx/>
              <a:latin typeface="+mj-lt"/>
              <a:ea typeface="+mn-ea"/>
              <a:cs typeface="+mn-cs"/>
            </a:endParaRPr>
          </a:p>
          <a:p>
            <a:pPr marL="342900" marR="0" lvl="1"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rPr>
              <a:t>To resolve Azure Stack Hub forest, it is a customer implementation choice</a:t>
            </a:r>
          </a:p>
          <a:p>
            <a:pPr marL="514350" lvl="2" indent="-285750">
              <a:lnSpc>
                <a:spcPct val="90000"/>
              </a:lnSpc>
              <a:spcAft>
                <a:spcPts val="600"/>
              </a:spcAft>
              <a:buFont typeface="Arial" panose="020B0604020202020204" pitchFamily="34" charset="0"/>
              <a:buChar char="•"/>
              <a:defRPr/>
            </a:pPr>
            <a:r>
              <a:rPr kumimoji="0" lang="en-US"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rPr>
              <a:t>Conditional Forwarding, </a:t>
            </a:r>
            <a:r>
              <a:rPr lang="en-US" dirty="0">
                <a:gradFill>
                  <a:gsLst>
                    <a:gs pos="2917">
                      <a:srgbClr val="505050"/>
                    </a:gs>
                    <a:gs pos="30000">
                      <a:srgbClr val="505050"/>
                    </a:gs>
                  </a:gsLst>
                  <a:lin ang="5400000" scaled="0"/>
                </a:gradFill>
                <a:latin typeface="+mj-lt"/>
              </a:rPr>
              <a:t>Delegation, Stub </a:t>
            </a:r>
            <a:r>
              <a:rPr kumimoji="0" lang="en-US"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rPr>
              <a:t>Zones, Root hints</a:t>
            </a:r>
          </a:p>
          <a:p>
            <a:pPr marL="809271" marR="0" lvl="1" indent="-342900" algn="l" defTabSz="932742"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endParaRPr>
          </a:p>
        </p:txBody>
      </p:sp>
      <p:cxnSp>
        <p:nvCxnSpPr>
          <p:cNvPr id="7" name="Straight Arrow Connector 6"/>
          <p:cNvCxnSpPr/>
          <p:nvPr/>
        </p:nvCxnSpPr>
        <p:spPr>
          <a:xfrm>
            <a:off x="3332759" y="3788471"/>
            <a:ext cx="6248400" cy="0"/>
          </a:xfrm>
          <a:prstGeom prst="straightConnector1">
            <a:avLst/>
          </a:prstGeom>
          <a:ln w="381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15207" y="3329278"/>
            <a:ext cx="2710374" cy="5170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Conditional Forwarding</a:t>
            </a:r>
          </a:p>
        </p:txBody>
      </p:sp>
      <p:cxnSp>
        <p:nvCxnSpPr>
          <p:cNvPr id="9" name="Straight Arrow Connector 8"/>
          <p:cNvCxnSpPr/>
          <p:nvPr/>
        </p:nvCxnSpPr>
        <p:spPr>
          <a:xfrm flipH="1">
            <a:off x="3485159" y="3940871"/>
            <a:ext cx="5943600" cy="0"/>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07686" y="3904215"/>
            <a:ext cx="2374747" cy="5170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gradFill>
                  <a:gsLst>
                    <a:gs pos="2917">
                      <a:srgbClr val="505050"/>
                    </a:gs>
                    <a:gs pos="30000">
                      <a:srgbClr val="505050"/>
                    </a:gs>
                  </a:gsLst>
                  <a:lin ang="5400000" scaled="0"/>
                </a:gradFill>
                <a:effectLst/>
                <a:uLnTx/>
                <a:uFillTx/>
                <a:ea typeface="+mn-ea"/>
                <a:cs typeface="+mn-cs"/>
              </a:rPr>
              <a:t>Customer Choice</a:t>
            </a:r>
          </a:p>
        </p:txBody>
      </p:sp>
      <p:sp>
        <p:nvSpPr>
          <p:cNvPr id="6" name="Oval 5"/>
          <p:cNvSpPr/>
          <p:nvPr/>
        </p:nvSpPr>
        <p:spPr bwMode="auto">
          <a:xfrm>
            <a:off x="1535909" y="5769671"/>
            <a:ext cx="1600200" cy="1066800"/>
          </a:xfrm>
          <a:prstGeom prst="ellipse">
            <a:avLst/>
          </a:prstGeom>
          <a:solidFill>
            <a:srgbClr val="E8112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External Zone</a:t>
            </a:r>
          </a:p>
        </p:txBody>
      </p:sp>
    </p:spTree>
    <p:extLst>
      <p:ext uri="{BB962C8B-B14F-4D97-AF65-F5344CB8AC3E}">
        <p14:creationId xmlns:p14="http://schemas.microsoft.com/office/powerpoint/2010/main" val="14983715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275290"/>
          </a:xfrm>
        </p:spPr>
        <p:txBody>
          <a:bodyPr/>
          <a:lstStyle/>
          <a:p>
            <a:pPr marL="0" indent="0">
              <a:buNone/>
            </a:pPr>
            <a:r>
              <a:rPr lang="en-US" sz="2800" dirty="0">
                <a:solidFill>
                  <a:srgbClr val="0078D7"/>
                </a:solidFill>
              </a:rPr>
              <a:t>Certificate requirements</a:t>
            </a:r>
          </a:p>
          <a:p>
            <a:pPr>
              <a:lnSpc>
                <a:spcPct val="100000"/>
              </a:lnSpc>
            </a:pPr>
            <a:r>
              <a:rPr lang="en-US" sz="2200" b="1" dirty="0"/>
              <a:t>Issued by: </a:t>
            </a:r>
            <a:r>
              <a:rPr lang="en-US" sz="2200" dirty="0"/>
              <a:t>Internal Certificate Authority or a Public Certificate Authority</a:t>
            </a:r>
          </a:p>
          <a:p>
            <a:pPr lvl="1">
              <a:lnSpc>
                <a:spcPct val="100000"/>
              </a:lnSpc>
            </a:pPr>
            <a:r>
              <a:rPr lang="en-US" sz="1400" dirty="0"/>
              <a:t>must have network access to the certificate authority's Certificate Revocation List (CRL) location published in the certificate</a:t>
            </a:r>
          </a:p>
          <a:p>
            <a:pPr lvl="1">
              <a:lnSpc>
                <a:spcPct val="100000"/>
              </a:lnSpc>
            </a:pPr>
            <a:r>
              <a:rPr lang="en-US" sz="1400" dirty="0"/>
              <a:t>CRL must be an http endpoint.</a:t>
            </a:r>
          </a:p>
          <a:p>
            <a:pPr>
              <a:lnSpc>
                <a:spcPct val="100000"/>
              </a:lnSpc>
            </a:pPr>
            <a:r>
              <a:rPr lang="en-US" sz="2200" b="1" dirty="0"/>
              <a:t>Wild card:</a:t>
            </a:r>
            <a:r>
              <a:rPr lang="en-US" sz="2200" dirty="0"/>
              <a:t> Single wild card covering all name spaces in the Subject Alternative Name (SAN) field. </a:t>
            </a:r>
          </a:p>
          <a:p>
            <a:pPr lvl="1">
              <a:lnSpc>
                <a:spcPct val="100000"/>
              </a:lnSpc>
            </a:pPr>
            <a:r>
              <a:rPr lang="en-US" sz="2000" dirty="0">
                <a:latin typeface="+mj-lt"/>
              </a:rPr>
              <a:t>Alternatively, you can use individual certificates using wild cards for endpoints such as storage and Key Vault where they are required</a:t>
            </a:r>
          </a:p>
          <a:p>
            <a:pPr>
              <a:lnSpc>
                <a:spcPct val="100000"/>
              </a:lnSpc>
            </a:pPr>
            <a:r>
              <a:rPr lang="en-US" sz="2200" b="1" dirty="0"/>
              <a:t>Signature: </a:t>
            </a:r>
            <a:r>
              <a:rPr lang="en-US" sz="2200" dirty="0"/>
              <a:t>Cannot be SHA1, it must be stronger</a:t>
            </a:r>
          </a:p>
          <a:p>
            <a:pPr>
              <a:lnSpc>
                <a:spcPct val="100000"/>
              </a:lnSpc>
            </a:pPr>
            <a:r>
              <a:rPr lang="en-US" sz="2200" b="1" dirty="0"/>
              <a:t>File format: </a:t>
            </a:r>
            <a:r>
              <a:rPr lang="en-US" sz="2200" dirty="0"/>
              <a:t>PFX (since both the public and private keys are needed)</a:t>
            </a:r>
          </a:p>
          <a:p>
            <a:pPr>
              <a:lnSpc>
                <a:spcPct val="100000"/>
              </a:lnSpc>
            </a:pPr>
            <a:r>
              <a:rPr lang="en-US" sz="2200" b="1" dirty="0"/>
              <a:t>Key usage: </a:t>
            </a:r>
            <a:r>
              <a:rPr lang="en-US" sz="2200" i="1" dirty="0"/>
              <a:t>Digital Signature</a:t>
            </a:r>
            <a:r>
              <a:rPr lang="en-US" sz="2200" dirty="0"/>
              <a:t> and </a:t>
            </a:r>
            <a:r>
              <a:rPr lang="en-US" sz="2200" i="1" dirty="0"/>
              <a:t>Key Encipherment</a:t>
            </a:r>
          </a:p>
          <a:p>
            <a:pPr>
              <a:lnSpc>
                <a:spcPct val="100000"/>
              </a:lnSpc>
            </a:pPr>
            <a:r>
              <a:rPr lang="en-US" sz="2200" b="1" dirty="0"/>
              <a:t>PFX password: </a:t>
            </a:r>
            <a:r>
              <a:rPr lang="en-US" sz="2200" dirty="0"/>
              <a:t>The passwords to all certificate </a:t>
            </a:r>
            <a:r>
              <a:rPr lang="en-US" sz="2200" dirty="0" err="1"/>
              <a:t>pfx</a:t>
            </a:r>
            <a:r>
              <a:rPr lang="en-US" sz="2200" dirty="0"/>
              <a:t> files must be the same</a:t>
            </a:r>
          </a:p>
          <a:p>
            <a:pPr>
              <a:lnSpc>
                <a:spcPct val="100000"/>
              </a:lnSpc>
            </a:pPr>
            <a:r>
              <a:rPr lang="en-US" sz="2200" b="1" dirty="0"/>
              <a:t>Subject: </a:t>
            </a:r>
            <a:r>
              <a:rPr lang="en-US" sz="2200" dirty="0"/>
              <a:t>Ensure that the Subject Names and Subject Alternative Names of all certificates match the specifications described in this article to avoid failed deployments - </a:t>
            </a:r>
            <a:r>
              <a:rPr lang="en-US" sz="2400" dirty="0">
                <a:solidFill>
                  <a:schemeClr val="tx1"/>
                </a:solidFill>
                <a:latin typeface="Segoe UI Light" pitchFamily="34" charset="0"/>
                <a:hlinkClick r:id="rId3"/>
              </a:rPr>
              <a:t>https://docs.microsoft.com/en-us/azure/azure-stack/azure-stack-pki-certs</a:t>
            </a:r>
            <a:r>
              <a:rPr lang="en-US" sz="2400" dirty="0">
                <a:solidFill>
                  <a:schemeClr val="tx1"/>
                </a:solidFill>
                <a:latin typeface="Segoe UI Light" pitchFamily="34" charset="0"/>
              </a:rPr>
              <a:t> </a:t>
            </a:r>
            <a:endParaRPr lang="en-US" sz="2200" dirty="0">
              <a:latin typeface="+mj-lt"/>
            </a:endParaRPr>
          </a:p>
        </p:txBody>
      </p:sp>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Azure Stack Hub PKI certificate requirements</a:t>
            </a:r>
          </a:p>
        </p:txBody>
      </p:sp>
    </p:spTree>
    <p:extLst>
      <p:ext uri="{BB962C8B-B14F-4D97-AF65-F5344CB8AC3E}">
        <p14:creationId xmlns:p14="http://schemas.microsoft.com/office/powerpoint/2010/main" val="1424342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0"/>
          </p:nvPr>
        </p:nvSpPr>
        <p:spPr>
          <a:xfrm>
            <a:off x="274638" y="1212850"/>
            <a:ext cx="6747361" cy="3468642"/>
          </a:xfrm>
        </p:spPr>
        <p:txBody>
          <a:bodyPr/>
          <a:lstStyle/>
          <a:p>
            <a:pPr>
              <a:lnSpc>
                <a:spcPct val="100000"/>
              </a:lnSpc>
            </a:pPr>
            <a:r>
              <a:rPr lang="en-US" sz="2400" dirty="0"/>
              <a:t>Introduction</a:t>
            </a:r>
          </a:p>
          <a:p>
            <a:pPr>
              <a:lnSpc>
                <a:spcPct val="100000"/>
              </a:lnSpc>
            </a:pPr>
            <a:r>
              <a:rPr lang="en-US" sz="2400" dirty="0"/>
              <a:t>Datacenter integration</a:t>
            </a:r>
          </a:p>
          <a:p>
            <a:pPr marL="285750" lvl="1" indent="-285750" fontAlgn="ctr">
              <a:buFont typeface="Arial" panose="020B0604020202020204" pitchFamily="34" charset="0"/>
              <a:buChar char="•"/>
            </a:pPr>
            <a:r>
              <a:rPr lang="en-US" sz="1800" dirty="0">
                <a:solidFill>
                  <a:schemeClr val="tx1"/>
                </a:solidFill>
                <a:latin typeface="+mj-lt"/>
              </a:rPr>
              <a:t>Networking Integration</a:t>
            </a:r>
          </a:p>
          <a:p>
            <a:pPr marL="285750" lvl="1" indent="-285750" fontAlgn="ctr">
              <a:buFont typeface="Arial" panose="020B0604020202020204" pitchFamily="34" charset="0"/>
              <a:buChar char="•"/>
            </a:pPr>
            <a:r>
              <a:rPr lang="en-US" sz="1800" dirty="0">
                <a:solidFill>
                  <a:schemeClr val="tx1"/>
                </a:solidFill>
                <a:latin typeface="+mj-lt"/>
              </a:rPr>
              <a:t>AD &amp; DNS</a:t>
            </a:r>
          </a:p>
          <a:p>
            <a:pPr marL="285750" lvl="1" indent="-285750" fontAlgn="ctr">
              <a:buFont typeface="Arial" panose="020B0604020202020204" pitchFamily="34" charset="0"/>
              <a:buChar char="•"/>
            </a:pPr>
            <a:r>
              <a:rPr lang="en-US" sz="1800" dirty="0">
                <a:solidFill>
                  <a:schemeClr val="tx1"/>
                </a:solidFill>
                <a:latin typeface="+mj-lt"/>
              </a:rPr>
              <a:t>PKI &amp; Certificates</a:t>
            </a:r>
          </a:p>
          <a:p>
            <a:pPr marL="285750" lvl="1" indent="-285750" fontAlgn="ctr">
              <a:buFont typeface="Arial" panose="020B0604020202020204" pitchFamily="34" charset="0"/>
              <a:buChar char="•"/>
            </a:pPr>
            <a:r>
              <a:rPr lang="en-US" sz="1800" dirty="0">
                <a:solidFill>
                  <a:schemeClr val="tx1"/>
                </a:solidFill>
                <a:latin typeface="+mj-lt"/>
              </a:rPr>
              <a:t>Edge Deployment &amp; ExpressRoute</a:t>
            </a:r>
          </a:p>
          <a:p>
            <a:pPr marL="285750" lvl="1" indent="-285750" fontAlgn="ctr">
              <a:buFont typeface="Arial" panose="020B0604020202020204" pitchFamily="34" charset="0"/>
              <a:buChar char="•"/>
            </a:pPr>
            <a:r>
              <a:rPr lang="en-US" sz="1800" dirty="0">
                <a:solidFill>
                  <a:schemeClr val="tx1"/>
                </a:solidFill>
                <a:latin typeface="+mj-lt"/>
              </a:rPr>
              <a:t>Portal Authentication and Accessing Portals</a:t>
            </a:r>
          </a:p>
          <a:p>
            <a:pPr marL="285750" lvl="1" indent="-285750" fontAlgn="ctr">
              <a:buFont typeface="Arial" panose="020B0604020202020204" pitchFamily="34" charset="0"/>
              <a:buChar char="•"/>
            </a:pPr>
            <a:r>
              <a:rPr lang="en-US" sz="1800" dirty="0">
                <a:solidFill>
                  <a:schemeClr val="tx1"/>
                </a:solidFill>
                <a:latin typeface="+mj-lt"/>
              </a:rPr>
              <a:t>IT Service Management &amp; Monitoring Integration</a:t>
            </a:r>
          </a:p>
          <a:p>
            <a:pPr marL="285750" lvl="1" indent="-285750" fontAlgn="ctr">
              <a:buFont typeface="Arial" panose="020B0604020202020204" pitchFamily="34" charset="0"/>
              <a:buChar char="•"/>
            </a:pPr>
            <a:r>
              <a:rPr lang="en-US" sz="1800" dirty="0">
                <a:solidFill>
                  <a:schemeClr val="tx1"/>
                </a:solidFill>
                <a:latin typeface="+mj-lt"/>
              </a:rPr>
              <a:t>Security Logs</a:t>
            </a:r>
            <a:endParaRPr lang="en-US" dirty="0"/>
          </a:p>
          <a:p>
            <a:endParaRPr lang="en-US" sz="2000" dirty="0">
              <a:solidFill>
                <a:schemeClr val="tx1"/>
              </a:solidFill>
              <a:latin typeface="Segoe UI Light" pitchFamily="34" charset="0"/>
            </a:endParaRPr>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47" name="TextBox 46">
            <a:extLst>
              <a:ext uri="{FF2B5EF4-FFF2-40B4-BE49-F238E27FC236}">
                <a16:creationId xmlns:a16="http://schemas.microsoft.com/office/drawing/2014/main" id="{BA818B4B-77F0-4480-85FE-E7D60B342516}"/>
              </a:ext>
            </a:extLst>
          </p:cNvPr>
          <p:cNvSpPr txBox="1"/>
          <p:nvPr/>
        </p:nvSpPr>
        <p:spPr>
          <a:xfrm>
            <a:off x="157899" y="6423523"/>
            <a:ext cx="6216976" cy="369332"/>
          </a:xfrm>
          <a:prstGeom prst="rect">
            <a:avLst/>
          </a:prstGeom>
          <a:noFill/>
        </p:spPr>
        <p:txBody>
          <a:bodyPr wrap="square">
            <a:spAutoFit/>
          </a:bodyPr>
          <a:lstStyle/>
          <a:p>
            <a:r>
              <a:rPr lang="en-US" dirty="0">
                <a:hlinkClick r:id="rId3"/>
              </a:rPr>
              <a:t>Azure Stack Hub Datacenter Integration</a:t>
            </a:r>
            <a:endParaRPr lang="en-US" dirty="0"/>
          </a:p>
        </p:txBody>
      </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000709"/>
            <a:ext cx="11887200" cy="572464"/>
          </a:xfrm>
        </p:spPr>
        <p:txBody>
          <a:bodyPr/>
          <a:lstStyle/>
          <a:p>
            <a:pPr marL="0" indent="0">
              <a:buNone/>
            </a:pPr>
            <a:r>
              <a:rPr lang="en-US" sz="2800" dirty="0">
                <a:solidFill>
                  <a:srgbClr val="0078D7"/>
                </a:solidFill>
              </a:rPr>
              <a:t>Mandatory certificates</a:t>
            </a:r>
          </a:p>
        </p:txBody>
      </p:sp>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Azure Stack Hub PKI certificate requirements</a:t>
            </a:r>
          </a:p>
        </p:txBody>
      </p:sp>
      <p:graphicFrame>
        <p:nvGraphicFramePr>
          <p:cNvPr id="7" name="Table 6">
            <a:extLst>
              <a:ext uri="{FF2B5EF4-FFF2-40B4-BE49-F238E27FC236}">
                <a16:creationId xmlns:a16="http://schemas.microsoft.com/office/drawing/2014/main" id="{67AC74BF-AE85-4B35-ADE9-5610B117951A}"/>
              </a:ext>
            </a:extLst>
          </p:cNvPr>
          <p:cNvGraphicFramePr>
            <a:graphicFrameLocks noGrp="1"/>
          </p:cNvGraphicFramePr>
          <p:nvPr>
            <p:extLst>
              <p:ext uri="{D42A27DB-BD31-4B8C-83A1-F6EECF244321}">
                <p14:modId xmlns:p14="http://schemas.microsoft.com/office/powerpoint/2010/main" val="2601922842"/>
              </p:ext>
            </p:extLst>
          </p:nvPr>
        </p:nvGraphicFramePr>
        <p:xfrm>
          <a:off x="353673" y="1573173"/>
          <a:ext cx="11467688" cy="5217770"/>
        </p:xfrm>
        <a:graphic>
          <a:graphicData uri="http://schemas.openxmlformats.org/drawingml/2006/table">
            <a:tbl>
              <a:tblPr firstRow="1" bandRow="1">
                <a:tableStyleId>{F5AB1C69-6EDB-4FF4-983F-18BD219EF322}</a:tableStyleId>
              </a:tblPr>
              <a:tblGrid>
                <a:gridCol w="3040580">
                  <a:extLst>
                    <a:ext uri="{9D8B030D-6E8A-4147-A177-3AD203B41FA5}">
                      <a16:colId xmlns:a16="http://schemas.microsoft.com/office/drawing/2014/main" val="2441098193"/>
                    </a:ext>
                  </a:extLst>
                </a:gridCol>
                <a:gridCol w="3920947">
                  <a:extLst>
                    <a:ext uri="{9D8B030D-6E8A-4147-A177-3AD203B41FA5}">
                      <a16:colId xmlns:a16="http://schemas.microsoft.com/office/drawing/2014/main" val="1492200439"/>
                    </a:ext>
                  </a:extLst>
                </a:gridCol>
                <a:gridCol w="1682496">
                  <a:extLst>
                    <a:ext uri="{9D8B030D-6E8A-4147-A177-3AD203B41FA5}">
                      <a16:colId xmlns:a16="http://schemas.microsoft.com/office/drawing/2014/main" val="999703581"/>
                    </a:ext>
                  </a:extLst>
                </a:gridCol>
                <a:gridCol w="2823665">
                  <a:extLst>
                    <a:ext uri="{9D8B030D-6E8A-4147-A177-3AD203B41FA5}">
                      <a16:colId xmlns:a16="http://schemas.microsoft.com/office/drawing/2014/main" val="3833157662"/>
                    </a:ext>
                  </a:extLst>
                </a:gridCol>
              </a:tblGrid>
              <a:tr h="614242">
                <a:tc>
                  <a:txBody>
                    <a:bodyPr/>
                    <a:lstStyle/>
                    <a:p>
                      <a:pPr algn="ctr" fontAlgn="b"/>
                      <a:r>
                        <a:rPr lang="en-US" sz="1600" u="none" strike="noStrike" dirty="0">
                          <a:effectLst/>
                        </a:rPr>
                        <a:t>Deployment folder</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a:effectLst/>
                        </a:rPr>
                        <a:t>Required certificate subject and subject alternative names (SAN)</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a:effectLst/>
                        </a:rPr>
                        <a:t>Scope (per region)</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err="1">
                          <a:effectLst/>
                        </a:rPr>
                        <a:t>SubDomain</a:t>
                      </a:r>
                      <a:r>
                        <a:rPr lang="en-US" sz="1600" u="none" strike="noStrike" dirty="0">
                          <a:effectLst/>
                        </a:rPr>
                        <a:t> namespace</a:t>
                      </a:r>
                      <a:endParaRPr lang="en-US" sz="1600" b="0" i="0" u="none" strike="noStrike" dirty="0">
                        <a:solidFill>
                          <a:schemeClr val="bg1"/>
                        </a:solidFill>
                        <a:effectLst/>
                        <a:latin typeface="Calibri" panose="020F0502020204030204" pitchFamily="34" charset="0"/>
                      </a:endParaRPr>
                    </a:p>
                  </a:txBody>
                  <a:tcPr marL="4504" marR="4504" marT="4504" marB="0" anchor="ctr"/>
                </a:tc>
                <a:extLst>
                  <a:ext uri="{0D108BD9-81ED-4DB2-BD59-A6C34878D82A}">
                    <a16:rowId xmlns:a16="http://schemas.microsoft.com/office/drawing/2014/main" val="1239406585"/>
                  </a:ext>
                </a:extLst>
              </a:tr>
              <a:tr h="492184">
                <a:tc>
                  <a:txBody>
                    <a:bodyPr/>
                    <a:lstStyle/>
                    <a:p>
                      <a:pPr algn="l" fontAlgn="b"/>
                      <a:r>
                        <a:rPr lang="en-US" sz="1600" u="none" strike="noStrike" kern="1200" dirty="0">
                          <a:solidFill>
                            <a:schemeClr val="dk1"/>
                          </a:solidFill>
                          <a:effectLst/>
                          <a:latin typeface="+mn-lt"/>
                          <a:ea typeface="+mn-ea"/>
                          <a:cs typeface="+mn-cs"/>
                        </a:rPr>
                        <a:t>Public Portal</a:t>
                      </a:r>
                    </a:p>
                  </a:txBody>
                  <a:tcPr anchor="b"/>
                </a:tc>
                <a:tc>
                  <a:txBody>
                    <a:bodyPr/>
                    <a:lstStyle/>
                    <a:p>
                      <a:pPr algn="l" fontAlgn="b"/>
                      <a:r>
                        <a:rPr lang="en-US" sz="1600" u="none" strike="noStrike" kern="1200">
                          <a:solidFill>
                            <a:schemeClr val="dk1"/>
                          </a:solidFill>
                          <a:effectLst/>
                          <a:latin typeface="+mn-lt"/>
                          <a:ea typeface="+mn-ea"/>
                          <a:cs typeface="+mn-cs"/>
                        </a:rPr>
                        <a:t>portal.&lt;region&gt;.&lt;fqdn&gt;</a:t>
                      </a:r>
                    </a:p>
                  </a:txBody>
                  <a:tcPr anchor="b"/>
                </a:tc>
                <a:tc>
                  <a:txBody>
                    <a:bodyPr/>
                    <a:lstStyle/>
                    <a:p>
                      <a:pPr algn="l" fontAlgn="b"/>
                      <a:r>
                        <a:rPr lang="en-US" sz="1600" u="none" strike="noStrike" kern="1200">
                          <a:solidFill>
                            <a:schemeClr val="dk1"/>
                          </a:solidFill>
                          <a:effectLst/>
                          <a:latin typeface="+mn-lt"/>
                          <a:ea typeface="+mn-ea"/>
                          <a:cs typeface="+mn-cs"/>
                        </a:rPr>
                        <a:t>Portals</a:t>
                      </a:r>
                    </a:p>
                  </a:txBody>
                  <a:tcPr anchor="b"/>
                </a:tc>
                <a:tc>
                  <a:txBody>
                    <a:bodyPr/>
                    <a:lstStyle/>
                    <a:p>
                      <a:pPr algn="l" fontAlgn="b"/>
                      <a:r>
                        <a:rPr lang="en-US" sz="1600" u="none" strike="noStrike" kern="1200">
                          <a:solidFill>
                            <a:schemeClr val="dk1"/>
                          </a:solidFill>
                          <a:effectLst/>
                          <a:latin typeface="+mn-lt"/>
                          <a:ea typeface="+mn-ea"/>
                          <a:cs typeface="+mn-cs"/>
                        </a:rPr>
                        <a:t>&lt;region&gt;.&lt;fqdn&gt;</a:t>
                      </a:r>
                    </a:p>
                  </a:txBody>
                  <a:tcPr anchor="b"/>
                </a:tc>
                <a:extLst>
                  <a:ext uri="{0D108BD9-81ED-4DB2-BD59-A6C34878D82A}">
                    <a16:rowId xmlns:a16="http://schemas.microsoft.com/office/drawing/2014/main" val="3595543863"/>
                  </a:ext>
                </a:extLst>
              </a:tr>
              <a:tr h="492184">
                <a:tc>
                  <a:txBody>
                    <a:bodyPr/>
                    <a:lstStyle/>
                    <a:p>
                      <a:pPr algn="l" fontAlgn="b"/>
                      <a:r>
                        <a:rPr lang="en-US" sz="1600" u="none" strike="noStrike" kern="1200" dirty="0">
                          <a:solidFill>
                            <a:schemeClr val="dk1"/>
                          </a:solidFill>
                          <a:effectLst/>
                          <a:latin typeface="+mn-lt"/>
                          <a:ea typeface="+mn-ea"/>
                          <a:cs typeface="+mn-cs"/>
                        </a:rPr>
                        <a:t>Admin Portal</a:t>
                      </a:r>
                    </a:p>
                  </a:txBody>
                  <a:tcPr anchor="b"/>
                </a:tc>
                <a:tc>
                  <a:txBody>
                    <a:bodyPr/>
                    <a:lstStyle/>
                    <a:p>
                      <a:pPr algn="l" fontAlgn="b"/>
                      <a:r>
                        <a:rPr lang="en-US" sz="1600" u="none" strike="noStrike" kern="1200" dirty="0" err="1">
                          <a:solidFill>
                            <a:schemeClr val="dk1"/>
                          </a:solidFill>
                          <a:effectLst/>
                          <a:latin typeface="+mn-lt"/>
                          <a:ea typeface="+mn-ea"/>
                          <a:cs typeface="+mn-cs"/>
                        </a:rPr>
                        <a:t>adminportal</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tc>
                  <a:txBody>
                    <a:bodyPr/>
                    <a:lstStyle/>
                    <a:p>
                      <a:pPr algn="l" fontAlgn="b"/>
                      <a:r>
                        <a:rPr lang="en-US" sz="1600" u="none" strike="noStrike" kern="1200">
                          <a:solidFill>
                            <a:schemeClr val="dk1"/>
                          </a:solidFill>
                          <a:effectLst/>
                          <a:latin typeface="+mn-lt"/>
                          <a:ea typeface="+mn-ea"/>
                          <a:cs typeface="+mn-cs"/>
                        </a:rPr>
                        <a:t>Portals</a:t>
                      </a:r>
                    </a:p>
                  </a:txBody>
                  <a:tcPr anchor="b"/>
                </a:tc>
                <a:tc>
                  <a:txBody>
                    <a:bodyPr/>
                    <a:lstStyle/>
                    <a:p>
                      <a:pPr algn="l" fontAlgn="b"/>
                      <a:r>
                        <a:rPr lang="en-US" sz="1600" u="none" strike="noStrike" kern="1200">
                          <a:solidFill>
                            <a:schemeClr val="dk1"/>
                          </a:solidFill>
                          <a:effectLst/>
                          <a:latin typeface="+mn-lt"/>
                          <a:ea typeface="+mn-ea"/>
                          <a:cs typeface="+mn-cs"/>
                        </a:rPr>
                        <a:t>&lt;region&gt;.&lt;fqdn&gt;</a:t>
                      </a:r>
                    </a:p>
                  </a:txBody>
                  <a:tcPr anchor="b"/>
                </a:tc>
                <a:extLst>
                  <a:ext uri="{0D108BD9-81ED-4DB2-BD59-A6C34878D82A}">
                    <a16:rowId xmlns:a16="http://schemas.microsoft.com/office/drawing/2014/main" val="1705118263"/>
                  </a:ext>
                </a:extLst>
              </a:tr>
              <a:tr h="492184">
                <a:tc>
                  <a:txBody>
                    <a:bodyPr/>
                    <a:lstStyle/>
                    <a:p>
                      <a:pPr algn="l" fontAlgn="b"/>
                      <a:r>
                        <a:rPr lang="en-US" sz="1600" u="none" strike="noStrike" kern="1200" dirty="0">
                          <a:solidFill>
                            <a:schemeClr val="dk1"/>
                          </a:solidFill>
                          <a:effectLst/>
                          <a:latin typeface="+mn-lt"/>
                          <a:ea typeface="+mn-ea"/>
                          <a:cs typeface="+mn-cs"/>
                        </a:rPr>
                        <a:t>Azure Resource Manager Public</a:t>
                      </a:r>
                    </a:p>
                  </a:txBody>
                  <a:tcPr anchor="b"/>
                </a:tc>
                <a:tc>
                  <a:txBody>
                    <a:bodyPr/>
                    <a:lstStyle/>
                    <a:p>
                      <a:pPr algn="l" fontAlgn="b"/>
                      <a:r>
                        <a:rPr lang="en-US" sz="1600" u="none" strike="noStrike" kern="1200" dirty="0">
                          <a:solidFill>
                            <a:schemeClr val="dk1"/>
                          </a:solidFill>
                          <a:effectLst/>
                          <a:latin typeface="+mn-lt"/>
                          <a:ea typeface="+mn-ea"/>
                          <a:cs typeface="+mn-cs"/>
                        </a:rPr>
                        <a:t>management.&lt;region&gt;.&lt;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tc>
                  <a:txBody>
                    <a:bodyPr/>
                    <a:lstStyle/>
                    <a:p>
                      <a:pPr algn="l" fontAlgn="b"/>
                      <a:r>
                        <a:rPr lang="en-US" sz="1600" u="none" strike="noStrike" kern="1200">
                          <a:solidFill>
                            <a:schemeClr val="dk1"/>
                          </a:solidFill>
                          <a:effectLst/>
                          <a:latin typeface="+mn-lt"/>
                          <a:ea typeface="+mn-ea"/>
                          <a:cs typeface="+mn-cs"/>
                        </a:rPr>
                        <a:t>Azure Resource Manager</a:t>
                      </a:r>
                    </a:p>
                  </a:txBody>
                  <a:tcPr anchor="b"/>
                </a:tc>
                <a:tc>
                  <a:txBody>
                    <a:bodyPr/>
                    <a:lstStyle/>
                    <a:p>
                      <a:pPr algn="l" fontAlgn="b"/>
                      <a:r>
                        <a:rPr lang="en-US" sz="1600" u="none" strike="noStrike" kern="1200">
                          <a:solidFill>
                            <a:schemeClr val="dk1"/>
                          </a:solidFill>
                          <a:effectLst/>
                          <a:latin typeface="+mn-lt"/>
                          <a:ea typeface="+mn-ea"/>
                          <a:cs typeface="+mn-cs"/>
                        </a:rPr>
                        <a:t>&lt;region&gt;.&lt;fqdn&gt;</a:t>
                      </a:r>
                    </a:p>
                  </a:txBody>
                  <a:tcPr anchor="b"/>
                </a:tc>
                <a:extLst>
                  <a:ext uri="{0D108BD9-81ED-4DB2-BD59-A6C34878D82A}">
                    <a16:rowId xmlns:a16="http://schemas.microsoft.com/office/drawing/2014/main" val="2963781237"/>
                  </a:ext>
                </a:extLst>
              </a:tr>
              <a:tr h="492184">
                <a:tc>
                  <a:txBody>
                    <a:bodyPr/>
                    <a:lstStyle/>
                    <a:p>
                      <a:pPr algn="l" fontAlgn="b"/>
                      <a:r>
                        <a:rPr lang="en-US" sz="1600" u="none" strike="noStrike" kern="1200" dirty="0">
                          <a:solidFill>
                            <a:schemeClr val="dk1"/>
                          </a:solidFill>
                          <a:effectLst/>
                          <a:latin typeface="+mn-lt"/>
                          <a:ea typeface="+mn-ea"/>
                          <a:cs typeface="+mn-cs"/>
                        </a:rPr>
                        <a:t>Azure Resource Manager Admin</a:t>
                      </a:r>
                    </a:p>
                  </a:txBody>
                  <a:tcPr anchor="b"/>
                </a:tc>
                <a:tc>
                  <a:txBody>
                    <a:bodyPr/>
                    <a:lstStyle/>
                    <a:p>
                      <a:pPr algn="l" fontAlgn="b"/>
                      <a:r>
                        <a:rPr lang="en-US" sz="1600" u="none" strike="noStrike" kern="1200" dirty="0" err="1">
                          <a:solidFill>
                            <a:schemeClr val="dk1"/>
                          </a:solidFill>
                          <a:effectLst/>
                          <a:latin typeface="+mn-lt"/>
                          <a:ea typeface="+mn-ea"/>
                          <a:cs typeface="+mn-cs"/>
                        </a:rPr>
                        <a:t>adminmanagement</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tc>
                  <a:txBody>
                    <a:bodyPr/>
                    <a:lstStyle/>
                    <a:p>
                      <a:pPr algn="l" fontAlgn="b"/>
                      <a:r>
                        <a:rPr lang="en-US" sz="1600" u="none" strike="noStrike" kern="1200">
                          <a:solidFill>
                            <a:schemeClr val="dk1"/>
                          </a:solidFill>
                          <a:effectLst/>
                          <a:latin typeface="+mn-lt"/>
                          <a:ea typeface="+mn-ea"/>
                          <a:cs typeface="+mn-cs"/>
                        </a:rPr>
                        <a:t>Azure Resource Manager</a:t>
                      </a:r>
                    </a:p>
                  </a:txBody>
                  <a:tcPr anchor="b"/>
                </a:tc>
                <a:tc>
                  <a:txBody>
                    <a:bodyPr/>
                    <a:lstStyle/>
                    <a:p>
                      <a:pPr algn="l" fontAlgn="b"/>
                      <a:r>
                        <a:rPr lang="en-US" sz="1600" u="none" strike="noStrike" kern="1200">
                          <a:solidFill>
                            <a:schemeClr val="dk1"/>
                          </a:solidFill>
                          <a:effectLst/>
                          <a:latin typeface="+mn-lt"/>
                          <a:ea typeface="+mn-ea"/>
                          <a:cs typeface="+mn-cs"/>
                        </a:rPr>
                        <a:t>&lt;region&gt;.&lt;fqdn&gt;</a:t>
                      </a:r>
                    </a:p>
                  </a:txBody>
                  <a:tcPr anchor="b"/>
                </a:tc>
                <a:extLst>
                  <a:ext uri="{0D108BD9-81ED-4DB2-BD59-A6C34878D82A}">
                    <a16:rowId xmlns:a16="http://schemas.microsoft.com/office/drawing/2014/main" val="1885673985"/>
                  </a:ext>
                </a:extLst>
              </a:tr>
              <a:tr h="492184">
                <a:tc>
                  <a:txBody>
                    <a:bodyPr/>
                    <a:lstStyle/>
                    <a:p>
                      <a:pPr algn="l" fontAlgn="b"/>
                      <a:r>
                        <a:rPr lang="en-US" sz="1600" u="none" strike="noStrike" kern="1200" dirty="0" err="1">
                          <a:solidFill>
                            <a:schemeClr val="dk1"/>
                          </a:solidFill>
                          <a:effectLst/>
                          <a:latin typeface="+mn-lt"/>
                          <a:ea typeface="+mn-ea"/>
                          <a:cs typeface="+mn-cs"/>
                        </a:rPr>
                        <a:t>ACSBlob</a:t>
                      </a:r>
                      <a:endParaRPr lang="en-US" sz="1600" u="none" strike="noStrike" kern="1200" dirty="0">
                        <a:solidFill>
                          <a:schemeClr val="dk1"/>
                        </a:solidFill>
                        <a:effectLst/>
                        <a:latin typeface="+mn-lt"/>
                        <a:ea typeface="+mn-ea"/>
                        <a:cs typeface="+mn-cs"/>
                      </a:endParaRPr>
                    </a:p>
                  </a:txBody>
                  <a:tcPr anchor="b"/>
                </a:tc>
                <a:tc>
                  <a:txBody>
                    <a:bodyPr/>
                    <a:lstStyle/>
                    <a:p>
                      <a:pPr algn="l" fontAlgn="b"/>
                      <a:r>
                        <a:rPr lang="en-US" sz="1600" u="none" strike="noStrike" kern="1200" dirty="0">
                          <a:solidFill>
                            <a:schemeClr val="dk1"/>
                          </a:solidFill>
                          <a:effectLst/>
                          <a:latin typeface="+mn-lt"/>
                          <a:ea typeface="+mn-ea"/>
                          <a:cs typeface="+mn-cs"/>
                        </a:rPr>
                        <a:t>*.blob.&lt;region&gt;.&lt;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tc>
                  <a:txBody>
                    <a:bodyPr/>
                    <a:lstStyle/>
                    <a:p>
                      <a:pPr algn="l" fontAlgn="b"/>
                      <a:r>
                        <a:rPr lang="en-US" sz="1600" u="none" strike="noStrike" kern="1200" dirty="0">
                          <a:solidFill>
                            <a:schemeClr val="dk1"/>
                          </a:solidFill>
                          <a:effectLst/>
                          <a:latin typeface="+mn-lt"/>
                          <a:ea typeface="+mn-ea"/>
                          <a:cs typeface="+mn-cs"/>
                        </a:rPr>
                        <a:t>Blob Storage</a:t>
                      </a:r>
                    </a:p>
                  </a:txBody>
                  <a:tcPr anchor="b"/>
                </a:tc>
                <a:tc>
                  <a:txBody>
                    <a:bodyPr/>
                    <a:lstStyle/>
                    <a:p>
                      <a:pPr algn="l" fontAlgn="b"/>
                      <a:r>
                        <a:rPr lang="en-US" sz="1600" u="none" strike="noStrike" kern="1200">
                          <a:solidFill>
                            <a:schemeClr val="dk1"/>
                          </a:solidFill>
                          <a:effectLst/>
                          <a:latin typeface="+mn-lt"/>
                          <a:ea typeface="+mn-ea"/>
                          <a:cs typeface="+mn-cs"/>
                        </a:rPr>
                        <a:t>blob.&lt;region&gt;.&lt;fqdn&gt;</a:t>
                      </a:r>
                    </a:p>
                  </a:txBody>
                  <a:tcPr anchor="b"/>
                </a:tc>
                <a:extLst>
                  <a:ext uri="{0D108BD9-81ED-4DB2-BD59-A6C34878D82A}">
                    <a16:rowId xmlns:a16="http://schemas.microsoft.com/office/drawing/2014/main" val="3855940276"/>
                  </a:ext>
                </a:extLst>
              </a:tr>
              <a:tr h="492184">
                <a:tc>
                  <a:txBody>
                    <a:bodyPr/>
                    <a:lstStyle/>
                    <a:p>
                      <a:pPr algn="l" fontAlgn="b"/>
                      <a:r>
                        <a:rPr lang="en-US" sz="1600" u="none" strike="noStrike" kern="1200" dirty="0" err="1">
                          <a:solidFill>
                            <a:schemeClr val="dk1"/>
                          </a:solidFill>
                          <a:effectLst/>
                          <a:latin typeface="+mn-lt"/>
                          <a:ea typeface="+mn-ea"/>
                          <a:cs typeface="+mn-cs"/>
                        </a:rPr>
                        <a:t>ACSTable</a:t>
                      </a:r>
                      <a:endParaRPr lang="en-US" sz="1600" u="none" strike="noStrike" kern="1200" dirty="0">
                        <a:solidFill>
                          <a:schemeClr val="dk1"/>
                        </a:solidFill>
                        <a:effectLst/>
                        <a:latin typeface="+mn-lt"/>
                        <a:ea typeface="+mn-ea"/>
                        <a:cs typeface="+mn-cs"/>
                      </a:endParaRPr>
                    </a:p>
                  </a:txBody>
                  <a:tcPr anchor="b"/>
                </a:tc>
                <a:tc>
                  <a:txBody>
                    <a:bodyPr/>
                    <a:lstStyle/>
                    <a:p>
                      <a:pPr algn="l" fontAlgn="b"/>
                      <a:r>
                        <a:rPr lang="en-US" sz="1600" u="none" strike="noStrike" kern="1200" dirty="0">
                          <a:solidFill>
                            <a:schemeClr val="dk1"/>
                          </a:solidFill>
                          <a:effectLst/>
                          <a:latin typeface="+mn-lt"/>
                          <a:ea typeface="+mn-ea"/>
                          <a:cs typeface="+mn-cs"/>
                        </a:rPr>
                        <a:t>*.table.&lt;region&gt;.&lt;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tc>
                  <a:txBody>
                    <a:bodyPr/>
                    <a:lstStyle/>
                    <a:p>
                      <a:pPr algn="l" fontAlgn="b"/>
                      <a:r>
                        <a:rPr lang="en-US" sz="1600" u="none" strike="noStrike" kern="1200" dirty="0">
                          <a:solidFill>
                            <a:schemeClr val="dk1"/>
                          </a:solidFill>
                          <a:effectLst/>
                          <a:latin typeface="+mn-lt"/>
                          <a:ea typeface="+mn-ea"/>
                          <a:cs typeface="+mn-cs"/>
                        </a:rPr>
                        <a:t>Table Storage</a:t>
                      </a:r>
                    </a:p>
                  </a:txBody>
                  <a:tcPr anchor="b"/>
                </a:tc>
                <a:tc>
                  <a:txBody>
                    <a:bodyPr/>
                    <a:lstStyle/>
                    <a:p>
                      <a:pPr algn="l" fontAlgn="b"/>
                      <a:r>
                        <a:rPr lang="en-US" sz="1600" u="none" strike="noStrike" kern="1200">
                          <a:solidFill>
                            <a:schemeClr val="dk1"/>
                          </a:solidFill>
                          <a:effectLst/>
                          <a:latin typeface="+mn-lt"/>
                          <a:ea typeface="+mn-ea"/>
                          <a:cs typeface="+mn-cs"/>
                        </a:rPr>
                        <a:t>table.&lt;region&gt;.&lt;fqdn&gt;</a:t>
                      </a:r>
                    </a:p>
                  </a:txBody>
                  <a:tcPr anchor="b"/>
                </a:tc>
                <a:extLst>
                  <a:ext uri="{0D108BD9-81ED-4DB2-BD59-A6C34878D82A}">
                    <a16:rowId xmlns:a16="http://schemas.microsoft.com/office/drawing/2014/main" val="1039538292"/>
                  </a:ext>
                </a:extLst>
              </a:tr>
              <a:tr h="492184">
                <a:tc>
                  <a:txBody>
                    <a:bodyPr/>
                    <a:lstStyle/>
                    <a:p>
                      <a:pPr algn="l" fontAlgn="b"/>
                      <a:r>
                        <a:rPr lang="en-US" sz="1600" u="none" strike="noStrike" kern="1200" dirty="0" err="1">
                          <a:solidFill>
                            <a:schemeClr val="dk1"/>
                          </a:solidFill>
                          <a:effectLst/>
                          <a:latin typeface="+mn-lt"/>
                          <a:ea typeface="+mn-ea"/>
                          <a:cs typeface="+mn-cs"/>
                        </a:rPr>
                        <a:t>ACSQueue</a:t>
                      </a:r>
                      <a:endParaRPr lang="en-US" sz="1600" u="none" strike="noStrike" kern="1200" dirty="0">
                        <a:solidFill>
                          <a:schemeClr val="dk1"/>
                        </a:solidFill>
                        <a:effectLst/>
                        <a:latin typeface="+mn-lt"/>
                        <a:ea typeface="+mn-ea"/>
                        <a:cs typeface="+mn-cs"/>
                      </a:endParaRPr>
                    </a:p>
                  </a:txBody>
                  <a:tcPr anchor="b"/>
                </a:tc>
                <a:tc>
                  <a:txBody>
                    <a:bodyPr/>
                    <a:lstStyle/>
                    <a:p>
                      <a:pPr algn="l" fontAlgn="b"/>
                      <a:r>
                        <a:rPr lang="en-US" sz="1600" u="none" strike="noStrike" kern="1200" dirty="0">
                          <a:solidFill>
                            <a:schemeClr val="dk1"/>
                          </a:solidFill>
                          <a:effectLst/>
                          <a:latin typeface="+mn-lt"/>
                          <a:ea typeface="+mn-ea"/>
                          <a:cs typeface="+mn-cs"/>
                        </a:rPr>
                        <a:t>*.queue.&lt;region&gt;.&lt;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tc>
                  <a:txBody>
                    <a:bodyPr/>
                    <a:lstStyle/>
                    <a:p>
                      <a:pPr algn="l" fontAlgn="b"/>
                      <a:r>
                        <a:rPr lang="en-US" sz="1600" u="none" strike="noStrike" kern="1200" dirty="0">
                          <a:solidFill>
                            <a:schemeClr val="dk1"/>
                          </a:solidFill>
                          <a:effectLst/>
                          <a:latin typeface="+mn-lt"/>
                          <a:ea typeface="+mn-ea"/>
                          <a:cs typeface="+mn-cs"/>
                        </a:rPr>
                        <a:t>Queue Storage</a:t>
                      </a:r>
                    </a:p>
                  </a:txBody>
                  <a:tcPr anchor="b"/>
                </a:tc>
                <a:tc>
                  <a:txBody>
                    <a:bodyPr/>
                    <a:lstStyle/>
                    <a:p>
                      <a:pPr algn="l" fontAlgn="b"/>
                      <a:r>
                        <a:rPr lang="en-US" sz="1600" u="none" strike="noStrike" kern="1200">
                          <a:solidFill>
                            <a:schemeClr val="dk1"/>
                          </a:solidFill>
                          <a:effectLst/>
                          <a:latin typeface="+mn-lt"/>
                          <a:ea typeface="+mn-ea"/>
                          <a:cs typeface="+mn-cs"/>
                        </a:rPr>
                        <a:t>queue.&lt;region&gt;.&lt;fqdn&gt;</a:t>
                      </a:r>
                    </a:p>
                  </a:txBody>
                  <a:tcPr anchor="b"/>
                </a:tc>
                <a:extLst>
                  <a:ext uri="{0D108BD9-81ED-4DB2-BD59-A6C34878D82A}">
                    <a16:rowId xmlns:a16="http://schemas.microsoft.com/office/drawing/2014/main" val="599265905"/>
                  </a:ext>
                </a:extLst>
              </a:tr>
              <a:tr h="492184">
                <a:tc>
                  <a:txBody>
                    <a:bodyPr/>
                    <a:lstStyle/>
                    <a:p>
                      <a:pPr algn="l" fontAlgn="b"/>
                      <a:r>
                        <a:rPr lang="en-US" sz="1600" u="none" strike="noStrike" kern="1200" dirty="0" err="1">
                          <a:solidFill>
                            <a:schemeClr val="dk1"/>
                          </a:solidFill>
                          <a:effectLst/>
                          <a:latin typeface="+mn-lt"/>
                          <a:ea typeface="+mn-ea"/>
                          <a:cs typeface="+mn-cs"/>
                        </a:rPr>
                        <a:t>KeyVault</a:t>
                      </a:r>
                      <a:endParaRPr lang="en-US" sz="1600" u="none" strike="noStrike" kern="1200" dirty="0">
                        <a:solidFill>
                          <a:schemeClr val="dk1"/>
                        </a:solidFill>
                        <a:effectLst/>
                        <a:latin typeface="+mn-lt"/>
                        <a:ea typeface="+mn-ea"/>
                        <a:cs typeface="+mn-cs"/>
                      </a:endParaRPr>
                    </a:p>
                  </a:txBody>
                  <a:tcPr anchor="b"/>
                </a:tc>
                <a:tc>
                  <a:txBody>
                    <a:bodyPr/>
                    <a:lstStyle/>
                    <a:p>
                      <a:pPr algn="l" fontAlgn="b"/>
                      <a:r>
                        <a:rPr lang="en-US" sz="1600" u="none" strike="noStrike" kern="1200">
                          <a:solidFill>
                            <a:schemeClr val="dk1"/>
                          </a:solidFill>
                          <a:effectLst/>
                          <a:latin typeface="+mn-lt"/>
                          <a:ea typeface="+mn-ea"/>
                          <a:cs typeface="+mn-cs"/>
                        </a:rPr>
                        <a:t>*.vault.&lt;region&gt;.&lt;fqdn&gt;</a:t>
                      </a:r>
                    </a:p>
                  </a:txBody>
                  <a:tcPr anchor="b"/>
                </a:tc>
                <a:tc>
                  <a:txBody>
                    <a:bodyPr/>
                    <a:lstStyle/>
                    <a:p>
                      <a:pPr algn="l" fontAlgn="b"/>
                      <a:r>
                        <a:rPr lang="en-US" sz="1600" u="none" strike="noStrike" kern="1200" dirty="0">
                          <a:solidFill>
                            <a:schemeClr val="dk1"/>
                          </a:solidFill>
                          <a:effectLst/>
                          <a:latin typeface="+mn-lt"/>
                          <a:ea typeface="+mn-ea"/>
                          <a:cs typeface="+mn-cs"/>
                        </a:rPr>
                        <a:t>Key Vault</a:t>
                      </a:r>
                    </a:p>
                  </a:txBody>
                  <a:tcPr anchor="b"/>
                </a:tc>
                <a:tc>
                  <a:txBody>
                    <a:bodyPr/>
                    <a:lstStyle/>
                    <a:p>
                      <a:pPr algn="l" fontAlgn="b"/>
                      <a:r>
                        <a:rPr lang="en-US" sz="1600" u="none" strike="noStrike" kern="1200" dirty="0">
                          <a:solidFill>
                            <a:schemeClr val="dk1"/>
                          </a:solidFill>
                          <a:effectLst/>
                          <a:latin typeface="+mn-lt"/>
                          <a:ea typeface="+mn-ea"/>
                          <a:cs typeface="+mn-cs"/>
                        </a:rPr>
                        <a:t>vault.&lt;region&gt;.&lt;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extLst>
                  <a:ext uri="{0D108BD9-81ED-4DB2-BD59-A6C34878D82A}">
                    <a16:rowId xmlns:a16="http://schemas.microsoft.com/office/drawing/2014/main" val="418327732"/>
                  </a:ext>
                </a:extLst>
              </a:tr>
              <a:tr h="492184">
                <a:tc>
                  <a:txBody>
                    <a:bodyPr/>
                    <a:lstStyle/>
                    <a:p>
                      <a:pPr algn="l" fontAlgn="b"/>
                      <a:r>
                        <a:rPr lang="en-US" sz="1600" u="none" strike="noStrike" kern="1200" dirty="0" err="1">
                          <a:solidFill>
                            <a:schemeClr val="dk1"/>
                          </a:solidFill>
                          <a:effectLst/>
                          <a:latin typeface="+mn-lt"/>
                          <a:ea typeface="+mn-ea"/>
                          <a:cs typeface="+mn-cs"/>
                        </a:rPr>
                        <a:t>KeyVaultInternal</a:t>
                      </a:r>
                      <a:endParaRPr lang="en-US" sz="1600" u="none" strike="noStrike" kern="1200" dirty="0">
                        <a:solidFill>
                          <a:schemeClr val="dk1"/>
                        </a:solidFill>
                        <a:effectLst/>
                        <a:latin typeface="+mn-lt"/>
                        <a:ea typeface="+mn-ea"/>
                        <a:cs typeface="+mn-cs"/>
                      </a:endParaRPr>
                    </a:p>
                  </a:txBody>
                  <a:tcPr anchor="b"/>
                </a:tc>
                <a:tc>
                  <a:txBody>
                    <a:bodyPr/>
                    <a:lstStyle/>
                    <a:p>
                      <a:pPr algn="l" fontAlgn="b"/>
                      <a:r>
                        <a:rPr lang="en-US" sz="1600" u="none" strike="noStrike" kern="1200" dirty="0">
                          <a:solidFill>
                            <a:schemeClr val="dk1"/>
                          </a:solidFill>
                          <a:effectLst/>
                          <a:latin typeface="+mn-lt"/>
                          <a:ea typeface="+mn-ea"/>
                          <a:cs typeface="+mn-cs"/>
                        </a:rPr>
                        <a:t>*.</a:t>
                      </a:r>
                      <a:r>
                        <a:rPr lang="en-US" sz="1600" u="none" strike="noStrike" kern="1200" dirty="0" err="1">
                          <a:solidFill>
                            <a:schemeClr val="dk1"/>
                          </a:solidFill>
                          <a:effectLst/>
                          <a:latin typeface="+mn-lt"/>
                          <a:ea typeface="+mn-ea"/>
                          <a:cs typeface="+mn-cs"/>
                        </a:rPr>
                        <a:t>adminvault</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tc>
                  <a:txBody>
                    <a:bodyPr/>
                    <a:lstStyle/>
                    <a:p>
                      <a:pPr algn="l" fontAlgn="b"/>
                      <a:r>
                        <a:rPr lang="en-US" sz="1600" u="none" strike="noStrike" kern="1200" dirty="0">
                          <a:solidFill>
                            <a:schemeClr val="dk1"/>
                          </a:solidFill>
                          <a:effectLst/>
                          <a:latin typeface="+mn-lt"/>
                          <a:ea typeface="+mn-ea"/>
                          <a:cs typeface="+mn-cs"/>
                        </a:rPr>
                        <a:t>Internal </a:t>
                      </a:r>
                      <a:r>
                        <a:rPr lang="en-US" sz="1600" u="none" strike="noStrike" kern="1200" dirty="0" err="1">
                          <a:solidFill>
                            <a:schemeClr val="dk1"/>
                          </a:solidFill>
                          <a:effectLst/>
                          <a:latin typeface="+mn-lt"/>
                          <a:ea typeface="+mn-ea"/>
                          <a:cs typeface="+mn-cs"/>
                        </a:rPr>
                        <a:t>Keyvault</a:t>
                      </a:r>
                      <a:endParaRPr lang="en-US" sz="1600" u="none" strike="noStrike" kern="1200" dirty="0">
                        <a:solidFill>
                          <a:schemeClr val="dk1"/>
                        </a:solidFill>
                        <a:effectLst/>
                        <a:latin typeface="+mn-lt"/>
                        <a:ea typeface="+mn-ea"/>
                        <a:cs typeface="+mn-cs"/>
                      </a:endParaRPr>
                    </a:p>
                  </a:txBody>
                  <a:tcPr anchor="b"/>
                </a:tc>
                <a:tc>
                  <a:txBody>
                    <a:bodyPr/>
                    <a:lstStyle/>
                    <a:p>
                      <a:pPr algn="l" fontAlgn="b"/>
                      <a:r>
                        <a:rPr lang="en-US" sz="1600" u="none" strike="noStrike" kern="1200" dirty="0" err="1">
                          <a:solidFill>
                            <a:schemeClr val="dk1"/>
                          </a:solidFill>
                          <a:effectLst/>
                          <a:latin typeface="+mn-lt"/>
                          <a:ea typeface="+mn-ea"/>
                          <a:cs typeface="+mn-cs"/>
                        </a:rPr>
                        <a:t>adminvault</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extLst>
                  <a:ext uri="{0D108BD9-81ED-4DB2-BD59-A6C34878D82A}">
                    <a16:rowId xmlns:a16="http://schemas.microsoft.com/office/drawing/2014/main" val="1354085315"/>
                  </a:ext>
                </a:extLst>
              </a:tr>
            </a:tbl>
          </a:graphicData>
        </a:graphic>
      </p:graphicFrame>
    </p:spTree>
    <p:extLst>
      <p:ext uri="{BB962C8B-B14F-4D97-AF65-F5344CB8AC3E}">
        <p14:creationId xmlns:p14="http://schemas.microsoft.com/office/powerpoint/2010/main" val="56014291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000709"/>
            <a:ext cx="11887200" cy="572464"/>
          </a:xfrm>
        </p:spPr>
        <p:txBody>
          <a:bodyPr/>
          <a:lstStyle/>
          <a:p>
            <a:pPr marL="0" indent="0">
              <a:buNone/>
            </a:pPr>
            <a:r>
              <a:rPr lang="en-US" sz="2800" dirty="0">
                <a:solidFill>
                  <a:srgbClr val="0078D7"/>
                </a:solidFill>
              </a:rPr>
              <a:t>Mandatory certificates</a:t>
            </a:r>
          </a:p>
        </p:txBody>
      </p:sp>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Azure Stack Hub PKI certificate requirements</a:t>
            </a:r>
          </a:p>
        </p:txBody>
      </p:sp>
      <p:graphicFrame>
        <p:nvGraphicFramePr>
          <p:cNvPr id="7" name="Table 6">
            <a:extLst>
              <a:ext uri="{FF2B5EF4-FFF2-40B4-BE49-F238E27FC236}">
                <a16:creationId xmlns:a16="http://schemas.microsoft.com/office/drawing/2014/main" id="{67AC74BF-AE85-4B35-ADE9-5610B117951A}"/>
              </a:ext>
            </a:extLst>
          </p:cNvPr>
          <p:cNvGraphicFramePr>
            <a:graphicFrameLocks noGrp="1"/>
          </p:cNvGraphicFramePr>
          <p:nvPr>
            <p:extLst>
              <p:ext uri="{D42A27DB-BD31-4B8C-83A1-F6EECF244321}">
                <p14:modId xmlns:p14="http://schemas.microsoft.com/office/powerpoint/2010/main" val="2567966321"/>
              </p:ext>
            </p:extLst>
          </p:nvPr>
        </p:nvGraphicFramePr>
        <p:xfrm>
          <a:off x="353673" y="1573173"/>
          <a:ext cx="11467688" cy="1772482"/>
        </p:xfrm>
        <a:graphic>
          <a:graphicData uri="http://schemas.openxmlformats.org/drawingml/2006/table">
            <a:tbl>
              <a:tblPr firstRow="1" bandRow="1">
                <a:tableStyleId>{F5AB1C69-6EDB-4FF4-983F-18BD219EF322}</a:tableStyleId>
              </a:tblPr>
              <a:tblGrid>
                <a:gridCol w="3040580">
                  <a:extLst>
                    <a:ext uri="{9D8B030D-6E8A-4147-A177-3AD203B41FA5}">
                      <a16:colId xmlns:a16="http://schemas.microsoft.com/office/drawing/2014/main" val="2441098193"/>
                    </a:ext>
                  </a:extLst>
                </a:gridCol>
                <a:gridCol w="3920947">
                  <a:extLst>
                    <a:ext uri="{9D8B030D-6E8A-4147-A177-3AD203B41FA5}">
                      <a16:colId xmlns:a16="http://schemas.microsoft.com/office/drawing/2014/main" val="1492200439"/>
                    </a:ext>
                  </a:extLst>
                </a:gridCol>
                <a:gridCol w="2201875">
                  <a:extLst>
                    <a:ext uri="{9D8B030D-6E8A-4147-A177-3AD203B41FA5}">
                      <a16:colId xmlns:a16="http://schemas.microsoft.com/office/drawing/2014/main" val="999703581"/>
                    </a:ext>
                  </a:extLst>
                </a:gridCol>
                <a:gridCol w="2304286">
                  <a:extLst>
                    <a:ext uri="{9D8B030D-6E8A-4147-A177-3AD203B41FA5}">
                      <a16:colId xmlns:a16="http://schemas.microsoft.com/office/drawing/2014/main" val="3833157662"/>
                    </a:ext>
                  </a:extLst>
                </a:gridCol>
              </a:tblGrid>
              <a:tr h="614242">
                <a:tc>
                  <a:txBody>
                    <a:bodyPr/>
                    <a:lstStyle/>
                    <a:p>
                      <a:pPr algn="ctr" fontAlgn="b"/>
                      <a:r>
                        <a:rPr lang="en-US" sz="1600" u="none" strike="noStrike" dirty="0">
                          <a:effectLst/>
                        </a:rPr>
                        <a:t>Deployment folder</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a:effectLst/>
                        </a:rPr>
                        <a:t>Required certificate subject and subject alternative names (SAN)</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a:effectLst/>
                        </a:rPr>
                        <a:t>Scope (per region)</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err="1">
                          <a:effectLst/>
                        </a:rPr>
                        <a:t>SubDomain</a:t>
                      </a:r>
                      <a:r>
                        <a:rPr lang="en-US" sz="1600" u="none" strike="noStrike" dirty="0">
                          <a:effectLst/>
                        </a:rPr>
                        <a:t> namespace</a:t>
                      </a:r>
                      <a:endParaRPr lang="en-US" sz="1600" b="0" i="0" u="none" strike="noStrike" dirty="0">
                        <a:solidFill>
                          <a:schemeClr val="bg1"/>
                        </a:solidFill>
                        <a:effectLst/>
                        <a:latin typeface="Calibri" panose="020F0502020204030204" pitchFamily="34" charset="0"/>
                      </a:endParaRPr>
                    </a:p>
                  </a:txBody>
                  <a:tcPr marL="4504" marR="4504" marT="4504" marB="0" anchor="ctr"/>
                </a:tc>
                <a:extLst>
                  <a:ext uri="{0D108BD9-81ED-4DB2-BD59-A6C34878D82A}">
                    <a16:rowId xmlns:a16="http://schemas.microsoft.com/office/drawing/2014/main" val="1239406585"/>
                  </a:ext>
                </a:extLst>
              </a:tr>
              <a:tr h="492184">
                <a:tc>
                  <a:txBody>
                    <a:bodyPr/>
                    <a:lstStyle/>
                    <a:p>
                      <a:pPr algn="l" fontAlgn="b"/>
                      <a:r>
                        <a:rPr lang="en-US" sz="1600" u="none" strike="noStrike" kern="1200" dirty="0">
                          <a:solidFill>
                            <a:schemeClr val="dk1"/>
                          </a:solidFill>
                          <a:effectLst/>
                          <a:latin typeface="+mn-lt"/>
                          <a:ea typeface="+mn-ea"/>
                          <a:cs typeface="+mn-cs"/>
                        </a:rPr>
                        <a:t>Admin Extension Host</a:t>
                      </a:r>
                    </a:p>
                  </a:txBody>
                  <a:tcPr anchor="b"/>
                </a:tc>
                <a:tc>
                  <a:txBody>
                    <a:bodyPr/>
                    <a:lstStyle/>
                    <a:p>
                      <a:pPr algn="l" fontAlgn="b"/>
                      <a:r>
                        <a:rPr lang="en-US" sz="1600" u="none" strike="noStrike" kern="1200" dirty="0">
                          <a:solidFill>
                            <a:schemeClr val="dk1"/>
                          </a:solidFill>
                          <a:effectLst/>
                          <a:latin typeface="+mn-lt"/>
                          <a:ea typeface="+mn-ea"/>
                          <a:cs typeface="+mn-cs"/>
                        </a:rPr>
                        <a:t>*.</a:t>
                      </a:r>
                      <a:r>
                        <a:rPr lang="en-US" sz="1600" u="none" strike="noStrike" kern="1200" dirty="0" err="1">
                          <a:solidFill>
                            <a:schemeClr val="dk1"/>
                          </a:solidFill>
                          <a:effectLst/>
                          <a:latin typeface="+mn-lt"/>
                          <a:ea typeface="+mn-ea"/>
                          <a:cs typeface="+mn-cs"/>
                        </a:rPr>
                        <a:t>adminhosting</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 (Wildcard SSL Certificates)</a:t>
                      </a:r>
                    </a:p>
                  </a:txBody>
                  <a:tcPr anchor="b"/>
                </a:tc>
                <a:tc>
                  <a:txBody>
                    <a:bodyPr/>
                    <a:lstStyle/>
                    <a:p>
                      <a:pPr algn="l" fontAlgn="b"/>
                      <a:r>
                        <a:rPr lang="en-US" sz="1600" u="none" strike="noStrike" kern="1200">
                          <a:solidFill>
                            <a:schemeClr val="dk1"/>
                          </a:solidFill>
                          <a:effectLst/>
                          <a:latin typeface="+mn-lt"/>
                          <a:ea typeface="+mn-ea"/>
                          <a:cs typeface="+mn-cs"/>
                        </a:rPr>
                        <a:t>Admin Extension Host</a:t>
                      </a:r>
                    </a:p>
                  </a:txBody>
                  <a:tcPr anchor="b"/>
                </a:tc>
                <a:tc>
                  <a:txBody>
                    <a:bodyPr/>
                    <a:lstStyle/>
                    <a:p>
                      <a:pPr algn="l" fontAlgn="b"/>
                      <a:r>
                        <a:rPr lang="en-US" sz="1600" u="none" strike="noStrike" kern="1200">
                          <a:solidFill>
                            <a:schemeClr val="dk1"/>
                          </a:solidFill>
                          <a:effectLst/>
                          <a:latin typeface="+mn-lt"/>
                          <a:ea typeface="+mn-ea"/>
                          <a:cs typeface="+mn-cs"/>
                        </a:rPr>
                        <a:t>adminhosting.&lt;region&gt;.&lt;fqdn&gt;</a:t>
                      </a:r>
                    </a:p>
                  </a:txBody>
                  <a:tcPr anchor="b"/>
                </a:tc>
                <a:extLst>
                  <a:ext uri="{0D108BD9-81ED-4DB2-BD59-A6C34878D82A}">
                    <a16:rowId xmlns:a16="http://schemas.microsoft.com/office/drawing/2014/main" val="3595543863"/>
                  </a:ext>
                </a:extLst>
              </a:tr>
              <a:tr h="492184">
                <a:tc>
                  <a:txBody>
                    <a:bodyPr/>
                    <a:lstStyle/>
                    <a:p>
                      <a:pPr algn="l" fontAlgn="b"/>
                      <a:r>
                        <a:rPr lang="en-US" sz="1600" u="none" strike="noStrike" kern="1200" dirty="0">
                          <a:solidFill>
                            <a:schemeClr val="dk1"/>
                          </a:solidFill>
                          <a:effectLst/>
                          <a:latin typeface="+mn-lt"/>
                          <a:ea typeface="+mn-ea"/>
                          <a:cs typeface="+mn-cs"/>
                        </a:rPr>
                        <a:t>Public Extension Host</a:t>
                      </a:r>
                    </a:p>
                  </a:txBody>
                  <a:tcPr anchor="b"/>
                </a:tc>
                <a:tc>
                  <a:txBody>
                    <a:bodyPr/>
                    <a:lstStyle/>
                    <a:p>
                      <a:pPr algn="l" fontAlgn="b"/>
                      <a:r>
                        <a:rPr lang="en-US" sz="1600" u="none" strike="noStrike" kern="1200" dirty="0">
                          <a:solidFill>
                            <a:schemeClr val="dk1"/>
                          </a:solidFill>
                          <a:effectLst/>
                          <a:latin typeface="+mn-lt"/>
                          <a:ea typeface="+mn-ea"/>
                          <a:cs typeface="+mn-cs"/>
                        </a:rPr>
                        <a:t>*.hosting.&lt;region&gt;.&lt;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 (Wildcard SSL Certificates)</a:t>
                      </a:r>
                    </a:p>
                  </a:txBody>
                  <a:tcPr anchor="b"/>
                </a:tc>
                <a:tc>
                  <a:txBody>
                    <a:bodyPr/>
                    <a:lstStyle/>
                    <a:p>
                      <a:pPr algn="l" fontAlgn="b"/>
                      <a:r>
                        <a:rPr lang="en-US" sz="1600" u="none" strike="noStrike" kern="1200" dirty="0">
                          <a:solidFill>
                            <a:schemeClr val="dk1"/>
                          </a:solidFill>
                          <a:effectLst/>
                          <a:latin typeface="+mn-lt"/>
                          <a:ea typeface="+mn-ea"/>
                          <a:cs typeface="+mn-cs"/>
                        </a:rPr>
                        <a:t>Public Extension Host</a:t>
                      </a:r>
                    </a:p>
                  </a:txBody>
                  <a:tcPr anchor="b"/>
                </a:tc>
                <a:tc>
                  <a:txBody>
                    <a:bodyPr/>
                    <a:lstStyle/>
                    <a:p>
                      <a:pPr algn="l" fontAlgn="b"/>
                      <a:r>
                        <a:rPr lang="en-US" sz="1600" u="none" strike="noStrike" kern="1200" dirty="0">
                          <a:solidFill>
                            <a:schemeClr val="dk1"/>
                          </a:solidFill>
                          <a:effectLst/>
                          <a:latin typeface="+mn-lt"/>
                          <a:ea typeface="+mn-ea"/>
                          <a:cs typeface="+mn-cs"/>
                        </a:rPr>
                        <a:t>hosting.&lt;region&gt;.&lt;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extLst>
                  <a:ext uri="{0D108BD9-81ED-4DB2-BD59-A6C34878D82A}">
                    <a16:rowId xmlns:a16="http://schemas.microsoft.com/office/drawing/2014/main" val="1705118263"/>
                  </a:ext>
                </a:extLst>
              </a:tr>
            </a:tbl>
          </a:graphicData>
        </a:graphic>
      </p:graphicFrame>
    </p:spTree>
    <p:extLst>
      <p:ext uri="{BB962C8B-B14F-4D97-AF65-F5344CB8AC3E}">
        <p14:creationId xmlns:p14="http://schemas.microsoft.com/office/powerpoint/2010/main" val="27890011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572464"/>
          </a:xfrm>
        </p:spPr>
        <p:txBody>
          <a:bodyPr/>
          <a:lstStyle/>
          <a:p>
            <a:pPr marL="0" indent="0">
              <a:buNone/>
            </a:pPr>
            <a:r>
              <a:rPr lang="en-US" sz="2800" dirty="0">
                <a:solidFill>
                  <a:srgbClr val="0078D7"/>
                </a:solidFill>
              </a:rPr>
              <a:t>Additional certificates for ADFS deployment</a:t>
            </a:r>
          </a:p>
        </p:txBody>
      </p:sp>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Azure Stack Hub PKI certificate requirements</a:t>
            </a:r>
          </a:p>
        </p:txBody>
      </p:sp>
      <p:graphicFrame>
        <p:nvGraphicFramePr>
          <p:cNvPr id="7" name="Table 6">
            <a:extLst>
              <a:ext uri="{FF2B5EF4-FFF2-40B4-BE49-F238E27FC236}">
                <a16:creationId xmlns:a16="http://schemas.microsoft.com/office/drawing/2014/main" id="{67AC74BF-AE85-4B35-ADE9-5610B117951A}"/>
              </a:ext>
            </a:extLst>
          </p:cNvPr>
          <p:cNvGraphicFramePr>
            <a:graphicFrameLocks noGrp="1"/>
          </p:cNvGraphicFramePr>
          <p:nvPr>
            <p:extLst>
              <p:ext uri="{D42A27DB-BD31-4B8C-83A1-F6EECF244321}">
                <p14:modId xmlns:p14="http://schemas.microsoft.com/office/powerpoint/2010/main" val="14877539"/>
              </p:ext>
            </p:extLst>
          </p:nvPr>
        </p:nvGraphicFramePr>
        <p:xfrm>
          <a:off x="397564" y="1785313"/>
          <a:ext cx="11467688" cy="1772482"/>
        </p:xfrm>
        <a:graphic>
          <a:graphicData uri="http://schemas.openxmlformats.org/drawingml/2006/table">
            <a:tbl>
              <a:tblPr firstRow="1" bandRow="1">
                <a:tableStyleId>{F5AB1C69-6EDB-4FF4-983F-18BD219EF322}</a:tableStyleId>
              </a:tblPr>
              <a:tblGrid>
                <a:gridCol w="3040580">
                  <a:extLst>
                    <a:ext uri="{9D8B030D-6E8A-4147-A177-3AD203B41FA5}">
                      <a16:colId xmlns:a16="http://schemas.microsoft.com/office/drawing/2014/main" val="2441098193"/>
                    </a:ext>
                  </a:extLst>
                </a:gridCol>
                <a:gridCol w="3920947">
                  <a:extLst>
                    <a:ext uri="{9D8B030D-6E8A-4147-A177-3AD203B41FA5}">
                      <a16:colId xmlns:a16="http://schemas.microsoft.com/office/drawing/2014/main" val="1492200439"/>
                    </a:ext>
                  </a:extLst>
                </a:gridCol>
                <a:gridCol w="2201875">
                  <a:extLst>
                    <a:ext uri="{9D8B030D-6E8A-4147-A177-3AD203B41FA5}">
                      <a16:colId xmlns:a16="http://schemas.microsoft.com/office/drawing/2014/main" val="999703581"/>
                    </a:ext>
                  </a:extLst>
                </a:gridCol>
                <a:gridCol w="2304286">
                  <a:extLst>
                    <a:ext uri="{9D8B030D-6E8A-4147-A177-3AD203B41FA5}">
                      <a16:colId xmlns:a16="http://schemas.microsoft.com/office/drawing/2014/main" val="3833157662"/>
                    </a:ext>
                  </a:extLst>
                </a:gridCol>
              </a:tblGrid>
              <a:tr h="614242">
                <a:tc>
                  <a:txBody>
                    <a:bodyPr/>
                    <a:lstStyle/>
                    <a:p>
                      <a:pPr algn="ctr" fontAlgn="b"/>
                      <a:r>
                        <a:rPr lang="en-US" sz="1600" u="none" strike="noStrike" dirty="0">
                          <a:effectLst/>
                        </a:rPr>
                        <a:t>Deployment folder</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a:effectLst/>
                        </a:rPr>
                        <a:t>Required certificate subject and subject alternative names (SAN)</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a:effectLst/>
                        </a:rPr>
                        <a:t>Scope (per region)</a:t>
                      </a:r>
                      <a:endParaRPr lang="en-US" sz="1600" b="0" i="0" u="none" strike="noStrike" dirty="0">
                        <a:solidFill>
                          <a:schemeClr val="bg1"/>
                        </a:solidFill>
                        <a:effectLst/>
                        <a:latin typeface="Calibri" panose="020F0502020204030204" pitchFamily="34" charset="0"/>
                      </a:endParaRPr>
                    </a:p>
                  </a:txBody>
                  <a:tcPr marL="4504" marR="4504" marT="4504" marB="0" anchor="ctr"/>
                </a:tc>
                <a:tc>
                  <a:txBody>
                    <a:bodyPr/>
                    <a:lstStyle/>
                    <a:p>
                      <a:pPr algn="ctr" fontAlgn="b"/>
                      <a:r>
                        <a:rPr lang="en-US" sz="1600" u="none" strike="noStrike" dirty="0" err="1">
                          <a:effectLst/>
                        </a:rPr>
                        <a:t>SubDomain</a:t>
                      </a:r>
                      <a:r>
                        <a:rPr lang="en-US" sz="1600" u="none" strike="noStrike" dirty="0">
                          <a:effectLst/>
                        </a:rPr>
                        <a:t> namespace</a:t>
                      </a:r>
                      <a:endParaRPr lang="en-US" sz="1600" b="0" i="0" u="none" strike="noStrike" dirty="0">
                        <a:solidFill>
                          <a:schemeClr val="bg1"/>
                        </a:solidFill>
                        <a:effectLst/>
                        <a:latin typeface="Calibri" panose="020F0502020204030204" pitchFamily="34" charset="0"/>
                      </a:endParaRPr>
                    </a:p>
                  </a:txBody>
                  <a:tcPr marL="4504" marR="4504" marT="4504" marB="0" anchor="ctr"/>
                </a:tc>
                <a:extLst>
                  <a:ext uri="{0D108BD9-81ED-4DB2-BD59-A6C34878D82A}">
                    <a16:rowId xmlns:a16="http://schemas.microsoft.com/office/drawing/2014/main" val="1239406585"/>
                  </a:ext>
                </a:extLst>
              </a:tr>
              <a:tr h="380221">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ADFS</a:t>
                      </a:r>
                    </a:p>
                  </a:txBody>
                  <a:tcPr/>
                </a:tc>
                <a:tc>
                  <a:txBody>
                    <a:bodyPr/>
                    <a:lstStyle/>
                    <a:p>
                      <a:pPr marL="0" algn="l" defTabSz="932742" rtl="0" eaLnBrk="1" fontAlgn="b" latinLnBrk="0" hangingPunct="1"/>
                      <a:r>
                        <a:rPr lang="it-IT" sz="1600" u="none" strike="noStrike" kern="1200" dirty="0">
                          <a:solidFill>
                            <a:schemeClr val="dk1"/>
                          </a:solidFill>
                          <a:effectLst/>
                          <a:latin typeface="+mn-lt"/>
                          <a:ea typeface="+mn-ea"/>
                          <a:cs typeface="+mn-cs"/>
                        </a:rPr>
                        <a:t>adfs.&lt;region&gt;.&lt;fqdn&gt;</a:t>
                      </a:r>
                      <a:br>
                        <a:rPr lang="it-IT" sz="1600" u="none" strike="noStrike" kern="1200" dirty="0">
                          <a:solidFill>
                            <a:schemeClr val="dk1"/>
                          </a:solidFill>
                          <a:effectLst/>
                          <a:latin typeface="+mn-lt"/>
                          <a:ea typeface="+mn-ea"/>
                          <a:cs typeface="+mn-cs"/>
                        </a:rPr>
                      </a:br>
                      <a:r>
                        <a:rPr lang="it-IT" sz="1600" u="none" strike="noStrike" kern="1200" dirty="0">
                          <a:solidFill>
                            <a:schemeClr val="dk1"/>
                          </a:solidFill>
                          <a:effectLst/>
                          <a:latin typeface="+mn-lt"/>
                          <a:ea typeface="+mn-ea"/>
                          <a:cs typeface="+mn-cs"/>
                        </a:rPr>
                        <a:t>(SSL Certificate)</a:t>
                      </a:r>
                    </a:p>
                  </a:txBody>
                  <a:tcPr/>
                </a:tc>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ADFS</a:t>
                      </a:r>
                    </a:p>
                  </a:txBody>
                  <a:tcPr/>
                </a:tc>
                <a:tc>
                  <a:txBody>
                    <a:bodyPr/>
                    <a:lstStyle/>
                    <a:p>
                      <a:pPr marL="0" algn="l" defTabSz="932742" rtl="0" eaLnBrk="1" fontAlgn="b" latinLnBrk="0" hangingPunct="1"/>
                      <a:r>
                        <a:rPr lang="en-US" sz="1600" u="none" strike="noStrike" kern="1200">
                          <a:solidFill>
                            <a:schemeClr val="dk1"/>
                          </a:solidFill>
                          <a:effectLst/>
                          <a:latin typeface="+mn-lt"/>
                          <a:ea typeface="+mn-ea"/>
                          <a:cs typeface="+mn-cs"/>
                        </a:rPr>
                        <a:t>&lt;region&gt;.&lt;fqdn&gt;</a:t>
                      </a:r>
                    </a:p>
                  </a:txBody>
                  <a:tcPr/>
                </a:tc>
                <a:extLst>
                  <a:ext uri="{0D108BD9-81ED-4DB2-BD59-A6C34878D82A}">
                    <a16:rowId xmlns:a16="http://schemas.microsoft.com/office/drawing/2014/main" val="3595543863"/>
                  </a:ext>
                </a:extLst>
              </a:tr>
              <a:tr h="329184">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Graph</a:t>
                      </a:r>
                    </a:p>
                  </a:txBody>
                  <a:tcPr/>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graph.&lt;region&gt;.&lt;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(SSL Certificate)</a:t>
                      </a:r>
                    </a:p>
                  </a:txBody>
                  <a:tcPr/>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Graph</a:t>
                      </a:r>
                    </a:p>
                  </a:txBody>
                  <a:tcPr/>
                </a:tc>
                <a:tc>
                  <a:txBody>
                    <a:bodyPr/>
                    <a:lstStyle/>
                    <a:p>
                      <a:pPr marL="0" algn="l" defTabSz="932742" rtl="0" eaLnBrk="1" fontAlgn="b" latinLnBrk="0" hangingPunct="1"/>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tc>
                <a:extLst>
                  <a:ext uri="{0D108BD9-81ED-4DB2-BD59-A6C34878D82A}">
                    <a16:rowId xmlns:a16="http://schemas.microsoft.com/office/drawing/2014/main" val="1705118263"/>
                  </a:ext>
                </a:extLst>
              </a:tr>
            </a:tbl>
          </a:graphicData>
        </a:graphic>
      </p:graphicFrame>
    </p:spTree>
    <p:extLst>
      <p:ext uri="{BB962C8B-B14F-4D97-AF65-F5344CB8AC3E}">
        <p14:creationId xmlns:p14="http://schemas.microsoft.com/office/powerpoint/2010/main" val="84512645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000709"/>
            <a:ext cx="11887200" cy="572464"/>
          </a:xfrm>
        </p:spPr>
        <p:txBody>
          <a:bodyPr/>
          <a:lstStyle/>
          <a:p>
            <a:pPr marL="0" indent="0">
              <a:buNone/>
            </a:pPr>
            <a:r>
              <a:rPr lang="en-US" sz="2800" dirty="0">
                <a:solidFill>
                  <a:srgbClr val="0078D7"/>
                </a:solidFill>
              </a:rPr>
              <a:t>Optional PaaS certificates</a:t>
            </a:r>
          </a:p>
        </p:txBody>
      </p:sp>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Azure Stack Hub PKI certificate requirements</a:t>
            </a:r>
          </a:p>
        </p:txBody>
      </p:sp>
      <p:graphicFrame>
        <p:nvGraphicFramePr>
          <p:cNvPr id="7" name="Table 6">
            <a:extLst>
              <a:ext uri="{FF2B5EF4-FFF2-40B4-BE49-F238E27FC236}">
                <a16:creationId xmlns:a16="http://schemas.microsoft.com/office/drawing/2014/main" id="{67AC74BF-AE85-4B35-ADE9-5610B117951A}"/>
              </a:ext>
            </a:extLst>
          </p:cNvPr>
          <p:cNvGraphicFramePr>
            <a:graphicFrameLocks noGrp="1"/>
          </p:cNvGraphicFramePr>
          <p:nvPr>
            <p:extLst>
              <p:ext uri="{D42A27DB-BD31-4B8C-83A1-F6EECF244321}">
                <p14:modId xmlns:p14="http://schemas.microsoft.com/office/powerpoint/2010/main" val="4139237101"/>
              </p:ext>
            </p:extLst>
          </p:nvPr>
        </p:nvGraphicFramePr>
        <p:xfrm>
          <a:off x="353673" y="1573173"/>
          <a:ext cx="11467688" cy="3997522"/>
        </p:xfrm>
        <a:graphic>
          <a:graphicData uri="http://schemas.openxmlformats.org/drawingml/2006/table">
            <a:tbl>
              <a:tblPr firstRow="1" bandRow="1">
                <a:tableStyleId>{F5AB1C69-6EDB-4FF4-983F-18BD219EF322}</a:tableStyleId>
              </a:tblPr>
              <a:tblGrid>
                <a:gridCol w="1855517">
                  <a:extLst>
                    <a:ext uri="{9D8B030D-6E8A-4147-A177-3AD203B41FA5}">
                      <a16:colId xmlns:a16="http://schemas.microsoft.com/office/drawing/2014/main" val="2441098193"/>
                    </a:ext>
                  </a:extLst>
                </a:gridCol>
                <a:gridCol w="1521562">
                  <a:extLst>
                    <a:ext uri="{9D8B030D-6E8A-4147-A177-3AD203B41FA5}">
                      <a16:colId xmlns:a16="http://schemas.microsoft.com/office/drawing/2014/main" val="1492200439"/>
                    </a:ext>
                  </a:extLst>
                </a:gridCol>
                <a:gridCol w="4652467">
                  <a:extLst>
                    <a:ext uri="{9D8B030D-6E8A-4147-A177-3AD203B41FA5}">
                      <a16:colId xmlns:a16="http://schemas.microsoft.com/office/drawing/2014/main" val="999703581"/>
                    </a:ext>
                  </a:extLst>
                </a:gridCol>
                <a:gridCol w="3438142">
                  <a:extLst>
                    <a:ext uri="{9D8B030D-6E8A-4147-A177-3AD203B41FA5}">
                      <a16:colId xmlns:a16="http://schemas.microsoft.com/office/drawing/2014/main" val="3833157662"/>
                    </a:ext>
                  </a:extLst>
                </a:gridCol>
              </a:tblGrid>
              <a:tr h="614242">
                <a:tc>
                  <a:txBody>
                    <a:bodyPr/>
                    <a:lstStyle/>
                    <a:p>
                      <a:pPr algn="l" fontAlgn="b"/>
                      <a:r>
                        <a:rPr lang="en-US" sz="1600" b="1" u="none" strike="noStrike" kern="1200" dirty="0">
                          <a:solidFill>
                            <a:schemeClr val="lt1"/>
                          </a:solidFill>
                          <a:effectLst/>
                          <a:latin typeface="+mn-lt"/>
                          <a:ea typeface="+mn-ea"/>
                          <a:cs typeface="+mn-cs"/>
                        </a:rPr>
                        <a:t>Scope (per region)</a:t>
                      </a:r>
                    </a:p>
                  </a:txBody>
                  <a:tcPr marL="4504" marR="4504" marT="4504" marB="0" anchor="b"/>
                </a:tc>
                <a:tc>
                  <a:txBody>
                    <a:bodyPr/>
                    <a:lstStyle/>
                    <a:p>
                      <a:pPr algn="l" fontAlgn="b"/>
                      <a:r>
                        <a:rPr lang="en-US" sz="1600" b="1" u="none" strike="noStrike" kern="1200" dirty="0">
                          <a:solidFill>
                            <a:schemeClr val="lt1"/>
                          </a:solidFill>
                          <a:effectLst/>
                          <a:latin typeface="+mn-lt"/>
                          <a:ea typeface="+mn-ea"/>
                          <a:cs typeface="+mn-cs"/>
                        </a:rPr>
                        <a:t>Certificate</a:t>
                      </a:r>
                    </a:p>
                  </a:txBody>
                  <a:tcPr marL="4504" marR="4504" marT="4504" marB="0" anchor="b"/>
                </a:tc>
                <a:tc>
                  <a:txBody>
                    <a:bodyPr/>
                    <a:lstStyle/>
                    <a:p>
                      <a:pPr algn="l" fontAlgn="b"/>
                      <a:r>
                        <a:rPr lang="en-US" sz="1600" b="1" u="none" strike="noStrike" kern="1200" dirty="0">
                          <a:solidFill>
                            <a:schemeClr val="lt1"/>
                          </a:solidFill>
                          <a:effectLst/>
                          <a:latin typeface="+mn-lt"/>
                          <a:ea typeface="+mn-ea"/>
                          <a:cs typeface="+mn-cs"/>
                        </a:rPr>
                        <a:t>Required certificate subject and Subject Alternative Names (SANs)</a:t>
                      </a:r>
                    </a:p>
                  </a:txBody>
                  <a:tcPr marL="4504" marR="4504" marT="4504" marB="0" anchor="b"/>
                </a:tc>
                <a:tc>
                  <a:txBody>
                    <a:bodyPr/>
                    <a:lstStyle/>
                    <a:p>
                      <a:pPr algn="l" fontAlgn="b"/>
                      <a:r>
                        <a:rPr lang="en-US" sz="1600" b="1" u="none" strike="noStrike" kern="1200" dirty="0" err="1">
                          <a:solidFill>
                            <a:schemeClr val="lt1"/>
                          </a:solidFill>
                          <a:effectLst/>
                          <a:latin typeface="+mn-lt"/>
                          <a:ea typeface="+mn-ea"/>
                          <a:cs typeface="+mn-cs"/>
                        </a:rPr>
                        <a:t>SubDomain</a:t>
                      </a:r>
                      <a:r>
                        <a:rPr lang="en-US" sz="1600" b="1" u="none" strike="noStrike" kern="1200" dirty="0">
                          <a:solidFill>
                            <a:schemeClr val="lt1"/>
                          </a:solidFill>
                          <a:effectLst/>
                          <a:latin typeface="+mn-lt"/>
                          <a:ea typeface="+mn-ea"/>
                          <a:cs typeface="+mn-cs"/>
                        </a:rPr>
                        <a:t> namespace</a:t>
                      </a:r>
                    </a:p>
                  </a:txBody>
                  <a:tcPr marL="4504" marR="4504" marT="4504" marB="0" anchor="b"/>
                </a:tc>
                <a:extLst>
                  <a:ext uri="{0D108BD9-81ED-4DB2-BD59-A6C34878D82A}">
                    <a16:rowId xmlns:a16="http://schemas.microsoft.com/office/drawing/2014/main" val="1239406585"/>
                  </a:ext>
                </a:extLst>
              </a:tr>
              <a:tr h="492184">
                <a:tc>
                  <a:txBody>
                    <a:bodyPr/>
                    <a:lstStyle/>
                    <a:p>
                      <a:pPr algn="l" fontAlgn="b"/>
                      <a:r>
                        <a:rPr lang="en-US" sz="1600" u="none" strike="noStrike" kern="1200" dirty="0">
                          <a:solidFill>
                            <a:schemeClr val="dk1"/>
                          </a:solidFill>
                          <a:effectLst/>
                          <a:latin typeface="+mn-lt"/>
                          <a:ea typeface="+mn-ea"/>
                          <a:cs typeface="+mn-cs"/>
                        </a:rPr>
                        <a:t>SQL, MySQL</a:t>
                      </a:r>
                    </a:p>
                  </a:txBody>
                  <a:tcPr anchor="b"/>
                </a:tc>
                <a:tc>
                  <a:txBody>
                    <a:bodyPr/>
                    <a:lstStyle/>
                    <a:p>
                      <a:pPr algn="l" fontAlgn="b"/>
                      <a:r>
                        <a:rPr lang="en-US" sz="1600" u="none" strike="noStrike" kern="1200" dirty="0">
                          <a:solidFill>
                            <a:schemeClr val="dk1"/>
                          </a:solidFill>
                          <a:effectLst/>
                          <a:latin typeface="+mn-lt"/>
                          <a:ea typeface="+mn-ea"/>
                          <a:cs typeface="+mn-cs"/>
                        </a:rPr>
                        <a:t>SQL and MySQL</a:t>
                      </a:r>
                    </a:p>
                  </a:txBody>
                  <a:tcPr anchor="b"/>
                </a:tc>
                <a:tc>
                  <a:txBody>
                    <a:bodyPr/>
                    <a:lstStyle/>
                    <a:p>
                      <a:pPr algn="l" fontAlgn="b"/>
                      <a:r>
                        <a:rPr lang="en-US" sz="1600" u="none" strike="noStrike" kern="1200">
                          <a:solidFill>
                            <a:schemeClr val="dk1"/>
                          </a:solidFill>
                          <a:effectLst/>
                          <a:latin typeface="+mn-lt"/>
                          <a:ea typeface="+mn-ea"/>
                          <a:cs typeface="+mn-cs"/>
                        </a:rPr>
                        <a:t>*.dbadapter.&lt;region&gt;.&lt;fqdn&gt;</a:t>
                      </a:r>
                    </a:p>
                  </a:txBody>
                  <a:tcPr anchor="b"/>
                </a:tc>
                <a:tc>
                  <a:txBody>
                    <a:bodyPr/>
                    <a:lstStyle/>
                    <a:p>
                      <a:pPr algn="l" fontAlgn="b"/>
                      <a:r>
                        <a:rPr lang="en-US" sz="1600" u="none" strike="noStrike" kern="1200">
                          <a:solidFill>
                            <a:schemeClr val="dk1"/>
                          </a:solidFill>
                          <a:effectLst/>
                          <a:latin typeface="+mn-lt"/>
                          <a:ea typeface="+mn-ea"/>
                          <a:cs typeface="+mn-cs"/>
                        </a:rPr>
                        <a:t>dbadapter.&lt;region&gt;.&lt;fqdn&gt;</a:t>
                      </a:r>
                    </a:p>
                  </a:txBody>
                  <a:tcPr anchor="b"/>
                </a:tc>
                <a:extLst>
                  <a:ext uri="{0D108BD9-81ED-4DB2-BD59-A6C34878D82A}">
                    <a16:rowId xmlns:a16="http://schemas.microsoft.com/office/drawing/2014/main" val="3595543863"/>
                  </a:ext>
                </a:extLst>
              </a:tr>
              <a:tr h="492184">
                <a:tc>
                  <a:txBody>
                    <a:bodyPr/>
                    <a:lstStyle/>
                    <a:p>
                      <a:pPr algn="l" fontAlgn="b"/>
                      <a:r>
                        <a:rPr lang="en-US" sz="1600" u="none" strike="noStrike" kern="1200" dirty="0">
                          <a:solidFill>
                            <a:schemeClr val="dk1"/>
                          </a:solidFill>
                          <a:effectLst/>
                          <a:latin typeface="+mn-lt"/>
                          <a:ea typeface="+mn-ea"/>
                          <a:cs typeface="+mn-cs"/>
                        </a:rPr>
                        <a:t>App Service</a:t>
                      </a:r>
                    </a:p>
                  </a:txBody>
                  <a:tcPr/>
                </a:tc>
                <a:tc>
                  <a:txBody>
                    <a:bodyPr/>
                    <a:lstStyle/>
                    <a:p>
                      <a:pPr algn="l" fontAlgn="b"/>
                      <a:r>
                        <a:rPr lang="en-US" sz="1600" u="none" strike="noStrike" kern="1200" dirty="0">
                          <a:solidFill>
                            <a:schemeClr val="dk1"/>
                          </a:solidFill>
                          <a:effectLst/>
                          <a:latin typeface="+mn-lt"/>
                          <a:ea typeface="+mn-ea"/>
                          <a:cs typeface="+mn-cs"/>
                        </a:rPr>
                        <a:t>Web Traffic Default SSL Cert</a:t>
                      </a:r>
                    </a:p>
                  </a:txBody>
                  <a:tcPr/>
                </a:tc>
                <a:tc>
                  <a:txBody>
                    <a:bodyPr/>
                    <a:lstStyle/>
                    <a:p>
                      <a:pPr algn="l" fontAlgn="b"/>
                      <a:r>
                        <a:rPr lang="en-US" sz="1600" u="none" strike="noStrike" kern="1200" dirty="0">
                          <a:solidFill>
                            <a:schemeClr val="dk1"/>
                          </a:solidFill>
                          <a:effectLst/>
                          <a:latin typeface="+mn-lt"/>
                          <a:ea typeface="+mn-ea"/>
                          <a:cs typeface="+mn-cs"/>
                        </a:rPr>
                        <a:t>*.</a:t>
                      </a:r>
                      <a:r>
                        <a:rPr lang="en-US" sz="1600" u="none" strike="noStrike" kern="1200" dirty="0" err="1">
                          <a:solidFill>
                            <a:schemeClr val="dk1"/>
                          </a:solidFill>
                          <a:effectLst/>
                          <a:latin typeface="+mn-lt"/>
                          <a:ea typeface="+mn-ea"/>
                          <a:cs typeface="+mn-cs"/>
                        </a:rPr>
                        <a:t>appservice</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a:t>
                      </a:r>
                      <a:r>
                        <a:rPr lang="en-US" sz="1600" u="none" strike="noStrike" kern="1200" dirty="0" err="1">
                          <a:solidFill>
                            <a:schemeClr val="dk1"/>
                          </a:solidFill>
                          <a:effectLst/>
                          <a:latin typeface="+mn-lt"/>
                          <a:ea typeface="+mn-ea"/>
                          <a:cs typeface="+mn-cs"/>
                        </a:rPr>
                        <a:t>scm.appservice</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a:t>
                      </a:r>
                      <a:r>
                        <a:rPr lang="en-US" sz="1600" u="none" strike="noStrike" kern="1200" dirty="0" err="1">
                          <a:solidFill>
                            <a:schemeClr val="dk1"/>
                          </a:solidFill>
                          <a:effectLst/>
                          <a:latin typeface="+mn-lt"/>
                          <a:ea typeface="+mn-ea"/>
                          <a:cs typeface="+mn-cs"/>
                        </a:rPr>
                        <a:t>sso.appservice</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(Multi Domain Wildcard SSL Certificate</a:t>
                      </a:r>
                      <a:r>
                        <a:rPr lang="en-US" sz="1600" u="none" strike="noStrike" kern="1200" baseline="30000" dirty="0">
                          <a:solidFill>
                            <a:schemeClr val="dk1"/>
                          </a:solidFill>
                          <a:effectLst/>
                          <a:latin typeface="+mn-lt"/>
                          <a:ea typeface="+mn-ea"/>
                          <a:cs typeface="+mn-cs"/>
                        </a:rPr>
                        <a:t>1</a:t>
                      </a:r>
                      <a:r>
                        <a:rPr lang="en-US" sz="1600" u="none" strike="noStrike" kern="1200" dirty="0">
                          <a:solidFill>
                            <a:schemeClr val="dk1"/>
                          </a:solidFill>
                          <a:effectLst/>
                          <a:latin typeface="+mn-lt"/>
                          <a:ea typeface="+mn-ea"/>
                          <a:cs typeface="+mn-cs"/>
                        </a:rPr>
                        <a:t>)</a:t>
                      </a:r>
                    </a:p>
                  </a:txBody>
                  <a:tcPr anchor="b"/>
                </a:tc>
                <a:tc>
                  <a:txBody>
                    <a:bodyPr/>
                    <a:lstStyle/>
                    <a:p>
                      <a:pPr algn="l" fontAlgn="b"/>
                      <a:r>
                        <a:rPr lang="en-US" sz="1600" u="none" strike="noStrike" kern="1200">
                          <a:solidFill>
                            <a:schemeClr val="dk1"/>
                          </a:solidFill>
                          <a:effectLst/>
                          <a:latin typeface="+mn-lt"/>
                          <a:ea typeface="+mn-ea"/>
                          <a:cs typeface="+mn-cs"/>
                        </a:rPr>
                        <a:t>appservice.&lt;region&gt;.&lt;fqdn&gt;</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scm.appservice.&lt;region&gt;.&lt;fqdn&gt;</a:t>
                      </a:r>
                    </a:p>
                  </a:txBody>
                  <a:tcPr anchor="b"/>
                </a:tc>
                <a:extLst>
                  <a:ext uri="{0D108BD9-81ED-4DB2-BD59-A6C34878D82A}">
                    <a16:rowId xmlns:a16="http://schemas.microsoft.com/office/drawing/2014/main" val="1705118263"/>
                  </a:ext>
                </a:extLst>
              </a:tr>
              <a:tr h="492184">
                <a:tc>
                  <a:txBody>
                    <a:bodyPr/>
                    <a:lstStyle/>
                    <a:p>
                      <a:pPr algn="l" fontAlgn="b"/>
                      <a:r>
                        <a:rPr lang="en-US" sz="1600" u="none" strike="noStrike" kern="1200">
                          <a:solidFill>
                            <a:schemeClr val="dk1"/>
                          </a:solidFill>
                          <a:effectLst/>
                          <a:latin typeface="+mn-lt"/>
                          <a:ea typeface="+mn-ea"/>
                          <a:cs typeface="+mn-cs"/>
                        </a:rPr>
                        <a:t>App Service</a:t>
                      </a:r>
                    </a:p>
                  </a:txBody>
                  <a:tcPr anchor="b"/>
                </a:tc>
                <a:tc>
                  <a:txBody>
                    <a:bodyPr/>
                    <a:lstStyle/>
                    <a:p>
                      <a:pPr algn="l" fontAlgn="b"/>
                      <a:r>
                        <a:rPr lang="en-US" sz="1600" u="none" strike="noStrike" kern="1200" dirty="0">
                          <a:solidFill>
                            <a:schemeClr val="dk1"/>
                          </a:solidFill>
                          <a:effectLst/>
                          <a:latin typeface="+mn-lt"/>
                          <a:ea typeface="+mn-ea"/>
                          <a:cs typeface="+mn-cs"/>
                        </a:rPr>
                        <a:t>API</a:t>
                      </a:r>
                    </a:p>
                  </a:txBody>
                  <a:tcPr anchor="b"/>
                </a:tc>
                <a:tc>
                  <a:txBody>
                    <a:bodyPr/>
                    <a:lstStyle/>
                    <a:p>
                      <a:pPr algn="l" fontAlgn="b"/>
                      <a:r>
                        <a:rPr lang="it-IT" sz="1600" u="none" strike="noStrike" kern="1200" dirty="0">
                          <a:solidFill>
                            <a:schemeClr val="dk1"/>
                          </a:solidFill>
                          <a:effectLst/>
                          <a:latin typeface="+mn-lt"/>
                          <a:ea typeface="+mn-ea"/>
                          <a:cs typeface="+mn-cs"/>
                        </a:rPr>
                        <a:t>api.appservice.&lt;region&gt;.&lt;fqdn&gt;</a:t>
                      </a:r>
                      <a:br>
                        <a:rPr lang="it-IT" sz="1600" u="none" strike="noStrike" kern="1200" dirty="0">
                          <a:solidFill>
                            <a:schemeClr val="dk1"/>
                          </a:solidFill>
                          <a:effectLst/>
                          <a:latin typeface="+mn-lt"/>
                          <a:ea typeface="+mn-ea"/>
                          <a:cs typeface="+mn-cs"/>
                        </a:rPr>
                      </a:br>
                      <a:r>
                        <a:rPr lang="it-IT" sz="1600" u="none" strike="noStrike" kern="1200" dirty="0">
                          <a:solidFill>
                            <a:schemeClr val="dk1"/>
                          </a:solidFill>
                          <a:effectLst/>
                          <a:latin typeface="+mn-lt"/>
                          <a:ea typeface="+mn-ea"/>
                          <a:cs typeface="+mn-cs"/>
                        </a:rPr>
                        <a:t>(SSL Certificate</a:t>
                      </a:r>
                      <a:r>
                        <a:rPr lang="it-IT" sz="1600" u="none" strike="noStrike" kern="1200" baseline="30000" dirty="0">
                          <a:solidFill>
                            <a:schemeClr val="dk1"/>
                          </a:solidFill>
                          <a:effectLst/>
                          <a:latin typeface="+mn-lt"/>
                          <a:ea typeface="+mn-ea"/>
                          <a:cs typeface="+mn-cs"/>
                        </a:rPr>
                        <a:t>2</a:t>
                      </a:r>
                      <a:r>
                        <a:rPr lang="it-IT" sz="1600" u="none" strike="noStrike" kern="1200" dirty="0">
                          <a:solidFill>
                            <a:schemeClr val="dk1"/>
                          </a:solidFill>
                          <a:effectLst/>
                          <a:latin typeface="+mn-lt"/>
                          <a:ea typeface="+mn-ea"/>
                          <a:cs typeface="+mn-cs"/>
                        </a:rPr>
                        <a:t>)</a:t>
                      </a:r>
                    </a:p>
                  </a:txBody>
                  <a:tcPr anchor="b"/>
                </a:tc>
                <a:tc>
                  <a:txBody>
                    <a:bodyPr/>
                    <a:lstStyle/>
                    <a:p>
                      <a:pPr algn="l" fontAlgn="b"/>
                      <a:r>
                        <a:rPr lang="en-US" sz="1600" u="none" strike="noStrike" kern="1200">
                          <a:solidFill>
                            <a:schemeClr val="dk1"/>
                          </a:solidFill>
                          <a:effectLst/>
                          <a:latin typeface="+mn-lt"/>
                          <a:ea typeface="+mn-ea"/>
                          <a:cs typeface="+mn-cs"/>
                        </a:rPr>
                        <a:t>appservice.&lt;region&gt;.&lt;fqdn&gt;</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scm.appservice.&lt;region&gt;.&lt;fqdn&gt;</a:t>
                      </a:r>
                    </a:p>
                  </a:txBody>
                  <a:tcPr anchor="b"/>
                </a:tc>
                <a:extLst>
                  <a:ext uri="{0D108BD9-81ED-4DB2-BD59-A6C34878D82A}">
                    <a16:rowId xmlns:a16="http://schemas.microsoft.com/office/drawing/2014/main" val="2963781237"/>
                  </a:ext>
                </a:extLst>
              </a:tr>
              <a:tr h="492184">
                <a:tc>
                  <a:txBody>
                    <a:bodyPr/>
                    <a:lstStyle/>
                    <a:p>
                      <a:pPr algn="l" fontAlgn="b"/>
                      <a:r>
                        <a:rPr lang="en-US" sz="1600" u="none" strike="noStrike" kern="1200">
                          <a:solidFill>
                            <a:schemeClr val="dk1"/>
                          </a:solidFill>
                          <a:effectLst/>
                          <a:latin typeface="+mn-lt"/>
                          <a:ea typeface="+mn-ea"/>
                          <a:cs typeface="+mn-cs"/>
                        </a:rPr>
                        <a:t>App Service</a:t>
                      </a:r>
                    </a:p>
                  </a:txBody>
                  <a:tcPr anchor="b"/>
                </a:tc>
                <a:tc>
                  <a:txBody>
                    <a:bodyPr/>
                    <a:lstStyle/>
                    <a:p>
                      <a:pPr algn="l" fontAlgn="b"/>
                      <a:r>
                        <a:rPr lang="en-US" sz="1600" u="none" strike="noStrike" kern="1200" dirty="0">
                          <a:solidFill>
                            <a:schemeClr val="dk1"/>
                          </a:solidFill>
                          <a:effectLst/>
                          <a:latin typeface="+mn-lt"/>
                          <a:ea typeface="+mn-ea"/>
                          <a:cs typeface="+mn-cs"/>
                        </a:rPr>
                        <a:t>FTP</a:t>
                      </a:r>
                    </a:p>
                  </a:txBody>
                  <a:tcPr anchor="b"/>
                </a:tc>
                <a:tc>
                  <a:txBody>
                    <a:bodyPr/>
                    <a:lstStyle/>
                    <a:p>
                      <a:pPr algn="l" fontAlgn="b"/>
                      <a:r>
                        <a:rPr lang="en-US" sz="1600" u="none" strike="noStrike" kern="1200" dirty="0" err="1">
                          <a:solidFill>
                            <a:schemeClr val="dk1"/>
                          </a:solidFill>
                          <a:effectLst/>
                          <a:latin typeface="+mn-lt"/>
                          <a:ea typeface="+mn-ea"/>
                          <a:cs typeface="+mn-cs"/>
                        </a:rPr>
                        <a:t>ftp.appservice</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(SSL Certificate</a:t>
                      </a:r>
                      <a:r>
                        <a:rPr lang="en-US" sz="1600" u="none" strike="noStrike" kern="1200" baseline="30000" dirty="0">
                          <a:solidFill>
                            <a:schemeClr val="dk1"/>
                          </a:solidFill>
                          <a:effectLst/>
                          <a:latin typeface="+mn-lt"/>
                          <a:ea typeface="+mn-ea"/>
                          <a:cs typeface="+mn-cs"/>
                        </a:rPr>
                        <a:t>2</a:t>
                      </a:r>
                      <a:r>
                        <a:rPr lang="en-US" sz="1600" u="none" strike="noStrike" kern="1200" dirty="0">
                          <a:solidFill>
                            <a:schemeClr val="dk1"/>
                          </a:solidFill>
                          <a:effectLst/>
                          <a:latin typeface="+mn-lt"/>
                          <a:ea typeface="+mn-ea"/>
                          <a:cs typeface="+mn-cs"/>
                        </a:rPr>
                        <a:t>)</a:t>
                      </a:r>
                    </a:p>
                  </a:txBody>
                  <a:tcPr anchor="b"/>
                </a:tc>
                <a:tc>
                  <a:txBody>
                    <a:bodyPr/>
                    <a:lstStyle/>
                    <a:p>
                      <a:pPr algn="l" fontAlgn="b"/>
                      <a:r>
                        <a:rPr lang="en-US" sz="1600" u="none" strike="noStrike" kern="1200">
                          <a:solidFill>
                            <a:schemeClr val="dk1"/>
                          </a:solidFill>
                          <a:effectLst/>
                          <a:latin typeface="+mn-lt"/>
                          <a:ea typeface="+mn-ea"/>
                          <a:cs typeface="+mn-cs"/>
                        </a:rPr>
                        <a:t>appservice.&lt;region&gt;.&lt;fqdn&gt;</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scm.appservice.&lt;region&gt;.&lt;fqdn&gt;</a:t>
                      </a:r>
                    </a:p>
                  </a:txBody>
                  <a:tcPr anchor="b"/>
                </a:tc>
                <a:extLst>
                  <a:ext uri="{0D108BD9-81ED-4DB2-BD59-A6C34878D82A}">
                    <a16:rowId xmlns:a16="http://schemas.microsoft.com/office/drawing/2014/main" val="1885673985"/>
                  </a:ext>
                </a:extLst>
              </a:tr>
              <a:tr h="492184">
                <a:tc>
                  <a:txBody>
                    <a:bodyPr/>
                    <a:lstStyle/>
                    <a:p>
                      <a:pPr algn="l" fontAlgn="b"/>
                      <a:r>
                        <a:rPr lang="en-US" sz="1600" u="none" strike="noStrike" kern="1200" dirty="0">
                          <a:solidFill>
                            <a:schemeClr val="dk1"/>
                          </a:solidFill>
                          <a:effectLst/>
                          <a:latin typeface="+mn-lt"/>
                          <a:ea typeface="+mn-ea"/>
                          <a:cs typeface="+mn-cs"/>
                        </a:rPr>
                        <a:t>App Service</a:t>
                      </a:r>
                    </a:p>
                  </a:txBody>
                  <a:tcPr anchor="b"/>
                </a:tc>
                <a:tc>
                  <a:txBody>
                    <a:bodyPr/>
                    <a:lstStyle/>
                    <a:p>
                      <a:pPr algn="l" fontAlgn="b"/>
                      <a:r>
                        <a:rPr lang="en-US" sz="1600" u="none" strike="noStrike" kern="1200" dirty="0">
                          <a:solidFill>
                            <a:schemeClr val="dk1"/>
                          </a:solidFill>
                          <a:effectLst/>
                          <a:latin typeface="+mn-lt"/>
                          <a:ea typeface="+mn-ea"/>
                          <a:cs typeface="+mn-cs"/>
                        </a:rPr>
                        <a:t>SSO</a:t>
                      </a:r>
                    </a:p>
                  </a:txBody>
                  <a:tcPr anchor="b"/>
                </a:tc>
                <a:tc>
                  <a:txBody>
                    <a:bodyPr/>
                    <a:lstStyle/>
                    <a:p>
                      <a:pPr algn="l" fontAlgn="b"/>
                      <a:r>
                        <a:rPr lang="it-IT" sz="1600" u="none" strike="noStrike" kern="1200" dirty="0">
                          <a:solidFill>
                            <a:schemeClr val="dk1"/>
                          </a:solidFill>
                          <a:effectLst/>
                          <a:latin typeface="+mn-lt"/>
                          <a:ea typeface="+mn-ea"/>
                          <a:cs typeface="+mn-cs"/>
                        </a:rPr>
                        <a:t>sso.appservice.&lt;region&gt;.&lt;fqdn&gt;</a:t>
                      </a:r>
                      <a:br>
                        <a:rPr lang="it-IT" sz="1600" u="none" strike="noStrike" kern="1200" dirty="0">
                          <a:solidFill>
                            <a:schemeClr val="dk1"/>
                          </a:solidFill>
                          <a:effectLst/>
                          <a:latin typeface="+mn-lt"/>
                          <a:ea typeface="+mn-ea"/>
                          <a:cs typeface="+mn-cs"/>
                        </a:rPr>
                      </a:br>
                      <a:r>
                        <a:rPr lang="it-IT" sz="1600" u="none" strike="noStrike" kern="1200" dirty="0">
                          <a:solidFill>
                            <a:schemeClr val="dk1"/>
                          </a:solidFill>
                          <a:effectLst/>
                          <a:latin typeface="+mn-lt"/>
                          <a:ea typeface="+mn-ea"/>
                          <a:cs typeface="+mn-cs"/>
                        </a:rPr>
                        <a:t>(SSL Certificate</a:t>
                      </a:r>
                      <a:r>
                        <a:rPr lang="it-IT" sz="1600" u="none" strike="noStrike" kern="1200" baseline="30000" dirty="0">
                          <a:solidFill>
                            <a:schemeClr val="dk1"/>
                          </a:solidFill>
                          <a:effectLst/>
                          <a:latin typeface="+mn-lt"/>
                          <a:ea typeface="+mn-ea"/>
                          <a:cs typeface="+mn-cs"/>
                        </a:rPr>
                        <a:t>2</a:t>
                      </a:r>
                      <a:r>
                        <a:rPr lang="it-IT" sz="1600" u="none" strike="noStrike" kern="1200" dirty="0">
                          <a:solidFill>
                            <a:schemeClr val="dk1"/>
                          </a:solidFill>
                          <a:effectLst/>
                          <a:latin typeface="+mn-lt"/>
                          <a:ea typeface="+mn-ea"/>
                          <a:cs typeface="+mn-cs"/>
                        </a:rPr>
                        <a:t>)</a:t>
                      </a:r>
                    </a:p>
                  </a:txBody>
                  <a:tcPr anchor="b"/>
                </a:tc>
                <a:tc>
                  <a:txBody>
                    <a:bodyPr/>
                    <a:lstStyle/>
                    <a:p>
                      <a:pPr algn="l" fontAlgn="b"/>
                      <a:r>
                        <a:rPr lang="en-US" sz="1600" u="none" strike="noStrike" kern="1200" dirty="0" err="1">
                          <a:solidFill>
                            <a:schemeClr val="dk1"/>
                          </a:solidFill>
                          <a:effectLst/>
                          <a:latin typeface="+mn-lt"/>
                          <a:ea typeface="+mn-ea"/>
                          <a:cs typeface="+mn-cs"/>
                        </a:rPr>
                        <a:t>appservice</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br>
                        <a:rPr lang="en-US" sz="1600" u="none" strike="noStrike" kern="1200" dirty="0">
                          <a:solidFill>
                            <a:schemeClr val="dk1"/>
                          </a:solidFill>
                          <a:effectLst/>
                          <a:latin typeface="+mn-lt"/>
                          <a:ea typeface="+mn-ea"/>
                          <a:cs typeface="+mn-cs"/>
                        </a:rPr>
                      </a:br>
                      <a:r>
                        <a:rPr lang="en-US" sz="1600" u="none" strike="noStrike" kern="1200" dirty="0" err="1">
                          <a:solidFill>
                            <a:schemeClr val="dk1"/>
                          </a:solidFill>
                          <a:effectLst/>
                          <a:latin typeface="+mn-lt"/>
                          <a:ea typeface="+mn-ea"/>
                          <a:cs typeface="+mn-cs"/>
                        </a:rPr>
                        <a:t>scm.appservice</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anchor="b"/>
                </a:tc>
                <a:extLst>
                  <a:ext uri="{0D108BD9-81ED-4DB2-BD59-A6C34878D82A}">
                    <a16:rowId xmlns:a16="http://schemas.microsoft.com/office/drawing/2014/main" val="3855940276"/>
                  </a:ext>
                </a:extLst>
              </a:tr>
            </a:tbl>
          </a:graphicData>
        </a:graphic>
      </p:graphicFrame>
      <p:sp>
        <p:nvSpPr>
          <p:cNvPr id="5" name="Text Placeholder 2">
            <a:extLst>
              <a:ext uri="{FF2B5EF4-FFF2-40B4-BE49-F238E27FC236}">
                <a16:creationId xmlns:a16="http://schemas.microsoft.com/office/drawing/2014/main" id="{3FEF00FD-8529-4D42-B381-F19FE7F21F71}"/>
              </a:ext>
            </a:extLst>
          </p:cNvPr>
          <p:cNvSpPr txBox="1">
            <a:spLocks/>
          </p:cNvSpPr>
          <p:nvPr/>
        </p:nvSpPr>
        <p:spPr>
          <a:xfrm>
            <a:off x="0" y="5699907"/>
            <a:ext cx="11203547" cy="121879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0">
              <a:lnSpc>
                <a:spcPct val="100000"/>
              </a:lnSpc>
              <a:buNone/>
            </a:pPr>
            <a:r>
              <a:rPr lang="en-US" sz="1200" b="1" baseline="30000" dirty="0">
                <a:solidFill>
                  <a:schemeClr val="dk1"/>
                </a:solidFill>
              </a:rPr>
              <a:t>1</a:t>
            </a:r>
            <a:r>
              <a:rPr lang="en-US" sz="1600" b="1" dirty="0">
                <a:latin typeface="+mj-lt"/>
              </a:rPr>
              <a:t> Requires one certificate with multiple wildcard subject alternative names. Multiple wildcard SANs on a single certificate might not be supported by all Public Certificate Authorities</a:t>
            </a:r>
          </a:p>
          <a:p>
            <a:pPr marL="342900" lvl="1" indent="0">
              <a:lnSpc>
                <a:spcPct val="100000"/>
              </a:lnSpc>
              <a:buNone/>
            </a:pPr>
            <a:r>
              <a:rPr lang="en-US" sz="1200" b="1" baseline="30000" dirty="0">
                <a:solidFill>
                  <a:schemeClr val="dk1"/>
                </a:solidFill>
              </a:rPr>
              <a:t>2 </a:t>
            </a:r>
            <a:r>
              <a:rPr lang="en-US" sz="1600" b="1" dirty="0">
                <a:latin typeface="+mj-lt"/>
              </a:rPr>
              <a:t>A *.</a:t>
            </a:r>
            <a:r>
              <a:rPr lang="en-US" sz="1600" b="1" dirty="0" err="1">
                <a:latin typeface="+mj-lt"/>
              </a:rPr>
              <a:t>appservice</a:t>
            </a:r>
            <a:r>
              <a:rPr lang="en-US" sz="1600" b="1" dirty="0">
                <a:latin typeface="+mj-lt"/>
              </a:rPr>
              <a:t>.&lt;region&gt;.&lt;</a:t>
            </a:r>
            <a:r>
              <a:rPr lang="en-US" sz="1600" b="1" dirty="0" err="1">
                <a:latin typeface="+mj-lt"/>
              </a:rPr>
              <a:t>fqdn</a:t>
            </a:r>
            <a:r>
              <a:rPr lang="en-US" sz="1600" b="1" dirty="0">
                <a:latin typeface="+mj-lt"/>
              </a:rPr>
              <a:t>&gt; wild card certificate cannot be used in place of these three certificates (</a:t>
            </a:r>
            <a:r>
              <a:rPr lang="en-US" sz="1600" b="1" dirty="0" err="1">
                <a:latin typeface="+mj-lt"/>
              </a:rPr>
              <a:t>api.appservice</a:t>
            </a:r>
            <a:r>
              <a:rPr lang="en-US" sz="1600" b="1" dirty="0">
                <a:latin typeface="+mj-lt"/>
              </a:rPr>
              <a:t>.&lt;region&gt;.&lt;</a:t>
            </a:r>
            <a:r>
              <a:rPr lang="en-US" sz="1600" b="1" dirty="0" err="1">
                <a:latin typeface="+mj-lt"/>
              </a:rPr>
              <a:t>fqdn</a:t>
            </a:r>
            <a:r>
              <a:rPr lang="en-US" sz="1600" b="1" dirty="0">
                <a:latin typeface="+mj-lt"/>
              </a:rPr>
              <a:t>&gt;, </a:t>
            </a:r>
            <a:r>
              <a:rPr lang="en-US" sz="1600" b="1" dirty="0" err="1">
                <a:latin typeface="+mj-lt"/>
              </a:rPr>
              <a:t>ftp.appservice</a:t>
            </a:r>
            <a:r>
              <a:rPr lang="en-US" sz="1600" b="1" dirty="0">
                <a:latin typeface="+mj-lt"/>
              </a:rPr>
              <a:t>.&lt;region&gt;.&lt;</a:t>
            </a:r>
            <a:r>
              <a:rPr lang="en-US" sz="1600" b="1" dirty="0" err="1">
                <a:latin typeface="+mj-lt"/>
              </a:rPr>
              <a:t>fqdn</a:t>
            </a:r>
            <a:r>
              <a:rPr lang="en-US" sz="1600" b="1" dirty="0">
                <a:latin typeface="+mj-lt"/>
              </a:rPr>
              <a:t>&gt;, and </a:t>
            </a:r>
            <a:r>
              <a:rPr lang="en-US" sz="1600" b="1" dirty="0" err="1">
                <a:latin typeface="+mj-lt"/>
              </a:rPr>
              <a:t>sso.appservice</a:t>
            </a:r>
            <a:r>
              <a:rPr lang="en-US" sz="1600" b="1" dirty="0">
                <a:latin typeface="+mj-lt"/>
              </a:rPr>
              <a:t>.&lt;region&gt;.&lt;</a:t>
            </a:r>
            <a:r>
              <a:rPr lang="en-US" sz="1600" b="1" dirty="0" err="1">
                <a:latin typeface="+mj-lt"/>
              </a:rPr>
              <a:t>fqdn</a:t>
            </a:r>
            <a:r>
              <a:rPr lang="en-US" sz="1600" b="1" dirty="0">
                <a:latin typeface="+mj-lt"/>
              </a:rPr>
              <a:t>&gt;.</a:t>
            </a:r>
          </a:p>
        </p:txBody>
      </p:sp>
    </p:spTree>
    <p:extLst>
      <p:ext uri="{BB962C8B-B14F-4D97-AF65-F5344CB8AC3E}">
        <p14:creationId xmlns:p14="http://schemas.microsoft.com/office/powerpoint/2010/main" val="245530583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000709"/>
            <a:ext cx="11887200" cy="572464"/>
          </a:xfrm>
        </p:spPr>
        <p:txBody>
          <a:bodyPr/>
          <a:lstStyle/>
          <a:p>
            <a:pPr marL="0" indent="0">
              <a:buNone/>
            </a:pPr>
            <a:r>
              <a:rPr lang="en-US" sz="2800" dirty="0">
                <a:solidFill>
                  <a:srgbClr val="0078D7"/>
                </a:solidFill>
              </a:rPr>
              <a:t>Optional PaaS certificates</a:t>
            </a:r>
          </a:p>
        </p:txBody>
      </p:sp>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Azure Stack Hub PKI certificate requirements</a:t>
            </a:r>
          </a:p>
        </p:txBody>
      </p:sp>
      <p:graphicFrame>
        <p:nvGraphicFramePr>
          <p:cNvPr id="7" name="Table 6">
            <a:extLst>
              <a:ext uri="{FF2B5EF4-FFF2-40B4-BE49-F238E27FC236}">
                <a16:creationId xmlns:a16="http://schemas.microsoft.com/office/drawing/2014/main" id="{67AC74BF-AE85-4B35-ADE9-5610B117951A}"/>
              </a:ext>
            </a:extLst>
          </p:cNvPr>
          <p:cNvGraphicFramePr>
            <a:graphicFrameLocks noGrp="1"/>
          </p:cNvGraphicFramePr>
          <p:nvPr>
            <p:extLst>
              <p:ext uri="{D42A27DB-BD31-4B8C-83A1-F6EECF244321}">
                <p14:modId xmlns:p14="http://schemas.microsoft.com/office/powerpoint/2010/main" val="2040715466"/>
              </p:ext>
            </p:extLst>
          </p:nvPr>
        </p:nvGraphicFramePr>
        <p:xfrm>
          <a:off x="353673" y="1573173"/>
          <a:ext cx="11467688" cy="1772482"/>
        </p:xfrm>
        <a:graphic>
          <a:graphicData uri="http://schemas.openxmlformats.org/drawingml/2006/table">
            <a:tbl>
              <a:tblPr firstRow="1" bandRow="1">
                <a:tableStyleId>{F5AB1C69-6EDB-4FF4-983F-18BD219EF322}</a:tableStyleId>
              </a:tblPr>
              <a:tblGrid>
                <a:gridCol w="1855517">
                  <a:extLst>
                    <a:ext uri="{9D8B030D-6E8A-4147-A177-3AD203B41FA5}">
                      <a16:colId xmlns:a16="http://schemas.microsoft.com/office/drawing/2014/main" val="2441098193"/>
                    </a:ext>
                  </a:extLst>
                </a:gridCol>
                <a:gridCol w="1521562">
                  <a:extLst>
                    <a:ext uri="{9D8B030D-6E8A-4147-A177-3AD203B41FA5}">
                      <a16:colId xmlns:a16="http://schemas.microsoft.com/office/drawing/2014/main" val="1492200439"/>
                    </a:ext>
                  </a:extLst>
                </a:gridCol>
                <a:gridCol w="4652467">
                  <a:extLst>
                    <a:ext uri="{9D8B030D-6E8A-4147-A177-3AD203B41FA5}">
                      <a16:colId xmlns:a16="http://schemas.microsoft.com/office/drawing/2014/main" val="999703581"/>
                    </a:ext>
                  </a:extLst>
                </a:gridCol>
                <a:gridCol w="3438142">
                  <a:extLst>
                    <a:ext uri="{9D8B030D-6E8A-4147-A177-3AD203B41FA5}">
                      <a16:colId xmlns:a16="http://schemas.microsoft.com/office/drawing/2014/main" val="3833157662"/>
                    </a:ext>
                  </a:extLst>
                </a:gridCol>
              </a:tblGrid>
              <a:tr h="614242">
                <a:tc>
                  <a:txBody>
                    <a:bodyPr/>
                    <a:lstStyle/>
                    <a:p>
                      <a:pPr algn="l" fontAlgn="b"/>
                      <a:r>
                        <a:rPr lang="en-US" sz="1600" b="1" u="none" strike="noStrike" kern="1200" dirty="0">
                          <a:solidFill>
                            <a:schemeClr val="lt1"/>
                          </a:solidFill>
                          <a:effectLst/>
                          <a:latin typeface="+mn-lt"/>
                          <a:ea typeface="+mn-ea"/>
                          <a:cs typeface="+mn-cs"/>
                        </a:rPr>
                        <a:t>Scope (per region)</a:t>
                      </a:r>
                    </a:p>
                  </a:txBody>
                  <a:tcPr marL="4504" marR="4504" marT="4504" marB="0" anchor="b"/>
                </a:tc>
                <a:tc>
                  <a:txBody>
                    <a:bodyPr/>
                    <a:lstStyle/>
                    <a:p>
                      <a:pPr algn="l" fontAlgn="b"/>
                      <a:r>
                        <a:rPr lang="en-US" sz="1600" b="1" u="none" strike="noStrike" kern="1200" dirty="0">
                          <a:solidFill>
                            <a:schemeClr val="lt1"/>
                          </a:solidFill>
                          <a:effectLst/>
                          <a:latin typeface="+mn-lt"/>
                          <a:ea typeface="+mn-ea"/>
                          <a:cs typeface="+mn-cs"/>
                        </a:rPr>
                        <a:t>Certificate</a:t>
                      </a:r>
                    </a:p>
                  </a:txBody>
                  <a:tcPr marL="4504" marR="4504" marT="4504" marB="0" anchor="b"/>
                </a:tc>
                <a:tc>
                  <a:txBody>
                    <a:bodyPr/>
                    <a:lstStyle/>
                    <a:p>
                      <a:pPr algn="l" fontAlgn="b"/>
                      <a:r>
                        <a:rPr lang="en-US" sz="1600" b="1" u="none" strike="noStrike" kern="1200" dirty="0">
                          <a:solidFill>
                            <a:schemeClr val="lt1"/>
                          </a:solidFill>
                          <a:effectLst/>
                          <a:latin typeface="+mn-lt"/>
                          <a:ea typeface="+mn-ea"/>
                          <a:cs typeface="+mn-cs"/>
                        </a:rPr>
                        <a:t>Required certificate subject and Subject Alternative Names (SANs)</a:t>
                      </a:r>
                    </a:p>
                  </a:txBody>
                  <a:tcPr marL="4504" marR="4504" marT="4504" marB="0" anchor="b"/>
                </a:tc>
                <a:tc>
                  <a:txBody>
                    <a:bodyPr/>
                    <a:lstStyle/>
                    <a:p>
                      <a:pPr algn="l" fontAlgn="b"/>
                      <a:r>
                        <a:rPr lang="en-US" sz="1600" b="1" u="none" strike="noStrike" kern="1200" dirty="0" err="1">
                          <a:solidFill>
                            <a:schemeClr val="lt1"/>
                          </a:solidFill>
                          <a:effectLst/>
                          <a:latin typeface="+mn-lt"/>
                          <a:ea typeface="+mn-ea"/>
                          <a:cs typeface="+mn-cs"/>
                        </a:rPr>
                        <a:t>SubDomain</a:t>
                      </a:r>
                      <a:r>
                        <a:rPr lang="en-US" sz="1600" b="1" u="none" strike="noStrike" kern="1200" dirty="0">
                          <a:solidFill>
                            <a:schemeClr val="lt1"/>
                          </a:solidFill>
                          <a:effectLst/>
                          <a:latin typeface="+mn-lt"/>
                          <a:ea typeface="+mn-ea"/>
                          <a:cs typeface="+mn-cs"/>
                        </a:rPr>
                        <a:t> namespace</a:t>
                      </a:r>
                    </a:p>
                  </a:txBody>
                  <a:tcPr marL="4504" marR="4504" marT="4504" marB="0" anchor="b"/>
                </a:tc>
                <a:extLst>
                  <a:ext uri="{0D108BD9-81ED-4DB2-BD59-A6C34878D82A}">
                    <a16:rowId xmlns:a16="http://schemas.microsoft.com/office/drawing/2014/main" val="1239406585"/>
                  </a:ext>
                </a:extLst>
              </a:tr>
              <a:tr h="492184">
                <a:tc>
                  <a:txBody>
                    <a:bodyPr/>
                    <a:lstStyle/>
                    <a:p>
                      <a:pPr algn="l" fontAlgn="b"/>
                      <a:r>
                        <a:rPr lang="en-US" sz="1600" u="none" strike="noStrike" kern="1200" dirty="0">
                          <a:solidFill>
                            <a:schemeClr val="dk1"/>
                          </a:solidFill>
                          <a:effectLst/>
                          <a:latin typeface="+mn-lt"/>
                          <a:ea typeface="+mn-ea"/>
                          <a:cs typeface="+mn-cs"/>
                        </a:rPr>
                        <a:t>Event Hubs</a:t>
                      </a:r>
                    </a:p>
                  </a:txBody>
                  <a:tcPr anchor="b"/>
                </a:tc>
                <a:tc>
                  <a:txBody>
                    <a:bodyPr/>
                    <a:lstStyle/>
                    <a:p>
                      <a:pPr algn="l" fontAlgn="b"/>
                      <a:r>
                        <a:rPr lang="en-US" sz="1600" u="none" strike="noStrike" kern="1200" dirty="0">
                          <a:solidFill>
                            <a:schemeClr val="dk1"/>
                          </a:solidFill>
                          <a:effectLst/>
                          <a:latin typeface="+mn-lt"/>
                          <a:ea typeface="+mn-ea"/>
                          <a:cs typeface="+mn-cs"/>
                        </a:rPr>
                        <a:t>SSL</a:t>
                      </a:r>
                    </a:p>
                  </a:txBody>
                  <a:tcPr anchor="b"/>
                </a:tc>
                <a:tc>
                  <a:txBody>
                    <a:bodyPr/>
                    <a:lstStyle/>
                    <a:p>
                      <a:pPr algn="l" fontAlgn="b"/>
                      <a:r>
                        <a:rPr lang="en-US" sz="1600" u="none" strike="noStrike" kern="1200" dirty="0">
                          <a:solidFill>
                            <a:schemeClr val="dk1"/>
                          </a:solidFill>
                          <a:effectLst/>
                          <a:latin typeface="+mn-lt"/>
                          <a:ea typeface="+mn-ea"/>
                          <a:cs typeface="+mn-cs"/>
                        </a:rPr>
                        <a:t>*.</a:t>
                      </a:r>
                      <a:r>
                        <a:rPr lang="en-US" sz="1600" u="none" strike="noStrike" kern="1200" dirty="0" err="1">
                          <a:solidFill>
                            <a:schemeClr val="dk1"/>
                          </a:solidFill>
                          <a:effectLst/>
                          <a:latin typeface="+mn-lt"/>
                          <a:ea typeface="+mn-ea"/>
                          <a:cs typeface="+mn-cs"/>
                        </a:rPr>
                        <a:t>eventhub</a:t>
                      </a:r>
                      <a:r>
                        <a:rPr lang="en-US" sz="1600" u="none" strike="noStrike" kern="1200" dirty="0">
                          <a:solidFill>
                            <a:schemeClr val="dk1"/>
                          </a:solidFill>
                          <a:effectLst/>
                          <a:latin typeface="+mn-lt"/>
                          <a:ea typeface="+mn-ea"/>
                          <a:cs typeface="+mn-cs"/>
                        </a:rPr>
                        <a:t>.&lt;region&gt;.&lt;fqdn&gt;</a:t>
                      </a:r>
                    </a:p>
                    <a:p>
                      <a:pPr algn="l" fontAlgn="b"/>
                      <a:r>
                        <a:rPr lang="en-US" sz="1600" u="none" strike="noStrike" kern="1200" dirty="0">
                          <a:solidFill>
                            <a:schemeClr val="dk1"/>
                          </a:solidFill>
                          <a:effectLst/>
                          <a:latin typeface="+mn-lt"/>
                          <a:ea typeface="+mn-ea"/>
                          <a:cs typeface="+mn-cs"/>
                        </a:rPr>
                        <a:t>(Wildcard SSL Certificate)</a:t>
                      </a:r>
                    </a:p>
                  </a:txBody>
                  <a:tcPr anchor="b"/>
                </a:tc>
                <a:tc>
                  <a:txBody>
                    <a:bodyPr/>
                    <a:lstStyle/>
                    <a:p>
                      <a:pPr algn="l" fontAlgn="b"/>
                      <a:r>
                        <a:rPr lang="en-US" sz="1600" u="none" strike="noStrike" kern="1200" dirty="0" err="1">
                          <a:solidFill>
                            <a:schemeClr val="dk1"/>
                          </a:solidFill>
                          <a:effectLst/>
                          <a:latin typeface="+mn-lt"/>
                          <a:ea typeface="+mn-ea"/>
                          <a:cs typeface="+mn-cs"/>
                        </a:rPr>
                        <a:t>eventhub</a:t>
                      </a:r>
                      <a:r>
                        <a:rPr lang="en-US" sz="1600" u="none" strike="noStrike" kern="1200" dirty="0">
                          <a:solidFill>
                            <a:schemeClr val="dk1"/>
                          </a:solidFill>
                          <a:effectLst/>
                          <a:latin typeface="+mn-lt"/>
                          <a:ea typeface="+mn-ea"/>
                          <a:cs typeface="+mn-cs"/>
                        </a:rPr>
                        <a:t>.&lt;region&gt;.&lt;fqdn&gt;</a:t>
                      </a:r>
                    </a:p>
                  </a:txBody>
                  <a:tcPr anchor="b"/>
                </a:tc>
                <a:extLst>
                  <a:ext uri="{0D108BD9-81ED-4DB2-BD59-A6C34878D82A}">
                    <a16:rowId xmlns:a16="http://schemas.microsoft.com/office/drawing/2014/main" val="3595543863"/>
                  </a:ext>
                </a:extLst>
              </a:tr>
              <a:tr h="492184">
                <a:tc>
                  <a:txBody>
                    <a:bodyPr/>
                    <a:lstStyle/>
                    <a:p>
                      <a:pPr algn="l" fontAlgn="b"/>
                      <a:r>
                        <a:rPr lang="en-US" sz="1600" u="none" strike="noStrike" kern="1200" dirty="0">
                          <a:solidFill>
                            <a:schemeClr val="dk1"/>
                          </a:solidFill>
                          <a:effectLst/>
                          <a:latin typeface="+mn-lt"/>
                          <a:ea typeface="+mn-ea"/>
                          <a:cs typeface="+mn-cs"/>
                        </a:rPr>
                        <a:t>IoT Hub</a:t>
                      </a:r>
                    </a:p>
                  </a:txBody>
                  <a:tcPr/>
                </a:tc>
                <a:tc>
                  <a:txBody>
                    <a:bodyPr/>
                    <a:lstStyle/>
                    <a:p>
                      <a:pPr algn="l" fontAlgn="b"/>
                      <a:r>
                        <a:rPr lang="en-US" sz="1600" u="none" strike="noStrike" kern="1200" dirty="0">
                          <a:solidFill>
                            <a:schemeClr val="dk1"/>
                          </a:solidFill>
                          <a:effectLst/>
                          <a:latin typeface="+mn-lt"/>
                          <a:ea typeface="+mn-ea"/>
                          <a:cs typeface="+mn-cs"/>
                        </a:rPr>
                        <a:t>SSL </a:t>
                      </a:r>
                    </a:p>
                  </a:txBody>
                  <a:tcPr/>
                </a:tc>
                <a:tc>
                  <a:txBody>
                    <a:bodyPr/>
                    <a:lstStyle/>
                    <a:p>
                      <a:pPr algn="l" fontAlgn="b"/>
                      <a:r>
                        <a:rPr lang="en-US" sz="1600" u="none" strike="noStrike" kern="1200" dirty="0">
                          <a:solidFill>
                            <a:schemeClr val="dk1"/>
                          </a:solidFill>
                          <a:effectLst/>
                          <a:latin typeface="+mn-lt"/>
                          <a:ea typeface="+mn-ea"/>
                          <a:cs typeface="+mn-cs"/>
                        </a:rPr>
                        <a:t>*.</a:t>
                      </a:r>
                      <a:r>
                        <a:rPr lang="en-US" sz="1600" u="none" strike="noStrike" kern="1200" dirty="0" err="1">
                          <a:solidFill>
                            <a:schemeClr val="dk1"/>
                          </a:solidFill>
                          <a:effectLst/>
                          <a:latin typeface="+mn-lt"/>
                          <a:ea typeface="+mn-ea"/>
                          <a:cs typeface="+mn-cs"/>
                        </a:rPr>
                        <a:t>mgmtiothub</a:t>
                      </a:r>
                      <a:r>
                        <a:rPr lang="en-US" sz="1600" u="none" strike="noStrike" kern="1200" dirty="0">
                          <a:solidFill>
                            <a:schemeClr val="dk1"/>
                          </a:solidFill>
                          <a:effectLst/>
                          <a:latin typeface="+mn-lt"/>
                          <a:ea typeface="+mn-ea"/>
                          <a:cs typeface="+mn-cs"/>
                        </a:rPr>
                        <a:t>.&lt;region&gt;.&lt;fqdn&gt;</a:t>
                      </a:r>
                    </a:p>
                    <a:p>
                      <a:pPr algn="l" fontAlgn="b"/>
                      <a:r>
                        <a:rPr lang="en-US" sz="1600" u="none" strike="noStrike" kern="1200" dirty="0">
                          <a:solidFill>
                            <a:schemeClr val="dk1"/>
                          </a:solidFill>
                          <a:effectLst/>
                          <a:latin typeface="+mn-lt"/>
                          <a:ea typeface="+mn-ea"/>
                          <a:cs typeface="+mn-cs"/>
                        </a:rPr>
                        <a:t>(Wildcard SSL Certificate)</a:t>
                      </a:r>
                    </a:p>
                  </a:txBody>
                  <a:tcPr anchor="b"/>
                </a:tc>
                <a:tc>
                  <a:txBody>
                    <a:bodyPr/>
                    <a:lstStyle/>
                    <a:p>
                      <a:pPr algn="l" fontAlgn="b"/>
                      <a:r>
                        <a:rPr lang="en-US" sz="1600" u="none" strike="noStrike" kern="1200" dirty="0" err="1">
                          <a:solidFill>
                            <a:schemeClr val="dk1"/>
                          </a:solidFill>
                          <a:effectLst/>
                          <a:latin typeface="+mn-lt"/>
                          <a:ea typeface="+mn-ea"/>
                          <a:cs typeface="+mn-cs"/>
                        </a:rPr>
                        <a:t>mgmtiothub</a:t>
                      </a:r>
                      <a:r>
                        <a:rPr lang="en-US" sz="1600" u="none" strike="noStrike" kern="1200" dirty="0">
                          <a:solidFill>
                            <a:schemeClr val="dk1"/>
                          </a:solidFill>
                          <a:effectLst/>
                          <a:latin typeface="+mn-lt"/>
                          <a:ea typeface="+mn-ea"/>
                          <a:cs typeface="+mn-cs"/>
                        </a:rPr>
                        <a:t>.&lt;region&gt;.&lt;fqdn&gt;</a:t>
                      </a:r>
                    </a:p>
                  </a:txBody>
                  <a:tcPr anchor="b"/>
                </a:tc>
                <a:extLst>
                  <a:ext uri="{0D108BD9-81ED-4DB2-BD59-A6C34878D82A}">
                    <a16:rowId xmlns:a16="http://schemas.microsoft.com/office/drawing/2014/main" val="1705118263"/>
                  </a:ext>
                </a:extLst>
              </a:tr>
            </a:tbl>
          </a:graphicData>
        </a:graphic>
      </p:graphicFrame>
      <p:sp>
        <p:nvSpPr>
          <p:cNvPr id="8" name="TextBox 7">
            <a:extLst>
              <a:ext uri="{FF2B5EF4-FFF2-40B4-BE49-F238E27FC236}">
                <a16:creationId xmlns:a16="http://schemas.microsoft.com/office/drawing/2014/main" id="{AC0828F6-1BF7-43E7-9669-1A641D867860}"/>
              </a:ext>
            </a:extLst>
          </p:cNvPr>
          <p:cNvSpPr txBox="1"/>
          <p:nvPr/>
        </p:nvSpPr>
        <p:spPr>
          <a:xfrm>
            <a:off x="353673" y="6445280"/>
            <a:ext cx="10635791" cy="369332"/>
          </a:xfrm>
          <a:prstGeom prst="rect">
            <a:avLst/>
          </a:prstGeom>
          <a:noFill/>
        </p:spPr>
        <p:txBody>
          <a:bodyPr wrap="square">
            <a:spAutoFit/>
          </a:bodyPr>
          <a:lstStyle/>
          <a:p>
            <a:r>
              <a:rPr lang="en-US" dirty="0">
                <a:hlinkClick r:id="rId3"/>
              </a:rPr>
              <a:t>Optional PaaS certificate requirements - Azure Stack Hub | Microsoft Docs</a:t>
            </a:r>
            <a:endParaRPr lang="en-US" dirty="0"/>
          </a:p>
        </p:txBody>
      </p:sp>
      <p:sp>
        <p:nvSpPr>
          <p:cNvPr id="9" name="TextBox 8">
            <a:extLst>
              <a:ext uri="{FF2B5EF4-FFF2-40B4-BE49-F238E27FC236}">
                <a16:creationId xmlns:a16="http://schemas.microsoft.com/office/drawing/2014/main" id="{E86ADDB1-A1C3-4288-9345-03BBAF1CCD84}"/>
              </a:ext>
            </a:extLst>
          </p:cNvPr>
          <p:cNvSpPr txBox="1"/>
          <p:nvPr/>
        </p:nvSpPr>
        <p:spPr>
          <a:xfrm>
            <a:off x="353673" y="3850809"/>
            <a:ext cx="11882319" cy="923330"/>
          </a:xfrm>
          <a:prstGeom prst="rect">
            <a:avLst/>
          </a:prstGeom>
          <a:noFill/>
        </p:spPr>
        <p:txBody>
          <a:bodyPr wrap="square">
            <a:spAutoFit/>
          </a:bodyPr>
          <a:lstStyle/>
          <a:p>
            <a:r>
              <a:rPr lang="en-US" b="0" i="0" dirty="0">
                <a:solidFill>
                  <a:srgbClr val="171717"/>
                </a:solidFill>
                <a:effectLst/>
                <a:latin typeface="Segoe UI" panose="020B0502040204020203" pitchFamily="34" charset="0"/>
              </a:rPr>
              <a:t>A *.</a:t>
            </a:r>
            <a:r>
              <a:rPr lang="en-US" b="0" i="0" dirty="0" err="1">
                <a:solidFill>
                  <a:srgbClr val="171717"/>
                </a:solidFill>
                <a:effectLst/>
                <a:latin typeface="Segoe UI" panose="020B0502040204020203" pitchFamily="34" charset="0"/>
              </a:rPr>
              <a:t>appservice</a:t>
            </a:r>
            <a:r>
              <a:rPr lang="en-US" b="0" i="0" dirty="0">
                <a:solidFill>
                  <a:srgbClr val="171717"/>
                </a:solidFill>
                <a:effectLst/>
                <a:latin typeface="Segoe UI" panose="020B0502040204020203" pitchFamily="34" charset="0"/>
              </a:rPr>
              <a:t>.</a:t>
            </a:r>
            <a:r>
              <a:rPr lang="en-US" b="0" i="1" dirty="0">
                <a:solidFill>
                  <a:srgbClr val="171717"/>
                </a:solidFill>
                <a:effectLst/>
                <a:latin typeface="Segoe UI" panose="020B0502040204020203" pitchFamily="34" charset="0"/>
              </a:rPr>
              <a:t>&lt;region&gt;.&lt;fqdn&gt;</a:t>
            </a:r>
            <a:r>
              <a:rPr lang="en-US" b="0" i="0" dirty="0">
                <a:solidFill>
                  <a:srgbClr val="171717"/>
                </a:solidFill>
                <a:effectLst/>
                <a:latin typeface="Segoe UI" panose="020B0502040204020203" pitchFamily="34" charset="0"/>
              </a:rPr>
              <a:t> wildcard certificate can't be used in place of these three certificates </a:t>
            </a:r>
            <a:r>
              <a:rPr lang="en-US" b="0" i="0" dirty="0" err="1">
                <a:solidFill>
                  <a:srgbClr val="171717"/>
                </a:solidFill>
                <a:effectLst/>
                <a:latin typeface="Segoe UI" panose="020B0502040204020203" pitchFamily="34" charset="0"/>
              </a:rPr>
              <a:t>eventhub</a:t>
            </a:r>
            <a:r>
              <a:rPr lang="en-US" b="0" i="0" dirty="0">
                <a:solidFill>
                  <a:srgbClr val="171717"/>
                </a:solidFill>
                <a:effectLst/>
                <a:latin typeface="Segoe UI" panose="020B0502040204020203" pitchFamily="34" charset="0"/>
              </a:rPr>
              <a:t>.&lt;region&gt;.&lt;fqdn&gt;, </a:t>
            </a:r>
            <a:r>
              <a:rPr lang="en-US" b="0" i="0" dirty="0" err="1">
                <a:solidFill>
                  <a:srgbClr val="171717"/>
                </a:solidFill>
                <a:effectLst/>
                <a:latin typeface="Segoe UI" panose="020B0502040204020203" pitchFamily="34" charset="0"/>
              </a:rPr>
              <a:t>mgmtiothub</a:t>
            </a:r>
            <a:r>
              <a:rPr lang="en-US" b="0" i="0" dirty="0">
                <a:solidFill>
                  <a:srgbClr val="171717"/>
                </a:solidFill>
                <a:effectLst/>
                <a:latin typeface="Segoe UI" panose="020B0502040204020203" pitchFamily="34" charset="0"/>
              </a:rPr>
              <a:t>.&lt;region&gt;.&lt;fqdn&gt;. </a:t>
            </a:r>
            <a:r>
              <a:rPr lang="en-US" b="0" i="0" dirty="0" err="1">
                <a:solidFill>
                  <a:srgbClr val="171717"/>
                </a:solidFill>
                <a:effectLst/>
                <a:latin typeface="Segoe UI" panose="020B0502040204020203" pitchFamily="34" charset="0"/>
              </a:rPr>
              <a:t>Appservice</a:t>
            </a:r>
            <a:r>
              <a:rPr lang="en-US" b="0" i="0" dirty="0">
                <a:solidFill>
                  <a:srgbClr val="171717"/>
                </a:solidFill>
                <a:effectLst/>
                <a:latin typeface="Segoe UI" panose="020B0502040204020203" pitchFamily="34" charset="0"/>
              </a:rPr>
              <a:t> explicitly requires the use of separate certificates for these endpoints.</a:t>
            </a:r>
            <a:endParaRPr lang="en-US" dirty="0"/>
          </a:p>
        </p:txBody>
      </p:sp>
    </p:spTree>
    <p:extLst>
      <p:ext uri="{BB962C8B-B14F-4D97-AF65-F5344CB8AC3E}">
        <p14:creationId xmlns:p14="http://schemas.microsoft.com/office/powerpoint/2010/main" val="10856605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8100554" y="1087307"/>
            <a:ext cx="749621" cy="623327"/>
          </a:xfrm>
          <a:prstGeom prst="rect">
            <a:avLst/>
          </a:prstGeom>
        </p:spPr>
      </p:pic>
      <p:grpSp>
        <p:nvGrpSpPr>
          <p:cNvPr id="30" name="Group 29"/>
          <p:cNvGrpSpPr/>
          <p:nvPr/>
        </p:nvGrpSpPr>
        <p:grpSpPr>
          <a:xfrm>
            <a:off x="8071998" y="1785395"/>
            <a:ext cx="806889" cy="396004"/>
            <a:chOff x="3207600" y="2890463"/>
            <a:chExt cx="992549" cy="579149"/>
          </a:xfrm>
          <a:solidFill>
            <a:srgbClr val="C00000"/>
          </a:solidFill>
        </p:grpSpPr>
        <p:sp>
          <p:nvSpPr>
            <p:cNvPr id="31" name="Rectangle 30"/>
            <p:cNvSpPr/>
            <p:nvPr/>
          </p:nvSpPr>
          <p:spPr>
            <a:xfrm>
              <a:off x="3208923" y="2893594"/>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2" name="Rectangle 31"/>
            <p:cNvSpPr/>
            <p:nvPr/>
          </p:nvSpPr>
          <p:spPr>
            <a:xfrm>
              <a:off x="3540919" y="2893594"/>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3" name="Rectangle 32"/>
            <p:cNvSpPr/>
            <p:nvPr/>
          </p:nvSpPr>
          <p:spPr>
            <a:xfrm>
              <a:off x="3872915" y="2890463"/>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4" name="Rectangle 33"/>
            <p:cNvSpPr/>
            <p:nvPr/>
          </p:nvSpPr>
          <p:spPr>
            <a:xfrm>
              <a:off x="3704158" y="3082969"/>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5" name="Rectangle 34"/>
            <p:cNvSpPr/>
            <p:nvPr/>
          </p:nvSpPr>
          <p:spPr>
            <a:xfrm>
              <a:off x="3376924" y="3082969"/>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6" name="Rectangle 35"/>
            <p:cNvSpPr/>
            <p:nvPr/>
          </p:nvSpPr>
          <p:spPr>
            <a:xfrm>
              <a:off x="3872537"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7" name="Rectangle 36"/>
            <p:cNvSpPr/>
            <p:nvPr/>
          </p:nvSpPr>
          <p:spPr>
            <a:xfrm>
              <a:off x="3540163"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8" name="Rectangle 37"/>
            <p:cNvSpPr/>
            <p:nvPr/>
          </p:nvSpPr>
          <p:spPr>
            <a:xfrm>
              <a:off x="3208167"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 name="Rectangle 38"/>
            <p:cNvSpPr/>
            <p:nvPr/>
          </p:nvSpPr>
          <p:spPr>
            <a:xfrm>
              <a:off x="4031014" y="3082969"/>
              <a:ext cx="169135"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 name="Rectangle 39"/>
            <p:cNvSpPr/>
            <p:nvPr/>
          </p:nvSpPr>
          <p:spPr>
            <a:xfrm>
              <a:off x="3207600" y="3082969"/>
              <a:ext cx="169135"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42" name="Rectangle 41"/>
          <p:cNvSpPr/>
          <p:nvPr/>
        </p:nvSpPr>
        <p:spPr>
          <a:xfrm>
            <a:off x="9953538" y="2444501"/>
            <a:ext cx="1689647" cy="2592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err="1">
                <a:latin typeface="Segoe UI" panose="020B0502040204020203" pitchFamily="34" charset="0"/>
                <a:cs typeface="Segoe UI" panose="020B0502040204020203" pitchFamily="34" charset="0"/>
              </a:rPr>
              <a:t>ToR</a:t>
            </a:r>
            <a:endParaRPr lang="en-US" sz="1224">
              <a:latin typeface="Segoe UI" panose="020B0502040204020203" pitchFamily="34" charset="0"/>
              <a:cs typeface="Segoe UI" panose="020B0502040204020203" pitchFamily="34" charset="0"/>
            </a:endParaRPr>
          </a:p>
        </p:txBody>
      </p:sp>
      <p:sp>
        <p:nvSpPr>
          <p:cNvPr id="10" name="TextBox 9"/>
          <p:cNvSpPr txBox="1"/>
          <p:nvPr/>
        </p:nvSpPr>
        <p:spPr>
          <a:xfrm>
            <a:off x="6052931" y="1296697"/>
            <a:ext cx="1496927" cy="286306"/>
          </a:xfrm>
          <a:prstGeom prst="rect">
            <a:avLst/>
          </a:prstGeom>
          <a:noFill/>
        </p:spPr>
        <p:txBody>
          <a:bodyPr wrap="none" rtlCol="0">
            <a:spAutoFit/>
          </a:bodyPr>
          <a:lstStyle/>
          <a:p>
            <a:r>
              <a:rPr lang="en-US" sz="1224" err="1">
                <a:latin typeface="Segoe UI" panose="020B0502040204020203" pitchFamily="34" charset="0"/>
                <a:cs typeface="Segoe UI" panose="020B0502040204020203" pitchFamily="34" charset="0"/>
              </a:rPr>
              <a:t>Agg</a:t>
            </a:r>
            <a:r>
              <a:rPr lang="en-US" sz="1224">
                <a:latin typeface="Segoe UI" panose="020B0502040204020203" pitchFamily="34" charset="0"/>
                <a:cs typeface="Segoe UI" panose="020B0502040204020203" pitchFamily="34" charset="0"/>
              </a:rPr>
              <a:t> / Edge Router</a:t>
            </a:r>
          </a:p>
        </p:txBody>
      </p:sp>
      <p:pic>
        <p:nvPicPr>
          <p:cNvPr id="11" name="Picture 10"/>
          <p:cNvPicPr>
            <a:picLocks noChangeAspect="1"/>
          </p:cNvPicPr>
          <p:nvPr/>
        </p:nvPicPr>
        <p:blipFill rotWithShape="1">
          <a:blip r:embed="rId4" cstate="screen">
            <a:extLst>
              <a:ext uri="{28A0092B-C50C-407E-A947-70E740481C1C}">
                <a14:useLocalDpi xmlns:a14="http://schemas.microsoft.com/office/drawing/2010/main"/>
              </a:ext>
            </a:extLst>
          </a:blip>
          <a:srcRect b="33045"/>
          <a:stretch/>
        </p:blipFill>
        <p:spPr>
          <a:xfrm>
            <a:off x="8150387" y="290379"/>
            <a:ext cx="649953" cy="662715"/>
          </a:xfrm>
          <a:prstGeom prst="rect">
            <a:avLst/>
          </a:prstGeom>
        </p:spPr>
      </p:pic>
      <p:sp>
        <p:nvSpPr>
          <p:cNvPr id="45" name="TextBox 44"/>
          <p:cNvSpPr txBox="1"/>
          <p:nvPr/>
        </p:nvSpPr>
        <p:spPr>
          <a:xfrm>
            <a:off x="6769723" y="1833071"/>
            <a:ext cx="719232" cy="286306"/>
          </a:xfrm>
          <a:prstGeom prst="rect">
            <a:avLst/>
          </a:prstGeom>
          <a:noFill/>
        </p:spPr>
        <p:txBody>
          <a:bodyPr wrap="none" rtlCol="0">
            <a:spAutoFit/>
          </a:bodyPr>
          <a:lstStyle/>
          <a:p>
            <a:r>
              <a:rPr lang="en-US" sz="1224">
                <a:latin typeface="Segoe UI" panose="020B0502040204020203" pitchFamily="34" charset="0"/>
                <a:cs typeface="Segoe UI" panose="020B0502040204020203" pitchFamily="34" charset="0"/>
              </a:rPr>
              <a:t>Firewall</a:t>
            </a:r>
          </a:p>
        </p:txBody>
      </p:sp>
      <p:grpSp>
        <p:nvGrpSpPr>
          <p:cNvPr id="47" name="Group 46"/>
          <p:cNvGrpSpPr/>
          <p:nvPr/>
        </p:nvGrpSpPr>
        <p:grpSpPr>
          <a:xfrm>
            <a:off x="8078188" y="5260228"/>
            <a:ext cx="806889" cy="396004"/>
            <a:chOff x="3207600" y="2890463"/>
            <a:chExt cx="992549" cy="579149"/>
          </a:xfrm>
          <a:solidFill>
            <a:srgbClr val="C00000"/>
          </a:solidFill>
        </p:grpSpPr>
        <p:sp>
          <p:nvSpPr>
            <p:cNvPr id="49" name="Rectangle 48"/>
            <p:cNvSpPr/>
            <p:nvPr/>
          </p:nvSpPr>
          <p:spPr>
            <a:xfrm>
              <a:off x="3208923" y="2893594"/>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0" name="Rectangle 49"/>
            <p:cNvSpPr/>
            <p:nvPr/>
          </p:nvSpPr>
          <p:spPr>
            <a:xfrm>
              <a:off x="3540919" y="2893594"/>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1" name="Rectangle 50"/>
            <p:cNvSpPr/>
            <p:nvPr/>
          </p:nvSpPr>
          <p:spPr>
            <a:xfrm>
              <a:off x="3872915" y="2890463"/>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2" name="Rectangle 51"/>
            <p:cNvSpPr/>
            <p:nvPr/>
          </p:nvSpPr>
          <p:spPr>
            <a:xfrm>
              <a:off x="3704158" y="3082969"/>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4" name="Rectangle 53"/>
            <p:cNvSpPr/>
            <p:nvPr/>
          </p:nvSpPr>
          <p:spPr>
            <a:xfrm>
              <a:off x="3376924" y="3082969"/>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6" name="Rectangle 55"/>
            <p:cNvSpPr/>
            <p:nvPr/>
          </p:nvSpPr>
          <p:spPr>
            <a:xfrm>
              <a:off x="3872537"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7" name="Rectangle 56"/>
            <p:cNvSpPr/>
            <p:nvPr/>
          </p:nvSpPr>
          <p:spPr>
            <a:xfrm>
              <a:off x="3540163"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8" name="Rectangle 57"/>
            <p:cNvSpPr/>
            <p:nvPr/>
          </p:nvSpPr>
          <p:spPr>
            <a:xfrm>
              <a:off x="3208167"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0" name="Rectangle 59"/>
            <p:cNvSpPr/>
            <p:nvPr/>
          </p:nvSpPr>
          <p:spPr>
            <a:xfrm>
              <a:off x="4031014" y="3082969"/>
              <a:ext cx="169135"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3" name="Rectangle 62"/>
            <p:cNvSpPr/>
            <p:nvPr/>
          </p:nvSpPr>
          <p:spPr>
            <a:xfrm>
              <a:off x="3207600" y="3082969"/>
              <a:ext cx="169135"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12" name="Rectangle 11"/>
          <p:cNvSpPr/>
          <p:nvPr/>
        </p:nvSpPr>
        <p:spPr>
          <a:xfrm>
            <a:off x="5320081" y="2837727"/>
            <a:ext cx="6323104" cy="2278181"/>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4" name="Rectangle 63"/>
          <p:cNvSpPr/>
          <p:nvPr/>
        </p:nvSpPr>
        <p:spPr>
          <a:xfrm>
            <a:off x="5320082" y="2451063"/>
            <a:ext cx="1689647" cy="2592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err="1">
                <a:latin typeface="Segoe UI" panose="020B0502040204020203" pitchFamily="34" charset="0"/>
                <a:cs typeface="Segoe UI" panose="020B0502040204020203" pitchFamily="34" charset="0"/>
              </a:rPr>
              <a:t>ToR</a:t>
            </a:r>
            <a:endParaRPr lang="en-US" sz="1224">
              <a:latin typeface="Segoe UI" panose="020B0502040204020203" pitchFamily="34" charset="0"/>
              <a:cs typeface="Segoe UI" panose="020B0502040204020203" pitchFamily="34" charset="0"/>
            </a:endParaRPr>
          </a:p>
        </p:txBody>
      </p:sp>
      <p:cxnSp>
        <p:nvCxnSpPr>
          <p:cNvPr id="14" name="Straight Connector 13"/>
          <p:cNvCxnSpPr>
            <a:stCxn id="64" idx="0"/>
            <a:endCxn id="37" idx="2"/>
          </p:cNvCxnSpPr>
          <p:nvPr/>
        </p:nvCxnSpPr>
        <p:spPr>
          <a:xfrm flipV="1">
            <a:off x="6164905" y="2181399"/>
            <a:ext cx="2310461" cy="2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7" idx="2"/>
            <a:endCxn id="42" idx="0"/>
          </p:cNvCxnSpPr>
          <p:nvPr/>
        </p:nvCxnSpPr>
        <p:spPr>
          <a:xfrm>
            <a:off x="8475366" y="2181399"/>
            <a:ext cx="2322996" cy="263101"/>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320081" y="5797700"/>
            <a:ext cx="6323104" cy="904044"/>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7938755" y="2454591"/>
            <a:ext cx="1082215" cy="259202"/>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a:latin typeface="Segoe UI" panose="020B0502040204020203" pitchFamily="34" charset="0"/>
                <a:cs typeface="Segoe UI" panose="020B0502040204020203" pitchFamily="34" charset="0"/>
              </a:rPr>
              <a:t>BMC</a:t>
            </a:r>
          </a:p>
        </p:txBody>
      </p:sp>
      <p:cxnSp>
        <p:nvCxnSpPr>
          <p:cNvPr id="19" name="Straight Connector 18"/>
          <p:cNvCxnSpPr>
            <a:stCxn id="66" idx="1"/>
            <a:endCxn id="64" idx="3"/>
          </p:cNvCxnSpPr>
          <p:nvPr/>
        </p:nvCxnSpPr>
        <p:spPr>
          <a:xfrm flipH="1" flipV="1">
            <a:off x="7009728" y="2580665"/>
            <a:ext cx="929027" cy="3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6" idx="3"/>
            <a:endCxn id="42" idx="1"/>
          </p:cNvCxnSpPr>
          <p:nvPr/>
        </p:nvCxnSpPr>
        <p:spPr>
          <a:xfrm flipV="1">
            <a:off x="9020969" y="2574102"/>
            <a:ext cx="932569" cy="10090"/>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562577" y="3075369"/>
            <a:ext cx="1448045" cy="170107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2" name="TextBox 71"/>
          <p:cNvSpPr txBox="1"/>
          <p:nvPr/>
        </p:nvSpPr>
        <p:spPr>
          <a:xfrm>
            <a:off x="5573691" y="3718994"/>
            <a:ext cx="1380196" cy="574443"/>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Private</a:t>
            </a:r>
          </a:p>
          <a:p>
            <a:pPr algn="ctr"/>
            <a:r>
              <a:rPr lang="en-US" sz="1020">
                <a:latin typeface="Segoe UI" panose="020B0502040204020203" pitchFamily="34" charset="0"/>
                <a:cs typeface="Segoe UI" panose="020B0502040204020203" pitchFamily="34" charset="0"/>
              </a:rPr>
              <a:t>Storage &amp; Infra VIPs</a:t>
            </a:r>
          </a:p>
          <a:p>
            <a:pPr algn="ctr"/>
            <a:r>
              <a:rPr lang="en-US" sz="1020">
                <a:latin typeface="Segoe UI" panose="020B0502040204020203" pitchFamily="34" charset="0"/>
                <a:cs typeface="Segoe UI" panose="020B0502040204020203" pitchFamily="34" charset="0"/>
              </a:rPr>
              <a:t>(10.11.128.0/24)</a:t>
            </a:r>
          </a:p>
        </p:txBody>
      </p:sp>
      <p:sp>
        <p:nvSpPr>
          <p:cNvPr id="75" name="Rectangle 74"/>
          <p:cNvSpPr/>
          <p:nvPr/>
        </p:nvSpPr>
        <p:spPr>
          <a:xfrm>
            <a:off x="7253790" y="3075369"/>
            <a:ext cx="1448045" cy="170107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6" name="TextBox 75"/>
          <p:cNvSpPr txBox="1"/>
          <p:nvPr/>
        </p:nvSpPr>
        <p:spPr>
          <a:xfrm>
            <a:off x="7210954" y="3718994"/>
            <a:ext cx="1488100" cy="734534"/>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Private</a:t>
            </a:r>
          </a:p>
          <a:p>
            <a:pPr algn="ctr"/>
            <a:r>
              <a:rPr lang="en-US" sz="1020">
                <a:latin typeface="Segoe UI" panose="020B0502040204020203" pitchFamily="34" charset="0"/>
                <a:cs typeface="Segoe UI" panose="020B0502040204020203" pitchFamily="34" charset="0"/>
              </a:rPr>
              <a:t>Infrastructure Services</a:t>
            </a:r>
          </a:p>
          <a:p>
            <a:pPr algn="ctr"/>
            <a:r>
              <a:rPr lang="en-US" sz="1020">
                <a:latin typeface="Segoe UI" panose="020B0502040204020203" pitchFamily="34" charset="0"/>
                <a:cs typeface="Segoe UI" panose="020B0502040204020203" pitchFamily="34" charset="0"/>
              </a:rPr>
              <a:t>(10.11.130.0/24)</a:t>
            </a:r>
          </a:p>
          <a:p>
            <a:pPr algn="ctr"/>
            <a:endParaRPr lang="en-US" sz="1020">
              <a:latin typeface="Segoe UI" panose="020B0502040204020203" pitchFamily="34" charset="0"/>
              <a:cs typeface="Segoe UI" panose="020B0502040204020203" pitchFamily="34" charset="0"/>
            </a:endParaRPr>
          </a:p>
        </p:txBody>
      </p:sp>
      <p:sp>
        <p:nvSpPr>
          <p:cNvPr id="77" name="Rectangle 76"/>
          <p:cNvSpPr/>
          <p:nvPr/>
        </p:nvSpPr>
        <p:spPr>
          <a:xfrm>
            <a:off x="8928326" y="3075369"/>
            <a:ext cx="2446659" cy="170107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8" name="TextBox 77"/>
          <p:cNvSpPr txBox="1"/>
          <p:nvPr/>
        </p:nvSpPr>
        <p:spPr>
          <a:xfrm>
            <a:off x="9246571" y="4525316"/>
            <a:ext cx="1810178" cy="254262"/>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Public VIPs (65.53.123.0/22)</a:t>
            </a:r>
          </a:p>
        </p:txBody>
      </p:sp>
      <p:sp>
        <p:nvSpPr>
          <p:cNvPr id="82" name="TextBox 81"/>
          <p:cNvSpPr txBox="1"/>
          <p:nvPr/>
        </p:nvSpPr>
        <p:spPr>
          <a:xfrm>
            <a:off x="7977812" y="4846086"/>
            <a:ext cx="1320490" cy="280718"/>
          </a:xfrm>
          <a:prstGeom prst="rect">
            <a:avLst/>
          </a:prstGeom>
          <a:noFill/>
        </p:spPr>
        <p:txBody>
          <a:bodyPr wrap="none" rtlCol="0">
            <a:spAutoFit/>
          </a:bodyPr>
          <a:lstStyle/>
          <a:p>
            <a:r>
              <a:rPr lang="en-US" sz="1224" dirty="0">
                <a:solidFill>
                  <a:srgbClr val="0070C0"/>
                </a:solidFill>
                <a:latin typeface="Segoe UI" panose="020B0502040204020203" pitchFamily="34" charset="0"/>
                <a:cs typeface="Segoe UI" panose="020B0502040204020203" pitchFamily="34" charset="0"/>
              </a:rPr>
              <a:t>Azure Stack Hub</a:t>
            </a:r>
          </a:p>
        </p:txBody>
      </p:sp>
      <p:sp>
        <p:nvSpPr>
          <p:cNvPr id="88" name="Rectangle 87"/>
          <p:cNvSpPr/>
          <p:nvPr/>
        </p:nvSpPr>
        <p:spPr>
          <a:xfrm>
            <a:off x="9058715" y="3207753"/>
            <a:ext cx="1025864" cy="1304872"/>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5" name="Rectangle 94"/>
          <p:cNvSpPr/>
          <p:nvPr/>
        </p:nvSpPr>
        <p:spPr>
          <a:xfrm>
            <a:off x="10213873" y="3207753"/>
            <a:ext cx="1025864" cy="1304872"/>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6" name="TextBox 95"/>
          <p:cNvSpPr txBox="1"/>
          <p:nvPr/>
        </p:nvSpPr>
        <p:spPr>
          <a:xfrm>
            <a:off x="9125969" y="4251081"/>
            <a:ext cx="891355" cy="254262"/>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Service VIPs</a:t>
            </a:r>
          </a:p>
        </p:txBody>
      </p:sp>
      <p:sp>
        <p:nvSpPr>
          <p:cNvPr id="97" name="TextBox 96"/>
          <p:cNvSpPr txBox="1"/>
          <p:nvPr/>
        </p:nvSpPr>
        <p:spPr>
          <a:xfrm>
            <a:off x="10286034" y="4250627"/>
            <a:ext cx="881546" cy="254262"/>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Tenant VIPs</a:t>
            </a:r>
          </a:p>
        </p:txBody>
      </p:sp>
      <p:pic>
        <p:nvPicPr>
          <p:cNvPr id="98" name="Picture 9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133326" y="3278470"/>
            <a:ext cx="416688" cy="349049"/>
          </a:xfrm>
          <a:prstGeom prst="rect">
            <a:avLst/>
          </a:prstGeom>
        </p:spPr>
      </p:pic>
      <p:pic>
        <p:nvPicPr>
          <p:cNvPr id="99" name="Picture 9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593280" y="3278470"/>
            <a:ext cx="416688" cy="349049"/>
          </a:xfrm>
          <a:prstGeom prst="rect">
            <a:avLst/>
          </a:prstGeom>
        </p:spPr>
      </p:pic>
      <p:pic>
        <p:nvPicPr>
          <p:cNvPr id="100" name="Picture 9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590140" y="3682172"/>
            <a:ext cx="416688" cy="349049"/>
          </a:xfrm>
          <a:prstGeom prst="rect">
            <a:avLst/>
          </a:prstGeom>
        </p:spPr>
      </p:pic>
      <p:pic>
        <p:nvPicPr>
          <p:cNvPr id="101" name="Picture 10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133325" y="3672854"/>
            <a:ext cx="416688" cy="349049"/>
          </a:xfrm>
          <a:prstGeom prst="rect">
            <a:avLst/>
          </a:prstGeom>
        </p:spPr>
      </p:pic>
      <p:pic>
        <p:nvPicPr>
          <p:cNvPr id="102" name="Picture 10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282763" y="3277369"/>
            <a:ext cx="416688" cy="349049"/>
          </a:xfrm>
          <a:prstGeom prst="rect">
            <a:avLst/>
          </a:prstGeom>
        </p:spPr>
      </p:pic>
      <p:pic>
        <p:nvPicPr>
          <p:cNvPr id="103" name="Picture 10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742717" y="3277369"/>
            <a:ext cx="416688" cy="349049"/>
          </a:xfrm>
          <a:prstGeom prst="rect">
            <a:avLst/>
          </a:prstGeom>
        </p:spPr>
      </p:pic>
      <p:pic>
        <p:nvPicPr>
          <p:cNvPr id="104" name="Picture 10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739578" y="3681071"/>
            <a:ext cx="416688" cy="349049"/>
          </a:xfrm>
          <a:prstGeom prst="rect">
            <a:avLst/>
          </a:prstGeom>
        </p:spPr>
      </p:pic>
      <p:pic>
        <p:nvPicPr>
          <p:cNvPr id="105" name="Picture 10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282762" y="3671753"/>
            <a:ext cx="416688" cy="349049"/>
          </a:xfrm>
          <a:prstGeom prst="rect">
            <a:avLst/>
          </a:prstGeom>
        </p:spPr>
      </p:pic>
      <p:sp>
        <p:nvSpPr>
          <p:cNvPr id="107" name="TextBox 106"/>
          <p:cNvSpPr txBox="1"/>
          <p:nvPr/>
        </p:nvSpPr>
        <p:spPr>
          <a:xfrm>
            <a:off x="7756214" y="6445347"/>
            <a:ext cx="1453309" cy="286306"/>
          </a:xfrm>
          <a:prstGeom prst="rect">
            <a:avLst/>
          </a:prstGeom>
          <a:noFill/>
        </p:spPr>
        <p:txBody>
          <a:bodyPr wrap="none" rtlCol="0">
            <a:spAutoFit/>
          </a:bodyPr>
          <a:lstStyle/>
          <a:p>
            <a:r>
              <a:rPr lang="en-US" sz="1224">
                <a:solidFill>
                  <a:srgbClr val="0070C0"/>
                </a:solidFill>
                <a:latin typeface="Segoe UI" panose="020B0502040204020203" pitchFamily="34" charset="0"/>
                <a:cs typeface="Segoe UI" panose="020B0502040204020203" pitchFamily="34" charset="0"/>
              </a:rPr>
              <a:t>Intranet Networks</a:t>
            </a:r>
          </a:p>
        </p:txBody>
      </p:sp>
      <p:pic>
        <p:nvPicPr>
          <p:cNvPr id="80" name="Picture 7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718758" y="5962303"/>
            <a:ext cx="516300" cy="515495"/>
          </a:xfrm>
          <a:prstGeom prst="rect">
            <a:avLst/>
          </a:prstGeom>
        </p:spPr>
      </p:pic>
      <p:pic>
        <p:nvPicPr>
          <p:cNvPr id="110" name="Picture 10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17690" y="5962303"/>
            <a:ext cx="516300" cy="515495"/>
          </a:xfrm>
          <a:prstGeom prst="rect">
            <a:avLst/>
          </a:prstGeom>
        </p:spPr>
      </p:pic>
      <p:pic>
        <p:nvPicPr>
          <p:cNvPr id="111" name="Picture 11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316622" y="5962303"/>
            <a:ext cx="516300" cy="515495"/>
          </a:xfrm>
          <a:prstGeom prst="rect">
            <a:avLst/>
          </a:prstGeom>
        </p:spPr>
      </p:pic>
      <p:pic>
        <p:nvPicPr>
          <p:cNvPr id="114" name="Picture 11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133324" y="5968638"/>
            <a:ext cx="516300" cy="515495"/>
          </a:xfrm>
          <a:prstGeom prst="rect">
            <a:avLst/>
          </a:prstGeom>
        </p:spPr>
      </p:pic>
      <p:pic>
        <p:nvPicPr>
          <p:cNvPr id="115" name="Picture 11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932256" y="5968638"/>
            <a:ext cx="516300" cy="515495"/>
          </a:xfrm>
          <a:prstGeom prst="rect">
            <a:avLst/>
          </a:prstGeom>
        </p:spPr>
      </p:pic>
      <p:pic>
        <p:nvPicPr>
          <p:cNvPr id="117" name="Picture 11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731188" y="5968638"/>
            <a:ext cx="516300" cy="515495"/>
          </a:xfrm>
          <a:prstGeom prst="rect">
            <a:avLst/>
          </a:prstGeom>
        </p:spPr>
      </p:pic>
      <p:sp>
        <p:nvSpPr>
          <p:cNvPr id="118" name="TextBox 117"/>
          <p:cNvSpPr txBox="1"/>
          <p:nvPr/>
        </p:nvSpPr>
        <p:spPr>
          <a:xfrm>
            <a:off x="6384712" y="5316439"/>
            <a:ext cx="1522759" cy="286306"/>
          </a:xfrm>
          <a:prstGeom prst="rect">
            <a:avLst/>
          </a:prstGeom>
          <a:noFill/>
        </p:spPr>
        <p:txBody>
          <a:bodyPr wrap="none" rtlCol="0">
            <a:spAutoFit/>
          </a:bodyPr>
          <a:lstStyle/>
          <a:p>
            <a:r>
              <a:rPr lang="en-US" sz="1224">
                <a:latin typeface="Segoe UI" panose="020B0502040204020203" pitchFamily="34" charset="0"/>
                <a:cs typeface="Segoe UI" panose="020B0502040204020203" pitchFamily="34" charset="0"/>
              </a:rPr>
              <a:t>Firewall/NAT/Proxy</a:t>
            </a:r>
          </a:p>
        </p:txBody>
      </p:sp>
      <p:sp>
        <p:nvSpPr>
          <p:cNvPr id="3" name="TextBox 2"/>
          <p:cNvSpPr txBox="1"/>
          <p:nvPr/>
        </p:nvSpPr>
        <p:spPr>
          <a:xfrm>
            <a:off x="279277" y="1294414"/>
            <a:ext cx="4384508" cy="4819781"/>
          </a:xfrm>
          <a:prstGeom prst="rect">
            <a:avLst/>
          </a:prstGeom>
          <a:noFill/>
        </p:spPr>
        <p:txBody>
          <a:bodyPr wrap="square" rtlCol="0">
            <a:spAutoFit/>
          </a:bodyPr>
          <a:lstStyle>
            <a:defPPr>
              <a:defRPr lang="en-US"/>
            </a:defPPr>
            <a:lvl1pPr marL="457200" indent="-457200">
              <a:lnSpc>
                <a:spcPct val="90000"/>
              </a:lnSpc>
              <a:spcBef>
                <a:spcPts val="1800"/>
              </a:spcBef>
              <a:buSzPct val="90000"/>
              <a:buFont typeface="Arial" panose="020B0604020202020204" pitchFamily="34" charset="0"/>
              <a:buChar char="•"/>
              <a:defRPr sz="2800">
                <a:latin typeface="+mj-lt"/>
              </a:defRPr>
            </a:lvl1pPr>
          </a:lstStyle>
          <a:p>
            <a:r>
              <a:rPr lang="en-US" dirty="0"/>
              <a:t>Firewall is a recommended way to protect the Azure Stack Hub</a:t>
            </a:r>
          </a:p>
          <a:p>
            <a:r>
              <a:rPr lang="en-US" dirty="0"/>
              <a:t>Azure Stack Hub uses ACLs for the VIPs and Physical Switches</a:t>
            </a:r>
          </a:p>
          <a:p>
            <a:r>
              <a:rPr lang="en-US" dirty="0"/>
              <a:t>This shows how Azure Stack Hub is connected to an existing edge firewall</a:t>
            </a:r>
          </a:p>
        </p:txBody>
      </p:sp>
      <p:cxnSp>
        <p:nvCxnSpPr>
          <p:cNvPr id="5" name="Straight Arrow Connector 4"/>
          <p:cNvCxnSpPr/>
          <p:nvPr/>
        </p:nvCxnSpPr>
        <p:spPr>
          <a:xfrm>
            <a:off x="4623350" y="1755147"/>
            <a:ext cx="1963681" cy="1795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7"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solidFill>
                  <a:srgbClr val="0078D7"/>
                </a:solidFill>
                <a:effectLst/>
                <a:latin typeface="+mj-lt"/>
                <a:ea typeface="+mn-ea"/>
                <a:cs typeface="Segoe UI" pitchFamily="34" charset="0"/>
              </a:defRPr>
            </a:lvl1pPr>
          </a:lstStyle>
          <a:p>
            <a:r>
              <a:rPr lang="en-US" dirty="0">
                <a:gradFill>
                  <a:gsLst>
                    <a:gs pos="1250">
                      <a:schemeClr val="tx1"/>
                    </a:gs>
                    <a:gs pos="100000">
                      <a:schemeClr val="tx1"/>
                    </a:gs>
                  </a:gsLst>
                  <a:lin ang="5400000" scaled="0"/>
                </a:gradFill>
              </a:rPr>
              <a:t>Edge deployment</a:t>
            </a:r>
          </a:p>
        </p:txBody>
      </p:sp>
    </p:spTree>
    <p:extLst>
      <p:ext uri="{BB962C8B-B14F-4D97-AF65-F5344CB8AC3E}">
        <p14:creationId xmlns:p14="http://schemas.microsoft.com/office/powerpoint/2010/main" val="106910683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a:t>
            </a:r>
            <a:r>
              <a:rPr lang="en-US" dirty="0">
                <a:hlinkClick r:id="rId3"/>
              </a:rPr>
              <a:t>Port requirements</a:t>
            </a:r>
            <a:endParaRPr lang="en-US" dirty="0"/>
          </a:p>
        </p:txBody>
      </p:sp>
      <p:pic>
        <p:nvPicPr>
          <p:cNvPr id="21" name="Picture 20">
            <a:extLst>
              <a:ext uri="{FF2B5EF4-FFF2-40B4-BE49-F238E27FC236}">
                <a16:creationId xmlns:a16="http://schemas.microsoft.com/office/drawing/2014/main" id="{231836C6-4ADF-42AE-9D3F-0008488B6444}"/>
              </a:ext>
            </a:extLst>
          </p:cNvPr>
          <p:cNvPicPr>
            <a:picLocks noChangeAspect="1"/>
          </p:cNvPicPr>
          <p:nvPr/>
        </p:nvPicPr>
        <p:blipFill>
          <a:blip r:embed="rId4"/>
          <a:stretch>
            <a:fillRect/>
          </a:stretch>
        </p:blipFill>
        <p:spPr>
          <a:xfrm>
            <a:off x="731838" y="1124312"/>
            <a:ext cx="10240792" cy="5778372"/>
          </a:xfrm>
          <a:prstGeom prst="rect">
            <a:avLst/>
          </a:prstGeom>
        </p:spPr>
      </p:pic>
      <p:sp>
        <p:nvSpPr>
          <p:cNvPr id="27" name="TextBox 26"/>
          <p:cNvSpPr txBox="1"/>
          <p:nvPr/>
        </p:nvSpPr>
        <p:spPr>
          <a:xfrm>
            <a:off x="7177747" y="197040"/>
            <a:ext cx="4526890" cy="1258806"/>
          </a:xfrm>
          <a:prstGeom prst="rect">
            <a:avLst/>
          </a:prstGeom>
          <a:noFill/>
          <a:ln w="19050">
            <a:solidFill>
              <a:srgbClr val="E81123"/>
            </a:solidFill>
          </a:ln>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E81123"/>
                </a:solidFill>
                <a:effectLst/>
                <a:uLnTx/>
                <a:uFillTx/>
                <a:latin typeface="+mj-lt"/>
                <a:ea typeface="+mn-ea"/>
                <a:cs typeface="+mn-cs"/>
              </a:rPr>
              <a:t>Azure Stack Hub does not have a configurable setting to identify a proxy server.</a:t>
            </a:r>
          </a:p>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E81123"/>
                </a:solidFill>
                <a:effectLst/>
                <a:uLnTx/>
                <a:uFillTx/>
                <a:latin typeface="+mj-lt"/>
                <a:ea typeface="+mn-ea"/>
                <a:cs typeface="+mn-cs"/>
              </a:rPr>
              <a:t>You must have direct Internet access or a proxy that requires no client configuration</a:t>
            </a:r>
          </a:p>
        </p:txBody>
      </p:sp>
    </p:spTree>
    <p:extLst>
      <p:ext uri="{BB962C8B-B14F-4D97-AF65-F5344CB8AC3E}">
        <p14:creationId xmlns:p14="http://schemas.microsoft.com/office/powerpoint/2010/main" val="42472483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stretch>
            <a:fillRect/>
          </a:stretch>
        </p:blipFill>
        <p:spPr>
          <a:xfrm>
            <a:off x="7931380" y="995060"/>
            <a:ext cx="749621" cy="623327"/>
          </a:xfrm>
          <a:prstGeom prst="rect">
            <a:avLst/>
          </a:prstGeom>
        </p:spPr>
      </p:pic>
      <p:grpSp>
        <p:nvGrpSpPr>
          <p:cNvPr id="35" name="Group 34"/>
          <p:cNvGrpSpPr/>
          <p:nvPr/>
        </p:nvGrpSpPr>
        <p:grpSpPr>
          <a:xfrm>
            <a:off x="7898327" y="3375072"/>
            <a:ext cx="806889" cy="396004"/>
            <a:chOff x="3207600" y="2890463"/>
            <a:chExt cx="992549" cy="579149"/>
          </a:xfrm>
          <a:solidFill>
            <a:srgbClr val="C00000"/>
          </a:solidFill>
        </p:grpSpPr>
        <p:sp>
          <p:nvSpPr>
            <p:cNvPr id="36" name="Rectangle 35"/>
            <p:cNvSpPr/>
            <p:nvPr/>
          </p:nvSpPr>
          <p:spPr>
            <a:xfrm>
              <a:off x="3208923" y="2893594"/>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7" name="Rectangle 36"/>
            <p:cNvSpPr/>
            <p:nvPr/>
          </p:nvSpPr>
          <p:spPr>
            <a:xfrm>
              <a:off x="3540919" y="2893594"/>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8" name="Rectangle 37"/>
            <p:cNvSpPr/>
            <p:nvPr/>
          </p:nvSpPr>
          <p:spPr>
            <a:xfrm>
              <a:off x="3872915" y="2890463"/>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39" name="Rectangle 38"/>
            <p:cNvSpPr/>
            <p:nvPr/>
          </p:nvSpPr>
          <p:spPr>
            <a:xfrm>
              <a:off x="3704158" y="3082969"/>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0" name="Rectangle 39"/>
            <p:cNvSpPr/>
            <p:nvPr/>
          </p:nvSpPr>
          <p:spPr>
            <a:xfrm>
              <a:off x="3376924" y="3082969"/>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1" name="Rectangle 40"/>
            <p:cNvSpPr/>
            <p:nvPr/>
          </p:nvSpPr>
          <p:spPr>
            <a:xfrm>
              <a:off x="3872537"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2" name="Rectangle 41"/>
            <p:cNvSpPr/>
            <p:nvPr/>
          </p:nvSpPr>
          <p:spPr>
            <a:xfrm>
              <a:off x="3540163"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3" name="Rectangle 42"/>
            <p:cNvSpPr/>
            <p:nvPr/>
          </p:nvSpPr>
          <p:spPr>
            <a:xfrm>
              <a:off x="3208167"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4" name="Rectangle 43"/>
            <p:cNvSpPr/>
            <p:nvPr/>
          </p:nvSpPr>
          <p:spPr>
            <a:xfrm>
              <a:off x="4031014" y="3082969"/>
              <a:ext cx="169135"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45" name="Rectangle 44"/>
            <p:cNvSpPr/>
            <p:nvPr/>
          </p:nvSpPr>
          <p:spPr>
            <a:xfrm>
              <a:off x="3207600" y="3082969"/>
              <a:ext cx="169135"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46" name="Rectangle 45"/>
          <p:cNvSpPr/>
          <p:nvPr/>
        </p:nvSpPr>
        <p:spPr>
          <a:xfrm>
            <a:off x="9779867" y="4034178"/>
            <a:ext cx="1689647" cy="2592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err="1">
                <a:latin typeface="Segoe UI" panose="020B0502040204020203" pitchFamily="34" charset="0"/>
                <a:cs typeface="Segoe UI" panose="020B0502040204020203" pitchFamily="34" charset="0"/>
              </a:rPr>
              <a:t>ToR</a:t>
            </a:r>
            <a:endParaRPr lang="en-US" sz="1224">
              <a:latin typeface="Segoe UI" panose="020B0502040204020203" pitchFamily="34" charset="0"/>
              <a:cs typeface="Segoe UI" panose="020B0502040204020203" pitchFamily="34" charset="0"/>
            </a:endParaRPr>
          </a:p>
        </p:txBody>
      </p:sp>
      <p:sp>
        <p:nvSpPr>
          <p:cNvPr id="47" name="TextBox 46"/>
          <p:cNvSpPr txBox="1"/>
          <p:nvPr/>
        </p:nvSpPr>
        <p:spPr>
          <a:xfrm>
            <a:off x="5831305" y="1191371"/>
            <a:ext cx="1496927" cy="286306"/>
          </a:xfrm>
          <a:prstGeom prst="rect">
            <a:avLst/>
          </a:prstGeom>
          <a:noFill/>
        </p:spPr>
        <p:txBody>
          <a:bodyPr wrap="none" rtlCol="0">
            <a:spAutoFit/>
          </a:bodyPr>
          <a:lstStyle/>
          <a:p>
            <a:r>
              <a:rPr lang="en-US" sz="1224" dirty="0" err="1">
                <a:latin typeface="Segoe UI" panose="020B0502040204020203" pitchFamily="34" charset="0"/>
                <a:cs typeface="Segoe UI" panose="020B0502040204020203" pitchFamily="34" charset="0"/>
              </a:rPr>
              <a:t>Agg</a:t>
            </a:r>
            <a:r>
              <a:rPr lang="en-US" sz="1224" dirty="0">
                <a:latin typeface="Segoe UI" panose="020B0502040204020203" pitchFamily="34" charset="0"/>
                <a:cs typeface="Segoe UI" panose="020B0502040204020203" pitchFamily="34" charset="0"/>
              </a:rPr>
              <a:t> / Edge Router</a:t>
            </a:r>
          </a:p>
        </p:txBody>
      </p:sp>
      <p:pic>
        <p:nvPicPr>
          <p:cNvPr id="48" name="Picture 47"/>
          <p:cNvPicPr>
            <a:picLocks noChangeAspect="1"/>
          </p:cNvPicPr>
          <p:nvPr/>
        </p:nvPicPr>
        <p:blipFill rotWithShape="1">
          <a:blip r:embed="rId4" cstate="screen">
            <a:extLst>
              <a:ext uri="{28A0092B-C50C-407E-A947-70E740481C1C}">
                <a14:useLocalDpi xmlns:a14="http://schemas.microsoft.com/office/drawing/2010/main"/>
              </a:ext>
            </a:extLst>
          </a:blip>
          <a:srcRect b="33045"/>
          <a:stretch/>
        </p:blipFill>
        <p:spPr>
          <a:xfrm>
            <a:off x="7981213" y="197592"/>
            <a:ext cx="649953" cy="662715"/>
          </a:xfrm>
          <a:prstGeom prst="rect">
            <a:avLst/>
          </a:prstGeom>
        </p:spPr>
      </p:pic>
      <p:sp>
        <p:nvSpPr>
          <p:cNvPr id="49" name="TextBox 48"/>
          <p:cNvSpPr txBox="1"/>
          <p:nvPr/>
        </p:nvSpPr>
        <p:spPr>
          <a:xfrm>
            <a:off x="6547654" y="1702191"/>
            <a:ext cx="719232" cy="286306"/>
          </a:xfrm>
          <a:prstGeom prst="rect">
            <a:avLst/>
          </a:prstGeom>
          <a:noFill/>
        </p:spPr>
        <p:txBody>
          <a:bodyPr wrap="none" rtlCol="0">
            <a:spAutoFit/>
          </a:bodyPr>
          <a:lstStyle/>
          <a:p>
            <a:r>
              <a:rPr lang="en-US" sz="1224">
                <a:latin typeface="Segoe UI" panose="020B0502040204020203" pitchFamily="34" charset="0"/>
                <a:cs typeface="Segoe UI" panose="020B0502040204020203" pitchFamily="34" charset="0"/>
              </a:rPr>
              <a:t>Firewall</a:t>
            </a:r>
          </a:p>
        </p:txBody>
      </p:sp>
      <p:grpSp>
        <p:nvGrpSpPr>
          <p:cNvPr id="50" name="Group 49"/>
          <p:cNvGrpSpPr/>
          <p:nvPr/>
        </p:nvGrpSpPr>
        <p:grpSpPr>
          <a:xfrm>
            <a:off x="7904518" y="1704550"/>
            <a:ext cx="806889" cy="396004"/>
            <a:chOff x="3207600" y="2890463"/>
            <a:chExt cx="992549" cy="579149"/>
          </a:xfrm>
          <a:solidFill>
            <a:srgbClr val="C00000"/>
          </a:solidFill>
        </p:grpSpPr>
        <p:sp>
          <p:nvSpPr>
            <p:cNvPr id="51" name="Rectangle 50"/>
            <p:cNvSpPr/>
            <p:nvPr/>
          </p:nvSpPr>
          <p:spPr>
            <a:xfrm>
              <a:off x="3208923" y="2893594"/>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2" name="Rectangle 51"/>
            <p:cNvSpPr/>
            <p:nvPr/>
          </p:nvSpPr>
          <p:spPr>
            <a:xfrm>
              <a:off x="3540919" y="2893594"/>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3" name="Rectangle 52"/>
            <p:cNvSpPr/>
            <p:nvPr/>
          </p:nvSpPr>
          <p:spPr>
            <a:xfrm>
              <a:off x="3872915" y="2890463"/>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4" name="Rectangle 53"/>
            <p:cNvSpPr/>
            <p:nvPr/>
          </p:nvSpPr>
          <p:spPr>
            <a:xfrm>
              <a:off x="3704158" y="3082969"/>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5" name="Rectangle 54"/>
            <p:cNvSpPr/>
            <p:nvPr/>
          </p:nvSpPr>
          <p:spPr>
            <a:xfrm>
              <a:off x="3376924" y="3082969"/>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6" name="Rectangle 55"/>
            <p:cNvSpPr/>
            <p:nvPr/>
          </p:nvSpPr>
          <p:spPr>
            <a:xfrm>
              <a:off x="3872537"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7" name="Rectangle 56"/>
            <p:cNvSpPr/>
            <p:nvPr/>
          </p:nvSpPr>
          <p:spPr>
            <a:xfrm>
              <a:off x="3540163"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8" name="Rectangle 57"/>
            <p:cNvSpPr/>
            <p:nvPr/>
          </p:nvSpPr>
          <p:spPr>
            <a:xfrm>
              <a:off x="3208167" y="3277106"/>
              <a:ext cx="327234"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59" name="Rectangle 58"/>
            <p:cNvSpPr/>
            <p:nvPr/>
          </p:nvSpPr>
          <p:spPr>
            <a:xfrm>
              <a:off x="4031014" y="3082969"/>
              <a:ext cx="169135"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0" name="Rectangle 59"/>
            <p:cNvSpPr/>
            <p:nvPr/>
          </p:nvSpPr>
          <p:spPr>
            <a:xfrm>
              <a:off x="3207600" y="3082969"/>
              <a:ext cx="169135" cy="19250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
        <p:nvSpPr>
          <p:cNvPr id="61" name="Rectangle 60"/>
          <p:cNvSpPr/>
          <p:nvPr/>
        </p:nvSpPr>
        <p:spPr>
          <a:xfrm>
            <a:off x="5146410" y="4427404"/>
            <a:ext cx="6323104" cy="2278181"/>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2" name="Rectangle 61"/>
          <p:cNvSpPr/>
          <p:nvPr/>
        </p:nvSpPr>
        <p:spPr>
          <a:xfrm>
            <a:off x="5146411" y="4040740"/>
            <a:ext cx="1689647" cy="2592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err="1">
                <a:latin typeface="Segoe UI" panose="020B0502040204020203" pitchFamily="34" charset="0"/>
                <a:cs typeface="Segoe UI" panose="020B0502040204020203" pitchFamily="34" charset="0"/>
              </a:rPr>
              <a:t>ToR</a:t>
            </a:r>
            <a:endParaRPr lang="en-US" sz="1224">
              <a:latin typeface="Segoe UI" panose="020B0502040204020203" pitchFamily="34" charset="0"/>
              <a:cs typeface="Segoe UI" panose="020B0502040204020203" pitchFamily="34" charset="0"/>
            </a:endParaRPr>
          </a:p>
        </p:txBody>
      </p:sp>
      <p:cxnSp>
        <p:nvCxnSpPr>
          <p:cNvPr id="63" name="Straight Connector 62"/>
          <p:cNvCxnSpPr>
            <a:stCxn id="62" idx="0"/>
            <a:endCxn id="42" idx="2"/>
          </p:cNvCxnSpPr>
          <p:nvPr/>
        </p:nvCxnSpPr>
        <p:spPr>
          <a:xfrm flipV="1">
            <a:off x="5991234" y="3771075"/>
            <a:ext cx="2310461" cy="2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2" idx="2"/>
            <a:endCxn id="46" idx="0"/>
          </p:cNvCxnSpPr>
          <p:nvPr/>
        </p:nvCxnSpPr>
        <p:spPr>
          <a:xfrm>
            <a:off x="8301695" y="3771076"/>
            <a:ext cx="2322996" cy="263101"/>
          </a:xfrm>
          <a:prstGeom prst="line">
            <a:avLst/>
          </a:prstGeom>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146410" y="2242022"/>
            <a:ext cx="6323104" cy="904044"/>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66" name="Rectangle 65"/>
          <p:cNvSpPr/>
          <p:nvPr/>
        </p:nvSpPr>
        <p:spPr>
          <a:xfrm>
            <a:off x="7765084" y="4044268"/>
            <a:ext cx="1082215" cy="259202"/>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a:latin typeface="Segoe UI" panose="020B0502040204020203" pitchFamily="34" charset="0"/>
                <a:cs typeface="Segoe UI" panose="020B0502040204020203" pitchFamily="34" charset="0"/>
              </a:rPr>
              <a:t>BMC</a:t>
            </a:r>
          </a:p>
        </p:txBody>
      </p:sp>
      <p:cxnSp>
        <p:nvCxnSpPr>
          <p:cNvPr id="67" name="Straight Connector 66"/>
          <p:cNvCxnSpPr>
            <a:stCxn id="66" idx="1"/>
            <a:endCxn id="62" idx="3"/>
          </p:cNvCxnSpPr>
          <p:nvPr/>
        </p:nvCxnSpPr>
        <p:spPr>
          <a:xfrm flipH="1" flipV="1">
            <a:off x="6836057" y="4170341"/>
            <a:ext cx="929027" cy="3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3"/>
            <a:endCxn id="46" idx="1"/>
          </p:cNvCxnSpPr>
          <p:nvPr/>
        </p:nvCxnSpPr>
        <p:spPr>
          <a:xfrm flipV="1">
            <a:off x="8847298" y="4163779"/>
            <a:ext cx="932569" cy="10090"/>
          </a:xfrm>
          <a:prstGeom prst="line">
            <a:avLst/>
          </a:prstGeom>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5388906" y="4665045"/>
            <a:ext cx="1448045" cy="170107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0" name="TextBox 69"/>
          <p:cNvSpPr txBox="1"/>
          <p:nvPr/>
        </p:nvSpPr>
        <p:spPr>
          <a:xfrm>
            <a:off x="5400020" y="5308670"/>
            <a:ext cx="1380196" cy="574443"/>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Private</a:t>
            </a:r>
          </a:p>
          <a:p>
            <a:pPr algn="ctr"/>
            <a:r>
              <a:rPr lang="en-US" sz="1020">
                <a:latin typeface="Segoe UI" panose="020B0502040204020203" pitchFamily="34" charset="0"/>
                <a:cs typeface="Segoe UI" panose="020B0502040204020203" pitchFamily="34" charset="0"/>
              </a:rPr>
              <a:t>Storage &amp; Infra VIPs</a:t>
            </a:r>
          </a:p>
          <a:p>
            <a:pPr algn="ctr"/>
            <a:r>
              <a:rPr lang="en-US" sz="1020">
                <a:latin typeface="Segoe UI" panose="020B0502040204020203" pitchFamily="34" charset="0"/>
                <a:cs typeface="Segoe UI" panose="020B0502040204020203" pitchFamily="34" charset="0"/>
              </a:rPr>
              <a:t>(10.11.128.0/24)</a:t>
            </a:r>
          </a:p>
        </p:txBody>
      </p:sp>
      <p:sp>
        <p:nvSpPr>
          <p:cNvPr id="71" name="Rectangle 70"/>
          <p:cNvSpPr/>
          <p:nvPr/>
        </p:nvSpPr>
        <p:spPr>
          <a:xfrm>
            <a:off x="7080120" y="4665045"/>
            <a:ext cx="1448045" cy="170107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2" name="TextBox 71"/>
          <p:cNvSpPr txBox="1"/>
          <p:nvPr/>
        </p:nvSpPr>
        <p:spPr>
          <a:xfrm>
            <a:off x="7037283" y="5308670"/>
            <a:ext cx="1488100" cy="734534"/>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Private</a:t>
            </a:r>
          </a:p>
          <a:p>
            <a:pPr algn="ctr"/>
            <a:r>
              <a:rPr lang="en-US" sz="1020">
                <a:latin typeface="Segoe UI" panose="020B0502040204020203" pitchFamily="34" charset="0"/>
                <a:cs typeface="Segoe UI" panose="020B0502040204020203" pitchFamily="34" charset="0"/>
              </a:rPr>
              <a:t>Infrastructure Services</a:t>
            </a:r>
          </a:p>
          <a:p>
            <a:pPr algn="ctr"/>
            <a:r>
              <a:rPr lang="en-US" sz="1020">
                <a:latin typeface="Segoe UI" panose="020B0502040204020203" pitchFamily="34" charset="0"/>
                <a:cs typeface="Segoe UI" panose="020B0502040204020203" pitchFamily="34" charset="0"/>
              </a:rPr>
              <a:t>(10.11.130.0/24)</a:t>
            </a:r>
          </a:p>
          <a:p>
            <a:pPr algn="ctr"/>
            <a:endParaRPr lang="en-US" sz="1020">
              <a:latin typeface="Segoe UI" panose="020B0502040204020203" pitchFamily="34" charset="0"/>
              <a:cs typeface="Segoe UI" panose="020B0502040204020203" pitchFamily="34" charset="0"/>
            </a:endParaRPr>
          </a:p>
        </p:txBody>
      </p:sp>
      <p:sp>
        <p:nvSpPr>
          <p:cNvPr id="73" name="Rectangle 72"/>
          <p:cNvSpPr/>
          <p:nvPr/>
        </p:nvSpPr>
        <p:spPr>
          <a:xfrm>
            <a:off x="8754655" y="4665045"/>
            <a:ext cx="2446659" cy="170107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4" name="TextBox 73"/>
          <p:cNvSpPr txBox="1"/>
          <p:nvPr/>
        </p:nvSpPr>
        <p:spPr>
          <a:xfrm>
            <a:off x="9072900" y="6114993"/>
            <a:ext cx="1810178" cy="254262"/>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Public VIPs (65.53.123.0/22)</a:t>
            </a:r>
          </a:p>
        </p:txBody>
      </p:sp>
      <p:sp>
        <p:nvSpPr>
          <p:cNvPr id="75" name="TextBox 74"/>
          <p:cNvSpPr txBox="1"/>
          <p:nvPr/>
        </p:nvSpPr>
        <p:spPr>
          <a:xfrm>
            <a:off x="7804142" y="6435762"/>
            <a:ext cx="1320490" cy="280718"/>
          </a:xfrm>
          <a:prstGeom prst="rect">
            <a:avLst/>
          </a:prstGeom>
          <a:noFill/>
        </p:spPr>
        <p:txBody>
          <a:bodyPr wrap="none" rtlCol="0">
            <a:spAutoFit/>
          </a:bodyPr>
          <a:lstStyle/>
          <a:p>
            <a:r>
              <a:rPr lang="en-US" sz="1224" dirty="0">
                <a:solidFill>
                  <a:srgbClr val="0070C0"/>
                </a:solidFill>
                <a:latin typeface="Segoe UI" panose="020B0502040204020203" pitchFamily="34" charset="0"/>
                <a:cs typeface="Segoe UI" panose="020B0502040204020203" pitchFamily="34" charset="0"/>
              </a:rPr>
              <a:t>Azure Stack Hub</a:t>
            </a:r>
          </a:p>
        </p:txBody>
      </p:sp>
      <p:sp>
        <p:nvSpPr>
          <p:cNvPr id="76" name="Rectangle 75"/>
          <p:cNvSpPr/>
          <p:nvPr/>
        </p:nvSpPr>
        <p:spPr>
          <a:xfrm>
            <a:off x="8885044" y="4797430"/>
            <a:ext cx="1025864" cy="1304872"/>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7" name="Rectangle 76"/>
          <p:cNvSpPr/>
          <p:nvPr/>
        </p:nvSpPr>
        <p:spPr>
          <a:xfrm>
            <a:off x="10040202" y="4797430"/>
            <a:ext cx="1025864" cy="1304872"/>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78" name="TextBox 77"/>
          <p:cNvSpPr txBox="1"/>
          <p:nvPr/>
        </p:nvSpPr>
        <p:spPr>
          <a:xfrm>
            <a:off x="8952298" y="5840758"/>
            <a:ext cx="891355" cy="254262"/>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Service VIPs</a:t>
            </a:r>
          </a:p>
        </p:txBody>
      </p:sp>
      <p:sp>
        <p:nvSpPr>
          <p:cNvPr id="79" name="TextBox 78"/>
          <p:cNvSpPr txBox="1"/>
          <p:nvPr/>
        </p:nvSpPr>
        <p:spPr>
          <a:xfrm>
            <a:off x="10112363" y="5840304"/>
            <a:ext cx="881546" cy="254262"/>
          </a:xfrm>
          <a:prstGeom prst="rect">
            <a:avLst/>
          </a:prstGeom>
          <a:noFill/>
        </p:spPr>
        <p:txBody>
          <a:bodyPr wrap="none" rtlCol="0">
            <a:spAutoFit/>
          </a:bodyPr>
          <a:lstStyle/>
          <a:p>
            <a:pPr algn="ctr"/>
            <a:r>
              <a:rPr lang="en-US" sz="1020">
                <a:latin typeface="Segoe UI" panose="020B0502040204020203" pitchFamily="34" charset="0"/>
                <a:cs typeface="Segoe UI" panose="020B0502040204020203" pitchFamily="34" charset="0"/>
              </a:rPr>
              <a:t>Tenant VIPs</a:t>
            </a:r>
          </a:p>
        </p:txBody>
      </p:sp>
      <p:pic>
        <p:nvPicPr>
          <p:cNvPr id="80" name="Picture 7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959655" y="4868147"/>
            <a:ext cx="416688" cy="349049"/>
          </a:xfrm>
          <a:prstGeom prst="rect">
            <a:avLst/>
          </a:prstGeom>
        </p:spPr>
      </p:pic>
      <p:pic>
        <p:nvPicPr>
          <p:cNvPr id="81" name="Picture 8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419609" y="4868147"/>
            <a:ext cx="416688" cy="349049"/>
          </a:xfrm>
          <a:prstGeom prst="rect">
            <a:avLst/>
          </a:prstGeom>
        </p:spPr>
      </p:pic>
      <p:pic>
        <p:nvPicPr>
          <p:cNvPr id="82" name="Picture 8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416469" y="5271849"/>
            <a:ext cx="416688" cy="349049"/>
          </a:xfrm>
          <a:prstGeom prst="rect">
            <a:avLst/>
          </a:prstGeom>
        </p:spPr>
      </p:pic>
      <p:pic>
        <p:nvPicPr>
          <p:cNvPr id="83" name="Picture 8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959654" y="5262531"/>
            <a:ext cx="416688" cy="349049"/>
          </a:xfrm>
          <a:prstGeom prst="rect">
            <a:avLst/>
          </a:prstGeom>
        </p:spPr>
      </p:pic>
      <p:pic>
        <p:nvPicPr>
          <p:cNvPr id="84" name="Picture 8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109093" y="4867046"/>
            <a:ext cx="416688" cy="349049"/>
          </a:xfrm>
          <a:prstGeom prst="rect">
            <a:avLst/>
          </a:prstGeom>
        </p:spPr>
      </p:pic>
      <p:pic>
        <p:nvPicPr>
          <p:cNvPr id="85" name="Picture 8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569046" y="4867046"/>
            <a:ext cx="416688" cy="349049"/>
          </a:xfrm>
          <a:prstGeom prst="rect">
            <a:avLst/>
          </a:prstGeom>
        </p:spPr>
      </p:pic>
      <p:pic>
        <p:nvPicPr>
          <p:cNvPr id="86" name="Picture 8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565907" y="5270747"/>
            <a:ext cx="416688" cy="349049"/>
          </a:xfrm>
          <a:prstGeom prst="rect">
            <a:avLst/>
          </a:prstGeom>
        </p:spPr>
      </p:pic>
      <p:pic>
        <p:nvPicPr>
          <p:cNvPr id="87" name="Picture 8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109092" y="5261430"/>
            <a:ext cx="416688" cy="349049"/>
          </a:xfrm>
          <a:prstGeom prst="rect">
            <a:avLst/>
          </a:prstGeom>
        </p:spPr>
      </p:pic>
      <p:sp>
        <p:nvSpPr>
          <p:cNvPr id="88" name="TextBox 87"/>
          <p:cNvSpPr txBox="1"/>
          <p:nvPr/>
        </p:nvSpPr>
        <p:spPr>
          <a:xfrm>
            <a:off x="8045503" y="2887467"/>
            <a:ext cx="536579" cy="286306"/>
          </a:xfrm>
          <a:prstGeom prst="rect">
            <a:avLst/>
          </a:prstGeom>
          <a:noFill/>
        </p:spPr>
        <p:txBody>
          <a:bodyPr wrap="none" rtlCol="0">
            <a:spAutoFit/>
          </a:bodyPr>
          <a:lstStyle/>
          <a:p>
            <a:r>
              <a:rPr lang="en-US" sz="1224">
                <a:solidFill>
                  <a:srgbClr val="0070C0"/>
                </a:solidFill>
                <a:latin typeface="Segoe UI" panose="020B0502040204020203" pitchFamily="34" charset="0"/>
                <a:cs typeface="Segoe UI" panose="020B0502040204020203" pitchFamily="34" charset="0"/>
              </a:rPr>
              <a:t>DMZ</a:t>
            </a:r>
          </a:p>
        </p:txBody>
      </p:sp>
      <p:pic>
        <p:nvPicPr>
          <p:cNvPr id="89" name="Picture 8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545087" y="2406625"/>
            <a:ext cx="516300" cy="515495"/>
          </a:xfrm>
          <a:prstGeom prst="rect">
            <a:avLst/>
          </a:prstGeom>
        </p:spPr>
      </p:pic>
      <p:pic>
        <p:nvPicPr>
          <p:cNvPr id="90" name="Picture 8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344019" y="2406625"/>
            <a:ext cx="516300" cy="515495"/>
          </a:xfrm>
          <a:prstGeom prst="rect">
            <a:avLst/>
          </a:prstGeom>
        </p:spPr>
      </p:pic>
      <p:pic>
        <p:nvPicPr>
          <p:cNvPr id="91" name="Picture 9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142951" y="2406625"/>
            <a:ext cx="516300" cy="515495"/>
          </a:xfrm>
          <a:prstGeom prst="rect">
            <a:avLst/>
          </a:prstGeom>
        </p:spPr>
      </p:pic>
      <p:pic>
        <p:nvPicPr>
          <p:cNvPr id="92" name="Picture 9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959653" y="2412960"/>
            <a:ext cx="516300" cy="515495"/>
          </a:xfrm>
          <a:prstGeom prst="rect">
            <a:avLst/>
          </a:prstGeom>
        </p:spPr>
      </p:pic>
      <p:pic>
        <p:nvPicPr>
          <p:cNvPr id="93" name="Picture 9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758585" y="2412960"/>
            <a:ext cx="516300" cy="515495"/>
          </a:xfrm>
          <a:prstGeom prst="rect">
            <a:avLst/>
          </a:prstGeom>
        </p:spPr>
      </p:pic>
      <p:pic>
        <p:nvPicPr>
          <p:cNvPr id="94" name="Picture 93"/>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557518" y="2412960"/>
            <a:ext cx="516300" cy="515495"/>
          </a:xfrm>
          <a:prstGeom prst="rect">
            <a:avLst/>
          </a:prstGeom>
        </p:spPr>
      </p:pic>
      <p:sp>
        <p:nvSpPr>
          <p:cNvPr id="97" name="TextBox 96"/>
          <p:cNvSpPr txBox="1"/>
          <p:nvPr/>
        </p:nvSpPr>
        <p:spPr>
          <a:xfrm>
            <a:off x="6262870" y="3414645"/>
            <a:ext cx="1522759" cy="286306"/>
          </a:xfrm>
          <a:prstGeom prst="rect">
            <a:avLst/>
          </a:prstGeom>
          <a:noFill/>
        </p:spPr>
        <p:txBody>
          <a:bodyPr wrap="none" rtlCol="0">
            <a:spAutoFit/>
          </a:bodyPr>
          <a:lstStyle/>
          <a:p>
            <a:r>
              <a:rPr lang="en-US" sz="1224" dirty="0">
                <a:latin typeface="Segoe UI" panose="020B0502040204020203" pitchFamily="34" charset="0"/>
                <a:cs typeface="Segoe UI" panose="020B0502040204020203" pitchFamily="34" charset="0"/>
              </a:rPr>
              <a:t>Firewall/NAT/Proxy</a:t>
            </a:r>
          </a:p>
        </p:txBody>
      </p:sp>
      <p:sp>
        <p:nvSpPr>
          <p:cNvPr id="96" name="TextBox 95"/>
          <p:cNvSpPr txBox="1"/>
          <p:nvPr/>
        </p:nvSpPr>
        <p:spPr>
          <a:xfrm>
            <a:off x="274639" y="1277070"/>
            <a:ext cx="4309670" cy="3813352"/>
          </a:xfrm>
          <a:prstGeom prst="rect">
            <a:avLst/>
          </a:prstGeom>
          <a:noFill/>
        </p:spPr>
        <p:txBody>
          <a:bodyPr wrap="square" rtlCol="0">
            <a:spAutoFit/>
          </a:bodyPr>
          <a:lstStyle/>
          <a:p>
            <a:pPr marL="457200" indent="-457200">
              <a:lnSpc>
                <a:spcPct val="90000"/>
              </a:lnSpc>
              <a:spcBef>
                <a:spcPts val="1800"/>
              </a:spcBef>
              <a:buSzPct val="90000"/>
              <a:buFont typeface="Arial" panose="020B0604020202020204" pitchFamily="34" charset="0"/>
              <a:buChar char="•"/>
            </a:pPr>
            <a:r>
              <a:rPr lang="en-US" sz="2800" dirty="0">
                <a:latin typeface="+mj-lt"/>
              </a:rPr>
              <a:t>Traditional enterprise deployment with DMZ between internal network and Internet</a:t>
            </a:r>
          </a:p>
          <a:p>
            <a:pPr marL="457200" indent="-457200">
              <a:lnSpc>
                <a:spcPct val="90000"/>
              </a:lnSpc>
              <a:spcBef>
                <a:spcPts val="1800"/>
              </a:spcBef>
              <a:buSzPct val="90000"/>
              <a:buFont typeface="Arial" panose="020B0604020202020204" pitchFamily="34" charset="0"/>
              <a:buChar char="•"/>
            </a:pPr>
            <a:r>
              <a:rPr lang="en-US" sz="2800" dirty="0">
                <a:latin typeface="+mj-lt"/>
              </a:rPr>
              <a:t>Options for connecting Azure Stack Hub to the DMZ are through firewall, NAT, and reverse proxy</a:t>
            </a:r>
          </a:p>
        </p:txBody>
      </p:sp>
      <p:sp>
        <p:nvSpPr>
          <p:cNvPr id="95"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solidFill>
                  <a:srgbClr val="0078D7"/>
                </a:solidFill>
                <a:effectLst/>
                <a:latin typeface="+mj-lt"/>
                <a:ea typeface="+mn-ea"/>
                <a:cs typeface="Segoe UI" pitchFamily="34" charset="0"/>
              </a:defRPr>
            </a:lvl1pPr>
          </a:lstStyle>
          <a:p>
            <a:r>
              <a:rPr lang="en-US" dirty="0">
                <a:gradFill>
                  <a:gsLst>
                    <a:gs pos="1250">
                      <a:schemeClr val="tx1"/>
                    </a:gs>
                    <a:gs pos="100000">
                      <a:schemeClr val="tx1"/>
                    </a:gs>
                  </a:gsLst>
                  <a:lin ang="5400000" scaled="0"/>
                </a:gradFill>
              </a:rPr>
              <a:t>Enterprise/intranet/DMZ</a:t>
            </a:r>
          </a:p>
        </p:txBody>
      </p:sp>
    </p:spTree>
    <p:extLst>
      <p:ext uri="{BB962C8B-B14F-4D97-AF65-F5344CB8AC3E}">
        <p14:creationId xmlns:p14="http://schemas.microsoft.com/office/powerpoint/2010/main" val="49231201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itle 1"/>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solidFill>
                  <a:srgbClr val="0078D7"/>
                </a:solidFill>
                <a:effectLst/>
                <a:latin typeface="+mj-lt"/>
                <a:ea typeface="+mn-ea"/>
                <a:cs typeface="Segoe UI" pitchFamily="34" charset="0"/>
              </a:defRPr>
            </a:lvl1pPr>
          </a:lstStyle>
          <a:p>
            <a:r>
              <a:rPr lang="en-US" dirty="0">
                <a:gradFill>
                  <a:gsLst>
                    <a:gs pos="1250">
                      <a:schemeClr val="tx1"/>
                    </a:gs>
                    <a:gs pos="100000">
                      <a:schemeClr val="tx1"/>
                    </a:gs>
                  </a:gsLst>
                  <a:lin ang="5400000" scaled="0"/>
                </a:gradFill>
              </a:rPr>
              <a:t>ExpressRoute for single tenant</a:t>
            </a:r>
          </a:p>
        </p:txBody>
      </p:sp>
      <p:pic>
        <p:nvPicPr>
          <p:cNvPr id="3" name="Picture 2">
            <a:extLst>
              <a:ext uri="{FF2B5EF4-FFF2-40B4-BE49-F238E27FC236}">
                <a16:creationId xmlns:a16="http://schemas.microsoft.com/office/drawing/2014/main" id="{D4F2BB07-87B8-4F37-8574-4E5D680A1D68}"/>
              </a:ext>
            </a:extLst>
          </p:cNvPr>
          <p:cNvPicPr>
            <a:picLocks noChangeAspect="1"/>
          </p:cNvPicPr>
          <p:nvPr/>
        </p:nvPicPr>
        <p:blipFill>
          <a:blip r:embed="rId3"/>
          <a:stretch>
            <a:fillRect/>
          </a:stretch>
        </p:blipFill>
        <p:spPr>
          <a:xfrm>
            <a:off x="121689" y="1335397"/>
            <a:ext cx="12042514" cy="5159671"/>
          </a:xfrm>
          <a:prstGeom prst="rect">
            <a:avLst/>
          </a:prstGeom>
        </p:spPr>
      </p:pic>
      <p:sp>
        <p:nvSpPr>
          <p:cNvPr id="7" name="TextBox 6">
            <a:extLst>
              <a:ext uri="{FF2B5EF4-FFF2-40B4-BE49-F238E27FC236}">
                <a16:creationId xmlns:a16="http://schemas.microsoft.com/office/drawing/2014/main" id="{48F1461B-81EC-405C-AB56-A3BA0A674D48}"/>
              </a:ext>
            </a:extLst>
          </p:cNvPr>
          <p:cNvSpPr txBox="1"/>
          <p:nvPr/>
        </p:nvSpPr>
        <p:spPr>
          <a:xfrm>
            <a:off x="272271" y="6294450"/>
            <a:ext cx="11812891" cy="369332"/>
          </a:xfrm>
          <a:prstGeom prst="rect">
            <a:avLst/>
          </a:prstGeom>
          <a:noFill/>
        </p:spPr>
        <p:txBody>
          <a:bodyPr wrap="square">
            <a:spAutoFit/>
          </a:bodyPr>
          <a:lstStyle/>
          <a:p>
            <a:r>
              <a:rPr lang="en-US" dirty="0">
                <a:hlinkClick r:id="rId4"/>
              </a:rPr>
              <a:t>Using Express Route - Azure Stack Hub | Microsoft Docs</a:t>
            </a:r>
            <a:endParaRPr lang="en-US" dirty="0"/>
          </a:p>
        </p:txBody>
      </p:sp>
    </p:spTree>
    <p:extLst>
      <p:ext uri="{BB962C8B-B14F-4D97-AF65-F5344CB8AC3E}">
        <p14:creationId xmlns:p14="http://schemas.microsoft.com/office/powerpoint/2010/main" val="62720280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itle 1"/>
          <p:cNvSpPr txBox="1">
            <a:spLocks/>
          </p:cNvSpPr>
          <p:nvPr/>
        </p:nvSpPr>
        <p:spPr>
          <a:xfrm>
            <a:off x="274638" y="295274"/>
            <a:ext cx="5562891"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a:ln w="3175">
                  <a:noFill/>
                </a:ln>
                <a:solidFill>
                  <a:srgbClr val="0078D7"/>
                </a:solidFill>
                <a:effectLst/>
                <a:latin typeface="+mj-lt"/>
                <a:ea typeface="+mn-ea"/>
                <a:cs typeface="Segoe UI" pitchFamily="34" charset="0"/>
              </a:defRPr>
            </a:lvl1pPr>
          </a:lstStyle>
          <a:p>
            <a:r>
              <a:rPr lang="en-US" dirty="0">
                <a:gradFill>
                  <a:gsLst>
                    <a:gs pos="1250">
                      <a:schemeClr val="tx1"/>
                    </a:gs>
                    <a:gs pos="100000">
                      <a:schemeClr val="tx1"/>
                    </a:gs>
                  </a:gsLst>
                  <a:lin ang="5400000" scaled="0"/>
                </a:gradFill>
              </a:rPr>
              <a:t>ExpressRoute for multi-tenant scenario</a:t>
            </a:r>
          </a:p>
        </p:txBody>
      </p:sp>
      <p:sp>
        <p:nvSpPr>
          <p:cNvPr id="6" name="TextBox 5">
            <a:extLst>
              <a:ext uri="{FF2B5EF4-FFF2-40B4-BE49-F238E27FC236}">
                <a16:creationId xmlns:a16="http://schemas.microsoft.com/office/drawing/2014/main" id="{3BA5E819-30C9-4A9E-8EF7-8849D2C5453E}"/>
              </a:ext>
            </a:extLst>
          </p:cNvPr>
          <p:cNvSpPr txBox="1"/>
          <p:nvPr/>
        </p:nvSpPr>
        <p:spPr>
          <a:xfrm>
            <a:off x="274638" y="1906178"/>
            <a:ext cx="5489740" cy="3656386"/>
          </a:xfrm>
          <a:prstGeom prst="rect">
            <a:avLst/>
          </a:prstGeom>
          <a:noFill/>
        </p:spPr>
        <p:txBody>
          <a:bodyPr wrap="square" rtlCol="0">
            <a:spAutoFit/>
          </a:bodyPr>
          <a:lstStyle/>
          <a:p>
            <a:pPr marL="457200" indent="-457200">
              <a:lnSpc>
                <a:spcPct val="90000"/>
              </a:lnSpc>
              <a:spcBef>
                <a:spcPts val="1800"/>
              </a:spcBef>
              <a:buSzPct val="90000"/>
              <a:buFont typeface="Arial" panose="020B0604020202020204" pitchFamily="34" charset="0"/>
              <a:buChar char="•"/>
            </a:pPr>
            <a:r>
              <a:rPr lang="en-US" sz="2800" dirty="0">
                <a:latin typeface="+mj-lt"/>
              </a:rPr>
              <a:t>Each tenant create S2S VPN connection between Azure Stack Hub </a:t>
            </a:r>
            <a:r>
              <a:rPr lang="en-US" sz="2800" dirty="0" err="1">
                <a:latin typeface="+mj-lt"/>
              </a:rPr>
              <a:t>VNet</a:t>
            </a:r>
            <a:r>
              <a:rPr lang="en-US" sz="2800" dirty="0">
                <a:latin typeface="+mj-lt"/>
              </a:rPr>
              <a:t> and ER router</a:t>
            </a:r>
          </a:p>
          <a:p>
            <a:pPr marL="457200" indent="-457200">
              <a:lnSpc>
                <a:spcPct val="90000"/>
              </a:lnSpc>
              <a:spcBef>
                <a:spcPts val="1800"/>
              </a:spcBef>
              <a:buSzPct val="90000"/>
              <a:buFont typeface="Arial" panose="020B0604020202020204" pitchFamily="34" charset="0"/>
              <a:buChar char="•"/>
            </a:pPr>
            <a:r>
              <a:rPr lang="en-US" sz="2800" dirty="0" err="1">
                <a:latin typeface="+mj-lt"/>
              </a:rPr>
              <a:t>VNet’s</a:t>
            </a:r>
            <a:r>
              <a:rPr lang="en-US" sz="2800" dirty="0">
                <a:latin typeface="+mj-lt"/>
              </a:rPr>
              <a:t> from Azure are connected to ER router</a:t>
            </a:r>
          </a:p>
          <a:p>
            <a:pPr marL="457200" indent="-457200">
              <a:lnSpc>
                <a:spcPct val="90000"/>
              </a:lnSpc>
              <a:spcBef>
                <a:spcPts val="1800"/>
              </a:spcBef>
              <a:buSzPct val="90000"/>
              <a:buFont typeface="Arial" panose="020B0604020202020204" pitchFamily="34" charset="0"/>
              <a:buChar char="•"/>
            </a:pPr>
            <a:r>
              <a:rPr lang="en-US" sz="2800" dirty="0">
                <a:latin typeface="+mj-lt"/>
              </a:rPr>
              <a:t>The </a:t>
            </a:r>
            <a:r>
              <a:rPr lang="en-US" sz="2800" i="1" dirty="0">
                <a:latin typeface="+mj-lt"/>
              </a:rPr>
              <a:t>ER router LAN interface </a:t>
            </a:r>
            <a:r>
              <a:rPr lang="en-US" sz="2800" dirty="0">
                <a:latin typeface="+mj-lt"/>
              </a:rPr>
              <a:t>needs one IP address per Azure Stack Hub </a:t>
            </a:r>
            <a:r>
              <a:rPr lang="en-US" sz="2800" dirty="0" err="1">
                <a:latin typeface="+mj-lt"/>
              </a:rPr>
              <a:t>vnet</a:t>
            </a:r>
            <a:endParaRPr lang="en-US" sz="2800" dirty="0">
              <a:latin typeface="+mj-lt"/>
            </a:endParaRPr>
          </a:p>
        </p:txBody>
      </p:sp>
      <p:sp>
        <p:nvSpPr>
          <p:cNvPr id="3" name="Rectangle 2">
            <a:extLst>
              <a:ext uri="{FF2B5EF4-FFF2-40B4-BE49-F238E27FC236}">
                <a16:creationId xmlns:a16="http://schemas.microsoft.com/office/drawing/2014/main" id="{AB18A81E-C260-4293-A1C1-910066DF1159}"/>
              </a:ext>
            </a:extLst>
          </p:cNvPr>
          <p:cNvSpPr/>
          <p:nvPr/>
        </p:nvSpPr>
        <p:spPr>
          <a:xfrm>
            <a:off x="168820" y="6170820"/>
            <a:ext cx="6216650" cy="646331"/>
          </a:xfrm>
          <a:prstGeom prst="rect">
            <a:avLst/>
          </a:prstGeom>
        </p:spPr>
        <p:txBody>
          <a:bodyPr>
            <a:spAutoFit/>
          </a:bodyPr>
          <a:lstStyle/>
          <a:p>
            <a:r>
              <a:rPr lang="en-US" dirty="0">
                <a:hlinkClick r:id="rId3"/>
              </a:rPr>
              <a:t>https://docs.microsoft.com/en-us/azure/azure-stack/azure-stack-connect-expressroute</a:t>
            </a:r>
            <a:r>
              <a:rPr lang="en-US" dirty="0"/>
              <a:t> </a:t>
            </a:r>
          </a:p>
        </p:txBody>
      </p:sp>
      <p:pic>
        <p:nvPicPr>
          <p:cNvPr id="4" name="Picture 3">
            <a:extLst>
              <a:ext uri="{FF2B5EF4-FFF2-40B4-BE49-F238E27FC236}">
                <a16:creationId xmlns:a16="http://schemas.microsoft.com/office/drawing/2014/main" id="{6B5DD8BB-BC0A-4150-A5EB-99D479567C0E}"/>
              </a:ext>
            </a:extLst>
          </p:cNvPr>
          <p:cNvPicPr>
            <a:picLocks noChangeAspect="1"/>
          </p:cNvPicPr>
          <p:nvPr/>
        </p:nvPicPr>
        <p:blipFill>
          <a:blip r:embed="rId4"/>
          <a:stretch>
            <a:fillRect/>
          </a:stretch>
        </p:blipFill>
        <p:spPr>
          <a:xfrm>
            <a:off x="6672097" y="131803"/>
            <a:ext cx="5489740" cy="6768454"/>
          </a:xfrm>
          <a:prstGeom prst="rect">
            <a:avLst/>
          </a:prstGeom>
        </p:spPr>
      </p:pic>
    </p:spTree>
    <p:extLst>
      <p:ext uri="{BB962C8B-B14F-4D97-AF65-F5344CB8AC3E}">
        <p14:creationId xmlns:p14="http://schemas.microsoft.com/office/powerpoint/2010/main" val="19192736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59998" y="4387603"/>
            <a:ext cx="1195693" cy="634440"/>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dirty="0">
                <a:ln>
                  <a:noFill/>
                </a:ln>
                <a:solidFill>
                  <a:srgbClr val="0078D7"/>
                </a:solidFill>
                <a:effectLst/>
                <a:uLnTx/>
                <a:uFillTx/>
                <a:latin typeface="Segoe UI"/>
                <a:ea typeface="+mn-ea"/>
                <a:cs typeface="+mn-cs"/>
              </a:rPr>
              <a:t>use</a:t>
            </a:r>
          </a:p>
        </p:txBody>
      </p:sp>
      <p:sp>
        <p:nvSpPr>
          <p:cNvPr id="53" name="TextBox 52"/>
          <p:cNvSpPr txBox="1"/>
          <p:nvPr/>
        </p:nvSpPr>
        <p:spPr>
          <a:xfrm>
            <a:off x="7675387" y="1568285"/>
            <a:ext cx="1968441" cy="634440"/>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dirty="0">
                <a:ln>
                  <a:noFill/>
                </a:ln>
                <a:solidFill>
                  <a:srgbClr val="0078D7"/>
                </a:solidFill>
                <a:effectLst/>
                <a:uLnTx/>
                <a:uFillTx/>
                <a:latin typeface="Segoe UI"/>
                <a:ea typeface="+mn-ea"/>
                <a:cs typeface="+mn-cs"/>
              </a:rPr>
              <a:t>operate</a:t>
            </a:r>
          </a:p>
        </p:txBody>
      </p:sp>
      <p:sp>
        <p:nvSpPr>
          <p:cNvPr id="58" name="TextBox 57"/>
          <p:cNvSpPr txBox="1"/>
          <p:nvPr/>
        </p:nvSpPr>
        <p:spPr>
          <a:xfrm>
            <a:off x="2433429" y="1711306"/>
            <a:ext cx="1195693" cy="634440"/>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dirty="0">
                <a:ln>
                  <a:noFill/>
                </a:ln>
                <a:solidFill>
                  <a:srgbClr val="0078D7"/>
                </a:solidFill>
                <a:effectLst/>
                <a:uLnTx/>
                <a:uFillTx/>
                <a:latin typeface="Segoe UI"/>
                <a:ea typeface="+mn-ea"/>
                <a:cs typeface="+mn-cs"/>
              </a:rPr>
              <a:t>use</a:t>
            </a:r>
          </a:p>
        </p:txBody>
      </p:sp>
      <p:sp>
        <p:nvSpPr>
          <p:cNvPr id="62" name="TextBox 61"/>
          <p:cNvSpPr txBox="1"/>
          <p:nvPr/>
        </p:nvSpPr>
        <p:spPr>
          <a:xfrm>
            <a:off x="7874214" y="4253168"/>
            <a:ext cx="1968441" cy="634440"/>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1" i="0" u="none" strike="noStrike" kern="0" cap="none" spc="0" normalizeH="0" baseline="0" noProof="0" dirty="0">
                <a:ln>
                  <a:noFill/>
                </a:ln>
                <a:solidFill>
                  <a:srgbClr val="0078D7"/>
                </a:solidFill>
                <a:effectLst/>
                <a:uLnTx/>
                <a:uFillTx/>
                <a:latin typeface="Segoe UI"/>
                <a:ea typeface="+mn-ea"/>
                <a:cs typeface="+mn-cs"/>
              </a:rPr>
              <a:t>operate</a:t>
            </a:r>
          </a:p>
        </p:txBody>
      </p:sp>
      <p:sp>
        <p:nvSpPr>
          <p:cNvPr id="3" name="Title 2"/>
          <p:cNvSpPr>
            <a:spLocks noGrp="1"/>
          </p:cNvSpPr>
          <p:nvPr>
            <p:ph type="title"/>
          </p:nvPr>
        </p:nvSpPr>
        <p:spPr/>
        <p:txBody>
          <a:bodyPr/>
          <a:lstStyle/>
          <a:p>
            <a:r>
              <a:rPr lang="en-US" dirty="0"/>
              <a:t>Cloud operating model </a:t>
            </a:r>
          </a:p>
        </p:txBody>
      </p:sp>
      <p:sp>
        <p:nvSpPr>
          <p:cNvPr id="43" name="TextBox 42"/>
          <p:cNvSpPr txBox="1"/>
          <p:nvPr/>
        </p:nvSpPr>
        <p:spPr>
          <a:xfrm>
            <a:off x="7997625" y="2564730"/>
            <a:ext cx="3199509" cy="634440"/>
          </a:xfrm>
          <a:prstGeom prst="rect">
            <a:avLst/>
          </a:prstGeom>
          <a:noFill/>
        </p:spPr>
        <p:txBody>
          <a:bodyPr wrap="square" lIns="182854" tIns="146283" rIns="182854" bIns="146283" rtlCol="0">
            <a:spAutoFit/>
          </a:bodyPr>
          <a:lstStyle/>
          <a:p>
            <a:pPr marL="0" marR="0" lvl="0" indent="0" algn="ctr" defTabSz="914224"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Microsoft engineers</a:t>
            </a:r>
          </a:p>
        </p:txBody>
      </p:sp>
      <p:cxnSp>
        <p:nvCxnSpPr>
          <p:cNvPr id="7" name="Straight Arrow Connector 6"/>
          <p:cNvCxnSpPr/>
          <p:nvPr/>
        </p:nvCxnSpPr>
        <p:spPr>
          <a:xfrm flipH="1">
            <a:off x="7675387" y="2122833"/>
            <a:ext cx="1295216" cy="0"/>
          </a:xfrm>
          <a:prstGeom prst="straightConnector1">
            <a:avLst/>
          </a:prstGeom>
          <a:ln>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65259" y="5322115"/>
            <a:ext cx="2590432" cy="627822"/>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Your customers </a:t>
            </a:r>
          </a:p>
        </p:txBody>
      </p:sp>
      <p:cxnSp>
        <p:nvCxnSpPr>
          <p:cNvPr id="9" name="Straight Arrow Connector 8"/>
          <p:cNvCxnSpPr/>
          <p:nvPr/>
        </p:nvCxnSpPr>
        <p:spPr>
          <a:xfrm>
            <a:off x="2360475" y="4943268"/>
            <a:ext cx="1142838" cy="0"/>
          </a:xfrm>
          <a:prstGeom prst="straightConnector1">
            <a:avLst/>
          </a:prstGeom>
          <a:ln>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038690" y="2645818"/>
            <a:ext cx="2893548" cy="627822"/>
          </a:xfrm>
          <a:prstGeom prst="rect">
            <a:avLst/>
          </a:prstGeom>
          <a:noFill/>
        </p:spPr>
        <p:txBody>
          <a:bodyPr wrap="square" lIns="182854" tIns="146283" rIns="182854" bIns="146283" rtlCol="0">
            <a:spAutoFit/>
          </a:bodyPr>
          <a:lstStyle/>
          <a:p>
            <a:pPr marL="0" marR="0" lvl="0" indent="0" algn="l" defTabSz="914224"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Azure customers</a:t>
            </a:r>
          </a:p>
        </p:txBody>
      </p:sp>
      <p:cxnSp>
        <p:nvCxnSpPr>
          <p:cNvPr id="57" name="Straight Arrow Connector 56"/>
          <p:cNvCxnSpPr/>
          <p:nvPr/>
        </p:nvCxnSpPr>
        <p:spPr>
          <a:xfrm>
            <a:off x="2333906" y="2266971"/>
            <a:ext cx="1142838" cy="0"/>
          </a:xfrm>
          <a:prstGeom prst="straightConnector1">
            <a:avLst/>
          </a:prstGeom>
          <a:ln>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500768" y="5460481"/>
            <a:ext cx="6402454" cy="1280308"/>
          </a:xfrm>
          <a:prstGeom prst="rect">
            <a:avLst/>
          </a:prstGeom>
          <a:noFill/>
        </p:spPr>
        <p:txBody>
          <a:bodyPr wrap="square" lIns="182854" tIns="146283" rIns="182854" bIns="146283" rtlCol="0">
            <a:spAutoFit/>
          </a:bodyPr>
          <a:lstStyle/>
          <a:p>
            <a:pPr marL="0" marR="0" lvl="0" indent="0" algn="ctr" defTabSz="914224"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Your engineers</a:t>
            </a:r>
          </a:p>
          <a:p>
            <a:pPr marL="0" marR="0" lvl="0" indent="0" algn="ctr" defTabSz="914224" rtl="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Cloud Architect – </a:t>
            </a:r>
            <a:r>
              <a:rPr kumimoji="0" lang="en-US" sz="1800" b="1"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Design</a:t>
            </a:r>
          </a:p>
          <a:p>
            <a:pPr lvl="0" algn="ctr" defTabSz="914224">
              <a:lnSpc>
                <a:spcPct val="90000"/>
              </a:lnSpc>
              <a:spcAft>
                <a:spcPts val="600"/>
              </a:spcAft>
              <a:defRPr/>
            </a:pPr>
            <a:r>
              <a:rPr kumimoji="0" lang="en-US" sz="18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mn-cs"/>
              </a:rPr>
              <a:t>Cloud Operator </a:t>
            </a:r>
            <a:r>
              <a:rPr lang="en-US" kern="0" dirty="0">
                <a:gradFill>
                  <a:gsLst>
                    <a:gs pos="2917">
                      <a:srgbClr val="505050"/>
                    </a:gs>
                    <a:gs pos="30000">
                      <a:srgbClr val="505050"/>
                    </a:gs>
                  </a:gsLst>
                  <a:lin ang="5400000" scaled="0"/>
                </a:gradFill>
                <a:latin typeface="Segoe UI Light"/>
              </a:rPr>
              <a:t>– </a:t>
            </a:r>
            <a:r>
              <a:rPr kumimoji="0" lang="en-US" sz="1800" b="1"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Operate Azure Stack Hub</a:t>
            </a:r>
          </a:p>
        </p:txBody>
      </p:sp>
      <p:cxnSp>
        <p:nvCxnSpPr>
          <p:cNvPr id="61" name="Straight Arrow Connector 60"/>
          <p:cNvCxnSpPr/>
          <p:nvPr/>
        </p:nvCxnSpPr>
        <p:spPr>
          <a:xfrm flipH="1">
            <a:off x="7874214" y="4807717"/>
            <a:ext cx="1295216" cy="0"/>
          </a:xfrm>
          <a:prstGeom prst="straightConnector1">
            <a:avLst/>
          </a:prstGeom>
          <a:ln>
            <a:solidFill>
              <a:srgbClr val="0078D7"/>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74200" y="4540730"/>
            <a:ext cx="2823079" cy="960263"/>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lumMod val="50000"/>
                  </a:srgbClr>
                </a:solidFill>
                <a:effectLst/>
                <a:uLnTx/>
                <a:uFillTx/>
                <a:latin typeface="Segoe UI Light"/>
                <a:ea typeface="+mn-ea"/>
                <a:cs typeface="+mn-cs"/>
              </a:rPr>
              <a:t>Azure Stack Hub instance</a:t>
            </a:r>
          </a:p>
        </p:txBody>
      </p:sp>
      <p:pic>
        <p:nvPicPr>
          <p:cNvPr id="25" name="Picture 2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3311" y="4318367"/>
            <a:ext cx="1060569" cy="1066799"/>
          </a:xfrm>
          <a:prstGeom prst="rect">
            <a:avLst/>
          </a:prstGeom>
        </p:spPr>
      </p:pic>
      <p:pic>
        <p:nvPicPr>
          <p:cNvPr id="26" name="Picture 2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03067" y="4318367"/>
            <a:ext cx="1056133" cy="1066800"/>
          </a:xfrm>
          <a:prstGeom prst="rect">
            <a:avLst/>
          </a:prstGeom>
        </p:spPr>
      </p:pic>
      <p:pic>
        <p:nvPicPr>
          <p:cNvPr id="27" name="Picture 2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303067" y="1497074"/>
            <a:ext cx="1056133" cy="1066800"/>
          </a:xfrm>
          <a:prstGeom prst="rect">
            <a:avLst/>
          </a:prstGeom>
        </p:spPr>
      </p:pic>
      <p:pic>
        <p:nvPicPr>
          <p:cNvPr id="28" name="Picture 2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33311" y="1497074"/>
            <a:ext cx="1060569" cy="1066799"/>
          </a:xfrm>
          <a:prstGeom prst="rect">
            <a:avLst/>
          </a:prstGeom>
        </p:spPr>
      </p:pic>
      <p:sp>
        <p:nvSpPr>
          <p:cNvPr id="24" name="Freeform 154">
            <a:extLst>
              <a:ext uri="{FF2B5EF4-FFF2-40B4-BE49-F238E27FC236}">
                <a16:creationId xmlns:a16="http://schemas.microsoft.com/office/drawing/2014/main" id="{8C0AAC0C-BFDD-4768-8284-AC3DDED39C60}"/>
              </a:ext>
            </a:extLst>
          </p:cNvPr>
          <p:cNvSpPr>
            <a:spLocks noChangeAspect="1"/>
          </p:cNvSpPr>
          <p:nvPr/>
        </p:nvSpPr>
        <p:spPr bwMode="auto">
          <a:xfrm>
            <a:off x="4220486" y="1307892"/>
            <a:ext cx="3086375" cy="1712887"/>
          </a:xfrm>
          <a:custGeom>
            <a:avLst/>
            <a:gdLst>
              <a:gd name="connsiteX0" fmla="*/ 3327431 w 6743426"/>
              <a:gd name="connsiteY0" fmla="*/ 0 h 3742489"/>
              <a:gd name="connsiteX1" fmla="*/ 4801879 w 6743426"/>
              <a:gd name="connsiteY1" fmla="*/ 977330 h 3742489"/>
              <a:gd name="connsiteX2" fmla="*/ 4813643 w 6743426"/>
              <a:gd name="connsiteY2" fmla="*/ 1009471 h 3742489"/>
              <a:gd name="connsiteX3" fmla="*/ 4907093 w 6743426"/>
              <a:gd name="connsiteY3" fmla="*/ 975268 h 3742489"/>
              <a:gd name="connsiteX4" fmla="*/ 5327998 w 6743426"/>
              <a:gd name="connsiteY4" fmla="*/ 911633 h 3742489"/>
              <a:gd name="connsiteX5" fmla="*/ 6743426 w 6743426"/>
              <a:gd name="connsiteY5" fmla="*/ 2327061 h 3742489"/>
              <a:gd name="connsiteX6" fmla="*/ 6742319 w 6743426"/>
              <a:gd name="connsiteY6" fmla="*/ 2348975 h 3742489"/>
              <a:gd name="connsiteX7" fmla="*/ 6743426 w 6743426"/>
              <a:gd name="connsiteY7" fmla="*/ 2370889 h 3742489"/>
              <a:gd name="connsiteX8" fmla="*/ 6738252 w 6743426"/>
              <a:gd name="connsiteY8" fmla="*/ 2429533 h 3742489"/>
              <a:gd name="connsiteX9" fmla="*/ 6736118 w 6743426"/>
              <a:gd name="connsiteY9" fmla="*/ 2471780 h 3742489"/>
              <a:gd name="connsiteX10" fmla="*/ 6732339 w 6743426"/>
              <a:gd name="connsiteY10" fmla="*/ 2496544 h 3742489"/>
              <a:gd name="connsiteX11" fmla="*/ 6722003 w 6743426"/>
              <a:gd name="connsiteY11" fmla="*/ 2613685 h 3742489"/>
              <a:gd name="connsiteX12" fmla="*/ 5648251 w 6743426"/>
              <a:gd name="connsiteY12" fmla="*/ 3714623 h 3742489"/>
              <a:gd name="connsiteX13" fmla="*/ 5535946 w 6743426"/>
              <a:gd name="connsiteY13" fmla="*/ 3731763 h 3742489"/>
              <a:gd name="connsiteX14" fmla="*/ 5535946 w 6743426"/>
              <a:gd name="connsiteY14" fmla="*/ 3742489 h 3742489"/>
              <a:gd name="connsiteX15" fmla="*/ 5371826 w 6743426"/>
              <a:gd name="connsiteY15" fmla="*/ 3742489 h 3742489"/>
              <a:gd name="connsiteX16" fmla="*/ 5327998 w 6743426"/>
              <a:gd name="connsiteY16" fmla="*/ 3742489 h 3742489"/>
              <a:gd name="connsiteX17" fmla="*/ 3814471 w 6743426"/>
              <a:gd name="connsiteY17" fmla="*/ 3742489 h 3742489"/>
              <a:gd name="connsiteX18" fmla="*/ 777240 w 6743426"/>
              <a:gd name="connsiteY18" fmla="*/ 3742489 h 3742489"/>
              <a:gd name="connsiteX19" fmla="*/ 724909 w 6743426"/>
              <a:gd name="connsiteY19" fmla="*/ 3742489 h 3742489"/>
              <a:gd name="connsiteX20" fmla="*/ 724909 w 6743426"/>
              <a:gd name="connsiteY20" fmla="*/ 3739847 h 3742489"/>
              <a:gd name="connsiteX21" fmla="*/ 697772 w 6743426"/>
              <a:gd name="connsiteY21" fmla="*/ 3738476 h 3742489"/>
              <a:gd name="connsiteX22" fmla="*/ 0 w 6743426"/>
              <a:gd name="connsiteY22" fmla="*/ 2965249 h 3742489"/>
              <a:gd name="connsiteX23" fmla="*/ 777240 w 6743426"/>
              <a:gd name="connsiteY23" fmla="*/ 2188009 h 3742489"/>
              <a:gd name="connsiteX24" fmla="*/ 865800 w 6743426"/>
              <a:gd name="connsiteY24" fmla="*/ 2194710 h 3742489"/>
              <a:gd name="connsiteX25" fmla="*/ 851235 w 6743426"/>
              <a:gd name="connsiteY25" fmla="*/ 2050231 h 3742489"/>
              <a:gd name="connsiteX26" fmla="*/ 1765635 w 6743426"/>
              <a:gd name="connsiteY26" fmla="*/ 1135831 h 3742489"/>
              <a:gd name="connsiteX27" fmla="*/ 1795829 w 6743426"/>
              <a:gd name="connsiteY27" fmla="*/ 1137356 h 3742489"/>
              <a:gd name="connsiteX28" fmla="*/ 1799173 w 6743426"/>
              <a:gd name="connsiteY28" fmla="*/ 1124349 h 3742489"/>
              <a:gd name="connsiteX29" fmla="*/ 3327431 w 6743426"/>
              <a:gd name="connsiteY29" fmla="*/ 0 h 3742489"/>
              <a:gd name="connsiteX0" fmla="*/ 3327431 w 6743426"/>
              <a:gd name="connsiteY0" fmla="*/ 0 h 3742489"/>
              <a:gd name="connsiteX1" fmla="*/ 4801879 w 6743426"/>
              <a:gd name="connsiteY1" fmla="*/ 977330 h 3742489"/>
              <a:gd name="connsiteX2" fmla="*/ 4813643 w 6743426"/>
              <a:gd name="connsiteY2" fmla="*/ 1009471 h 3742489"/>
              <a:gd name="connsiteX3" fmla="*/ 4907093 w 6743426"/>
              <a:gd name="connsiteY3" fmla="*/ 975268 h 3742489"/>
              <a:gd name="connsiteX4" fmla="*/ 5327998 w 6743426"/>
              <a:gd name="connsiteY4" fmla="*/ 911633 h 3742489"/>
              <a:gd name="connsiteX5" fmla="*/ 6743426 w 6743426"/>
              <a:gd name="connsiteY5" fmla="*/ 2327061 h 3742489"/>
              <a:gd name="connsiteX6" fmla="*/ 6742319 w 6743426"/>
              <a:gd name="connsiteY6" fmla="*/ 2348975 h 3742489"/>
              <a:gd name="connsiteX7" fmla="*/ 6743426 w 6743426"/>
              <a:gd name="connsiteY7" fmla="*/ 2370889 h 3742489"/>
              <a:gd name="connsiteX8" fmla="*/ 6738252 w 6743426"/>
              <a:gd name="connsiteY8" fmla="*/ 2429533 h 3742489"/>
              <a:gd name="connsiteX9" fmla="*/ 6736118 w 6743426"/>
              <a:gd name="connsiteY9" fmla="*/ 2471780 h 3742489"/>
              <a:gd name="connsiteX10" fmla="*/ 6732339 w 6743426"/>
              <a:gd name="connsiteY10" fmla="*/ 2496544 h 3742489"/>
              <a:gd name="connsiteX11" fmla="*/ 6722003 w 6743426"/>
              <a:gd name="connsiteY11" fmla="*/ 2613685 h 3742489"/>
              <a:gd name="connsiteX12" fmla="*/ 5648251 w 6743426"/>
              <a:gd name="connsiteY12" fmla="*/ 3714623 h 3742489"/>
              <a:gd name="connsiteX13" fmla="*/ 5535946 w 6743426"/>
              <a:gd name="connsiteY13" fmla="*/ 3731763 h 3742489"/>
              <a:gd name="connsiteX14" fmla="*/ 5371826 w 6743426"/>
              <a:gd name="connsiteY14" fmla="*/ 3742489 h 3742489"/>
              <a:gd name="connsiteX15" fmla="*/ 5327998 w 6743426"/>
              <a:gd name="connsiteY15" fmla="*/ 3742489 h 3742489"/>
              <a:gd name="connsiteX16" fmla="*/ 3814471 w 6743426"/>
              <a:gd name="connsiteY16" fmla="*/ 3742489 h 3742489"/>
              <a:gd name="connsiteX17" fmla="*/ 777240 w 6743426"/>
              <a:gd name="connsiteY17" fmla="*/ 3742489 h 3742489"/>
              <a:gd name="connsiteX18" fmla="*/ 724909 w 6743426"/>
              <a:gd name="connsiteY18" fmla="*/ 3742489 h 3742489"/>
              <a:gd name="connsiteX19" fmla="*/ 724909 w 6743426"/>
              <a:gd name="connsiteY19" fmla="*/ 3739847 h 3742489"/>
              <a:gd name="connsiteX20" fmla="*/ 697772 w 6743426"/>
              <a:gd name="connsiteY20" fmla="*/ 3738476 h 3742489"/>
              <a:gd name="connsiteX21" fmla="*/ 0 w 6743426"/>
              <a:gd name="connsiteY21" fmla="*/ 2965249 h 3742489"/>
              <a:gd name="connsiteX22" fmla="*/ 777240 w 6743426"/>
              <a:gd name="connsiteY22" fmla="*/ 2188009 h 3742489"/>
              <a:gd name="connsiteX23" fmla="*/ 865800 w 6743426"/>
              <a:gd name="connsiteY23" fmla="*/ 2194710 h 3742489"/>
              <a:gd name="connsiteX24" fmla="*/ 851235 w 6743426"/>
              <a:gd name="connsiteY24" fmla="*/ 2050231 h 3742489"/>
              <a:gd name="connsiteX25" fmla="*/ 1765635 w 6743426"/>
              <a:gd name="connsiteY25" fmla="*/ 1135831 h 3742489"/>
              <a:gd name="connsiteX26" fmla="*/ 1795829 w 6743426"/>
              <a:gd name="connsiteY26" fmla="*/ 1137356 h 3742489"/>
              <a:gd name="connsiteX27" fmla="*/ 1799173 w 6743426"/>
              <a:gd name="connsiteY27" fmla="*/ 1124349 h 3742489"/>
              <a:gd name="connsiteX28" fmla="*/ 3327431 w 6743426"/>
              <a:gd name="connsiteY28" fmla="*/ 0 h 374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743426" h="3742489">
                <a:moveTo>
                  <a:pt x="3327431" y="0"/>
                </a:moveTo>
                <a:cubicBezTo>
                  <a:pt x="3990255" y="0"/>
                  <a:pt x="4558956" y="402994"/>
                  <a:pt x="4801879" y="977330"/>
                </a:cubicBezTo>
                <a:lnTo>
                  <a:pt x="4813643" y="1009471"/>
                </a:lnTo>
                <a:lnTo>
                  <a:pt x="4907093" y="975268"/>
                </a:lnTo>
                <a:cubicBezTo>
                  <a:pt x="5040057" y="933912"/>
                  <a:pt x="5181426" y="911633"/>
                  <a:pt x="5327998" y="911633"/>
                </a:cubicBezTo>
                <a:cubicBezTo>
                  <a:pt x="6109717" y="911633"/>
                  <a:pt x="6743426" y="1545342"/>
                  <a:pt x="6743426" y="2327061"/>
                </a:cubicBezTo>
                <a:lnTo>
                  <a:pt x="6742319" y="2348975"/>
                </a:lnTo>
                <a:lnTo>
                  <a:pt x="6743426" y="2370889"/>
                </a:lnTo>
                <a:lnTo>
                  <a:pt x="6738252" y="2429533"/>
                </a:lnTo>
                <a:lnTo>
                  <a:pt x="6736118" y="2471780"/>
                </a:lnTo>
                <a:lnTo>
                  <a:pt x="6732339" y="2496544"/>
                </a:lnTo>
                <a:lnTo>
                  <a:pt x="6722003" y="2613685"/>
                </a:lnTo>
                <a:cubicBezTo>
                  <a:pt x="6623466" y="3165325"/>
                  <a:pt x="6195139" y="3602714"/>
                  <a:pt x="5648251" y="3714623"/>
                </a:cubicBezTo>
                <a:lnTo>
                  <a:pt x="5535946" y="3731763"/>
                </a:lnTo>
                <a:lnTo>
                  <a:pt x="5371826" y="3742489"/>
                </a:lnTo>
                <a:lnTo>
                  <a:pt x="5327998" y="3742489"/>
                </a:lnTo>
                <a:lnTo>
                  <a:pt x="3814471" y="3742489"/>
                </a:lnTo>
                <a:lnTo>
                  <a:pt x="777240" y="3742489"/>
                </a:lnTo>
                <a:lnTo>
                  <a:pt x="724909" y="3742489"/>
                </a:lnTo>
                <a:lnTo>
                  <a:pt x="724909" y="3739847"/>
                </a:lnTo>
                <a:lnTo>
                  <a:pt x="697772" y="3738476"/>
                </a:lnTo>
                <a:cubicBezTo>
                  <a:pt x="305844" y="3698674"/>
                  <a:pt x="0" y="3367679"/>
                  <a:pt x="0" y="2965249"/>
                </a:cubicBezTo>
                <a:cubicBezTo>
                  <a:pt x="0" y="2535991"/>
                  <a:pt x="347982" y="2188009"/>
                  <a:pt x="777240" y="2188009"/>
                </a:cubicBezTo>
                <a:lnTo>
                  <a:pt x="865800" y="2194710"/>
                </a:lnTo>
                <a:lnTo>
                  <a:pt x="851235" y="2050231"/>
                </a:lnTo>
                <a:cubicBezTo>
                  <a:pt x="851235" y="1545222"/>
                  <a:pt x="1260626" y="1135831"/>
                  <a:pt x="1765635" y="1135831"/>
                </a:cubicBezTo>
                <a:lnTo>
                  <a:pt x="1795829" y="1137356"/>
                </a:lnTo>
                <a:lnTo>
                  <a:pt x="1799173" y="1124349"/>
                </a:lnTo>
                <a:cubicBezTo>
                  <a:pt x="2001777" y="472958"/>
                  <a:pt x="2609371" y="0"/>
                  <a:pt x="3327431" y="0"/>
                </a:cubicBezTo>
                <a:close/>
              </a:path>
            </a:pathLst>
          </a:custGeom>
          <a:blipFill>
            <a:blip r:embed="rId7" cstate="screen">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146200" rIns="182750" bIns="146200" numCol="1" spcCol="0" rtlCol="0" fromWordArt="0" anchor="ctr" anchorCtr="0" forceAA="0" compatLnSpc="1">
            <a:prstTxWarp prst="textNoShape">
              <a:avLst/>
            </a:prstTxWarp>
            <a:noAutofit/>
          </a:bodyPr>
          <a:lstStyle/>
          <a:p>
            <a:pPr algn="ctr" defTabSz="913522">
              <a:defRPr/>
            </a:pPr>
            <a:endParaRPr lang="en-US" sz="1395" b="1" kern="0" spc="50">
              <a:gradFill>
                <a:gsLst>
                  <a:gs pos="24779">
                    <a:srgbClr val="505050"/>
                  </a:gs>
                  <a:gs pos="100000">
                    <a:srgbClr val="505050"/>
                  </a:gs>
                </a:gsLst>
                <a:lin ang="5400000" scaled="1"/>
              </a:gradFill>
              <a:latin typeface="Segoe UI"/>
              <a:cs typeface="Segoe UI Semibold" panose="020B0702040204020203" pitchFamily="34" charset="0"/>
            </a:endParaRPr>
          </a:p>
        </p:txBody>
      </p:sp>
      <p:sp>
        <p:nvSpPr>
          <p:cNvPr id="29" name="Oval 28">
            <a:extLst>
              <a:ext uri="{FF2B5EF4-FFF2-40B4-BE49-F238E27FC236}">
                <a16:creationId xmlns:a16="http://schemas.microsoft.com/office/drawing/2014/main" id="{4E9C71D4-648C-4B04-BA34-289AA7024A9E}"/>
              </a:ext>
            </a:extLst>
          </p:cNvPr>
          <p:cNvSpPr/>
          <p:nvPr/>
        </p:nvSpPr>
        <p:spPr bwMode="auto">
          <a:xfrm flipV="1">
            <a:off x="5514486" y="1007182"/>
            <a:ext cx="1462221" cy="1462221"/>
          </a:xfrm>
          <a:prstGeom prst="ellipse">
            <a:avLst/>
          </a:prstGeom>
          <a:gradFill>
            <a:gsLst>
              <a:gs pos="0">
                <a:schemeClr val="bg1">
                  <a:alpha val="27000"/>
                </a:schemeClr>
              </a:gs>
              <a:gs pos="100000">
                <a:schemeClr val="bg1">
                  <a:alpha val="0"/>
                </a:schemeClr>
              </a:gs>
            </a:gsLst>
            <a:lin ang="5400000" scaled="1"/>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0" tIns="146200" rIns="182750" bIns="146200" numCol="1" spcCol="0" rtlCol="0" fromWordArt="0" anchor="ctr" anchorCtr="0" forceAA="0" compatLnSpc="1">
            <a:prstTxWarp prst="textNoShape">
              <a:avLst/>
            </a:prstTxWarp>
            <a:noAutofit/>
          </a:bodyPr>
          <a:lstStyle/>
          <a:p>
            <a:pPr algn="ctr" defTabSz="913522">
              <a:defRPr/>
            </a:pPr>
            <a:endParaRPr lang="en-US" sz="1395" b="1" kern="0" spc="50">
              <a:gradFill>
                <a:gsLst>
                  <a:gs pos="24779">
                    <a:srgbClr val="505050"/>
                  </a:gs>
                  <a:gs pos="100000">
                    <a:srgbClr val="505050"/>
                  </a:gs>
                </a:gsLst>
                <a:lin ang="5400000" scaled="1"/>
              </a:gradFill>
              <a:latin typeface="Segoe UI"/>
              <a:cs typeface="Segoe UI Semibold" panose="020B0702040204020203" pitchFamily="34" charset="0"/>
            </a:endParaRPr>
          </a:p>
        </p:txBody>
      </p:sp>
      <p:sp>
        <p:nvSpPr>
          <p:cNvPr id="30" name="Oval 29">
            <a:extLst>
              <a:ext uri="{FF2B5EF4-FFF2-40B4-BE49-F238E27FC236}">
                <a16:creationId xmlns:a16="http://schemas.microsoft.com/office/drawing/2014/main" id="{350AF958-C7E1-4753-86D5-2726062A2121}"/>
              </a:ext>
            </a:extLst>
          </p:cNvPr>
          <p:cNvSpPr/>
          <p:nvPr/>
        </p:nvSpPr>
        <p:spPr bwMode="auto">
          <a:xfrm rot="6300000">
            <a:off x="3456250" y="2240237"/>
            <a:ext cx="710222" cy="710222"/>
          </a:xfrm>
          <a:prstGeom prst="ellipse">
            <a:avLst/>
          </a:prstGeom>
          <a:gradFill>
            <a:gsLst>
              <a:gs pos="0">
                <a:schemeClr val="bg1">
                  <a:alpha val="37000"/>
                </a:schemeClr>
              </a:gs>
              <a:gs pos="100000">
                <a:schemeClr val="bg1">
                  <a:alpha val="0"/>
                </a:schemeClr>
              </a:gs>
            </a:gsLst>
            <a:lin ang="5400000" scaled="1"/>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0" tIns="146200" rIns="182750" bIns="146200" numCol="1" spcCol="0" rtlCol="0" fromWordArt="0" anchor="ctr" anchorCtr="0" forceAA="0" compatLnSpc="1">
            <a:prstTxWarp prst="textNoShape">
              <a:avLst/>
            </a:prstTxWarp>
            <a:noAutofit/>
          </a:bodyPr>
          <a:lstStyle/>
          <a:p>
            <a:pPr algn="ctr" defTabSz="913522">
              <a:defRPr/>
            </a:pPr>
            <a:endParaRPr lang="en-US" sz="1395" b="1" kern="0" spc="50">
              <a:gradFill>
                <a:gsLst>
                  <a:gs pos="24779">
                    <a:srgbClr val="505050"/>
                  </a:gs>
                  <a:gs pos="100000">
                    <a:srgbClr val="505050"/>
                  </a:gs>
                </a:gsLst>
                <a:lin ang="5400000" scaled="1"/>
              </a:gradFill>
              <a:latin typeface="Segoe UI"/>
              <a:cs typeface="Segoe UI Semibold" panose="020B0702040204020203" pitchFamily="34" charset="0"/>
            </a:endParaRPr>
          </a:p>
        </p:txBody>
      </p:sp>
      <p:sp>
        <p:nvSpPr>
          <p:cNvPr id="31" name="Oval 30">
            <a:extLst>
              <a:ext uri="{FF2B5EF4-FFF2-40B4-BE49-F238E27FC236}">
                <a16:creationId xmlns:a16="http://schemas.microsoft.com/office/drawing/2014/main" id="{E34D1286-8D01-41E8-9818-A883007294CF}"/>
              </a:ext>
            </a:extLst>
          </p:cNvPr>
          <p:cNvSpPr/>
          <p:nvPr/>
        </p:nvSpPr>
        <p:spPr bwMode="auto">
          <a:xfrm rot="7200000">
            <a:off x="4242895" y="1198156"/>
            <a:ext cx="835555" cy="835555"/>
          </a:xfrm>
          <a:prstGeom prst="ellipse">
            <a:avLst/>
          </a:prstGeom>
          <a:gradFill>
            <a:gsLst>
              <a:gs pos="0">
                <a:schemeClr val="bg1">
                  <a:alpha val="27000"/>
                </a:schemeClr>
              </a:gs>
              <a:gs pos="35360">
                <a:srgbClr val="FFFFFF">
                  <a:alpha val="8000"/>
                </a:srgbClr>
              </a:gs>
              <a:gs pos="80000">
                <a:schemeClr val="bg1">
                  <a:alpha val="0"/>
                </a:schemeClr>
              </a:gs>
            </a:gsLst>
            <a:lin ang="5400000" scaled="1"/>
          </a:gra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750" tIns="146200" rIns="182750" bIns="146200" numCol="1" spcCol="0" rtlCol="0" fromWordArt="0" anchor="ctr" anchorCtr="0" forceAA="0" compatLnSpc="1">
            <a:prstTxWarp prst="textNoShape">
              <a:avLst/>
            </a:prstTxWarp>
            <a:noAutofit/>
          </a:bodyPr>
          <a:lstStyle/>
          <a:p>
            <a:pPr algn="ctr" defTabSz="913522">
              <a:defRPr/>
            </a:pPr>
            <a:endParaRPr lang="en-US" sz="1395" b="1" kern="0" spc="50">
              <a:gradFill>
                <a:gsLst>
                  <a:gs pos="24779">
                    <a:srgbClr val="505050"/>
                  </a:gs>
                  <a:gs pos="100000">
                    <a:srgbClr val="505050"/>
                  </a:gs>
                </a:gsLst>
                <a:lin ang="5400000" scaled="1"/>
              </a:gradFill>
              <a:latin typeface="Segoe UI"/>
              <a:cs typeface="Segoe UI Semibold" panose="020B0702040204020203" pitchFamily="34" charset="0"/>
            </a:endParaRPr>
          </a:p>
        </p:txBody>
      </p:sp>
      <p:sp>
        <p:nvSpPr>
          <p:cNvPr id="32" name="Title">
            <a:extLst>
              <a:ext uri="{FF2B5EF4-FFF2-40B4-BE49-F238E27FC236}">
                <a16:creationId xmlns:a16="http://schemas.microsoft.com/office/drawing/2014/main" id="{CBCED70D-D33B-4118-A984-703FDE230D0E}"/>
              </a:ext>
            </a:extLst>
          </p:cNvPr>
          <p:cNvSpPr txBox="1">
            <a:spLocks/>
          </p:cNvSpPr>
          <p:nvPr/>
        </p:nvSpPr>
        <p:spPr>
          <a:xfrm>
            <a:off x="4791904" y="2093314"/>
            <a:ext cx="2005333" cy="419228"/>
          </a:xfrm>
          <a:prstGeom prst="rect">
            <a:avLst/>
          </a:prstGeom>
        </p:spPr>
        <p:txBody>
          <a:bodyPr vert="horz" wrap="square" lIns="146200" tIns="91376" rIns="146200" bIns="91376"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913522">
              <a:defRPr/>
            </a:pPr>
            <a:r>
              <a:rPr lang="en-US" sz="3200"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Azure</a:t>
            </a:r>
          </a:p>
        </p:txBody>
      </p:sp>
      <p:grpSp>
        <p:nvGrpSpPr>
          <p:cNvPr id="2" name="Group 4">
            <a:extLst>
              <a:ext uri="{FF2B5EF4-FFF2-40B4-BE49-F238E27FC236}">
                <a16:creationId xmlns:a16="http://schemas.microsoft.com/office/drawing/2014/main" id="{5F3C9DE7-B86D-47B8-9808-8939BAFC88D5}"/>
              </a:ext>
            </a:extLst>
          </p:cNvPr>
          <p:cNvGrpSpPr>
            <a:grpSpLocks noChangeAspect="1"/>
          </p:cNvGrpSpPr>
          <p:nvPr/>
        </p:nvGrpSpPr>
        <p:grpSpPr bwMode="auto">
          <a:xfrm>
            <a:off x="1266603" y="3926403"/>
            <a:ext cx="6388101" cy="1936751"/>
            <a:chOff x="691" y="4094"/>
            <a:chExt cx="4024" cy="1220"/>
          </a:xfrm>
        </p:grpSpPr>
        <p:sp>
          <p:nvSpPr>
            <p:cNvPr id="8" name="AutoShape 3">
              <a:extLst>
                <a:ext uri="{FF2B5EF4-FFF2-40B4-BE49-F238E27FC236}">
                  <a16:creationId xmlns:a16="http://schemas.microsoft.com/office/drawing/2014/main" id="{FF301602-3C1D-4FC8-A6D1-AC5FFA1D4C79}"/>
                </a:ext>
              </a:extLst>
            </p:cNvPr>
            <p:cNvSpPr>
              <a:spLocks noChangeAspect="1" noChangeArrowheads="1" noTextEdit="1"/>
            </p:cNvSpPr>
            <p:nvPr/>
          </p:nvSpPr>
          <p:spPr bwMode="auto">
            <a:xfrm>
              <a:off x="691" y="4094"/>
              <a:ext cx="2176" cy="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a:extLst>
                <a:ext uri="{FF2B5EF4-FFF2-40B4-BE49-F238E27FC236}">
                  <a16:creationId xmlns:a16="http://schemas.microsoft.com/office/drawing/2014/main" id="{502FB3F3-8295-4FD0-984A-E8DEA31FB92C}"/>
                </a:ext>
              </a:extLst>
            </p:cNvPr>
            <p:cNvSpPr>
              <a:spLocks/>
            </p:cNvSpPr>
            <p:nvPr/>
          </p:nvSpPr>
          <p:spPr bwMode="auto">
            <a:xfrm>
              <a:off x="2546" y="4145"/>
              <a:ext cx="2169" cy="1169"/>
            </a:xfrm>
            <a:custGeom>
              <a:avLst/>
              <a:gdLst>
                <a:gd name="T0" fmla="*/ 1872 w 2169"/>
                <a:gd name="T1" fmla="*/ 318 h 1169"/>
                <a:gd name="T2" fmla="*/ 1652 w 2169"/>
                <a:gd name="T3" fmla="*/ 147 h 1169"/>
                <a:gd name="T4" fmla="*/ 1561 w 2169"/>
                <a:gd name="T5" fmla="*/ 164 h 1169"/>
                <a:gd name="T6" fmla="*/ 1187 w 2169"/>
                <a:gd name="T7" fmla="*/ 5 h 1169"/>
                <a:gd name="T8" fmla="*/ 529 w 2169"/>
                <a:gd name="T9" fmla="*/ 332 h 1169"/>
                <a:gd name="T10" fmla="*/ 371 w 2169"/>
                <a:gd name="T11" fmla="*/ 438 h 1169"/>
                <a:gd name="T12" fmla="*/ 335 w 2169"/>
                <a:gd name="T13" fmla="*/ 436 h 1169"/>
                <a:gd name="T14" fmla="*/ 10 w 2169"/>
                <a:gd name="T15" fmla="*/ 710 h 1169"/>
                <a:gd name="T16" fmla="*/ 335 w 2169"/>
                <a:gd name="T17" fmla="*/ 984 h 1169"/>
                <a:gd name="T18" fmla="*/ 409 w 2169"/>
                <a:gd name="T19" fmla="*/ 977 h 1169"/>
                <a:gd name="T20" fmla="*/ 547 w 2169"/>
                <a:gd name="T21" fmla="*/ 1013 h 1169"/>
                <a:gd name="T22" fmla="*/ 678 w 2169"/>
                <a:gd name="T23" fmla="*/ 981 h 1169"/>
                <a:gd name="T24" fmla="*/ 1052 w 2169"/>
                <a:gd name="T25" fmla="*/ 1160 h 1169"/>
                <a:gd name="T26" fmla="*/ 1388 w 2169"/>
                <a:gd name="T27" fmla="*/ 1063 h 1169"/>
                <a:gd name="T28" fmla="*/ 1399 w 2169"/>
                <a:gd name="T29" fmla="*/ 1062 h 1169"/>
                <a:gd name="T30" fmla="*/ 1703 w 2169"/>
                <a:gd name="T31" fmla="*/ 915 h 1169"/>
                <a:gd name="T32" fmla="*/ 1718 w 2169"/>
                <a:gd name="T33" fmla="*/ 916 h 1169"/>
                <a:gd name="T34" fmla="*/ 2169 w 2169"/>
                <a:gd name="T35" fmla="*/ 607 h 1169"/>
                <a:gd name="T36" fmla="*/ 1872 w 2169"/>
                <a:gd name="T37" fmla="*/ 318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69" h="1169">
                  <a:moveTo>
                    <a:pt x="1872" y="318"/>
                  </a:moveTo>
                  <a:cubicBezTo>
                    <a:pt x="1860" y="222"/>
                    <a:pt x="1767" y="147"/>
                    <a:pt x="1652" y="147"/>
                  </a:cubicBezTo>
                  <a:cubicBezTo>
                    <a:pt x="1620" y="147"/>
                    <a:pt x="1589" y="153"/>
                    <a:pt x="1561" y="164"/>
                  </a:cubicBezTo>
                  <a:cubicBezTo>
                    <a:pt x="1507" y="69"/>
                    <a:pt x="1396" y="0"/>
                    <a:pt x="1187" y="5"/>
                  </a:cubicBezTo>
                  <a:cubicBezTo>
                    <a:pt x="915" y="12"/>
                    <a:pt x="593" y="128"/>
                    <a:pt x="529" y="332"/>
                  </a:cubicBezTo>
                  <a:cubicBezTo>
                    <a:pt x="451" y="346"/>
                    <a:pt x="401" y="385"/>
                    <a:pt x="371" y="438"/>
                  </a:cubicBezTo>
                  <a:cubicBezTo>
                    <a:pt x="359" y="437"/>
                    <a:pt x="347" y="436"/>
                    <a:pt x="335" y="436"/>
                  </a:cubicBezTo>
                  <a:cubicBezTo>
                    <a:pt x="156" y="436"/>
                    <a:pt x="18" y="559"/>
                    <a:pt x="10" y="710"/>
                  </a:cubicBezTo>
                  <a:cubicBezTo>
                    <a:pt x="0" y="906"/>
                    <a:pt x="156" y="984"/>
                    <a:pt x="335" y="984"/>
                  </a:cubicBezTo>
                  <a:cubicBezTo>
                    <a:pt x="360" y="984"/>
                    <a:pt x="385" y="981"/>
                    <a:pt x="409" y="977"/>
                  </a:cubicBezTo>
                  <a:cubicBezTo>
                    <a:pt x="446" y="999"/>
                    <a:pt x="495" y="1013"/>
                    <a:pt x="547" y="1013"/>
                  </a:cubicBezTo>
                  <a:cubicBezTo>
                    <a:pt x="597" y="1013"/>
                    <a:pt x="642" y="1001"/>
                    <a:pt x="678" y="981"/>
                  </a:cubicBezTo>
                  <a:cubicBezTo>
                    <a:pt x="747" y="1092"/>
                    <a:pt x="888" y="1169"/>
                    <a:pt x="1052" y="1160"/>
                  </a:cubicBezTo>
                  <a:cubicBezTo>
                    <a:pt x="1224" y="1151"/>
                    <a:pt x="1327" y="1116"/>
                    <a:pt x="1388" y="1063"/>
                  </a:cubicBezTo>
                  <a:cubicBezTo>
                    <a:pt x="1391" y="1063"/>
                    <a:pt x="1395" y="1063"/>
                    <a:pt x="1399" y="1062"/>
                  </a:cubicBezTo>
                  <a:cubicBezTo>
                    <a:pt x="1591" y="1039"/>
                    <a:pt x="1676" y="992"/>
                    <a:pt x="1703" y="915"/>
                  </a:cubicBezTo>
                  <a:cubicBezTo>
                    <a:pt x="1708" y="915"/>
                    <a:pt x="1713" y="916"/>
                    <a:pt x="1718" y="916"/>
                  </a:cubicBezTo>
                  <a:cubicBezTo>
                    <a:pt x="1967" y="916"/>
                    <a:pt x="2169" y="847"/>
                    <a:pt x="2169" y="607"/>
                  </a:cubicBezTo>
                  <a:cubicBezTo>
                    <a:pt x="2169" y="474"/>
                    <a:pt x="2045" y="361"/>
                    <a:pt x="1872" y="318"/>
                  </a:cubicBezTo>
                </a:path>
              </a:pathLst>
            </a:custGeom>
            <a:noFill/>
            <a:ln w="7938"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29609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1" nodeType="withEffect">
                                  <p:stCondLst>
                                    <p:cond delay="5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42" presetClass="path" presetSubtype="0" accel="50000" decel="50000" fill="hold" grpId="0" nodeType="withEffect">
                                  <p:stCondLst>
                                    <p:cond delay="0"/>
                                  </p:stCondLst>
                                  <p:childTnLst>
                                    <p:animMotion origin="layout" path="M -1.64156E-6 0.07081 L -1.64156E-6 1.62506E-6 " pathEditMode="relative" rAng="0" ptsTypes="AA">
                                      <p:cBhvr>
                                        <p:cTn id="27" dur="1000" fill="hold"/>
                                        <p:tgtEl>
                                          <p:spTgt spid="24"/>
                                        </p:tgtEl>
                                        <p:attrNameLst>
                                          <p:attrName>ppt_x</p:attrName>
                                          <p:attrName>ppt_y</p:attrName>
                                        </p:attrNameLst>
                                      </p:cBhvr>
                                      <p:rCtr x="0" y="-3541"/>
                                    </p:animMotion>
                                  </p:childTnLst>
                                </p:cTn>
                              </p:par>
                              <p:par>
                                <p:cTn id="28" presetID="10" presetClass="entr" presetSubtype="0" fill="hold" grpId="0" nodeType="withEffect">
                                  <p:stCondLst>
                                    <p:cond delay="75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75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75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8" presetClass="emph" presetSubtype="0" decel="100000" fill="hold" grpId="1" nodeType="withEffect">
                                  <p:stCondLst>
                                    <p:cond delay="750"/>
                                  </p:stCondLst>
                                  <p:childTnLst>
                                    <p:animRot by="10800000">
                                      <p:cBhvr>
                                        <p:cTn id="38" dur="2000" fill="hold"/>
                                        <p:tgtEl>
                                          <p:spTgt spid="29"/>
                                        </p:tgtEl>
                                        <p:attrNameLst>
                                          <p:attrName>r</p:attrName>
                                        </p:attrNameLst>
                                      </p:cBhvr>
                                    </p:animRot>
                                  </p:childTnLst>
                                </p:cTn>
                              </p:par>
                              <p:par>
                                <p:cTn id="39" presetID="8" presetClass="emph" presetSubtype="0" decel="100000" fill="hold" grpId="1" nodeType="withEffect">
                                  <p:stCondLst>
                                    <p:cond delay="750"/>
                                  </p:stCondLst>
                                  <p:childTnLst>
                                    <p:animRot by="10800000">
                                      <p:cBhvr>
                                        <p:cTn id="40" dur="2000" fill="hold"/>
                                        <p:tgtEl>
                                          <p:spTgt spid="31"/>
                                        </p:tgtEl>
                                        <p:attrNameLst>
                                          <p:attrName>r</p:attrName>
                                        </p:attrNameLst>
                                      </p:cBhvr>
                                    </p:animRot>
                                  </p:childTnLst>
                                </p:cTn>
                              </p:par>
                              <p:par>
                                <p:cTn id="41" presetID="8" presetClass="emph" presetSubtype="0" decel="100000" fill="hold" grpId="1" nodeType="withEffect">
                                  <p:stCondLst>
                                    <p:cond delay="750"/>
                                  </p:stCondLst>
                                  <p:childTnLst>
                                    <p:animRot by="10800000">
                                      <p:cBhvr>
                                        <p:cTn id="42" dur="2000" fill="hold"/>
                                        <p:tgtEl>
                                          <p:spTgt spid="30"/>
                                        </p:tgtEl>
                                        <p:attrNameLst>
                                          <p:attrName>r</p:attrName>
                                        </p:attrNameLst>
                                      </p:cBhvr>
                                    </p:animRot>
                                  </p:childTnLst>
                                </p:cTn>
                              </p:par>
                              <p:par>
                                <p:cTn id="43" presetID="10" presetClass="entr" presetSubtype="0" fill="hold" grpId="1" nodeType="withEffect">
                                  <p:stCondLst>
                                    <p:cond delay="50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42" presetClass="path" presetSubtype="0" accel="50000" decel="50000" fill="hold" grpId="0" nodeType="withEffect">
                                  <p:stCondLst>
                                    <p:cond delay="0"/>
                                  </p:stCondLst>
                                  <p:childTnLst>
                                    <p:animMotion origin="layout" path="M 1.10799E-6 -4.42578E-6 L 1.10799E-6 -0.42374 " pathEditMode="relative" rAng="0" ptsTypes="AA">
                                      <p:cBhvr>
                                        <p:cTn id="47" dur="1250" spd="-100000" fill="hold"/>
                                        <p:tgtEl>
                                          <p:spTgt spid="32"/>
                                        </p:tgtEl>
                                        <p:attrNameLst>
                                          <p:attrName>ppt_x</p:attrName>
                                          <p:attrName>ppt_y</p:attrName>
                                        </p:attrNameLst>
                                      </p:cBhvr>
                                      <p:rCtr x="0" y="-211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0" grpId="0"/>
      <p:bldP spid="6" grpId="0"/>
      <p:bldP spid="24" grpId="0" animBg="1"/>
      <p:bldP spid="24" grpId="1" animBg="1"/>
      <p:bldP spid="29" grpId="0" animBg="1"/>
      <p:bldP spid="29" grpId="1" animBg="1"/>
      <p:bldP spid="30" grpId="0" animBg="1"/>
      <p:bldP spid="30" grpId="1" animBg="1"/>
      <p:bldP spid="31" grpId="0" animBg="1"/>
      <p:bldP spid="31" grpId="1" animBg="1"/>
      <p:bldP spid="32" grpId="0"/>
      <p:bldP spid="32"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Portal authentication options</a:t>
            </a:r>
          </a:p>
        </p:txBody>
      </p:sp>
      <p:pic>
        <p:nvPicPr>
          <p:cNvPr id="24" name="Grafik 23">
            <a:extLst>
              <a:ext uri="{FF2B5EF4-FFF2-40B4-BE49-F238E27FC236}">
                <a16:creationId xmlns:a16="http://schemas.microsoft.com/office/drawing/2014/main" id="{44330C0E-DA79-4597-B1A8-F9BFE007738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988" y="2854235"/>
            <a:ext cx="5590901" cy="2795451"/>
          </a:xfrm>
          <a:prstGeom prst="rect">
            <a:avLst/>
          </a:prstGeom>
        </p:spPr>
      </p:pic>
      <p:sp>
        <p:nvSpPr>
          <p:cNvPr id="27" name="Textfeld 26">
            <a:extLst>
              <a:ext uri="{FF2B5EF4-FFF2-40B4-BE49-F238E27FC236}">
                <a16:creationId xmlns:a16="http://schemas.microsoft.com/office/drawing/2014/main" id="{38AE3CFE-93A8-432E-8F77-8A157902D211}"/>
              </a:ext>
            </a:extLst>
          </p:cNvPr>
          <p:cNvSpPr txBox="1"/>
          <p:nvPr/>
        </p:nvSpPr>
        <p:spPr>
          <a:xfrm>
            <a:off x="374143" y="1557156"/>
            <a:ext cx="4727578" cy="1157240"/>
          </a:xfrm>
          <a:prstGeom prst="rect">
            <a:avLst/>
          </a:prstGeom>
          <a:noFill/>
        </p:spPr>
        <p:txBody>
          <a:bodyPr wrap="square" lIns="182880" tIns="146304" rIns="182880" bIns="146304" rtlCol="0">
            <a:spAutoFit/>
          </a:bodyPr>
          <a:lstStyle/>
          <a:p>
            <a:pPr lvl="0" algn="ctr">
              <a:defRPr/>
            </a:pPr>
            <a:r>
              <a:rPr lang="en-US" sz="2800" dirty="0">
                <a:solidFill>
                  <a:srgbClr val="0078D7"/>
                </a:solidFill>
                <a:latin typeface="+mj-lt"/>
              </a:rPr>
              <a:t>Identities from</a:t>
            </a:r>
          </a:p>
          <a:p>
            <a:pPr lvl="0" algn="ctr">
              <a:defRPr/>
            </a:pPr>
            <a:r>
              <a:rPr lang="en-US" sz="2800" dirty="0">
                <a:solidFill>
                  <a:srgbClr val="0078D7"/>
                </a:solidFill>
                <a:latin typeface="+mj-lt"/>
              </a:rPr>
              <a:t>Azure Active Directory AAD</a:t>
            </a:r>
          </a:p>
        </p:txBody>
      </p:sp>
      <p:sp>
        <p:nvSpPr>
          <p:cNvPr id="28" name="Textfeld 27">
            <a:extLst>
              <a:ext uri="{FF2B5EF4-FFF2-40B4-BE49-F238E27FC236}">
                <a16:creationId xmlns:a16="http://schemas.microsoft.com/office/drawing/2014/main" id="{2DE00848-D351-4ADC-979B-11351B19CDD7}"/>
              </a:ext>
            </a:extLst>
          </p:cNvPr>
          <p:cNvSpPr txBox="1"/>
          <p:nvPr/>
        </p:nvSpPr>
        <p:spPr>
          <a:xfrm>
            <a:off x="7003018" y="1557156"/>
            <a:ext cx="4727578" cy="1157240"/>
          </a:xfrm>
          <a:prstGeom prst="rect">
            <a:avLst/>
          </a:prstGeom>
          <a:noFill/>
        </p:spPr>
        <p:txBody>
          <a:bodyPr wrap="square" lIns="182880" tIns="146304" rIns="182880" bIns="146304" rtlCol="0">
            <a:spAutoFit/>
          </a:bodyPr>
          <a:lstStyle/>
          <a:p>
            <a:pPr algn="ctr"/>
            <a:r>
              <a:rPr lang="en-US" sz="2800">
                <a:solidFill>
                  <a:srgbClr val="0078D7"/>
                </a:solidFill>
                <a:latin typeface="+mj-lt"/>
              </a:rPr>
              <a:t>Identities from existing</a:t>
            </a:r>
          </a:p>
          <a:p>
            <a:pPr algn="ctr"/>
            <a:r>
              <a:rPr lang="en-US" sz="2800">
                <a:solidFill>
                  <a:srgbClr val="0078D7"/>
                </a:solidFill>
                <a:latin typeface="+mj-lt"/>
              </a:rPr>
              <a:t>Corporate AD</a:t>
            </a:r>
            <a:endParaRPr lang="de-DE" sz="2800">
              <a:solidFill>
                <a:srgbClr val="0078D7"/>
              </a:solidFill>
              <a:latin typeface="+mj-lt"/>
            </a:endParaRPr>
          </a:p>
        </p:txBody>
      </p:sp>
      <p:pic>
        <p:nvPicPr>
          <p:cNvPr id="29" name="Grafik 28">
            <a:extLst>
              <a:ext uri="{FF2B5EF4-FFF2-40B4-BE49-F238E27FC236}">
                <a16:creationId xmlns:a16="http://schemas.microsoft.com/office/drawing/2014/main" id="{DC580787-BDDD-40D2-8344-654166C137C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78284" y="2841327"/>
            <a:ext cx="6257322" cy="2808359"/>
          </a:xfrm>
          <a:prstGeom prst="rect">
            <a:avLst/>
          </a:prstGeom>
        </p:spPr>
      </p:pic>
    </p:spTree>
    <p:extLst>
      <p:ext uri="{BB962C8B-B14F-4D97-AF65-F5344CB8AC3E}">
        <p14:creationId xmlns:p14="http://schemas.microsoft.com/office/powerpoint/2010/main" val="1298455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BB33-4B7E-4F22-9052-788197FAF7C4}"/>
              </a:ext>
            </a:extLst>
          </p:cNvPr>
          <p:cNvSpPr>
            <a:spLocks noGrp="1"/>
          </p:cNvSpPr>
          <p:nvPr>
            <p:ph type="title"/>
          </p:nvPr>
        </p:nvSpPr>
        <p:spPr/>
        <p:txBody>
          <a:bodyPr/>
          <a:lstStyle/>
          <a:p>
            <a:r>
              <a:rPr lang="en-US" dirty="0">
                <a:gradFill>
                  <a:gsLst>
                    <a:gs pos="1250">
                      <a:schemeClr val="tx1"/>
                    </a:gs>
                    <a:gs pos="100000">
                      <a:schemeClr val="tx1"/>
                    </a:gs>
                  </a:gsLst>
                  <a:lin ang="5400000" scaled="0"/>
                </a:gradFill>
              </a:rPr>
              <a:t>Accessing Azure Stack Hub Portals today</a:t>
            </a:r>
          </a:p>
        </p:txBody>
      </p:sp>
      <p:sp>
        <p:nvSpPr>
          <p:cNvPr id="4" name="Rectangle 2">
            <a:extLst>
              <a:ext uri="{FF2B5EF4-FFF2-40B4-BE49-F238E27FC236}">
                <a16:creationId xmlns:a16="http://schemas.microsoft.com/office/drawing/2014/main" id="{07C58BFA-681C-44B4-AD8B-5CAD0DD0CA1B}"/>
              </a:ext>
            </a:extLst>
          </p:cNvPr>
          <p:cNvSpPr>
            <a:spLocks noChangeArrowheads="1"/>
          </p:cNvSpPr>
          <p:nvPr/>
        </p:nvSpPr>
        <p:spPr bwMode="auto">
          <a:xfrm>
            <a:off x="1070381" y="1536003"/>
            <a:ext cx="188409" cy="37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p>
            <a:pPr defTabSz="932563">
              <a:defRPr/>
            </a:pPr>
            <a:endParaRPr lang="en-US">
              <a:solidFill>
                <a:srgbClr val="1A1A1A"/>
              </a:solidFill>
              <a:latin typeface="Segoe UI"/>
            </a:endParaRPr>
          </a:p>
        </p:txBody>
      </p:sp>
      <p:sp>
        <p:nvSpPr>
          <p:cNvPr id="6" name="Content Placeholder 2">
            <a:extLst>
              <a:ext uri="{FF2B5EF4-FFF2-40B4-BE49-F238E27FC236}">
                <a16:creationId xmlns:a16="http://schemas.microsoft.com/office/drawing/2014/main" id="{F43B1835-C21A-49D2-84D7-EA4F3B0194CE}"/>
              </a:ext>
            </a:extLst>
          </p:cNvPr>
          <p:cNvSpPr>
            <a:spLocks noGrp="1"/>
          </p:cNvSpPr>
          <p:nvPr>
            <p:ph idx="1"/>
          </p:nvPr>
        </p:nvSpPr>
        <p:spPr>
          <a:xfrm>
            <a:off x="282412" y="4916950"/>
            <a:ext cx="8840157" cy="1888017"/>
          </a:xfrm>
        </p:spPr>
        <p:txBody>
          <a:bodyPr vert="horz" wrap="square" lIns="149217" tIns="93260" rIns="149217" bIns="93260" rtlCol="0" anchor="t">
            <a:noAutofit/>
          </a:bodyPr>
          <a:lstStyle/>
          <a:p>
            <a:pPr marL="342600" indent="-342600"/>
            <a:r>
              <a:rPr lang="en-US" sz="1632" dirty="0"/>
              <a:t>User hits </a:t>
            </a:r>
            <a:r>
              <a:rPr lang="en-US" sz="1632" u="sng" dirty="0">
                <a:hlinkClick r:id="rId3"/>
              </a:rPr>
              <a:t>https://portal.region.azurestack.external</a:t>
            </a:r>
            <a:endParaRPr lang="en-US" sz="1632" dirty="0">
              <a:cs typeface="Segoe UI"/>
            </a:endParaRPr>
          </a:p>
          <a:p>
            <a:pPr marL="342600" indent="-342600"/>
            <a:r>
              <a:rPr lang="en-US" sz="1632" dirty="0"/>
              <a:t>Portal does redirect to AAD/ADFS to get a Token</a:t>
            </a:r>
            <a:endParaRPr lang="en-US" sz="1632" dirty="0">
              <a:cs typeface="Segoe UI"/>
            </a:endParaRPr>
          </a:p>
          <a:p>
            <a:pPr marL="342600" indent="-342600"/>
            <a:r>
              <a:rPr lang="en-US" sz="1632" dirty="0"/>
              <a:t>If successfully authenticated, redirect back to </a:t>
            </a:r>
            <a:r>
              <a:rPr lang="en-US" sz="1632" u="sng" dirty="0">
                <a:hlinkClick r:id="rId3"/>
              </a:rPr>
              <a:t>https://portal.region.azurestack.external</a:t>
            </a:r>
            <a:endParaRPr lang="en-US" sz="1632" dirty="0">
              <a:cs typeface="Segoe UI"/>
            </a:endParaRPr>
          </a:p>
          <a:p>
            <a:pPr marL="342600" indent="-342600"/>
            <a:r>
              <a:rPr lang="en-US" sz="1632" dirty="0"/>
              <a:t>Portal loads extensions by pointing user’s browser to </a:t>
            </a:r>
            <a:r>
              <a:rPr lang="en-US" sz="1632" u="sng" dirty="0">
                <a:hlinkClick r:id="rId4"/>
              </a:rPr>
              <a:t>https://portal.region.azurestack.external:ExtensionPort</a:t>
            </a:r>
            <a:endParaRPr lang="en-US" sz="1632" u="sng" dirty="0"/>
          </a:p>
          <a:p>
            <a:pPr marL="342600" indent="-342600"/>
            <a:endParaRPr lang="en-US" sz="1632" u="sng" dirty="0"/>
          </a:p>
          <a:p>
            <a:pPr marL="575749" lvl="1" indent="-342600"/>
            <a:endParaRPr lang="en-US" sz="816" dirty="0"/>
          </a:p>
          <a:p>
            <a:pPr marL="342600" indent="-342600"/>
            <a:endParaRPr lang="en-US" sz="1632" u="sng" dirty="0"/>
          </a:p>
          <a:p>
            <a:pPr marL="342600" indent="-342600"/>
            <a:endParaRPr lang="en-US" sz="1632" dirty="0"/>
          </a:p>
          <a:p>
            <a:pPr marL="0" indent="0">
              <a:buNone/>
            </a:pPr>
            <a:r>
              <a:rPr lang="en-US" sz="1632" dirty="0"/>
              <a:t> </a:t>
            </a:r>
            <a:r>
              <a:rPr lang="en-US" sz="2040" dirty="0"/>
              <a:t> </a:t>
            </a:r>
            <a:endParaRPr lang="en-US" sz="2040" dirty="0">
              <a:cs typeface="Segoe UI"/>
            </a:endParaRPr>
          </a:p>
          <a:p>
            <a:pPr marL="342600" indent="-342600"/>
            <a:endParaRPr lang="en-US" sz="1836" dirty="0">
              <a:cs typeface="Segoe UI"/>
            </a:endParaRPr>
          </a:p>
        </p:txBody>
      </p:sp>
      <p:sp>
        <p:nvSpPr>
          <p:cNvPr id="8" name="Rechteck 7">
            <a:extLst>
              <a:ext uri="{FF2B5EF4-FFF2-40B4-BE49-F238E27FC236}">
                <a16:creationId xmlns:a16="http://schemas.microsoft.com/office/drawing/2014/main" id="{DFA6197B-044B-A84F-AF82-727EB47F89DB}"/>
              </a:ext>
            </a:extLst>
          </p:cNvPr>
          <p:cNvSpPr/>
          <p:nvPr/>
        </p:nvSpPr>
        <p:spPr bwMode="auto">
          <a:xfrm>
            <a:off x="765832" y="2213182"/>
            <a:ext cx="2006868" cy="12867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2040" dirty="0">
                <a:gradFill>
                  <a:gsLst>
                    <a:gs pos="40075">
                      <a:srgbClr val="FFFFFF"/>
                    </a:gs>
                    <a:gs pos="30000">
                      <a:srgbClr val="FFFFFF"/>
                    </a:gs>
                  </a:gsLst>
                  <a:lin ang="5400000" scaled="0"/>
                </a:gradFill>
                <a:latin typeface="Segoe UI"/>
              </a:rPr>
              <a:t>User accesing Portal</a:t>
            </a:r>
          </a:p>
        </p:txBody>
      </p:sp>
      <p:sp>
        <p:nvSpPr>
          <p:cNvPr id="9" name="Abgerundetes Rechteck 8">
            <a:extLst>
              <a:ext uri="{FF2B5EF4-FFF2-40B4-BE49-F238E27FC236}">
                <a16:creationId xmlns:a16="http://schemas.microsoft.com/office/drawing/2014/main" id="{36D851F9-0E39-0940-843B-0B73EE0D6D33}"/>
              </a:ext>
            </a:extLst>
          </p:cNvPr>
          <p:cNvSpPr/>
          <p:nvPr/>
        </p:nvSpPr>
        <p:spPr bwMode="auto">
          <a:xfrm>
            <a:off x="4333356" y="1414318"/>
            <a:ext cx="767331" cy="2785205"/>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2040" dirty="0">
                <a:gradFill>
                  <a:gsLst>
                    <a:gs pos="40075">
                      <a:srgbClr val="FFFFFF"/>
                    </a:gs>
                    <a:gs pos="30000">
                      <a:srgbClr val="FFFFFF"/>
                    </a:gs>
                  </a:gsLst>
                  <a:lin ang="5400000" scaled="0"/>
                </a:gradFill>
                <a:latin typeface="Segoe UI"/>
              </a:rPr>
              <a:t>Firewall</a:t>
            </a:r>
          </a:p>
        </p:txBody>
      </p:sp>
      <p:sp>
        <p:nvSpPr>
          <p:cNvPr id="10" name="Rechteck 9">
            <a:extLst>
              <a:ext uri="{FF2B5EF4-FFF2-40B4-BE49-F238E27FC236}">
                <a16:creationId xmlns:a16="http://schemas.microsoft.com/office/drawing/2014/main" id="{D4285878-F524-7943-9D2F-38D21AD703E0}"/>
              </a:ext>
            </a:extLst>
          </p:cNvPr>
          <p:cNvSpPr/>
          <p:nvPr/>
        </p:nvSpPr>
        <p:spPr bwMode="auto">
          <a:xfrm>
            <a:off x="7054016" y="1414318"/>
            <a:ext cx="4497745" cy="2785205"/>
          </a:xfrm>
          <a:prstGeom prst="rect">
            <a:avLst/>
          </a:prstGeom>
          <a:solidFill>
            <a:schemeClr val="tx1">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11" name="Rechteck 10">
            <a:extLst>
              <a:ext uri="{FF2B5EF4-FFF2-40B4-BE49-F238E27FC236}">
                <a16:creationId xmlns:a16="http://schemas.microsoft.com/office/drawing/2014/main" id="{B4FB0186-878A-624F-B5FD-BB62EBAA8E5D}"/>
              </a:ext>
            </a:extLst>
          </p:cNvPr>
          <p:cNvSpPr/>
          <p:nvPr/>
        </p:nvSpPr>
        <p:spPr bwMode="auto">
          <a:xfrm>
            <a:off x="7287737" y="1724345"/>
            <a:ext cx="1543364" cy="61306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1632" dirty="0">
                <a:gradFill>
                  <a:gsLst>
                    <a:gs pos="40075">
                      <a:srgbClr val="FFFFFF"/>
                    </a:gs>
                    <a:gs pos="30000">
                      <a:srgbClr val="FFFFFF"/>
                    </a:gs>
                  </a:gsLst>
                  <a:lin ang="5400000" scaled="0"/>
                </a:gradFill>
                <a:latin typeface="Segoe UI"/>
              </a:rPr>
              <a:t>Portals : 443</a:t>
            </a:r>
          </a:p>
        </p:txBody>
      </p:sp>
      <p:sp>
        <p:nvSpPr>
          <p:cNvPr id="12" name="Rechteck 11">
            <a:extLst>
              <a:ext uri="{FF2B5EF4-FFF2-40B4-BE49-F238E27FC236}">
                <a16:creationId xmlns:a16="http://schemas.microsoft.com/office/drawing/2014/main" id="{C4862E4E-F252-DE46-8810-AD75006F1298}"/>
              </a:ext>
            </a:extLst>
          </p:cNvPr>
          <p:cNvSpPr/>
          <p:nvPr/>
        </p:nvSpPr>
        <p:spPr bwMode="auto">
          <a:xfrm>
            <a:off x="7287737" y="3115453"/>
            <a:ext cx="1543364" cy="61306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1632" dirty="0" err="1">
                <a:gradFill>
                  <a:gsLst>
                    <a:gs pos="40075">
                      <a:srgbClr val="FFFFFF"/>
                    </a:gs>
                    <a:gs pos="30000">
                      <a:srgbClr val="FFFFFF"/>
                    </a:gs>
                  </a:gsLst>
                  <a:lin ang="5400000" scaled="0"/>
                </a:gradFill>
                <a:latin typeface="Segoe UI"/>
              </a:rPr>
              <a:t>Extensions</a:t>
            </a:r>
            <a:r>
              <a:rPr lang="de-DE" sz="1632" dirty="0">
                <a:gradFill>
                  <a:gsLst>
                    <a:gs pos="40075">
                      <a:srgbClr val="FFFFFF"/>
                    </a:gs>
                    <a:gs pos="30000">
                      <a:srgbClr val="FFFFFF"/>
                    </a:gs>
                  </a:gsLst>
                  <a:lin ang="5400000" scaled="0"/>
                </a:gradFill>
                <a:latin typeface="Segoe UI"/>
              </a:rPr>
              <a:t> : X</a:t>
            </a:r>
          </a:p>
        </p:txBody>
      </p:sp>
      <p:cxnSp>
        <p:nvCxnSpPr>
          <p:cNvPr id="14" name="Gerade Verbindung mit Pfeil 13">
            <a:extLst>
              <a:ext uri="{FF2B5EF4-FFF2-40B4-BE49-F238E27FC236}">
                <a16:creationId xmlns:a16="http://schemas.microsoft.com/office/drawing/2014/main" id="{73B6ECCC-EE04-6C42-A7F9-2F1C7AEAF528}"/>
              </a:ext>
            </a:extLst>
          </p:cNvPr>
          <p:cNvCxnSpPr/>
          <p:nvPr/>
        </p:nvCxnSpPr>
        <p:spPr>
          <a:xfrm flipV="1">
            <a:off x="2881327" y="2030877"/>
            <a:ext cx="1357587" cy="495415"/>
          </a:xfrm>
          <a:prstGeom prst="straightConnector1">
            <a:avLst/>
          </a:prstGeom>
          <a:ln w="34925">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CC7F403A-9676-7443-9EE0-490773B1DA82}"/>
              </a:ext>
            </a:extLst>
          </p:cNvPr>
          <p:cNvCxnSpPr>
            <a:cxnSpLocks/>
          </p:cNvCxnSpPr>
          <p:nvPr/>
        </p:nvCxnSpPr>
        <p:spPr>
          <a:xfrm flipV="1">
            <a:off x="5243124" y="2030877"/>
            <a:ext cx="1947066" cy="1"/>
          </a:xfrm>
          <a:prstGeom prst="straightConnector1">
            <a:avLst/>
          </a:prstGeom>
          <a:ln w="3492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7EF4F69E-A83E-0A40-BA37-F3058C6E420A}"/>
              </a:ext>
            </a:extLst>
          </p:cNvPr>
          <p:cNvCxnSpPr>
            <a:cxnSpLocks/>
          </p:cNvCxnSpPr>
          <p:nvPr/>
        </p:nvCxnSpPr>
        <p:spPr>
          <a:xfrm>
            <a:off x="2897017" y="2961933"/>
            <a:ext cx="1341897" cy="460053"/>
          </a:xfrm>
          <a:prstGeom prst="straightConnector1">
            <a:avLst/>
          </a:prstGeom>
          <a:ln w="34925">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BA7E382B-807A-8C45-A683-EF689B6B0998}"/>
              </a:ext>
            </a:extLst>
          </p:cNvPr>
          <p:cNvCxnSpPr>
            <a:cxnSpLocks/>
          </p:cNvCxnSpPr>
          <p:nvPr/>
        </p:nvCxnSpPr>
        <p:spPr>
          <a:xfrm flipV="1">
            <a:off x="5243124" y="3421985"/>
            <a:ext cx="1947066" cy="1"/>
          </a:xfrm>
          <a:prstGeom prst="straightConnector1">
            <a:avLst/>
          </a:prstGeom>
          <a:ln w="3492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5FA3F6C5-D211-9743-B761-A8F55361083C}"/>
              </a:ext>
            </a:extLst>
          </p:cNvPr>
          <p:cNvSpPr txBox="1"/>
          <p:nvPr/>
        </p:nvSpPr>
        <p:spPr>
          <a:xfrm>
            <a:off x="11062266" y="1719263"/>
            <a:ext cx="627864" cy="1780676"/>
          </a:xfrm>
          <a:prstGeom prst="rect">
            <a:avLst/>
          </a:prstGeom>
          <a:noFill/>
        </p:spPr>
        <p:txBody>
          <a:bodyPr vert="vert270" wrap="square" lIns="0" tIns="0" rIns="0" bIns="0" rtlCol="0">
            <a:spAutoFit/>
          </a:bodyPr>
          <a:lstStyle/>
          <a:p>
            <a:pPr defTabSz="932563">
              <a:defRPr/>
            </a:pPr>
            <a:r>
              <a:rPr lang="de-DE" sz="2040" dirty="0">
                <a:solidFill>
                  <a:srgbClr val="FFFFFF"/>
                </a:solidFill>
                <a:latin typeface="Segoe UI"/>
              </a:rPr>
              <a:t>Azure Stack Hub</a:t>
            </a:r>
          </a:p>
        </p:txBody>
      </p:sp>
      <p:sp>
        <p:nvSpPr>
          <p:cNvPr id="21" name="Oval 20">
            <a:extLst>
              <a:ext uri="{FF2B5EF4-FFF2-40B4-BE49-F238E27FC236}">
                <a16:creationId xmlns:a16="http://schemas.microsoft.com/office/drawing/2014/main" id="{8BF075D6-797C-844D-9119-6714EC313CA7}"/>
              </a:ext>
            </a:extLst>
          </p:cNvPr>
          <p:cNvSpPr/>
          <p:nvPr/>
        </p:nvSpPr>
        <p:spPr bwMode="auto">
          <a:xfrm>
            <a:off x="4575359" y="1886801"/>
            <a:ext cx="247492" cy="22053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22" name="Oval 21">
            <a:extLst>
              <a:ext uri="{FF2B5EF4-FFF2-40B4-BE49-F238E27FC236}">
                <a16:creationId xmlns:a16="http://schemas.microsoft.com/office/drawing/2014/main" id="{9D9B7855-FB16-8A44-87D5-F819267DA5C2}"/>
              </a:ext>
            </a:extLst>
          </p:cNvPr>
          <p:cNvSpPr/>
          <p:nvPr/>
        </p:nvSpPr>
        <p:spPr bwMode="auto">
          <a:xfrm>
            <a:off x="4575359" y="3381765"/>
            <a:ext cx="247492" cy="22053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23" name="Oval 22">
            <a:extLst>
              <a:ext uri="{FF2B5EF4-FFF2-40B4-BE49-F238E27FC236}">
                <a16:creationId xmlns:a16="http://schemas.microsoft.com/office/drawing/2014/main" id="{1318214D-DE72-5F45-8737-D2A3CCEA1B69}"/>
              </a:ext>
            </a:extLst>
          </p:cNvPr>
          <p:cNvSpPr/>
          <p:nvPr/>
        </p:nvSpPr>
        <p:spPr bwMode="auto">
          <a:xfrm>
            <a:off x="4730793" y="3537199"/>
            <a:ext cx="247492" cy="22053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24" name="Oval 23">
            <a:extLst>
              <a:ext uri="{FF2B5EF4-FFF2-40B4-BE49-F238E27FC236}">
                <a16:creationId xmlns:a16="http://schemas.microsoft.com/office/drawing/2014/main" id="{C20B4940-36B3-1C44-B447-6B16C32A2AB6}"/>
              </a:ext>
            </a:extLst>
          </p:cNvPr>
          <p:cNvSpPr/>
          <p:nvPr/>
        </p:nvSpPr>
        <p:spPr bwMode="auto">
          <a:xfrm>
            <a:off x="4451613" y="3618250"/>
            <a:ext cx="247492" cy="22053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25" name="Oval 24">
            <a:extLst>
              <a:ext uri="{FF2B5EF4-FFF2-40B4-BE49-F238E27FC236}">
                <a16:creationId xmlns:a16="http://schemas.microsoft.com/office/drawing/2014/main" id="{9C5F9582-B4EE-A841-85BC-A6132B707BBF}"/>
              </a:ext>
            </a:extLst>
          </p:cNvPr>
          <p:cNvSpPr/>
          <p:nvPr/>
        </p:nvSpPr>
        <p:spPr bwMode="auto">
          <a:xfrm>
            <a:off x="4730898" y="3783470"/>
            <a:ext cx="247492" cy="22053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26" name="Oval 25">
            <a:extLst>
              <a:ext uri="{FF2B5EF4-FFF2-40B4-BE49-F238E27FC236}">
                <a16:creationId xmlns:a16="http://schemas.microsoft.com/office/drawing/2014/main" id="{B189DE44-FB36-E049-B8BD-1469EA202D2B}"/>
              </a:ext>
            </a:extLst>
          </p:cNvPr>
          <p:cNvSpPr/>
          <p:nvPr/>
        </p:nvSpPr>
        <p:spPr bwMode="auto">
          <a:xfrm>
            <a:off x="4502560" y="3876696"/>
            <a:ext cx="247492" cy="22053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31" name="Abgerundetes Rechteck 30">
            <a:extLst>
              <a:ext uri="{FF2B5EF4-FFF2-40B4-BE49-F238E27FC236}">
                <a16:creationId xmlns:a16="http://schemas.microsoft.com/office/drawing/2014/main" id="{244EE1EE-2F8C-A241-AE12-9B5FD73B8588}"/>
              </a:ext>
            </a:extLst>
          </p:cNvPr>
          <p:cNvSpPr/>
          <p:nvPr/>
        </p:nvSpPr>
        <p:spPr bwMode="auto">
          <a:xfrm>
            <a:off x="4347541" y="1414318"/>
            <a:ext cx="767331" cy="2785205"/>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2040" dirty="0">
                <a:gradFill>
                  <a:gsLst>
                    <a:gs pos="40075">
                      <a:srgbClr val="FFFFFF"/>
                    </a:gs>
                    <a:gs pos="30000">
                      <a:srgbClr val="FFFFFF"/>
                    </a:gs>
                  </a:gsLst>
                  <a:lin ang="5400000" scaled="0"/>
                </a:gradFill>
                <a:latin typeface="Segoe UI"/>
              </a:rPr>
              <a:t>27 Ports</a:t>
            </a:r>
          </a:p>
        </p:txBody>
      </p:sp>
    </p:spTree>
    <p:extLst>
      <p:ext uri="{BB962C8B-B14F-4D97-AF65-F5344CB8AC3E}">
        <p14:creationId xmlns:p14="http://schemas.microsoft.com/office/powerpoint/2010/main" val="1284941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BB33-4B7E-4F22-9052-788197FAF7C4}"/>
              </a:ext>
            </a:extLst>
          </p:cNvPr>
          <p:cNvSpPr>
            <a:spLocks noGrp="1"/>
          </p:cNvSpPr>
          <p:nvPr>
            <p:ph type="title"/>
          </p:nvPr>
        </p:nvSpPr>
        <p:spPr/>
        <p:txBody>
          <a:bodyPr/>
          <a:lstStyle/>
          <a:p>
            <a:r>
              <a:rPr lang="en-US" dirty="0">
                <a:gradFill>
                  <a:gsLst>
                    <a:gs pos="1250">
                      <a:schemeClr val="tx1"/>
                    </a:gs>
                    <a:gs pos="100000">
                      <a:schemeClr val="tx1"/>
                    </a:gs>
                  </a:gsLst>
                  <a:lin ang="5400000" scaled="0"/>
                </a:gradFill>
              </a:rPr>
              <a:t>Accessing Azure Stack Hub Portals with Extension Host</a:t>
            </a:r>
          </a:p>
        </p:txBody>
      </p:sp>
      <p:sp>
        <p:nvSpPr>
          <p:cNvPr id="4" name="Rectangle 2">
            <a:extLst>
              <a:ext uri="{FF2B5EF4-FFF2-40B4-BE49-F238E27FC236}">
                <a16:creationId xmlns:a16="http://schemas.microsoft.com/office/drawing/2014/main" id="{07C58BFA-681C-44B4-AD8B-5CAD0DD0CA1B}"/>
              </a:ext>
            </a:extLst>
          </p:cNvPr>
          <p:cNvSpPr>
            <a:spLocks noChangeArrowheads="1"/>
          </p:cNvSpPr>
          <p:nvPr/>
        </p:nvSpPr>
        <p:spPr bwMode="auto">
          <a:xfrm>
            <a:off x="1070381" y="1536003"/>
            <a:ext cx="188409" cy="37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p>
            <a:pPr defTabSz="932563">
              <a:defRPr/>
            </a:pPr>
            <a:endParaRPr lang="en-US">
              <a:solidFill>
                <a:srgbClr val="1A1A1A"/>
              </a:solidFill>
              <a:latin typeface="Segoe UI"/>
            </a:endParaRPr>
          </a:p>
        </p:txBody>
      </p:sp>
      <p:sp>
        <p:nvSpPr>
          <p:cNvPr id="6" name="Content Placeholder 2">
            <a:extLst>
              <a:ext uri="{FF2B5EF4-FFF2-40B4-BE49-F238E27FC236}">
                <a16:creationId xmlns:a16="http://schemas.microsoft.com/office/drawing/2014/main" id="{F43B1835-C21A-49D2-84D7-EA4F3B0194CE}"/>
              </a:ext>
            </a:extLst>
          </p:cNvPr>
          <p:cNvSpPr>
            <a:spLocks noGrp="1"/>
          </p:cNvSpPr>
          <p:nvPr>
            <p:ph idx="1"/>
          </p:nvPr>
        </p:nvSpPr>
        <p:spPr>
          <a:xfrm>
            <a:off x="282412" y="4916950"/>
            <a:ext cx="7139943" cy="1888017"/>
          </a:xfrm>
        </p:spPr>
        <p:txBody>
          <a:bodyPr vert="horz" wrap="square" lIns="149217" tIns="93260" rIns="149217" bIns="93260" rtlCol="0" anchor="t">
            <a:noAutofit/>
          </a:bodyPr>
          <a:lstStyle/>
          <a:p>
            <a:r>
              <a:rPr lang="en-US" sz="1632" dirty="0"/>
              <a:t>Increased Security</a:t>
            </a:r>
          </a:p>
          <a:p>
            <a:r>
              <a:rPr lang="en-US" sz="1632" dirty="0"/>
              <a:t>Simplified Firewall Configuration (only TCP/443 is required for access)</a:t>
            </a:r>
          </a:p>
          <a:p>
            <a:r>
              <a:rPr lang="en-US" sz="1632" dirty="0"/>
              <a:t>Enables user to access Azure Stack Hub Portal via Proxy Server which may not support ports beyond 80 and 443</a:t>
            </a:r>
          </a:p>
          <a:p>
            <a:r>
              <a:rPr lang="en-US" sz="1632" dirty="0"/>
              <a:t>Faster adoption of new Azure services</a:t>
            </a:r>
          </a:p>
          <a:p>
            <a:endParaRPr lang="en-US" sz="1632" dirty="0"/>
          </a:p>
          <a:p>
            <a:endParaRPr lang="en-US" sz="1632" dirty="0"/>
          </a:p>
          <a:p>
            <a:endParaRPr lang="en-US" sz="1632" dirty="0"/>
          </a:p>
          <a:p>
            <a:pPr marL="342600" indent="-342600"/>
            <a:endParaRPr lang="en-US" sz="1632" u="sng" dirty="0"/>
          </a:p>
          <a:p>
            <a:pPr marL="575749" lvl="1" indent="-342600"/>
            <a:endParaRPr lang="en-US" sz="816" dirty="0"/>
          </a:p>
          <a:p>
            <a:pPr marL="342600" indent="-342600"/>
            <a:endParaRPr lang="en-US" sz="1632" u="sng" dirty="0"/>
          </a:p>
          <a:p>
            <a:pPr marL="342600" indent="-342600"/>
            <a:endParaRPr lang="en-US" sz="1632" dirty="0"/>
          </a:p>
          <a:p>
            <a:pPr marL="0" indent="0">
              <a:buNone/>
            </a:pPr>
            <a:r>
              <a:rPr lang="en-US" sz="1632" dirty="0"/>
              <a:t> </a:t>
            </a:r>
            <a:r>
              <a:rPr lang="en-US" sz="2040" dirty="0"/>
              <a:t> </a:t>
            </a:r>
            <a:endParaRPr lang="en-US" sz="2040" dirty="0">
              <a:cs typeface="Segoe UI"/>
            </a:endParaRPr>
          </a:p>
          <a:p>
            <a:pPr marL="342600" indent="-342600"/>
            <a:endParaRPr lang="en-US" sz="1836" dirty="0">
              <a:cs typeface="Segoe UI"/>
            </a:endParaRPr>
          </a:p>
        </p:txBody>
      </p:sp>
      <p:sp>
        <p:nvSpPr>
          <p:cNvPr id="8" name="Rechteck 7">
            <a:extLst>
              <a:ext uri="{FF2B5EF4-FFF2-40B4-BE49-F238E27FC236}">
                <a16:creationId xmlns:a16="http://schemas.microsoft.com/office/drawing/2014/main" id="{DFA6197B-044B-A84F-AF82-727EB47F89DB}"/>
              </a:ext>
            </a:extLst>
          </p:cNvPr>
          <p:cNvSpPr/>
          <p:nvPr/>
        </p:nvSpPr>
        <p:spPr bwMode="auto">
          <a:xfrm>
            <a:off x="765832" y="2213182"/>
            <a:ext cx="2006868" cy="128675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2040" dirty="0">
                <a:gradFill>
                  <a:gsLst>
                    <a:gs pos="40075">
                      <a:srgbClr val="FFFFFF"/>
                    </a:gs>
                    <a:gs pos="30000">
                      <a:srgbClr val="FFFFFF"/>
                    </a:gs>
                  </a:gsLst>
                  <a:lin ang="5400000" scaled="0"/>
                </a:gradFill>
                <a:latin typeface="Segoe UI"/>
              </a:rPr>
              <a:t>User accesing Portal</a:t>
            </a:r>
          </a:p>
        </p:txBody>
      </p:sp>
      <p:sp>
        <p:nvSpPr>
          <p:cNvPr id="9" name="Abgerundetes Rechteck 8">
            <a:extLst>
              <a:ext uri="{FF2B5EF4-FFF2-40B4-BE49-F238E27FC236}">
                <a16:creationId xmlns:a16="http://schemas.microsoft.com/office/drawing/2014/main" id="{36D851F9-0E39-0940-843B-0B73EE0D6D33}"/>
              </a:ext>
            </a:extLst>
          </p:cNvPr>
          <p:cNvSpPr/>
          <p:nvPr/>
        </p:nvSpPr>
        <p:spPr bwMode="auto">
          <a:xfrm>
            <a:off x="4333356" y="1414318"/>
            <a:ext cx="767331" cy="2785205"/>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2040" dirty="0">
                <a:gradFill>
                  <a:gsLst>
                    <a:gs pos="40075">
                      <a:srgbClr val="FFFFFF"/>
                    </a:gs>
                    <a:gs pos="30000">
                      <a:srgbClr val="FFFFFF"/>
                    </a:gs>
                  </a:gsLst>
                  <a:lin ang="5400000" scaled="0"/>
                </a:gradFill>
                <a:latin typeface="Segoe UI"/>
              </a:rPr>
              <a:t>Firewall</a:t>
            </a:r>
          </a:p>
        </p:txBody>
      </p:sp>
      <p:sp>
        <p:nvSpPr>
          <p:cNvPr id="10" name="Rechteck 9">
            <a:extLst>
              <a:ext uri="{FF2B5EF4-FFF2-40B4-BE49-F238E27FC236}">
                <a16:creationId xmlns:a16="http://schemas.microsoft.com/office/drawing/2014/main" id="{D4285878-F524-7943-9D2F-38D21AD703E0}"/>
              </a:ext>
            </a:extLst>
          </p:cNvPr>
          <p:cNvSpPr/>
          <p:nvPr/>
        </p:nvSpPr>
        <p:spPr bwMode="auto">
          <a:xfrm>
            <a:off x="7054017" y="1414317"/>
            <a:ext cx="4492259" cy="2977181"/>
          </a:xfrm>
          <a:prstGeom prst="rect">
            <a:avLst/>
          </a:prstGeom>
          <a:solidFill>
            <a:schemeClr val="tx1">
              <a:lumMod val="75000"/>
              <a:lumOff val="2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11" name="Rechteck 10">
            <a:extLst>
              <a:ext uri="{FF2B5EF4-FFF2-40B4-BE49-F238E27FC236}">
                <a16:creationId xmlns:a16="http://schemas.microsoft.com/office/drawing/2014/main" id="{B4FB0186-878A-624F-B5FD-BB62EBAA8E5D}"/>
              </a:ext>
            </a:extLst>
          </p:cNvPr>
          <p:cNvSpPr/>
          <p:nvPr/>
        </p:nvSpPr>
        <p:spPr bwMode="auto">
          <a:xfrm>
            <a:off x="7287737" y="1724345"/>
            <a:ext cx="1543364" cy="61306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1632" dirty="0">
                <a:gradFill>
                  <a:gsLst>
                    <a:gs pos="40075">
                      <a:srgbClr val="FFFFFF"/>
                    </a:gs>
                    <a:gs pos="30000">
                      <a:srgbClr val="FFFFFF"/>
                    </a:gs>
                  </a:gsLst>
                  <a:lin ang="5400000" scaled="0"/>
                </a:gradFill>
                <a:latin typeface="Segoe UI"/>
              </a:rPr>
              <a:t>User Portal : 443</a:t>
            </a:r>
          </a:p>
        </p:txBody>
      </p:sp>
      <p:sp>
        <p:nvSpPr>
          <p:cNvPr id="12" name="Rechteck 11">
            <a:extLst>
              <a:ext uri="{FF2B5EF4-FFF2-40B4-BE49-F238E27FC236}">
                <a16:creationId xmlns:a16="http://schemas.microsoft.com/office/drawing/2014/main" id="{C4862E4E-F252-DE46-8810-AD75006F1298}"/>
              </a:ext>
            </a:extLst>
          </p:cNvPr>
          <p:cNvSpPr/>
          <p:nvPr/>
        </p:nvSpPr>
        <p:spPr bwMode="auto">
          <a:xfrm>
            <a:off x="7287736" y="2526292"/>
            <a:ext cx="2310696" cy="76124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1632" dirty="0">
                <a:gradFill>
                  <a:gsLst>
                    <a:gs pos="40075">
                      <a:srgbClr val="FFFFFF"/>
                    </a:gs>
                    <a:gs pos="30000">
                      <a:srgbClr val="FFFFFF"/>
                    </a:gs>
                  </a:gsLst>
                  <a:lin ang="5400000" scaled="0"/>
                </a:gradFill>
                <a:latin typeface="Segoe UI"/>
              </a:rPr>
              <a:t>User Extension Host : 443</a:t>
            </a:r>
          </a:p>
        </p:txBody>
      </p:sp>
      <p:cxnSp>
        <p:nvCxnSpPr>
          <p:cNvPr id="14" name="Gerade Verbindung mit Pfeil 13">
            <a:extLst>
              <a:ext uri="{FF2B5EF4-FFF2-40B4-BE49-F238E27FC236}">
                <a16:creationId xmlns:a16="http://schemas.microsoft.com/office/drawing/2014/main" id="{73B6ECCC-EE04-6C42-A7F9-2F1C7AEAF528}"/>
              </a:ext>
            </a:extLst>
          </p:cNvPr>
          <p:cNvCxnSpPr/>
          <p:nvPr/>
        </p:nvCxnSpPr>
        <p:spPr>
          <a:xfrm flipV="1">
            <a:off x="2881327" y="2030877"/>
            <a:ext cx="1357587" cy="495415"/>
          </a:xfrm>
          <a:prstGeom prst="straightConnector1">
            <a:avLst/>
          </a:prstGeom>
          <a:ln w="34925">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CC7F403A-9676-7443-9EE0-490773B1DA82}"/>
              </a:ext>
            </a:extLst>
          </p:cNvPr>
          <p:cNvCxnSpPr>
            <a:cxnSpLocks/>
          </p:cNvCxnSpPr>
          <p:nvPr/>
        </p:nvCxnSpPr>
        <p:spPr>
          <a:xfrm flipV="1">
            <a:off x="5243124" y="2030877"/>
            <a:ext cx="1947066" cy="1"/>
          </a:xfrm>
          <a:prstGeom prst="straightConnector1">
            <a:avLst/>
          </a:prstGeom>
          <a:ln w="3492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7EF4F69E-A83E-0A40-BA37-F3058C6E420A}"/>
              </a:ext>
            </a:extLst>
          </p:cNvPr>
          <p:cNvCxnSpPr>
            <a:cxnSpLocks/>
          </p:cNvCxnSpPr>
          <p:nvPr/>
        </p:nvCxnSpPr>
        <p:spPr>
          <a:xfrm>
            <a:off x="2897017" y="2961933"/>
            <a:ext cx="1341897" cy="460053"/>
          </a:xfrm>
          <a:prstGeom prst="straightConnector1">
            <a:avLst/>
          </a:prstGeom>
          <a:ln w="34925">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BA7E382B-807A-8C45-A683-EF689B6B0998}"/>
              </a:ext>
            </a:extLst>
          </p:cNvPr>
          <p:cNvCxnSpPr>
            <a:cxnSpLocks/>
          </p:cNvCxnSpPr>
          <p:nvPr/>
        </p:nvCxnSpPr>
        <p:spPr>
          <a:xfrm flipV="1">
            <a:off x="5243124" y="2906913"/>
            <a:ext cx="1947066" cy="515074"/>
          </a:xfrm>
          <a:prstGeom prst="straightConnector1">
            <a:avLst/>
          </a:prstGeom>
          <a:ln w="3492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5FA3F6C5-D211-9743-B761-A8F55361083C}"/>
              </a:ext>
            </a:extLst>
          </p:cNvPr>
          <p:cNvSpPr txBox="1"/>
          <p:nvPr/>
        </p:nvSpPr>
        <p:spPr>
          <a:xfrm>
            <a:off x="11062266" y="1719263"/>
            <a:ext cx="627864" cy="1780676"/>
          </a:xfrm>
          <a:prstGeom prst="rect">
            <a:avLst/>
          </a:prstGeom>
          <a:noFill/>
        </p:spPr>
        <p:txBody>
          <a:bodyPr vert="vert270" wrap="square" lIns="0" tIns="0" rIns="0" bIns="0" rtlCol="0">
            <a:spAutoFit/>
          </a:bodyPr>
          <a:lstStyle/>
          <a:p>
            <a:pPr defTabSz="932563">
              <a:defRPr/>
            </a:pPr>
            <a:r>
              <a:rPr lang="de-DE" sz="2040" dirty="0">
                <a:solidFill>
                  <a:srgbClr val="FFFFFF"/>
                </a:solidFill>
                <a:latin typeface="Segoe UI"/>
              </a:rPr>
              <a:t>Azure Stack Hub</a:t>
            </a:r>
          </a:p>
        </p:txBody>
      </p:sp>
      <p:sp>
        <p:nvSpPr>
          <p:cNvPr id="21" name="Oval 20">
            <a:extLst>
              <a:ext uri="{FF2B5EF4-FFF2-40B4-BE49-F238E27FC236}">
                <a16:creationId xmlns:a16="http://schemas.microsoft.com/office/drawing/2014/main" id="{8BF075D6-797C-844D-9119-6714EC313CA7}"/>
              </a:ext>
            </a:extLst>
          </p:cNvPr>
          <p:cNvSpPr/>
          <p:nvPr/>
        </p:nvSpPr>
        <p:spPr bwMode="auto">
          <a:xfrm>
            <a:off x="4575359" y="1886801"/>
            <a:ext cx="247492" cy="22053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22" name="Oval 21">
            <a:extLst>
              <a:ext uri="{FF2B5EF4-FFF2-40B4-BE49-F238E27FC236}">
                <a16:creationId xmlns:a16="http://schemas.microsoft.com/office/drawing/2014/main" id="{9D9B7855-FB16-8A44-87D5-F819267DA5C2}"/>
              </a:ext>
            </a:extLst>
          </p:cNvPr>
          <p:cNvSpPr/>
          <p:nvPr/>
        </p:nvSpPr>
        <p:spPr bwMode="auto">
          <a:xfrm>
            <a:off x="4575359" y="3381765"/>
            <a:ext cx="247492" cy="220535"/>
          </a:xfrm>
          <a:prstGeom prst="ellipse">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31" name="Abgerundetes Rechteck 30">
            <a:extLst>
              <a:ext uri="{FF2B5EF4-FFF2-40B4-BE49-F238E27FC236}">
                <a16:creationId xmlns:a16="http://schemas.microsoft.com/office/drawing/2014/main" id="{244EE1EE-2F8C-A241-AE12-9B5FD73B8588}"/>
              </a:ext>
            </a:extLst>
          </p:cNvPr>
          <p:cNvSpPr/>
          <p:nvPr/>
        </p:nvSpPr>
        <p:spPr bwMode="auto">
          <a:xfrm>
            <a:off x="4345936" y="1411828"/>
            <a:ext cx="767331" cy="2785205"/>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vert270"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2040" dirty="0">
                <a:gradFill>
                  <a:gsLst>
                    <a:gs pos="40075">
                      <a:srgbClr val="FFFFFF"/>
                    </a:gs>
                    <a:gs pos="30000">
                      <a:srgbClr val="FFFFFF"/>
                    </a:gs>
                  </a:gsLst>
                  <a:lin ang="5400000" scaled="0"/>
                </a:gradFill>
                <a:latin typeface="Segoe UI"/>
              </a:rPr>
              <a:t>4 Ports</a:t>
            </a:r>
          </a:p>
        </p:txBody>
      </p:sp>
      <p:sp>
        <p:nvSpPr>
          <p:cNvPr id="27" name="Rechteck 26">
            <a:extLst>
              <a:ext uri="{FF2B5EF4-FFF2-40B4-BE49-F238E27FC236}">
                <a16:creationId xmlns:a16="http://schemas.microsoft.com/office/drawing/2014/main" id="{88CF5610-4986-B74C-A0F0-FEF98B568889}"/>
              </a:ext>
            </a:extLst>
          </p:cNvPr>
          <p:cNvSpPr/>
          <p:nvPr/>
        </p:nvSpPr>
        <p:spPr bwMode="auto">
          <a:xfrm>
            <a:off x="7287736" y="3446630"/>
            <a:ext cx="2310696" cy="76124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r>
              <a:rPr lang="de-DE" sz="1632" dirty="0">
                <a:gradFill>
                  <a:gsLst>
                    <a:gs pos="40075">
                      <a:srgbClr val="FFFFFF"/>
                    </a:gs>
                    <a:gs pos="30000">
                      <a:srgbClr val="FFFFFF"/>
                    </a:gs>
                  </a:gsLst>
                  <a:lin ang="5400000" scaled="0"/>
                </a:gradFill>
                <a:latin typeface="Segoe UI"/>
              </a:rPr>
              <a:t>Extension X : X</a:t>
            </a:r>
          </a:p>
        </p:txBody>
      </p:sp>
      <p:sp>
        <p:nvSpPr>
          <p:cNvPr id="7" name="Nach links gekrümmter Pfeil 6">
            <a:extLst>
              <a:ext uri="{FF2B5EF4-FFF2-40B4-BE49-F238E27FC236}">
                <a16:creationId xmlns:a16="http://schemas.microsoft.com/office/drawing/2014/main" id="{DE7B7D71-B36C-2746-A5F4-307998DDEE09}"/>
              </a:ext>
            </a:extLst>
          </p:cNvPr>
          <p:cNvSpPr/>
          <p:nvPr/>
        </p:nvSpPr>
        <p:spPr bwMode="auto">
          <a:xfrm>
            <a:off x="9720835" y="2857867"/>
            <a:ext cx="330543" cy="1047797"/>
          </a:xfrm>
          <a:prstGeom prst="curvedLeftArrow">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defRPr/>
            </a:pPr>
            <a:endParaRPr lang="de-DE" sz="1632" dirty="0">
              <a:gradFill>
                <a:gsLst>
                  <a:gs pos="40075">
                    <a:srgbClr val="FFFFFF"/>
                  </a:gs>
                  <a:gs pos="30000">
                    <a:srgbClr val="FFFFFF"/>
                  </a:gs>
                </a:gsLst>
                <a:lin ang="5400000" scaled="0"/>
              </a:gradFill>
              <a:latin typeface="Segoe UI"/>
            </a:endParaRPr>
          </a:p>
        </p:txBody>
      </p:sp>
      <p:sp>
        <p:nvSpPr>
          <p:cNvPr id="13" name="Textfeld 12">
            <a:extLst>
              <a:ext uri="{FF2B5EF4-FFF2-40B4-BE49-F238E27FC236}">
                <a16:creationId xmlns:a16="http://schemas.microsoft.com/office/drawing/2014/main" id="{224938FD-9000-9F4D-8811-BB773B66A776}"/>
              </a:ext>
            </a:extLst>
          </p:cNvPr>
          <p:cNvSpPr txBox="1"/>
          <p:nvPr/>
        </p:nvSpPr>
        <p:spPr>
          <a:xfrm rot="20711564">
            <a:off x="5454252" y="2899335"/>
            <a:ext cx="1524811" cy="190648"/>
          </a:xfrm>
          <a:prstGeom prst="rect">
            <a:avLst/>
          </a:prstGeom>
          <a:noFill/>
        </p:spPr>
        <p:txBody>
          <a:bodyPr wrap="square" lIns="0" tIns="0" rIns="0" bIns="0" rtlCol="0">
            <a:spAutoFit/>
          </a:bodyPr>
          <a:lstStyle/>
          <a:p>
            <a:pPr defTabSz="932563">
              <a:defRPr/>
            </a:pPr>
            <a:r>
              <a:rPr lang="de-DE" sz="1224" dirty="0">
                <a:gradFill>
                  <a:gsLst>
                    <a:gs pos="2917">
                      <a:srgbClr val="1A1A1A"/>
                    </a:gs>
                    <a:gs pos="30000">
                      <a:srgbClr val="1A1A1A"/>
                    </a:gs>
                  </a:gsLst>
                  <a:lin ang="5400000" scaled="0"/>
                </a:gradFill>
                <a:latin typeface="Segoe UI"/>
              </a:rPr>
              <a:t>*.hosting.region.fqdn</a:t>
            </a:r>
          </a:p>
        </p:txBody>
      </p:sp>
    </p:spTree>
    <p:extLst>
      <p:ext uri="{BB962C8B-B14F-4D97-AF65-F5344CB8AC3E}">
        <p14:creationId xmlns:p14="http://schemas.microsoft.com/office/powerpoint/2010/main" val="16110471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1" grpId="0" animBg="1"/>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IT Service Management integration</a:t>
            </a:r>
          </a:p>
        </p:txBody>
      </p:sp>
      <p:sp>
        <p:nvSpPr>
          <p:cNvPr id="5" name="Content Placeholder 4"/>
          <p:cNvSpPr>
            <a:spLocks noGrp="1"/>
          </p:cNvSpPr>
          <p:nvPr>
            <p:ph type="body" sz="quarter" idx="4294967295"/>
          </p:nvPr>
        </p:nvSpPr>
        <p:spPr>
          <a:xfrm>
            <a:off x="298000" y="1212850"/>
            <a:ext cx="11887200" cy="1219199"/>
          </a:xfrm>
        </p:spPr>
        <p:txBody>
          <a:bodyPr>
            <a:noAutofit/>
          </a:bodyPr>
          <a:lstStyle/>
          <a:p>
            <a:pPr marL="0" indent="0">
              <a:buNone/>
            </a:pPr>
            <a:r>
              <a:rPr lang="en-US" sz="2800" dirty="0">
                <a:solidFill>
                  <a:srgbClr val="0078D7"/>
                </a:solidFill>
              </a:rPr>
              <a:t>Enable ITSM by adopting existing pipes</a:t>
            </a:r>
          </a:p>
          <a:p>
            <a:pPr marL="342900" lvl="1" indent="-342900"/>
            <a:r>
              <a:rPr lang="en-US" sz="2000" dirty="0">
                <a:latin typeface="+mj-lt"/>
              </a:rPr>
              <a:t>Monitor with existing datacenter monitoring tooling</a:t>
            </a:r>
          </a:p>
          <a:p>
            <a:pPr marL="342900" lvl="1" indent="-342900"/>
            <a:r>
              <a:rPr lang="en-US" sz="2000" dirty="0">
                <a:latin typeface="+mj-lt"/>
              </a:rPr>
              <a:t>Use existing connections from Monitoring to Ticketing, and others</a:t>
            </a:r>
          </a:p>
          <a:p>
            <a:pPr lvl="1">
              <a:buFont typeface="Wingdings" panose="05000000000000000000" pitchFamily="2" charset="2"/>
              <a:buChar char="§"/>
            </a:pPr>
            <a:endParaRPr lang="en-US" sz="2000" dirty="0">
              <a:latin typeface="+mj-lt"/>
            </a:endParaRPr>
          </a:p>
        </p:txBody>
      </p:sp>
      <p:pic>
        <p:nvPicPr>
          <p:cNvPr id="3" name="Picture 2">
            <a:extLst>
              <a:ext uri="{FF2B5EF4-FFF2-40B4-BE49-F238E27FC236}">
                <a16:creationId xmlns:a16="http://schemas.microsoft.com/office/drawing/2014/main" id="{8F6B0DA4-CA11-43C8-8496-34E4E6407707}"/>
              </a:ext>
            </a:extLst>
          </p:cNvPr>
          <p:cNvPicPr>
            <a:picLocks noChangeAspect="1"/>
          </p:cNvPicPr>
          <p:nvPr/>
        </p:nvPicPr>
        <p:blipFill>
          <a:blip r:embed="rId3"/>
          <a:stretch>
            <a:fillRect/>
          </a:stretch>
        </p:blipFill>
        <p:spPr>
          <a:xfrm>
            <a:off x="1751833" y="2432049"/>
            <a:ext cx="8420395" cy="4430664"/>
          </a:xfrm>
          <a:prstGeom prst="rect">
            <a:avLst/>
          </a:prstGeom>
        </p:spPr>
      </p:pic>
    </p:spTree>
    <p:extLst>
      <p:ext uri="{BB962C8B-B14F-4D97-AF65-F5344CB8AC3E}">
        <p14:creationId xmlns:p14="http://schemas.microsoft.com/office/powerpoint/2010/main" val="66000854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Operations Management &amp; Nagios</a:t>
            </a:r>
          </a:p>
        </p:txBody>
      </p:sp>
      <p:sp>
        <p:nvSpPr>
          <p:cNvPr id="5" name="Content Placeholder 4"/>
          <p:cNvSpPr>
            <a:spLocks noGrp="1"/>
          </p:cNvSpPr>
          <p:nvPr>
            <p:ph type="body" sz="quarter" idx="4294967295"/>
          </p:nvPr>
        </p:nvSpPr>
        <p:spPr>
          <a:xfrm>
            <a:off x="298000" y="1212850"/>
            <a:ext cx="11887200" cy="1219199"/>
          </a:xfrm>
        </p:spPr>
        <p:txBody>
          <a:bodyPr>
            <a:noAutofit/>
          </a:bodyPr>
          <a:lstStyle/>
          <a:p>
            <a:pPr marL="0" indent="0">
              <a:buNone/>
            </a:pPr>
            <a:r>
              <a:rPr lang="en-US" sz="2800" dirty="0">
                <a:solidFill>
                  <a:srgbClr val="0078D7"/>
                </a:solidFill>
              </a:rPr>
              <a:t>Operations Management</a:t>
            </a:r>
          </a:p>
          <a:p>
            <a:pPr marL="342900" lvl="1" indent="-342900"/>
            <a:r>
              <a:rPr lang="en-US" sz="2000" dirty="0">
                <a:latin typeface="+mj-lt"/>
              </a:rPr>
              <a:t>External Monitoring for Azure Stack Hub</a:t>
            </a:r>
          </a:p>
          <a:p>
            <a:pPr marL="342900" lvl="1" indent="-342900"/>
            <a:r>
              <a:rPr lang="en-US" sz="2000" dirty="0">
                <a:latin typeface="+mj-lt"/>
              </a:rPr>
              <a:t>Manage multiple stacks with Operations Management Pack</a:t>
            </a:r>
          </a:p>
          <a:p>
            <a:pPr marL="0" indent="0">
              <a:buNone/>
            </a:pPr>
            <a:r>
              <a:rPr lang="en-US" sz="2800" dirty="0">
                <a:solidFill>
                  <a:srgbClr val="0078D7"/>
                </a:solidFill>
              </a:rPr>
              <a:t>Nagios</a:t>
            </a:r>
          </a:p>
          <a:p>
            <a:pPr marL="342900" lvl="1" indent="-342900"/>
            <a:r>
              <a:rPr lang="en-US" sz="2000" dirty="0">
                <a:latin typeface="+mj-lt"/>
              </a:rPr>
              <a:t>Monitoring Plug-in written in Python, calling REST API</a:t>
            </a:r>
          </a:p>
          <a:p>
            <a:pPr marL="342900" lvl="1" indent="-342900"/>
            <a:r>
              <a:rPr lang="en-US" sz="2000" dirty="0">
                <a:latin typeface="+mj-lt"/>
              </a:rPr>
              <a:t>Can also call multiple Stacks to retrieve and close alerts</a:t>
            </a:r>
          </a:p>
          <a:p>
            <a:pPr marL="0" lvl="1" indent="0">
              <a:buNone/>
            </a:pPr>
            <a:endParaRPr lang="en-US" sz="2000" dirty="0">
              <a:latin typeface="+mj-lt"/>
            </a:endParaRPr>
          </a:p>
          <a:p>
            <a:pPr lvl="1">
              <a:buFont typeface="Wingdings" panose="05000000000000000000" pitchFamily="2" charset="2"/>
              <a:buChar char="§"/>
            </a:pPr>
            <a:endParaRPr lang="en-US" sz="2000" dirty="0">
              <a:latin typeface="+mj-lt"/>
            </a:endParaRPr>
          </a:p>
        </p:txBody>
      </p:sp>
      <p:pic>
        <p:nvPicPr>
          <p:cNvPr id="6" name="Picture 5">
            <a:extLst>
              <a:ext uri="{FF2B5EF4-FFF2-40B4-BE49-F238E27FC236}">
                <a16:creationId xmlns:a16="http://schemas.microsoft.com/office/drawing/2014/main" id="{7D33347C-C7F0-4ADD-8EB1-7BAE4008EA75}"/>
              </a:ext>
            </a:extLst>
          </p:cNvPr>
          <p:cNvPicPr>
            <a:picLocks noChangeAspect="1"/>
          </p:cNvPicPr>
          <p:nvPr/>
        </p:nvPicPr>
        <p:blipFill>
          <a:blip r:embed="rId3"/>
          <a:stretch>
            <a:fillRect/>
          </a:stretch>
        </p:blipFill>
        <p:spPr>
          <a:xfrm>
            <a:off x="971301" y="3731331"/>
            <a:ext cx="10216116" cy="3176861"/>
          </a:xfrm>
          <a:prstGeom prst="rect">
            <a:avLst/>
          </a:prstGeom>
        </p:spPr>
      </p:pic>
    </p:spTree>
    <p:extLst>
      <p:ext uri="{BB962C8B-B14F-4D97-AF65-F5344CB8AC3E}">
        <p14:creationId xmlns:p14="http://schemas.microsoft.com/office/powerpoint/2010/main" val="199694444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BE0291-E26A-4C70-B2D8-7B6DD6DC745D}"/>
              </a:ext>
            </a:extLst>
          </p:cNvPr>
          <p:cNvPicPr>
            <a:picLocks noChangeAspect="1"/>
          </p:cNvPicPr>
          <p:nvPr/>
        </p:nvPicPr>
        <p:blipFill>
          <a:blip r:embed="rId3">
            <a:alphaModFix amt="20000"/>
            <a:extLst>
              <a:ext uri="{837473B0-CC2E-450A-ABE3-18F120FF3D39}">
                <a1611:picAttrSrcUrl xmlns:a1611="http://schemas.microsoft.com/office/drawing/2016/11/main" r:id="rId4"/>
              </a:ext>
            </a:extLst>
          </a:blip>
          <a:stretch>
            <a:fillRect/>
          </a:stretch>
        </p:blipFill>
        <p:spPr>
          <a:xfrm rot="20075509">
            <a:off x="1575617" y="294472"/>
            <a:ext cx="9285238" cy="8809370"/>
          </a:xfrm>
          <a:prstGeom prst="rect">
            <a:avLst/>
          </a:prstGeom>
        </p:spPr>
      </p:pic>
      <p:sp>
        <p:nvSpPr>
          <p:cNvPr id="3" name="Title 2"/>
          <p:cNvSpPr>
            <a:spLocks noGrp="1"/>
          </p:cNvSpPr>
          <p:nvPr>
            <p:ph type="title"/>
          </p:nvPr>
        </p:nvSpPr>
        <p:spPr/>
        <p:txBody>
          <a:bodyPr/>
          <a:lstStyle/>
          <a:p>
            <a:r>
              <a:rPr lang="en-US" dirty="0"/>
              <a:t>Monitoring integration solutions</a:t>
            </a:r>
          </a:p>
        </p:txBody>
      </p:sp>
      <p:graphicFrame>
        <p:nvGraphicFramePr>
          <p:cNvPr id="6" name="Diagramm 5">
            <a:extLst>
              <a:ext uri="{FF2B5EF4-FFF2-40B4-BE49-F238E27FC236}">
                <a16:creationId xmlns:a16="http://schemas.microsoft.com/office/drawing/2014/main" id="{E34758F6-0F6C-4910-B0DC-0D8D56270368}"/>
              </a:ext>
            </a:extLst>
          </p:cNvPr>
          <p:cNvGraphicFramePr/>
          <p:nvPr>
            <p:extLst>
              <p:ext uri="{D42A27DB-BD31-4B8C-83A1-F6EECF244321}">
                <p14:modId xmlns:p14="http://schemas.microsoft.com/office/powerpoint/2010/main" val="2027506105"/>
              </p:ext>
            </p:extLst>
          </p:nvPr>
        </p:nvGraphicFramePr>
        <p:xfrm>
          <a:off x="425690" y="2152531"/>
          <a:ext cx="11847716" cy="40730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0284915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003" y="1343747"/>
            <a:ext cx="11887200" cy="5379934"/>
          </a:xfrm>
        </p:spPr>
        <p:txBody>
          <a:bodyPr/>
          <a:lstStyle/>
          <a:p>
            <a:pPr marL="0" indent="0">
              <a:buNone/>
            </a:pPr>
            <a:r>
              <a:rPr lang="en-US" sz="2800" b="1" dirty="0">
                <a:solidFill>
                  <a:srgbClr val="0078D7"/>
                </a:solidFill>
              </a:rPr>
              <a:t>What logs are collected?</a:t>
            </a:r>
          </a:p>
          <a:p>
            <a:pPr marL="285750" lvl="1" indent="-285750"/>
            <a:r>
              <a:rPr lang="en-US" sz="1800" b="1" dirty="0">
                <a:latin typeface="+mj-lt"/>
              </a:rPr>
              <a:t>Windows System, Application, and Security Event logs</a:t>
            </a:r>
          </a:p>
          <a:p>
            <a:pPr marL="285750" lvl="1" indent="-285750"/>
            <a:r>
              <a:rPr lang="en-US" sz="1800" b="1" dirty="0">
                <a:latin typeface="+mj-lt"/>
              </a:rPr>
              <a:t>Active Directory Application and Diagnostic Logs</a:t>
            </a:r>
          </a:p>
          <a:p>
            <a:pPr marL="285750" lvl="1" indent="-285750"/>
            <a:r>
              <a:rPr lang="en-US" sz="1800" b="1" dirty="0">
                <a:latin typeface="+mj-lt"/>
              </a:rPr>
              <a:t>DNS Application and Diagnostic Logs</a:t>
            </a:r>
          </a:p>
          <a:p>
            <a:pPr marL="285750" lvl="1" indent="-285750"/>
            <a:r>
              <a:rPr lang="en-US" sz="1800" b="1" dirty="0">
                <a:latin typeface="+mj-lt"/>
              </a:rPr>
              <a:t>Other security-related events</a:t>
            </a:r>
          </a:p>
          <a:p>
            <a:pPr marL="0" indent="0">
              <a:buNone/>
            </a:pPr>
            <a:endParaRPr lang="en-US" sz="1800" b="1" dirty="0">
              <a:solidFill>
                <a:srgbClr val="0078D7"/>
              </a:solidFill>
            </a:endParaRPr>
          </a:p>
          <a:p>
            <a:pPr marL="0" indent="0">
              <a:buNone/>
            </a:pPr>
            <a:r>
              <a:rPr lang="en-US" sz="2800" b="1" dirty="0">
                <a:solidFill>
                  <a:srgbClr val="0078D7"/>
                </a:solidFill>
              </a:rPr>
              <a:t>How are they collected?</a:t>
            </a:r>
          </a:p>
          <a:p>
            <a:pPr marL="285750" lvl="1" indent="-285750"/>
            <a:r>
              <a:rPr lang="en-US" sz="1800" b="1" dirty="0">
                <a:latin typeface="+mj-lt"/>
              </a:rPr>
              <a:t>Azure Monitoring Agent</a:t>
            </a:r>
          </a:p>
          <a:p>
            <a:pPr marL="0" indent="0">
              <a:buNone/>
            </a:pPr>
            <a:endParaRPr lang="en-US" sz="1800" b="1" dirty="0">
              <a:solidFill>
                <a:srgbClr val="0078D7"/>
              </a:solidFill>
            </a:endParaRPr>
          </a:p>
          <a:p>
            <a:pPr marL="0" indent="0">
              <a:buNone/>
            </a:pPr>
            <a:r>
              <a:rPr lang="en-US" sz="2800" b="1" dirty="0">
                <a:solidFill>
                  <a:srgbClr val="0078D7"/>
                </a:solidFill>
              </a:rPr>
              <a:t>Where are they stored?</a:t>
            </a:r>
          </a:p>
          <a:p>
            <a:pPr marL="285750" lvl="1" indent="-285750"/>
            <a:r>
              <a:rPr lang="en-US" sz="1800" b="1" dirty="0">
                <a:latin typeface="+mj-lt"/>
              </a:rPr>
              <a:t>FRP – Storage Account (General Windows Event logs_)</a:t>
            </a:r>
          </a:p>
          <a:p>
            <a:pPr marL="285750" lvl="1" indent="-285750"/>
            <a:r>
              <a:rPr lang="en-US" sz="1800" b="1" dirty="0">
                <a:latin typeface="+mj-lt"/>
              </a:rPr>
              <a:t>Component Storage Account</a:t>
            </a:r>
          </a:p>
          <a:p>
            <a:pPr marL="0" indent="0">
              <a:buNone/>
            </a:pPr>
            <a:endParaRPr lang="en-US" sz="1800" b="1" dirty="0">
              <a:solidFill>
                <a:srgbClr val="0078D7"/>
              </a:solidFill>
            </a:endParaRPr>
          </a:p>
          <a:p>
            <a:pPr marL="0" indent="0">
              <a:buNone/>
            </a:pPr>
            <a:r>
              <a:rPr lang="en-US" sz="2800" b="1" dirty="0">
                <a:solidFill>
                  <a:srgbClr val="0078D7"/>
                </a:solidFill>
              </a:rPr>
              <a:t>How can I access the logs?</a:t>
            </a:r>
          </a:p>
          <a:p>
            <a:pPr marL="285750" lvl="1" indent="-285750"/>
            <a:r>
              <a:rPr lang="en-US" sz="1800" b="1" dirty="0">
                <a:latin typeface="+mj-lt"/>
              </a:rPr>
              <a:t>Storage Explorer (TP3)</a:t>
            </a:r>
          </a:p>
        </p:txBody>
      </p:sp>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Security log integration</a:t>
            </a:r>
          </a:p>
        </p:txBody>
      </p:sp>
      <p:pic>
        <p:nvPicPr>
          <p:cNvPr id="5" name="Picture 4">
            <a:extLst>
              <a:ext uri="{FF2B5EF4-FFF2-40B4-BE49-F238E27FC236}">
                <a16:creationId xmlns:a16="http://schemas.microsoft.com/office/drawing/2014/main" id="{7B2BBC9B-EF01-420E-8A60-0E70DA616E29}"/>
              </a:ext>
            </a:extLst>
          </p:cNvPr>
          <p:cNvPicPr>
            <a:picLocks noChangeAspect="1"/>
          </p:cNvPicPr>
          <p:nvPr/>
        </p:nvPicPr>
        <p:blipFill>
          <a:blip r:embed="rId3">
            <a:alphaModFix amt="5000"/>
            <a:extLst>
              <a:ext uri="{837473B0-CC2E-450A-ABE3-18F120FF3D39}">
                <a1611:picAttrSrcUrl xmlns:a1611="http://schemas.microsoft.com/office/drawing/2016/11/main" r:id="rId4"/>
              </a:ext>
            </a:extLst>
          </a:blip>
          <a:stretch>
            <a:fillRect/>
          </a:stretch>
        </p:blipFill>
        <p:spPr>
          <a:xfrm>
            <a:off x="2662813" y="1401773"/>
            <a:ext cx="6685904" cy="4724705"/>
          </a:xfrm>
          <a:prstGeom prst="rect">
            <a:avLst/>
          </a:prstGeom>
        </p:spPr>
      </p:pic>
    </p:spTree>
    <p:extLst>
      <p:ext uri="{BB962C8B-B14F-4D97-AF65-F5344CB8AC3E}">
        <p14:creationId xmlns:p14="http://schemas.microsoft.com/office/powerpoint/2010/main" val="277989893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9" y="2674317"/>
            <a:ext cx="10056812" cy="1181862"/>
          </a:xfrm>
        </p:spPr>
        <p:txBody>
          <a:bodyPr/>
          <a:lstStyle/>
          <a:p>
            <a:r>
              <a:rPr lang="en-US" dirty="0"/>
              <a:t>Questions?</a:t>
            </a:r>
          </a:p>
        </p:txBody>
      </p:sp>
    </p:spTree>
    <p:extLst>
      <p:ext uri="{BB962C8B-B14F-4D97-AF65-F5344CB8AC3E}">
        <p14:creationId xmlns:p14="http://schemas.microsoft.com/office/powerpoint/2010/main" val="37865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Appendix</a:t>
            </a:r>
          </a:p>
        </p:txBody>
      </p:sp>
    </p:spTree>
    <p:extLst>
      <p:ext uri="{BB962C8B-B14F-4D97-AF65-F5344CB8AC3E}">
        <p14:creationId xmlns:p14="http://schemas.microsoft.com/office/powerpoint/2010/main" val="3306754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4787" y="1429156"/>
            <a:ext cx="4628678" cy="3526612"/>
          </a:xfrm>
          <a:prstGeom prst="rect">
            <a:avLst/>
          </a:prstGeom>
        </p:spPr>
      </p:pic>
      <p:pic>
        <p:nvPicPr>
          <p:cNvPr id="6" name="Picture 5"/>
          <p:cNvPicPr>
            <a:picLocks noChangeAspect="1"/>
          </p:cNvPicPr>
          <p:nvPr/>
        </p:nvPicPr>
        <p:blipFill>
          <a:blip r:embed="rId4"/>
          <a:stretch>
            <a:fillRect/>
          </a:stretch>
        </p:blipFill>
        <p:spPr>
          <a:xfrm>
            <a:off x="1379933" y="1567063"/>
            <a:ext cx="5226942" cy="3817872"/>
          </a:xfrm>
          <a:prstGeom prst="rect">
            <a:avLst/>
          </a:prstGeom>
        </p:spPr>
      </p:pic>
      <p:sp>
        <p:nvSpPr>
          <p:cNvPr id="3" name="Title 2"/>
          <p:cNvSpPr>
            <a:spLocks noGrp="1"/>
          </p:cNvSpPr>
          <p:nvPr>
            <p:ph type="title"/>
          </p:nvPr>
        </p:nvSpPr>
        <p:spPr/>
        <p:txBody>
          <a:bodyPr/>
          <a:lstStyle/>
          <a:p>
            <a:r>
              <a:rPr lang="en-US" dirty="0"/>
              <a:t>The toolbox of administrators today</a:t>
            </a:r>
          </a:p>
        </p:txBody>
      </p:sp>
      <p:pic>
        <p:nvPicPr>
          <p:cNvPr id="7" name="Picture 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30947" y="1810620"/>
            <a:ext cx="5029308" cy="3597459"/>
          </a:xfrm>
          <a:prstGeom prst="rect">
            <a:avLst/>
          </a:prstGeom>
        </p:spPr>
      </p:pic>
      <p:pic>
        <p:nvPicPr>
          <p:cNvPr id="12" name="Picture 11" descr="D:\chasat\My Pictures\demo\Virtual Machine Dashboard.PNG"/>
          <p:cNvPicPr/>
          <p:nvPr/>
        </p:nvPicPr>
        <p:blipFill>
          <a:blip r:embed="rId6" cstate="screen">
            <a:extLst>
              <a:ext uri="{28A0092B-C50C-407E-A947-70E740481C1C}">
                <a14:useLocalDpi xmlns:a14="http://schemas.microsoft.com/office/drawing/2010/main"/>
              </a:ext>
            </a:extLst>
          </a:blip>
          <a:srcRect/>
          <a:stretch>
            <a:fillRect/>
          </a:stretch>
        </p:blipFill>
        <p:spPr bwMode="auto">
          <a:xfrm>
            <a:off x="2232628" y="1818124"/>
            <a:ext cx="5680065" cy="4147716"/>
          </a:xfrm>
          <a:prstGeom prst="rect">
            <a:avLst/>
          </a:prstGeom>
          <a:noFill/>
          <a:ln>
            <a:noFill/>
          </a:ln>
        </p:spPr>
      </p:pic>
      <p:pic>
        <p:nvPicPr>
          <p:cNvPr id="9" name="Picture 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522858" y="2271502"/>
            <a:ext cx="6714732" cy="4085469"/>
          </a:xfrm>
          <a:prstGeom prst="rect">
            <a:avLst/>
          </a:prstGeom>
        </p:spPr>
      </p:pic>
      <p:pic>
        <p:nvPicPr>
          <p:cNvPr id="10" name="Picture 9"/>
          <p:cNvPicPr>
            <a:picLocks noChangeAspect="1"/>
          </p:cNvPicPr>
          <p:nvPr/>
        </p:nvPicPr>
        <p:blipFill>
          <a:blip r:embed="rId8"/>
          <a:stretch>
            <a:fillRect/>
          </a:stretch>
        </p:blipFill>
        <p:spPr>
          <a:xfrm>
            <a:off x="3900119" y="2390350"/>
            <a:ext cx="5671520" cy="4050310"/>
          </a:xfrm>
          <a:prstGeom prst="rect">
            <a:avLst/>
          </a:prstGeom>
        </p:spPr>
      </p:pic>
      <p:pic>
        <p:nvPicPr>
          <p:cNvPr id="11" name="Picture 1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891890" y="2633205"/>
            <a:ext cx="5202748" cy="3715537"/>
          </a:xfrm>
          <a:prstGeom prst="rect">
            <a:avLst/>
          </a:prstGeom>
        </p:spPr>
      </p:pic>
    </p:spTree>
    <p:extLst>
      <p:ext uri="{BB962C8B-B14F-4D97-AF65-F5344CB8AC3E}">
        <p14:creationId xmlns:p14="http://schemas.microsoft.com/office/powerpoint/2010/main" val="1152437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Required firewall ports</a:t>
            </a:r>
          </a:p>
        </p:txBody>
      </p:sp>
      <p:graphicFrame>
        <p:nvGraphicFramePr>
          <p:cNvPr id="4" name="Table 3">
            <a:extLst>
              <a:ext uri="{FF2B5EF4-FFF2-40B4-BE49-F238E27FC236}">
                <a16:creationId xmlns:a16="http://schemas.microsoft.com/office/drawing/2014/main" id="{41B17D34-C488-4E7E-A8BC-21D38FB574A4}"/>
              </a:ext>
            </a:extLst>
          </p:cNvPr>
          <p:cNvGraphicFramePr>
            <a:graphicFrameLocks noGrp="1"/>
          </p:cNvGraphicFramePr>
          <p:nvPr>
            <p:extLst>
              <p:ext uri="{D42A27DB-BD31-4B8C-83A1-F6EECF244321}">
                <p14:modId xmlns:p14="http://schemas.microsoft.com/office/powerpoint/2010/main" val="3728389964"/>
              </p:ext>
            </p:extLst>
          </p:nvPr>
        </p:nvGraphicFramePr>
        <p:xfrm>
          <a:off x="390249" y="1212850"/>
          <a:ext cx="11467688" cy="4900407"/>
        </p:xfrm>
        <a:graphic>
          <a:graphicData uri="http://schemas.openxmlformats.org/drawingml/2006/table">
            <a:tbl>
              <a:tblPr firstRow="1" bandRow="1">
                <a:tableStyleId>{5C22544A-7EE6-4342-B048-85BDC9FD1C3A}</a:tableStyleId>
              </a:tblPr>
              <a:tblGrid>
                <a:gridCol w="2221277">
                  <a:extLst>
                    <a:ext uri="{9D8B030D-6E8A-4147-A177-3AD203B41FA5}">
                      <a16:colId xmlns:a16="http://schemas.microsoft.com/office/drawing/2014/main" val="2441098193"/>
                    </a:ext>
                  </a:extLst>
                </a:gridCol>
                <a:gridCol w="2962656">
                  <a:extLst>
                    <a:ext uri="{9D8B030D-6E8A-4147-A177-3AD203B41FA5}">
                      <a16:colId xmlns:a16="http://schemas.microsoft.com/office/drawing/2014/main" val="1492200439"/>
                    </a:ext>
                  </a:extLst>
                </a:gridCol>
                <a:gridCol w="3028493">
                  <a:extLst>
                    <a:ext uri="{9D8B030D-6E8A-4147-A177-3AD203B41FA5}">
                      <a16:colId xmlns:a16="http://schemas.microsoft.com/office/drawing/2014/main" val="999703581"/>
                    </a:ext>
                  </a:extLst>
                </a:gridCol>
                <a:gridCol w="3255262">
                  <a:extLst>
                    <a:ext uri="{9D8B030D-6E8A-4147-A177-3AD203B41FA5}">
                      <a16:colId xmlns:a16="http://schemas.microsoft.com/office/drawing/2014/main" val="3833157662"/>
                    </a:ext>
                  </a:extLst>
                </a:gridCol>
              </a:tblGrid>
              <a:tr h="614242">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Endpoint (VIP)</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DNS host A record</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Protocol</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Ports</a:t>
                      </a:r>
                    </a:p>
                  </a:txBody>
                  <a:tcPr marL="4504" marR="4504" marT="4504" marB="0"/>
                </a:tc>
                <a:extLst>
                  <a:ext uri="{0D108BD9-81ED-4DB2-BD59-A6C34878D82A}">
                    <a16:rowId xmlns:a16="http://schemas.microsoft.com/office/drawing/2014/main" val="1239406585"/>
                  </a:ext>
                </a:extLst>
              </a:tr>
              <a:tr h="380221">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AD FS</a:t>
                      </a:r>
                    </a:p>
                  </a:txBody>
                  <a:tcPr marL="4504" marR="4504" marT="4504" marB="0"/>
                </a:tc>
                <a:tc>
                  <a:txBody>
                    <a:bodyPr/>
                    <a:lstStyle/>
                    <a:p>
                      <a:pPr marL="0" algn="l" defTabSz="932742" rtl="0" eaLnBrk="1" fontAlgn="b" latinLnBrk="0" hangingPunct="1">
                        <a:spcBef>
                          <a:spcPts val="100"/>
                        </a:spcBef>
                      </a:pPr>
                      <a:r>
                        <a:rPr lang="en-US" sz="1600" u="none" strike="noStrike" kern="1200" dirty="0" err="1">
                          <a:solidFill>
                            <a:schemeClr val="dk1"/>
                          </a:solidFill>
                          <a:effectLst/>
                          <a:latin typeface="+mn-lt"/>
                          <a:ea typeface="+mn-ea"/>
                          <a:cs typeface="+mn-cs"/>
                        </a:rPr>
                        <a:t>Adfs</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443</a:t>
                      </a:r>
                    </a:p>
                  </a:txBody>
                  <a:tcPr marL="4504" marR="4504" marT="4504" marB="0"/>
                </a:tc>
                <a:extLst>
                  <a:ext uri="{0D108BD9-81ED-4DB2-BD59-A6C34878D82A}">
                    <a16:rowId xmlns:a16="http://schemas.microsoft.com/office/drawing/2014/main" val="3595543863"/>
                  </a:ext>
                </a:extLst>
              </a:tr>
              <a:tr h="329184">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Portal (administrator)</a:t>
                      </a:r>
                    </a:p>
                  </a:txBody>
                  <a:tcPr marL="4504" marR="4504" marT="4504" marB="0"/>
                </a:tc>
                <a:tc>
                  <a:txBody>
                    <a:bodyPr/>
                    <a:lstStyle/>
                    <a:p>
                      <a:pPr marL="0" algn="l" defTabSz="932742" rtl="0" eaLnBrk="1" fontAlgn="b" latinLnBrk="0" hangingPunct="1">
                        <a:spcBef>
                          <a:spcPts val="100"/>
                        </a:spcBef>
                      </a:pPr>
                      <a:r>
                        <a:rPr lang="en-US" sz="1600" u="none" strike="noStrike" kern="1200" dirty="0" err="1">
                          <a:solidFill>
                            <a:schemeClr val="dk1"/>
                          </a:solidFill>
                          <a:effectLst/>
                          <a:latin typeface="+mn-lt"/>
                          <a:ea typeface="+mn-ea"/>
                          <a:cs typeface="+mn-cs"/>
                        </a:rPr>
                        <a:t>Adminportal</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443</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12495</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12499</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12646</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12647</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12648</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12649</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12650</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13001</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13003</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13010</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13011</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13020</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13021</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13026</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30015</a:t>
                      </a:r>
                    </a:p>
                  </a:txBody>
                  <a:tcPr marL="4504" marR="4504" marT="4504" marB="0"/>
                </a:tc>
                <a:extLst>
                  <a:ext uri="{0D108BD9-81ED-4DB2-BD59-A6C34878D82A}">
                    <a16:rowId xmlns:a16="http://schemas.microsoft.com/office/drawing/2014/main" val="1705118263"/>
                  </a:ext>
                </a:extLst>
              </a:tr>
            </a:tbl>
          </a:graphicData>
        </a:graphic>
      </p:graphicFrame>
    </p:spTree>
    <p:extLst>
      <p:ext uri="{BB962C8B-B14F-4D97-AF65-F5344CB8AC3E}">
        <p14:creationId xmlns:p14="http://schemas.microsoft.com/office/powerpoint/2010/main" val="346635003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Required firewall ports</a:t>
            </a:r>
          </a:p>
        </p:txBody>
      </p:sp>
      <p:graphicFrame>
        <p:nvGraphicFramePr>
          <p:cNvPr id="4" name="Table 3">
            <a:extLst>
              <a:ext uri="{FF2B5EF4-FFF2-40B4-BE49-F238E27FC236}">
                <a16:creationId xmlns:a16="http://schemas.microsoft.com/office/drawing/2014/main" id="{41B17D34-C488-4E7E-A8BC-21D38FB574A4}"/>
              </a:ext>
            </a:extLst>
          </p:cNvPr>
          <p:cNvGraphicFramePr>
            <a:graphicFrameLocks noGrp="1"/>
          </p:cNvGraphicFramePr>
          <p:nvPr>
            <p:extLst>
              <p:ext uri="{D42A27DB-BD31-4B8C-83A1-F6EECF244321}">
                <p14:modId xmlns:p14="http://schemas.microsoft.com/office/powerpoint/2010/main" val="2043534076"/>
              </p:ext>
            </p:extLst>
          </p:nvPr>
        </p:nvGraphicFramePr>
        <p:xfrm>
          <a:off x="390249" y="1212850"/>
          <a:ext cx="11467688" cy="4807187"/>
        </p:xfrm>
        <a:graphic>
          <a:graphicData uri="http://schemas.openxmlformats.org/drawingml/2006/table">
            <a:tbl>
              <a:tblPr firstRow="1" bandRow="1">
                <a:tableStyleId>{5C22544A-7EE6-4342-B048-85BDC9FD1C3A}</a:tableStyleId>
              </a:tblPr>
              <a:tblGrid>
                <a:gridCol w="2221277">
                  <a:extLst>
                    <a:ext uri="{9D8B030D-6E8A-4147-A177-3AD203B41FA5}">
                      <a16:colId xmlns:a16="http://schemas.microsoft.com/office/drawing/2014/main" val="2441098193"/>
                    </a:ext>
                  </a:extLst>
                </a:gridCol>
                <a:gridCol w="2962656">
                  <a:extLst>
                    <a:ext uri="{9D8B030D-6E8A-4147-A177-3AD203B41FA5}">
                      <a16:colId xmlns:a16="http://schemas.microsoft.com/office/drawing/2014/main" val="1492200439"/>
                    </a:ext>
                  </a:extLst>
                </a:gridCol>
                <a:gridCol w="3028493">
                  <a:extLst>
                    <a:ext uri="{9D8B030D-6E8A-4147-A177-3AD203B41FA5}">
                      <a16:colId xmlns:a16="http://schemas.microsoft.com/office/drawing/2014/main" val="999703581"/>
                    </a:ext>
                  </a:extLst>
                </a:gridCol>
                <a:gridCol w="3255262">
                  <a:extLst>
                    <a:ext uri="{9D8B030D-6E8A-4147-A177-3AD203B41FA5}">
                      <a16:colId xmlns:a16="http://schemas.microsoft.com/office/drawing/2014/main" val="3833157662"/>
                    </a:ext>
                  </a:extLst>
                </a:gridCol>
              </a:tblGrid>
              <a:tr h="614242">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Endpoint (VIP)</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DNS host A record</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Protocol</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Ports</a:t>
                      </a:r>
                    </a:p>
                  </a:txBody>
                  <a:tcPr marL="4504" marR="4504" marT="4504" marB="0"/>
                </a:tc>
                <a:extLst>
                  <a:ext uri="{0D108BD9-81ED-4DB2-BD59-A6C34878D82A}">
                    <a16:rowId xmlns:a16="http://schemas.microsoft.com/office/drawing/2014/main" val="1239406585"/>
                  </a:ext>
                </a:extLst>
              </a:tr>
              <a:tr h="126740">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Azure Resource Manager (administrator)</a:t>
                      </a:r>
                    </a:p>
                  </a:txBody>
                  <a:tcPr marL="4504" marR="4504" marT="4504" marB="0"/>
                </a:tc>
                <a:tc>
                  <a:txBody>
                    <a:bodyPr/>
                    <a:lstStyle/>
                    <a:p>
                      <a:pPr marL="0" algn="l" defTabSz="932742" rtl="0" eaLnBrk="1" fontAlgn="b" latinLnBrk="0" hangingPunct="1">
                        <a:spcBef>
                          <a:spcPts val="100"/>
                        </a:spcBef>
                      </a:pPr>
                      <a:r>
                        <a:rPr lang="en-US" sz="1600" u="none" strike="noStrike" kern="1200" dirty="0" err="1">
                          <a:solidFill>
                            <a:schemeClr val="dk1"/>
                          </a:solidFill>
                          <a:effectLst/>
                          <a:latin typeface="+mn-lt"/>
                          <a:ea typeface="+mn-ea"/>
                          <a:cs typeface="+mn-cs"/>
                        </a:rPr>
                        <a:t>Adminmanagement</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443</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30024</a:t>
                      </a:r>
                    </a:p>
                  </a:txBody>
                  <a:tcPr marL="4504" marR="4504" marT="4504" marB="0"/>
                </a:tc>
                <a:extLst>
                  <a:ext uri="{0D108BD9-81ED-4DB2-BD59-A6C34878D82A}">
                    <a16:rowId xmlns:a16="http://schemas.microsoft.com/office/drawing/2014/main" val="3595543863"/>
                  </a:ext>
                </a:extLst>
              </a:tr>
              <a:tr h="126741">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Portal (user)</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Portal.&lt;region&gt;.&lt;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443</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12495</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12649</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13001</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13010</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13011</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13020</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13021</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30015</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13003</a:t>
                      </a:r>
                    </a:p>
                  </a:txBody>
                  <a:tcPr marL="4504" marR="4504" marT="4504" marB="0"/>
                </a:tc>
                <a:extLst>
                  <a:ext uri="{0D108BD9-81ED-4DB2-BD59-A6C34878D82A}">
                    <a16:rowId xmlns:a16="http://schemas.microsoft.com/office/drawing/2014/main" val="1467579389"/>
                  </a:ext>
                </a:extLst>
              </a:tr>
              <a:tr h="126740">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Azure Resource Manager (user)</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Management.&lt;region&gt;.&lt;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443</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30024</a:t>
                      </a:r>
                    </a:p>
                  </a:txBody>
                  <a:tcPr marL="4504" marR="4504" marT="4504" marB="0"/>
                </a:tc>
                <a:extLst>
                  <a:ext uri="{0D108BD9-81ED-4DB2-BD59-A6C34878D82A}">
                    <a16:rowId xmlns:a16="http://schemas.microsoft.com/office/drawing/2014/main" val="13841916"/>
                  </a:ext>
                </a:extLst>
              </a:tr>
              <a:tr h="268985">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Graph</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Graph.&lt;region&gt;.&lt;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443</a:t>
                      </a:r>
                    </a:p>
                  </a:txBody>
                  <a:tcPr marL="4504" marR="4504" marT="4504" marB="0"/>
                </a:tc>
                <a:extLst>
                  <a:ext uri="{0D108BD9-81ED-4DB2-BD59-A6C34878D82A}">
                    <a16:rowId xmlns:a16="http://schemas.microsoft.com/office/drawing/2014/main" val="1705118263"/>
                  </a:ext>
                </a:extLst>
              </a:tr>
              <a:tr h="138616">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Certificate revocation list</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Crl.&lt;region&gt;.&lt;fqdn&gt;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80</a:t>
                      </a:r>
                    </a:p>
                  </a:txBody>
                  <a:tcPr marL="4504" marR="4504" marT="4504" marB="0"/>
                </a:tc>
                <a:extLst>
                  <a:ext uri="{0D108BD9-81ED-4DB2-BD59-A6C34878D82A}">
                    <a16:rowId xmlns:a16="http://schemas.microsoft.com/office/drawing/2014/main" val="2888970871"/>
                  </a:ext>
                </a:extLst>
              </a:tr>
              <a:tr h="0">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DNS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TCP &amp; UDP</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53</a:t>
                      </a:r>
                    </a:p>
                  </a:txBody>
                  <a:tcPr marL="4504" marR="4504" marT="4504" marB="0"/>
                </a:tc>
                <a:extLst>
                  <a:ext uri="{0D108BD9-81ED-4DB2-BD59-A6C34878D82A}">
                    <a16:rowId xmlns:a16="http://schemas.microsoft.com/office/drawing/2014/main" val="1128098210"/>
                  </a:ext>
                </a:extLst>
              </a:tr>
            </a:tbl>
          </a:graphicData>
        </a:graphic>
      </p:graphicFrame>
    </p:spTree>
    <p:extLst>
      <p:ext uri="{BB962C8B-B14F-4D97-AF65-F5344CB8AC3E}">
        <p14:creationId xmlns:p14="http://schemas.microsoft.com/office/powerpoint/2010/main" val="166392864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Required firewall ports</a:t>
            </a:r>
          </a:p>
        </p:txBody>
      </p:sp>
      <p:graphicFrame>
        <p:nvGraphicFramePr>
          <p:cNvPr id="4" name="Table 3">
            <a:extLst>
              <a:ext uri="{FF2B5EF4-FFF2-40B4-BE49-F238E27FC236}">
                <a16:creationId xmlns:a16="http://schemas.microsoft.com/office/drawing/2014/main" id="{41B17D34-C488-4E7E-A8BC-21D38FB574A4}"/>
              </a:ext>
            </a:extLst>
          </p:cNvPr>
          <p:cNvGraphicFramePr>
            <a:graphicFrameLocks noGrp="1"/>
          </p:cNvGraphicFramePr>
          <p:nvPr>
            <p:extLst>
              <p:ext uri="{D42A27DB-BD31-4B8C-83A1-F6EECF244321}">
                <p14:modId xmlns:p14="http://schemas.microsoft.com/office/powerpoint/2010/main" val="3933364126"/>
              </p:ext>
            </p:extLst>
          </p:nvPr>
        </p:nvGraphicFramePr>
        <p:xfrm>
          <a:off x="390249" y="1212850"/>
          <a:ext cx="11467688" cy="3581441"/>
        </p:xfrm>
        <a:graphic>
          <a:graphicData uri="http://schemas.openxmlformats.org/drawingml/2006/table">
            <a:tbl>
              <a:tblPr firstRow="1" bandRow="1">
                <a:tableStyleId>{5C22544A-7EE6-4342-B048-85BDC9FD1C3A}</a:tableStyleId>
              </a:tblPr>
              <a:tblGrid>
                <a:gridCol w="2221277">
                  <a:extLst>
                    <a:ext uri="{9D8B030D-6E8A-4147-A177-3AD203B41FA5}">
                      <a16:colId xmlns:a16="http://schemas.microsoft.com/office/drawing/2014/main" val="2441098193"/>
                    </a:ext>
                  </a:extLst>
                </a:gridCol>
                <a:gridCol w="2962656">
                  <a:extLst>
                    <a:ext uri="{9D8B030D-6E8A-4147-A177-3AD203B41FA5}">
                      <a16:colId xmlns:a16="http://schemas.microsoft.com/office/drawing/2014/main" val="1492200439"/>
                    </a:ext>
                  </a:extLst>
                </a:gridCol>
                <a:gridCol w="3028493">
                  <a:extLst>
                    <a:ext uri="{9D8B030D-6E8A-4147-A177-3AD203B41FA5}">
                      <a16:colId xmlns:a16="http://schemas.microsoft.com/office/drawing/2014/main" val="999703581"/>
                    </a:ext>
                  </a:extLst>
                </a:gridCol>
                <a:gridCol w="3255262">
                  <a:extLst>
                    <a:ext uri="{9D8B030D-6E8A-4147-A177-3AD203B41FA5}">
                      <a16:colId xmlns:a16="http://schemas.microsoft.com/office/drawing/2014/main" val="3833157662"/>
                    </a:ext>
                  </a:extLst>
                </a:gridCol>
              </a:tblGrid>
              <a:tr h="550113">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Endpoint (VIP)</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DNS host A record</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Protocol</a:t>
                      </a:r>
                    </a:p>
                  </a:txBody>
                  <a:tcPr marL="4504" marR="4504" marT="4504" marB="0"/>
                </a:tc>
                <a:tc>
                  <a:txBody>
                    <a:bodyPr/>
                    <a:lstStyle/>
                    <a:p>
                      <a:pPr marL="0" algn="ctr" defTabSz="932742" rtl="0" eaLnBrk="1" fontAlgn="b" latinLnBrk="0" hangingPunct="1">
                        <a:spcBef>
                          <a:spcPts val="100"/>
                        </a:spcBef>
                      </a:pPr>
                      <a:r>
                        <a:rPr lang="en-US" sz="1600" b="1" u="none" strike="noStrike" kern="1200" dirty="0">
                          <a:solidFill>
                            <a:schemeClr val="lt1"/>
                          </a:solidFill>
                          <a:effectLst/>
                          <a:latin typeface="+mn-lt"/>
                          <a:ea typeface="+mn-ea"/>
                          <a:cs typeface="+mn-cs"/>
                        </a:rPr>
                        <a:t>Ports</a:t>
                      </a:r>
                    </a:p>
                  </a:txBody>
                  <a:tcPr marL="4504" marR="4504" marT="4504" marB="0"/>
                </a:tc>
                <a:extLst>
                  <a:ext uri="{0D108BD9-81ED-4DB2-BD59-A6C34878D82A}">
                    <a16:rowId xmlns:a16="http://schemas.microsoft.com/office/drawing/2014/main" val="1239406585"/>
                  </a:ext>
                </a:extLst>
              </a:tr>
              <a:tr h="322064">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Key Vault (user)</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*.vault.&lt;region&gt;.&lt;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443</a:t>
                      </a:r>
                    </a:p>
                  </a:txBody>
                  <a:tcPr marL="4504" marR="4504" marT="4504" marB="0"/>
                </a:tc>
                <a:extLst>
                  <a:ext uri="{0D108BD9-81ED-4DB2-BD59-A6C34878D82A}">
                    <a16:rowId xmlns:a16="http://schemas.microsoft.com/office/drawing/2014/main" val="3595543863"/>
                  </a:ext>
                </a:extLst>
              </a:tr>
              <a:tr h="126741">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Key Vault (administrator)</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a:t>
                      </a:r>
                      <a:r>
                        <a:rPr lang="en-US" sz="1600" u="none" strike="noStrike" kern="1200" dirty="0" err="1">
                          <a:solidFill>
                            <a:schemeClr val="dk1"/>
                          </a:solidFill>
                          <a:effectLst/>
                          <a:latin typeface="+mn-lt"/>
                          <a:ea typeface="+mn-ea"/>
                          <a:cs typeface="+mn-cs"/>
                        </a:rPr>
                        <a:t>adminvault</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443</a:t>
                      </a:r>
                    </a:p>
                  </a:txBody>
                  <a:tcPr marL="4504" marR="4504" marT="4504" marB="0"/>
                </a:tc>
                <a:extLst>
                  <a:ext uri="{0D108BD9-81ED-4DB2-BD59-A6C34878D82A}">
                    <a16:rowId xmlns:a16="http://schemas.microsoft.com/office/drawing/2014/main" val="1467579389"/>
                  </a:ext>
                </a:extLst>
              </a:tr>
              <a:tr h="126740">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Storage Queue</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*.queue.&lt;region&gt;.&lt;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80</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443</a:t>
                      </a:r>
                    </a:p>
                  </a:txBody>
                  <a:tcPr marL="4504" marR="4504" marT="4504" marB="0"/>
                </a:tc>
                <a:extLst>
                  <a:ext uri="{0D108BD9-81ED-4DB2-BD59-A6C34878D82A}">
                    <a16:rowId xmlns:a16="http://schemas.microsoft.com/office/drawing/2014/main" val="13841916"/>
                  </a:ext>
                </a:extLst>
              </a:tr>
              <a:tr h="82296">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Storage Table</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*.table.&lt;region&gt;.&lt;fqdn&gt;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80</a:t>
                      </a:r>
                      <a:br>
                        <a:rPr lang="en-US" sz="1600" u="none" strike="noStrike" kern="1200">
                          <a:solidFill>
                            <a:schemeClr val="dk1"/>
                          </a:solidFill>
                          <a:effectLst/>
                          <a:latin typeface="+mn-lt"/>
                          <a:ea typeface="+mn-ea"/>
                          <a:cs typeface="+mn-cs"/>
                        </a:rPr>
                      </a:br>
                      <a:r>
                        <a:rPr lang="en-US" sz="1600" u="none" strike="noStrike" kern="1200">
                          <a:solidFill>
                            <a:schemeClr val="dk1"/>
                          </a:solidFill>
                          <a:effectLst/>
                          <a:latin typeface="+mn-lt"/>
                          <a:ea typeface="+mn-ea"/>
                          <a:cs typeface="+mn-cs"/>
                        </a:rPr>
                        <a:t>443</a:t>
                      </a:r>
                    </a:p>
                  </a:txBody>
                  <a:tcPr marL="4504" marR="4504" marT="4504" marB="0"/>
                </a:tc>
                <a:extLst>
                  <a:ext uri="{0D108BD9-81ED-4DB2-BD59-A6C34878D82A}">
                    <a16:rowId xmlns:a16="http://schemas.microsoft.com/office/drawing/2014/main" val="1705118263"/>
                  </a:ext>
                </a:extLst>
              </a:tr>
              <a:tr h="166048">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Storage Blob</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*.blob.&lt;region&gt;.&lt;fqdn&gt;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80</a:t>
                      </a:r>
                      <a:br>
                        <a:rPr lang="en-US" sz="1600" u="none" strike="noStrike" kern="1200" dirty="0">
                          <a:solidFill>
                            <a:schemeClr val="dk1"/>
                          </a:solidFill>
                          <a:effectLst/>
                          <a:latin typeface="+mn-lt"/>
                          <a:ea typeface="+mn-ea"/>
                          <a:cs typeface="+mn-cs"/>
                        </a:rPr>
                      </a:br>
                      <a:r>
                        <a:rPr lang="en-US" sz="1600" u="none" strike="noStrike" kern="1200" dirty="0">
                          <a:solidFill>
                            <a:schemeClr val="dk1"/>
                          </a:solidFill>
                          <a:effectLst/>
                          <a:latin typeface="+mn-lt"/>
                          <a:ea typeface="+mn-ea"/>
                          <a:cs typeface="+mn-cs"/>
                        </a:rPr>
                        <a:t>443</a:t>
                      </a:r>
                    </a:p>
                  </a:txBody>
                  <a:tcPr marL="4504" marR="4504" marT="4504" marB="0"/>
                </a:tc>
                <a:extLst>
                  <a:ext uri="{0D108BD9-81ED-4DB2-BD59-A6C34878D82A}">
                    <a16:rowId xmlns:a16="http://schemas.microsoft.com/office/drawing/2014/main" val="3529990214"/>
                  </a:ext>
                </a:extLst>
              </a:tr>
              <a:tr h="0">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SQL Resource Provider</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sqladapter.dbadapter.&lt;region&gt;.&lt;fqdn&gt;</a:t>
                      </a:r>
                    </a:p>
                  </a:txBody>
                  <a:tcPr marL="4504" marR="4504" marT="4504" marB="0"/>
                </a:tc>
                <a:tc>
                  <a:txBody>
                    <a:bodyPr/>
                    <a:lstStyle/>
                    <a:p>
                      <a:pPr marL="0" algn="l" defTabSz="932742" rtl="0" eaLnBrk="1" fontAlgn="b" latinLnBrk="0" hangingPunct="1">
                        <a:spcBef>
                          <a:spcPts val="100"/>
                        </a:spcBef>
                      </a:pPr>
                      <a:r>
                        <a:rPr lang="en-US" sz="1600" u="none" strike="noStrike" kern="120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44300-44304</a:t>
                      </a:r>
                    </a:p>
                  </a:txBody>
                  <a:tcPr marL="4504" marR="4504" marT="4504" marB="0"/>
                </a:tc>
                <a:extLst>
                  <a:ext uri="{0D108BD9-81ED-4DB2-BD59-A6C34878D82A}">
                    <a16:rowId xmlns:a16="http://schemas.microsoft.com/office/drawing/2014/main" val="1828696878"/>
                  </a:ext>
                </a:extLst>
              </a:tr>
              <a:tr h="0">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MySQL Resource Provider</a:t>
                      </a:r>
                    </a:p>
                  </a:txBody>
                  <a:tcPr marL="4504" marR="4504" marT="4504" marB="0"/>
                </a:tc>
                <a:tc>
                  <a:txBody>
                    <a:bodyPr/>
                    <a:lstStyle/>
                    <a:p>
                      <a:pPr marL="0" algn="l" defTabSz="932742" rtl="0" eaLnBrk="1" fontAlgn="b" latinLnBrk="0" hangingPunct="1">
                        <a:spcBef>
                          <a:spcPts val="100"/>
                        </a:spcBef>
                      </a:pPr>
                      <a:r>
                        <a:rPr lang="en-US" sz="1600" u="none" strike="noStrike" kern="1200" dirty="0" err="1">
                          <a:solidFill>
                            <a:schemeClr val="dk1"/>
                          </a:solidFill>
                          <a:effectLst/>
                          <a:latin typeface="+mn-lt"/>
                          <a:ea typeface="+mn-ea"/>
                          <a:cs typeface="+mn-cs"/>
                        </a:rPr>
                        <a:t>mysqladapter.dbadapter</a:t>
                      </a:r>
                      <a:r>
                        <a:rPr lang="en-US" sz="1600" u="none" strike="noStrike" kern="1200" dirty="0">
                          <a:solidFill>
                            <a:schemeClr val="dk1"/>
                          </a:solidFill>
                          <a:effectLst/>
                          <a:latin typeface="+mn-lt"/>
                          <a:ea typeface="+mn-ea"/>
                          <a:cs typeface="+mn-cs"/>
                        </a:rPr>
                        <a:t>.&lt;region&gt;.&lt;</a:t>
                      </a:r>
                      <a:r>
                        <a:rPr lang="en-US" sz="1600" u="none" strike="noStrike" kern="1200" dirty="0" err="1">
                          <a:solidFill>
                            <a:schemeClr val="dk1"/>
                          </a:solidFill>
                          <a:effectLst/>
                          <a:latin typeface="+mn-lt"/>
                          <a:ea typeface="+mn-ea"/>
                          <a:cs typeface="+mn-cs"/>
                        </a:rPr>
                        <a:t>fqdn</a:t>
                      </a:r>
                      <a:r>
                        <a:rPr lang="en-US" sz="1600" u="none" strike="noStrike" kern="1200" dirty="0">
                          <a:solidFill>
                            <a:schemeClr val="dk1"/>
                          </a:solidFill>
                          <a:effectLst/>
                          <a:latin typeface="+mn-lt"/>
                          <a:ea typeface="+mn-ea"/>
                          <a:cs typeface="+mn-cs"/>
                        </a:rPr>
                        <a:t>&gt;</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HTTPS</a:t>
                      </a:r>
                    </a:p>
                  </a:txBody>
                  <a:tcPr marL="4504" marR="4504" marT="4504" marB="0"/>
                </a:tc>
                <a:tc>
                  <a:txBody>
                    <a:bodyPr/>
                    <a:lstStyle/>
                    <a:p>
                      <a:pPr marL="0" algn="l" defTabSz="932742" rtl="0" eaLnBrk="1" fontAlgn="b" latinLnBrk="0" hangingPunct="1">
                        <a:spcBef>
                          <a:spcPts val="100"/>
                        </a:spcBef>
                      </a:pPr>
                      <a:r>
                        <a:rPr lang="en-US" sz="1600" u="none" strike="noStrike" kern="1200" dirty="0">
                          <a:solidFill>
                            <a:schemeClr val="dk1"/>
                          </a:solidFill>
                          <a:effectLst/>
                          <a:latin typeface="+mn-lt"/>
                          <a:ea typeface="+mn-ea"/>
                          <a:cs typeface="+mn-cs"/>
                        </a:rPr>
                        <a:t>44300-44304</a:t>
                      </a:r>
                    </a:p>
                  </a:txBody>
                  <a:tcPr marL="4504" marR="4504" marT="4504" marB="0"/>
                </a:tc>
                <a:extLst>
                  <a:ext uri="{0D108BD9-81ED-4DB2-BD59-A6C34878D82A}">
                    <a16:rowId xmlns:a16="http://schemas.microsoft.com/office/drawing/2014/main" val="2159230933"/>
                  </a:ext>
                </a:extLst>
              </a:tr>
            </a:tbl>
          </a:graphicData>
        </a:graphic>
      </p:graphicFrame>
    </p:spTree>
    <p:extLst>
      <p:ext uri="{BB962C8B-B14F-4D97-AF65-F5344CB8AC3E}">
        <p14:creationId xmlns:p14="http://schemas.microsoft.com/office/powerpoint/2010/main" val="31937441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infrastructure and cloud service mgmt.</a:t>
            </a:r>
          </a:p>
        </p:txBody>
      </p:sp>
      <p:sp>
        <p:nvSpPr>
          <p:cNvPr id="4" name="Text Placeholder 3"/>
          <p:cNvSpPr>
            <a:spLocks noGrp="1"/>
          </p:cNvSpPr>
          <p:nvPr>
            <p:ph type="body" sz="quarter" idx="10"/>
          </p:nvPr>
        </p:nvSpPr>
        <p:spPr>
          <a:xfrm>
            <a:off x="274638" y="1212850"/>
            <a:ext cx="5486399" cy="3979551"/>
          </a:xfrm>
        </p:spPr>
        <p:txBody>
          <a:bodyPr/>
          <a:lstStyle/>
          <a:p>
            <a:pPr marL="457200" indent="-457200">
              <a:buFont typeface="Arial" panose="020B0604020202020204" pitchFamily="34" charset="0"/>
              <a:buChar char="•"/>
            </a:pPr>
            <a:r>
              <a:rPr lang="en-US" sz="2800" dirty="0"/>
              <a:t>Many silos of technology responsibility</a:t>
            </a:r>
          </a:p>
          <a:p>
            <a:pPr marL="457200" indent="-457200">
              <a:buFont typeface="Arial" panose="020B0604020202020204" pitchFamily="34" charset="0"/>
              <a:buChar char="•"/>
            </a:pPr>
            <a:r>
              <a:rPr lang="en-US" sz="2800" dirty="0"/>
              <a:t>Multiple points of infrastructure management UI and API </a:t>
            </a:r>
          </a:p>
          <a:p>
            <a:pPr marL="457200" indent="-457200">
              <a:buFont typeface="Arial" panose="020B0604020202020204" pitchFamily="34" charset="0"/>
              <a:buChar char="•"/>
            </a:pPr>
            <a:r>
              <a:rPr lang="en-US" sz="2800" dirty="0"/>
              <a:t>Deep knowledge required in each silo to operate</a:t>
            </a:r>
          </a:p>
          <a:p>
            <a:pPr marL="457200" indent="-457200">
              <a:buFont typeface="Arial" panose="020B0604020202020204" pitchFamily="34" charset="0"/>
              <a:buChar char="•"/>
            </a:pPr>
            <a:r>
              <a:rPr lang="en-US" sz="2800" dirty="0"/>
              <a:t>Not easily managed by a single administrator</a:t>
            </a:r>
          </a:p>
        </p:txBody>
      </p:sp>
      <p:sp>
        <p:nvSpPr>
          <p:cNvPr id="3" name="Rectangle 2"/>
          <p:cNvSpPr/>
          <p:nvPr/>
        </p:nvSpPr>
        <p:spPr bwMode="auto">
          <a:xfrm>
            <a:off x="6383547" y="5588546"/>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Compute</a:t>
            </a:r>
          </a:p>
        </p:txBody>
      </p:sp>
      <p:sp>
        <p:nvSpPr>
          <p:cNvPr id="54" name="Rectangle 53"/>
          <p:cNvSpPr/>
          <p:nvPr/>
        </p:nvSpPr>
        <p:spPr bwMode="auto">
          <a:xfrm>
            <a:off x="8440947" y="5588546"/>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Storage</a:t>
            </a:r>
          </a:p>
        </p:txBody>
      </p:sp>
      <p:sp>
        <p:nvSpPr>
          <p:cNvPr id="55" name="Rectangle 54"/>
          <p:cNvSpPr/>
          <p:nvPr/>
        </p:nvSpPr>
        <p:spPr bwMode="auto">
          <a:xfrm>
            <a:off x="10498347" y="5588546"/>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Networking</a:t>
            </a:r>
          </a:p>
        </p:txBody>
      </p:sp>
      <p:sp>
        <p:nvSpPr>
          <p:cNvPr id="56" name="Rectangle 55"/>
          <p:cNvSpPr/>
          <p:nvPr/>
        </p:nvSpPr>
        <p:spPr bwMode="auto">
          <a:xfrm>
            <a:off x="6383547" y="4140746"/>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Identity Mgmt</a:t>
            </a:r>
          </a:p>
        </p:txBody>
      </p:sp>
      <p:sp>
        <p:nvSpPr>
          <p:cNvPr id="57" name="Rectangle 56"/>
          <p:cNvSpPr/>
          <p:nvPr/>
        </p:nvSpPr>
        <p:spPr bwMode="auto">
          <a:xfrm>
            <a:off x="8440947" y="4140746"/>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Database Mgmt</a:t>
            </a:r>
          </a:p>
        </p:txBody>
      </p:sp>
      <p:sp>
        <p:nvSpPr>
          <p:cNvPr id="58" name="Rectangle 57"/>
          <p:cNvSpPr/>
          <p:nvPr/>
        </p:nvSpPr>
        <p:spPr bwMode="auto">
          <a:xfrm>
            <a:off x="10498347" y="4140746"/>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Security</a:t>
            </a:r>
          </a:p>
        </p:txBody>
      </p:sp>
      <p:sp>
        <p:nvSpPr>
          <p:cNvPr id="59" name="Rectangle 58"/>
          <p:cNvSpPr/>
          <p:nvPr/>
        </p:nvSpPr>
        <p:spPr bwMode="auto">
          <a:xfrm>
            <a:off x="6383547" y="2695273"/>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Monitoring</a:t>
            </a:r>
          </a:p>
        </p:txBody>
      </p:sp>
      <p:sp>
        <p:nvSpPr>
          <p:cNvPr id="60" name="Rectangle 59"/>
          <p:cNvSpPr/>
          <p:nvPr/>
        </p:nvSpPr>
        <p:spPr bwMode="auto">
          <a:xfrm>
            <a:off x="8440947" y="2695273"/>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Backup</a:t>
            </a:r>
          </a:p>
        </p:txBody>
      </p:sp>
      <p:sp>
        <p:nvSpPr>
          <p:cNvPr id="61" name="Rectangle 60"/>
          <p:cNvSpPr/>
          <p:nvPr/>
        </p:nvSpPr>
        <p:spPr bwMode="auto">
          <a:xfrm>
            <a:off x="10498347" y="2695273"/>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Patching</a:t>
            </a:r>
          </a:p>
        </p:txBody>
      </p:sp>
      <p:sp>
        <p:nvSpPr>
          <p:cNvPr id="62" name="Rectangle 61"/>
          <p:cNvSpPr/>
          <p:nvPr/>
        </p:nvSpPr>
        <p:spPr bwMode="auto">
          <a:xfrm>
            <a:off x="6383547" y="1247473"/>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Tenant Portals</a:t>
            </a:r>
          </a:p>
        </p:txBody>
      </p:sp>
      <p:sp>
        <p:nvSpPr>
          <p:cNvPr id="63" name="Rectangle 62"/>
          <p:cNvSpPr/>
          <p:nvPr/>
        </p:nvSpPr>
        <p:spPr bwMode="auto">
          <a:xfrm>
            <a:off x="8440947" y="1247473"/>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Service 1</a:t>
            </a:r>
          </a:p>
        </p:txBody>
      </p:sp>
      <p:sp>
        <p:nvSpPr>
          <p:cNvPr id="64" name="Rectangle 63"/>
          <p:cNvSpPr/>
          <p:nvPr/>
        </p:nvSpPr>
        <p:spPr bwMode="auto">
          <a:xfrm>
            <a:off x="10498347" y="1247473"/>
            <a:ext cx="1574380" cy="1070578"/>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b="0" i="0" u="none" strike="noStrike" kern="1200" cap="none" spc="0" normalizeH="0" baseline="0" noProof="0">
                <a:ln>
                  <a:noFill/>
                </a:ln>
                <a:gradFill>
                  <a:gsLst>
                    <a:gs pos="0">
                      <a:srgbClr val="FFFFFF"/>
                    </a:gs>
                    <a:gs pos="100000">
                      <a:srgbClr val="FFFFFF"/>
                    </a:gs>
                  </a:gsLst>
                  <a:lin ang="5400000" scaled="0"/>
                </a:gradFill>
                <a:effectLst/>
                <a:uLnTx/>
                <a:uFillTx/>
                <a:latin typeface="+mj-lt"/>
                <a:ea typeface="+mn-ea"/>
                <a:cs typeface="+mn-cs"/>
              </a:rPr>
              <a:t>Service 2</a:t>
            </a:r>
          </a:p>
        </p:txBody>
      </p:sp>
    </p:spTree>
    <p:extLst>
      <p:ext uri="{BB962C8B-B14F-4D97-AF65-F5344CB8AC3E}">
        <p14:creationId xmlns:p14="http://schemas.microsoft.com/office/powerpoint/2010/main" val="31256642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300"/>
                                        <p:tgtEl>
                                          <p:spTgt spid="54"/>
                                        </p:tgtEl>
                                      </p:cBhvr>
                                    </p:animEffect>
                                  </p:childTnLst>
                                </p:cTn>
                              </p:par>
                            </p:childTnLst>
                          </p:cTn>
                        </p:par>
                        <p:par>
                          <p:cTn id="12" fill="hold">
                            <p:stCondLst>
                              <p:cond delay="6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300"/>
                                        <p:tgtEl>
                                          <p:spTgt spid="55"/>
                                        </p:tgtEl>
                                      </p:cBhvr>
                                    </p:animEffect>
                                  </p:childTnLst>
                                </p:cTn>
                              </p:par>
                            </p:childTnLst>
                          </p:cTn>
                        </p:par>
                        <p:par>
                          <p:cTn id="16" fill="hold">
                            <p:stCondLst>
                              <p:cond delay="9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300"/>
                                        <p:tgtEl>
                                          <p:spTgt spid="56"/>
                                        </p:tgtEl>
                                      </p:cBhvr>
                                    </p:animEffect>
                                  </p:childTnLst>
                                </p:cTn>
                              </p:par>
                            </p:childTnLst>
                          </p:cTn>
                        </p:par>
                        <p:par>
                          <p:cTn id="20" fill="hold">
                            <p:stCondLst>
                              <p:cond delay="1200"/>
                            </p:stCondLst>
                            <p:childTnLst>
                              <p:par>
                                <p:cTn id="21" presetID="10" presetClass="entr" presetSubtype="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300"/>
                                        <p:tgtEl>
                                          <p:spTgt spid="57"/>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300"/>
                                        <p:tgtEl>
                                          <p:spTgt spid="58"/>
                                        </p:tgtEl>
                                      </p:cBhvr>
                                    </p:animEffect>
                                  </p:childTnLst>
                                </p:cTn>
                              </p:par>
                            </p:childTnLst>
                          </p:cTn>
                        </p:par>
                        <p:par>
                          <p:cTn id="28" fill="hold">
                            <p:stCondLst>
                              <p:cond delay="18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300"/>
                                        <p:tgtEl>
                                          <p:spTgt spid="59"/>
                                        </p:tgtEl>
                                      </p:cBhvr>
                                    </p:animEffect>
                                  </p:childTnLst>
                                </p:cTn>
                              </p:par>
                            </p:childTnLst>
                          </p:cTn>
                        </p:par>
                        <p:par>
                          <p:cTn id="32" fill="hold">
                            <p:stCondLst>
                              <p:cond delay="2100"/>
                            </p:stCondLst>
                            <p:childTnLst>
                              <p:par>
                                <p:cTn id="33" presetID="10" presetClass="entr" presetSubtype="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300"/>
                                        <p:tgtEl>
                                          <p:spTgt spid="60"/>
                                        </p:tgtEl>
                                      </p:cBhvr>
                                    </p:animEffect>
                                  </p:childTnLst>
                                </p:cTn>
                              </p:par>
                            </p:childTnLst>
                          </p:cTn>
                        </p:par>
                        <p:par>
                          <p:cTn id="36" fill="hold">
                            <p:stCondLst>
                              <p:cond delay="2400"/>
                            </p:stCondLst>
                            <p:childTnLst>
                              <p:par>
                                <p:cTn id="37" presetID="10" presetClass="entr" presetSubtype="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300"/>
                                        <p:tgtEl>
                                          <p:spTgt spid="61"/>
                                        </p:tgtEl>
                                      </p:cBhvr>
                                    </p:animEffect>
                                  </p:childTnLst>
                                </p:cTn>
                              </p:par>
                            </p:childTnLst>
                          </p:cTn>
                        </p:par>
                        <p:par>
                          <p:cTn id="40" fill="hold">
                            <p:stCondLst>
                              <p:cond delay="2700"/>
                            </p:stCondLst>
                            <p:childTnLst>
                              <p:par>
                                <p:cTn id="41" presetID="10" presetClass="entr" presetSubtype="0" fill="hold" grpId="0" nodeType="after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300"/>
                                        <p:tgtEl>
                                          <p:spTgt spid="62"/>
                                        </p:tgtEl>
                                      </p:cBhvr>
                                    </p:animEffect>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300"/>
                                        <p:tgtEl>
                                          <p:spTgt spid="63"/>
                                        </p:tgtEl>
                                      </p:cBhvr>
                                    </p:animEffect>
                                  </p:childTnLst>
                                </p:cTn>
                              </p:par>
                            </p:childTnLst>
                          </p:cTn>
                        </p:par>
                        <p:par>
                          <p:cTn id="48" fill="hold">
                            <p:stCondLst>
                              <p:cond delay="3300"/>
                            </p:stCondLst>
                            <p:childTnLst>
                              <p:par>
                                <p:cTn id="49" presetID="10" presetClass="entr" presetSubtype="0"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3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administration vision for Azure Stack Hub</a:t>
            </a:r>
          </a:p>
        </p:txBody>
      </p:sp>
      <p:sp>
        <p:nvSpPr>
          <p:cNvPr id="3" name="Text Placeholder 2"/>
          <p:cNvSpPr>
            <a:spLocks noGrp="1"/>
          </p:cNvSpPr>
          <p:nvPr>
            <p:ph type="body" sz="quarter" idx="10"/>
          </p:nvPr>
        </p:nvSpPr>
        <p:spPr>
          <a:xfrm>
            <a:off x="274638" y="1212850"/>
            <a:ext cx="5486399" cy="5142946"/>
          </a:xfrm>
        </p:spPr>
        <p:txBody>
          <a:bodyPr/>
          <a:lstStyle/>
          <a:p>
            <a:pPr marL="457200" indent="-457200">
              <a:buFont typeface="Arial" panose="020B0604020202020204" pitchFamily="34" charset="0"/>
              <a:buChar char="•"/>
            </a:pPr>
            <a:r>
              <a:rPr lang="en-US" sz="2800" dirty="0"/>
              <a:t>Cloud Admins operate and troubleshoot across all infra</a:t>
            </a:r>
          </a:p>
          <a:p>
            <a:pPr marL="457200" indent="-457200">
              <a:buFont typeface="Arial" panose="020B0604020202020204" pitchFamily="34" charset="0"/>
              <a:buChar char="•"/>
            </a:pPr>
            <a:r>
              <a:rPr lang="en-US" sz="2800" dirty="0"/>
              <a:t>Single access point of infrastructure management UI and API </a:t>
            </a:r>
          </a:p>
          <a:p>
            <a:pPr marL="457200" indent="-457200">
              <a:buFont typeface="Arial" panose="020B0604020202020204" pitchFamily="34" charset="0"/>
              <a:buChar char="•"/>
            </a:pPr>
            <a:r>
              <a:rPr lang="en-US" sz="2800" dirty="0"/>
              <a:t>Fewer knobs to turn, deep silo knowledge not required to operate</a:t>
            </a:r>
          </a:p>
          <a:p>
            <a:pPr marL="457200" indent="-457200">
              <a:buFont typeface="Arial" panose="020B0604020202020204" pitchFamily="34" charset="0"/>
              <a:buChar char="•"/>
            </a:pPr>
            <a:r>
              <a:rPr lang="en-US" sz="2800" dirty="0"/>
              <a:t>Value to the business is Service SLA, not managing infrastructure</a:t>
            </a:r>
          </a:p>
        </p:txBody>
      </p:sp>
      <p:pic>
        <p:nvPicPr>
          <p:cNvPr id="31" name="Picture 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25117" y="1989234"/>
            <a:ext cx="6049457" cy="3429000"/>
          </a:xfrm>
          <a:prstGeom prst="rect">
            <a:avLst/>
          </a:prstGeom>
        </p:spPr>
      </p:pic>
    </p:spTree>
    <p:extLst>
      <p:ext uri="{BB962C8B-B14F-4D97-AF65-F5344CB8AC3E}">
        <p14:creationId xmlns:p14="http://schemas.microsoft.com/office/powerpoint/2010/main" val="1707383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53535"/>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8" y="2862262"/>
            <a:ext cx="11887200" cy="1181862"/>
          </a:xfrm>
        </p:spPr>
        <p:txBody>
          <a:bodyPr/>
          <a:lstStyle/>
          <a:p>
            <a:r>
              <a:rPr lang="en-US" dirty="0"/>
              <a:t>Datacenter Integration</a:t>
            </a:r>
          </a:p>
        </p:txBody>
      </p:sp>
    </p:spTree>
    <p:extLst>
      <p:ext uri="{BB962C8B-B14F-4D97-AF65-F5344CB8AC3E}">
        <p14:creationId xmlns:p14="http://schemas.microsoft.com/office/powerpoint/2010/main" val="28608483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gradFill>
                  <a:gsLst>
                    <a:gs pos="1250">
                      <a:schemeClr val="tx1"/>
                    </a:gs>
                    <a:gs pos="100000">
                      <a:schemeClr val="tx1"/>
                    </a:gs>
                  </a:gsLst>
                  <a:lin ang="5400000" scaled="0"/>
                </a:gradFill>
              </a:rPr>
              <a:t>Deployment and integration considerations</a:t>
            </a:r>
          </a:p>
        </p:txBody>
      </p:sp>
      <p:sp>
        <p:nvSpPr>
          <p:cNvPr id="4" name="Oval 3"/>
          <p:cNvSpPr/>
          <p:nvPr/>
        </p:nvSpPr>
        <p:spPr bwMode="auto">
          <a:xfrm>
            <a:off x="4424242" y="2329294"/>
            <a:ext cx="3637407" cy="3672135"/>
          </a:xfrm>
          <a:prstGeom prst="ellipse">
            <a:avLst/>
          </a:prstGeom>
          <a:ln w="34925">
            <a:solidFill>
              <a:schemeClr val="bg2"/>
            </a:solidFill>
            <a:prstDash val="sysDot"/>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 name="Group 7"/>
          <p:cNvGrpSpPr/>
          <p:nvPr/>
        </p:nvGrpSpPr>
        <p:grpSpPr>
          <a:xfrm>
            <a:off x="4889501" y="1188786"/>
            <a:ext cx="2630278" cy="1678759"/>
            <a:chOff x="4607681" y="1208830"/>
            <a:chExt cx="2578938" cy="1645992"/>
          </a:xfrm>
        </p:grpSpPr>
        <p:grpSp>
          <p:nvGrpSpPr>
            <p:cNvPr id="9" name="Group 8"/>
            <p:cNvGrpSpPr/>
            <p:nvPr/>
          </p:nvGrpSpPr>
          <p:grpSpPr>
            <a:xfrm>
              <a:off x="5336663" y="1711475"/>
              <a:ext cx="1143346" cy="1143347"/>
              <a:chOff x="5117957" y="853560"/>
              <a:chExt cx="1371600" cy="1371600"/>
            </a:xfrm>
          </p:grpSpPr>
          <p:sp>
            <p:nvSpPr>
              <p:cNvPr id="11" name="Oval 10"/>
              <p:cNvSpPr>
                <a:spLocks noChangeAspect="1"/>
              </p:cNvSpPr>
              <p:nvPr/>
            </p:nvSpPr>
            <p:spPr bwMode="auto">
              <a:xfrm>
                <a:off x="5117957" y="853560"/>
                <a:ext cx="1371600" cy="1371600"/>
              </a:xfrm>
              <a:prstGeom prst="ellipse">
                <a:avLst/>
              </a:prstGeom>
              <a:solidFill>
                <a:schemeClr val="bg1"/>
              </a:solidFill>
              <a:ln>
                <a:solidFill>
                  <a:schemeClr val="bg2"/>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Freeform 41"/>
              <p:cNvSpPr>
                <a:spLocks noChangeAspect="1" noEditPoints="1"/>
              </p:cNvSpPr>
              <p:nvPr/>
            </p:nvSpPr>
            <p:spPr bwMode="auto">
              <a:xfrm>
                <a:off x="5413338" y="1141702"/>
                <a:ext cx="780836" cy="780837"/>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chemeClr val="bg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10" name="TextBox 9"/>
            <p:cNvSpPr txBox="1"/>
            <p:nvPr/>
          </p:nvSpPr>
          <p:spPr>
            <a:xfrm>
              <a:off x="4607681" y="1208830"/>
              <a:ext cx="2578938" cy="544765"/>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Identity</a:t>
              </a:r>
            </a:p>
          </p:txBody>
        </p:sp>
      </p:grpSp>
      <p:grpSp>
        <p:nvGrpSpPr>
          <p:cNvPr id="13" name="Group 12"/>
          <p:cNvGrpSpPr/>
          <p:nvPr/>
        </p:nvGrpSpPr>
        <p:grpSpPr>
          <a:xfrm>
            <a:off x="7599162" y="3343825"/>
            <a:ext cx="3064964" cy="1166108"/>
            <a:chOff x="7275641" y="3298211"/>
            <a:chExt cx="3005139" cy="1143347"/>
          </a:xfrm>
        </p:grpSpPr>
        <p:sp>
          <p:nvSpPr>
            <p:cNvPr id="16" name="Oval 15"/>
            <p:cNvSpPr>
              <a:spLocks noChangeAspect="1"/>
            </p:cNvSpPr>
            <p:nvPr/>
          </p:nvSpPr>
          <p:spPr bwMode="auto">
            <a:xfrm>
              <a:off x="7275641" y="3298211"/>
              <a:ext cx="1143346" cy="1143347"/>
            </a:xfrm>
            <a:prstGeom prst="ellipse">
              <a:avLst/>
            </a:prstGeom>
            <a:solidFill>
              <a:schemeClr val="bg1"/>
            </a:solidFill>
            <a:ln>
              <a:solidFill>
                <a:schemeClr val="bg2"/>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TextBox 14"/>
            <p:cNvSpPr txBox="1"/>
            <p:nvPr/>
          </p:nvSpPr>
          <p:spPr>
            <a:xfrm>
              <a:off x="8303365" y="3583415"/>
              <a:ext cx="1977415" cy="544765"/>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Monitoring</a:t>
              </a:r>
            </a:p>
          </p:txBody>
        </p:sp>
      </p:grpSp>
      <p:grpSp>
        <p:nvGrpSpPr>
          <p:cNvPr id="18" name="Group 17"/>
          <p:cNvGrpSpPr/>
          <p:nvPr/>
        </p:nvGrpSpPr>
        <p:grpSpPr>
          <a:xfrm>
            <a:off x="1910597" y="3343825"/>
            <a:ext cx="3068948" cy="1166108"/>
            <a:chOff x="1698110" y="3298211"/>
            <a:chExt cx="3009046" cy="1143347"/>
          </a:xfrm>
        </p:grpSpPr>
        <p:sp>
          <p:nvSpPr>
            <p:cNvPr id="21" name="Oval 20"/>
            <p:cNvSpPr>
              <a:spLocks noChangeAspect="1"/>
            </p:cNvSpPr>
            <p:nvPr/>
          </p:nvSpPr>
          <p:spPr bwMode="auto">
            <a:xfrm>
              <a:off x="3563810" y="3298211"/>
              <a:ext cx="1143346" cy="1143347"/>
            </a:xfrm>
            <a:prstGeom prst="ellipse">
              <a:avLst/>
            </a:prstGeom>
            <a:solidFill>
              <a:schemeClr val="bg1"/>
            </a:solidFill>
            <a:ln w="12700">
              <a:solidFill>
                <a:schemeClr val="bg2"/>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TextBox 19"/>
            <p:cNvSpPr txBox="1"/>
            <p:nvPr/>
          </p:nvSpPr>
          <p:spPr>
            <a:xfrm>
              <a:off x="1698110" y="3597501"/>
              <a:ext cx="1977307" cy="54474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Tools and IDE</a:t>
              </a:r>
            </a:p>
          </p:txBody>
        </p:sp>
      </p:grpSp>
      <p:grpSp>
        <p:nvGrpSpPr>
          <p:cNvPr id="23" name="Group 22"/>
          <p:cNvGrpSpPr/>
          <p:nvPr/>
        </p:nvGrpSpPr>
        <p:grpSpPr>
          <a:xfrm>
            <a:off x="6195209" y="5101786"/>
            <a:ext cx="2285207" cy="1757960"/>
            <a:chOff x="5899091" y="5021858"/>
            <a:chExt cx="2240602" cy="1723646"/>
          </a:xfrm>
        </p:grpSpPr>
        <p:sp>
          <p:nvSpPr>
            <p:cNvPr id="26" name="Oval 25"/>
            <p:cNvSpPr>
              <a:spLocks noChangeAspect="1"/>
            </p:cNvSpPr>
            <p:nvPr/>
          </p:nvSpPr>
          <p:spPr bwMode="auto">
            <a:xfrm>
              <a:off x="6430045" y="5021858"/>
              <a:ext cx="1143346" cy="1143347"/>
            </a:xfrm>
            <a:prstGeom prst="ellipse">
              <a:avLst/>
            </a:prstGeom>
            <a:solidFill>
              <a:schemeClr val="bg1"/>
            </a:solidFill>
            <a:ln>
              <a:solidFill>
                <a:schemeClr val="bg2"/>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xtBox 24"/>
            <p:cNvSpPr txBox="1"/>
            <p:nvPr/>
          </p:nvSpPr>
          <p:spPr>
            <a:xfrm>
              <a:off x="5899091" y="6200739"/>
              <a:ext cx="2240602" cy="544765"/>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Billing</a:t>
              </a:r>
            </a:p>
          </p:txBody>
        </p:sp>
      </p:grpSp>
      <p:grpSp>
        <p:nvGrpSpPr>
          <p:cNvPr id="28" name="Group 27"/>
          <p:cNvGrpSpPr/>
          <p:nvPr/>
        </p:nvGrpSpPr>
        <p:grpSpPr>
          <a:xfrm>
            <a:off x="3927266" y="5103803"/>
            <a:ext cx="2248545" cy="1734599"/>
            <a:chOff x="3675417" y="5023839"/>
            <a:chExt cx="2204656" cy="1700743"/>
          </a:xfrm>
        </p:grpSpPr>
        <p:grpSp>
          <p:nvGrpSpPr>
            <p:cNvPr id="29" name="Group 28"/>
            <p:cNvGrpSpPr/>
            <p:nvPr/>
          </p:nvGrpSpPr>
          <p:grpSpPr>
            <a:xfrm>
              <a:off x="4220328" y="5023839"/>
              <a:ext cx="1143346" cy="1143348"/>
              <a:chOff x="5085987" y="5003472"/>
              <a:chExt cx="1371600" cy="1371601"/>
            </a:xfrm>
          </p:grpSpPr>
          <p:sp>
            <p:nvSpPr>
              <p:cNvPr id="31" name="Oval 30"/>
              <p:cNvSpPr>
                <a:spLocks noChangeAspect="1"/>
              </p:cNvSpPr>
              <p:nvPr/>
            </p:nvSpPr>
            <p:spPr bwMode="auto">
              <a:xfrm>
                <a:off x="5085987" y="5003472"/>
                <a:ext cx="1371600" cy="1371601"/>
              </a:xfrm>
              <a:prstGeom prst="ellipse">
                <a:avLst/>
              </a:prstGeom>
              <a:solidFill>
                <a:schemeClr val="bg1"/>
              </a:solidFill>
              <a:ln>
                <a:solidFill>
                  <a:schemeClr val="bg2"/>
                </a:solidFill>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Freeform 10"/>
              <p:cNvSpPr>
                <a:spLocks noChangeAspect="1" noEditPoints="1"/>
              </p:cNvSpPr>
              <p:nvPr/>
            </p:nvSpPr>
            <p:spPr bwMode="auto">
              <a:xfrm>
                <a:off x="5347089" y="5335550"/>
                <a:ext cx="849394" cy="694919"/>
              </a:xfrm>
              <a:custGeom>
                <a:avLst/>
                <a:gdLst>
                  <a:gd name="T0" fmla="*/ 0 w 125"/>
                  <a:gd name="T1" fmla="*/ 71 h 93"/>
                  <a:gd name="T2" fmla="*/ 53 w 125"/>
                  <a:gd name="T3" fmla="*/ 44 h 93"/>
                  <a:gd name="T4" fmla="*/ 110 w 125"/>
                  <a:gd name="T5" fmla="*/ 15 h 93"/>
                  <a:gd name="T6" fmla="*/ 101 w 125"/>
                  <a:gd name="T7" fmla="*/ 5 h 93"/>
                  <a:gd name="T8" fmla="*/ 106 w 125"/>
                  <a:gd name="T9" fmla="*/ 0 h 93"/>
                  <a:gd name="T10" fmla="*/ 125 w 125"/>
                  <a:gd name="T11" fmla="*/ 19 h 93"/>
                  <a:gd name="T12" fmla="*/ 106 w 125"/>
                  <a:gd name="T13" fmla="*/ 37 h 93"/>
                  <a:gd name="T14" fmla="*/ 101 w 125"/>
                  <a:gd name="T15" fmla="*/ 32 h 93"/>
                  <a:gd name="T16" fmla="*/ 110 w 125"/>
                  <a:gd name="T17" fmla="*/ 23 h 93"/>
                  <a:gd name="T18" fmla="*/ 59 w 125"/>
                  <a:gd name="T19" fmla="*/ 49 h 93"/>
                  <a:gd name="T20" fmla="*/ 0 w 125"/>
                  <a:gd name="T21" fmla="*/ 79 h 93"/>
                  <a:gd name="T22" fmla="*/ 0 w 125"/>
                  <a:gd name="T23" fmla="*/ 71 h 93"/>
                  <a:gd name="T24" fmla="*/ 50 w 125"/>
                  <a:gd name="T25" fmla="*/ 35 h 93"/>
                  <a:gd name="T26" fmla="*/ 0 w 125"/>
                  <a:gd name="T27" fmla="*/ 15 h 93"/>
                  <a:gd name="T28" fmla="*/ 0 w 125"/>
                  <a:gd name="T29" fmla="*/ 23 h 93"/>
                  <a:gd name="T30" fmla="*/ 45 w 125"/>
                  <a:gd name="T31" fmla="*/ 41 h 93"/>
                  <a:gd name="T32" fmla="*/ 46 w 125"/>
                  <a:gd name="T33" fmla="*/ 39 h 93"/>
                  <a:gd name="T34" fmla="*/ 50 w 125"/>
                  <a:gd name="T35" fmla="*/ 35 h 93"/>
                  <a:gd name="T36" fmla="*/ 106 w 125"/>
                  <a:gd name="T37" fmla="*/ 93 h 93"/>
                  <a:gd name="T38" fmla="*/ 125 w 125"/>
                  <a:gd name="T39" fmla="*/ 75 h 93"/>
                  <a:gd name="T40" fmla="*/ 106 w 125"/>
                  <a:gd name="T41" fmla="*/ 56 h 93"/>
                  <a:gd name="T42" fmla="*/ 101 w 125"/>
                  <a:gd name="T43" fmla="*/ 61 h 93"/>
                  <a:gd name="T44" fmla="*/ 110 w 125"/>
                  <a:gd name="T45" fmla="*/ 71 h 93"/>
                  <a:gd name="T46" fmla="*/ 67 w 125"/>
                  <a:gd name="T47" fmla="*/ 52 h 93"/>
                  <a:gd name="T48" fmla="*/ 65 w 125"/>
                  <a:gd name="T49" fmla="*/ 54 h 93"/>
                  <a:gd name="T50" fmla="*/ 61 w 125"/>
                  <a:gd name="T51" fmla="*/ 58 h 93"/>
                  <a:gd name="T52" fmla="*/ 110 w 125"/>
                  <a:gd name="T53" fmla="*/ 79 h 93"/>
                  <a:gd name="T54" fmla="*/ 101 w 125"/>
                  <a:gd name="T55" fmla="*/ 88 h 93"/>
                  <a:gd name="T56" fmla="*/ 106 w 125"/>
                  <a:gd name="T5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5" h="93">
                    <a:moveTo>
                      <a:pt x="0" y="71"/>
                    </a:moveTo>
                    <a:cubicBezTo>
                      <a:pt x="20" y="71"/>
                      <a:pt x="38" y="61"/>
                      <a:pt x="53" y="44"/>
                    </a:cubicBezTo>
                    <a:cubicBezTo>
                      <a:pt x="68" y="26"/>
                      <a:pt x="88" y="15"/>
                      <a:pt x="110" y="15"/>
                    </a:cubicBezTo>
                    <a:cubicBezTo>
                      <a:pt x="101" y="5"/>
                      <a:pt x="101" y="5"/>
                      <a:pt x="101" y="5"/>
                    </a:cubicBezTo>
                    <a:cubicBezTo>
                      <a:pt x="106" y="0"/>
                      <a:pt x="106" y="0"/>
                      <a:pt x="106" y="0"/>
                    </a:cubicBezTo>
                    <a:cubicBezTo>
                      <a:pt x="125" y="19"/>
                      <a:pt x="125" y="19"/>
                      <a:pt x="125" y="19"/>
                    </a:cubicBezTo>
                    <a:cubicBezTo>
                      <a:pt x="106" y="37"/>
                      <a:pt x="106" y="37"/>
                      <a:pt x="106" y="37"/>
                    </a:cubicBezTo>
                    <a:cubicBezTo>
                      <a:pt x="101" y="32"/>
                      <a:pt x="101" y="32"/>
                      <a:pt x="101" y="32"/>
                    </a:cubicBezTo>
                    <a:cubicBezTo>
                      <a:pt x="110" y="23"/>
                      <a:pt x="110" y="23"/>
                      <a:pt x="110" y="23"/>
                    </a:cubicBezTo>
                    <a:cubicBezTo>
                      <a:pt x="91" y="23"/>
                      <a:pt x="72" y="33"/>
                      <a:pt x="59" y="49"/>
                    </a:cubicBezTo>
                    <a:cubicBezTo>
                      <a:pt x="43" y="68"/>
                      <a:pt x="22" y="79"/>
                      <a:pt x="0" y="79"/>
                    </a:cubicBezTo>
                    <a:lnTo>
                      <a:pt x="0" y="71"/>
                    </a:lnTo>
                    <a:close/>
                    <a:moveTo>
                      <a:pt x="50" y="35"/>
                    </a:moveTo>
                    <a:cubicBezTo>
                      <a:pt x="36" y="22"/>
                      <a:pt x="18" y="15"/>
                      <a:pt x="0" y="15"/>
                    </a:cubicBezTo>
                    <a:cubicBezTo>
                      <a:pt x="0" y="23"/>
                      <a:pt x="0" y="23"/>
                      <a:pt x="0" y="23"/>
                    </a:cubicBezTo>
                    <a:cubicBezTo>
                      <a:pt x="16" y="23"/>
                      <a:pt x="32" y="29"/>
                      <a:pt x="45" y="41"/>
                    </a:cubicBezTo>
                    <a:cubicBezTo>
                      <a:pt x="45" y="40"/>
                      <a:pt x="46" y="40"/>
                      <a:pt x="46" y="39"/>
                    </a:cubicBezTo>
                    <a:cubicBezTo>
                      <a:pt x="48" y="38"/>
                      <a:pt x="49" y="36"/>
                      <a:pt x="50" y="35"/>
                    </a:cubicBezTo>
                    <a:close/>
                    <a:moveTo>
                      <a:pt x="106" y="93"/>
                    </a:moveTo>
                    <a:cubicBezTo>
                      <a:pt x="125" y="75"/>
                      <a:pt x="125" y="75"/>
                      <a:pt x="125" y="75"/>
                    </a:cubicBezTo>
                    <a:cubicBezTo>
                      <a:pt x="106" y="56"/>
                      <a:pt x="106" y="56"/>
                      <a:pt x="106" y="56"/>
                    </a:cubicBezTo>
                    <a:cubicBezTo>
                      <a:pt x="101" y="61"/>
                      <a:pt x="101" y="61"/>
                      <a:pt x="101" y="61"/>
                    </a:cubicBezTo>
                    <a:cubicBezTo>
                      <a:pt x="110" y="71"/>
                      <a:pt x="110" y="71"/>
                      <a:pt x="110" y="71"/>
                    </a:cubicBezTo>
                    <a:cubicBezTo>
                      <a:pt x="94" y="70"/>
                      <a:pt x="79" y="64"/>
                      <a:pt x="67" y="52"/>
                    </a:cubicBezTo>
                    <a:cubicBezTo>
                      <a:pt x="66" y="53"/>
                      <a:pt x="65" y="54"/>
                      <a:pt x="65" y="54"/>
                    </a:cubicBezTo>
                    <a:cubicBezTo>
                      <a:pt x="64" y="56"/>
                      <a:pt x="63" y="57"/>
                      <a:pt x="61" y="58"/>
                    </a:cubicBezTo>
                    <a:cubicBezTo>
                      <a:pt x="75" y="71"/>
                      <a:pt x="92" y="78"/>
                      <a:pt x="110" y="79"/>
                    </a:cubicBezTo>
                    <a:cubicBezTo>
                      <a:pt x="101" y="88"/>
                      <a:pt x="101" y="88"/>
                      <a:pt x="101" y="88"/>
                    </a:cubicBezTo>
                    <a:lnTo>
                      <a:pt x="106" y="93"/>
                    </a:lnTo>
                    <a:close/>
                  </a:path>
                </a:pathLst>
              </a:custGeom>
              <a:solidFill>
                <a:schemeClr val="bg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30" name="TextBox 29"/>
            <p:cNvSpPr txBox="1"/>
            <p:nvPr/>
          </p:nvSpPr>
          <p:spPr>
            <a:xfrm>
              <a:off x="3675417" y="6179817"/>
              <a:ext cx="2204656" cy="544765"/>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Networking</a:t>
              </a:r>
            </a:p>
          </p:txBody>
        </p:sp>
      </p:grpSp>
      <p:grpSp>
        <p:nvGrpSpPr>
          <p:cNvPr id="37" name="Group 36"/>
          <p:cNvGrpSpPr/>
          <p:nvPr/>
        </p:nvGrpSpPr>
        <p:grpSpPr>
          <a:xfrm>
            <a:off x="5132495" y="3131954"/>
            <a:ext cx="2204665" cy="1972811"/>
            <a:chOff x="-3972374" y="1583577"/>
            <a:chExt cx="2769182" cy="2408286"/>
          </a:xfrm>
        </p:grpSpPr>
        <p:sp>
          <p:nvSpPr>
            <p:cNvPr id="34" name="Title"/>
            <p:cNvSpPr txBox="1">
              <a:spLocks/>
            </p:cNvSpPr>
            <p:nvPr/>
          </p:nvSpPr>
          <p:spPr>
            <a:xfrm>
              <a:off x="-3972374" y="3056288"/>
              <a:ext cx="2761796" cy="935575"/>
            </a:xfrm>
            <a:prstGeom prst="rect">
              <a:avLst/>
            </a:prstGeom>
          </p:spPr>
          <p:txBody>
            <a:bodyPr vert="horz" wrap="square" lIns="149174" tIns="93234" rIns="149174" bIns="93234"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marL="0" marR="0" lvl="0" indent="0" algn="ctr" defTabSz="932238" rtl="0" eaLnBrk="1" fontAlgn="auto" latinLnBrk="0" hangingPunct="1">
                <a:lnSpc>
                  <a:spcPct val="90000"/>
                </a:lnSpc>
                <a:spcBef>
                  <a:spcPct val="0"/>
                </a:spcBef>
                <a:spcAft>
                  <a:spcPts val="0"/>
                </a:spcAft>
                <a:buClrTx/>
                <a:buSzTx/>
                <a:buFontTx/>
                <a:buNone/>
                <a:tabLst/>
                <a:defRPr/>
              </a:pPr>
              <a:r>
                <a:rPr kumimoji="0" lang="en-US" sz="3200" b="0" i="0" u="none" strike="noStrike" kern="0" cap="none" spc="-104" normalizeH="0" baseline="0" noProof="0" dirty="0">
                  <a:ln w="3175">
                    <a:noFill/>
                  </a:ln>
                  <a:solidFill>
                    <a:srgbClr val="505050"/>
                  </a:solidFill>
                  <a:effectLst/>
                  <a:uLnTx/>
                  <a:uFillTx/>
                  <a:latin typeface="Segoe UI Semilight" panose="020B0402040204020203" pitchFamily="34" charset="0"/>
                  <a:ea typeface="+mn-ea"/>
                  <a:cs typeface="Segoe UI Semilight" panose="020B0402040204020203" pitchFamily="34" charset="0"/>
                </a:rPr>
                <a:t>Azure Stack Hub</a:t>
              </a:r>
            </a:p>
          </p:txBody>
        </p:sp>
        <p:sp>
          <p:nvSpPr>
            <p:cNvPr id="36" name="Freeform 5"/>
            <p:cNvSpPr>
              <a:spLocks noEditPoints="1"/>
            </p:cNvSpPr>
            <p:nvPr/>
          </p:nvSpPr>
          <p:spPr bwMode="auto">
            <a:xfrm>
              <a:off x="-3964988" y="1583577"/>
              <a:ext cx="2761796" cy="1501396"/>
            </a:xfrm>
            <a:custGeom>
              <a:avLst/>
              <a:gdLst>
                <a:gd name="T0" fmla="*/ 316 w 407"/>
                <a:gd name="T1" fmla="*/ 220 h 220"/>
                <a:gd name="T2" fmla="*/ 71 w 407"/>
                <a:gd name="T3" fmla="*/ 220 h 220"/>
                <a:gd name="T4" fmla="*/ 0 w 407"/>
                <a:gd name="T5" fmla="*/ 148 h 220"/>
                <a:gd name="T6" fmla="*/ 7 w 407"/>
                <a:gd name="T7" fmla="*/ 118 h 220"/>
                <a:gd name="T8" fmla="*/ 71 w 407"/>
                <a:gd name="T9" fmla="*/ 76 h 220"/>
                <a:gd name="T10" fmla="*/ 105 w 407"/>
                <a:gd name="T11" fmla="*/ 84 h 220"/>
                <a:gd name="T12" fmla="*/ 211 w 407"/>
                <a:gd name="T13" fmla="*/ 0 h 220"/>
                <a:gd name="T14" fmla="*/ 294 w 407"/>
                <a:gd name="T15" fmla="*/ 38 h 220"/>
                <a:gd name="T16" fmla="*/ 316 w 407"/>
                <a:gd name="T17" fmla="*/ 35 h 220"/>
                <a:gd name="T18" fmla="*/ 407 w 407"/>
                <a:gd name="T19" fmla="*/ 128 h 220"/>
                <a:gd name="T20" fmla="*/ 316 w 407"/>
                <a:gd name="T21" fmla="*/ 220 h 220"/>
                <a:gd name="T22" fmla="*/ 71 w 407"/>
                <a:gd name="T23" fmla="*/ 84 h 220"/>
                <a:gd name="T24" fmla="*/ 14 w 407"/>
                <a:gd name="T25" fmla="*/ 121 h 220"/>
                <a:gd name="T26" fmla="*/ 8 w 407"/>
                <a:gd name="T27" fmla="*/ 148 h 220"/>
                <a:gd name="T28" fmla="*/ 71 w 407"/>
                <a:gd name="T29" fmla="*/ 212 h 220"/>
                <a:gd name="T30" fmla="*/ 316 w 407"/>
                <a:gd name="T31" fmla="*/ 212 h 220"/>
                <a:gd name="T32" fmla="*/ 399 w 407"/>
                <a:gd name="T33" fmla="*/ 128 h 220"/>
                <a:gd name="T34" fmla="*/ 316 w 407"/>
                <a:gd name="T35" fmla="*/ 43 h 220"/>
                <a:gd name="T36" fmla="*/ 293 w 407"/>
                <a:gd name="T37" fmla="*/ 46 h 220"/>
                <a:gd name="T38" fmla="*/ 291 w 407"/>
                <a:gd name="T39" fmla="*/ 47 h 220"/>
                <a:gd name="T40" fmla="*/ 289 w 407"/>
                <a:gd name="T41" fmla="*/ 45 h 220"/>
                <a:gd name="T42" fmla="*/ 211 w 407"/>
                <a:gd name="T43" fmla="*/ 8 h 220"/>
                <a:gd name="T44" fmla="*/ 111 w 407"/>
                <a:gd name="T45" fmla="*/ 91 h 220"/>
                <a:gd name="T46" fmla="*/ 110 w 407"/>
                <a:gd name="T47" fmla="*/ 97 h 220"/>
                <a:gd name="T48" fmla="*/ 105 w 407"/>
                <a:gd name="T49" fmla="*/ 94 h 220"/>
                <a:gd name="T50" fmla="*/ 71 w 407"/>
                <a:gd name="T51" fmla="*/ 8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7" h="220">
                  <a:moveTo>
                    <a:pt x="316" y="220"/>
                  </a:moveTo>
                  <a:cubicBezTo>
                    <a:pt x="71" y="220"/>
                    <a:pt x="71" y="220"/>
                    <a:pt x="71" y="220"/>
                  </a:cubicBezTo>
                  <a:cubicBezTo>
                    <a:pt x="32" y="220"/>
                    <a:pt x="0" y="188"/>
                    <a:pt x="0" y="148"/>
                  </a:cubicBezTo>
                  <a:cubicBezTo>
                    <a:pt x="0" y="137"/>
                    <a:pt x="2" y="127"/>
                    <a:pt x="7" y="118"/>
                  </a:cubicBezTo>
                  <a:cubicBezTo>
                    <a:pt x="18" y="92"/>
                    <a:pt x="44" y="76"/>
                    <a:pt x="71" y="76"/>
                  </a:cubicBezTo>
                  <a:cubicBezTo>
                    <a:pt x="83" y="76"/>
                    <a:pt x="94" y="79"/>
                    <a:pt x="105" y="84"/>
                  </a:cubicBezTo>
                  <a:cubicBezTo>
                    <a:pt x="116" y="35"/>
                    <a:pt x="160" y="0"/>
                    <a:pt x="211" y="0"/>
                  </a:cubicBezTo>
                  <a:cubicBezTo>
                    <a:pt x="243" y="0"/>
                    <a:pt x="273" y="14"/>
                    <a:pt x="294" y="38"/>
                  </a:cubicBezTo>
                  <a:cubicBezTo>
                    <a:pt x="301" y="36"/>
                    <a:pt x="308" y="35"/>
                    <a:pt x="316" y="35"/>
                  </a:cubicBezTo>
                  <a:cubicBezTo>
                    <a:pt x="366" y="35"/>
                    <a:pt x="407" y="77"/>
                    <a:pt x="407" y="128"/>
                  </a:cubicBezTo>
                  <a:cubicBezTo>
                    <a:pt x="407" y="179"/>
                    <a:pt x="366" y="220"/>
                    <a:pt x="316" y="220"/>
                  </a:cubicBezTo>
                  <a:close/>
                  <a:moveTo>
                    <a:pt x="71" y="84"/>
                  </a:moveTo>
                  <a:cubicBezTo>
                    <a:pt x="47" y="84"/>
                    <a:pt x="24" y="98"/>
                    <a:pt x="14" y="121"/>
                  </a:cubicBezTo>
                  <a:cubicBezTo>
                    <a:pt x="10" y="130"/>
                    <a:pt x="8" y="139"/>
                    <a:pt x="8" y="148"/>
                  </a:cubicBezTo>
                  <a:cubicBezTo>
                    <a:pt x="8" y="183"/>
                    <a:pt x="36" y="212"/>
                    <a:pt x="71" y="212"/>
                  </a:cubicBezTo>
                  <a:cubicBezTo>
                    <a:pt x="316" y="212"/>
                    <a:pt x="316" y="212"/>
                    <a:pt x="316" y="212"/>
                  </a:cubicBezTo>
                  <a:cubicBezTo>
                    <a:pt x="362" y="212"/>
                    <a:pt x="399" y="174"/>
                    <a:pt x="399" y="128"/>
                  </a:cubicBezTo>
                  <a:cubicBezTo>
                    <a:pt x="399" y="81"/>
                    <a:pt x="362" y="43"/>
                    <a:pt x="316" y="43"/>
                  </a:cubicBezTo>
                  <a:cubicBezTo>
                    <a:pt x="308" y="43"/>
                    <a:pt x="301" y="44"/>
                    <a:pt x="293" y="46"/>
                  </a:cubicBezTo>
                  <a:cubicBezTo>
                    <a:pt x="291" y="47"/>
                    <a:pt x="291" y="47"/>
                    <a:pt x="291" y="47"/>
                  </a:cubicBezTo>
                  <a:cubicBezTo>
                    <a:pt x="289" y="45"/>
                    <a:pt x="289" y="45"/>
                    <a:pt x="289" y="45"/>
                  </a:cubicBezTo>
                  <a:cubicBezTo>
                    <a:pt x="270" y="21"/>
                    <a:pt x="241" y="8"/>
                    <a:pt x="211" y="8"/>
                  </a:cubicBezTo>
                  <a:cubicBezTo>
                    <a:pt x="162" y="8"/>
                    <a:pt x="120" y="43"/>
                    <a:pt x="111" y="91"/>
                  </a:cubicBezTo>
                  <a:cubicBezTo>
                    <a:pt x="110" y="97"/>
                    <a:pt x="110" y="97"/>
                    <a:pt x="110" y="97"/>
                  </a:cubicBezTo>
                  <a:cubicBezTo>
                    <a:pt x="105" y="94"/>
                    <a:pt x="105" y="94"/>
                    <a:pt x="105" y="94"/>
                  </a:cubicBezTo>
                  <a:cubicBezTo>
                    <a:pt x="95" y="87"/>
                    <a:pt x="83" y="84"/>
                    <a:pt x="71" y="84"/>
                  </a:cubicBezTo>
                  <a:close/>
                </a:path>
              </a:pathLst>
            </a:custGeom>
            <a:solidFill>
              <a:schemeClr val="tx1"/>
            </a:solidFill>
            <a:ln>
              <a:noFill/>
            </a:ln>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grpSp>
      <p:sp>
        <p:nvSpPr>
          <p:cNvPr id="38" name="Freeform 290"/>
          <p:cNvSpPr>
            <a:spLocks noChangeAspect="1" noEditPoints="1"/>
          </p:cNvSpPr>
          <p:nvPr/>
        </p:nvSpPr>
        <p:spPr bwMode="auto">
          <a:xfrm>
            <a:off x="6933404" y="5309625"/>
            <a:ext cx="772763" cy="750428"/>
          </a:xfrm>
          <a:custGeom>
            <a:avLst/>
            <a:gdLst>
              <a:gd name="T0" fmla="*/ 71 w 146"/>
              <a:gd name="T1" fmla="*/ 39 h 142"/>
              <a:gd name="T2" fmla="*/ 71 w 146"/>
              <a:gd name="T3" fmla="*/ 47 h 142"/>
              <a:gd name="T4" fmla="*/ 67 w 146"/>
              <a:gd name="T5" fmla="*/ 47 h 142"/>
              <a:gd name="T6" fmla="*/ 53 w 146"/>
              <a:gd name="T7" fmla="*/ 61 h 142"/>
              <a:gd name="T8" fmla="*/ 67 w 146"/>
              <a:gd name="T9" fmla="*/ 75 h 142"/>
              <a:gd name="T10" fmla="*/ 71 w 146"/>
              <a:gd name="T11" fmla="*/ 75 h 142"/>
              <a:gd name="T12" fmla="*/ 71 w 146"/>
              <a:gd name="T13" fmla="*/ 88 h 142"/>
              <a:gd name="T14" fmla="*/ 57 w 146"/>
              <a:gd name="T15" fmla="*/ 88 h 142"/>
              <a:gd name="T16" fmla="*/ 57 w 146"/>
              <a:gd name="T17" fmla="*/ 96 h 142"/>
              <a:gd name="T18" fmla="*/ 71 w 146"/>
              <a:gd name="T19" fmla="*/ 96 h 142"/>
              <a:gd name="T20" fmla="*/ 71 w 146"/>
              <a:gd name="T21" fmla="*/ 104 h 142"/>
              <a:gd name="T22" fmla="*/ 79 w 146"/>
              <a:gd name="T23" fmla="*/ 104 h 142"/>
              <a:gd name="T24" fmla="*/ 79 w 146"/>
              <a:gd name="T25" fmla="*/ 96 h 142"/>
              <a:gd name="T26" fmla="*/ 83 w 146"/>
              <a:gd name="T27" fmla="*/ 96 h 142"/>
              <a:gd name="T28" fmla="*/ 97 w 146"/>
              <a:gd name="T29" fmla="*/ 82 h 142"/>
              <a:gd name="T30" fmla="*/ 83 w 146"/>
              <a:gd name="T31" fmla="*/ 67 h 142"/>
              <a:gd name="T32" fmla="*/ 79 w 146"/>
              <a:gd name="T33" fmla="*/ 67 h 142"/>
              <a:gd name="T34" fmla="*/ 79 w 146"/>
              <a:gd name="T35" fmla="*/ 55 h 142"/>
              <a:gd name="T36" fmla="*/ 93 w 146"/>
              <a:gd name="T37" fmla="*/ 55 h 142"/>
              <a:gd name="T38" fmla="*/ 93 w 146"/>
              <a:gd name="T39" fmla="*/ 47 h 142"/>
              <a:gd name="T40" fmla="*/ 79 w 146"/>
              <a:gd name="T41" fmla="*/ 47 h 142"/>
              <a:gd name="T42" fmla="*/ 79 w 146"/>
              <a:gd name="T43" fmla="*/ 39 h 142"/>
              <a:gd name="T44" fmla="*/ 71 w 146"/>
              <a:gd name="T45" fmla="*/ 39 h 142"/>
              <a:gd name="T46" fmla="*/ 71 w 146"/>
              <a:gd name="T47" fmla="*/ 67 h 142"/>
              <a:gd name="T48" fmla="*/ 67 w 146"/>
              <a:gd name="T49" fmla="*/ 67 h 142"/>
              <a:gd name="T50" fmla="*/ 61 w 146"/>
              <a:gd name="T51" fmla="*/ 61 h 142"/>
              <a:gd name="T52" fmla="*/ 67 w 146"/>
              <a:gd name="T53" fmla="*/ 55 h 142"/>
              <a:gd name="T54" fmla="*/ 71 w 146"/>
              <a:gd name="T55" fmla="*/ 55 h 142"/>
              <a:gd name="T56" fmla="*/ 71 w 146"/>
              <a:gd name="T57" fmla="*/ 67 h 142"/>
              <a:gd name="T58" fmla="*/ 83 w 146"/>
              <a:gd name="T59" fmla="*/ 75 h 142"/>
              <a:gd name="T60" fmla="*/ 89 w 146"/>
              <a:gd name="T61" fmla="*/ 82 h 142"/>
              <a:gd name="T62" fmla="*/ 83 w 146"/>
              <a:gd name="T63" fmla="*/ 88 h 142"/>
              <a:gd name="T64" fmla="*/ 79 w 146"/>
              <a:gd name="T65" fmla="*/ 88 h 142"/>
              <a:gd name="T66" fmla="*/ 79 w 146"/>
              <a:gd name="T67" fmla="*/ 75 h 142"/>
              <a:gd name="T68" fmla="*/ 83 w 146"/>
              <a:gd name="T69" fmla="*/ 75 h 142"/>
              <a:gd name="T70" fmla="*/ 2 w 146"/>
              <a:gd name="T71" fmla="*/ 99 h 142"/>
              <a:gd name="T72" fmla="*/ 11 w 146"/>
              <a:gd name="T73" fmla="*/ 102 h 142"/>
              <a:gd name="T74" fmla="*/ 4 w 146"/>
              <a:gd name="T75" fmla="*/ 71 h 142"/>
              <a:gd name="T76" fmla="*/ 75 w 146"/>
              <a:gd name="T77" fmla="*/ 0 h 142"/>
              <a:gd name="T78" fmla="*/ 146 w 146"/>
              <a:gd name="T79" fmla="*/ 71 h 142"/>
              <a:gd name="T80" fmla="*/ 75 w 146"/>
              <a:gd name="T81" fmla="*/ 142 h 142"/>
              <a:gd name="T82" fmla="*/ 34 w 146"/>
              <a:gd name="T83" fmla="*/ 130 h 142"/>
              <a:gd name="T84" fmla="*/ 39 w 146"/>
              <a:gd name="T85" fmla="*/ 123 h 142"/>
              <a:gd name="T86" fmla="*/ 75 w 146"/>
              <a:gd name="T87" fmla="*/ 134 h 142"/>
              <a:gd name="T88" fmla="*/ 138 w 146"/>
              <a:gd name="T89" fmla="*/ 71 h 142"/>
              <a:gd name="T90" fmla="*/ 75 w 146"/>
              <a:gd name="T91" fmla="*/ 8 h 142"/>
              <a:gd name="T92" fmla="*/ 12 w 146"/>
              <a:gd name="T93" fmla="*/ 71 h 142"/>
              <a:gd name="T94" fmla="*/ 18 w 146"/>
              <a:gd name="T95" fmla="*/ 98 h 142"/>
              <a:gd name="T96" fmla="*/ 21 w 146"/>
              <a:gd name="T97" fmla="*/ 90 h 142"/>
              <a:gd name="T98" fmla="*/ 28 w 146"/>
              <a:gd name="T99" fmla="*/ 92 h 142"/>
              <a:gd name="T100" fmla="*/ 21 w 146"/>
              <a:gd name="T101" fmla="*/ 114 h 142"/>
              <a:gd name="T102" fmla="*/ 0 w 146"/>
              <a:gd name="T103" fmla="*/ 107 h 142"/>
              <a:gd name="T104" fmla="*/ 2 w 146"/>
              <a:gd name="T105" fmla="*/ 9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142">
                <a:moveTo>
                  <a:pt x="71" y="39"/>
                </a:moveTo>
                <a:cubicBezTo>
                  <a:pt x="71" y="47"/>
                  <a:pt x="71" y="47"/>
                  <a:pt x="71" y="47"/>
                </a:cubicBezTo>
                <a:cubicBezTo>
                  <a:pt x="67" y="47"/>
                  <a:pt x="67" y="47"/>
                  <a:pt x="67" y="47"/>
                </a:cubicBezTo>
                <a:cubicBezTo>
                  <a:pt x="60" y="47"/>
                  <a:pt x="53" y="53"/>
                  <a:pt x="53" y="61"/>
                </a:cubicBezTo>
                <a:cubicBezTo>
                  <a:pt x="53" y="69"/>
                  <a:pt x="60" y="75"/>
                  <a:pt x="67" y="75"/>
                </a:cubicBezTo>
                <a:cubicBezTo>
                  <a:pt x="71" y="75"/>
                  <a:pt x="71" y="75"/>
                  <a:pt x="71" y="75"/>
                </a:cubicBezTo>
                <a:cubicBezTo>
                  <a:pt x="71" y="88"/>
                  <a:pt x="71" y="88"/>
                  <a:pt x="71" y="88"/>
                </a:cubicBezTo>
                <a:cubicBezTo>
                  <a:pt x="57" y="88"/>
                  <a:pt x="57" y="88"/>
                  <a:pt x="57" y="88"/>
                </a:cubicBezTo>
                <a:cubicBezTo>
                  <a:pt x="57" y="96"/>
                  <a:pt x="57" y="96"/>
                  <a:pt x="57" y="96"/>
                </a:cubicBezTo>
                <a:cubicBezTo>
                  <a:pt x="71" y="96"/>
                  <a:pt x="71" y="96"/>
                  <a:pt x="71" y="96"/>
                </a:cubicBezTo>
                <a:cubicBezTo>
                  <a:pt x="71" y="104"/>
                  <a:pt x="71" y="104"/>
                  <a:pt x="71" y="104"/>
                </a:cubicBezTo>
                <a:cubicBezTo>
                  <a:pt x="79" y="104"/>
                  <a:pt x="79" y="104"/>
                  <a:pt x="79" y="104"/>
                </a:cubicBezTo>
                <a:cubicBezTo>
                  <a:pt x="79" y="96"/>
                  <a:pt x="79" y="96"/>
                  <a:pt x="79" y="96"/>
                </a:cubicBezTo>
                <a:cubicBezTo>
                  <a:pt x="83" y="96"/>
                  <a:pt x="83" y="96"/>
                  <a:pt x="83" y="96"/>
                </a:cubicBezTo>
                <a:cubicBezTo>
                  <a:pt x="90" y="96"/>
                  <a:pt x="97" y="90"/>
                  <a:pt x="97" y="82"/>
                </a:cubicBezTo>
                <a:cubicBezTo>
                  <a:pt x="97" y="74"/>
                  <a:pt x="90" y="67"/>
                  <a:pt x="83" y="67"/>
                </a:cubicBezTo>
                <a:cubicBezTo>
                  <a:pt x="79" y="67"/>
                  <a:pt x="79" y="67"/>
                  <a:pt x="79" y="67"/>
                </a:cubicBezTo>
                <a:cubicBezTo>
                  <a:pt x="79" y="55"/>
                  <a:pt x="79" y="55"/>
                  <a:pt x="79" y="55"/>
                </a:cubicBezTo>
                <a:cubicBezTo>
                  <a:pt x="93" y="55"/>
                  <a:pt x="93" y="55"/>
                  <a:pt x="93" y="55"/>
                </a:cubicBezTo>
                <a:cubicBezTo>
                  <a:pt x="93" y="47"/>
                  <a:pt x="93" y="47"/>
                  <a:pt x="93" y="47"/>
                </a:cubicBezTo>
                <a:cubicBezTo>
                  <a:pt x="79" y="47"/>
                  <a:pt x="79" y="47"/>
                  <a:pt x="79" y="47"/>
                </a:cubicBezTo>
                <a:cubicBezTo>
                  <a:pt x="79" y="39"/>
                  <a:pt x="79" y="39"/>
                  <a:pt x="79" y="39"/>
                </a:cubicBezTo>
                <a:lnTo>
                  <a:pt x="71" y="39"/>
                </a:lnTo>
                <a:close/>
                <a:moveTo>
                  <a:pt x="71" y="67"/>
                </a:moveTo>
                <a:cubicBezTo>
                  <a:pt x="67" y="67"/>
                  <a:pt x="67" y="67"/>
                  <a:pt x="67" y="67"/>
                </a:cubicBezTo>
                <a:cubicBezTo>
                  <a:pt x="64" y="67"/>
                  <a:pt x="61" y="65"/>
                  <a:pt x="61" y="61"/>
                </a:cubicBezTo>
                <a:cubicBezTo>
                  <a:pt x="61" y="58"/>
                  <a:pt x="64" y="55"/>
                  <a:pt x="67" y="55"/>
                </a:cubicBezTo>
                <a:cubicBezTo>
                  <a:pt x="71" y="55"/>
                  <a:pt x="71" y="55"/>
                  <a:pt x="71" y="55"/>
                </a:cubicBezTo>
                <a:lnTo>
                  <a:pt x="71" y="67"/>
                </a:lnTo>
                <a:close/>
                <a:moveTo>
                  <a:pt x="83" y="75"/>
                </a:moveTo>
                <a:cubicBezTo>
                  <a:pt x="86" y="75"/>
                  <a:pt x="89" y="78"/>
                  <a:pt x="89" y="82"/>
                </a:cubicBezTo>
                <a:cubicBezTo>
                  <a:pt x="89" y="85"/>
                  <a:pt x="86" y="88"/>
                  <a:pt x="83" y="88"/>
                </a:cubicBezTo>
                <a:cubicBezTo>
                  <a:pt x="79" y="88"/>
                  <a:pt x="79" y="88"/>
                  <a:pt x="79" y="88"/>
                </a:cubicBezTo>
                <a:cubicBezTo>
                  <a:pt x="79" y="75"/>
                  <a:pt x="79" y="75"/>
                  <a:pt x="79" y="75"/>
                </a:cubicBezTo>
                <a:lnTo>
                  <a:pt x="83" y="75"/>
                </a:lnTo>
                <a:close/>
                <a:moveTo>
                  <a:pt x="2" y="99"/>
                </a:moveTo>
                <a:cubicBezTo>
                  <a:pt x="11" y="102"/>
                  <a:pt x="11" y="102"/>
                  <a:pt x="11" y="102"/>
                </a:cubicBezTo>
                <a:cubicBezTo>
                  <a:pt x="6" y="92"/>
                  <a:pt x="4" y="82"/>
                  <a:pt x="4" y="71"/>
                </a:cubicBezTo>
                <a:cubicBezTo>
                  <a:pt x="4" y="32"/>
                  <a:pt x="36" y="0"/>
                  <a:pt x="75" y="0"/>
                </a:cubicBezTo>
                <a:cubicBezTo>
                  <a:pt x="114" y="0"/>
                  <a:pt x="146" y="32"/>
                  <a:pt x="146" y="71"/>
                </a:cubicBezTo>
                <a:cubicBezTo>
                  <a:pt x="146" y="110"/>
                  <a:pt x="114" y="142"/>
                  <a:pt x="75" y="142"/>
                </a:cubicBezTo>
                <a:cubicBezTo>
                  <a:pt x="60" y="142"/>
                  <a:pt x="46" y="138"/>
                  <a:pt x="34" y="130"/>
                </a:cubicBezTo>
                <a:cubicBezTo>
                  <a:pt x="39" y="123"/>
                  <a:pt x="39" y="123"/>
                  <a:pt x="39" y="123"/>
                </a:cubicBezTo>
                <a:cubicBezTo>
                  <a:pt x="50" y="130"/>
                  <a:pt x="62" y="134"/>
                  <a:pt x="75" y="134"/>
                </a:cubicBezTo>
                <a:cubicBezTo>
                  <a:pt x="110" y="134"/>
                  <a:pt x="138" y="106"/>
                  <a:pt x="138" y="71"/>
                </a:cubicBezTo>
                <a:cubicBezTo>
                  <a:pt x="138" y="37"/>
                  <a:pt x="110" y="8"/>
                  <a:pt x="75" y="8"/>
                </a:cubicBezTo>
                <a:cubicBezTo>
                  <a:pt x="40" y="8"/>
                  <a:pt x="12" y="37"/>
                  <a:pt x="12" y="71"/>
                </a:cubicBezTo>
                <a:cubicBezTo>
                  <a:pt x="12" y="81"/>
                  <a:pt x="14" y="90"/>
                  <a:pt x="18" y="98"/>
                </a:cubicBezTo>
                <a:cubicBezTo>
                  <a:pt x="21" y="90"/>
                  <a:pt x="21" y="90"/>
                  <a:pt x="21" y="90"/>
                </a:cubicBezTo>
                <a:cubicBezTo>
                  <a:pt x="28" y="92"/>
                  <a:pt x="28" y="92"/>
                  <a:pt x="28" y="92"/>
                </a:cubicBezTo>
                <a:cubicBezTo>
                  <a:pt x="21" y="114"/>
                  <a:pt x="21" y="114"/>
                  <a:pt x="21" y="114"/>
                </a:cubicBezTo>
                <a:cubicBezTo>
                  <a:pt x="0" y="107"/>
                  <a:pt x="0" y="107"/>
                  <a:pt x="0" y="107"/>
                </a:cubicBezTo>
                <a:lnTo>
                  <a:pt x="2" y="9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0" name="Freeform 25"/>
          <p:cNvSpPr>
            <a:spLocks noChangeAspect="1" noEditPoints="1"/>
          </p:cNvSpPr>
          <p:nvPr/>
        </p:nvSpPr>
        <p:spPr bwMode="auto">
          <a:xfrm>
            <a:off x="7715916" y="3670139"/>
            <a:ext cx="931429" cy="514101"/>
          </a:xfrm>
          <a:custGeom>
            <a:avLst/>
            <a:gdLst>
              <a:gd name="T0" fmla="*/ 73 w 130"/>
              <a:gd name="T1" fmla="*/ 36 h 72"/>
              <a:gd name="T2" fmla="*/ 65 w 130"/>
              <a:gd name="T3" fmla="*/ 44 h 72"/>
              <a:gd name="T4" fmla="*/ 57 w 130"/>
              <a:gd name="T5" fmla="*/ 36 h 72"/>
              <a:gd name="T6" fmla="*/ 65 w 130"/>
              <a:gd name="T7" fmla="*/ 28 h 72"/>
              <a:gd name="T8" fmla="*/ 73 w 130"/>
              <a:gd name="T9" fmla="*/ 36 h 72"/>
              <a:gd name="T10" fmla="*/ 126 w 130"/>
              <a:gd name="T11" fmla="*/ 44 h 72"/>
              <a:gd name="T12" fmla="*/ 126 w 130"/>
              <a:gd name="T13" fmla="*/ 44 h 72"/>
              <a:gd name="T14" fmla="*/ 65 w 130"/>
              <a:gd name="T15" fmla="*/ 72 h 72"/>
              <a:gd name="T16" fmla="*/ 4 w 130"/>
              <a:gd name="T17" fmla="*/ 44 h 72"/>
              <a:gd name="T18" fmla="*/ 4 w 130"/>
              <a:gd name="T19" fmla="*/ 44 h 72"/>
              <a:gd name="T20" fmla="*/ 4 w 130"/>
              <a:gd name="T21" fmla="*/ 28 h 72"/>
              <a:gd name="T22" fmla="*/ 4 w 130"/>
              <a:gd name="T23" fmla="*/ 28 h 72"/>
              <a:gd name="T24" fmla="*/ 65 w 130"/>
              <a:gd name="T25" fmla="*/ 0 h 72"/>
              <a:gd name="T26" fmla="*/ 126 w 130"/>
              <a:gd name="T27" fmla="*/ 28 h 72"/>
              <a:gd name="T28" fmla="*/ 126 w 130"/>
              <a:gd name="T29" fmla="*/ 28 h 72"/>
              <a:gd name="T30" fmla="*/ 126 w 130"/>
              <a:gd name="T31" fmla="*/ 44 h 72"/>
              <a:gd name="T32" fmla="*/ 29 w 130"/>
              <a:gd name="T33" fmla="*/ 36 h 72"/>
              <a:gd name="T34" fmla="*/ 36 w 130"/>
              <a:gd name="T35" fmla="*/ 14 h 72"/>
              <a:gd name="T36" fmla="*/ 10 w 130"/>
              <a:gd name="T37" fmla="*/ 33 h 72"/>
              <a:gd name="T38" fmla="*/ 7 w 130"/>
              <a:gd name="T39" fmla="*/ 31 h 72"/>
              <a:gd name="T40" fmla="*/ 10 w 130"/>
              <a:gd name="T41" fmla="*/ 33 h 72"/>
              <a:gd name="T42" fmla="*/ 10 w 130"/>
              <a:gd name="T43" fmla="*/ 39 h 72"/>
              <a:gd name="T44" fmla="*/ 7 w 130"/>
              <a:gd name="T45" fmla="*/ 41 h 72"/>
              <a:gd name="T46" fmla="*/ 10 w 130"/>
              <a:gd name="T47" fmla="*/ 39 h 72"/>
              <a:gd name="T48" fmla="*/ 36 w 130"/>
              <a:gd name="T49" fmla="*/ 58 h 72"/>
              <a:gd name="T50" fmla="*/ 29 w 130"/>
              <a:gd name="T51" fmla="*/ 36 h 72"/>
              <a:gd name="T52" fmla="*/ 93 w 130"/>
              <a:gd name="T53" fmla="*/ 36 h 72"/>
              <a:gd name="T54" fmla="*/ 68 w 130"/>
              <a:gd name="T55" fmla="*/ 8 h 72"/>
              <a:gd name="T56" fmla="*/ 65 w 130"/>
              <a:gd name="T57" fmla="*/ 8 h 72"/>
              <a:gd name="T58" fmla="*/ 62 w 130"/>
              <a:gd name="T59" fmla="*/ 8 h 72"/>
              <a:gd name="T60" fmla="*/ 37 w 130"/>
              <a:gd name="T61" fmla="*/ 36 h 72"/>
              <a:gd name="T62" fmla="*/ 62 w 130"/>
              <a:gd name="T63" fmla="*/ 64 h 72"/>
              <a:gd name="T64" fmla="*/ 65 w 130"/>
              <a:gd name="T65" fmla="*/ 64 h 72"/>
              <a:gd name="T66" fmla="*/ 68 w 130"/>
              <a:gd name="T67" fmla="*/ 64 h 72"/>
              <a:gd name="T68" fmla="*/ 93 w 130"/>
              <a:gd name="T69" fmla="*/ 36 h 72"/>
              <a:gd name="T70" fmla="*/ 120 w 130"/>
              <a:gd name="T71" fmla="*/ 33 h 72"/>
              <a:gd name="T72" fmla="*/ 123 w 130"/>
              <a:gd name="T73" fmla="*/ 31 h 72"/>
              <a:gd name="T74" fmla="*/ 120 w 130"/>
              <a:gd name="T75" fmla="*/ 33 h 72"/>
              <a:gd name="T76" fmla="*/ 93 w 130"/>
              <a:gd name="T77" fmla="*/ 14 h 72"/>
              <a:gd name="T78" fmla="*/ 101 w 130"/>
              <a:gd name="T79" fmla="*/ 36 h 72"/>
              <a:gd name="T80" fmla="*/ 93 w 130"/>
              <a:gd name="T81" fmla="*/ 58 h 72"/>
              <a:gd name="T82" fmla="*/ 120 w 130"/>
              <a:gd name="T83" fmla="*/ 39 h 72"/>
              <a:gd name="T84" fmla="*/ 123 w 130"/>
              <a:gd name="T85" fmla="*/ 41 h 72"/>
              <a:gd name="T86" fmla="*/ 120 w 130"/>
              <a:gd name="T87" fmla="*/ 39 h 72"/>
              <a:gd name="T88" fmla="*/ 120 w 130"/>
              <a:gd name="T89" fmla="*/ 3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2">
                <a:moveTo>
                  <a:pt x="73" y="36"/>
                </a:moveTo>
                <a:cubicBezTo>
                  <a:pt x="73" y="40"/>
                  <a:pt x="69" y="44"/>
                  <a:pt x="65" y="44"/>
                </a:cubicBezTo>
                <a:cubicBezTo>
                  <a:pt x="60" y="44"/>
                  <a:pt x="57" y="40"/>
                  <a:pt x="57" y="36"/>
                </a:cubicBezTo>
                <a:cubicBezTo>
                  <a:pt x="57" y="32"/>
                  <a:pt x="60" y="28"/>
                  <a:pt x="65" y="28"/>
                </a:cubicBezTo>
                <a:cubicBezTo>
                  <a:pt x="69" y="28"/>
                  <a:pt x="73" y="32"/>
                  <a:pt x="73" y="36"/>
                </a:cubicBezTo>
                <a:close/>
                <a:moveTo>
                  <a:pt x="126" y="44"/>
                </a:moveTo>
                <a:cubicBezTo>
                  <a:pt x="126" y="44"/>
                  <a:pt x="126" y="44"/>
                  <a:pt x="126" y="44"/>
                </a:cubicBezTo>
                <a:cubicBezTo>
                  <a:pt x="109" y="62"/>
                  <a:pt x="88" y="72"/>
                  <a:pt x="65" y="72"/>
                </a:cubicBezTo>
                <a:cubicBezTo>
                  <a:pt x="42" y="72"/>
                  <a:pt x="20" y="62"/>
                  <a:pt x="4" y="44"/>
                </a:cubicBezTo>
                <a:cubicBezTo>
                  <a:pt x="4" y="44"/>
                  <a:pt x="4" y="44"/>
                  <a:pt x="4" y="44"/>
                </a:cubicBezTo>
                <a:cubicBezTo>
                  <a:pt x="0" y="40"/>
                  <a:pt x="0" y="32"/>
                  <a:pt x="4" y="28"/>
                </a:cubicBezTo>
                <a:cubicBezTo>
                  <a:pt x="4" y="28"/>
                  <a:pt x="4" y="28"/>
                  <a:pt x="4" y="28"/>
                </a:cubicBezTo>
                <a:cubicBezTo>
                  <a:pt x="20" y="10"/>
                  <a:pt x="42" y="0"/>
                  <a:pt x="65" y="0"/>
                </a:cubicBezTo>
                <a:cubicBezTo>
                  <a:pt x="88" y="0"/>
                  <a:pt x="109" y="10"/>
                  <a:pt x="126" y="28"/>
                </a:cubicBezTo>
                <a:cubicBezTo>
                  <a:pt x="126" y="28"/>
                  <a:pt x="126" y="28"/>
                  <a:pt x="126" y="28"/>
                </a:cubicBezTo>
                <a:cubicBezTo>
                  <a:pt x="130" y="32"/>
                  <a:pt x="130" y="40"/>
                  <a:pt x="126" y="44"/>
                </a:cubicBezTo>
                <a:close/>
                <a:moveTo>
                  <a:pt x="29" y="36"/>
                </a:moveTo>
                <a:cubicBezTo>
                  <a:pt x="29" y="28"/>
                  <a:pt x="31" y="20"/>
                  <a:pt x="36" y="14"/>
                </a:cubicBezTo>
                <a:cubicBezTo>
                  <a:pt x="26" y="18"/>
                  <a:pt x="17" y="25"/>
                  <a:pt x="10" y="33"/>
                </a:cubicBezTo>
                <a:cubicBezTo>
                  <a:pt x="7" y="31"/>
                  <a:pt x="7" y="31"/>
                  <a:pt x="7" y="31"/>
                </a:cubicBezTo>
                <a:cubicBezTo>
                  <a:pt x="10" y="33"/>
                  <a:pt x="10" y="33"/>
                  <a:pt x="10" y="33"/>
                </a:cubicBezTo>
                <a:cubicBezTo>
                  <a:pt x="8" y="35"/>
                  <a:pt x="8" y="37"/>
                  <a:pt x="10" y="39"/>
                </a:cubicBezTo>
                <a:cubicBezTo>
                  <a:pt x="7" y="41"/>
                  <a:pt x="7" y="41"/>
                  <a:pt x="7" y="41"/>
                </a:cubicBezTo>
                <a:cubicBezTo>
                  <a:pt x="10" y="39"/>
                  <a:pt x="10" y="39"/>
                  <a:pt x="10" y="39"/>
                </a:cubicBezTo>
                <a:cubicBezTo>
                  <a:pt x="17" y="47"/>
                  <a:pt x="26" y="54"/>
                  <a:pt x="36" y="58"/>
                </a:cubicBezTo>
                <a:cubicBezTo>
                  <a:pt x="31" y="52"/>
                  <a:pt x="29" y="44"/>
                  <a:pt x="29" y="36"/>
                </a:cubicBezTo>
                <a:close/>
                <a:moveTo>
                  <a:pt x="93" y="36"/>
                </a:moveTo>
                <a:cubicBezTo>
                  <a:pt x="93" y="22"/>
                  <a:pt x="82" y="10"/>
                  <a:pt x="68" y="8"/>
                </a:cubicBezTo>
                <a:cubicBezTo>
                  <a:pt x="67" y="8"/>
                  <a:pt x="66" y="8"/>
                  <a:pt x="65" y="8"/>
                </a:cubicBezTo>
                <a:cubicBezTo>
                  <a:pt x="64" y="8"/>
                  <a:pt x="63" y="8"/>
                  <a:pt x="62" y="8"/>
                </a:cubicBezTo>
                <a:cubicBezTo>
                  <a:pt x="48" y="10"/>
                  <a:pt x="37" y="22"/>
                  <a:pt x="37" y="36"/>
                </a:cubicBezTo>
                <a:cubicBezTo>
                  <a:pt x="37" y="50"/>
                  <a:pt x="48" y="62"/>
                  <a:pt x="62" y="64"/>
                </a:cubicBezTo>
                <a:cubicBezTo>
                  <a:pt x="63" y="64"/>
                  <a:pt x="64" y="64"/>
                  <a:pt x="65" y="64"/>
                </a:cubicBezTo>
                <a:cubicBezTo>
                  <a:pt x="66" y="64"/>
                  <a:pt x="67" y="64"/>
                  <a:pt x="68" y="64"/>
                </a:cubicBezTo>
                <a:cubicBezTo>
                  <a:pt x="82" y="62"/>
                  <a:pt x="93" y="50"/>
                  <a:pt x="93" y="36"/>
                </a:cubicBezTo>
                <a:close/>
                <a:moveTo>
                  <a:pt x="120" y="33"/>
                </a:moveTo>
                <a:cubicBezTo>
                  <a:pt x="123" y="31"/>
                  <a:pt x="123" y="31"/>
                  <a:pt x="123" y="31"/>
                </a:cubicBezTo>
                <a:cubicBezTo>
                  <a:pt x="120" y="33"/>
                  <a:pt x="120" y="33"/>
                  <a:pt x="120" y="33"/>
                </a:cubicBezTo>
                <a:cubicBezTo>
                  <a:pt x="112" y="25"/>
                  <a:pt x="103" y="18"/>
                  <a:pt x="93" y="14"/>
                </a:cubicBezTo>
                <a:cubicBezTo>
                  <a:pt x="98" y="20"/>
                  <a:pt x="101" y="28"/>
                  <a:pt x="101" y="36"/>
                </a:cubicBezTo>
                <a:cubicBezTo>
                  <a:pt x="101" y="44"/>
                  <a:pt x="98" y="52"/>
                  <a:pt x="93" y="58"/>
                </a:cubicBezTo>
                <a:cubicBezTo>
                  <a:pt x="103" y="54"/>
                  <a:pt x="112" y="47"/>
                  <a:pt x="120" y="39"/>
                </a:cubicBezTo>
                <a:cubicBezTo>
                  <a:pt x="123" y="41"/>
                  <a:pt x="123" y="41"/>
                  <a:pt x="123" y="41"/>
                </a:cubicBezTo>
                <a:cubicBezTo>
                  <a:pt x="120" y="39"/>
                  <a:pt x="120" y="39"/>
                  <a:pt x="120" y="39"/>
                </a:cubicBezTo>
                <a:cubicBezTo>
                  <a:pt x="121" y="37"/>
                  <a:pt x="121" y="35"/>
                  <a:pt x="120" y="3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1" name="Freeform 225"/>
          <p:cNvSpPr>
            <a:spLocks noChangeAspect="1" noEditPoints="1"/>
          </p:cNvSpPr>
          <p:nvPr/>
        </p:nvSpPr>
        <p:spPr bwMode="auto">
          <a:xfrm>
            <a:off x="4025903" y="3617863"/>
            <a:ext cx="696009" cy="683535"/>
          </a:xfrm>
          <a:custGeom>
            <a:avLst/>
            <a:gdLst>
              <a:gd name="T0" fmla="*/ 111 w 118"/>
              <a:gd name="T1" fmla="*/ 11 h 116"/>
              <a:gd name="T2" fmla="*/ 95 w 118"/>
              <a:gd name="T3" fmla="*/ 27 h 116"/>
              <a:gd name="T4" fmla="*/ 89 w 118"/>
              <a:gd name="T5" fmla="*/ 27 h 116"/>
              <a:gd name="T6" fmla="*/ 89 w 118"/>
              <a:gd name="T7" fmla="*/ 22 h 116"/>
              <a:gd name="T8" fmla="*/ 105 w 118"/>
              <a:gd name="T9" fmla="*/ 6 h 116"/>
              <a:gd name="T10" fmla="*/ 100 w 118"/>
              <a:gd name="T11" fmla="*/ 3 h 116"/>
              <a:gd name="T12" fmla="*/ 88 w 118"/>
              <a:gd name="T13" fmla="*/ 0 h 116"/>
              <a:gd name="T14" fmla="*/ 68 w 118"/>
              <a:gd name="T15" fmla="*/ 9 h 116"/>
              <a:gd name="T16" fmla="*/ 61 w 118"/>
              <a:gd name="T17" fmla="*/ 33 h 116"/>
              <a:gd name="T18" fmla="*/ 5 w 118"/>
              <a:gd name="T19" fmla="*/ 89 h 116"/>
              <a:gd name="T20" fmla="*/ 0 w 118"/>
              <a:gd name="T21" fmla="*/ 100 h 116"/>
              <a:gd name="T22" fmla="*/ 5 w 118"/>
              <a:gd name="T23" fmla="*/ 112 h 116"/>
              <a:gd name="T24" fmla="*/ 16 w 118"/>
              <a:gd name="T25" fmla="*/ 116 h 116"/>
              <a:gd name="T26" fmla="*/ 27 w 118"/>
              <a:gd name="T27" fmla="*/ 112 h 116"/>
              <a:gd name="T28" fmla="*/ 83 w 118"/>
              <a:gd name="T29" fmla="*/ 56 h 116"/>
              <a:gd name="T30" fmla="*/ 88 w 118"/>
              <a:gd name="T31" fmla="*/ 56 h 116"/>
              <a:gd name="T32" fmla="*/ 88 w 118"/>
              <a:gd name="T33" fmla="*/ 56 h 116"/>
              <a:gd name="T34" fmla="*/ 108 w 118"/>
              <a:gd name="T35" fmla="*/ 48 h 116"/>
              <a:gd name="T36" fmla="*/ 113 w 118"/>
              <a:gd name="T37" fmla="*/ 16 h 116"/>
              <a:gd name="T38" fmla="*/ 111 w 118"/>
              <a:gd name="T39" fmla="*/ 11 h 116"/>
              <a:gd name="T40" fmla="*/ 102 w 118"/>
              <a:gd name="T41" fmla="*/ 43 h 116"/>
              <a:gd name="T42" fmla="*/ 83 w 118"/>
              <a:gd name="T43" fmla="*/ 48 h 116"/>
              <a:gd name="T44" fmla="*/ 81 w 118"/>
              <a:gd name="T45" fmla="*/ 47 h 116"/>
              <a:gd name="T46" fmla="*/ 22 w 118"/>
              <a:gd name="T47" fmla="*/ 106 h 116"/>
              <a:gd name="T48" fmla="*/ 10 w 118"/>
              <a:gd name="T49" fmla="*/ 106 h 116"/>
              <a:gd name="T50" fmla="*/ 8 w 118"/>
              <a:gd name="T51" fmla="*/ 100 h 116"/>
              <a:gd name="T52" fmla="*/ 10 w 118"/>
              <a:gd name="T53" fmla="*/ 95 h 116"/>
              <a:gd name="T54" fmla="*/ 69 w 118"/>
              <a:gd name="T55" fmla="*/ 36 h 116"/>
              <a:gd name="T56" fmla="*/ 69 w 118"/>
              <a:gd name="T57" fmla="*/ 34 h 116"/>
              <a:gd name="T58" fmla="*/ 74 w 118"/>
              <a:gd name="T59" fmla="*/ 14 h 116"/>
              <a:gd name="T60" fmla="*/ 88 w 118"/>
              <a:gd name="T61" fmla="*/ 8 h 116"/>
              <a:gd name="T62" fmla="*/ 91 w 118"/>
              <a:gd name="T63" fmla="*/ 9 h 116"/>
              <a:gd name="T64" fmla="*/ 84 w 118"/>
              <a:gd name="T65" fmla="*/ 16 h 116"/>
              <a:gd name="T66" fmla="*/ 84 w 118"/>
              <a:gd name="T67" fmla="*/ 33 h 116"/>
              <a:gd name="T68" fmla="*/ 101 w 118"/>
              <a:gd name="T69" fmla="*/ 33 h 116"/>
              <a:gd name="T70" fmla="*/ 108 w 118"/>
              <a:gd name="T71" fmla="*/ 26 h 116"/>
              <a:gd name="T72" fmla="*/ 102 w 118"/>
              <a:gd name="T73" fmla="*/ 4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 h="116">
                <a:moveTo>
                  <a:pt x="111" y="11"/>
                </a:moveTo>
                <a:cubicBezTo>
                  <a:pt x="95" y="27"/>
                  <a:pt x="95" y="27"/>
                  <a:pt x="95" y="27"/>
                </a:cubicBezTo>
                <a:cubicBezTo>
                  <a:pt x="93" y="29"/>
                  <a:pt x="91" y="29"/>
                  <a:pt x="89" y="27"/>
                </a:cubicBezTo>
                <a:cubicBezTo>
                  <a:pt x="88" y="26"/>
                  <a:pt x="88" y="23"/>
                  <a:pt x="89" y="22"/>
                </a:cubicBezTo>
                <a:cubicBezTo>
                  <a:pt x="105" y="6"/>
                  <a:pt x="105" y="6"/>
                  <a:pt x="105" y="6"/>
                </a:cubicBezTo>
                <a:cubicBezTo>
                  <a:pt x="100" y="3"/>
                  <a:pt x="100" y="3"/>
                  <a:pt x="100" y="3"/>
                </a:cubicBezTo>
                <a:cubicBezTo>
                  <a:pt x="96" y="1"/>
                  <a:pt x="92" y="0"/>
                  <a:pt x="88" y="0"/>
                </a:cubicBezTo>
                <a:cubicBezTo>
                  <a:pt x="81" y="0"/>
                  <a:pt x="74" y="3"/>
                  <a:pt x="68" y="9"/>
                </a:cubicBezTo>
                <a:cubicBezTo>
                  <a:pt x="62" y="15"/>
                  <a:pt x="59" y="24"/>
                  <a:pt x="61" y="33"/>
                </a:cubicBezTo>
                <a:cubicBezTo>
                  <a:pt x="5" y="89"/>
                  <a:pt x="5" y="89"/>
                  <a:pt x="5" y="89"/>
                </a:cubicBezTo>
                <a:cubicBezTo>
                  <a:pt x="2" y="92"/>
                  <a:pt x="0" y="96"/>
                  <a:pt x="0" y="100"/>
                </a:cubicBezTo>
                <a:cubicBezTo>
                  <a:pt x="0" y="105"/>
                  <a:pt x="2" y="109"/>
                  <a:pt x="5" y="112"/>
                </a:cubicBezTo>
                <a:cubicBezTo>
                  <a:pt x="8" y="115"/>
                  <a:pt x="12" y="116"/>
                  <a:pt x="16" y="116"/>
                </a:cubicBezTo>
                <a:cubicBezTo>
                  <a:pt x="20" y="116"/>
                  <a:pt x="24" y="115"/>
                  <a:pt x="27" y="112"/>
                </a:cubicBezTo>
                <a:cubicBezTo>
                  <a:pt x="83" y="56"/>
                  <a:pt x="83" y="56"/>
                  <a:pt x="83" y="56"/>
                </a:cubicBezTo>
                <a:cubicBezTo>
                  <a:pt x="85" y="56"/>
                  <a:pt x="87" y="56"/>
                  <a:pt x="88" y="56"/>
                </a:cubicBezTo>
                <a:cubicBezTo>
                  <a:pt x="88" y="56"/>
                  <a:pt x="88" y="56"/>
                  <a:pt x="88" y="56"/>
                </a:cubicBezTo>
                <a:cubicBezTo>
                  <a:pt x="96" y="56"/>
                  <a:pt x="103" y="53"/>
                  <a:pt x="108" y="48"/>
                </a:cubicBezTo>
                <a:cubicBezTo>
                  <a:pt x="116" y="40"/>
                  <a:pt x="118" y="27"/>
                  <a:pt x="113" y="16"/>
                </a:cubicBezTo>
                <a:lnTo>
                  <a:pt x="111" y="11"/>
                </a:lnTo>
                <a:close/>
                <a:moveTo>
                  <a:pt x="102" y="43"/>
                </a:moveTo>
                <a:cubicBezTo>
                  <a:pt x="97" y="48"/>
                  <a:pt x="90" y="50"/>
                  <a:pt x="83" y="48"/>
                </a:cubicBezTo>
                <a:cubicBezTo>
                  <a:pt x="81" y="47"/>
                  <a:pt x="81" y="47"/>
                  <a:pt x="81" y="47"/>
                </a:cubicBezTo>
                <a:cubicBezTo>
                  <a:pt x="22" y="106"/>
                  <a:pt x="22" y="106"/>
                  <a:pt x="22" y="106"/>
                </a:cubicBezTo>
                <a:cubicBezTo>
                  <a:pt x="19" y="109"/>
                  <a:pt x="13" y="109"/>
                  <a:pt x="10" y="106"/>
                </a:cubicBezTo>
                <a:cubicBezTo>
                  <a:pt x="9" y="105"/>
                  <a:pt x="8" y="103"/>
                  <a:pt x="8" y="100"/>
                </a:cubicBezTo>
                <a:cubicBezTo>
                  <a:pt x="8" y="98"/>
                  <a:pt x="9" y="96"/>
                  <a:pt x="10" y="95"/>
                </a:cubicBezTo>
                <a:cubicBezTo>
                  <a:pt x="69" y="36"/>
                  <a:pt x="69" y="36"/>
                  <a:pt x="69" y="36"/>
                </a:cubicBezTo>
                <a:cubicBezTo>
                  <a:pt x="69" y="34"/>
                  <a:pt x="69" y="34"/>
                  <a:pt x="69" y="34"/>
                </a:cubicBezTo>
                <a:cubicBezTo>
                  <a:pt x="67" y="27"/>
                  <a:pt x="69" y="19"/>
                  <a:pt x="74" y="14"/>
                </a:cubicBezTo>
                <a:cubicBezTo>
                  <a:pt x="78" y="11"/>
                  <a:pt x="83" y="8"/>
                  <a:pt x="88" y="8"/>
                </a:cubicBezTo>
                <a:cubicBezTo>
                  <a:pt x="89" y="8"/>
                  <a:pt x="90" y="9"/>
                  <a:pt x="91" y="9"/>
                </a:cubicBezTo>
                <a:cubicBezTo>
                  <a:pt x="84" y="16"/>
                  <a:pt x="84" y="16"/>
                  <a:pt x="84" y="16"/>
                </a:cubicBezTo>
                <a:cubicBezTo>
                  <a:pt x="79" y="21"/>
                  <a:pt x="79" y="28"/>
                  <a:pt x="84" y="33"/>
                </a:cubicBezTo>
                <a:cubicBezTo>
                  <a:pt x="88" y="37"/>
                  <a:pt x="96" y="37"/>
                  <a:pt x="101" y="33"/>
                </a:cubicBezTo>
                <a:cubicBezTo>
                  <a:pt x="108" y="26"/>
                  <a:pt x="108" y="26"/>
                  <a:pt x="108" y="26"/>
                </a:cubicBezTo>
                <a:cubicBezTo>
                  <a:pt x="109" y="32"/>
                  <a:pt x="107" y="38"/>
                  <a:pt x="102" y="4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12219924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5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75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nodeType="withEffect">
                                  <p:stCondLst>
                                    <p:cond delay="100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nodeType="withEffect">
                                  <p:stCondLst>
                                    <p:cond delay="150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8" grpId="0" animBg="1"/>
      <p:bldP spid="40" grpId="0" animBg="1"/>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1"/>
                    </a:gs>
                    <a:gs pos="100000">
                      <a:schemeClr val="tx1"/>
                    </a:gs>
                  </a:gsLst>
                  <a:lin ang="5400000" scaled="0"/>
                </a:gradFill>
              </a:rPr>
              <a:t>Typical datacenter integration touchpoints</a:t>
            </a:r>
          </a:p>
        </p:txBody>
      </p:sp>
      <p:grpSp>
        <p:nvGrpSpPr>
          <p:cNvPr id="12" name="Group 11"/>
          <p:cNvGrpSpPr/>
          <p:nvPr/>
        </p:nvGrpSpPr>
        <p:grpSpPr>
          <a:xfrm>
            <a:off x="956264" y="1834874"/>
            <a:ext cx="10523947" cy="4359477"/>
            <a:chOff x="641757" y="1698156"/>
            <a:chExt cx="11543722" cy="4781912"/>
          </a:xfrm>
        </p:grpSpPr>
        <p:grpSp>
          <p:nvGrpSpPr>
            <p:cNvPr id="4" name="Group 3"/>
            <p:cNvGrpSpPr/>
            <p:nvPr/>
          </p:nvGrpSpPr>
          <p:grpSpPr>
            <a:xfrm>
              <a:off x="641757" y="1698156"/>
              <a:ext cx="1601143" cy="2027335"/>
              <a:chOff x="1178200" y="1724891"/>
              <a:chExt cx="1601143" cy="2027335"/>
            </a:xfrm>
          </p:grpSpPr>
          <p:sp>
            <p:nvSpPr>
              <p:cNvPr id="3" name="Rectangle 2"/>
              <p:cNvSpPr/>
              <p:nvPr/>
            </p:nvSpPr>
            <p:spPr bwMode="auto">
              <a:xfrm>
                <a:off x="1265237" y="1724891"/>
                <a:ext cx="1447800" cy="14478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IPv4</a:t>
                </a:r>
              </a:p>
            </p:txBody>
          </p:sp>
          <p:sp>
            <p:nvSpPr>
              <p:cNvPr id="41" name="TextBox 40"/>
              <p:cNvSpPr txBox="1"/>
              <p:nvPr/>
            </p:nvSpPr>
            <p:spPr>
              <a:xfrm>
                <a:off x="1178200" y="3179762"/>
                <a:ext cx="1601143" cy="5724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rPr>
                  <a:t>IP Space</a:t>
                </a:r>
              </a:p>
            </p:txBody>
          </p:sp>
        </p:grpSp>
        <p:grpSp>
          <p:nvGrpSpPr>
            <p:cNvPr id="5" name="Group 4"/>
            <p:cNvGrpSpPr/>
            <p:nvPr/>
          </p:nvGrpSpPr>
          <p:grpSpPr>
            <a:xfrm>
              <a:off x="2921151" y="1699167"/>
              <a:ext cx="1535371" cy="2019253"/>
              <a:chOff x="3278851" y="1725902"/>
              <a:chExt cx="1535371" cy="2019253"/>
            </a:xfrm>
          </p:grpSpPr>
          <p:sp>
            <p:nvSpPr>
              <p:cNvPr id="33" name="Rectangle 32"/>
              <p:cNvSpPr/>
              <p:nvPr/>
            </p:nvSpPr>
            <p:spPr bwMode="auto">
              <a:xfrm>
                <a:off x="3322637" y="1725902"/>
                <a:ext cx="1447800" cy="14478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latin typeface="+mj-lt"/>
                  </a:rPr>
                  <a:t>Network</a:t>
                </a:r>
              </a:p>
            </p:txBody>
          </p:sp>
          <p:sp>
            <p:nvSpPr>
              <p:cNvPr id="42" name="TextBox 41"/>
              <p:cNvSpPr txBox="1"/>
              <p:nvPr/>
            </p:nvSpPr>
            <p:spPr>
              <a:xfrm>
                <a:off x="3278851" y="3172691"/>
                <a:ext cx="1535371" cy="5724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505050"/>
                        </a:gs>
                        <a:gs pos="30000">
                          <a:srgbClr val="505050"/>
                        </a:gs>
                      </a:gsLst>
                      <a:lin ang="5400000" scaled="0"/>
                    </a:gradFill>
                    <a:effectLst/>
                    <a:uLnTx/>
                    <a:uFillTx/>
                    <a:latin typeface="+mj-lt"/>
                    <a:ea typeface="+mn-ea"/>
                    <a:cs typeface="+mn-cs"/>
                  </a:rPr>
                  <a:t>Uplink</a:t>
                </a:r>
              </a:p>
            </p:txBody>
          </p:sp>
        </p:grpSp>
        <p:grpSp>
          <p:nvGrpSpPr>
            <p:cNvPr id="6" name="Group 5"/>
            <p:cNvGrpSpPr/>
            <p:nvPr/>
          </p:nvGrpSpPr>
          <p:grpSpPr>
            <a:xfrm>
              <a:off x="2675630" y="4397983"/>
              <a:ext cx="2002792" cy="2082085"/>
              <a:chOff x="5103452" y="1744662"/>
              <a:chExt cx="2002792" cy="2082085"/>
            </a:xfrm>
          </p:grpSpPr>
          <p:sp>
            <p:nvSpPr>
              <p:cNvPr id="34" name="Rectangle 33"/>
              <p:cNvSpPr/>
              <p:nvPr/>
            </p:nvSpPr>
            <p:spPr bwMode="auto">
              <a:xfrm>
                <a:off x="5380037" y="1744662"/>
                <a:ext cx="1447800" cy="14478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latin typeface="+mj-lt"/>
                  </a:rPr>
                  <a:t>NTP</a:t>
                </a:r>
              </a:p>
            </p:txBody>
          </p:sp>
          <p:sp>
            <p:nvSpPr>
              <p:cNvPr id="43" name="TextBox 42"/>
              <p:cNvSpPr txBox="1"/>
              <p:nvPr/>
            </p:nvSpPr>
            <p:spPr>
              <a:xfrm>
                <a:off x="5103452" y="3198811"/>
                <a:ext cx="2002792" cy="627936"/>
              </a:xfrm>
              <a:prstGeom prst="rect">
                <a:avLst/>
              </a:prstGeom>
              <a:noFill/>
            </p:spPr>
            <p:txBody>
              <a:bodyPr wrap="square" lIns="182880" tIns="146304" rIns="182880" bIns="146304" rtlCol="0">
                <a:spAutoFit/>
              </a:bodyPr>
              <a:lstStyle/>
              <a:p>
                <a:pPr lvl="0" algn="ctr">
                  <a:lnSpc>
                    <a:spcPct val="90000"/>
                  </a:lnSpc>
                  <a:spcAft>
                    <a:spcPts val="600"/>
                  </a:spcAft>
                  <a:defRPr/>
                </a:pPr>
                <a:r>
                  <a:rPr lang="en-US" sz="2000" dirty="0">
                    <a:gradFill>
                      <a:gsLst>
                        <a:gs pos="2917">
                          <a:srgbClr val="505050"/>
                        </a:gs>
                        <a:gs pos="30000">
                          <a:srgbClr val="505050"/>
                        </a:gs>
                      </a:gsLst>
                      <a:lin ang="5400000" scaled="0"/>
                    </a:gradFill>
                    <a:latin typeface="+mj-lt"/>
                  </a:rPr>
                  <a:t>Time</a:t>
                </a:r>
                <a:r>
                  <a:rPr lang="en-US" sz="2000" dirty="0">
                    <a:gradFill>
                      <a:gsLst>
                        <a:gs pos="2917">
                          <a:srgbClr val="505050"/>
                        </a:gs>
                        <a:gs pos="30000">
                          <a:srgbClr val="505050"/>
                        </a:gs>
                      </a:gsLst>
                      <a:lin ang="5400000" scaled="0"/>
                    </a:gradFill>
                  </a:rPr>
                  <a:t> </a:t>
                </a:r>
                <a:r>
                  <a:rPr lang="en-US" sz="2000" dirty="0">
                    <a:gradFill>
                      <a:gsLst>
                        <a:gs pos="2917">
                          <a:srgbClr val="505050"/>
                        </a:gs>
                        <a:gs pos="30000">
                          <a:srgbClr val="505050"/>
                        </a:gs>
                      </a:gsLst>
                      <a:lin ang="5400000" scaled="0"/>
                    </a:gradFill>
                    <a:latin typeface="+mj-lt"/>
                  </a:rPr>
                  <a:t>Server</a:t>
                </a:r>
              </a:p>
            </p:txBody>
          </p:sp>
        </p:grpSp>
        <p:grpSp>
          <p:nvGrpSpPr>
            <p:cNvPr id="7" name="Group 6"/>
            <p:cNvGrpSpPr/>
            <p:nvPr/>
          </p:nvGrpSpPr>
          <p:grpSpPr>
            <a:xfrm>
              <a:off x="7342206" y="4390653"/>
              <a:ext cx="2238642" cy="2075737"/>
              <a:chOff x="7143349" y="4430088"/>
              <a:chExt cx="2238642" cy="2075737"/>
            </a:xfrm>
          </p:grpSpPr>
          <p:sp>
            <p:nvSpPr>
              <p:cNvPr id="35" name="Rectangle 34"/>
              <p:cNvSpPr/>
              <p:nvPr/>
            </p:nvSpPr>
            <p:spPr bwMode="auto">
              <a:xfrm>
                <a:off x="7555046" y="4430088"/>
                <a:ext cx="1447800" cy="1447800"/>
              </a:xfrm>
              <a:prstGeom prst="rect">
                <a:avLst/>
              </a:prstGeom>
              <a:solidFill>
                <a:srgbClr val="00B05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latin typeface="+mj-lt"/>
                  </a:rPr>
                  <a:t>Syslog</a:t>
                </a:r>
              </a:p>
            </p:txBody>
          </p:sp>
          <p:sp>
            <p:nvSpPr>
              <p:cNvPr id="44" name="TextBox 43"/>
              <p:cNvSpPr txBox="1"/>
              <p:nvPr/>
            </p:nvSpPr>
            <p:spPr>
              <a:xfrm>
                <a:off x="7143349" y="5877889"/>
                <a:ext cx="2238642" cy="627936"/>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rPr>
                  <a:t>Syslog Server*</a:t>
                </a:r>
              </a:p>
            </p:txBody>
          </p:sp>
        </p:grpSp>
        <p:grpSp>
          <p:nvGrpSpPr>
            <p:cNvPr id="8" name="Group 7"/>
            <p:cNvGrpSpPr/>
            <p:nvPr/>
          </p:nvGrpSpPr>
          <p:grpSpPr>
            <a:xfrm>
              <a:off x="7486638" y="1707655"/>
              <a:ext cx="1958668" cy="2066236"/>
              <a:chOff x="7056272" y="1729797"/>
              <a:chExt cx="1958668" cy="2066236"/>
            </a:xfrm>
          </p:grpSpPr>
          <p:sp>
            <p:nvSpPr>
              <p:cNvPr id="36" name="Rectangle 35"/>
              <p:cNvSpPr/>
              <p:nvPr/>
            </p:nvSpPr>
            <p:spPr bwMode="auto">
              <a:xfrm>
                <a:off x="7323536" y="1729797"/>
                <a:ext cx="1447800" cy="14478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latin typeface="+mj-lt"/>
                  </a:rPr>
                  <a:t>Identity</a:t>
                </a:r>
              </a:p>
            </p:txBody>
          </p:sp>
          <p:sp>
            <p:nvSpPr>
              <p:cNvPr id="45" name="TextBox 44"/>
              <p:cNvSpPr txBox="1"/>
              <p:nvPr/>
            </p:nvSpPr>
            <p:spPr>
              <a:xfrm>
                <a:off x="7056272" y="3168097"/>
                <a:ext cx="1958668" cy="627936"/>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rPr>
                  <a:t>AAD / ADFS</a:t>
                </a:r>
              </a:p>
            </p:txBody>
          </p:sp>
        </p:grpSp>
        <p:grpSp>
          <p:nvGrpSpPr>
            <p:cNvPr id="9" name="Group 8"/>
            <p:cNvGrpSpPr/>
            <p:nvPr/>
          </p:nvGrpSpPr>
          <p:grpSpPr>
            <a:xfrm>
              <a:off x="4803168" y="1705227"/>
              <a:ext cx="2631473" cy="2020264"/>
              <a:chOff x="1773545" y="1588668"/>
              <a:chExt cx="2631473" cy="2020264"/>
            </a:xfrm>
          </p:grpSpPr>
          <p:sp>
            <p:nvSpPr>
              <p:cNvPr id="37" name="Rectangle 36"/>
              <p:cNvSpPr/>
              <p:nvPr/>
            </p:nvSpPr>
            <p:spPr bwMode="auto">
              <a:xfrm>
                <a:off x="2365382" y="1588668"/>
                <a:ext cx="1447800" cy="14478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latin typeface="+mj-lt"/>
                  </a:rPr>
                  <a:t>Firewall</a:t>
                </a:r>
              </a:p>
            </p:txBody>
          </p:sp>
          <p:sp>
            <p:nvSpPr>
              <p:cNvPr id="46" name="TextBox 45"/>
              <p:cNvSpPr txBox="1"/>
              <p:nvPr/>
            </p:nvSpPr>
            <p:spPr>
              <a:xfrm>
                <a:off x="1773545" y="3036468"/>
                <a:ext cx="2631473" cy="5724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rPr>
                  <a:t>Publishing Rules</a:t>
                </a:r>
              </a:p>
            </p:txBody>
          </p:sp>
        </p:grpSp>
        <p:grpSp>
          <p:nvGrpSpPr>
            <p:cNvPr id="10" name="Group 9"/>
            <p:cNvGrpSpPr/>
            <p:nvPr/>
          </p:nvGrpSpPr>
          <p:grpSpPr>
            <a:xfrm>
              <a:off x="700438" y="4406941"/>
              <a:ext cx="1447800" cy="2039024"/>
              <a:chOff x="4324944" y="4282435"/>
              <a:chExt cx="1447800" cy="2039024"/>
            </a:xfrm>
          </p:grpSpPr>
          <p:sp>
            <p:nvSpPr>
              <p:cNvPr id="38" name="Rectangle 37"/>
              <p:cNvSpPr/>
              <p:nvPr/>
            </p:nvSpPr>
            <p:spPr bwMode="auto">
              <a:xfrm>
                <a:off x="4324944" y="4282435"/>
                <a:ext cx="1447800" cy="14478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latin typeface="+mj-lt"/>
                  </a:rPr>
                  <a:t>DNS</a:t>
                </a:r>
              </a:p>
            </p:txBody>
          </p:sp>
          <p:sp>
            <p:nvSpPr>
              <p:cNvPr id="47" name="TextBox 46"/>
              <p:cNvSpPr txBox="1"/>
              <p:nvPr/>
            </p:nvSpPr>
            <p:spPr>
              <a:xfrm>
                <a:off x="4482695" y="5748995"/>
                <a:ext cx="1132297" cy="5724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rPr>
                  <a:t>DNS</a:t>
                </a:r>
              </a:p>
            </p:txBody>
          </p:sp>
        </p:grpSp>
        <p:grpSp>
          <p:nvGrpSpPr>
            <p:cNvPr id="11" name="Group 10"/>
            <p:cNvGrpSpPr/>
            <p:nvPr/>
          </p:nvGrpSpPr>
          <p:grpSpPr>
            <a:xfrm>
              <a:off x="9576671" y="1705228"/>
              <a:ext cx="2424905" cy="2020332"/>
              <a:chOff x="8285984" y="1616427"/>
              <a:chExt cx="2424905" cy="2020332"/>
            </a:xfrm>
          </p:grpSpPr>
          <p:sp>
            <p:nvSpPr>
              <p:cNvPr id="39" name="Rectangle 38"/>
              <p:cNvSpPr/>
              <p:nvPr/>
            </p:nvSpPr>
            <p:spPr bwMode="auto">
              <a:xfrm>
                <a:off x="8774537" y="1616427"/>
                <a:ext cx="1447800" cy="1447800"/>
              </a:xfrm>
              <a:prstGeom prst="rect">
                <a:avLst/>
              </a:prstGeom>
              <a:solidFill>
                <a:srgbClr val="FF000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a:gradFill>
                      <a:gsLst>
                        <a:gs pos="0">
                          <a:srgbClr val="FFFFFF"/>
                        </a:gs>
                        <a:gs pos="100000">
                          <a:srgbClr val="FFFFFF"/>
                        </a:gs>
                      </a:gsLst>
                      <a:lin ang="5400000" scaled="0"/>
                    </a:gradFill>
                    <a:latin typeface="+mj-lt"/>
                  </a:rPr>
                  <a:t>SSL</a:t>
                </a:r>
              </a:p>
            </p:txBody>
          </p:sp>
          <p:sp>
            <p:nvSpPr>
              <p:cNvPr id="48" name="TextBox 47"/>
              <p:cNvSpPr txBox="1"/>
              <p:nvPr/>
            </p:nvSpPr>
            <p:spPr>
              <a:xfrm>
                <a:off x="8285984" y="3064295"/>
                <a:ext cx="2424905" cy="5724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rPr>
                  <a:t>SSL Certificates</a:t>
                </a:r>
              </a:p>
            </p:txBody>
          </p:sp>
        </p:grpSp>
        <p:grpSp>
          <p:nvGrpSpPr>
            <p:cNvPr id="14" name="Group 13"/>
            <p:cNvGrpSpPr/>
            <p:nvPr/>
          </p:nvGrpSpPr>
          <p:grpSpPr>
            <a:xfrm>
              <a:off x="9392769" y="4397983"/>
              <a:ext cx="2792710" cy="2068406"/>
              <a:chOff x="7881589" y="4301195"/>
              <a:chExt cx="2792710" cy="2068406"/>
            </a:xfrm>
          </p:grpSpPr>
          <p:sp>
            <p:nvSpPr>
              <p:cNvPr id="40" name="Rectangle 39"/>
              <p:cNvSpPr/>
              <p:nvPr/>
            </p:nvSpPr>
            <p:spPr bwMode="auto">
              <a:xfrm>
                <a:off x="8554044" y="4301195"/>
                <a:ext cx="1447800" cy="1447800"/>
              </a:xfrm>
              <a:prstGeom prst="rect">
                <a:avLst/>
              </a:prstGeom>
              <a:solidFill>
                <a:srgbClr val="00B05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latin typeface="+mj-lt"/>
                  </a:rPr>
                  <a:t>ITSM / </a:t>
                </a:r>
              </a:p>
              <a:p>
                <a:pPr algn="ctr" defTabSz="932472" fontAlgn="base">
                  <a:spcBef>
                    <a:spcPct val="0"/>
                  </a:spcBef>
                  <a:spcAft>
                    <a:spcPct val="0"/>
                  </a:spcAft>
                </a:pPr>
                <a:r>
                  <a:rPr lang="en-US" sz="2000" b="1" dirty="0">
                    <a:gradFill>
                      <a:gsLst>
                        <a:gs pos="0">
                          <a:srgbClr val="FFFFFF"/>
                        </a:gs>
                        <a:gs pos="100000">
                          <a:srgbClr val="FFFFFF"/>
                        </a:gs>
                      </a:gsLst>
                      <a:lin ang="5400000" scaled="0"/>
                    </a:gradFill>
                    <a:latin typeface="+mj-lt"/>
                  </a:rPr>
                  <a:t>Security</a:t>
                </a:r>
              </a:p>
            </p:txBody>
          </p:sp>
          <p:sp>
            <p:nvSpPr>
              <p:cNvPr id="49" name="TextBox 48"/>
              <p:cNvSpPr txBox="1"/>
              <p:nvPr/>
            </p:nvSpPr>
            <p:spPr>
              <a:xfrm>
                <a:off x="7881589" y="5741665"/>
                <a:ext cx="2792710" cy="627936"/>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rPr>
                  <a:t>ITSM Integration*</a:t>
                </a:r>
              </a:p>
            </p:txBody>
          </p:sp>
        </p:grpSp>
        <p:grpSp>
          <p:nvGrpSpPr>
            <p:cNvPr id="30" name="Group 29"/>
            <p:cNvGrpSpPr/>
            <p:nvPr/>
          </p:nvGrpSpPr>
          <p:grpSpPr>
            <a:xfrm>
              <a:off x="4975904" y="4390653"/>
              <a:ext cx="2286000" cy="2075736"/>
              <a:chOff x="2232539" y="4422294"/>
              <a:chExt cx="2286000" cy="2075736"/>
            </a:xfrm>
          </p:grpSpPr>
          <p:sp>
            <p:nvSpPr>
              <p:cNvPr id="31" name="Rectangle 30"/>
              <p:cNvSpPr/>
              <p:nvPr/>
            </p:nvSpPr>
            <p:spPr bwMode="auto">
              <a:xfrm>
                <a:off x="2656068" y="4422294"/>
                <a:ext cx="1447800" cy="1447800"/>
              </a:xfrm>
              <a:prstGeom prst="rect">
                <a:avLst/>
              </a:prstGeom>
              <a:solidFill>
                <a:srgbClr val="00B050"/>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gradFill>
                      <a:gsLst>
                        <a:gs pos="0">
                          <a:srgbClr val="FFFFFF"/>
                        </a:gs>
                        <a:gs pos="100000">
                          <a:srgbClr val="FFFFFF"/>
                        </a:gs>
                      </a:gsLst>
                      <a:lin ang="5400000" scaled="0"/>
                    </a:gradFill>
                    <a:effectLst/>
                    <a:uLnTx/>
                    <a:uFillTx/>
                    <a:latin typeface="+mj-lt"/>
                    <a:ea typeface="+mn-ea"/>
                    <a:cs typeface="+mn-cs"/>
                  </a:rPr>
                  <a:t>Device Auth.</a:t>
                </a:r>
              </a:p>
            </p:txBody>
          </p:sp>
          <p:sp>
            <p:nvSpPr>
              <p:cNvPr id="32" name="TextBox 31"/>
              <p:cNvSpPr txBox="1"/>
              <p:nvPr/>
            </p:nvSpPr>
            <p:spPr>
              <a:xfrm>
                <a:off x="2232539" y="5870094"/>
                <a:ext cx="2286000" cy="627936"/>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505050"/>
                        </a:gs>
                        <a:gs pos="30000">
                          <a:srgbClr val="505050"/>
                        </a:gs>
                      </a:gsLst>
                      <a:lin ang="5400000" scaled="0"/>
                    </a:gradFill>
                    <a:effectLst/>
                    <a:uLnTx/>
                    <a:uFillTx/>
                    <a:latin typeface="+mj-lt"/>
                    <a:ea typeface="+mn-ea"/>
                    <a:cs typeface="+mn-cs"/>
                  </a:rPr>
                  <a:t>Radius/TACAS*</a:t>
                </a:r>
              </a:p>
            </p:txBody>
          </p:sp>
        </p:grpSp>
      </p:grpSp>
    </p:spTree>
    <p:extLst>
      <p:ext uri="{BB962C8B-B14F-4D97-AF65-F5344CB8AC3E}">
        <p14:creationId xmlns:p14="http://schemas.microsoft.com/office/powerpoint/2010/main" val="201683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2.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3_WHITE TEMPLATE">
  <a:themeElements>
    <a:clrScheme name="MS_AzureStackAirlift_Template_01">
      <a:dk1>
        <a:srgbClr val="505050"/>
      </a:dk1>
      <a:lt1>
        <a:srgbClr val="FFFFFF"/>
      </a:lt1>
      <a:dk2>
        <a:srgbClr val="0078D7"/>
      </a:dk2>
      <a:lt2>
        <a:srgbClr val="EAEAEA"/>
      </a:lt2>
      <a:accent1>
        <a:srgbClr val="0078D7"/>
      </a:accent1>
      <a:accent2>
        <a:srgbClr val="00B0E3"/>
      </a:accent2>
      <a:accent3>
        <a:srgbClr val="005291"/>
      </a:accent3>
      <a:accent4>
        <a:srgbClr val="002050"/>
      </a:accent4>
      <a:accent5>
        <a:srgbClr val="7FBA00"/>
      </a:accent5>
      <a:accent6>
        <a:srgbClr val="7F7F7F"/>
      </a:accent6>
      <a:hlink>
        <a:srgbClr val="40CDF5"/>
      </a:hlink>
      <a:folHlink>
        <a:srgbClr val="7F7F7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_Stack_Airlift_Template_OPTION_01.potx" id="{7FCC7C7D-21A0-4834-928E-E8835C85F6A1}" vid="{F58391E0-067C-4D99-A9D5-CC288E05F7CA}"/>
    </a:ext>
  </a:extLst>
</a:theme>
</file>

<file path=ppt/theme/theme4.xml><?xml version="1.0" encoding="utf-8"?>
<a:theme xmlns:a="http://schemas.openxmlformats.org/drawingml/2006/main" name="4_WHITE TEMPLATE">
  <a:themeElements>
    <a:clrScheme name="MS_AzureStackAirlift_Template_01">
      <a:dk1>
        <a:srgbClr val="505050"/>
      </a:dk1>
      <a:lt1>
        <a:srgbClr val="FFFFFF"/>
      </a:lt1>
      <a:dk2>
        <a:srgbClr val="0078D7"/>
      </a:dk2>
      <a:lt2>
        <a:srgbClr val="EAEAEA"/>
      </a:lt2>
      <a:accent1>
        <a:srgbClr val="0078D7"/>
      </a:accent1>
      <a:accent2>
        <a:srgbClr val="00B0E3"/>
      </a:accent2>
      <a:accent3>
        <a:srgbClr val="005291"/>
      </a:accent3>
      <a:accent4>
        <a:srgbClr val="002050"/>
      </a:accent4>
      <a:accent5>
        <a:srgbClr val="7FBA00"/>
      </a:accent5>
      <a:accent6>
        <a:srgbClr val="7F7F7F"/>
      </a:accent6>
      <a:hlink>
        <a:srgbClr val="40CDF5"/>
      </a:hlink>
      <a:folHlink>
        <a:srgbClr val="7F7F7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StackAirliftArch" id="{F9087B62-B1FA-4C3E-9367-9BFDCDCFACEF}" vid="{2748E951-70FC-4AB1-B473-96C668F8C04A}"/>
    </a:ext>
  </a:extLst>
</a:theme>
</file>

<file path=ppt/theme/theme5.xml><?xml version="1.0" encoding="utf-8"?>
<a:theme xmlns:a="http://schemas.openxmlformats.org/drawingml/2006/main" name="2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rg_ID_template_16-9_Business_BLUE_1" id="{6336B21B-286E-4D89-961F-9E4332992FFF}" vid="{060FCA3C-862E-4124-82BE-CA82DB02083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4004</Words>
  <Application>Microsoft Office PowerPoint</Application>
  <PresentationFormat>Custom</PresentationFormat>
  <Paragraphs>674</Paragraphs>
  <Slides>42</Slides>
  <Notes>42</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42</vt:i4>
      </vt:variant>
    </vt:vector>
  </HeadingPairs>
  <TitlesOfParts>
    <vt:vector size="53" baseType="lpstr">
      <vt:lpstr>Arial</vt:lpstr>
      <vt:lpstr>Calibri</vt:lpstr>
      <vt:lpstr>Segoe UI</vt:lpstr>
      <vt:lpstr>Segoe UI Light</vt:lpstr>
      <vt:lpstr>Segoe UI Semilight</vt:lpstr>
      <vt:lpstr>Wingdings</vt:lpstr>
      <vt:lpstr>WHITE TEMPLATE</vt:lpstr>
      <vt:lpstr>1_WHITE TEMPLATE</vt:lpstr>
      <vt:lpstr>3_WHITE TEMPLATE</vt:lpstr>
      <vt:lpstr>4_WHITE TEMPLATE</vt:lpstr>
      <vt:lpstr>2_WHITE TEMPLATE</vt:lpstr>
      <vt:lpstr>Deploying Microsoft Azure Stack Hub</vt:lpstr>
      <vt:lpstr>Agenda</vt:lpstr>
      <vt:lpstr>Cloud operating model </vt:lpstr>
      <vt:lpstr>The toolbox of administrators today</vt:lpstr>
      <vt:lpstr>Today’s infrastructure and cloud service mgmt.</vt:lpstr>
      <vt:lpstr>Cloud administration vision for Azure Stack Hub</vt:lpstr>
      <vt:lpstr>Datacenter Integration</vt:lpstr>
      <vt:lpstr>Deployment and integration considerations</vt:lpstr>
      <vt:lpstr>Typical datacenter integration touchpoints</vt:lpstr>
      <vt:lpstr>Network connectivity</vt:lpstr>
      <vt:lpstr>Uplink (integration with the border switches)</vt:lpstr>
      <vt:lpstr>PowerPoint Presentation</vt:lpstr>
      <vt:lpstr>AD supported versions</vt:lpstr>
      <vt:lpstr>Customer corporate AD requirements</vt:lpstr>
      <vt:lpstr>Validate Identities</vt:lpstr>
      <vt:lpstr>DNS services in Azure Stack Hub</vt:lpstr>
      <vt:lpstr>DNS Resolution and Delegation</vt:lpstr>
      <vt:lpstr>DNS – Integration to resolve existing forest</vt:lpstr>
      <vt:lpstr>Azure Stack Hub PKI certificate requirements</vt:lpstr>
      <vt:lpstr>Azure Stack Hub PKI certificate requirements</vt:lpstr>
      <vt:lpstr>Azure Stack Hub PKI certificate requirements</vt:lpstr>
      <vt:lpstr>Azure Stack Hub PKI certificate requirements</vt:lpstr>
      <vt:lpstr>Azure Stack Hub PKI certificate requirements</vt:lpstr>
      <vt:lpstr>Azure Stack Hub PKI certificate requirements</vt:lpstr>
      <vt:lpstr>PowerPoint Presentation</vt:lpstr>
      <vt:lpstr>Firewall: Port requirements</vt:lpstr>
      <vt:lpstr>PowerPoint Presentation</vt:lpstr>
      <vt:lpstr>PowerPoint Presentation</vt:lpstr>
      <vt:lpstr>PowerPoint Presentation</vt:lpstr>
      <vt:lpstr>Portal authentication options</vt:lpstr>
      <vt:lpstr>Accessing Azure Stack Hub Portals today</vt:lpstr>
      <vt:lpstr>Accessing Azure Stack Hub Portals with Extension Host</vt:lpstr>
      <vt:lpstr>IT Service Management integration</vt:lpstr>
      <vt:lpstr>Operations Management &amp; Nagios</vt:lpstr>
      <vt:lpstr>Monitoring integration solutions</vt:lpstr>
      <vt:lpstr>Security log integration</vt:lpstr>
      <vt:lpstr>Questions?</vt:lpstr>
      <vt:lpstr>PowerPoint Presentation</vt:lpstr>
      <vt:lpstr>Appendix</vt:lpstr>
      <vt:lpstr>Required firewall ports</vt:lpstr>
      <vt:lpstr>Required firewall ports</vt:lpstr>
      <vt:lpstr>Required firewall 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2021-06-01T12:47:10Z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2019-12-20T20:56:14.4454134Z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d2b1e9d4-b23e-4a8a-989e-f87db4bbbb9e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